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1" r:id="rId1"/>
  </p:sldMasterIdLst>
  <p:notesMasterIdLst>
    <p:notesMasterId r:id="rId23"/>
  </p:notesMasterIdLst>
  <p:sldIdLst>
    <p:sldId id="256" r:id="rId2"/>
    <p:sldId id="257" r:id="rId3"/>
    <p:sldId id="258" r:id="rId4"/>
    <p:sldId id="260" r:id="rId5"/>
    <p:sldId id="259" r:id="rId6"/>
    <p:sldId id="262" r:id="rId7"/>
    <p:sldId id="265" r:id="rId8"/>
    <p:sldId id="266" r:id="rId9"/>
    <p:sldId id="263" r:id="rId10"/>
    <p:sldId id="264" r:id="rId11"/>
    <p:sldId id="261" r:id="rId12"/>
    <p:sldId id="267" r:id="rId13"/>
    <p:sldId id="268" r:id="rId14"/>
    <p:sldId id="269" r:id="rId15"/>
    <p:sldId id="270" r:id="rId16"/>
    <p:sldId id="271" r:id="rId17"/>
    <p:sldId id="272" r:id="rId18"/>
    <p:sldId id="274" r:id="rId19"/>
    <p:sldId id="273" r:id="rId20"/>
    <p:sldId id="276" r:id="rId21"/>
    <p:sldId id="275"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2" autoAdjust="0"/>
    <p:restoredTop sz="94660"/>
  </p:normalViewPr>
  <p:slideViewPr>
    <p:cSldViewPr snapToGrid="0">
      <p:cViewPr varScale="1">
        <p:scale>
          <a:sx n="70" d="100"/>
          <a:sy n="70" d="100"/>
        </p:scale>
        <p:origin x="33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28136A-BFE2-4FEC-A590-B3CD580C948A}" type="datetimeFigureOut">
              <a:rPr lang="en-US" smtClean="0"/>
              <a:t>08/10/2016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43114B-2844-4315-B216-6F49D632C4C7}" type="slidenum">
              <a:rPr lang="en-US" smtClean="0"/>
              <a:t>‹#›</a:t>
            </a:fld>
            <a:endParaRPr lang="en-US"/>
          </a:p>
        </p:txBody>
      </p:sp>
    </p:spTree>
    <p:extLst>
      <p:ext uri="{BB962C8B-B14F-4D97-AF65-F5344CB8AC3E}">
        <p14:creationId xmlns:p14="http://schemas.microsoft.com/office/powerpoint/2010/main" val="4132516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file contains more</a:t>
            </a:r>
            <a:r>
              <a:rPr lang="en-US" baseline="0" dirty="0" smtClean="0"/>
              <a:t> than 1,048,576 rows or 16,384 columns, Excel will not like it.</a:t>
            </a:r>
            <a:endParaRPr lang="en-US" dirty="0"/>
          </a:p>
        </p:txBody>
      </p:sp>
      <p:sp>
        <p:nvSpPr>
          <p:cNvPr id="4" name="Slide Number Placeholder 3"/>
          <p:cNvSpPr>
            <a:spLocks noGrp="1"/>
          </p:cNvSpPr>
          <p:nvPr>
            <p:ph type="sldNum" sz="quarter" idx="10"/>
          </p:nvPr>
        </p:nvSpPr>
        <p:spPr/>
        <p:txBody>
          <a:bodyPr/>
          <a:lstStyle/>
          <a:p>
            <a:fld id="{A543114B-2844-4315-B216-6F49D632C4C7}" type="slidenum">
              <a:rPr lang="en-US" smtClean="0"/>
              <a:t>8</a:t>
            </a:fld>
            <a:endParaRPr lang="en-US"/>
          </a:p>
        </p:txBody>
      </p:sp>
    </p:spTree>
    <p:extLst>
      <p:ext uri="{BB962C8B-B14F-4D97-AF65-F5344CB8AC3E}">
        <p14:creationId xmlns:p14="http://schemas.microsoft.com/office/powerpoint/2010/main" val="3756048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SELECT</a:t>
            </a:r>
            <a:r>
              <a:rPr lang="en-US" baseline="0" dirty="0" smtClean="0"/>
              <a:t> * is OK for smaller tables… but it obviously get a problematic when the tables get larger… and will eventually crash the client (if you are lucky) and the server (and you will be in trouble!).</a:t>
            </a:r>
          </a:p>
        </p:txBody>
      </p:sp>
      <p:sp>
        <p:nvSpPr>
          <p:cNvPr id="4" name="Slide Number Placeholder 3"/>
          <p:cNvSpPr>
            <a:spLocks noGrp="1"/>
          </p:cNvSpPr>
          <p:nvPr>
            <p:ph type="sldNum" sz="quarter" idx="10"/>
          </p:nvPr>
        </p:nvSpPr>
        <p:spPr/>
        <p:txBody>
          <a:bodyPr/>
          <a:lstStyle/>
          <a:p>
            <a:fld id="{A543114B-2844-4315-B216-6F49D632C4C7}" type="slidenum">
              <a:rPr lang="en-US" smtClean="0"/>
              <a:t>11</a:t>
            </a:fld>
            <a:endParaRPr lang="en-US"/>
          </a:p>
        </p:txBody>
      </p:sp>
    </p:spTree>
    <p:extLst>
      <p:ext uri="{BB962C8B-B14F-4D97-AF65-F5344CB8AC3E}">
        <p14:creationId xmlns:p14="http://schemas.microsoft.com/office/powerpoint/2010/main" val="597729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query shows the</a:t>
            </a:r>
            <a:r>
              <a:rPr lang="en-US" baseline="0" dirty="0" smtClean="0"/>
              <a:t> 10 most rated movies by total number of ratings.</a:t>
            </a:r>
            <a:endParaRPr lang="en-US" dirty="0" smtClean="0"/>
          </a:p>
          <a:p>
            <a:r>
              <a:rPr lang="en-US" dirty="0" smtClean="0"/>
              <a:t>We</a:t>
            </a:r>
            <a:r>
              <a:rPr lang="en-US" baseline="0" dirty="0" smtClean="0"/>
              <a:t> cast the title to </a:t>
            </a:r>
            <a:r>
              <a:rPr lang="en-US" baseline="0" dirty="0" err="1" smtClean="0"/>
              <a:t>nvarchar</a:t>
            </a:r>
            <a:r>
              <a:rPr lang="en-US" baseline="0" dirty="0" smtClean="0"/>
              <a:t>(50) to limit its column width on the screen. </a:t>
            </a:r>
          </a:p>
          <a:p>
            <a:r>
              <a:rPr lang="en-US" baseline="0" dirty="0" smtClean="0"/>
              <a:t>We cast the average rating column to limit the decimal places and make the number a bit more readable.</a:t>
            </a:r>
            <a:endParaRPr lang="en-US" dirty="0"/>
          </a:p>
        </p:txBody>
      </p:sp>
      <p:sp>
        <p:nvSpPr>
          <p:cNvPr id="4" name="Slide Number Placeholder 3"/>
          <p:cNvSpPr>
            <a:spLocks noGrp="1"/>
          </p:cNvSpPr>
          <p:nvPr>
            <p:ph type="sldNum" sz="quarter" idx="10"/>
          </p:nvPr>
        </p:nvSpPr>
        <p:spPr/>
        <p:txBody>
          <a:bodyPr/>
          <a:lstStyle/>
          <a:p>
            <a:fld id="{A543114B-2844-4315-B216-6F49D632C4C7}" type="slidenum">
              <a:rPr lang="en-US" smtClean="0"/>
              <a:t>12</a:t>
            </a:fld>
            <a:endParaRPr lang="en-US"/>
          </a:p>
        </p:txBody>
      </p:sp>
    </p:spTree>
    <p:extLst>
      <p:ext uri="{BB962C8B-B14F-4D97-AF65-F5344CB8AC3E}">
        <p14:creationId xmlns:p14="http://schemas.microsoft.com/office/powerpoint/2010/main" val="456272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r>
              <a:rPr lang="en-US" baseline="0" dirty="0" smtClean="0"/>
              <a:t> that aside from query</a:t>
            </a:r>
            <a:endParaRPr lang="en-US" dirty="0"/>
          </a:p>
        </p:txBody>
      </p:sp>
      <p:sp>
        <p:nvSpPr>
          <p:cNvPr id="4" name="Slide Number Placeholder 3"/>
          <p:cNvSpPr>
            <a:spLocks noGrp="1"/>
          </p:cNvSpPr>
          <p:nvPr>
            <p:ph type="sldNum" sz="quarter" idx="10"/>
          </p:nvPr>
        </p:nvSpPr>
        <p:spPr/>
        <p:txBody>
          <a:bodyPr/>
          <a:lstStyle/>
          <a:p>
            <a:fld id="{A543114B-2844-4315-B216-6F49D632C4C7}" type="slidenum">
              <a:rPr lang="en-US" smtClean="0"/>
              <a:t>18</a:t>
            </a:fld>
            <a:endParaRPr lang="en-US"/>
          </a:p>
        </p:txBody>
      </p:sp>
    </p:spTree>
    <p:extLst>
      <p:ext uri="{BB962C8B-B14F-4D97-AF65-F5344CB8AC3E}">
        <p14:creationId xmlns:p14="http://schemas.microsoft.com/office/powerpoint/2010/main" val="3965399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Convert to Custom SQL and you can</a:t>
            </a:r>
            <a:r>
              <a:rPr lang="en-US" baseline="0" dirty="0" smtClean="0"/>
              <a:t> go nuts!</a:t>
            </a:r>
            <a:endParaRPr lang="en-US" dirty="0"/>
          </a:p>
        </p:txBody>
      </p:sp>
      <p:sp>
        <p:nvSpPr>
          <p:cNvPr id="4" name="Slide Number Placeholder 3"/>
          <p:cNvSpPr>
            <a:spLocks noGrp="1"/>
          </p:cNvSpPr>
          <p:nvPr>
            <p:ph type="sldNum" sz="quarter" idx="10"/>
          </p:nvPr>
        </p:nvSpPr>
        <p:spPr/>
        <p:txBody>
          <a:bodyPr/>
          <a:lstStyle/>
          <a:p>
            <a:fld id="{A543114B-2844-4315-B216-6F49D632C4C7}" type="slidenum">
              <a:rPr lang="en-US" smtClean="0"/>
              <a:t>20</a:t>
            </a:fld>
            <a:endParaRPr lang="en-US"/>
          </a:p>
        </p:txBody>
      </p:sp>
    </p:spTree>
    <p:extLst>
      <p:ext uri="{BB962C8B-B14F-4D97-AF65-F5344CB8AC3E}">
        <p14:creationId xmlns:p14="http://schemas.microsoft.com/office/powerpoint/2010/main" val="3883179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2" name="Freeform 6" title="Page Number Shape"/>
          <p:cNvSpPr/>
          <p:nvPr/>
        </p:nvSpPr>
        <p:spPr bwMode="auto">
          <a:xfrm>
            <a:off x="11784011"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1088913" y="1143293"/>
            <a:ext cx="7034362" cy="4268965"/>
          </a:xfrm>
        </p:spPr>
        <p:txBody>
          <a:bodyPr anchor="t">
            <a:normAutofit/>
          </a:bodyPr>
          <a:lstStyle>
            <a:lvl1pPr algn="l">
              <a:lnSpc>
                <a:spcPct val="85000"/>
              </a:lnSpc>
              <a:defRPr sz="77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088914" y="5537925"/>
            <a:ext cx="7034362" cy="706355"/>
          </a:xfrm>
        </p:spPr>
        <p:txBody>
          <a:bodyPr>
            <a:normAutofit/>
          </a:bodyPr>
          <a:lstStyle>
            <a:lvl1pPr marL="0" indent="0" algn="l">
              <a:lnSpc>
                <a:spcPct val="114000"/>
              </a:lnSpc>
              <a:spcBef>
                <a:spcPts val="0"/>
              </a:spcBef>
              <a:buNone/>
              <a:defRPr sz="20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1088913" y="6314440"/>
            <a:ext cx="1596622" cy="365125"/>
          </a:xfrm>
        </p:spPr>
        <p:txBody>
          <a:bodyPr/>
          <a:lstStyle>
            <a:lvl1pPr algn="l">
              <a:defRPr sz="1200">
                <a:solidFill>
                  <a:schemeClr val="tx2"/>
                </a:solidFill>
              </a:defRPr>
            </a:lvl1pPr>
          </a:lstStyle>
          <a:p>
            <a:fld id="{6AD6EE87-EBD5-4F12-A48A-63ACA297AC8F}" type="datetimeFigureOut">
              <a:rPr lang="en-US" smtClean="0"/>
              <a:t>08/10/2016</a:t>
            </a:fld>
            <a:endParaRPr lang="en-US" dirty="0"/>
          </a:p>
        </p:txBody>
      </p:sp>
      <p:sp>
        <p:nvSpPr>
          <p:cNvPr id="5" name="Footer Placeholder 4"/>
          <p:cNvSpPr>
            <a:spLocks noGrp="1"/>
          </p:cNvSpPr>
          <p:nvPr>
            <p:ph type="ftr" sz="quarter" idx="11"/>
          </p:nvPr>
        </p:nvSpPr>
        <p:spPr>
          <a:xfrm>
            <a:off x="3000591" y="6314440"/>
            <a:ext cx="5122683" cy="365125"/>
          </a:xfrm>
        </p:spPr>
        <p:txBody>
          <a:bodyPr/>
          <a:lstStyle>
            <a:lvl1pPr algn="l">
              <a:defRPr b="0">
                <a:solidFill>
                  <a:schemeClr val="tx2"/>
                </a:solidFill>
              </a:defRPr>
            </a:lvl1pPr>
          </a:lstStyle>
          <a:p>
            <a:endParaRPr lang="en-US" dirty="0"/>
          </a:p>
        </p:txBody>
      </p:sp>
      <p:sp>
        <p:nvSpPr>
          <p:cNvPr id="6" name="Slide Number Placeholder 5"/>
          <p:cNvSpPr>
            <a:spLocks noGrp="1"/>
          </p:cNvSpPr>
          <p:nvPr>
            <p:ph type="sldNum" sz="quarter" idx="12"/>
          </p:nvPr>
        </p:nvSpPr>
        <p:spPr>
          <a:xfrm>
            <a:off x="11784011" y="1416216"/>
            <a:ext cx="407988" cy="365125"/>
          </a:xfrm>
        </p:spPr>
        <p:txBody>
          <a:bodyPr/>
          <a:lstStyle>
            <a:lvl1pPr algn="r">
              <a:defRPr>
                <a:solidFill>
                  <a:schemeClr val="bg2"/>
                </a:solidFill>
              </a:defRPr>
            </a:lvl1pPr>
          </a:lstStyle>
          <a:p>
            <a:fld id="{4FAB73BC-B049-4115-A692-8D63A059BFB8}" type="slidenum">
              <a:rPr lang="en-US" smtClean="0"/>
              <a:t>‹#›</a:t>
            </a:fld>
            <a:endParaRPr lang="en-US" dirty="0"/>
          </a:p>
        </p:txBody>
      </p:sp>
      <p:cxnSp>
        <p:nvCxnSpPr>
          <p:cNvPr id="9" name="Straight Connector 8" title="Verticle Rule Line"/>
          <p:cNvCxnSpPr/>
          <p:nvPr/>
        </p:nvCxnSpPr>
        <p:spPr>
          <a:xfrm>
            <a:off x="773855"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4951294"/>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79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smtClean="0"/>
              <a:t>08/10/2016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355812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7" name="Freeform 6" title="Page Number Shape"/>
          <p:cNvSpPr/>
          <p:nvPr/>
        </p:nvSpPr>
        <p:spPr bwMode="auto">
          <a:xfrm>
            <a:off x="11784011"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947673" y="2571722"/>
            <a:ext cx="8296654" cy="3286153"/>
          </a:xfrm>
        </p:spPr>
        <p:txBody>
          <a:bodyPr anchor="t">
            <a:normAutofit/>
          </a:bodyPr>
          <a:lstStyle>
            <a:lvl1pPr>
              <a:lnSpc>
                <a:spcPct val="85000"/>
              </a:lnSpc>
              <a:defRPr sz="7700" cap="all" baseline="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947673" y="1393748"/>
            <a:ext cx="8401429" cy="819150"/>
          </a:xfrm>
        </p:spPr>
        <p:txBody>
          <a:bodyPr anchor="ctr">
            <a:normAutofit/>
          </a:bodyPr>
          <a:lstStyle>
            <a:lvl1pPr marL="0" indent="0" algn="r">
              <a:lnSpc>
                <a:spcPct val="113000"/>
              </a:lnSpc>
              <a:spcBef>
                <a:spcPts val="0"/>
              </a:spcBef>
              <a:buNone/>
              <a:defRPr sz="2000" b="0" i="1" baseline="0">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742955" y="6314439"/>
            <a:ext cx="1596622" cy="365125"/>
          </a:xfrm>
        </p:spPr>
        <p:txBody>
          <a:bodyPr/>
          <a:lstStyle>
            <a:lvl1pPr>
              <a:defRPr sz="1200">
                <a:solidFill>
                  <a:schemeClr val="tx1">
                    <a:lumMod val="85000"/>
                    <a:lumOff val="15000"/>
                  </a:schemeClr>
                </a:solidFill>
              </a:defRPr>
            </a:lvl1pPr>
          </a:lstStyle>
          <a:p>
            <a:fld id="{5A61015F-7CC6-4D0A-9D87-873EA4C304CC}" type="datetimeFigureOut">
              <a:rPr lang="en-US" smtClean="0"/>
              <a:t>08/10/2016</a:t>
            </a:fld>
            <a:endParaRPr lang="en-US" dirty="0"/>
          </a:p>
        </p:txBody>
      </p:sp>
      <p:sp>
        <p:nvSpPr>
          <p:cNvPr id="5" name="Footer Placeholder 4"/>
          <p:cNvSpPr>
            <a:spLocks noGrp="1"/>
          </p:cNvSpPr>
          <p:nvPr>
            <p:ph type="ftr" sz="quarter" idx="11"/>
          </p:nvPr>
        </p:nvSpPr>
        <p:spPr>
          <a:xfrm>
            <a:off x="1947673" y="6314440"/>
            <a:ext cx="6480226" cy="365125"/>
          </a:xfrm>
        </p:spPr>
        <p:txBody>
          <a:bodyPr/>
          <a:lstStyle>
            <a:lvl1pPr>
              <a:defRPr b="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11784011" y="1620760"/>
            <a:ext cx="407988" cy="365125"/>
          </a:xfrm>
        </p:spPr>
        <p:txBody>
          <a:bodyPr/>
          <a:lstStyle>
            <a:lvl1pPr>
              <a:defRPr>
                <a:solidFill>
                  <a:schemeClr val="bg2"/>
                </a:solidFill>
              </a:defRPr>
            </a:lvl1pPr>
          </a:lstStyle>
          <a:p>
            <a:fld id="{4FAB73BC-B049-4115-A692-8D63A059BFB8}" type="slidenum">
              <a:rPr lang="en-US" smtClean="0"/>
              <a:t>‹#›</a:t>
            </a:fld>
            <a:endParaRPr lang="en-US" dirty="0"/>
          </a:p>
        </p:txBody>
      </p:sp>
      <p:cxnSp>
        <p:nvCxnSpPr>
          <p:cNvPr id="10" name="Straight Connector 9" title="Horizontal Rule Line"/>
          <p:cNvCxnSpPr/>
          <p:nvPr/>
        </p:nvCxnSpPr>
        <p:spPr>
          <a:xfrm flipH="1">
            <a:off x="1" y="6178167"/>
            <a:ext cx="10244326"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9573350"/>
      </p:ext>
    </p:extLst>
  </p:cSld>
  <p:clrMapOvr>
    <a:masterClrMapping/>
  </p:clrMapOvr>
  <p:extLst mod="1">
    <p:ext uri="{DCECCB84-F9BA-43D5-87BE-67443E8EF086}">
      <p15:sldGuideLst xmlns:p15="http://schemas.microsoft.com/office/powerpoint/2012/main">
        <p15:guide id="1" pos="645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181600" y="540628"/>
            <a:ext cx="6248400" cy="248894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181600" y="3712467"/>
            <a:ext cx="6248400" cy="248222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smtClean="0"/>
              <a:t>08/10/2016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8012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7784"/>
            <a:ext cx="3831336" cy="4956048"/>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5181600" y="558065"/>
            <a:ext cx="6245352" cy="914400"/>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81600" y="1526671"/>
            <a:ext cx="6245352" cy="17556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181600" y="3700826"/>
            <a:ext cx="6248400" cy="914400"/>
          </a:xfrm>
        </p:spPr>
        <p:txBody>
          <a:bodyPr anchor="b">
            <a:normAutofit/>
          </a:bodyPr>
          <a:lstStyle>
            <a:lvl1pPr marL="0" indent="0">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81600" y="4669432"/>
            <a:ext cx="6245352" cy="17556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smtClean="0"/>
              <a:t>08/10/2016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24833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smtClean="0"/>
              <a:t>08/10/2016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505965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smtClean="0"/>
              <a:t>08/10/2016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259522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5479"/>
            <a:ext cx="3838776" cy="1921022"/>
          </a:xfrm>
        </p:spPr>
        <p:txBody>
          <a:bodyPr anchor="t">
            <a:noAutofit/>
          </a:bodyPr>
          <a:lstStyle>
            <a:lvl1pPr>
              <a:lnSpc>
                <a:spcPct val="93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181600" y="564147"/>
            <a:ext cx="6248400" cy="5622644"/>
          </a:xfrm>
        </p:spPr>
        <p:txBody>
          <a:bodyPr/>
          <a:lstStyle>
            <a:lvl1pPr>
              <a:lnSpc>
                <a:spcPct val="112000"/>
              </a:lnSpc>
              <a:defRPr sz="2000"/>
            </a:lvl1pPr>
            <a:lvl2pPr>
              <a:lnSpc>
                <a:spcPct val="112000"/>
              </a:lnSpc>
              <a:defRPr sz="1800"/>
            </a:lvl2pPr>
            <a:lvl3pPr>
              <a:lnSpc>
                <a:spcPct val="112000"/>
              </a:lnSpc>
              <a:defRPr sz="1600"/>
            </a:lvl3pPr>
            <a:lvl4pPr>
              <a:lnSpc>
                <a:spcPct val="112000"/>
              </a:lnSpc>
              <a:defRPr sz="1400"/>
            </a:lvl4pPr>
            <a:lvl5pPr>
              <a:lnSpc>
                <a:spcPct val="112000"/>
              </a:lnSpc>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0" y="2621512"/>
            <a:ext cx="3838776" cy="3239537"/>
          </a:xfrm>
        </p:spPr>
        <p:txBody>
          <a:bodyPr/>
          <a:lstStyle>
            <a:lvl1pPr marL="0" indent="0" algn="r">
              <a:lnSpc>
                <a:spcPct val="125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C68B11-C5A8-448C-8CE9-B1A273C79CFC}" type="datetimeFigureOut">
              <a:rPr lang="en-US" smtClean="0"/>
              <a:t>08/10/2016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52074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557261"/>
            <a:ext cx="3840480" cy="1919239"/>
          </a:xfrm>
        </p:spPr>
        <p:txBody>
          <a:bodyPr anchor="t">
            <a:noAutofit/>
          </a:bodyPr>
          <a:lstStyle>
            <a:lvl1pPr>
              <a:lnSpc>
                <a:spcPct val="93000"/>
              </a:lnSpc>
              <a:defRPr sz="40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57800" y="0"/>
            <a:ext cx="6172200"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58952" y="2621512"/>
            <a:ext cx="3840480" cy="3236976"/>
          </a:xfrm>
        </p:spPr>
        <p:txBody>
          <a:bodyPr/>
          <a:lstStyle>
            <a:lvl1pPr marL="0" indent="0" algn="r">
              <a:lnSpc>
                <a:spcPct val="125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smtClean="0"/>
              <a:t>08/10/2016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t>‹#›</a:t>
            </a:fld>
            <a:endParaRPr lang="en-US" dirty="0"/>
          </a:p>
        </p:txBody>
      </p:sp>
    </p:spTree>
    <p:extLst>
      <p:ext uri="{BB962C8B-B14F-4D97-AF65-F5344CB8AC3E}">
        <p14:creationId xmlns:p14="http://schemas.microsoft.com/office/powerpoint/2010/main" val="3783671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181600" y="640080"/>
            <a:ext cx="6248398" cy="558414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smtClean="0"/>
              <a:t>08/10/2016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2972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2" name="Freeform 6" title="Page Number Shape"/>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w="0">
            <a:noFill/>
            <a:prstDash val="solid"/>
            <a:round/>
            <a:headEnd/>
            <a:tailEnd/>
          </a:ln>
        </p:spPr>
      </p:sp>
      <p:sp>
        <p:nvSpPr>
          <p:cNvPr id="2" name="Vertical Title 1"/>
          <p:cNvSpPr>
            <a:spLocks noGrp="1"/>
          </p:cNvSpPr>
          <p:nvPr>
            <p:ph type="title" orient="vert"/>
          </p:nvPr>
        </p:nvSpPr>
        <p:spPr>
          <a:xfrm>
            <a:off x="7990765" y="642931"/>
            <a:ext cx="2446670" cy="4678106"/>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642932"/>
            <a:ext cx="7070678" cy="46781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36187" y="5927131"/>
            <a:ext cx="3814856" cy="365125"/>
          </a:xfrm>
        </p:spPr>
        <p:txBody>
          <a:bodyPr/>
          <a:lstStyle/>
          <a:p>
            <a:fld id="{2A4AFB99-0EAB-4182-AFF8-E214C82A68F6}" type="datetimeFigureOut">
              <a:rPr lang="en-US" smtClean="0"/>
              <a:t>08/10/2016</a:t>
            </a:fld>
            <a:endParaRPr lang="en-US" dirty="0"/>
          </a:p>
        </p:txBody>
      </p:sp>
      <p:sp>
        <p:nvSpPr>
          <p:cNvPr id="5" name="Footer Placeholder 4"/>
          <p:cNvSpPr>
            <a:spLocks noGrp="1"/>
          </p:cNvSpPr>
          <p:nvPr>
            <p:ph type="ftr" sz="quarter" idx="11"/>
          </p:nvPr>
        </p:nvSpPr>
        <p:spPr>
          <a:xfrm>
            <a:off x="6536187" y="6315949"/>
            <a:ext cx="3814856" cy="365125"/>
          </a:xfrm>
        </p:spPr>
        <p:txBody>
          <a:bodyPr/>
          <a:lstStyle/>
          <a:p>
            <a:endParaRPr lang="en-US" dirty="0"/>
          </a:p>
        </p:txBody>
      </p:sp>
      <p:sp>
        <p:nvSpPr>
          <p:cNvPr id="6" name="Slide Number Placeholder 5"/>
          <p:cNvSpPr>
            <a:spLocks noGrp="1"/>
          </p:cNvSpPr>
          <p:nvPr>
            <p:ph type="sldNum" sz="quarter" idx="12"/>
          </p:nvPr>
        </p:nvSpPr>
        <p:spPr>
          <a:xfrm>
            <a:off x="11784011" y="5607592"/>
            <a:ext cx="407988" cy="365125"/>
          </a:xfrm>
        </p:spPr>
        <p:txBody>
          <a:bodyPr/>
          <a:lstStyle/>
          <a:p>
            <a:fld id="{4FAB73BC-B049-4115-A692-8D63A059BFB8}" type="slidenum">
              <a:rPr lang="en-US" smtClean="0"/>
              <a:t>‹#›</a:t>
            </a:fld>
            <a:endParaRPr lang="en-US" dirty="0"/>
          </a:p>
        </p:txBody>
      </p:sp>
      <p:cxnSp>
        <p:nvCxnSpPr>
          <p:cNvPr id="13" name="Straight Connector 12" title="Horizontal Rule Line"/>
          <p:cNvCxnSpPr/>
          <p:nvPr/>
        </p:nvCxnSpPr>
        <p:spPr>
          <a:xfrm>
            <a:off x="0" y="6199730"/>
            <a:ext cx="10260011"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5298475"/>
      </p:ext>
    </p:extLst>
  </p:cSld>
  <p:clrMapOvr>
    <a:masterClrMapping/>
  </p:clrMapOvr>
  <p:extLst mod="1">
    <p:ext uri="{DCECCB84-F9BA-43D5-87BE-67443E8EF086}">
      <p15:sldGuideLst xmlns:p15="http://schemas.microsoft.com/office/powerpoint/2012/main">
        <p15:guide id="1" pos="645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Freeform 6" title="Page Number Shape"/>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762000" y="559678"/>
            <a:ext cx="3833906" cy="495249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181600" y="569066"/>
            <a:ext cx="6248398" cy="565515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2001" y="5930060"/>
            <a:ext cx="3814856" cy="365125"/>
          </a:xfrm>
          <a:prstGeom prst="rect">
            <a:avLst/>
          </a:prstGeom>
        </p:spPr>
        <p:txBody>
          <a:bodyPr vert="horz" lIns="91440" tIns="45720" rIns="91440" bIns="45720" rtlCol="0" anchor="t"/>
          <a:lstStyle>
            <a:lvl1pPr algn="r">
              <a:defRPr sz="1000" b="0" i="1" baseline="0">
                <a:solidFill>
                  <a:schemeClr val="tx1">
                    <a:lumMod val="85000"/>
                    <a:lumOff val="15000"/>
                  </a:schemeClr>
                </a:solidFill>
                <a:latin typeface="+mj-lt"/>
              </a:defRPr>
            </a:lvl1pPr>
          </a:lstStyle>
          <a:p>
            <a:fld id="{90298CD5-6C1E-4009-B41F-6DF62E31D3BE}" type="datetimeFigureOut">
              <a:rPr lang="en-US" smtClean="0"/>
              <a:pPr/>
              <a:t>08/10/2016</a:t>
            </a:fld>
            <a:endParaRPr lang="en-US" dirty="0"/>
          </a:p>
        </p:txBody>
      </p:sp>
      <p:sp>
        <p:nvSpPr>
          <p:cNvPr id="5" name="Footer Placeholder 4"/>
          <p:cNvSpPr>
            <a:spLocks noGrp="1"/>
          </p:cNvSpPr>
          <p:nvPr>
            <p:ph type="ftr" sz="quarter" idx="3"/>
          </p:nvPr>
        </p:nvSpPr>
        <p:spPr>
          <a:xfrm>
            <a:off x="762001" y="6314440"/>
            <a:ext cx="3814856" cy="365125"/>
          </a:xfrm>
          <a:prstGeom prst="rect">
            <a:avLst/>
          </a:prstGeom>
        </p:spPr>
        <p:txBody>
          <a:bodyPr vert="horz" lIns="91440" tIns="45720" rIns="91440" bIns="45720" rtlCol="0" anchor="t"/>
          <a:lstStyle>
            <a:lvl1pPr algn="r">
              <a:defRPr sz="1200" b="1" i="1" baseline="0">
                <a:solidFill>
                  <a:schemeClr val="tx1">
                    <a:lumMod val="85000"/>
                    <a:lumOff val="15000"/>
                  </a:schemeClr>
                </a:solidFill>
                <a:latin typeface="+mj-lt"/>
              </a:defRPr>
            </a:lvl1pPr>
          </a:lstStyle>
          <a:p>
            <a:endParaRPr lang="en-US" dirty="0"/>
          </a:p>
        </p:txBody>
      </p:sp>
      <p:sp>
        <p:nvSpPr>
          <p:cNvPr id="6" name="Slide Number Placeholder 5"/>
          <p:cNvSpPr>
            <a:spLocks noGrp="1"/>
          </p:cNvSpPr>
          <p:nvPr>
            <p:ph type="sldNum" sz="quarter" idx="4"/>
          </p:nvPr>
        </p:nvSpPr>
        <p:spPr>
          <a:xfrm>
            <a:off x="11784011" y="5607592"/>
            <a:ext cx="407988" cy="365125"/>
          </a:xfrm>
          <a:prstGeom prst="rect">
            <a:avLst/>
          </a:prstGeom>
        </p:spPr>
        <p:txBody>
          <a:bodyPr vert="horz" lIns="91440" tIns="45720" rIns="91440" bIns="45720" rtlCol="0" anchor="ctr"/>
          <a:lstStyle>
            <a:lvl1pPr algn="r">
              <a:defRPr sz="1200" b="0" i="1" baseline="0">
                <a:solidFill>
                  <a:schemeClr val="bg2"/>
                </a:solidFill>
                <a:latin typeface="+mj-lt"/>
              </a:defRPr>
            </a:lvl1pPr>
          </a:lstStyle>
          <a:p>
            <a:fld id="{4FAB73BC-B049-4115-A692-8D63A059BFB8}" type="slidenum">
              <a:rPr lang="en-US" smtClean="0"/>
              <a:pPr/>
              <a:t>‹#›</a:t>
            </a:fld>
            <a:endParaRPr lang="en-US" dirty="0"/>
          </a:p>
        </p:txBody>
      </p:sp>
      <p:cxnSp>
        <p:nvCxnSpPr>
          <p:cNvPr id="10" name="Straight Connector 9" title="Horizontal Rule Line"/>
          <p:cNvCxnSpPr/>
          <p:nvPr/>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87595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r" defTabSz="914400" rtl="0" eaLnBrk="1" latinLnBrk="0" hangingPunct="1">
        <a:lnSpc>
          <a:spcPct val="90000"/>
        </a:lnSpc>
        <a:spcBef>
          <a:spcPct val="0"/>
        </a:spcBef>
        <a:buNone/>
        <a:defRPr sz="5000" b="0" i="1" kern="1200" baseline="0">
          <a:solidFill>
            <a:schemeClr val="tx1">
              <a:lumMod val="85000"/>
              <a:lumOff val="15000"/>
            </a:schemeClr>
          </a:solidFill>
          <a:latin typeface="+mj-lt"/>
          <a:ea typeface="+mj-ea"/>
          <a:cs typeface="+mj-cs"/>
        </a:defRPr>
      </a:lvl1pPr>
    </p:titleStyle>
    <p:bodyStyle>
      <a:lvl1pPr marL="283464" indent="-283464" algn="l" defTabSz="9144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9144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9144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9144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9144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914400" rtl="0" eaLnBrk="1" latinLnBrk="0" hangingPunct="1">
        <a:lnSpc>
          <a:spcPct val="112000"/>
        </a:lnSpc>
        <a:spcBef>
          <a:spcPts val="1300"/>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83464" algn="l" defTabSz="914400" rtl="0" eaLnBrk="1" latinLnBrk="0" hangingPunct="1">
        <a:lnSpc>
          <a:spcPct val="112000"/>
        </a:lnSpc>
        <a:spcBef>
          <a:spcPts val="13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32">
          <p15:clr>
            <a:srgbClr val="F26B43"/>
          </p15:clr>
        </p15:guide>
        <p15:guide id="2" pos="480">
          <p15:clr>
            <a:srgbClr val="F26B43"/>
          </p15:clr>
        </p15:guide>
        <p15:guide id="3" orient="horz" pos="432">
          <p15:clr>
            <a:srgbClr val="F26B43"/>
          </p15:clr>
        </p15:guide>
        <p15:guide id="4" pos="7200">
          <p15:clr>
            <a:srgbClr val="F26B43"/>
          </p15:clr>
        </p15:guide>
        <p15:guide id="5" pos="32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mlane@srhs.com?subject=JMP%20&amp;%20SQL%20Presentation" TargetMode="External"/><Relationship Id="rId2" Type="http://schemas.openxmlformats.org/officeDocument/2006/relationships/image" Target="../media/image1.jpeg"/><Relationship Id="rId1" Type="http://schemas.openxmlformats.org/officeDocument/2006/relationships/slideLayout" Target="../slideLayouts/slideLayout9.xml"/><Relationship Id="rId5" Type="http://schemas.openxmlformats.org/officeDocument/2006/relationships/hyperlink" Target="http://www.wofford.edu/" TargetMode="External"/><Relationship Id="rId4" Type="http://schemas.openxmlformats.org/officeDocument/2006/relationships/hyperlink" Target="http://www.spartanburgregional.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hyperlink" Target="http://patorjk.com/blog/2012/01/26/pronouncing-sql-s-q-l-or-sequel/" TargetMode="Externa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grouplens.org/datasets/movielens/latest/" TargetMode="Externa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hyperlink" Target="themoviedb.org" TargetMode="External"/><Relationship Id="rId5" Type="http://schemas.openxmlformats.org/officeDocument/2006/relationships/hyperlink" Target="http://imdb.org/" TargetMode="External"/><Relationship Id="rId4" Type="http://schemas.openxmlformats.org/officeDocument/2006/relationships/hyperlink" Target="http://movielens.org/"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SQL &amp; JMP</a:t>
            </a:r>
            <a:endParaRPr lang="en-US" dirty="0"/>
          </a:p>
        </p:txBody>
      </p:sp>
      <p:sp>
        <p:nvSpPr>
          <p:cNvPr id="3" name="Subtitle 2"/>
          <p:cNvSpPr>
            <a:spLocks noGrp="1"/>
          </p:cNvSpPr>
          <p:nvPr>
            <p:ph type="subTitle" idx="1"/>
          </p:nvPr>
        </p:nvSpPr>
        <p:spPr/>
        <p:txBody>
          <a:bodyPr>
            <a:normAutofit/>
          </a:bodyPr>
          <a:lstStyle/>
          <a:p>
            <a:r>
              <a:rPr lang="en-US" dirty="0" smtClean="0"/>
              <a:t>An introduction to using SQL to import data into JMP</a:t>
            </a:r>
            <a:endParaRPr lang="en-US" dirty="0"/>
          </a:p>
        </p:txBody>
      </p:sp>
    </p:spTree>
    <p:extLst>
      <p:ext uri="{BB962C8B-B14F-4D97-AF65-F5344CB8AC3E}">
        <p14:creationId xmlns:p14="http://schemas.microsoft.com/office/powerpoint/2010/main" val="8163344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8952" y="557262"/>
            <a:ext cx="3840480" cy="734127"/>
          </a:xfrm>
        </p:spPr>
        <p:txBody>
          <a:bodyPr/>
          <a:lstStyle/>
          <a:p>
            <a:pPr algn="l"/>
            <a:r>
              <a:rPr lang="en-US" sz="3200" dirty="0" smtClean="0"/>
              <a:t>about: Miles Lane</a:t>
            </a:r>
            <a:endParaRPr lang="en-US" sz="3200" dirty="0"/>
          </a:p>
        </p:txBody>
      </p:sp>
      <p:pic>
        <p:nvPicPr>
          <p:cNvPr id="1032" name="Picture 8" descr="https://scontent.xx.fbcdn.net/v/t1.0-9/12392058_10208370128193427_8293522471257965135_n.jpg?oh=353b6e5546cc69275c2f978650e7aee8&amp;oe=585B61B4"/>
          <p:cNvPicPr>
            <a:picLocks noGrp="1" noChangeAspect="1" noChangeArrowheads="1"/>
          </p:cNvPicPr>
          <p:nvPr>
            <p:ph type="pic" idx="1"/>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l="5000" r="5000"/>
          <a:stretch>
            <a:fillRect/>
          </a:stretch>
        </p:blipFill>
        <p:spPr bwMode="auto">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6" name="Content Placeholder 5"/>
          <p:cNvSpPr>
            <a:spLocks noGrp="1"/>
          </p:cNvSpPr>
          <p:nvPr>
            <p:ph type="body" sz="half" idx="2"/>
          </p:nvPr>
        </p:nvSpPr>
        <p:spPr>
          <a:xfrm>
            <a:off x="401053" y="1347537"/>
            <a:ext cx="4523873" cy="4510952"/>
          </a:xfrm>
        </p:spPr>
        <p:txBody>
          <a:bodyPr>
            <a:normAutofit fontScale="77500" lnSpcReduction="20000"/>
          </a:bodyPr>
          <a:lstStyle/>
          <a:p>
            <a:pPr marL="285750" indent="-285750" algn="l">
              <a:buFont typeface="Arial" panose="020B0604020202020204" pitchFamily="34" charset="0"/>
              <a:buChar char="•"/>
            </a:pPr>
            <a:r>
              <a:rPr lang="en-US" dirty="0"/>
              <a:t>Email: </a:t>
            </a:r>
            <a:r>
              <a:rPr lang="en-US" dirty="0">
                <a:hlinkClick r:id="rId3"/>
              </a:rPr>
              <a:t>mlane@srhs.com</a:t>
            </a:r>
            <a:endParaRPr lang="en-US" dirty="0"/>
          </a:p>
          <a:p>
            <a:pPr marL="285750" indent="-285750" algn="l">
              <a:buFont typeface="Arial" panose="020B0604020202020204" pitchFamily="34" charset="0"/>
              <a:buChar char="•"/>
            </a:pPr>
            <a:r>
              <a:rPr lang="en-US" dirty="0" smtClean="0"/>
              <a:t>Current Role: </a:t>
            </a:r>
          </a:p>
          <a:p>
            <a:pPr marL="742950" lvl="1" indent="-285750">
              <a:buFont typeface="Arial" panose="020B0604020202020204" pitchFamily="34" charset="0"/>
              <a:buChar char="•"/>
            </a:pPr>
            <a:r>
              <a:rPr lang="en-US" dirty="0" smtClean="0"/>
              <a:t>Lean Engineer @ </a:t>
            </a:r>
            <a:r>
              <a:rPr lang="en-US" dirty="0" smtClean="0">
                <a:hlinkClick r:id="rId4"/>
              </a:rPr>
              <a:t>Spartanburg Regional Healthcare System</a:t>
            </a:r>
            <a:endParaRPr lang="en-US" dirty="0"/>
          </a:p>
          <a:p>
            <a:pPr marL="285750" indent="-285750" algn="l">
              <a:buFont typeface="Arial" panose="020B0604020202020204" pitchFamily="34" charset="0"/>
              <a:buChar char="•"/>
            </a:pPr>
            <a:r>
              <a:rPr lang="en-US" dirty="0" err="1" smtClean="0"/>
              <a:t>Edumacation</a:t>
            </a:r>
            <a:r>
              <a:rPr lang="en-US" dirty="0" smtClean="0"/>
              <a:t>: </a:t>
            </a:r>
          </a:p>
          <a:p>
            <a:pPr marL="742950" lvl="1" indent="-285750">
              <a:buFont typeface="Arial" panose="020B0604020202020204" pitchFamily="34" charset="0"/>
              <a:buChar char="•"/>
            </a:pPr>
            <a:r>
              <a:rPr lang="en-US" dirty="0" smtClean="0"/>
              <a:t>The Hills of Northeast Tennessee</a:t>
            </a:r>
          </a:p>
          <a:p>
            <a:pPr marL="742950" lvl="1" indent="-285750">
              <a:buFont typeface="Arial" panose="020B0604020202020204" pitchFamily="34" charset="0"/>
              <a:buChar char="•"/>
            </a:pPr>
            <a:r>
              <a:rPr lang="en-US" dirty="0" smtClean="0">
                <a:hlinkClick r:id="rId5"/>
              </a:rPr>
              <a:t>Wofford College</a:t>
            </a:r>
            <a:r>
              <a:rPr lang="en-US" dirty="0" smtClean="0"/>
              <a:t> </a:t>
            </a:r>
            <a:br>
              <a:rPr lang="en-US" dirty="0" smtClean="0"/>
            </a:br>
            <a:r>
              <a:rPr lang="en-US" dirty="0" smtClean="0"/>
              <a:t>B.S. in Chemistry and Computer Science/Math</a:t>
            </a:r>
          </a:p>
          <a:p>
            <a:pPr marL="285750" indent="-285750" algn="l">
              <a:buFont typeface="Arial" panose="020B0604020202020204" pitchFamily="34" charset="0"/>
              <a:buChar char="•"/>
            </a:pPr>
            <a:r>
              <a:rPr lang="en-US" dirty="0" smtClean="0"/>
              <a:t>Likes: </a:t>
            </a:r>
          </a:p>
          <a:p>
            <a:pPr marL="742950" lvl="1" indent="-285750">
              <a:buFont typeface="Arial" panose="020B0604020202020204" pitchFamily="34" charset="0"/>
              <a:buChar char="•"/>
            </a:pPr>
            <a:r>
              <a:rPr lang="en-US" dirty="0" smtClean="0"/>
              <a:t>Football, any sport except running</a:t>
            </a:r>
          </a:p>
          <a:p>
            <a:pPr marL="742950" lvl="1" indent="-285750">
              <a:buFont typeface="Arial" panose="020B0604020202020204" pitchFamily="34" charset="0"/>
              <a:buChar char="•"/>
            </a:pPr>
            <a:r>
              <a:rPr lang="en-US" dirty="0" smtClean="0"/>
              <a:t>Growing Facial hair… well, pretty much any body hair…</a:t>
            </a:r>
          </a:p>
          <a:p>
            <a:pPr marL="742950" lvl="1" indent="-285750">
              <a:buFont typeface="Arial" panose="020B0604020202020204" pitchFamily="34" charset="0"/>
              <a:buChar char="•"/>
            </a:pPr>
            <a:r>
              <a:rPr lang="en-US" dirty="0"/>
              <a:t>Family, Dog, Wife, Kids (in historical order</a:t>
            </a:r>
            <a:r>
              <a:rPr lang="en-US" dirty="0" smtClean="0"/>
              <a:t>)</a:t>
            </a:r>
            <a:endParaRPr lang="en-US" dirty="0"/>
          </a:p>
          <a:p>
            <a:pPr marL="742950" lvl="1" indent="-285750">
              <a:buFont typeface="Arial" panose="020B0604020202020204" pitchFamily="34" charset="0"/>
              <a:buChar char="•"/>
            </a:pPr>
            <a:r>
              <a:rPr lang="en-US" dirty="0" smtClean="0"/>
              <a:t>Video Games (</a:t>
            </a:r>
            <a:r>
              <a:rPr lang="en-US" dirty="0" err="1" smtClean="0"/>
              <a:t>volunterrier</a:t>
            </a:r>
            <a:r>
              <a:rPr lang="en-US" dirty="0" smtClean="0"/>
              <a:t> on Xbox Live)</a:t>
            </a:r>
          </a:p>
          <a:p>
            <a:pPr marL="285750" indent="-285750" algn="l">
              <a:buFont typeface="Arial" panose="020B0604020202020204" pitchFamily="34" charset="0"/>
              <a:buChar char="•"/>
            </a:pPr>
            <a:r>
              <a:rPr lang="en-US" dirty="0" smtClean="0"/>
              <a:t>Dislikes:</a:t>
            </a:r>
          </a:p>
          <a:p>
            <a:pPr marL="742950" lvl="1" indent="-285750">
              <a:buFont typeface="Arial" panose="020B0604020202020204" pitchFamily="34" charset="0"/>
              <a:buChar char="•"/>
            </a:pPr>
            <a:r>
              <a:rPr lang="en-US" dirty="0" smtClean="0"/>
              <a:t>The futility of my short legs while trying to train for a 5K</a:t>
            </a:r>
          </a:p>
          <a:p>
            <a:pPr marL="742950" lvl="1" indent="-285750">
              <a:buFont typeface="Arial" panose="020B0604020202020204" pitchFamily="34" charset="0"/>
              <a:buChar char="•"/>
            </a:pPr>
            <a:r>
              <a:rPr lang="en-US" dirty="0" smtClean="0"/>
              <a:t>Poorly designed databases &amp; slow performing queries</a:t>
            </a:r>
          </a:p>
        </p:txBody>
      </p:sp>
    </p:spTree>
    <p:extLst>
      <p:ext uri="{BB962C8B-B14F-4D97-AF65-F5344CB8AC3E}">
        <p14:creationId xmlns:p14="http://schemas.microsoft.com/office/powerpoint/2010/main" val="1336907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SQL?</a:t>
            </a:r>
            <a:endParaRPr lang="en-US" dirty="0"/>
          </a:p>
        </p:txBody>
      </p:sp>
      <p:sp>
        <p:nvSpPr>
          <p:cNvPr id="3" name="Text Placeholder 2"/>
          <p:cNvSpPr>
            <a:spLocks noGrp="1"/>
          </p:cNvSpPr>
          <p:nvPr>
            <p:ph type="body" idx="1"/>
          </p:nvPr>
        </p:nvSpPr>
        <p:spPr/>
        <p:txBody>
          <a:bodyPr/>
          <a:lstStyle/>
          <a:p>
            <a:r>
              <a:rPr lang="en-US" dirty="0" smtClean="0"/>
              <a:t>… and how do you pronounce it?</a:t>
            </a:r>
            <a:endParaRPr lang="en-US" dirty="0"/>
          </a:p>
        </p:txBody>
      </p:sp>
    </p:spTree>
    <p:extLst>
      <p:ext uri="{BB962C8B-B14F-4D97-AF65-F5344CB8AC3E}">
        <p14:creationId xmlns:p14="http://schemas.microsoft.com/office/powerpoint/2010/main" val="39916894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Structured</a:t>
            </a:r>
            <a:br>
              <a:rPr lang="en-US" smtClean="0"/>
            </a:br>
            <a:r>
              <a:rPr lang="en-US" smtClean="0"/>
              <a:t>Query</a:t>
            </a:r>
            <a:br>
              <a:rPr lang="en-US" smtClean="0"/>
            </a:br>
            <a:r>
              <a:rPr lang="en-US" smtClean="0"/>
              <a:t>Language</a:t>
            </a:r>
            <a:endParaRPr lang="en-US" dirty="0"/>
          </a:p>
        </p:txBody>
      </p:sp>
      <p:sp>
        <p:nvSpPr>
          <p:cNvPr id="5" name="Content Placeholder 4"/>
          <p:cNvSpPr>
            <a:spLocks noGrp="1"/>
          </p:cNvSpPr>
          <p:nvPr>
            <p:ph idx="1"/>
          </p:nvPr>
        </p:nvSpPr>
        <p:spPr/>
        <p:txBody>
          <a:bodyPr>
            <a:normAutofit lnSpcReduction="10000"/>
          </a:bodyPr>
          <a:lstStyle/>
          <a:p>
            <a:r>
              <a:rPr lang="en-US" smtClean="0"/>
              <a:t>From </a:t>
            </a:r>
            <a:r>
              <a:rPr lang="en-US" smtClean="0">
                <a:hlinkClick r:id="rId2"/>
              </a:rPr>
              <a:t>Pronouncing SQL: S-Q-L or Sequel?</a:t>
            </a:r>
            <a:r>
              <a:rPr lang="en-US" smtClean="0"/>
              <a:t> </a:t>
            </a:r>
          </a:p>
          <a:p>
            <a:pPr lvl="1"/>
            <a:r>
              <a:rPr lang="en-US" smtClean="0"/>
              <a:t>Initially developed in the early 1970s at IBM by Donald Chamberlin and Raymond Boyce, what we know as SQL today was initially called “Structured English Query Language” (SEQUEL) and pronounced “sequel”… as a bit of a pun since it was the sequel to QUEL.</a:t>
            </a:r>
          </a:p>
          <a:p>
            <a:pPr lvl="1"/>
            <a:r>
              <a:rPr lang="en-US" smtClean="0"/>
              <a:t>Microsoft has no official guide, but the majority of Microsoft SQL Server developers say “sequel”.</a:t>
            </a:r>
          </a:p>
          <a:p>
            <a:pPr lvl="1"/>
            <a:r>
              <a:rPr lang="en-US" smtClean="0"/>
              <a:t>Oracle’s docs say “sequel”. </a:t>
            </a:r>
          </a:p>
          <a:p>
            <a:pPr lvl="1"/>
            <a:r>
              <a:rPr lang="en-US" smtClean="0"/>
              <a:t>MySQL says it is officially pronounced “My Ess Que Ell”. </a:t>
            </a:r>
          </a:p>
          <a:p>
            <a:pPr lvl="1"/>
            <a:r>
              <a:rPr lang="en-US" smtClean="0"/>
              <a:t>Wikipedia says it is officially pronounced “S-Q-L”.</a:t>
            </a:r>
          </a:p>
          <a:p>
            <a:pPr lvl="1"/>
            <a:r>
              <a:rPr lang="en-US" smtClean="0"/>
              <a:t>ANSWER… there is no correct answer!</a:t>
            </a:r>
          </a:p>
          <a:p>
            <a:pPr lvl="2"/>
            <a:r>
              <a:rPr lang="en-US" smtClean="0"/>
              <a:t>Tomato / Tomahto</a:t>
            </a:r>
          </a:p>
          <a:p>
            <a:pPr lvl="2"/>
            <a:r>
              <a:rPr lang="en-US" smtClean="0"/>
              <a:t>Potato / Potahto</a:t>
            </a:r>
          </a:p>
          <a:p>
            <a:pPr lvl="2"/>
            <a:r>
              <a:rPr lang="en-US" smtClean="0"/>
              <a:t>S-Q-L / Sequel both work!</a:t>
            </a:r>
          </a:p>
          <a:p>
            <a:pPr lvl="2"/>
            <a:r>
              <a:rPr lang="en-US" smtClean="0"/>
              <a:t>Personally, I almost exclusively say “sequel”…</a:t>
            </a:r>
            <a:endParaRPr lang="en-US" dirty="0"/>
          </a:p>
        </p:txBody>
      </p:sp>
      <p:sp>
        <p:nvSpPr>
          <p:cNvPr id="2" name="Text Placeholder 1"/>
          <p:cNvSpPr>
            <a:spLocks noGrp="1"/>
          </p:cNvSpPr>
          <p:nvPr>
            <p:ph type="body" sz="half" idx="2"/>
          </p:nvPr>
        </p:nvSpPr>
        <p:spPr/>
        <p:txBody>
          <a:bodyPr/>
          <a:lstStyle/>
          <a:p>
            <a:r>
              <a:rPr lang="en-US" dirty="0" smtClean="0"/>
              <a:t>How do you pronounce SQL?!?</a:t>
            </a:r>
            <a:endParaRPr lang="en-US" dirty="0"/>
          </a:p>
        </p:txBody>
      </p:sp>
    </p:spTree>
    <p:extLst>
      <p:ext uri="{BB962C8B-B14F-4D97-AF65-F5344CB8AC3E}">
        <p14:creationId xmlns:p14="http://schemas.microsoft.com/office/powerpoint/2010/main" val="18502543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Structured</a:t>
            </a:r>
            <a:br>
              <a:rPr lang="en-US" smtClean="0"/>
            </a:br>
            <a:r>
              <a:rPr lang="en-US" smtClean="0"/>
              <a:t>Query</a:t>
            </a:r>
            <a:br>
              <a:rPr lang="en-US" smtClean="0"/>
            </a:br>
            <a:r>
              <a:rPr lang="en-US" smtClean="0"/>
              <a:t>Language</a:t>
            </a:r>
            <a:endParaRPr lang="en-US" dirty="0"/>
          </a:p>
        </p:txBody>
      </p:sp>
      <p:sp>
        <p:nvSpPr>
          <p:cNvPr id="5" name="Content Placeholder 4"/>
          <p:cNvSpPr>
            <a:spLocks noGrp="1"/>
          </p:cNvSpPr>
          <p:nvPr>
            <p:ph idx="1"/>
          </p:nvPr>
        </p:nvSpPr>
        <p:spPr/>
        <p:txBody>
          <a:bodyPr>
            <a:normAutofit fontScale="77500" lnSpcReduction="20000"/>
          </a:bodyPr>
          <a:lstStyle/>
          <a:p>
            <a:r>
              <a:rPr lang="en-US" smtClean="0"/>
              <a:t>Non-procedural, Set-based language</a:t>
            </a:r>
          </a:p>
          <a:p>
            <a:pPr lvl="1"/>
            <a:r>
              <a:rPr lang="en-US" smtClean="0"/>
              <a:t>Describes what you want to get instead of how you want to get it: </a:t>
            </a:r>
          </a:p>
          <a:p>
            <a:pPr lvl="2"/>
            <a:r>
              <a:rPr lang="en-US" smtClean="0"/>
              <a:t>SELECT * FROM movies</a:t>
            </a:r>
          </a:p>
          <a:p>
            <a:pPr lvl="2"/>
            <a:r>
              <a:rPr lang="en-US" smtClean="0"/>
              <a:t>Do I, as a user, really care how the backend database gives me this data (table/index lookup/scans, hash matches, etc. etc.)?</a:t>
            </a:r>
          </a:p>
          <a:p>
            <a:pPr lvl="1"/>
            <a:r>
              <a:rPr lang="en-US" smtClean="0"/>
              <a:t>This is in sharp contrast to most procedural programming languages.</a:t>
            </a:r>
          </a:p>
          <a:p>
            <a:pPr lvl="1"/>
            <a:r>
              <a:rPr lang="en-US" smtClean="0"/>
              <a:t>Note that just because you can use SQL to ask for everything does not mean that you should!</a:t>
            </a:r>
          </a:p>
          <a:p>
            <a:pPr lvl="2"/>
            <a:r>
              <a:rPr lang="en-US" smtClean="0"/>
              <a:t>Client resources can be overloaded (i.e. Excel/JMP/etc. might/will crash while trying to load millions of rows of data).</a:t>
            </a:r>
          </a:p>
          <a:p>
            <a:pPr lvl="2"/>
            <a:r>
              <a:rPr lang="en-US" smtClean="0"/>
              <a:t>Server resources can be overwhelmed by multiple bad queries / inconsiderate users performing overly aggressive queries.</a:t>
            </a:r>
          </a:p>
          <a:p>
            <a:pPr lvl="2"/>
            <a:r>
              <a:rPr lang="en-US" smtClean="0"/>
              <a:t>The underlying design and/or optimization of the database may not provide adequate performance for the question you are asking.</a:t>
            </a:r>
          </a:p>
          <a:p>
            <a:pPr lvl="2"/>
            <a:r>
              <a:rPr lang="en-US" smtClean="0"/>
              <a:t>SELECT Year, COUNT(movieId) AS Movies </a:t>
            </a:r>
            <a:br>
              <a:rPr lang="en-US" smtClean="0"/>
            </a:br>
            <a:r>
              <a:rPr lang="en-US" smtClean="0"/>
              <a:t>FROM movies </a:t>
            </a:r>
            <a:br>
              <a:rPr lang="en-US" smtClean="0"/>
            </a:br>
            <a:r>
              <a:rPr lang="en-US" smtClean="0"/>
              <a:t>GROUP BY Year </a:t>
            </a:r>
            <a:br>
              <a:rPr lang="en-US" smtClean="0"/>
            </a:br>
            <a:r>
              <a:rPr lang="en-US" smtClean="0"/>
              <a:t>ORDER BY Year DESC</a:t>
            </a:r>
          </a:p>
          <a:p>
            <a:pPr lvl="2"/>
            <a:r>
              <a:rPr lang="en-US" smtClean="0"/>
              <a:t>Optimizing queries and becoming intimately familiar with how each backend database platform “makes its sausage” can be pretty daunting. </a:t>
            </a:r>
          </a:p>
          <a:p>
            <a:pPr lvl="2"/>
            <a:r>
              <a:rPr lang="en-US" smtClean="0"/>
              <a:t>ANSI SQL is an ISO standard that we can feel comfortable using to get most of our job done without too much worry…</a:t>
            </a:r>
            <a:endParaRPr lang="en-US" dirty="0" smtClean="0"/>
          </a:p>
        </p:txBody>
      </p:sp>
      <p:sp>
        <p:nvSpPr>
          <p:cNvPr id="6" name="Text Placeholder 5"/>
          <p:cNvSpPr>
            <a:spLocks noGrp="1"/>
          </p:cNvSpPr>
          <p:nvPr>
            <p:ph type="body" sz="half" idx="2"/>
          </p:nvPr>
        </p:nvSpPr>
        <p:spPr/>
        <p:txBody>
          <a:bodyPr/>
          <a:lstStyle/>
          <a:p>
            <a:r>
              <a:rPr lang="en-US" dirty="0" smtClean="0"/>
              <a:t>What is SQL?</a:t>
            </a:r>
            <a:endParaRPr lang="en-US" dirty="0"/>
          </a:p>
        </p:txBody>
      </p:sp>
    </p:spTree>
    <p:extLst>
      <p:ext uri="{BB962C8B-B14F-4D97-AF65-F5344CB8AC3E}">
        <p14:creationId xmlns:p14="http://schemas.microsoft.com/office/powerpoint/2010/main" val="12973031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SAMPLE DATABASE</a:t>
            </a:r>
            <a:endParaRPr lang="en-US" dirty="0"/>
          </a:p>
        </p:txBody>
      </p:sp>
      <p:sp>
        <p:nvSpPr>
          <p:cNvPr id="3" name="Text Placeholder 2"/>
          <p:cNvSpPr>
            <a:spLocks noGrp="1"/>
          </p:cNvSpPr>
          <p:nvPr>
            <p:ph type="body" idx="1"/>
          </p:nvPr>
        </p:nvSpPr>
        <p:spPr/>
        <p:txBody>
          <a:bodyPr/>
          <a:lstStyle/>
          <a:p>
            <a:r>
              <a:rPr lang="en-US" smtClean="0"/>
              <a:t>MovieLens.org dataset</a:t>
            </a:r>
            <a:endParaRPr lang="en-US" dirty="0"/>
          </a:p>
        </p:txBody>
      </p:sp>
    </p:spTree>
    <p:extLst>
      <p:ext uri="{BB962C8B-B14F-4D97-AF65-F5344CB8AC3E}">
        <p14:creationId xmlns:p14="http://schemas.microsoft.com/office/powerpoint/2010/main" val="6058139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MovieLens.org</a:t>
            </a:r>
            <a:endParaRPr lang="en-US" dirty="0"/>
          </a:p>
        </p:txBody>
      </p:sp>
      <p:sp>
        <p:nvSpPr>
          <p:cNvPr id="4" name="Text Placeholder 3"/>
          <p:cNvSpPr>
            <a:spLocks noGrp="1"/>
          </p:cNvSpPr>
          <p:nvPr>
            <p:ph type="body" sz="half" idx="2"/>
          </p:nvPr>
        </p:nvSpPr>
        <p:spPr/>
        <p:txBody>
          <a:bodyPr/>
          <a:lstStyle/>
          <a:p>
            <a:pPr algn="l"/>
            <a:r>
              <a:rPr lang="en-US" dirty="0"/>
              <a:t>Used the “</a:t>
            </a:r>
            <a:r>
              <a:rPr lang="en-US" dirty="0" err="1"/>
              <a:t>MovieLens</a:t>
            </a:r>
            <a:r>
              <a:rPr lang="en-US" dirty="0"/>
              <a:t> Latest” Dataset</a:t>
            </a:r>
          </a:p>
          <a:p>
            <a:pPr algn="l"/>
            <a:r>
              <a:rPr lang="en-US" sz="1400" dirty="0">
                <a:hlinkClick r:id="rId2"/>
              </a:rPr>
              <a:t>http://grouplens.org/datasets/movielens/latest/</a:t>
            </a:r>
            <a:endParaRPr lang="en-US" sz="1400" dirty="0"/>
          </a:p>
          <a:p>
            <a:pPr marL="285750" indent="-285750" algn="l">
              <a:buFont typeface="Arial" panose="020B0604020202020204" pitchFamily="34" charset="0"/>
              <a:buChar char="•"/>
            </a:pPr>
            <a:r>
              <a:rPr lang="en-US" dirty="0"/>
              <a:t>~22,000,000 million ratings</a:t>
            </a:r>
          </a:p>
          <a:p>
            <a:pPr marL="285750" indent="-285750" algn="l">
              <a:buFont typeface="Arial" panose="020B0604020202020204" pitchFamily="34" charset="0"/>
              <a:buChar char="•"/>
            </a:pPr>
            <a:r>
              <a:rPr lang="en-US" dirty="0"/>
              <a:t>~580,000 tag applications</a:t>
            </a:r>
          </a:p>
          <a:p>
            <a:pPr marL="285750" indent="-285750" algn="l">
              <a:buFont typeface="Arial" panose="020B0604020202020204" pitchFamily="34" charset="0"/>
              <a:buChar char="•"/>
            </a:pPr>
            <a:r>
              <a:rPr lang="en-US" dirty="0"/>
              <a:t>~33,000 movies</a:t>
            </a:r>
          </a:p>
          <a:p>
            <a:pPr marL="285750" indent="-285750" algn="l">
              <a:buFont typeface="Arial" panose="020B0604020202020204" pitchFamily="34" charset="0"/>
              <a:buChar char="•"/>
            </a:pPr>
            <a:r>
              <a:rPr lang="en-US" dirty="0"/>
              <a:t>~240,000 users</a:t>
            </a:r>
          </a:p>
          <a:p>
            <a:pPr marL="285750" indent="-285750" algn="l">
              <a:buFont typeface="Arial" panose="020B0604020202020204" pitchFamily="34" charset="0"/>
              <a:buChar char="•"/>
            </a:pPr>
            <a:r>
              <a:rPr lang="en-US" dirty="0"/>
              <a:t>Last updated 01/2016</a:t>
            </a:r>
          </a:p>
        </p:txBody>
      </p:sp>
      <p:pic>
        <p:nvPicPr>
          <p:cNvPr id="6" name="Picture 5"/>
          <p:cNvPicPr>
            <a:picLocks noChangeAspect="1"/>
          </p:cNvPicPr>
          <p:nvPr/>
        </p:nvPicPr>
        <p:blipFill>
          <a:blip r:embed="rId3"/>
          <a:stretch>
            <a:fillRect/>
          </a:stretch>
        </p:blipFill>
        <p:spPr>
          <a:xfrm>
            <a:off x="5438775" y="1371599"/>
            <a:ext cx="5810250" cy="4114800"/>
          </a:xfrm>
          <a:prstGeom prst="rect">
            <a:avLst/>
          </a:prstGeom>
        </p:spPr>
      </p:pic>
    </p:spTree>
    <p:extLst>
      <p:ext uri="{BB962C8B-B14F-4D97-AF65-F5344CB8AC3E}">
        <p14:creationId xmlns:p14="http://schemas.microsoft.com/office/powerpoint/2010/main" val="1215792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p:cNvPicPr>
            <a:picLocks noGrp="1" noChangeAspect="1"/>
          </p:cNvPicPr>
          <p:nvPr>
            <p:ph type="pic" idx="1"/>
          </p:nvPr>
        </p:nvPicPr>
        <p:blipFill>
          <a:blip r:embed="rId3"/>
          <a:srcRect l="364" r="364"/>
          <a:stretch>
            <a:fillRect/>
          </a:stretch>
        </p:blipFill>
        <p:spPr>
          <a:prstGeom prst="rect">
            <a:avLst/>
          </a:prstGeom>
        </p:spPr>
      </p:pic>
      <p:sp>
        <p:nvSpPr>
          <p:cNvPr id="5" name="Title 4"/>
          <p:cNvSpPr>
            <a:spLocks noGrp="1"/>
          </p:cNvSpPr>
          <p:nvPr>
            <p:ph type="title"/>
          </p:nvPr>
        </p:nvSpPr>
        <p:spPr/>
        <p:txBody>
          <a:bodyPr/>
          <a:lstStyle/>
          <a:p>
            <a:pPr algn="l"/>
            <a:r>
              <a:rPr lang="en-US" dirty="0" smtClean="0"/>
              <a:t>CSV Files</a:t>
            </a:r>
            <a:endParaRPr lang="en-US" dirty="0"/>
          </a:p>
        </p:txBody>
      </p:sp>
      <p:sp>
        <p:nvSpPr>
          <p:cNvPr id="7" name="Text Placeholder 6"/>
          <p:cNvSpPr>
            <a:spLocks noGrp="1"/>
          </p:cNvSpPr>
          <p:nvPr>
            <p:ph type="body" sz="half" idx="2"/>
          </p:nvPr>
        </p:nvSpPr>
        <p:spPr/>
        <p:txBody>
          <a:bodyPr>
            <a:normAutofit fontScale="77500" lnSpcReduction="20000"/>
          </a:bodyPr>
          <a:lstStyle/>
          <a:p>
            <a:pPr marL="285750" indent="-285750" algn="l">
              <a:buFont typeface="Arial" panose="020B0604020202020204" pitchFamily="34" charset="0"/>
              <a:buChar char="•"/>
            </a:pPr>
            <a:r>
              <a:rPr lang="en-US" dirty="0" smtClean="0"/>
              <a:t>Movies</a:t>
            </a:r>
          </a:p>
          <a:p>
            <a:pPr marL="742950" lvl="1" indent="-285750">
              <a:buFont typeface="Arial" panose="020B0604020202020204" pitchFamily="34" charset="0"/>
              <a:buChar char="•"/>
            </a:pPr>
            <a:r>
              <a:rPr lang="en-US" dirty="0" smtClean="0"/>
              <a:t>Genres are delimited text</a:t>
            </a:r>
          </a:p>
          <a:p>
            <a:pPr marL="742950" lvl="1" indent="-285750">
              <a:buFont typeface="Arial" panose="020B0604020202020204" pitchFamily="34" charset="0"/>
              <a:buChar char="•"/>
            </a:pPr>
            <a:r>
              <a:rPr lang="en-US" dirty="0" smtClean="0"/>
              <a:t>Year appended onto some (not all!) movie titles</a:t>
            </a:r>
          </a:p>
          <a:p>
            <a:pPr marL="285750" indent="-285750" algn="l">
              <a:buFont typeface="Arial" panose="020B0604020202020204" pitchFamily="34" charset="0"/>
              <a:buChar char="•"/>
            </a:pPr>
            <a:r>
              <a:rPr lang="en-US" dirty="0" smtClean="0"/>
              <a:t>Links </a:t>
            </a:r>
          </a:p>
          <a:p>
            <a:pPr marL="742950" lvl="1" indent="-285750">
              <a:buFont typeface="Arial" panose="020B0604020202020204" pitchFamily="34" charset="0"/>
              <a:buChar char="•"/>
            </a:pPr>
            <a:r>
              <a:rPr lang="en-US" dirty="0" smtClean="0"/>
              <a:t>Pointers to </a:t>
            </a:r>
            <a:r>
              <a:rPr lang="en-US" dirty="0" err="1" smtClean="0">
                <a:hlinkClick r:id="rId4"/>
              </a:rPr>
              <a:t>MovieLens</a:t>
            </a:r>
            <a:r>
              <a:rPr lang="en-US" dirty="0" smtClean="0"/>
              <a:t>/</a:t>
            </a:r>
            <a:r>
              <a:rPr lang="en-US" dirty="0" smtClean="0">
                <a:hlinkClick r:id="rId5"/>
              </a:rPr>
              <a:t>IMDB</a:t>
            </a:r>
            <a:r>
              <a:rPr lang="en-US" dirty="0" smtClean="0"/>
              <a:t>/</a:t>
            </a:r>
            <a:r>
              <a:rPr lang="en-US" dirty="0" err="1" smtClean="0">
                <a:hlinkClick r:id="rId6" action="ppaction://hlinkfile"/>
              </a:rPr>
              <a:t>TheMovieDB</a:t>
            </a:r>
            <a:r>
              <a:rPr lang="en-US" dirty="0" smtClean="0"/>
              <a:t> websites</a:t>
            </a:r>
          </a:p>
          <a:p>
            <a:pPr marL="285750" indent="-285750" algn="l">
              <a:buFont typeface="Arial" panose="020B0604020202020204" pitchFamily="34" charset="0"/>
              <a:buChar char="•"/>
            </a:pPr>
            <a:r>
              <a:rPr lang="en-US" dirty="0" smtClean="0"/>
              <a:t>Tags/Ratings</a:t>
            </a:r>
          </a:p>
          <a:p>
            <a:pPr marL="742950" lvl="1" indent="-285750">
              <a:buFont typeface="Arial" panose="020B0604020202020204" pitchFamily="34" charset="0"/>
              <a:buChar char="•"/>
            </a:pPr>
            <a:r>
              <a:rPr lang="en-US" dirty="0" smtClean="0"/>
              <a:t>Potentially many per movie</a:t>
            </a:r>
          </a:p>
          <a:p>
            <a:pPr marL="742950" lvl="1" indent="-285750">
              <a:buFont typeface="Arial" panose="020B0604020202020204" pitchFamily="34" charset="0"/>
              <a:buChar char="•"/>
            </a:pPr>
            <a:r>
              <a:rPr lang="en-US" dirty="0" err="1" smtClean="0"/>
              <a:t>UserID</a:t>
            </a:r>
            <a:r>
              <a:rPr lang="en-US" dirty="0" smtClean="0"/>
              <a:t> is </a:t>
            </a:r>
            <a:r>
              <a:rPr lang="en-US" dirty="0" err="1" smtClean="0"/>
              <a:t>anonomized</a:t>
            </a:r>
            <a:endParaRPr lang="en-US" dirty="0" smtClean="0"/>
          </a:p>
          <a:p>
            <a:pPr marL="742950" lvl="1" indent="-285750">
              <a:buFont typeface="Arial" panose="020B0604020202020204" pitchFamily="34" charset="0"/>
              <a:buChar char="•"/>
            </a:pPr>
            <a:r>
              <a:rPr lang="en-US" dirty="0" smtClean="0"/>
              <a:t>Timestamp stored in seconds since 1/1/1970</a:t>
            </a:r>
          </a:p>
          <a:p>
            <a:pPr marL="742950" lvl="1" indent="-285750">
              <a:buFont typeface="Arial" panose="020B0604020202020204" pitchFamily="34" charset="0"/>
              <a:buChar char="•"/>
            </a:pPr>
            <a:r>
              <a:rPr lang="en-US" dirty="0" smtClean="0"/>
              <a:t>Ratings.csv file way too large for Excel 2013 x32 @ 22M rows!!!</a:t>
            </a:r>
          </a:p>
          <a:p>
            <a:pPr marL="285750" indent="-285750" algn="l">
              <a:buFont typeface="Arial" panose="020B0604020202020204" pitchFamily="34" charset="0"/>
              <a:buChar char="•"/>
            </a:pPr>
            <a:endParaRPr lang="en-US" dirty="0" smtClean="0"/>
          </a:p>
          <a:p>
            <a:pPr marL="285750" indent="-285750" algn="l">
              <a:buFont typeface="Arial" panose="020B0604020202020204" pitchFamily="34" charset="0"/>
              <a:buChar char="•"/>
            </a:pPr>
            <a:endParaRPr lang="en-US" dirty="0" smtClean="0"/>
          </a:p>
          <a:p>
            <a:pPr marL="285750" indent="-285750" algn="l">
              <a:buFont typeface="Arial" panose="020B0604020202020204" pitchFamily="34" charset="0"/>
              <a:buChar char="•"/>
            </a:pPr>
            <a:endParaRPr lang="en-US" dirty="0"/>
          </a:p>
        </p:txBody>
      </p:sp>
      <p:pic>
        <p:nvPicPr>
          <p:cNvPr id="14" name="Picture 13"/>
          <p:cNvPicPr>
            <a:picLocks noChangeAspect="1"/>
          </p:cNvPicPr>
          <p:nvPr/>
        </p:nvPicPr>
        <p:blipFill>
          <a:blip r:embed="rId7"/>
          <a:stretch>
            <a:fillRect/>
          </a:stretch>
        </p:blipFill>
        <p:spPr>
          <a:xfrm>
            <a:off x="9742507" y="4608395"/>
            <a:ext cx="2342402" cy="2038864"/>
          </a:xfrm>
          <a:prstGeom prst="rect">
            <a:avLst/>
          </a:prstGeom>
        </p:spPr>
      </p:pic>
    </p:spTree>
    <p:extLst>
      <p:ext uri="{BB962C8B-B14F-4D97-AF65-F5344CB8AC3E}">
        <p14:creationId xmlns:p14="http://schemas.microsoft.com/office/powerpoint/2010/main" val="3853514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l"/>
            <a:r>
              <a:rPr lang="en-US" dirty="0" err="1" smtClean="0"/>
              <a:t>MovieLens</a:t>
            </a:r>
            <a:r>
              <a:rPr lang="en-US" dirty="0"/>
              <a:t> </a:t>
            </a:r>
            <a:r>
              <a:rPr lang="en-US" dirty="0" smtClean="0"/>
              <a:t/>
            </a:r>
            <a:br>
              <a:rPr lang="en-US" dirty="0" smtClean="0"/>
            </a:br>
            <a:r>
              <a:rPr lang="en-US" dirty="0" smtClean="0"/>
              <a:t>on </a:t>
            </a:r>
            <a:r>
              <a:rPr lang="en-US" dirty="0" err="1" smtClean="0"/>
              <a:t>SQLExpress</a:t>
            </a:r>
            <a:endParaRPr lang="en-US" dirty="0"/>
          </a:p>
        </p:txBody>
      </p:sp>
      <p:sp>
        <p:nvSpPr>
          <p:cNvPr id="7" name="Text Placeholder 6"/>
          <p:cNvSpPr>
            <a:spLocks noGrp="1"/>
          </p:cNvSpPr>
          <p:nvPr>
            <p:ph type="body" sz="half" idx="2"/>
          </p:nvPr>
        </p:nvSpPr>
        <p:spPr/>
        <p:txBody>
          <a:bodyPr>
            <a:normAutofit fontScale="92500" lnSpcReduction="10000"/>
          </a:bodyPr>
          <a:lstStyle/>
          <a:p>
            <a:pPr marL="285750" indent="-285750" algn="l">
              <a:buFont typeface="Arial" panose="020B0604020202020204" pitchFamily="34" charset="0"/>
              <a:buChar char="•"/>
            </a:pPr>
            <a:r>
              <a:rPr lang="en-US" dirty="0" smtClean="0"/>
              <a:t>Created </a:t>
            </a:r>
            <a:r>
              <a:rPr lang="en-US" dirty="0" err="1" smtClean="0"/>
              <a:t>MovieLens</a:t>
            </a:r>
            <a:r>
              <a:rPr lang="en-US" dirty="0" smtClean="0"/>
              <a:t> Database in SQL</a:t>
            </a:r>
          </a:p>
          <a:p>
            <a:pPr marL="285750" indent="-285750" algn="l">
              <a:buFont typeface="Arial" panose="020B0604020202020204" pitchFamily="34" charset="0"/>
              <a:buChar char="•"/>
            </a:pPr>
            <a:r>
              <a:rPr lang="en-US" dirty="0" smtClean="0"/>
              <a:t>Did some SQL cleanup: </a:t>
            </a:r>
          </a:p>
          <a:p>
            <a:pPr marL="742950" lvl="1" indent="-285750">
              <a:buFont typeface="Arial" panose="020B0604020202020204" pitchFamily="34" charset="0"/>
              <a:buChar char="•"/>
            </a:pPr>
            <a:r>
              <a:rPr lang="en-US" dirty="0"/>
              <a:t>Imported </a:t>
            </a:r>
            <a:r>
              <a:rPr lang="en-US" dirty="0" smtClean="0"/>
              <a:t>CSV files </a:t>
            </a:r>
            <a:r>
              <a:rPr lang="en-US" dirty="0"/>
              <a:t>into SQL via the </a:t>
            </a:r>
            <a:r>
              <a:rPr lang="en-US" dirty="0" smtClean="0"/>
              <a:t>Tasks&gt;Import Data… option (DTS)</a:t>
            </a:r>
          </a:p>
          <a:p>
            <a:pPr marL="742950" lvl="1" indent="-285750">
              <a:buFont typeface="Arial" panose="020B0604020202020204" pitchFamily="34" charset="0"/>
              <a:buChar char="•"/>
            </a:pPr>
            <a:r>
              <a:rPr lang="en-US" dirty="0" smtClean="0"/>
              <a:t>Made sure to use </a:t>
            </a:r>
            <a:r>
              <a:rPr lang="en-US" dirty="0" err="1" smtClean="0"/>
              <a:t>nvarchar</a:t>
            </a:r>
            <a:r>
              <a:rPr lang="en-US" dirty="0" smtClean="0"/>
              <a:t> fields to handle UTF-8 character data for all the Unicode characters</a:t>
            </a:r>
            <a:endParaRPr lang="en-US" dirty="0"/>
          </a:p>
          <a:p>
            <a:pPr marL="742950" lvl="1" indent="-285750">
              <a:buFont typeface="Arial" panose="020B0604020202020204" pitchFamily="34" charset="0"/>
              <a:buChar char="•"/>
            </a:pPr>
            <a:r>
              <a:rPr lang="en-US" dirty="0" smtClean="0"/>
              <a:t>Normalized the Genre data</a:t>
            </a:r>
          </a:p>
          <a:p>
            <a:pPr marL="742950" lvl="1" indent="-285750">
              <a:buFont typeface="Arial" panose="020B0604020202020204" pitchFamily="34" charset="0"/>
              <a:buChar char="•"/>
            </a:pPr>
            <a:r>
              <a:rPr lang="en-US" dirty="0" smtClean="0"/>
              <a:t>Separated Year column from the Title</a:t>
            </a:r>
            <a:endParaRPr lang="en-US" dirty="0"/>
          </a:p>
          <a:p>
            <a:pPr marL="742950" lvl="1" indent="-285750">
              <a:buFont typeface="Arial" panose="020B0604020202020204" pitchFamily="34" charset="0"/>
              <a:buChar char="•"/>
            </a:pPr>
            <a:r>
              <a:rPr lang="en-US" dirty="0" smtClean="0"/>
              <a:t>Converted integer date to SQL </a:t>
            </a:r>
            <a:r>
              <a:rPr lang="en-US" dirty="0" err="1" smtClean="0"/>
              <a:t>tagdate</a:t>
            </a:r>
            <a:r>
              <a:rPr lang="en-US" dirty="0" smtClean="0"/>
              <a:t>/</a:t>
            </a:r>
            <a:r>
              <a:rPr lang="en-US" dirty="0" err="1" smtClean="0"/>
              <a:t>ratingdate</a:t>
            </a:r>
            <a:endParaRPr lang="en-US" dirty="0" smtClean="0"/>
          </a:p>
          <a:p>
            <a:pPr marL="285750" indent="-285750" algn="l">
              <a:buFont typeface="Arial" panose="020B0604020202020204" pitchFamily="34" charset="0"/>
              <a:buChar char="•"/>
            </a:pPr>
            <a:endParaRPr lang="en-US" dirty="0"/>
          </a:p>
        </p:txBody>
      </p:sp>
      <p:pic>
        <p:nvPicPr>
          <p:cNvPr id="9" name="Picture 8"/>
          <p:cNvPicPr>
            <a:picLocks noChangeAspect="1"/>
          </p:cNvPicPr>
          <p:nvPr/>
        </p:nvPicPr>
        <p:blipFill>
          <a:blip r:embed="rId2"/>
          <a:stretch>
            <a:fillRect/>
          </a:stretch>
        </p:blipFill>
        <p:spPr>
          <a:xfrm>
            <a:off x="4669130" y="1072112"/>
            <a:ext cx="7349539" cy="5130250"/>
          </a:xfrm>
          <a:prstGeom prst="rect">
            <a:avLst/>
          </a:prstGeom>
        </p:spPr>
      </p:pic>
    </p:spTree>
    <p:extLst>
      <p:ext uri="{BB962C8B-B14F-4D97-AF65-F5344CB8AC3E}">
        <p14:creationId xmlns:p14="http://schemas.microsoft.com/office/powerpoint/2010/main" val="21929216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SQL Examples</a:t>
            </a:r>
            <a:endParaRPr lang="en-US" dirty="0"/>
          </a:p>
        </p:txBody>
      </p:sp>
      <p:sp>
        <p:nvSpPr>
          <p:cNvPr id="3" name="Text Placeholder 2"/>
          <p:cNvSpPr>
            <a:spLocks noGrp="1"/>
          </p:cNvSpPr>
          <p:nvPr>
            <p:ph type="body" idx="1"/>
          </p:nvPr>
        </p:nvSpPr>
        <p:spPr/>
        <p:txBody>
          <a:bodyPr/>
          <a:lstStyle/>
          <a:p>
            <a:r>
              <a:rPr lang="en-US" dirty="0" smtClean="0"/>
              <a:t>Using a sample MovieLens.org database to look at movie data</a:t>
            </a:r>
            <a:endParaRPr lang="en-US" dirty="0"/>
          </a:p>
        </p:txBody>
      </p:sp>
    </p:spTree>
    <p:extLst>
      <p:ext uri="{BB962C8B-B14F-4D97-AF65-F5344CB8AC3E}">
        <p14:creationId xmlns:p14="http://schemas.microsoft.com/office/powerpoint/2010/main" val="3409065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47625" y="79093"/>
            <a:ext cx="12113895" cy="6699814"/>
            <a:chOff x="47625" y="79093"/>
            <a:chExt cx="12113895" cy="6699814"/>
          </a:xfrm>
        </p:grpSpPr>
        <p:pic>
          <p:nvPicPr>
            <p:cNvPr id="12" name="Picture 11"/>
            <p:cNvPicPr>
              <a:picLocks noChangeAspect="1"/>
            </p:cNvPicPr>
            <p:nvPr/>
          </p:nvPicPr>
          <p:blipFill rotWithShape="1">
            <a:blip r:embed="rId3"/>
            <a:srcRect r="64931" b="2673"/>
            <a:stretch/>
          </p:blipFill>
          <p:spPr>
            <a:xfrm>
              <a:off x="47625" y="79093"/>
              <a:ext cx="3848100" cy="6691277"/>
            </a:xfrm>
            <a:prstGeom prst="rect">
              <a:avLst/>
            </a:prstGeom>
          </p:spPr>
        </p:pic>
        <p:pic>
          <p:nvPicPr>
            <p:cNvPr id="13" name="Picture 12"/>
            <p:cNvPicPr>
              <a:picLocks noChangeAspect="1"/>
            </p:cNvPicPr>
            <p:nvPr/>
          </p:nvPicPr>
          <p:blipFill rotWithShape="1">
            <a:blip r:embed="rId4"/>
            <a:srcRect l="1475" r="59464" b="2549"/>
            <a:stretch/>
          </p:blipFill>
          <p:spPr>
            <a:xfrm>
              <a:off x="3919537" y="79093"/>
              <a:ext cx="4286251" cy="6699814"/>
            </a:xfrm>
            <a:prstGeom prst="rect">
              <a:avLst/>
            </a:prstGeom>
          </p:spPr>
        </p:pic>
        <p:pic>
          <p:nvPicPr>
            <p:cNvPr id="15" name="Picture 14"/>
            <p:cNvPicPr>
              <a:picLocks noChangeAspect="1"/>
            </p:cNvPicPr>
            <p:nvPr/>
          </p:nvPicPr>
          <p:blipFill rotWithShape="1">
            <a:blip r:embed="rId5"/>
            <a:srcRect r="64167"/>
            <a:stretch/>
          </p:blipFill>
          <p:spPr>
            <a:xfrm>
              <a:off x="8229600" y="79093"/>
              <a:ext cx="3931920" cy="6692953"/>
            </a:xfrm>
            <a:prstGeom prst="rect">
              <a:avLst/>
            </a:prstGeom>
          </p:spPr>
        </p:pic>
        <p:grpSp>
          <p:nvGrpSpPr>
            <p:cNvPr id="21" name="Group 20"/>
            <p:cNvGrpSpPr/>
            <p:nvPr/>
          </p:nvGrpSpPr>
          <p:grpSpPr>
            <a:xfrm>
              <a:off x="962312" y="1645507"/>
              <a:ext cx="10515252" cy="3154710"/>
              <a:chOff x="962312" y="1645507"/>
              <a:chExt cx="10515252" cy="3154710"/>
            </a:xfrm>
          </p:grpSpPr>
          <p:sp>
            <p:nvSpPr>
              <p:cNvPr id="16" name="Rectangle 15"/>
              <p:cNvSpPr/>
              <p:nvPr/>
            </p:nvSpPr>
            <p:spPr>
              <a:xfrm>
                <a:off x="9580606" y="1645507"/>
                <a:ext cx="1896958" cy="3154710"/>
              </a:xfrm>
              <a:prstGeom prst="rect">
                <a:avLst/>
              </a:prstGeom>
              <a:noFill/>
            </p:spPr>
            <p:txBody>
              <a:bodyPr wrap="square" lIns="91440" tIns="45720" rIns="91440" bIns="45720">
                <a:spAutoFit/>
              </a:bodyPr>
              <a:lstStyle/>
              <a:p>
                <a:pPr algn="ctr"/>
                <a:r>
                  <a:rPr lang="en-US" sz="19900" b="0" cap="none" spc="0" dirty="0" smtClean="0">
                    <a:ln w="0"/>
                    <a:solidFill>
                      <a:srgbClr val="C00000"/>
                    </a:solidFill>
                    <a:effectLst>
                      <a:outerShdw blurRad="38100" dist="19050" dir="2700000" algn="tl" rotWithShape="0">
                        <a:schemeClr val="dk1">
                          <a:alpha val="40000"/>
                        </a:schemeClr>
                      </a:outerShdw>
                    </a:effectLst>
                    <a:sym typeface="Wingdings" panose="05000000000000000000" pitchFamily="2" charset="2"/>
                  </a:rPr>
                  <a:t></a:t>
                </a:r>
                <a:endParaRPr lang="en-US" sz="19900" b="0" cap="none" spc="0" dirty="0">
                  <a:ln w="0"/>
                  <a:solidFill>
                    <a:srgbClr val="C00000"/>
                  </a:solidFill>
                  <a:effectLst>
                    <a:outerShdw blurRad="38100" dist="19050" dir="2700000" algn="tl" rotWithShape="0">
                      <a:schemeClr val="dk1">
                        <a:alpha val="40000"/>
                      </a:schemeClr>
                    </a:outerShdw>
                  </a:effectLst>
                </a:endParaRPr>
              </a:p>
            </p:txBody>
          </p:sp>
          <p:sp>
            <p:nvSpPr>
              <p:cNvPr id="17" name="Rectangle 16"/>
              <p:cNvSpPr/>
              <p:nvPr/>
            </p:nvSpPr>
            <p:spPr>
              <a:xfrm>
                <a:off x="5114183" y="1645507"/>
                <a:ext cx="1896958" cy="3154710"/>
              </a:xfrm>
              <a:prstGeom prst="rect">
                <a:avLst/>
              </a:prstGeom>
              <a:noFill/>
            </p:spPr>
            <p:txBody>
              <a:bodyPr wrap="square" lIns="91440" tIns="45720" rIns="91440" bIns="45720">
                <a:spAutoFit/>
              </a:bodyPr>
              <a:lstStyle/>
              <a:p>
                <a:pPr algn="ctr"/>
                <a:r>
                  <a:rPr lang="en-US" sz="19900" dirty="0" smtClean="0">
                    <a:ln w="0"/>
                    <a:solidFill>
                      <a:srgbClr val="FFC000"/>
                    </a:solidFill>
                    <a:effectLst>
                      <a:outerShdw blurRad="38100" dist="19050" dir="2700000" algn="tl" rotWithShape="0">
                        <a:schemeClr val="dk1">
                          <a:alpha val="40000"/>
                        </a:schemeClr>
                      </a:outerShdw>
                    </a:effectLst>
                    <a:sym typeface="Wingdings" panose="05000000000000000000" pitchFamily="2" charset="2"/>
                  </a:rPr>
                  <a:t></a:t>
                </a:r>
                <a:endParaRPr lang="en-US" sz="19900" dirty="0">
                  <a:ln w="0"/>
                  <a:solidFill>
                    <a:srgbClr val="FFC000"/>
                  </a:solidFill>
                  <a:effectLst>
                    <a:outerShdw blurRad="38100" dist="19050" dir="2700000" algn="tl" rotWithShape="0">
                      <a:schemeClr val="dk1">
                        <a:alpha val="40000"/>
                      </a:schemeClr>
                    </a:outerShdw>
                  </a:effectLst>
                </a:endParaRPr>
              </a:p>
            </p:txBody>
          </p:sp>
          <p:sp>
            <p:nvSpPr>
              <p:cNvPr id="20" name="Rectangle 19"/>
              <p:cNvSpPr/>
              <p:nvPr/>
            </p:nvSpPr>
            <p:spPr>
              <a:xfrm>
                <a:off x="962312" y="1645507"/>
                <a:ext cx="1896958" cy="3154710"/>
              </a:xfrm>
              <a:prstGeom prst="rect">
                <a:avLst/>
              </a:prstGeom>
              <a:noFill/>
            </p:spPr>
            <p:txBody>
              <a:bodyPr wrap="square" lIns="91440" tIns="45720" rIns="91440" bIns="45720">
                <a:spAutoFit/>
              </a:bodyPr>
              <a:lstStyle/>
              <a:p>
                <a:pPr algn="ctr"/>
                <a:r>
                  <a:rPr lang="en-US" sz="19900" dirty="0" smtClean="0">
                    <a:ln w="0"/>
                    <a:solidFill>
                      <a:srgbClr val="00B050"/>
                    </a:solidFill>
                    <a:effectLst>
                      <a:outerShdw blurRad="38100" dist="19050" dir="2700000" algn="tl" rotWithShape="0">
                        <a:schemeClr val="dk1">
                          <a:alpha val="40000"/>
                        </a:schemeClr>
                      </a:outerShdw>
                    </a:effectLst>
                    <a:sym typeface="Wingdings" panose="05000000000000000000" pitchFamily="2" charset="2"/>
                  </a:rPr>
                  <a:t></a:t>
                </a:r>
                <a:endParaRPr lang="en-US" sz="19900" dirty="0">
                  <a:ln w="0"/>
                  <a:solidFill>
                    <a:srgbClr val="00B050"/>
                  </a:solidFill>
                  <a:effectLst>
                    <a:outerShdw blurRad="38100" dist="19050" dir="2700000" algn="tl" rotWithShape="0">
                      <a:schemeClr val="dk1">
                        <a:alpha val="40000"/>
                      </a:schemeClr>
                    </a:outerShdw>
                  </a:effectLst>
                </a:endParaRPr>
              </a:p>
            </p:txBody>
          </p:sp>
        </p:grpSp>
      </p:grpSp>
    </p:spTree>
    <p:extLst>
      <p:ext uri="{BB962C8B-B14F-4D97-AF65-F5344CB8AC3E}">
        <p14:creationId xmlns:p14="http://schemas.microsoft.com/office/powerpoint/2010/main" val="23212460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609600" y="-8537"/>
            <a:ext cx="10972800" cy="6875074"/>
          </a:xfrm>
          <a:prstGeom prst="rect">
            <a:avLst/>
          </a:prstGeom>
        </p:spPr>
      </p:pic>
      <p:sp>
        <p:nvSpPr>
          <p:cNvPr id="8" name="Content Placeholder 7"/>
          <p:cNvSpPr>
            <a:spLocks noGrp="1"/>
          </p:cNvSpPr>
          <p:nvPr>
            <p:ph idx="1"/>
          </p:nvPr>
        </p:nvSpPr>
        <p:spPr/>
        <p:txBody>
          <a:bodyPr/>
          <a:lstStyle/>
          <a:p>
            <a:endParaRPr lang="en-US" dirty="0" smtClean="0"/>
          </a:p>
          <a:p>
            <a:pPr marL="0" indent="0">
              <a:buNone/>
            </a:pPr>
            <a:r>
              <a:rPr lang="en-US" dirty="0" smtClean="0"/>
              <a:t>What are the 10 most frequently rated movies, and their average rating?</a:t>
            </a:r>
          </a:p>
          <a:p>
            <a:r>
              <a:rPr lang="en-US" dirty="0" smtClean="0"/>
              <a:t>Note we CAST the title and AVG statements for formatting</a:t>
            </a:r>
          </a:p>
          <a:p>
            <a:r>
              <a:rPr lang="en-US" dirty="0" smtClean="0"/>
              <a:t>We JOIN the movies with their ratings by </a:t>
            </a:r>
            <a:r>
              <a:rPr lang="en-US" dirty="0" err="1" smtClean="0"/>
              <a:t>movieId</a:t>
            </a:r>
            <a:r>
              <a:rPr lang="en-US" dirty="0" smtClean="0"/>
              <a:t>.</a:t>
            </a:r>
          </a:p>
          <a:p>
            <a:r>
              <a:rPr lang="en-US" dirty="0" smtClean="0"/>
              <a:t>Group by title, then Order by Number of ratings (column #2), descending</a:t>
            </a:r>
          </a:p>
          <a:p>
            <a:r>
              <a:rPr lang="en-US" dirty="0" smtClean="0"/>
              <a:t>Use SQL Server’s “TOP 10” phrase to limit our result set to 10 rows.</a:t>
            </a:r>
            <a:endParaRPr lang="en-US" dirty="0"/>
          </a:p>
        </p:txBody>
      </p:sp>
    </p:spTree>
    <p:extLst>
      <p:ext uri="{BB962C8B-B14F-4D97-AF65-F5344CB8AC3E}">
        <p14:creationId xmlns:p14="http://schemas.microsoft.com/office/powerpoint/2010/main" val="16017383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600" y="-8537"/>
            <a:ext cx="10972800" cy="6875074"/>
          </a:xfrm>
          <a:prstGeom prst="rect">
            <a:avLst/>
          </a:prstGeom>
        </p:spPr>
      </p:pic>
      <p:sp>
        <p:nvSpPr>
          <p:cNvPr id="6" name="Content Placeholder 5"/>
          <p:cNvSpPr>
            <a:spLocks noGrp="1"/>
          </p:cNvSpPr>
          <p:nvPr>
            <p:ph idx="1"/>
          </p:nvPr>
        </p:nvSpPr>
        <p:spPr/>
        <p:txBody>
          <a:bodyPr/>
          <a:lstStyle/>
          <a:p>
            <a:endParaRPr lang="en-US" dirty="0" smtClean="0"/>
          </a:p>
          <a:p>
            <a:pPr marL="0" indent="0">
              <a:buNone/>
            </a:pPr>
            <a:r>
              <a:rPr lang="en-US" dirty="0"/>
              <a:t>What are the Movie Ratings by Genre?</a:t>
            </a:r>
          </a:p>
          <a:p>
            <a:r>
              <a:rPr lang="en-US" dirty="0" smtClean="0"/>
              <a:t>Using COUNT (DISTINCT </a:t>
            </a:r>
            <a:r>
              <a:rPr lang="en-US" dirty="0" err="1" smtClean="0"/>
              <a:t>mg.movieId</a:t>
            </a:r>
            <a:r>
              <a:rPr lang="en-US" dirty="0" smtClean="0"/>
              <a:t>) to return unique movies per genre</a:t>
            </a:r>
          </a:p>
          <a:p>
            <a:r>
              <a:rPr lang="en-US" dirty="0" smtClean="0"/>
              <a:t>Uses the resolution table </a:t>
            </a:r>
            <a:r>
              <a:rPr lang="en-US" dirty="0" err="1" smtClean="0"/>
              <a:t>moviegenre</a:t>
            </a:r>
            <a:r>
              <a:rPr lang="en-US" dirty="0" smtClean="0"/>
              <a:t> to relate genre list to specific movies and their ratings.</a:t>
            </a:r>
          </a:p>
          <a:p>
            <a:r>
              <a:rPr lang="en-US" dirty="0" smtClean="0"/>
              <a:t>Note there are more aggregate movies here (64,596) than total movies (34,208) since most movies have more than one Genre applied.</a:t>
            </a:r>
          </a:p>
        </p:txBody>
      </p:sp>
    </p:spTree>
    <p:extLst>
      <p:ext uri="{BB962C8B-B14F-4D97-AF65-F5344CB8AC3E}">
        <p14:creationId xmlns:p14="http://schemas.microsoft.com/office/powerpoint/2010/main" val="8816226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Pulling SQL data into JMP</a:t>
            </a:r>
            <a:endParaRPr lang="en-US" dirty="0"/>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605808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Importing ODBC data into JMP</a:t>
            </a:r>
            <a:endParaRPr lang="en-US" dirty="0"/>
          </a:p>
        </p:txBody>
      </p:sp>
      <p:pic>
        <p:nvPicPr>
          <p:cNvPr id="9" name="Content Placeholder 8"/>
          <p:cNvPicPr>
            <a:picLocks noGrp="1" noChangeAspect="1"/>
          </p:cNvPicPr>
          <p:nvPr>
            <p:ph idx="1"/>
          </p:nvPr>
        </p:nvPicPr>
        <p:blipFill>
          <a:blip r:embed="rId2"/>
          <a:stretch>
            <a:fillRect/>
          </a:stretch>
        </p:blipFill>
        <p:spPr>
          <a:xfrm>
            <a:off x="6321905" y="563563"/>
            <a:ext cx="3967789" cy="5622925"/>
          </a:xfrm>
          <a:prstGeom prst="rect">
            <a:avLst/>
          </a:prstGeom>
        </p:spPr>
      </p:pic>
      <p:sp>
        <p:nvSpPr>
          <p:cNvPr id="8" name="Text Placeholder 7"/>
          <p:cNvSpPr>
            <a:spLocks noGrp="1"/>
          </p:cNvSpPr>
          <p:nvPr>
            <p:ph type="body" sz="half" idx="2"/>
          </p:nvPr>
        </p:nvSpPr>
        <p:spPr/>
        <p:txBody>
          <a:bodyPr/>
          <a:lstStyle/>
          <a:p>
            <a:pPr algn="l"/>
            <a:r>
              <a:rPr lang="en-US" dirty="0" smtClean="0"/>
              <a:t>File &gt; Database &gt; </a:t>
            </a:r>
          </a:p>
          <a:p>
            <a:pPr algn="l"/>
            <a:r>
              <a:rPr lang="en-US" b="1" dirty="0" smtClean="0"/>
              <a:t>Query Builder…</a:t>
            </a:r>
            <a:r>
              <a:rPr lang="en-US" dirty="0" smtClean="0"/>
              <a:t> </a:t>
            </a:r>
          </a:p>
          <a:p>
            <a:pPr algn="l"/>
            <a:r>
              <a:rPr lang="en-US" dirty="0" smtClean="0"/>
              <a:t>-OR-</a:t>
            </a:r>
          </a:p>
          <a:p>
            <a:pPr algn="l"/>
            <a:r>
              <a:rPr lang="en-US" b="1" dirty="0" smtClean="0"/>
              <a:t>Open Table…</a:t>
            </a:r>
            <a:endParaRPr lang="en-US" b="1" dirty="0"/>
          </a:p>
        </p:txBody>
      </p:sp>
    </p:spTree>
    <p:extLst>
      <p:ext uri="{BB962C8B-B14F-4D97-AF65-F5344CB8AC3E}">
        <p14:creationId xmlns:p14="http://schemas.microsoft.com/office/powerpoint/2010/main" val="21754017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smtClean="0"/>
              <a:t>Open Table…</a:t>
            </a:r>
            <a:endParaRPr lang="en-US" dirty="0"/>
          </a:p>
        </p:txBody>
      </p:sp>
      <p:sp>
        <p:nvSpPr>
          <p:cNvPr id="10" name="Text Placeholder 9"/>
          <p:cNvSpPr>
            <a:spLocks noGrp="1"/>
          </p:cNvSpPr>
          <p:nvPr>
            <p:ph type="body" sz="half" idx="2"/>
          </p:nvPr>
        </p:nvSpPr>
        <p:spPr/>
        <p:txBody>
          <a:bodyPr/>
          <a:lstStyle/>
          <a:p>
            <a:pPr algn="l"/>
            <a:endParaRPr lang="en-US" dirty="0" smtClean="0"/>
          </a:p>
          <a:p>
            <a:pPr algn="l"/>
            <a:r>
              <a:rPr lang="en-US" dirty="0"/>
              <a:t>Useful for small/medium </a:t>
            </a:r>
            <a:r>
              <a:rPr lang="en-US" dirty="0" smtClean="0"/>
              <a:t>tables, or defined data sets. </a:t>
            </a:r>
            <a:endParaRPr lang="en-US" dirty="0"/>
          </a:p>
          <a:p>
            <a:pPr algn="l"/>
            <a:r>
              <a:rPr lang="en-US" dirty="0" smtClean="0"/>
              <a:t>Create/Select an ODBC connection, schema and specific table.</a:t>
            </a:r>
          </a:p>
          <a:p>
            <a:pPr algn="l"/>
            <a:r>
              <a:rPr lang="en-US" dirty="0" smtClean="0"/>
              <a:t>Clicking </a:t>
            </a:r>
            <a:r>
              <a:rPr lang="en-US" b="1" dirty="0" smtClean="0"/>
              <a:t>Advanced… </a:t>
            </a:r>
            <a:r>
              <a:rPr lang="en-US" dirty="0" smtClean="0"/>
              <a:t>gives the dialog to the right that will allow you to choose a Stored Procedure or make additional tweaks to the SQL statement.</a:t>
            </a:r>
            <a:endParaRPr lang="en-US" dirty="0"/>
          </a:p>
        </p:txBody>
      </p:sp>
      <p:pic>
        <p:nvPicPr>
          <p:cNvPr id="13" name="Content Placeholder 12"/>
          <p:cNvPicPr>
            <a:picLocks noGrp="1" noChangeAspect="1"/>
          </p:cNvPicPr>
          <p:nvPr>
            <p:ph idx="1"/>
          </p:nvPr>
        </p:nvPicPr>
        <p:blipFill>
          <a:blip r:embed="rId2"/>
          <a:stretch>
            <a:fillRect/>
          </a:stretch>
        </p:blipFill>
        <p:spPr>
          <a:xfrm>
            <a:off x="5181600" y="959016"/>
            <a:ext cx="6248400" cy="4832018"/>
          </a:xfrm>
          <a:prstGeom prst="rect">
            <a:avLst/>
          </a:prstGeom>
        </p:spPr>
      </p:pic>
      <p:pic>
        <p:nvPicPr>
          <p:cNvPr id="14" name="Picture 13"/>
          <p:cNvPicPr>
            <a:picLocks noChangeAspect="1"/>
          </p:cNvPicPr>
          <p:nvPr/>
        </p:nvPicPr>
        <p:blipFill>
          <a:blip r:embed="rId3"/>
          <a:stretch>
            <a:fillRect/>
          </a:stretch>
        </p:blipFill>
        <p:spPr>
          <a:xfrm>
            <a:off x="977865" y="1236613"/>
            <a:ext cx="3622911" cy="1802213"/>
          </a:xfrm>
          <a:prstGeom prst="rect">
            <a:avLst/>
          </a:prstGeom>
        </p:spPr>
      </p:pic>
    </p:spTree>
    <p:extLst>
      <p:ext uri="{BB962C8B-B14F-4D97-AF65-F5344CB8AC3E}">
        <p14:creationId xmlns:p14="http://schemas.microsoft.com/office/powerpoint/2010/main" val="13046817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Query Builder…</a:t>
            </a:r>
            <a:endParaRPr lang="en-US" dirty="0"/>
          </a:p>
        </p:txBody>
      </p:sp>
      <p:sp>
        <p:nvSpPr>
          <p:cNvPr id="4" name="Text Placeholder 3"/>
          <p:cNvSpPr>
            <a:spLocks noGrp="1"/>
          </p:cNvSpPr>
          <p:nvPr>
            <p:ph type="body" sz="half" idx="2"/>
          </p:nvPr>
        </p:nvSpPr>
        <p:spPr/>
        <p:txBody>
          <a:bodyPr/>
          <a:lstStyle/>
          <a:p>
            <a:r>
              <a:rPr lang="en-US" dirty="0" smtClean="0"/>
              <a:t>Watch out when you try to preview a Join!</a:t>
            </a:r>
            <a:endParaRPr lang="en-US" dirty="0"/>
          </a:p>
        </p:txBody>
      </p:sp>
      <p:pic>
        <p:nvPicPr>
          <p:cNvPr id="6" name="Content Placeholder 5"/>
          <p:cNvPicPr>
            <a:picLocks noGrp="1" noChangeAspect="1"/>
          </p:cNvPicPr>
          <p:nvPr>
            <p:ph idx="1"/>
          </p:nvPr>
        </p:nvPicPr>
        <p:blipFill>
          <a:blip r:embed="rId2"/>
          <a:stretch>
            <a:fillRect/>
          </a:stretch>
        </p:blipFill>
        <p:spPr>
          <a:xfrm>
            <a:off x="5401733" y="563563"/>
            <a:ext cx="5808133" cy="5622925"/>
          </a:xfrm>
          <a:prstGeom prst="rect">
            <a:avLst/>
          </a:prstGeom>
        </p:spPr>
      </p:pic>
    </p:spTree>
    <p:extLst>
      <p:ext uri="{BB962C8B-B14F-4D97-AF65-F5344CB8AC3E}">
        <p14:creationId xmlns:p14="http://schemas.microsoft.com/office/powerpoint/2010/main" val="11084879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09600" y="638851"/>
            <a:ext cx="10972800" cy="5580299"/>
          </a:xfrm>
          <a:prstGeom prst="rect">
            <a:avLst/>
          </a:prstGeom>
        </p:spPr>
      </p:pic>
    </p:spTree>
    <p:extLst>
      <p:ext uri="{BB962C8B-B14F-4D97-AF65-F5344CB8AC3E}">
        <p14:creationId xmlns:p14="http://schemas.microsoft.com/office/powerpoint/2010/main" val="41719619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609600" y="1029978"/>
            <a:ext cx="10972800" cy="4798044"/>
          </a:xfrm>
          <a:prstGeom prst="rect">
            <a:avLst/>
          </a:prstGeom>
        </p:spPr>
      </p:pic>
    </p:spTree>
    <p:extLst>
      <p:ext uri="{BB962C8B-B14F-4D97-AF65-F5344CB8AC3E}">
        <p14:creationId xmlns:p14="http://schemas.microsoft.com/office/powerpoint/2010/main" val="5424397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762000" y="2298356"/>
            <a:ext cx="6349043" cy="4501334"/>
          </a:xfrm>
          <a:prstGeom prst="rect">
            <a:avLst/>
          </a:prstGeom>
        </p:spPr>
      </p:pic>
      <p:pic>
        <p:nvPicPr>
          <p:cNvPr id="8" name="Picture 7"/>
          <p:cNvPicPr>
            <a:picLocks noChangeAspect="1"/>
          </p:cNvPicPr>
          <p:nvPr/>
        </p:nvPicPr>
        <p:blipFill>
          <a:blip r:embed="rId4"/>
          <a:stretch>
            <a:fillRect/>
          </a:stretch>
        </p:blipFill>
        <p:spPr>
          <a:xfrm>
            <a:off x="5124915" y="559678"/>
            <a:ext cx="6755720" cy="4789659"/>
          </a:xfrm>
          <a:prstGeom prst="rect">
            <a:avLst/>
          </a:prstGeom>
        </p:spPr>
      </p:pic>
      <p:sp>
        <p:nvSpPr>
          <p:cNvPr id="9" name="Title 8"/>
          <p:cNvSpPr>
            <a:spLocks noGrp="1"/>
          </p:cNvSpPr>
          <p:nvPr>
            <p:ph type="title"/>
          </p:nvPr>
        </p:nvSpPr>
        <p:spPr/>
        <p:txBody>
          <a:bodyPr/>
          <a:lstStyle/>
          <a:p>
            <a:r>
              <a:rPr lang="en-US" dirty="0" smtClean="0"/>
              <a:t>When you’re ready to get fancy…</a:t>
            </a:r>
            <a:endParaRPr lang="en-US" dirty="0"/>
          </a:p>
        </p:txBody>
      </p:sp>
    </p:spTree>
    <p:extLst>
      <p:ext uri="{BB962C8B-B14F-4D97-AF65-F5344CB8AC3E}">
        <p14:creationId xmlns:p14="http://schemas.microsoft.com/office/powerpoint/2010/main" val="38444004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72809717"/>
      </p:ext>
    </p:extLst>
  </p:cSld>
  <p:clrMapOvr>
    <a:masterClrMapping/>
  </p:clrMapOvr>
  <p:timing>
    <p:tnLst>
      <p:par>
        <p:cTn id="1" dur="indefinite" restart="never" nodeType="tmRoot"/>
      </p:par>
    </p:tnLst>
  </p:timing>
</p:sld>
</file>

<file path=ppt/theme/theme1.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1715</TotalTime>
  <Words>851</Words>
  <Application>Microsoft Office PowerPoint</Application>
  <PresentationFormat>Widescreen</PresentationFormat>
  <Paragraphs>119</Paragraphs>
  <Slides>21</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Century Schoolbook</vt:lpstr>
      <vt:lpstr>Corbel</vt:lpstr>
      <vt:lpstr>Wingdings</vt:lpstr>
      <vt:lpstr>Headlines</vt:lpstr>
      <vt:lpstr>SQL &amp; JMP</vt:lpstr>
      <vt:lpstr>about: Miles Lane</vt:lpstr>
      <vt:lpstr>What is SQL?</vt:lpstr>
      <vt:lpstr>Structured Query Language</vt:lpstr>
      <vt:lpstr>Structured Query Language</vt:lpstr>
      <vt:lpstr>SAMPLE DATABASE</vt:lpstr>
      <vt:lpstr>MovieLens.org</vt:lpstr>
      <vt:lpstr>CSV Files</vt:lpstr>
      <vt:lpstr>MovieLens  on SQLExpress</vt:lpstr>
      <vt:lpstr>SQL Examples</vt:lpstr>
      <vt:lpstr>PowerPoint Presentation</vt:lpstr>
      <vt:lpstr>PowerPoint Presentation</vt:lpstr>
      <vt:lpstr>PowerPoint Presentation</vt:lpstr>
      <vt:lpstr>Pulling SQL data into JMP</vt:lpstr>
      <vt:lpstr>Importing ODBC data into JMP</vt:lpstr>
      <vt:lpstr>Open Table…</vt:lpstr>
      <vt:lpstr>Query Builder…</vt:lpstr>
      <vt:lpstr>PowerPoint Presentation</vt:lpstr>
      <vt:lpstr>PowerPoint Presentation</vt:lpstr>
      <vt:lpstr>When you’re ready to get fancy…</vt:lpstr>
      <vt:lpstr>QUESTIONS?</vt:lpstr>
    </vt:vector>
  </TitlesOfParts>
  <Company>Spartanburg Regional Healthcare System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JMP &amp; SQL</dc:title>
  <dc:creator>Lane, Miles</dc:creator>
  <cp:lastModifiedBy>Lane, Miles</cp:lastModifiedBy>
  <cp:revision>52</cp:revision>
  <dcterms:created xsi:type="dcterms:W3CDTF">2016-08-04T19:12:08Z</dcterms:created>
  <dcterms:modified xsi:type="dcterms:W3CDTF">2016-08-10T14:05:00Z</dcterms:modified>
</cp:coreProperties>
</file>