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03" r:id="rId4"/>
  </p:sldMasterIdLst>
  <p:notesMasterIdLst>
    <p:notesMasterId r:id="rId21"/>
  </p:notesMasterIdLst>
  <p:handoutMasterIdLst>
    <p:handoutMasterId r:id="rId22"/>
  </p:handoutMasterIdLst>
  <p:sldIdLst>
    <p:sldId id="295" r:id="rId5"/>
    <p:sldId id="332" r:id="rId6"/>
    <p:sldId id="322" r:id="rId7"/>
    <p:sldId id="289" r:id="rId8"/>
    <p:sldId id="296" r:id="rId9"/>
    <p:sldId id="321" r:id="rId10"/>
    <p:sldId id="389" r:id="rId11"/>
    <p:sldId id="285" r:id="rId12"/>
    <p:sldId id="306" r:id="rId13"/>
    <p:sldId id="307" r:id="rId14"/>
    <p:sldId id="308" r:id="rId15"/>
    <p:sldId id="309" r:id="rId16"/>
    <p:sldId id="311" r:id="rId17"/>
    <p:sldId id="422" r:id="rId18"/>
    <p:sldId id="297" r:id="rId19"/>
    <p:sldId id="30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80" autoAdjust="0"/>
    <p:restoredTop sz="92958" autoAdjust="0"/>
  </p:normalViewPr>
  <p:slideViewPr>
    <p:cSldViewPr snapToGrid="0" snapToObjects="1" showGuides="1">
      <p:cViewPr varScale="1">
        <p:scale>
          <a:sx n="83" d="100"/>
          <a:sy n="83" d="100"/>
        </p:scale>
        <p:origin x="749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2" d="100"/>
          <a:sy n="102" d="100"/>
        </p:scale>
        <p:origin x="-2622" y="-96"/>
      </p:cViewPr>
      <p:guideLst>
        <p:guide orient="horz" pos="288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057400" y="360363"/>
            <a:ext cx="3113087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cap="all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57800" y="360363"/>
            <a:ext cx="1128711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DCB2-666D-443B-B634-60AAAE2CBEAB}" type="datetimeFigureOut">
              <a:rPr lang="en-US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8/7/2020</a:t>
            </a:fld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3"/>
          <p:cNvSpPr/>
          <p:nvPr/>
        </p:nvSpPr>
        <p:spPr>
          <a:xfrm>
            <a:off x="402986" y="8578913"/>
            <a:ext cx="3026014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" b="1" kern="100" spc="5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Copyright © 2012, SAS Institute Inc. All rights reserved.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575050" y="8303198"/>
            <a:ext cx="281146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27DA2-341D-4995-A858-42616FD3ECF2}" type="slidenum">
              <a:rPr lang="en-US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4" y="438187"/>
            <a:ext cx="1018358" cy="23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057400" y="360803"/>
            <a:ext cx="3113088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cap="all" baseline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57800" y="360803"/>
            <a:ext cx="1128713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707393A-A5CC-43F0-840F-48DA71FAE2C9}" type="datetimeFigureOut">
              <a:rPr lang="en-US" smtClean="0"/>
              <a:pPr/>
              <a:t>8/7/2020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914400"/>
            <a:ext cx="5905500" cy="3322638"/>
          </a:xfrm>
          <a:prstGeom prst="rect">
            <a:avLst/>
          </a:prstGeom>
          <a:noFill/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81013" y="4333672"/>
            <a:ext cx="5905499" cy="39704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5"/>
          <p:cNvSpPr/>
          <p:nvPr/>
        </p:nvSpPr>
        <p:spPr>
          <a:xfrm>
            <a:off x="408356" y="8578913"/>
            <a:ext cx="3020643" cy="15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400" b="1" kern="100" spc="5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Copyright © 2012, SAS Institute Inc. All rights reserved.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575050" y="8304078"/>
            <a:ext cx="281146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AE402D1-88AD-43C2-B8BB-8C7904BBCA1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09" y="438627"/>
            <a:ext cx="1018358" cy="23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effectLst/>
        <a:latin typeface="Arial" pitchFamily="34" charset="0"/>
        <a:ea typeface="+mn-ea"/>
        <a:cs typeface="Arial" pitchFamily="34" charset="0"/>
      </a:defRPr>
    </a:lvl1pPr>
    <a:lvl2pPr marL="4572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2pPr>
    <a:lvl3pPr marL="9144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3pPr>
    <a:lvl4pPr marL="13716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4pPr>
    <a:lvl5pPr marL="1828800" algn="l" defTabSz="182880" rtl="0" eaLnBrk="1" latinLnBrk="0" hangingPunct="1">
      <a:lnSpc>
        <a:spcPct val="100000"/>
      </a:lnSpc>
      <a:defRPr sz="1200" kern="1200" baseline="0">
        <a:solidFill>
          <a:schemeClr val="tx2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914400"/>
            <a:ext cx="5905500" cy="3322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782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914400"/>
            <a:ext cx="5905500" cy="3322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561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1013" y="914400"/>
            <a:ext cx="5905500" cy="3322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/>
              <a:t>Straightforward</a:t>
            </a:r>
            <a:r>
              <a:rPr lang="en-US" baseline="0"/>
              <a:t> graphical summaries of data with selection and filtering</a:t>
            </a:r>
          </a:p>
          <a:p>
            <a:pPr marL="171450" indent="-171450">
              <a:buFontTx/>
              <a:buChar char="-"/>
            </a:pPr>
            <a:r>
              <a:rPr lang="en-US" baseline="0"/>
              <a:t>Corresponding tables that can be immediately regenerated according to the selected patient population</a:t>
            </a:r>
          </a:p>
          <a:p>
            <a:pPr marL="171450" indent="-171450">
              <a:buFontTx/>
              <a:buChar char="-"/>
            </a:pPr>
            <a:r>
              <a:rPr lang="en-US" baseline="0"/>
              <a:t>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402D1-88AD-43C2-B8BB-8C7904BBCA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2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65000"/>
                <a:lumOff val="35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74320" y="2634696"/>
            <a:ext cx="11640312" cy="430887"/>
          </a:xfrm>
        </p:spPr>
        <p:txBody>
          <a:bodyPr wrap="square" anchor="ctr" anchorCtr="0">
            <a:spAutoFit/>
          </a:bodyPr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274320" y="3384173"/>
            <a:ext cx="11640312" cy="307777"/>
          </a:xfrm>
        </p:spPr>
        <p:txBody>
          <a:bodyPr wrap="square" anchor="ctr" anchorCtr="0">
            <a:spAutoFit/>
          </a:bodyPr>
          <a:lstStyle>
            <a:lvl1pPr marL="0" indent="-182876" algn="l">
              <a:lnSpc>
                <a:spcPct val="100000"/>
              </a:lnSpc>
              <a:spcBef>
                <a:spcPts val="80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tretch/>
        </p:blipFill>
        <p:spPr>
          <a:xfrm>
            <a:off x="7672501" y="2224384"/>
            <a:ext cx="4519499" cy="458702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/>
        </p:nvGrpSpPr>
        <p:grpSpPr>
          <a:xfrm>
            <a:off x="10850882" y="5852163"/>
            <a:ext cx="1123999" cy="75144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267CF199-6B01-644A-8F6B-839026F3D6C2}"/>
              </a:ext>
            </a:extLst>
          </p:cNvPr>
          <p:cNvSpPr txBox="1"/>
          <p:nvPr/>
        </p:nvSpPr>
        <p:spPr>
          <a:xfrm>
            <a:off x="4926348" y="6650824"/>
            <a:ext cx="2327112" cy="123111"/>
          </a:xfrm>
          <a:prstGeom prst="rect">
            <a:avLst/>
          </a:prstGeom>
          <a:noFill/>
        </p:spPr>
        <p:txBody>
          <a:bodyPr wrap="none" lIns="0" tIns="0" rIns="0" bIns="0" anchor="ctr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4636711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83728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474" y="6362943"/>
            <a:ext cx="709916" cy="29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10223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319" y="274321"/>
            <a:ext cx="11640312" cy="393192"/>
          </a:xfrm>
        </p:spPr>
        <p:txBody>
          <a:bodyPr anchor="ctr" anchorCtr="0">
            <a:no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74320" y="822960"/>
            <a:ext cx="11640312" cy="369332"/>
          </a:xfrm>
        </p:spPr>
        <p:txBody>
          <a:bodyPr wrap="non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274320" y="1371600"/>
            <a:ext cx="11640312" cy="1018227"/>
          </a:xfrm>
        </p:spPr>
        <p:txBody>
          <a:bodyPr wrap="square" anchor="t" anchorCtr="0">
            <a:spAutoFit/>
          </a:bodyPr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3399020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1D2FC-2A49-475E-A4F0-B2B7B4AB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" y="274320"/>
            <a:ext cx="11640312" cy="429768"/>
          </a:xfrm>
        </p:spPr>
        <p:txBody>
          <a:bodyPr lIns="0" tIns="0" rIns="0" bIns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E3AAF7A3-B99E-4404-A1BC-364E797660B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74320" y="822960"/>
            <a:ext cx="11640312" cy="1018227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7628575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319" y="274321"/>
            <a:ext cx="11640312" cy="393192"/>
          </a:xfrm>
        </p:spPr>
        <p:txBody>
          <a:bodyPr anchor="ctr" anchorCtr="0">
            <a:no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74320" y="822960"/>
            <a:ext cx="11640312" cy="369332"/>
          </a:xfrm>
        </p:spPr>
        <p:txBody>
          <a:bodyPr wrap="non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02863090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320" y="274320"/>
            <a:ext cx="11640312" cy="393192"/>
          </a:xfrm>
        </p:spPr>
        <p:txBody>
          <a:bodyPr lIns="0" tIns="0" rIns="0" bIns="0" anchor="ctr" anchorCtr="0">
            <a:no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5966346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274320" y="1280160"/>
            <a:ext cx="5730240" cy="1409104"/>
          </a:xfrm>
        </p:spPr>
        <p:txBody>
          <a:bodyPr wrap="square" anchor="t" anchorCtr="0">
            <a:spAutoFit/>
          </a:bodyPr>
          <a:lstStyle>
            <a:lvl1pPr>
              <a:defRPr sz="24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600" baseline="0">
                <a:latin typeface="+mj-lt"/>
              </a:defRPr>
            </a:lvl4pPr>
            <a:lvl5pPr>
              <a:defRPr sz="1333" baseline="0">
                <a:latin typeface="+mj-lt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BC683EE-418D-9B4A-8833-D191219236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83376" y="1280160"/>
            <a:ext cx="5730240" cy="1409104"/>
          </a:xfrm>
        </p:spPr>
        <p:txBody>
          <a:bodyPr wrap="square" anchor="t" anchorCtr="0">
            <a:spAutoFit/>
          </a:bodyPr>
          <a:lstStyle>
            <a:lvl1pPr>
              <a:defRPr sz="24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600" baseline="0">
                <a:latin typeface="+mj-lt"/>
              </a:defRPr>
            </a:lvl4pPr>
            <a:lvl5pPr>
              <a:defRPr sz="1333" baseline="0">
                <a:latin typeface="+mj-lt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D04888-EF88-DD4A-A532-C5863B578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4319" y="274320"/>
            <a:ext cx="11640312" cy="393192"/>
          </a:xfrm>
        </p:spPr>
        <p:txBody>
          <a:bodyPr anchor="ctr" anchorCtr="0">
            <a:no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65C7C42-89B1-084E-B7AF-FDEBF6C285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274320" y="822960"/>
            <a:ext cx="11640312" cy="310896"/>
          </a:xfrm>
        </p:spPr>
        <p:txBody>
          <a:bodyPr wrap="none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79596802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62000"/>
                <a:lumOff val="38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7942219" y="2210514"/>
            <a:ext cx="4249783" cy="47432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320" y="2544824"/>
            <a:ext cx="11640312" cy="615553"/>
          </a:xfrm>
        </p:spPr>
        <p:txBody>
          <a:bodyPr anchor="ctr" anchorCtr="0">
            <a:no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19" y="3440156"/>
            <a:ext cx="11640312" cy="369460"/>
          </a:xfrm>
        </p:spPr>
        <p:txBody>
          <a:bodyPr wrap="none" anchor="ctr" anchorCtr="0">
            <a:noAutofit/>
          </a:bodyPr>
          <a:lstStyle>
            <a:lvl1pPr marL="0" indent="-182876" algn="ctr">
              <a:lnSpc>
                <a:spcPct val="85000"/>
              </a:lnSpc>
              <a:buFont typeface="Arial" pitchFamily="34" charset="0"/>
              <a:buNone/>
              <a:defRPr sz="24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/>
        </p:nvGrpSpPr>
        <p:grpSpPr>
          <a:xfrm>
            <a:off x="10677807" y="5750732"/>
            <a:ext cx="1123999" cy="75144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1" name="TextBox 4">
            <a:extLst>
              <a:ext uri="{FF2B5EF4-FFF2-40B4-BE49-F238E27FC236}">
                <a16:creationId xmlns:a16="http://schemas.microsoft.com/office/drawing/2014/main" id="{C997C261-CDB2-464C-B772-031AD741F819}"/>
              </a:ext>
            </a:extLst>
          </p:cNvPr>
          <p:cNvSpPr txBox="1"/>
          <p:nvPr/>
        </p:nvSpPr>
        <p:spPr>
          <a:xfrm>
            <a:off x="4926348" y="6650824"/>
            <a:ext cx="2327112" cy="123111"/>
          </a:xfrm>
          <a:prstGeom prst="rect">
            <a:avLst/>
          </a:prstGeom>
          <a:noFill/>
        </p:spPr>
        <p:txBody>
          <a:bodyPr wrap="none" lIns="0" tIns="0" rIns="0" bIns="0" anchor="ctr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89669169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62000"/>
                <a:lumOff val="38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8028046" y="2210513"/>
            <a:ext cx="4163956" cy="464748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69748" y="3121223"/>
            <a:ext cx="11640312" cy="615553"/>
          </a:xfrm>
        </p:spPr>
        <p:txBody>
          <a:bodyPr anchor="ctr" anchorCtr="0">
            <a:noAutofit/>
          </a:bodyPr>
          <a:lstStyle>
            <a:lvl1pPr algn="ctr"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5126520" y="4341884"/>
            <a:ext cx="1926768" cy="656591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Autofit/>
          </a:bodyPr>
          <a:lstStyle/>
          <a:p>
            <a:pPr algn="ctr" defTabSz="182876"/>
            <a:r>
              <a:rPr lang="en-US" sz="3200" baseline="0" dirty="0" err="1">
                <a:solidFill>
                  <a:schemeClr val="bg1"/>
                </a:solidFill>
              </a:rPr>
              <a:t>jmp.com</a:t>
            </a:r>
            <a:endParaRPr lang="en-US" sz="32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/>
        </p:nvGrpSpPr>
        <p:grpSpPr>
          <a:xfrm>
            <a:off x="10677807" y="5750732"/>
            <a:ext cx="1123999" cy="75144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8A57F0B1-D6A5-40F8-90CF-846CA2865CEE}"/>
              </a:ext>
            </a:extLst>
          </p:cNvPr>
          <p:cNvSpPr txBox="1"/>
          <p:nvPr/>
        </p:nvSpPr>
        <p:spPr>
          <a:xfrm>
            <a:off x="4926348" y="6650824"/>
            <a:ext cx="2327112" cy="123111"/>
          </a:xfrm>
          <a:prstGeom prst="rect">
            <a:avLst/>
          </a:prstGeom>
          <a:noFill/>
        </p:spPr>
        <p:txBody>
          <a:bodyPr wrap="none" lIns="0" tIns="0" rIns="0" bIns="0" anchor="ctr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12550991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Blue_Section Header">
    <p:bg>
      <p:bgPr>
        <a:gradFill>
          <a:gsLst>
            <a:gs pos="0">
              <a:srgbClr val="1D73BA">
                <a:lumMod val="55000"/>
                <a:lumOff val="45000"/>
              </a:srgbClr>
            </a:gs>
            <a:gs pos="100000">
              <a:srgbClr val="1D73BA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86919" y="3213556"/>
            <a:ext cx="2418162" cy="430887"/>
          </a:xfrm>
        </p:spPr>
        <p:txBody>
          <a:bodyPr anchor="b" anchorCtr="0">
            <a:spAutoFit/>
          </a:bodyPr>
          <a:lstStyle>
            <a:lvl1pPr algn="ctr">
              <a:defRPr sz="28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27344823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74320" y="274321"/>
            <a:ext cx="11640312" cy="393192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" y="818705"/>
            <a:ext cx="11640312" cy="1044645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pPr lvl="0"/>
            <a:r>
              <a:rPr lang="en-US" dirty="0"/>
              <a:t>Click to add text or click an icon to add other content types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TextBox 4"/>
          <p:cNvSpPr txBox="1"/>
          <p:nvPr/>
        </p:nvSpPr>
        <p:spPr>
          <a:xfrm>
            <a:off x="4932444" y="6691330"/>
            <a:ext cx="2327112" cy="123111"/>
          </a:xfrm>
          <a:prstGeom prst="rect">
            <a:avLst/>
          </a:prstGeom>
          <a:noFill/>
        </p:spPr>
        <p:txBody>
          <a:bodyPr wrap="none" lIns="0" tIns="0" rIns="0" bIns="0" anchor="b" anchorCtr="0">
            <a:spAutoFit/>
          </a:bodyPr>
          <a:lstStyle/>
          <a:p>
            <a:pPr marL="0" marR="0" lvl="0" indent="0" algn="ctr" defTabSz="274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338560" y="6339842"/>
            <a:ext cx="682237" cy="39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7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15" r:id="rId3"/>
    <p:sldLayoutId id="2147483907" r:id="rId4"/>
    <p:sldLayoutId id="2147483916" r:id="rId5"/>
    <p:sldLayoutId id="2147483917" r:id="rId6"/>
    <p:sldLayoutId id="2147483910" r:id="rId7"/>
    <p:sldLayoutId id="2147483911" r:id="rId8"/>
    <p:sldLayoutId id="2147483914" r:id="rId9"/>
    <p:sldLayoutId id="2147483912" r:id="rId10"/>
    <p:sldLayoutId id="2147483913" r:id="rId11"/>
  </p:sldLayoutIdLst>
  <p:transition>
    <p:fade/>
  </p:transition>
  <p:txStyles>
    <p:titleStyle>
      <a:lvl1pPr algn="ctr" defTabSz="182876" rtl="0" eaLnBrk="1" latinLnBrk="0" hangingPunct="1">
        <a:spcBef>
          <a:spcPct val="0"/>
        </a:spcBef>
        <a:buNone/>
        <a:defRPr lang="en-US" sz="28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76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4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51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2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27" indent="-182876" algn="l" defTabSz="365751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02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378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52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28" indent="-182876" algn="l" defTabSz="3657509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03" indent="-182876" algn="l" defTabSz="914378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879" indent="-182876" algn="l" defTabSz="365751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JMP Clinical: Conducting Medical Safety Reviews of Clinical Trials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Chris Kirchberg, M.S., Principal Systems Engineer, JMP Global Enablement Team</a:t>
            </a:r>
          </a:p>
          <a:p>
            <a:r>
              <a:rPr lang="en-US" dirty="0"/>
              <a:t>Chris.Kirchberg@jmp.com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ECB75-1579-4512-8FFE-B891702F17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466" y="193728"/>
            <a:ext cx="1315052" cy="1315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795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Signals: Adverse Event (AE) Monitoring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/>
              <a:t>Count/Percent of AE occurrence by treatment group or other demography characteristics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440" y="1458489"/>
            <a:ext cx="6016912" cy="49305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82" y="3603259"/>
            <a:ext cx="5876718" cy="278468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571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Signals: Potential Drug-Induced Liver Injury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/>
              <a:t>Application of Hy’s Law combined with statistical trends in relevant laboratory test elevations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57824"/>
            <a:ext cx="7083164" cy="436854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580" y="3060512"/>
            <a:ext cx="4592820" cy="332117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Oval 10"/>
          <p:cNvSpPr/>
          <p:nvPr/>
        </p:nvSpPr>
        <p:spPr>
          <a:xfrm>
            <a:off x="4583724" y="1803738"/>
            <a:ext cx="316523" cy="316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972908" y="2272022"/>
            <a:ext cx="316523" cy="316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16464" y="1975405"/>
            <a:ext cx="316523" cy="3165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8810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Profiles on Select Subjects of Interest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621" y="803165"/>
            <a:ext cx="5724759" cy="580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0954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and Biometric: Analytic Visualization of Findings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43118"/>
            <a:ext cx="6114585" cy="234699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637" y="2113023"/>
            <a:ext cx="4823915" cy="24941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599" y="4267201"/>
            <a:ext cx="6384786" cy="214125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2297341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Efficacy Signals: Tumor Response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Look at tumor response over time, progression free survival and disease swimmer plots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8278AE-AA8F-45E1-9A00-2F8CF6E57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431" y="1258522"/>
            <a:ext cx="5243201" cy="36359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D5B11D-70DE-43B1-AB9E-A89250307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9032" y="2955663"/>
            <a:ext cx="3395600" cy="15198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A9FD36-2CFA-4289-97AA-98AD1703D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" y="1258522"/>
            <a:ext cx="5723042" cy="25324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1DB024-6552-42D8-A077-72FFF662D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9" y="3790932"/>
            <a:ext cx="3974972" cy="1758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C57D410-FDE1-4ED9-AA30-4D05CDF8B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5919" y="3526533"/>
            <a:ext cx="4337114" cy="297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21133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Statistically-driven, dynamic data visualization necessary for efficient clinical review</a:t>
            </a:r>
          </a:p>
          <a:p>
            <a:r>
              <a:rPr lang="en-US" dirty="0"/>
              <a:t>Data standards allow for automated analyses that enable clinicians, data monitors, data managers, and statisticians</a:t>
            </a:r>
          </a:p>
          <a:p>
            <a:r>
              <a:rPr lang="en-US" dirty="0"/>
              <a:t>Reports summarized are not comprehensive of JMP Clinical capabilities</a:t>
            </a:r>
          </a:p>
        </p:txBody>
      </p:sp>
    </p:spTree>
    <p:extLst>
      <p:ext uri="{BB962C8B-B14F-4D97-AF65-F5344CB8AC3E}">
        <p14:creationId xmlns:p14="http://schemas.microsoft.com/office/powerpoint/2010/main" val="316269855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Questions?</a:t>
            </a:r>
          </a:p>
        </p:txBody>
      </p:sp>
    </p:spTree>
    <p:extLst>
      <p:ext uri="{BB962C8B-B14F-4D97-AF65-F5344CB8AC3E}">
        <p14:creationId xmlns:p14="http://schemas.microsoft.com/office/powerpoint/2010/main" val="71023181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JMP Family of Products: Software for Life Scientists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JMP</a:t>
            </a:r>
          </a:p>
          <a:p>
            <a:r>
              <a:rPr lang="en-US" dirty="0"/>
              <a:t>JMP Pro</a:t>
            </a:r>
          </a:p>
          <a:p>
            <a:r>
              <a:rPr lang="en-US" dirty="0"/>
              <a:t>JMP Live</a:t>
            </a:r>
          </a:p>
          <a:p>
            <a:r>
              <a:rPr lang="en-US" dirty="0"/>
              <a:t>JMP Genomics</a:t>
            </a:r>
          </a:p>
          <a:p>
            <a:r>
              <a:rPr lang="en-US" dirty="0"/>
              <a:t>JMP Clinical</a:t>
            </a:r>
          </a:p>
          <a:p>
            <a:r>
              <a:rPr lang="en-US" dirty="0"/>
              <a:t>JMP Add-Ins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204399" y="2441355"/>
            <a:ext cx="2148200" cy="34565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733F7C-7021-4992-8564-B5C75CA47C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2" t="989" r="1236" b="1278"/>
          <a:stretch/>
        </p:blipFill>
        <p:spPr>
          <a:xfrm>
            <a:off x="4120968" y="1176380"/>
            <a:ext cx="3947014" cy="51206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8953892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Efficient Medical/Safety Reviews Needs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Accelerated safety reviews </a:t>
            </a:r>
          </a:p>
          <a:p>
            <a:pPr lvl="1"/>
            <a:r>
              <a:rPr lang="en-US" dirty="0"/>
              <a:t>Dynamic visualization coupled with tables and reports</a:t>
            </a:r>
          </a:p>
          <a:p>
            <a:pPr lvl="1"/>
            <a:r>
              <a:rPr lang="en-US" dirty="0"/>
              <a:t>Leverage data standards (CDISC)</a:t>
            </a:r>
          </a:p>
          <a:p>
            <a:pPr lvl="1"/>
            <a:r>
              <a:rPr lang="en-US" dirty="0"/>
              <a:t>Statistically-driven analyses with drill-down and swim-up capabilities </a:t>
            </a:r>
          </a:p>
          <a:p>
            <a:pPr lvl="1"/>
            <a:r>
              <a:rPr lang="en-US" dirty="0"/>
              <a:t>Centralized electronic data review coupled with tools that clinicians, data monitors, and biostatisticians can employ</a:t>
            </a:r>
          </a:p>
        </p:txBody>
      </p:sp>
    </p:spTree>
    <p:extLst>
      <p:ext uri="{BB962C8B-B14F-4D97-AF65-F5344CB8AC3E}">
        <p14:creationId xmlns:p14="http://schemas.microsoft.com/office/powerpoint/2010/main" val="58656442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JMP Clinical Leverages Standards in Review Generation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Desktop application with unique combination of JMP and SAS Software</a:t>
            </a:r>
          </a:p>
          <a:p>
            <a:pPr lvl="1"/>
            <a:r>
              <a:rPr lang="en-US" dirty="0"/>
              <a:t>Point-and-click, interactive graphical interface</a:t>
            </a:r>
          </a:p>
          <a:p>
            <a:r>
              <a:rPr lang="en-US" dirty="0"/>
              <a:t>All analyses/reports built by leveraging SDTM/ADaM (CDISC) standards</a:t>
            </a:r>
          </a:p>
          <a:p>
            <a:r>
              <a:rPr lang="en-US" dirty="0"/>
              <a:t>Build Clinical Reviews for variety of consumers: </a:t>
            </a:r>
          </a:p>
          <a:p>
            <a:pPr lvl="1"/>
            <a:r>
              <a:rPr lang="en-US" dirty="0"/>
              <a:t>Medical Monitoring</a:t>
            </a:r>
          </a:p>
          <a:p>
            <a:pPr lvl="1"/>
            <a:r>
              <a:rPr lang="en-US" dirty="0"/>
              <a:t>Signal Detection  </a:t>
            </a:r>
          </a:p>
          <a:p>
            <a:pPr lvl="1"/>
            <a:r>
              <a:rPr lang="en-US" dirty="0"/>
              <a:t>Data Integrity</a:t>
            </a:r>
          </a:p>
          <a:p>
            <a:pPr lvl="1"/>
            <a:r>
              <a:rPr lang="en-US" dirty="0"/>
              <a:t>Risk Based Monitoring</a:t>
            </a:r>
          </a:p>
          <a:p>
            <a:r>
              <a:rPr lang="en-US" dirty="0"/>
              <a:t>Patient Profiles and semi-automated Adverse Event Narratives</a:t>
            </a:r>
          </a:p>
          <a:p>
            <a:r>
              <a:rPr lang="en-US" dirty="0"/>
              <a:t>Open system of SAS programming macros and JMP Scripts to allow for customization</a:t>
            </a:r>
          </a:p>
        </p:txBody>
      </p:sp>
    </p:spTree>
    <p:extLst>
      <p:ext uri="{BB962C8B-B14F-4D97-AF65-F5344CB8AC3E}">
        <p14:creationId xmlns:p14="http://schemas.microsoft.com/office/powerpoint/2010/main" val="337831780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Nicardipine: Example Background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Nicardipine hydrochloride is a medication used to treat high blood pressure and angina. It belongs to the class of calcium channel blockers.</a:t>
            </a:r>
          </a:p>
          <a:p>
            <a:r>
              <a:rPr lang="en-US" dirty="0"/>
              <a:t>Nicardipine was used in a double-blind clinical study to treat subarachnoid hemorrhage (bleeding between the brain and tissues that cover the brain)</a:t>
            </a:r>
          </a:p>
          <a:p>
            <a:r>
              <a:rPr lang="en-US" dirty="0"/>
              <a:t>The study was a two-week trial of 906 patients assigned to one of two treatment arms (intravenous nicardipine or placebo)</a:t>
            </a:r>
          </a:p>
          <a:p>
            <a:r>
              <a:rPr lang="en-US" dirty="0"/>
              <a:t>All subjects were hospitalized</a:t>
            </a:r>
          </a:p>
          <a:p>
            <a:r>
              <a:rPr lang="en-US" dirty="0"/>
              <a:t>Delayed cerebral vasospasm was primary endpoint</a:t>
            </a:r>
          </a:p>
          <a:p>
            <a:r>
              <a:rPr lang="en-US" dirty="0"/>
              <a:t>Haley et al. (1993) </a:t>
            </a:r>
          </a:p>
        </p:txBody>
      </p:sp>
    </p:spTree>
    <p:extLst>
      <p:ext uri="{BB962C8B-B14F-4D97-AF65-F5344CB8AC3E}">
        <p14:creationId xmlns:p14="http://schemas.microsoft.com/office/powerpoint/2010/main" val="230685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Monitors/Reviewers/Clinicians</a:t>
            </a:r>
          </a:p>
        </p:txBody>
      </p:sp>
    </p:spTree>
    <p:extLst>
      <p:ext uri="{BB962C8B-B14F-4D97-AF65-F5344CB8AC3E}">
        <p14:creationId xmlns:p14="http://schemas.microsoft.com/office/powerpoint/2010/main" val="331463616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2C53C57-7CAD-4FDD-9401-B718DA48A38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Pain</a:t>
            </a:r>
          </a:p>
          <a:p>
            <a:pPr lvl="1"/>
            <a:r>
              <a:rPr lang="en-US" dirty="0"/>
              <a:t>Static/non-interactive tables, figures and listings are the standard and inefficient</a:t>
            </a:r>
          </a:p>
          <a:p>
            <a:pPr lvl="1"/>
            <a:r>
              <a:rPr lang="en-US" dirty="0"/>
              <a:t>Slow interaction between medical staff, scientists and biometrics/biostatistics</a:t>
            </a:r>
          </a:p>
          <a:p>
            <a:pPr lvl="1"/>
            <a:r>
              <a:rPr lang="en-US" dirty="0"/>
              <a:t>Disconnection between tables and patient profiles</a:t>
            </a:r>
          </a:p>
          <a:p>
            <a:pPr lvl="1"/>
            <a:r>
              <a:rPr lang="en-US" dirty="0"/>
              <a:t>Outsource pricing to be on a per study basis. Multiple studies could be occurring at the same time.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43749DCF-BFED-4ACC-807F-898E0BBCA717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JMP Clinical Benefits</a:t>
            </a:r>
          </a:p>
          <a:p>
            <a:pPr lvl="1"/>
            <a:r>
              <a:rPr lang="en-US" dirty="0"/>
              <a:t>Speed up communication between staff</a:t>
            </a:r>
          </a:p>
          <a:p>
            <a:pPr lvl="1"/>
            <a:r>
              <a:rPr lang="en-US" dirty="0"/>
              <a:t>Specialized visualizations for safety and efficacy</a:t>
            </a:r>
          </a:p>
          <a:p>
            <a:pPr lvl="1"/>
            <a:r>
              <a:rPr lang="en-US" dirty="0"/>
              <a:t>Ease of use with built-in reusable and editable workflows/templates </a:t>
            </a:r>
          </a:p>
          <a:p>
            <a:pPr lvl="1"/>
            <a:r>
              <a:rPr lang="en-US" dirty="0"/>
              <a:t>Immediate access to patient profiles and patient narratives from any visualization or table</a:t>
            </a:r>
          </a:p>
          <a:p>
            <a:pPr lvl="1"/>
            <a:r>
              <a:rPr lang="en-US" dirty="0"/>
              <a:t>Oncology specific views</a:t>
            </a:r>
          </a:p>
          <a:p>
            <a:pPr lvl="1"/>
            <a:r>
              <a:rPr lang="en-US" dirty="0"/>
              <a:t>Perform in-house and have on-demand control of what reports need to be run and how often</a:t>
            </a:r>
          </a:p>
          <a:p>
            <a:pPr lvl="1"/>
            <a:r>
              <a:rPr lang="en-US" dirty="0"/>
              <a:t>Feedback from regulatory agencies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Reviewers/Clinical Scientists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FEA5477-BA83-49AA-8078-7A4128188A9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Pain vs. Benefit</a:t>
            </a:r>
          </a:p>
        </p:txBody>
      </p:sp>
    </p:spTree>
    <p:extLst>
      <p:ext uri="{BB962C8B-B14F-4D97-AF65-F5344CB8AC3E}">
        <p14:creationId xmlns:p14="http://schemas.microsoft.com/office/powerpoint/2010/main" val="15138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Medical Monitoring Scenario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3921" y="1013741"/>
            <a:ext cx="3779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What count/percent of subjects on drug had a serious adverse event (AE)? </a:t>
            </a:r>
          </a:p>
        </p:txBody>
      </p:sp>
      <p:sp>
        <p:nvSpPr>
          <p:cNvPr id="8" name="Right Arrow 7"/>
          <p:cNvSpPr/>
          <p:nvPr/>
        </p:nvSpPr>
        <p:spPr>
          <a:xfrm>
            <a:off x="5343260" y="5544836"/>
            <a:ext cx="1518859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4880" y="1024235"/>
            <a:ext cx="3239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What medications were those subjects taking?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2586161" y="3837663"/>
            <a:ext cx="630753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704183"/>
            <a:ext cx="2899719" cy="20435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41280" y="4429036"/>
            <a:ext cx="28574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Did those subjects have abnormal lab results?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8128" y="1273728"/>
            <a:ext cx="2542612" cy="215401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1" y="4989007"/>
            <a:ext cx="3951991" cy="1279988"/>
          </a:xfrm>
          <a:prstGeom prst="rect">
            <a:avLst/>
          </a:prstGeom>
        </p:spPr>
      </p:pic>
      <p:sp>
        <p:nvSpPr>
          <p:cNvPr id="20" name="Right Arrow 19"/>
          <p:cNvSpPr/>
          <p:nvPr/>
        </p:nvSpPr>
        <p:spPr>
          <a:xfrm rot="1908466">
            <a:off x="4736264" y="3831228"/>
            <a:ext cx="2246779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5118260" y="1510639"/>
            <a:ext cx="978408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5400000">
            <a:off x="7113064" y="3168709"/>
            <a:ext cx="630753" cy="4846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98779" y="2585876"/>
            <a:ext cx="2865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For selected subjects, what is the complete patient </a:t>
            </a:r>
            <a:r>
              <a:rPr lang="en-US" sz="1600" b="1" dirty="0"/>
              <a:t>profile</a:t>
            </a:r>
            <a:r>
              <a:rPr lang="en-US" sz="1600" dirty="0"/>
              <a:t> or </a:t>
            </a:r>
            <a:r>
              <a:rPr lang="en-US" sz="1600" b="1" dirty="0"/>
              <a:t>narrative</a:t>
            </a:r>
            <a:r>
              <a:rPr lang="en-US" sz="1600" dirty="0"/>
              <a:t>?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3922" y="3754907"/>
            <a:ext cx="2530341" cy="269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2768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Monitoring: Demographics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/>
              <a:t>Assess patient characteristics</a:t>
            </a:r>
          </a:p>
          <a:p>
            <a:r>
              <a:rPr lang="en-US"/>
              <a:t>Interactive graphical and tabular displays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673732"/>
            <a:ext cx="4548071" cy="414794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980" y="929246"/>
            <a:ext cx="2694317" cy="499633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9250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6000">
        <p:fade/>
      </p:transition>
    </mc:Choice>
    <mc:Fallback xmlns="">
      <p:transition advTm="6000">
        <p:fade/>
      </p:transition>
    </mc:Fallback>
  </mc:AlternateContent>
</p:sld>
</file>

<file path=ppt/theme/theme1.xml><?xml version="1.0" encoding="utf-8"?>
<a:theme xmlns:a="http://schemas.openxmlformats.org/drawingml/2006/main" name="JMP-External-16x9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-External-16x9" id="{B3DE3FC3-C6CC-4DA6-A0AF-B1450F206145}" vid="{5BA42376-37DE-41E0-ABA5-E29BB3ED4E3E}"/>
    </a:ext>
  </a:extLst>
</a:theme>
</file>

<file path=ppt/theme/theme2.xml><?xml version="1.0" encoding="utf-8"?>
<a:theme xmlns:a="http://schemas.openxmlformats.org/drawingml/2006/main" name="Office Theme">
  <a:themeElements>
    <a:clrScheme name="2012 SAS Theme 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2012 SAS Theme 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7754B365008844B6F0D46EBB76DF44" ma:contentTypeVersion="14" ma:contentTypeDescription="Create a new document." ma:contentTypeScope="" ma:versionID="7769c6a4de7d6216dc4960b0cc753711">
  <xsd:schema xmlns:xsd="http://www.w3.org/2001/XMLSchema" xmlns:xs="http://www.w3.org/2001/XMLSchema" xmlns:p="http://schemas.microsoft.com/office/2006/metadata/properties" xmlns:ns2="27859d8f-6750-407e-aa47-fba89d8acaed" targetNamespace="http://schemas.microsoft.com/office/2006/metadata/properties" ma:root="true" ma:fieldsID="03046bb518908f7901f595b203df7e7b" ns2:_="">
    <xsd:import namespace="27859d8f-6750-407e-aa47-fba89d8acaed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Description0" minOccurs="0"/>
                <xsd:element ref="ns2:Status" minOccurs="0"/>
                <xsd:element ref="ns2:Template_x0020_Type" minOccurs="0"/>
                <xsd:element ref="ns2:Office_x0020_Version" minOccurs="0"/>
                <xsd:element ref="ns2:Extension" minOccurs="0"/>
                <xsd:element ref="ns2:Ratio" minOccurs="0"/>
                <xsd:element ref="ns2:Use" minOccurs="0"/>
                <xsd:element ref="ns2:Updated" minOccurs="0"/>
                <xsd:element ref="ns2:Order0" minOccurs="0"/>
                <xsd:element ref="ns2:Audience" minOccurs="0"/>
                <xsd:element ref="ns2:_x0032_013" minOccurs="0"/>
                <xsd:element ref="ns2:Copyrigh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859d8f-6750-407e-aa47-fba89d8acaed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Owner" ma:internalName="Owner">
      <xsd:simpleType>
        <xsd:restriction base="dms:Text">
          <xsd:maxLength value="255"/>
        </xsd:restriction>
      </xsd:simpleType>
    </xsd:element>
    <xsd:element name="Description0" ma:index="9" nillable="true" ma:displayName="Description" ma:internalName="Description0">
      <xsd:simpleType>
        <xsd:restriction base="dms:Note">
          <xsd:maxLength value="255"/>
        </xsd:restriction>
      </xsd:simpleType>
    </xsd:element>
    <xsd:element name="Status" ma:index="10" nillable="true" ma:displayName="Status" ma:default="Rough" ma:format="Dropdown" ma:internalName="Status">
      <xsd:simpleType>
        <xsd:restriction base="dms:Choice">
          <xsd:enumeration value="Rough"/>
          <xsd:enumeration value="Draft"/>
          <xsd:enumeration value="In Review"/>
          <xsd:enumeration value="Final"/>
        </xsd:restriction>
      </xsd:simpleType>
    </xsd:element>
    <xsd:element name="Template_x0020_Type" ma:index="11" nillable="true" ma:displayName="Template Type" ma:default="Standard" ma:format="Dropdown" ma:internalName="Template_x0020_Type">
      <xsd:simpleType>
        <xsd:restriction base="dms:Choice">
          <xsd:enumeration value="2013 Standard"/>
          <xsd:enumeration value="2012 Standard"/>
          <xsd:enumeration value="Standard"/>
          <xsd:enumeration value="Optional"/>
          <xsd:enumeration value="Other"/>
        </xsd:restriction>
      </xsd:simpleType>
    </xsd:element>
    <xsd:element name="Office_x0020_Version" ma:index="12" nillable="true" ma:displayName="Office Version" ma:format="Dropdown" ma:internalName="Office_x0020_Version">
      <xsd:simpleType>
        <xsd:restriction base="dms:Choice">
          <xsd:enumeration value="2007"/>
          <xsd:enumeration value="2003"/>
        </xsd:restriction>
      </xsd:simpleType>
    </xsd:element>
    <xsd:element name="Extension" ma:index="13" nillable="true" ma:displayName="Extension" ma:format="Dropdown" ma:internalName="Extension">
      <xsd:simpleType>
        <xsd:restriction base="dms:Choice">
          <xsd:enumeration value="PPT"/>
          <xsd:enumeration value="POT"/>
          <xsd:enumeration value="PPTX"/>
          <xsd:enumeration value="POTX"/>
        </xsd:restriction>
      </xsd:simpleType>
    </xsd:element>
    <xsd:element name="Ratio" ma:index="14" nillable="true" ma:displayName="Ratio" ma:format="Dropdown" ma:internalName="Ratio">
      <xsd:simpleType>
        <xsd:restriction base="dms:Choice">
          <xsd:enumeration value="4x3"/>
          <xsd:enumeration value="16x9"/>
        </xsd:restriction>
      </xsd:simpleType>
    </xsd:element>
    <xsd:element name="Use" ma:index="15" nillable="true" ma:displayName="Use" ma:default="n/a" ma:format="Dropdown" ma:internalName="Use">
      <xsd:simpleType>
        <xsd:restriction base="dms:Choice">
          <xsd:enumeration value="n/a"/>
          <xsd:enumeration value="About SAS"/>
          <xsd:enumeration value="BA Message"/>
          <xsd:enumeration value="Graphics Library"/>
          <xsd:enumeration value="Template"/>
          <xsd:enumeration value="User Guide"/>
        </xsd:restriction>
      </xsd:simpleType>
    </xsd:element>
    <xsd:element name="Updated" ma:index="16" nillable="true" ma:displayName="Updated" ma:format="DateOnly" ma:internalName="Updated">
      <xsd:simpleType>
        <xsd:restriction base="dms:DateTime"/>
      </xsd:simpleType>
    </xsd:element>
    <xsd:element name="Order0" ma:index="17" nillable="true" ma:displayName="Order" ma:description="For About SAS and BA Message slides, the order for them to appear in the view on the page." ma:internalName="Order0">
      <xsd:simpleType>
        <xsd:restriction base="dms:Number"/>
      </xsd:simpleType>
    </xsd:element>
    <xsd:element name="Audience" ma:index="18" nillable="true" ma:displayName="Audience" ma:internalName="Audience">
      <xsd:simpleType>
        <xsd:restriction base="dms:Text">
          <xsd:maxLength value="255"/>
        </xsd:restriction>
      </xsd:simpleType>
    </xsd:element>
    <xsd:element name="_x0032_013" ma:index="19" nillable="true" ma:displayName="2013" ma:default="Yes" ma:format="Dropdown" ma:internalName="_x0032_013">
      <xsd:simpleType>
        <xsd:restriction base="dms:Choice">
          <xsd:enumeration value="Yes"/>
          <xsd:enumeration value="No"/>
          <xsd:enumeration value="n/a"/>
        </xsd:restriction>
      </xsd:simpleType>
    </xsd:element>
    <xsd:element name="Copyright" ma:index="20" nillable="true" ma:displayName="Copyright" ma:default="2013" ma:format="Dropdown" ma:internalName="Copyright">
      <xsd:simpleType>
        <xsd:restriction base="dms:Choice">
          <xsd:enumeration value="2012"/>
          <xsd:enumeration value="2013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27859d8f-6750-407e-aa47-fba89d8acaed">Customer-ready</Description0>
    <Extension xmlns="27859d8f-6750-407e-aa47-fba89d8acaed">POTX</Extension>
    <Use xmlns="27859d8f-6750-407e-aa47-fba89d8acaed">Template</Use>
    <Order0 xmlns="27859d8f-6750-407e-aa47-fba89d8acaed" xsi:nil="true"/>
    <Owner xmlns="27859d8f-6750-407e-aa47-fba89d8acaed" xsi:nil="true"/>
    <Template_x0020_Type xmlns="27859d8f-6750-407e-aa47-fba89d8acaed">2013 Standard</Template_x0020_Type>
    <Office_x0020_Version xmlns="27859d8f-6750-407e-aa47-fba89d8acaed" xsi:nil="true"/>
    <Status xmlns="27859d8f-6750-407e-aa47-fba89d8acaed">Final</Status>
    <Updated xmlns="27859d8f-6750-407e-aa47-fba89d8acaed" xsi:nil="true"/>
    <Audience xmlns="27859d8f-6750-407e-aa47-fba89d8acaed">Customer Ready / External</Audience>
    <Ratio xmlns="27859d8f-6750-407e-aa47-fba89d8acaed">4x3</Ratio>
    <_x0032_013 xmlns="27859d8f-6750-407e-aa47-fba89d8acaed">Yes</_x0032_013>
    <Copyright xmlns="27859d8f-6750-407e-aa47-fba89d8acaed">2013</Copyright>
  </documentManagement>
</p:properties>
</file>

<file path=customXml/itemProps1.xml><?xml version="1.0" encoding="utf-8"?>
<ds:datastoreItem xmlns:ds="http://schemas.openxmlformats.org/officeDocument/2006/customXml" ds:itemID="{E5830FE7-52D6-49A2-8674-3CD23F573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859d8f-6750-407e-aa47-fba89d8ac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073164-E888-45FA-9048-E69D37606E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B1DFE3-BE03-479D-9692-722BD02CD351}">
  <ds:schemaRefs>
    <ds:schemaRef ds:uri="http://schemas.microsoft.com/office/2006/metadata/properties"/>
    <ds:schemaRef ds:uri="http://schemas.microsoft.com/office/infopath/2007/PartnerControls"/>
    <ds:schemaRef ds:uri="27859d8f-6750-407e-aa47-fba89d8aca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593</Words>
  <Application>Microsoft Office PowerPoint</Application>
  <PresentationFormat>Widescreen</PresentationFormat>
  <Paragraphs>77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JMP-External-16x9</vt:lpstr>
      <vt:lpstr>JMP Clinical: Conducting Medical Safety Reviews of Clinical Trials</vt:lpstr>
      <vt:lpstr>JMP Family of Products: Software for Life Scientists</vt:lpstr>
      <vt:lpstr>Efficient Medical/Safety Reviews Needs</vt:lpstr>
      <vt:lpstr>JMP Clinical Leverages Standards in Review Generation</vt:lpstr>
      <vt:lpstr>Nicardipine: Example Background</vt:lpstr>
      <vt:lpstr>Medical Monitors/Reviewers/Clinicians</vt:lpstr>
      <vt:lpstr>Medical Reviewers/Clinical Scientists</vt:lpstr>
      <vt:lpstr>Typical Medical Monitoring Scenario</vt:lpstr>
      <vt:lpstr>Monitoring: Demographics</vt:lpstr>
      <vt:lpstr>Medical Signals: Adverse Event (AE) Monitoring</vt:lpstr>
      <vt:lpstr>Medical Signals: Potential Drug-Induced Liver Injury</vt:lpstr>
      <vt:lpstr>Patient Profiles on Select Subjects of Interest</vt:lpstr>
      <vt:lpstr>Medical and Biometric: Analytic Visualization of Findings</vt:lpstr>
      <vt:lpstr>Efficacy Signals: Tumor Response</vt:lpstr>
      <vt:lpstr>Conclusions</vt:lpstr>
      <vt:lpstr>Thank you!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2013-06-09T00:32:15Z</dcterms:created>
  <dcterms:modified xsi:type="dcterms:W3CDTF">2020-08-07T17:47:43Z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14200</vt:r8>
  </property>
  <property fmtid="{D5CDD505-2E9C-101B-9397-08002B2CF9AE}" pid="3" name="ContentTypeId">
    <vt:lpwstr>0x010100D07754B365008844B6F0D46EBB76DF44</vt:lpwstr>
  </property>
</Properties>
</file>