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925" r:id="rId1"/>
    <p:sldMasterId id="2147483965" r:id="rId2"/>
    <p:sldMasterId id="2147483979" r:id="rId3"/>
  </p:sldMasterIdLst>
  <p:notesMasterIdLst>
    <p:notesMasterId r:id="rId45"/>
  </p:notesMasterIdLst>
  <p:handoutMasterIdLst>
    <p:handoutMasterId r:id="rId46"/>
  </p:handoutMasterIdLst>
  <p:sldIdLst>
    <p:sldId id="260" r:id="rId4"/>
    <p:sldId id="335" r:id="rId5"/>
    <p:sldId id="336" r:id="rId6"/>
    <p:sldId id="348" r:id="rId7"/>
    <p:sldId id="326" r:id="rId8"/>
    <p:sldId id="316" r:id="rId9"/>
    <p:sldId id="319" r:id="rId10"/>
    <p:sldId id="317" r:id="rId11"/>
    <p:sldId id="318" r:id="rId12"/>
    <p:sldId id="339" r:id="rId13"/>
    <p:sldId id="346" r:id="rId14"/>
    <p:sldId id="321" r:id="rId15"/>
    <p:sldId id="329" r:id="rId16"/>
    <p:sldId id="330" r:id="rId17"/>
    <p:sldId id="331" r:id="rId18"/>
    <p:sldId id="332" r:id="rId19"/>
    <p:sldId id="337" r:id="rId20"/>
    <p:sldId id="333" r:id="rId21"/>
    <p:sldId id="334" r:id="rId22"/>
    <p:sldId id="338" r:id="rId23"/>
    <p:sldId id="356" r:id="rId24"/>
    <p:sldId id="351" r:id="rId25"/>
    <p:sldId id="353" r:id="rId26"/>
    <p:sldId id="271" r:id="rId27"/>
    <p:sldId id="301" r:id="rId28"/>
    <p:sldId id="365" r:id="rId29"/>
    <p:sldId id="366" r:id="rId30"/>
    <p:sldId id="367" r:id="rId31"/>
    <p:sldId id="368" r:id="rId32"/>
    <p:sldId id="308" r:id="rId33"/>
    <p:sldId id="307" r:id="rId34"/>
    <p:sldId id="314" r:id="rId35"/>
    <p:sldId id="340" r:id="rId36"/>
    <p:sldId id="259" r:id="rId37"/>
    <p:sldId id="370" r:id="rId38"/>
    <p:sldId id="313" r:id="rId39"/>
    <p:sldId id="341" r:id="rId40"/>
    <p:sldId id="343" r:id="rId41"/>
    <p:sldId id="345" r:id="rId42"/>
    <p:sldId id="354" r:id="rId43"/>
    <p:sldId id="355" r:id="rId4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6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1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87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73BA"/>
    <a:srgbClr val="559ED9"/>
    <a:srgbClr val="C48836"/>
    <a:srgbClr val="B97132"/>
    <a:srgbClr val="08649C"/>
    <a:srgbClr val="286A9B"/>
    <a:srgbClr val="1F344C"/>
    <a:srgbClr val="294665"/>
    <a:srgbClr val="19BBB7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16" autoAdjust="0"/>
    <p:restoredTop sz="88878" autoAdjust="0"/>
  </p:normalViewPr>
  <p:slideViewPr>
    <p:cSldViewPr snapToGrid="0" snapToObjects="1" showGuides="1">
      <p:cViewPr varScale="1">
        <p:scale>
          <a:sx n="151" d="100"/>
          <a:sy n="151" d="100"/>
        </p:scale>
        <p:origin x="552" y="138"/>
      </p:cViewPr>
      <p:guideLst>
        <p:guide orient="horz" pos="1616"/>
        <p:guide pos="2880"/>
        <p:guide orient="horz" pos="16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>
        <p:scale>
          <a:sx n="112" d="100"/>
          <a:sy n="112" d="100"/>
        </p:scale>
        <p:origin x="4472" y="880"/>
      </p:cViewPr>
      <p:guideLst>
        <p:guide orient="horz" pos="2881"/>
        <p:guide pos="2160"/>
        <p:guide orient="horz" pos="287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viewProps" Target="viewProps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"/>
          <p:cNvSpPr txBox="1">
            <a:spLocks noChangeAspect="1"/>
          </p:cNvSpPr>
          <p:nvPr/>
        </p:nvSpPr>
        <p:spPr>
          <a:xfrm>
            <a:off x="0" y="8678204"/>
            <a:ext cx="6858000" cy="465796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274320" tIns="92958" rIns="91440" bIns="92958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182880"/>
            <a:r>
              <a:rPr lang="en-US" sz="1000" dirty="0">
                <a:solidFill>
                  <a:schemeClr val="bg1"/>
                </a:solidFill>
              </a:rPr>
              <a:t>Page </a:t>
            </a:r>
            <a:fld id="{114C7B2E-8ACE-7A49-BC19-183EB2D79019}" type="slidenum">
              <a:rPr lang="en-US" sz="1000" smtClean="0">
                <a:solidFill>
                  <a:schemeClr val="bg1"/>
                </a:solidFill>
              </a:rPr>
              <a:pPr algn="l" defTabSz="182880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8" name="TextBox 2"/>
          <p:cNvSpPr txBox="1"/>
          <p:nvPr/>
        </p:nvSpPr>
        <p:spPr>
          <a:xfrm>
            <a:off x="2493335" y="8732520"/>
            <a:ext cx="187133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182880"/>
            <a:r>
              <a:rPr lang="en-US" sz="800" dirty="0">
                <a:solidFill>
                  <a:schemeClr val="bg1"/>
                </a:solidFill>
              </a:rPr>
              <a:t>jmp</a:t>
            </a:r>
            <a:r>
              <a:rPr lang="en-US" sz="800" dirty="0">
                <a:solidFill>
                  <a:schemeClr val="bg1"/>
                </a:solidFill>
                <a:latin typeface="+mn-lt"/>
              </a:rPr>
              <a:t>.com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1D77EEB-2CDD-AF4E-8A50-1453F684BA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t="1" r="13180" b="4107"/>
          <a:stretch/>
        </p:blipFill>
        <p:spPr>
          <a:xfrm>
            <a:off x="3860801" y="5352917"/>
            <a:ext cx="2997200" cy="3345246"/>
          </a:xfrm>
          <a:prstGeom prst="rect">
            <a:avLst/>
          </a:prstGeom>
        </p:spPr>
      </p:pic>
      <p:sp>
        <p:nvSpPr>
          <p:cNvPr id="9" name="Textbox 3"/>
          <p:cNvSpPr>
            <a:spLocks noChangeAspect="1"/>
          </p:cNvSpPr>
          <p:nvPr/>
        </p:nvSpPr>
        <p:spPr>
          <a:xfrm>
            <a:off x="2148840" y="8901571"/>
            <a:ext cx="2560320" cy="169277"/>
          </a:xfrm>
          <a:prstGeom prst="rect">
            <a:avLst/>
          </a:prstGeom>
        </p:spPr>
        <p:txBody>
          <a:bodyPr wrap="square" anchor="b" anchorCtr="0">
            <a:spAutoFit/>
          </a:bodyPr>
          <a:lstStyle/>
          <a:p>
            <a:pPr algn="ctr" defTabSz="274320" eaLnBrk="0" hangingPunct="0">
              <a:defRPr/>
            </a:pPr>
            <a:r>
              <a:rPr lang="en-US" sz="500" kern="300" spc="51" dirty="0">
                <a:solidFill>
                  <a:srgbClr val="0871B1"/>
                </a:solidFill>
                <a:latin typeface="Calibri" panose="020F0502020204030204" pitchFamily="34" charset="0"/>
                <a:ea typeface="Calibri" charset="0"/>
                <a:cs typeface="Arial" panose="020B0604020202020204" pitchFamily="34" charset="0"/>
              </a:rPr>
              <a:t>Copyright © SAS Institute </a:t>
            </a:r>
            <a:r>
              <a:rPr lang="en-US" sz="500" kern="300" spc="51" dirty="0">
                <a:solidFill>
                  <a:srgbClr val="0871B1"/>
                </a:solidFill>
                <a:ea typeface="Calibri" charset="0"/>
                <a:cs typeface="Arial" panose="020B0604020202020204" pitchFamily="34" charset="0"/>
              </a:rPr>
              <a:t>Inc</a:t>
            </a:r>
            <a:r>
              <a:rPr lang="en-US" sz="500" kern="300" spc="51" dirty="0">
                <a:solidFill>
                  <a:srgbClr val="0871B1"/>
                </a:solidFill>
                <a:latin typeface="Calibri" panose="020F0502020204030204" pitchFamily="34" charset="0"/>
                <a:ea typeface="Calibri" charset="0"/>
                <a:cs typeface="Arial" panose="020B0604020202020204" pitchFamily="34" charset="0"/>
              </a:rPr>
              <a:t>. All rights reserved.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FD22E86-E709-5C4B-87DE-048321E72F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9801" y="8760090"/>
            <a:ext cx="470676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0595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641097" y="806958"/>
            <a:ext cx="5575807" cy="3136392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2"/>
          <p:cNvSpPr>
            <a:spLocks noGrp="1"/>
          </p:cNvSpPr>
          <p:nvPr>
            <p:ph type="body" sz="quarter" idx="3"/>
          </p:nvPr>
        </p:nvSpPr>
        <p:spPr>
          <a:xfrm>
            <a:off x="635508" y="4208526"/>
            <a:ext cx="5586984" cy="4105656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Textbox 4"/>
          <p:cNvSpPr>
            <a:spLocks noChangeAspect="1"/>
          </p:cNvSpPr>
          <p:nvPr/>
        </p:nvSpPr>
        <p:spPr>
          <a:xfrm>
            <a:off x="2148840" y="8902677"/>
            <a:ext cx="2560320" cy="169277"/>
          </a:xfrm>
          <a:prstGeom prst="rect">
            <a:avLst/>
          </a:prstGeom>
        </p:spPr>
        <p:txBody>
          <a:bodyPr wrap="square" anchor="b" anchorCtr="0">
            <a:spAutoFit/>
          </a:bodyPr>
          <a:lstStyle/>
          <a:p>
            <a:pPr algn="ctr" defTabSz="274320" eaLnBrk="0" hangingPunct="0">
              <a:defRPr/>
            </a:pPr>
            <a:r>
              <a:rPr lang="en-US" sz="500" kern="300" spc="51" dirty="0">
                <a:solidFill>
                  <a:srgbClr val="0871B1"/>
                </a:solidFill>
                <a:latin typeface="Calibri" panose="020F0502020204030204" pitchFamily="34" charset="0"/>
                <a:ea typeface="Calibri" charset="0"/>
                <a:cs typeface="Arial" panose="020B0604020202020204" pitchFamily="34" charset="0"/>
              </a:rPr>
              <a:t>Copyright © SAS Institute Inc. All rights </a:t>
            </a:r>
            <a:r>
              <a:rPr lang="en-US" sz="500" kern="300" spc="51" dirty="0">
                <a:solidFill>
                  <a:srgbClr val="0871B1"/>
                </a:solidFill>
                <a:latin typeface="+mn-lt"/>
                <a:ea typeface="Calibri" charset="0"/>
                <a:cs typeface="Arial" panose="020B0604020202020204" pitchFamily="34" charset="0"/>
              </a:rPr>
              <a:t>reserved</a:t>
            </a:r>
            <a:r>
              <a:rPr lang="en-US" sz="500" kern="300" spc="51" dirty="0">
                <a:solidFill>
                  <a:srgbClr val="0871B1"/>
                </a:solidFill>
                <a:latin typeface="Calibri" panose="020F0502020204030204" pitchFamily="34" charset="0"/>
                <a:ea typeface="Calibri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9F1B2AF6-210F-8C4E-8EC6-0A8BF7BA56C6}"/>
              </a:ext>
            </a:extLst>
          </p:cNvPr>
          <p:cNvSpPr txBox="1">
            <a:spLocks noChangeAspect="1"/>
          </p:cNvSpPr>
          <p:nvPr/>
        </p:nvSpPr>
        <p:spPr>
          <a:xfrm>
            <a:off x="0" y="8678204"/>
            <a:ext cx="6858000" cy="465796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274320" tIns="92958" rIns="91440" bIns="92958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182880"/>
            <a:r>
              <a:rPr lang="en-US" sz="1000" dirty="0">
                <a:solidFill>
                  <a:schemeClr val="bg1"/>
                </a:solidFill>
              </a:rPr>
              <a:t>Page </a:t>
            </a:r>
            <a:fld id="{114C7B2E-8ACE-7A49-BC19-183EB2D79019}" type="slidenum">
              <a:rPr lang="en-US" sz="1000" smtClean="0">
                <a:solidFill>
                  <a:schemeClr val="bg1"/>
                </a:solidFill>
              </a:rPr>
              <a:pPr algn="l" defTabSz="182880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3" name="TextBox 2">
            <a:extLst>
              <a:ext uri="{FF2B5EF4-FFF2-40B4-BE49-F238E27FC236}">
                <a16:creationId xmlns:a16="http://schemas.microsoft.com/office/drawing/2014/main" id="{51B727EC-7A86-8D4D-B3DF-366E14466A19}"/>
              </a:ext>
            </a:extLst>
          </p:cNvPr>
          <p:cNvSpPr txBox="1"/>
          <p:nvPr/>
        </p:nvSpPr>
        <p:spPr>
          <a:xfrm>
            <a:off x="2493335" y="8732520"/>
            <a:ext cx="187133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182880"/>
            <a:r>
              <a:rPr lang="en-US" sz="800" dirty="0">
                <a:solidFill>
                  <a:schemeClr val="bg1"/>
                </a:solidFill>
              </a:rPr>
              <a:t>jmp</a:t>
            </a:r>
            <a:r>
              <a:rPr lang="en-US" sz="800" dirty="0">
                <a:solidFill>
                  <a:schemeClr val="bg1"/>
                </a:solidFill>
                <a:latin typeface="+mn-lt"/>
              </a:rPr>
              <a:t>.com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7B677F4-54D5-0D4A-BED2-DC21582906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t="1" r="13180" b="4107"/>
          <a:stretch/>
        </p:blipFill>
        <p:spPr>
          <a:xfrm>
            <a:off x="3860801" y="5352917"/>
            <a:ext cx="2997200" cy="334524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42F89C1-610F-1049-A94F-BE6CB34E4D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9801" y="8760090"/>
            <a:ext cx="470676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044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171450" indent="-182880" algn="l" defTabSz="365760" rtl="0" eaLnBrk="1" latinLnBrk="0" hangingPunct="1">
      <a:lnSpc>
        <a:spcPct val="85000"/>
      </a:lnSpc>
      <a:spcBef>
        <a:spcPts val="800"/>
      </a:spcBef>
      <a:buClr>
        <a:schemeClr val="tx1"/>
      </a:buClr>
      <a:buSzPct val="80000"/>
      <a:buFont typeface="Arial" charset="0"/>
      <a:buChar char="•"/>
      <a:defRPr sz="1200" kern="1200" baseline="0">
        <a:solidFill>
          <a:schemeClr val="tx1"/>
        </a:solidFill>
        <a:effectLst/>
        <a:latin typeface="+mn-lt"/>
        <a:ea typeface="+mn-ea"/>
        <a:cs typeface="Arial" pitchFamily="34" charset="0"/>
      </a:defRPr>
    </a:lvl1pPr>
    <a:lvl2pPr marL="342900" indent="-182880" algn="l" defTabSz="365760" rtl="0" eaLnBrk="1" latinLnBrk="0" hangingPunct="1">
      <a:lnSpc>
        <a:spcPct val="85000"/>
      </a:lnSpc>
      <a:spcBef>
        <a:spcPts val="800"/>
      </a:spcBef>
      <a:buClr>
        <a:schemeClr val="tx1">
          <a:lumMod val="65000"/>
          <a:lumOff val="35000"/>
        </a:schemeClr>
      </a:buClr>
      <a:buSzPct val="80000"/>
      <a:buFont typeface="Arial" charset="0"/>
      <a:buChar char="•"/>
      <a:tabLst/>
      <a:defRPr sz="1200" kern="1200" baseline="0">
        <a:solidFill>
          <a:schemeClr val="tx1">
            <a:lumMod val="65000"/>
            <a:lumOff val="35000"/>
          </a:schemeClr>
        </a:solidFill>
        <a:latin typeface="+mn-lt"/>
        <a:ea typeface="+mn-ea"/>
        <a:cs typeface="Arial" pitchFamily="34" charset="0"/>
      </a:defRPr>
    </a:lvl2pPr>
    <a:lvl3pPr marL="515938" indent="-182880" algn="l" defTabSz="365760" rtl="0" eaLnBrk="1" latinLnBrk="0" hangingPunct="1">
      <a:lnSpc>
        <a:spcPct val="85000"/>
      </a:lnSpc>
      <a:spcBef>
        <a:spcPts val="800"/>
      </a:spcBef>
      <a:buClr>
        <a:schemeClr val="tx1">
          <a:lumMod val="65000"/>
          <a:lumOff val="35000"/>
        </a:schemeClr>
      </a:buClr>
      <a:buSzPct val="100000"/>
      <a:buFont typeface="Calibri" panose="020F0502020204030204" pitchFamily="34" charset="0"/>
      <a:buChar char="-"/>
      <a:tabLst/>
      <a:defRPr sz="1200" kern="1200" baseline="0">
        <a:solidFill>
          <a:schemeClr val="tx1">
            <a:lumMod val="65000"/>
            <a:lumOff val="35000"/>
          </a:schemeClr>
        </a:solidFill>
        <a:latin typeface="+mn-lt"/>
        <a:ea typeface="+mn-ea"/>
        <a:cs typeface="Arial" pitchFamily="34" charset="0"/>
      </a:defRPr>
    </a:lvl3pPr>
    <a:lvl4pPr marL="688975" indent="-173038" algn="l" defTabSz="685800" rtl="0" eaLnBrk="1" latinLnBrk="0" hangingPunct="1">
      <a:lnSpc>
        <a:spcPct val="100000"/>
      </a:lnSpc>
      <a:buClr>
        <a:schemeClr val="tx1">
          <a:lumMod val="65000"/>
          <a:lumOff val="35000"/>
        </a:schemeClr>
      </a:buClr>
      <a:buSzPct val="80000"/>
      <a:buFont typeface="Arial" charset="0"/>
      <a:buChar char="•"/>
      <a:tabLst/>
      <a:defRPr sz="1200" kern="1200" baseline="0">
        <a:solidFill>
          <a:schemeClr val="tx1">
            <a:lumMod val="65000"/>
            <a:lumOff val="35000"/>
          </a:schemeClr>
        </a:solidFill>
        <a:latin typeface="+mn-lt"/>
        <a:ea typeface="+mn-ea"/>
        <a:cs typeface="Arial" pitchFamily="34" charset="0"/>
      </a:defRPr>
    </a:lvl4pPr>
    <a:lvl5pPr marL="860425" indent="-165100" algn="l" defTabSz="685800" rtl="0" eaLnBrk="1" latinLnBrk="0" hangingPunct="1">
      <a:lnSpc>
        <a:spcPct val="100000"/>
      </a:lnSpc>
      <a:buClr>
        <a:schemeClr val="tx1">
          <a:lumMod val="65000"/>
          <a:lumOff val="35000"/>
        </a:schemeClr>
      </a:buClr>
      <a:buSzPct val="80000"/>
      <a:buFont typeface="Arial" charset="0"/>
      <a:buChar char="•"/>
      <a:tabLst/>
      <a:defRPr sz="1200" kern="1200" baseline="0">
        <a:solidFill>
          <a:schemeClr val="tx1">
            <a:lumMod val="65000"/>
            <a:lumOff val="35000"/>
          </a:schemeClr>
        </a:solidFill>
        <a:latin typeface="+mn-lt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s.com/" TargetMode="External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s.com/" TargetMode="External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s.com/" TargetMode="External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gradFill>
          <a:gsLst>
            <a:gs pos="0">
              <a:srgbClr val="1D73BA">
                <a:lumMod val="55000"/>
                <a:lumOff val="45000"/>
              </a:srgbClr>
            </a:gs>
            <a:gs pos="100000">
              <a:srgbClr val="1D73BA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152144" y="1799049"/>
            <a:ext cx="6611112" cy="584775"/>
          </a:xfrm>
        </p:spPr>
        <p:txBody>
          <a:bodyPr anchor="b" anchorCtr="0">
            <a:spAutoFit/>
          </a:bodyPr>
          <a:lstStyle>
            <a:lvl1pPr algn="l">
              <a:defRPr sz="320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body" sz="quarter" idx="13" hasCustomPrompt="1"/>
          </p:nvPr>
        </p:nvSpPr>
        <p:spPr>
          <a:xfrm>
            <a:off x="1152144" y="2383824"/>
            <a:ext cx="6611112" cy="353943"/>
          </a:xfrm>
        </p:spPr>
        <p:txBody>
          <a:bodyPr wrap="square" anchor="t">
            <a:spAutoFit/>
          </a:bodyPr>
          <a:lstStyle>
            <a:lvl1pPr marL="0" indent="-182880" algn="l">
              <a:lnSpc>
                <a:spcPct val="85000"/>
              </a:lnSpc>
              <a:spcBef>
                <a:spcPts val="800"/>
              </a:spcBef>
              <a:buFont typeface="Arial" pitchFamily="34" charset="0"/>
              <a:buNone/>
              <a:defRPr sz="2000" b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8EBD4F0-4FE7-DE4D-980A-7338D7231A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5000"/>
          </a:blip>
          <a:srcRect t="1" r="13180" b="4107"/>
          <a:stretch/>
        </p:blipFill>
        <p:spPr>
          <a:xfrm>
            <a:off x="5956663" y="1657883"/>
            <a:ext cx="3187337" cy="3557461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3BBD6577-8EEF-447D-B14B-0BA78A5ED55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08354" y="4313047"/>
            <a:ext cx="842999" cy="563581"/>
            <a:chOff x="6029325" y="3268663"/>
            <a:chExt cx="1690688" cy="1130299"/>
          </a:xfrm>
          <a:solidFill>
            <a:srgbClr val="FFFFFF"/>
          </a:solidFill>
        </p:grpSpPr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323DA7D2-4AD0-4608-ABD6-809312A0A7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3302000"/>
              <a:ext cx="1468438" cy="1074737"/>
            </a:xfrm>
            <a:custGeom>
              <a:avLst/>
              <a:gdLst>
                <a:gd name="T0" fmla="*/ 1912 w 1912"/>
                <a:gd name="T1" fmla="*/ 1391 h 1393"/>
                <a:gd name="T2" fmla="*/ 1894 w 1912"/>
                <a:gd name="T3" fmla="*/ 1391 h 1393"/>
                <a:gd name="T4" fmla="*/ 1814 w 1912"/>
                <a:gd name="T5" fmla="*/ 1359 h 1393"/>
                <a:gd name="T6" fmla="*/ 1863 w 1912"/>
                <a:gd name="T7" fmla="*/ 1329 h 1393"/>
                <a:gd name="T8" fmla="*/ 1849 w 1912"/>
                <a:gd name="T9" fmla="*/ 1289 h 1393"/>
                <a:gd name="T10" fmla="*/ 1883 w 1912"/>
                <a:gd name="T11" fmla="*/ 1308 h 1393"/>
                <a:gd name="T12" fmla="*/ 1815 w 1912"/>
                <a:gd name="T13" fmla="*/ 1307 h 1393"/>
                <a:gd name="T14" fmla="*/ 1868 w 1912"/>
                <a:gd name="T15" fmla="*/ 1363 h 1393"/>
                <a:gd name="T16" fmla="*/ 1832 w 1912"/>
                <a:gd name="T17" fmla="*/ 1356 h 1393"/>
                <a:gd name="T18" fmla="*/ 1757 w 1912"/>
                <a:gd name="T19" fmla="*/ 1349 h 1393"/>
                <a:gd name="T20" fmla="*/ 1771 w 1912"/>
                <a:gd name="T21" fmla="*/ 1293 h 1393"/>
                <a:gd name="T22" fmla="*/ 1757 w 1912"/>
                <a:gd name="T23" fmla="*/ 1349 h 1393"/>
                <a:gd name="T24" fmla="*/ 1746 w 1912"/>
                <a:gd name="T25" fmla="*/ 1391 h 1393"/>
                <a:gd name="T26" fmla="*/ 1794 w 1912"/>
                <a:gd name="T27" fmla="*/ 1391 h 1393"/>
                <a:gd name="T28" fmla="*/ 1760 w 1912"/>
                <a:gd name="T29" fmla="*/ 1277 h 1393"/>
                <a:gd name="T30" fmla="*/ 1654 w 1912"/>
                <a:gd name="T31" fmla="*/ 1356 h 1393"/>
                <a:gd name="T32" fmla="*/ 1688 w 1912"/>
                <a:gd name="T33" fmla="*/ 1393 h 1393"/>
                <a:gd name="T34" fmla="*/ 1691 w 1912"/>
                <a:gd name="T35" fmla="*/ 1325 h 1393"/>
                <a:gd name="T36" fmla="*/ 1705 w 1912"/>
                <a:gd name="T37" fmla="*/ 1305 h 1393"/>
                <a:gd name="T38" fmla="*/ 1723 w 1912"/>
                <a:gd name="T39" fmla="*/ 1305 h 1393"/>
                <a:gd name="T40" fmla="*/ 1679 w 1912"/>
                <a:gd name="T41" fmla="*/ 1339 h 1393"/>
                <a:gd name="T42" fmla="*/ 1691 w 1912"/>
                <a:gd name="T43" fmla="*/ 1380 h 1393"/>
                <a:gd name="T44" fmla="*/ 1654 w 1912"/>
                <a:gd name="T45" fmla="*/ 1356 h 1393"/>
                <a:gd name="T46" fmla="*/ 1511 w 1912"/>
                <a:gd name="T47" fmla="*/ 1391 h 1393"/>
                <a:gd name="T48" fmla="*/ 1541 w 1912"/>
                <a:gd name="T49" fmla="*/ 1317 h 1393"/>
                <a:gd name="T50" fmla="*/ 1569 w 1912"/>
                <a:gd name="T51" fmla="*/ 1391 h 1393"/>
                <a:gd name="T52" fmla="*/ 1593 w 1912"/>
                <a:gd name="T53" fmla="*/ 1332 h 1393"/>
                <a:gd name="T54" fmla="*/ 1610 w 1912"/>
                <a:gd name="T55" fmla="*/ 1326 h 1393"/>
                <a:gd name="T56" fmla="*/ 1548 w 1912"/>
                <a:gd name="T57" fmla="*/ 1303 h 1393"/>
                <a:gd name="T58" fmla="*/ 1527 w 1912"/>
                <a:gd name="T59" fmla="*/ 1305 h 1393"/>
                <a:gd name="T60" fmla="*/ 1511 w 1912"/>
                <a:gd name="T61" fmla="*/ 1391 h 1393"/>
                <a:gd name="T62" fmla="*/ 1470 w 1912"/>
                <a:gd name="T63" fmla="*/ 1316 h 1393"/>
                <a:gd name="T64" fmla="*/ 1456 w 1912"/>
                <a:gd name="T65" fmla="*/ 1348 h 1393"/>
                <a:gd name="T66" fmla="*/ 1439 w 1912"/>
                <a:gd name="T67" fmla="*/ 1348 h 1393"/>
                <a:gd name="T68" fmla="*/ 1470 w 1912"/>
                <a:gd name="T69" fmla="*/ 1303 h 1393"/>
                <a:gd name="T70" fmla="*/ 1394 w 1912"/>
                <a:gd name="T71" fmla="*/ 1391 h 1393"/>
                <a:gd name="T72" fmla="*/ 1412 w 1912"/>
                <a:gd name="T73" fmla="*/ 1340 h 1393"/>
                <a:gd name="T74" fmla="*/ 1436 w 1912"/>
                <a:gd name="T75" fmla="*/ 1304 h 1393"/>
                <a:gd name="T76" fmla="*/ 1412 w 1912"/>
                <a:gd name="T77" fmla="*/ 1319 h 1393"/>
                <a:gd name="T78" fmla="*/ 1394 w 1912"/>
                <a:gd name="T79" fmla="*/ 1391 h 1393"/>
                <a:gd name="T80" fmla="*/ 1326 w 1912"/>
                <a:gd name="T81" fmla="*/ 1391 h 1393"/>
                <a:gd name="T82" fmla="*/ 1384 w 1912"/>
                <a:gd name="T83" fmla="*/ 1340 h 1393"/>
                <a:gd name="T84" fmla="*/ 1344 w 1912"/>
                <a:gd name="T85" fmla="*/ 1293 h 1393"/>
                <a:gd name="T86" fmla="*/ 1326 w 1912"/>
                <a:gd name="T87" fmla="*/ 1277 h 1393"/>
                <a:gd name="T88" fmla="*/ 630 w 1912"/>
                <a:gd name="T89" fmla="*/ 244 h 1393"/>
                <a:gd name="T90" fmla="*/ 626 w 1912"/>
                <a:gd name="T91" fmla="*/ 246 h 1393"/>
                <a:gd name="T92" fmla="*/ 360 w 1912"/>
                <a:gd name="T93" fmla="*/ 323 h 1393"/>
                <a:gd name="T94" fmla="*/ 246 w 1912"/>
                <a:gd name="T95" fmla="*/ 600 h 1393"/>
                <a:gd name="T96" fmla="*/ 236 w 1912"/>
                <a:gd name="T97" fmla="*/ 597 h 1393"/>
                <a:gd name="T98" fmla="*/ 4 w 1912"/>
                <a:gd name="T99" fmla="*/ 211 h 1393"/>
                <a:gd name="T100" fmla="*/ 1 w 1912"/>
                <a:gd name="T101" fmla="*/ 203 h 1393"/>
                <a:gd name="T102" fmla="*/ 8 w 1912"/>
                <a:gd name="T103" fmla="*/ 201 h 1393"/>
                <a:gd name="T104" fmla="*/ 392 w 1912"/>
                <a:gd name="T105" fmla="*/ 5 h 1393"/>
                <a:gd name="T106" fmla="*/ 395 w 1912"/>
                <a:gd name="T107" fmla="*/ 2 h 1393"/>
                <a:gd name="T108" fmla="*/ 405 w 1912"/>
                <a:gd name="T109" fmla="*/ 7 h 1393"/>
                <a:gd name="T110" fmla="*/ 628 w 1912"/>
                <a:gd name="T111" fmla="*/ 232 h 1393"/>
                <a:gd name="T112" fmla="*/ 630 w 1912"/>
                <a:gd name="T113" fmla="*/ 244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2" h="1393">
                  <a:moveTo>
                    <a:pt x="1894" y="1391"/>
                  </a:moveTo>
                  <a:lnTo>
                    <a:pt x="1894" y="1391"/>
                  </a:lnTo>
                  <a:lnTo>
                    <a:pt x="1912" y="1391"/>
                  </a:lnTo>
                  <a:lnTo>
                    <a:pt x="1912" y="1370"/>
                  </a:lnTo>
                  <a:lnTo>
                    <a:pt x="1894" y="1370"/>
                  </a:lnTo>
                  <a:lnTo>
                    <a:pt x="1894" y="1391"/>
                  </a:lnTo>
                  <a:close/>
                  <a:moveTo>
                    <a:pt x="1814" y="1356"/>
                  </a:moveTo>
                  <a:lnTo>
                    <a:pt x="1814" y="1356"/>
                  </a:lnTo>
                  <a:lnTo>
                    <a:pt x="1814" y="1359"/>
                  </a:lnTo>
                  <a:cubicBezTo>
                    <a:pt x="1814" y="1375"/>
                    <a:pt x="1820" y="1393"/>
                    <a:pt x="1848" y="1393"/>
                  </a:cubicBezTo>
                  <a:cubicBezTo>
                    <a:pt x="1871" y="1393"/>
                    <a:pt x="1886" y="1383"/>
                    <a:pt x="1886" y="1359"/>
                  </a:cubicBezTo>
                  <a:cubicBezTo>
                    <a:pt x="1886" y="1344"/>
                    <a:pt x="1879" y="1335"/>
                    <a:pt x="1863" y="1329"/>
                  </a:cubicBezTo>
                  <a:lnTo>
                    <a:pt x="1850" y="1325"/>
                  </a:lnTo>
                  <a:cubicBezTo>
                    <a:pt x="1838" y="1320"/>
                    <a:pt x="1833" y="1315"/>
                    <a:pt x="1833" y="1305"/>
                  </a:cubicBezTo>
                  <a:cubicBezTo>
                    <a:pt x="1833" y="1293"/>
                    <a:pt x="1841" y="1289"/>
                    <a:pt x="1849" y="1289"/>
                  </a:cubicBezTo>
                  <a:cubicBezTo>
                    <a:pt x="1860" y="1289"/>
                    <a:pt x="1865" y="1295"/>
                    <a:pt x="1865" y="1305"/>
                  </a:cubicBezTo>
                  <a:lnTo>
                    <a:pt x="1865" y="1308"/>
                  </a:lnTo>
                  <a:lnTo>
                    <a:pt x="1883" y="1308"/>
                  </a:lnTo>
                  <a:lnTo>
                    <a:pt x="1883" y="1305"/>
                  </a:lnTo>
                  <a:cubicBezTo>
                    <a:pt x="1883" y="1293"/>
                    <a:pt x="1880" y="1275"/>
                    <a:pt x="1851" y="1275"/>
                  </a:cubicBezTo>
                  <a:cubicBezTo>
                    <a:pt x="1829" y="1275"/>
                    <a:pt x="1815" y="1287"/>
                    <a:pt x="1815" y="1307"/>
                  </a:cubicBezTo>
                  <a:cubicBezTo>
                    <a:pt x="1815" y="1324"/>
                    <a:pt x="1822" y="1332"/>
                    <a:pt x="1839" y="1339"/>
                  </a:cubicBezTo>
                  <a:lnTo>
                    <a:pt x="1851" y="1343"/>
                  </a:lnTo>
                  <a:cubicBezTo>
                    <a:pt x="1862" y="1346"/>
                    <a:pt x="1868" y="1351"/>
                    <a:pt x="1868" y="1363"/>
                  </a:cubicBezTo>
                  <a:cubicBezTo>
                    <a:pt x="1868" y="1372"/>
                    <a:pt x="1862" y="1380"/>
                    <a:pt x="1850" y="1380"/>
                  </a:cubicBezTo>
                  <a:cubicBezTo>
                    <a:pt x="1838" y="1380"/>
                    <a:pt x="1832" y="1373"/>
                    <a:pt x="1832" y="1359"/>
                  </a:cubicBezTo>
                  <a:lnTo>
                    <a:pt x="1832" y="1356"/>
                  </a:lnTo>
                  <a:lnTo>
                    <a:pt x="1814" y="1356"/>
                  </a:lnTo>
                  <a:lnTo>
                    <a:pt x="1814" y="1356"/>
                  </a:lnTo>
                  <a:close/>
                  <a:moveTo>
                    <a:pt x="1757" y="1349"/>
                  </a:moveTo>
                  <a:lnTo>
                    <a:pt x="1757" y="1349"/>
                  </a:lnTo>
                  <a:lnTo>
                    <a:pt x="1770" y="1293"/>
                  </a:lnTo>
                  <a:lnTo>
                    <a:pt x="1771" y="1293"/>
                  </a:lnTo>
                  <a:lnTo>
                    <a:pt x="1784" y="1349"/>
                  </a:lnTo>
                  <a:lnTo>
                    <a:pt x="1757" y="1349"/>
                  </a:lnTo>
                  <a:lnTo>
                    <a:pt x="1757" y="1349"/>
                  </a:lnTo>
                  <a:close/>
                  <a:moveTo>
                    <a:pt x="1727" y="1391"/>
                  </a:moveTo>
                  <a:lnTo>
                    <a:pt x="1727" y="1391"/>
                  </a:lnTo>
                  <a:lnTo>
                    <a:pt x="1746" y="1391"/>
                  </a:lnTo>
                  <a:lnTo>
                    <a:pt x="1754" y="1363"/>
                  </a:lnTo>
                  <a:lnTo>
                    <a:pt x="1787" y="1363"/>
                  </a:lnTo>
                  <a:lnTo>
                    <a:pt x="1794" y="1391"/>
                  </a:lnTo>
                  <a:lnTo>
                    <a:pt x="1813" y="1391"/>
                  </a:lnTo>
                  <a:lnTo>
                    <a:pt x="1783" y="1277"/>
                  </a:lnTo>
                  <a:lnTo>
                    <a:pt x="1760" y="1277"/>
                  </a:lnTo>
                  <a:lnTo>
                    <a:pt x="1727" y="1391"/>
                  </a:lnTo>
                  <a:lnTo>
                    <a:pt x="1727" y="1391"/>
                  </a:lnTo>
                  <a:close/>
                  <a:moveTo>
                    <a:pt x="1654" y="1356"/>
                  </a:moveTo>
                  <a:lnTo>
                    <a:pt x="1654" y="1356"/>
                  </a:lnTo>
                  <a:lnTo>
                    <a:pt x="1654" y="1359"/>
                  </a:lnTo>
                  <a:cubicBezTo>
                    <a:pt x="1654" y="1375"/>
                    <a:pt x="1660" y="1393"/>
                    <a:pt x="1688" y="1393"/>
                  </a:cubicBezTo>
                  <a:cubicBezTo>
                    <a:pt x="1711" y="1393"/>
                    <a:pt x="1726" y="1383"/>
                    <a:pt x="1726" y="1359"/>
                  </a:cubicBezTo>
                  <a:cubicBezTo>
                    <a:pt x="1726" y="1344"/>
                    <a:pt x="1719" y="1335"/>
                    <a:pt x="1703" y="1329"/>
                  </a:cubicBezTo>
                  <a:lnTo>
                    <a:pt x="1691" y="1325"/>
                  </a:lnTo>
                  <a:cubicBezTo>
                    <a:pt x="1679" y="1320"/>
                    <a:pt x="1674" y="1315"/>
                    <a:pt x="1674" y="1305"/>
                  </a:cubicBezTo>
                  <a:cubicBezTo>
                    <a:pt x="1674" y="1293"/>
                    <a:pt x="1681" y="1289"/>
                    <a:pt x="1689" y="1289"/>
                  </a:cubicBezTo>
                  <a:cubicBezTo>
                    <a:pt x="1700" y="1289"/>
                    <a:pt x="1705" y="1295"/>
                    <a:pt x="1705" y="1305"/>
                  </a:cubicBezTo>
                  <a:lnTo>
                    <a:pt x="1705" y="1308"/>
                  </a:lnTo>
                  <a:lnTo>
                    <a:pt x="1723" y="1308"/>
                  </a:lnTo>
                  <a:lnTo>
                    <a:pt x="1723" y="1305"/>
                  </a:lnTo>
                  <a:cubicBezTo>
                    <a:pt x="1723" y="1293"/>
                    <a:pt x="1720" y="1275"/>
                    <a:pt x="1691" y="1275"/>
                  </a:cubicBezTo>
                  <a:cubicBezTo>
                    <a:pt x="1670" y="1275"/>
                    <a:pt x="1656" y="1287"/>
                    <a:pt x="1656" y="1307"/>
                  </a:cubicBezTo>
                  <a:cubicBezTo>
                    <a:pt x="1656" y="1324"/>
                    <a:pt x="1663" y="1332"/>
                    <a:pt x="1679" y="1339"/>
                  </a:cubicBezTo>
                  <a:lnTo>
                    <a:pt x="1692" y="1343"/>
                  </a:lnTo>
                  <a:cubicBezTo>
                    <a:pt x="1702" y="1346"/>
                    <a:pt x="1708" y="1351"/>
                    <a:pt x="1708" y="1363"/>
                  </a:cubicBezTo>
                  <a:cubicBezTo>
                    <a:pt x="1708" y="1372"/>
                    <a:pt x="1702" y="1380"/>
                    <a:pt x="1691" y="1380"/>
                  </a:cubicBezTo>
                  <a:cubicBezTo>
                    <a:pt x="1678" y="1380"/>
                    <a:pt x="1672" y="1373"/>
                    <a:pt x="1672" y="1359"/>
                  </a:cubicBezTo>
                  <a:lnTo>
                    <a:pt x="1672" y="1356"/>
                  </a:lnTo>
                  <a:lnTo>
                    <a:pt x="1654" y="1356"/>
                  </a:lnTo>
                  <a:lnTo>
                    <a:pt x="1654" y="1356"/>
                  </a:lnTo>
                  <a:close/>
                  <a:moveTo>
                    <a:pt x="1511" y="1391"/>
                  </a:moveTo>
                  <a:lnTo>
                    <a:pt x="1511" y="1391"/>
                  </a:lnTo>
                  <a:lnTo>
                    <a:pt x="1528" y="1391"/>
                  </a:lnTo>
                  <a:lnTo>
                    <a:pt x="1528" y="1334"/>
                  </a:lnTo>
                  <a:cubicBezTo>
                    <a:pt x="1528" y="1322"/>
                    <a:pt x="1535" y="1317"/>
                    <a:pt x="1541" y="1317"/>
                  </a:cubicBezTo>
                  <a:cubicBezTo>
                    <a:pt x="1549" y="1317"/>
                    <a:pt x="1552" y="1321"/>
                    <a:pt x="1552" y="1332"/>
                  </a:cubicBezTo>
                  <a:lnTo>
                    <a:pt x="1552" y="1391"/>
                  </a:lnTo>
                  <a:lnTo>
                    <a:pt x="1569" y="1391"/>
                  </a:lnTo>
                  <a:lnTo>
                    <a:pt x="1569" y="1334"/>
                  </a:lnTo>
                  <a:cubicBezTo>
                    <a:pt x="1569" y="1322"/>
                    <a:pt x="1576" y="1317"/>
                    <a:pt x="1583" y="1317"/>
                  </a:cubicBezTo>
                  <a:cubicBezTo>
                    <a:pt x="1590" y="1317"/>
                    <a:pt x="1593" y="1321"/>
                    <a:pt x="1593" y="1332"/>
                  </a:cubicBezTo>
                  <a:lnTo>
                    <a:pt x="1593" y="1391"/>
                  </a:lnTo>
                  <a:lnTo>
                    <a:pt x="1610" y="1391"/>
                  </a:lnTo>
                  <a:lnTo>
                    <a:pt x="1610" y="1326"/>
                  </a:lnTo>
                  <a:cubicBezTo>
                    <a:pt x="1610" y="1309"/>
                    <a:pt x="1602" y="1303"/>
                    <a:pt x="1590" y="1303"/>
                  </a:cubicBezTo>
                  <a:cubicBezTo>
                    <a:pt x="1579" y="1303"/>
                    <a:pt x="1573" y="1308"/>
                    <a:pt x="1568" y="1316"/>
                  </a:cubicBezTo>
                  <a:cubicBezTo>
                    <a:pt x="1565" y="1309"/>
                    <a:pt x="1560" y="1303"/>
                    <a:pt x="1548" y="1303"/>
                  </a:cubicBezTo>
                  <a:cubicBezTo>
                    <a:pt x="1540" y="1303"/>
                    <a:pt x="1532" y="1308"/>
                    <a:pt x="1527" y="1315"/>
                  </a:cubicBezTo>
                  <a:lnTo>
                    <a:pt x="1527" y="1315"/>
                  </a:lnTo>
                  <a:lnTo>
                    <a:pt x="1527" y="1305"/>
                  </a:lnTo>
                  <a:lnTo>
                    <a:pt x="1511" y="1305"/>
                  </a:lnTo>
                  <a:lnTo>
                    <a:pt x="1511" y="1391"/>
                  </a:lnTo>
                  <a:lnTo>
                    <a:pt x="1511" y="1391"/>
                  </a:lnTo>
                  <a:close/>
                  <a:moveTo>
                    <a:pt x="1456" y="1348"/>
                  </a:moveTo>
                  <a:lnTo>
                    <a:pt x="1456" y="1348"/>
                  </a:lnTo>
                  <a:cubicBezTo>
                    <a:pt x="1456" y="1329"/>
                    <a:pt x="1458" y="1316"/>
                    <a:pt x="1470" y="1316"/>
                  </a:cubicBezTo>
                  <a:cubicBezTo>
                    <a:pt x="1483" y="1316"/>
                    <a:pt x="1485" y="1329"/>
                    <a:pt x="1485" y="1348"/>
                  </a:cubicBezTo>
                  <a:cubicBezTo>
                    <a:pt x="1485" y="1370"/>
                    <a:pt x="1483" y="1381"/>
                    <a:pt x="1470" y="1381"/>
                  </a:cubicBezTo>
                  <a:cubicBezTo>
                    <a:pt x="1458" y="1381"/>
                    <a:pt x="1456" y="1370"/>
                    <a:pt x="1456" y="1348"/>
                  </a:cubicBezTo>
                  <a:lnTo>
                    <a:pt x="1456" y="1348"/>
                  </a:lnTo>
                  <a:close/>
                  <a:moveTo>
                    <a:pt x="1439" y="1348"/>
                  </a:moveTo>
                  <a:lnTo>
                    <a:pt x="1439" y="1348"/>
                  </a:lnTo>
                  <a:cubicBezTo>
                    <a:pt x="1439" y="1375"/>
                    <a:pt x="1447" y="1393"/>
                    <a:pt x="1470" y="1393"/>
                  </a:cubicBezTo>
                  <a:cubicBezTo>
                    <a:pt x="1494" y="1393"/>
                    <a:pt x="1502" y="1375"/>
                    <a:pt x="1502" y="1348"/>
                  </a:cubicBezTo>
                  <a:cubicBezTo>
                    <a:pt x="1502" y="1322"/>
                    <a:pt x="1495" y="1303"/>
                    <a:pt x="1470" y="1303"/>
                  </a:cubicBezTo>
                  <a:cubicBezTo>
                    <a:pt x="1446" y="1303"/>
                    <a:pt x="1439" y="1322"/>
                    <a:pt x="1439" y="1348"/>
                  </a:cubicBezTo>
                  <a:lnTo>
                    <a:pt x="1439" y="1348"/>
                  </a:lnTo>
                  <a:close/>
                  <a:moveTo>
                    <a:pt x="1394" y="1391"/>
                  </a:moveTo>
                  <a:lnTo>
                    <a:pt x="1394" y="1391"/>
                  </a:lnTo>
                  <a:lnTo>
                    <a:pt x="1412" y="1391"/>
                  </a:lnTo>
                  <a:lnTo>
                    <a:pt x="1412" y="1340"/>
                  </a:lnTo>
                  <a:cubicBezTo>
                    <a:pt x="1412" y="1324"/>
                    <a:pt x="1421" y="1320"/>
                    <a:pt x="1429" y="1320"/>
                  </a:cubicBezTo>
                  <a:cubicBezTo>
                    <a:pt x="1432" y="1320"/>
                    <a:pt x="1435" y="1321"/>
                    <a:pt x="1436" y="1321"/>
                  </a:cubicBezTo>
                  <a:lnTo>
                    <a:pt x="1436" y="1304"/>
                  </a:lnTo>
                  <a:cubicBezTo>
                    <a:pt x="1435" y="1304"/>
                    <a:pt x="1434" y="1303"/>
                    <a:pt x="1432" y="1303"/>
                  </a:cubicBezTo>
                  <a:cubicBezTo>
                    <a:pt x="1422" y="1303"/>
                    <a:pt x="1416" y="1309"/>
                    <a:pt x="1412" y="1319"/>
                  </a:cubicBezTo>
                  <a:lnTo>
                    <a:pt x="1412" y="1319"/>
                  </a:lnTo>
                  <a:lnTo>
                    <a:pt x="1412" y="1305"/>
                  </a:lnTo>
                  <a:lnTo>
                    <a:pt x="1394" y="1305"/>
                  </a:lnTo>
                  <a:lnTo>
                    <a:pt x="1394" y="1391"/>
                  </a:lnTo>
                  <a:lnTo>
                    <a:pt x="1394" y="1391"/>
                  </a:lnTo>
                  <a:close/>
                  <a:moveTo>
                    <a:pt x="1326" y="1391"/>
                  </a:moveTo>
                  <a:lnTo>
                    <a:pt x="1326" y="1391"/>
                  </a:lnTo>
                  <a:lnTo>
                    <a:pt x="1344" y="1391"/>
                  </a:lnTo>
                  <a:lnTo>
                    <a:pt x="1344" y="1340"/>
                  </a:lnTo>
                  <a:lnTo>
                    <a:pt x="1384" y="1340"/>
                  </a:lnTo>
                  <a:lnTo>
                    <a:pt x="1384" y="1324"/>
                  </a:lnTo>
                  <a:lnTo>
                    <a:pt x="1344" y="1324"/>
                  </a:lnTo>
                  <a:lnTo>
                    <a:pt x="1344" y="1293"/>
                  </a:lnTo>
                  <a:lnTo>
                    <a:pt x="1386" y="1293"/>
                  </a:lnTo>
                  <a:lnTo>
                    <a:pt x="1386" y="1277"/>
                  </a:lnTo>
                  <a:lnTo>
                    <a:pt x="1326" y="1277"/>
                  </a:lnTo>
                  <a:lnTo>
                    <a:pt x="1326" y="1391"/>
                  </a:lnTo>
                  <a:lnTo>
                    <a:pt x="1326" y="1391"/>
                  </a:lnTo>
                  <a:close/>
                  <a:moveTo>
                    <a:pt x="630" y="244"/>
                  </a:moveTo>
                  <a:lnTo>
                    <a:pt x="630" y="244"/>
                  </a:lnTo>
                  <a:cubicBezTo>
                    <a:pt x="629" y="245"/>
                    <a:pt x="628" y="246"/>
                    <a:pt x="627" y="246"/>
                  </a:cubicBezTo>
                  <a:cubicBezTo>
                    <a:pt x="627" y="246"/>
                    <a:pt x="626" y="246"/>
                    <a:pt x="626" y="246"/>
                  </a:cubicBezTo>
                  <a:lnTo>
                    <a:pt x="625" y="246"/>
                  </a:lnTo>
                  <a:cubicBezTo>
                    <a:pt x="585" y="240"/>
                    <a:pt x="546" y="239"/>
                    <a:pt x="508" y="245"/>
                  </a:cubicBezTo>
                  <a:cubicBezTo>
                    <a:pt x="456" y="254"/>
                    <a:pt x="407" y="277"/>
                    <a:pt x="360" y="323"/>
                  </a:cubicBezTo>
                  <a:cubicBezTo>
                    <a:pt x="277" y="403"/>
                    <a:pt x="256" y="486"/>
                    <a:pt x="248" y="595"/>
                  </a:cubicBezTo>
                  <a:lnTo>
                    <a:pt x="248" y="595"/>
                  </a:lnTo>
                  <a:cubicBezTo>
                    <a:pt x="248" y="597"/>
                    <a:pt x="247" y="599"/>
                    <a:pt x="246" y="600"/>
                  </a:cubicBezTo>
                  <a:cubicBezTo>
                    <a:pt x="245" y="601"/>
                    <a:pt x="244" y="601"/>
                    <a:pt x="243" y="601"/>
                  </a:cubicBezTo>
                  <a:cubicBezTo>
                    <a:pt x="241" y="602"/>
                    <a:pt x="238" y="601"/>
                    <a:pt x="237" y="599"/>
                  </a:cubicBezTo>
                  <a:lnTo>
                    <a:pt x="236" y="597"/>
                  </a:lnTo>
                  <a:lnTo>
                    <a:pt x="235" y="595"/>
                  </a:lnTo>
                  <a:cubicBezTo>
                    <a:pt x="195" y="482"/>
                    <a:pt x="216" y="358"/>
                    <a:pt x="266" y="277"/>
                  </a:cubicBezTo>
                  <a:cubicBezTo>
                    <a:pt x="188" y="292"/>
                    <a:pt x="84" y="273"/>
                    <a:pt x="4" y="211"/>
                  </a:cubicBezTo>
                  <a:lnTo>
                    <a:pt x="3" y="210"/>
                  </a:lnTo>
                  <a:lnTo>
                    <a:pt x="2" y="209"/>
                  </a:lnTo>
                  <a:cubicBezTo>
                    <a:pt x="1" y="207"/>
                    <a:pt x="0" y="205"/>
                    <a:pt x="1" y="203"/>
                  </a:cubicBezTo>
                  <a:cubicBezTo>
                    <a:pt x="2" y="203"/>
                    <a:pt x="3" y="202"/>
                    <a:pt x="3" y="201"/>
                  </a:cubicBezTo>
                  <a:cubicBezTo>
                    <a:pt x="5" y="201"/>
                    <a:pt x="6" y="201"/>
                    <a:pt x="8" y="201"/>
                  </a:cubicBezTo>
                  <a:lnTo>
                    <a:pt x="8" y="201"/>
                  </a:lnTo>
                  <a:cubicBezTo>
                    <a:pt x="99" y="225"/>
                    <a:pt x="172" y="232"/>
                    <a:pt x="259" y="190"/>
                  </a:cubicBezTo>
                  <a:cubicBezTo>
                    <a:pt x="309" y="166"/>
                    <a:pt x="341" y="134"/>
                    <a:pt x="362" y="97"/>
                  </a:cubicBezTo>
                  <a:cubicBezTo>
                    <a:pt x="377" y="69"/>
                    <a:pt x="386" y="38"/>
                    <a:pt x="392" y="5"/>
                  </a:cubicBezTo>
                  <a:lnTo>
                    <a:pt x="393" y="5"/>
                  </a:lnTo>
                  <a:cubicBezTo>
                    <a:pt x="393" y="4"/>
                    <a:pt x="393" y="4"/>
                    <a:pt x="393" y="4"/>
                  </a:cubicBezTo>
                  <a:cubicBezTo>
                    <a:pt x="393" y="3"/>
                    <a:pt x="394" y="2"/>
                    <a:pt x="395" y="2"/>
                  </a:cubicBezTo>
                  <a:cubicBezTo>
                    <a:pt x="398" y="0"/>
                    <a:pt x="402" y="1"/>
                    <a:pt x="404" y="4"/>
                  </a:cubicBezTo>
                  <a:lnTo>
                    <a:pt x="404" y="5"/>
                  </a:lnTo>
                  <a:lnTo>
                    <a:pt x="405" y="7"/>
                  </a:lnTo>
                  <a:cubicBezTo>
                    <a:pt x="424" y="61"/>
                    <a:pt x="407" y="147"/>
                    <a:pt x="385" y="189"/>
                  </a:cubicBezTo>
                  <a:cubicBezTo>
                    <a:pt x="392" y="188"/>
                    <a:pt x="399" y="187"/>
                    <a:pt x="407" y="185"/>
                  </a:cubicBezTo>
                  <a:cubicBezTo>
                    <a:pt x="463" y="176"/>
                    <a:pt x="572" y="189"/>
                    <a:pt x="628" y="232"/>
                  </a:cubicBezTo>
                  <a:lnTo>
                    <a:pt x="629" y="233"/>
                  </a:lnTo>
                  <a:lnTo>
                    <a:pt x="631" y="234"/>
                  </a:lnTo>
                  <a:cubicBezTo>
                    <a:pt x="633" y="237"/>
                    <a:pt x="633" y="242"/>
                    <a:pt x="630" y="24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0">
              <a:extLst>
                <a:ext uri="{FF2B5EF4-FFF2-40B4-BE49-F238E27FC236}">
                  <a16:creationId xmlns:a16="http://schemas.microsoft.com/office/drawing/2014/main" id="{917CFED2-6D9D-48F9-AB15-6A7948C7A4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5" y="3268663"/>
              <a:ext cx="1690688" cy="1130299"/>
            </a:xfrm>
            <a:custGeom>
              <a:avLst/>
              <a:gdLst>
                <a:gd name="T0" fmla="*/ 2042 w 2203"/>
                <a:gd name="T1" fmla="*/ 1106 h 1464"/>
                <a:gd name="T2" fmla="*/ 2053 w 2203"/>
                <a:gd name="T3" fmla="*/ 1114 h 1464"/>
                <a:gd name="T4" fmla="*/ 2099 w 2203"/>
                <a:gd name="T5" fmla="*/ 1109 h 1464"/>
                <a:gd name="T6" fmla="*/ 2054 w 2203"/>
                <a:gd name="T7" fmla="*/ 1164 h 1464"/>
                <a:gd name="T8" fmla="*/ 1486 w 2203"/>
                <a:gd name="T9" fmla="*/ 1387 h 1464"/>
                <a:gd name="T10" fmla="*/ 1500 w 2203"/>
                <a:gd name="T11" fmla="*/ 1346 h 1464"/>
                <a:gd name="T12" fmla="*/ 1424 w 2203"/>
                <a:gd name="T13" fmla="*/ 1353 h 1464"/>
                <a:gd name="T14" fmla="*/ 1436 w 2203"/>
                <a:gd name="T15" fmla="*/ 1353 h 1464"/>
                <a:gd name="T16" fmla="*/ 1366 w 2203"/>
                <a:gd name="T17" fmla="*/ 1348 h 1464"/>
                <a:gd name="T18" fmla="*/ 1353 w 2203"/>
                <a:gd name="T19" fmla="*/ 1449 h 1464"/>
                <a:gd name="T20" fmla="*/ 1303 w 2203"/>
                <a:gd name="T21" fmla="*/ 1348 h 1464"/>
                <a:gd name="T22" fmla="*/ 1321 w 2203"/>
                <a:gd name="T23" fmla="*/ 1383 h 1464"/>
                <a:gd name="T24" fmla="*/ 1263 w 2203"/>
                <a:gd name="T25" fmla="*/ 1358 h 1464"/>
                <a:gd name="T26" fmla="*/ 1263 w 2203"/>
                <a:gd name="T27" fmla="*/ 1425 h 1464"/>
                <a:gd name="T28" fmla="*/ 1248 w 2203"/>
                <a:gd name="T29" fmla="*/ 1394 h 1464"/>
                <a:gd name="T30" fmla="*/ 1229 w 2203"/>
                <a:gd name="T31" fmla="*/ 1348 h 1464"/>
                <a:gd name="T32" fmla="*/ 1130 w 2203"/>
                <a:gd name="T33" fmla="*/ 1359 h 1464"/>
                <a:gd name="T34" fmla="*/ 1099 w 2203"/>
                <a:gd name="T35" fmla="*/ 1391 h 1464"/>
                <a:gd name="T36" fmla="*/ 1092 w 2203"/>
                <a:gd name="T37" fmla="*/ 1377 h 1464"/>
                <a:gd name="T38" fmla="*/ 1007 w 2203"/>
                <a:gd name="T39" fmla="*/ 1373 h 1464"/>
                <a:gd name="T40" fmla="*/ 994 w 2203"/>
                <a:gd name="T41" fmla="*/ 1436 h 1464"/>
                <a:gd name="T42" fmla="*/ 985 w 2203"/>
                <a:gd name="T43" fmla="*/ 1394 h 1464"/>
                <a:gd name="T44" fmla="*/ 938 w 2203"/>
                <a:gd name="T45" fmla="*/ 1348 h 1464"/>
                <a:gd name="T46" fmla="*/ 956 w 2203"/>
                <a:gd name="T47" fmla="*/ 1336 h 1464"/>
                <a:gd name="T48" fmla="*/ 873 w 2203"/>
                <a:gd name="T49" fmla="*/ 1334 h 1464"/>
                <a:gd name="T50" fmla="*/ 855 w 2203"/>
                <a:gd name="T51" fmla="*/ 1434 h 1464"/>
                <a:gd name="T52" fmla="*/ 784 w 2203"/>
                <a:gd name="T53" fmla="*/ 1320 h 1464"/>
                <a:gd name="T54" fmla="*/ 751 w 2203"/>
                <a:gd name="T55" fmla="*/ 1389 h 1464"/>
                <a:gd name="T56" fmla="*/ 751 w 2203"/>
                <a:gd name="T57" fmla="*/ 1424 h 1464"/>
                <a:gd name="T58" fmla="*/ 710 w 2203"/>
                <a:gd name="T59" fmla="*/ 1374 h 1464"/>
                <a:gd name="T60" fmla="*/ 642 w 2203"/>
                <a:gd name="T61" fmla="*/ 1391 h 1464"/>
                <a:gd name="T62" fmla="*/ 703 w 2203"/>
                <a:gd name="T63" fmla="*/ 1403 h 1464"/>
                <a:gd name="T64" fmla="*/ 613 w 2203"/>
                <a:gd name="T65" fmla="*/ 1319 h 1464"/>
                <a:gd name="T66" fmla="*/ 573 w 2203"/>
                <a:gd name="T67" fmla="*/ 1348 h 1464"/>
                <a:gd name="T68" fmla="*/ 598 w 2203"/>
                <a:gd name="T69" fmla="*/ 1421 h 1464"/>
                <a:gd name="T70" fmla="*/ 561 w 2203"/>
                <a:gd name="T71" fmla="*/ 1348 h 1464"/>
                <a:gd name="T72" fmla="*/ 559 w 2203"/>
                <a:gd name="T73" fmla="*/ 1410 h 1464"/>
                <a:gd name="T74" fmla="*/ 533 w 2203"/>
                <a:gd name="T75" fmla="*/ 1399 h 1464"/>
                <a:gd name="T76" fmla="*/ 471 w 2203"/>
                <a:gd name="T77" fmla="*/ 1348 h 1464"/>
                <a:gd name="T78" fmla="*/ 488 w 2203"/>
                <a:gd name="T79" fmla="*/ 1319 h 1464"/>
                <a:gd name="T80" fmla="*/ 449 w 2203"/>
                <a:gd name="T81" fmla="*/ 1324 h 1464"/>
                <a:gd name="T82" fmla="*/ 463 w 2203"/>
                <a:gd name="T83" fmla="*/ 1434 h 1464"/>
                <a:gd name="T84" fmla="*/ 395 w 2203"/>
                <a:gd name="T85" fmla="*/ 1389 h 1464"/>
                <a:gd name="T86" fmla="*/ 411 w 2203"/>
                <a:gd name="T87" fmla="*/ 1416 h 1464"/>
                <a:gd name="T88" fmla="*/ 351 w 2203"/>
                <a:gd name="T89" fmla="*/ 1412 h 1464"/>
                <a:gd name="T90" fmla="*/ 411 w 2203"/>
                <a:gd name="T91" fmla="*/ 1367 h 1464"/>
                <a:gd name="T92" fmla="*/ 333 w 2203"/>
                <a:gd name="T93" fmla="*/ 1348 h 1464"/>
                <a:gd name="T94" fmla="*/ 333 w 2203"/>
                <a:gd name="T95" fmla="*/ 1435 h 1464"/>
                <a:gd name="T96" fmla="*/ 247 w 2203"/>
                <a:gd name="T97" fmla="*/ 1402 h 1464"/>
                <a:gd name="T98" fmla="*/ 298 w 2203"/>
                <a:gd name="T99" fmla="*/ 1351 h 1464"/>
                <a:gd name="T100" fmla="*/ 264 w 2203"/>
                <a:gd name="T101" fmla="*/ 1436 h 1464"/>
                <a:gd name="T102" fmla="*/ 434 w 2203"/>
                <a:gd name="T103" fmla="*/ 157 h 1464"/>
                <a:gd name="T104" fmla="*/ 1045 w 2203"/>
                <a:gd name="T105" fmla="*/ 630 h 1464"/>
                <a:gd name="T106" fmla="*/ 1212 w 2203"/>
                <a:gd name="T107" fmla="*/ 376 h 1464"/>
                <a:gd name="T108" fmla="*/ 790 w 2203"/>
                <a:gd name="T109" fmla="*/ 516 h 1464"/>
                <a:gd name="T110" fmla="*/ 281 w 2203"/>
                <a:gd name="T111" fmla="*/ 388 h 1464"/>
                <a:gd name="T112" fmla="*/ 284 w 2203"/>
                <a:gd name="T113" fmla="*/ 1086 h 1464"/>
                <a:gd name="T114" fmla="*/ 1592 w 2203"/>
                <a:gd name="T115" fmla="*/ 752 h 1464"/>
                <a:gd name="T116" fmla="*/ 1362 w 2203"/>
                <a:gd name="T117" fmla="*/ 127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03" h="1464">
                  <a:moveTo>
                    <a:pt x="2042" y="1106"/>
                  </a:moveTo>
                  <a:lnTo>
                    <a:pt x="2042" y="1106"/>
                  </a:lnTo>
                  <a:lnTo>
                    <a:pt x="2053" y="1106"/>
                  </a:lnTo>
                  <a:cubicBezTo>
                    <a:pt x="2061" y="1106"/>
                    <a:pt x="2069" y="1105"/>
                    <a:pt x="2069" y="1095"/>
                  </a:cubicBezTo>
                  <a:cubicBezTo>
                    <a:pt x="2069" y="1087"/>
                    <a:pt x="2062" y="1086"/>
                    <a:pt x="2055" y="1086"/>
                  </a:cubicBezTo>
                  <a:lnTo>
                    <a:pt x="2042" y="1086"/>
                  </a:lnTo>
                  <a:lnTo>
                    <a:pt x="2042" y="1106"/>
                  </a:lnTo>
                  <a:lnTo>
                    <a:pt x="2042" y="1106"/>
                  </a:lnTo>
                  <a:close/>
                  <a:moveTo>
                    <a:pt x="2032" y="1077"/>
                  </a:moveTo>
                  <a:lnTo>
                    <a:pt x="2032" y="1077"/>
                  </a:lnTo>
                  <a:lnTo>
                    <a:pt x="2057" y="1077"/>
                  </a:lnTo>
                  <a:cubicBezTo>
                    <a:pt x="2072" y="1077"/>
                    <a:pt x="2079" y="1083"/>
                    <a:pt x="2079" y="1096"/>
                  </a:cubicBezTo>
                  <a:cubicBezTo>
                    <a:pt x="2079" y="1107"/>
                    <a:pt x="2072" y="1112"/>
                    <a:pt x="2063" y="1113"/>
                  </a:cubicBezTo>
                  <a:lnTo>
                    <a:pt x="2081" y="1142"/>
                  </a:lnTo>
                  <a:lnTo>
                    <a:pt x="2070" y="1142"/>
                  </a:lnTo>
                  <a:lnTo>
                    <a:pt x="2053" y="1114"/>
                  </a:lnTo>
                  <a:lnTo>
                    <a:pt x="2042" y="1114"/>
                  </a:lnTo>
                  <a:lnTo>
                    <a:pt x="2042" y="1142"/>
                  </a:lnTo>
                  <a:lnTo>
                    <a:pt x="2032" y="1142"/>
                  </a:lnTo>
                  <a:lnTo>
                    <a:pt x="2032" y="1077"/>
                  </a:lnTo>
                  <a:lnTo>
                    <a:pt x="2032" y="1077"/>
                  </a:lnTo>
                  <a:close/>
                  <a:moveTo>
                    <a:pt x="2054" y="1156"/>
                  </a:moveTo>
                  <a:lnTo>
                    <a:pt x="2054" y="1156"/>
                  </a:lnTo>
                  <a:cubicBezTo>
                    <a:pt x="2079" y="1156"/>
                    <a:pt x="2099" y="1136"/>
                    <a:pt x="2099" y="1109"/>
                  </a:cubicBezTo>
                  <a:cubicBezTo>
                    <a:pt x="2099" y="1083"/>
                    <a:pt x="2079" y="1063"/>
                    <a:pt x="2054" y="1063"/>
                  </a:cubicBezTo>
                  <a:cubicBezTo>
                    <a:pt x="2028" y="1063"/>
                    <a:pt x="2008" y="1083"/>
                    <a:pt x="2008" y="1109"/>
                  </a:cubicBezTo>
                  <a:cubicBezTo>
                    <a:pt x="2008" y="1136"/>
                    <a:pt x="2028" y="1156"/>
                    <a:pt x="2054" y="1156"/>
                  </a:cubicBezTo>
                  <a:lnTo>
                    <a:pt x="2054" y="1156"/>
                  </a:lnTo>
                  <a:close/>
                  <a:moveTo>
                    <a:pt x="2054" y="1055"/>
                  </a:moveTo>
                  <a:lnTo>
                    <a:pt x="2054" y="1055"/>
                  </a:lnTo>
                  <a:cubicBezTo>
                    <a:pt x="2084" y="1055"/>
                    <a:pt x="2109" y="1078"/>
                    <a:pt x="2109" y="1109"/>
                  </a:cubicBezTo>
                  <a:cubicBezTo>
                    <a:pt x="2109" y="1141"/>
                    <a:pt x="2084" y="1164"/>
                    <a:pt x="2054" y="1164"/>
                  </a:cubicBezTo>
                  <a:cubicBezTo>
                    <a:pt x="2024" y="1164"/>
                    <a:pt x="1998" y="1141"/>
                    <a:pt x="1998" y="1109"/>
                  </a:cubicBezTo>
                  <a:cubicBezTo>
                    <a:pt x="1998" y="1078"/>
                    <a:pt x="2024" y="1055"/>
                    <a:pt x="2054" y="1055"/>
                  </a:cubicBezTo>
                  <a:lnTo>
                    <a:pt x="2054" y="1055"/>
                  </a:lnTo>
                  <a:close/>
                  <a:moveTo>
                    <a:pt x="1504" y="1355"/>
                  </a:moveTo>
                  <a:lnTo>
                    <a:pt x="1504" y="1355"/>
                  </a:lnTo>
                  <a:lnTo>
                    <a:pt x="1503" y="1355"/>
                  </a:lnTo>
                  <a:lnTo>
                    <a:pt x="1491" y="1387"/>
                  </a:lnTo>
                  <a:lnTo>
                    <a:pt x="1486" y="1387"/>
                  </a:lnTo>
                  <a:lnTo>
                    <a:pt x="1474" y="1355"/>
                  </a:lnTo>
                  <a:lnTo>
                    <a:pt x="1473" y="1355"/>
                  </a:lnTo>
                  <a:lnTo>
                    <a:pt x="1473" y="1387"/>
                  </a:lnTo>
                  <a:lnTo>
                    <a:pt x="1465" y="1387"/>
                  </a:lnTo>
                  <a:lnTo>
                    <a:pt x="1465" y="1346"/>
                  </a:lnTo>
                  <a:lnTo>
                    <a:pt x="1477" y="1346"/>
                  </a:lnTo>
                  <a:lnTo>
                    <a:pt x="1489" y="1375"/>
                  </a:lnTo>
                  <a:lnTo>
                    <a:pt x="1500" y="1346"/>
                  </a:lnTo>
                  <a:lnTo>
                    <a:pt x="1512" y="1346"/>
                  </a:lnTo>
                  <a:lnTo>
                    <a:pt x="1512" y="1387"/>
                  </a:lnTo>
                  <a:lnTo>
                    <a:pt x="1504" y="1387"/>
                  </a:lnTo>
                  <a:lnTo>
                    <a:pt x="1504" y="1355"/>
                  </a:lnTo>
                  <a:lnTo>
                    <a:pt x="1504" y="1355"/>
                  </a:lnTo>
                  <a:close/>
                  <a:moveTo>
                    <a:pt x="1436" y="1353"/>
                  </a:moveTo>
                  <a:lnTo>
                    <a:pt x="1436" y="1353"/>
                  </a:lnTo>
                  <a:lnTo>
                    <a:pt x="1424" y="1353"/>
                  </a:lnTo>
                  <a:lnTo>
                    <a:pt x="1424" y="1346"/>
                  </a:lnTo>
                  <a:lnTo>
                    <a:pt x="1457" y="1346"/>
                  </a:lnTo>
                  <a:lnTo>
                    <a:pt x="1457" y="1353"/>
                  </a:lnTo>
                  <a:lnTo>
                    <a:pt x="1445" y="1353"/>
                  </a:lnTo>
                  <a:lnTo>
                    <a:pt x="1445" y="1387"/>
                  </a:lnTo>
                  <a:lnTo>
                    <a:pt x="1436" y="1387"/>
                  </a:lnTo>
                  <a:lnTo>
                    <a:pt x="1436" y="1353"/>
                  </a:lnTo>
                  <a:lnTo>
                    <a:pt x="1436" y="1353"/>
                  </a:lnTo>
                  <a:close/>
                  <a:moveTo>
                    <a:pt x="1407" y="1413"/>
                  </a:moveTo>
                  <a:lnTo>
                    <a:pt x="1407" y="1413"/>
                  </a:lnTo>
                  <a:lnTo>
                    <a:pt x="1425" y="1413"/>
                  </a:lnTo>
                  <a:lnTo>
                    <a:pt x="1425" y="1434"/>
                  </a:lnTo>
                  <a:lnTo>
                    <a:pt x="1407" y="1434"/>
                  </a:lnTo>
                  <a:lnTo>
                    <a:pt x="1407" y="1413"/>
                  </a:lnTo>
                  <a:close/>
                  <a:moveTo>
                    <a:pt x="1366" y="1348"/>
                  </a:moveTo>
                  <a:lnTo>
                    <a:pt x="1366" y="1348"/>
                  </a:lnTo>
                  <a:lnTo>
                    <a:pt x="1381" y="1413"/>
                  </a:lnTo>
                  <a:lnTo>
                    <a:pt x="1381" y="1413"/>
                  </a:lnTo>
                  <a:lnTo>
                    <a:pt x="1395" y="1348"/>
                  </a:lnTo>
                  <a:lnTo>
                    <a:pt x="1413" y="1348"/>
                  </a:lnTo>
                  <a:lnTo>
                    <a:pt x="1389" y="1437"/>
                  </a:lnTo>
                  <a:cubicBezTo>
                    <a:pt x="1383" y="1461"/>
                    <a:pt x="1377" y="1464"/>
                    <a:pt x="1359" y="1463"/>
                  </a:cubicBezTo>
                  <a:cubicBezTo>
                    <a:pt x="1357" y="1463"/>
                    <a:pt x="1355" y="1463"/>
                    <a:pt x="1353" y="1463"/>
                  </a:cubicBezTo>
                  <a:lnTo>
                    <a:pt x="1353" y="1449"/>
                  </a:lnTo>
                  <a:cubicBezTo>
                    <a:pt x="1355" y="1449"/>
                    <a:pt x="1356" y="1450"/>
                    <a:pt x="1358" y="1450"/>
                  </a:cubicBezTo>
                  <a:cubicBezTo>
                    <a:pt x="1364" y="1450"/>
                    <a:pt x="1368" y="1449"/>
                    <a:pt x="1370" y="1443"/>
                  </a:cubicBezTo>
                  <a:lnTo>
                    <a:pt x="1372" y="1436"/>
                  </a:lnTo>
                  <a:lnTo>
                    <a:pt x="1348" y="1348"/>
                  </a:lnTo>
                  <a:lnTo>
                    <a:pt x="1366" y="1348"/>
                  </a:lnTo>
                  <a:lnTo>
                    <a:pt x="1366" y="1348"/>
                  </a:lnTo>
                  <a:close/>
                  <a:moveTo>
                    <a:pt x="1303" y="1348"/>
                  </a:moveTo>
                  <a:lnTo>
                    <a:pt x="1303" y="1348"/>
                  </a:lnTo>
                  <a:lnTo>
                    <a:pt x="1321" y="1348"/>
                  </a:lnTo>
                  <a:lnTo>
                    <a:pt x="1321" y="1362"/>
                  </a:lnTo>
                  <a:lnTo>
                    <a:pt x="1321" y="1362"/>
                  </a:lnTo>
                  <a:cubicBezTo>
                    <a:pt x="1325" y="1352"/>
                    <a:pt x="1331" y="1346"/>
                    <a:pt x="1341" y="1346"/>
                  </a:cubicBezTo>
                  <a:cubicBezTo>
                    <a:pt x="1343" y="1346"/>
                    <a:pt x="1344" y="1347"/>
                    <a:pt x="1345" y="1347"/>
                  </a:cubicBezTo>
                  <a:lnTo>
                    <a:pt x="1345" y="1364"/>
                  </a:lnTo>
                  <a:cubicBezTo>
                    <a:pt x="1344" y="1364"/>
                    <a:pt x="1341" y="1363"/>
                    <a:pt x="1338" y="1363"/>
                  </a:cubicBezTo>
                  <a:cubicBezTo>
                    <a:pt x="1330" y="1363"/>
                    <a:pt x="1321" y="1367"/>
                    <a:pt x="1321" y="1383"/>
                  </a:cubicBezTo>
                  <a:lnTo>
                    <a:pt x="1321" y="1434"/>
                  </a:lnTo>
                  <a:lnTo>
                    <a:pt x="1303" y="1434"/>
                  </a:lnTo>
                  <a:lnTo>
                    <a:pt x="1303" y="1348"/>
                  </a:lnTo>
                  <a:lnTo>
                    <a:pt x="1303" y="1348"/>
                  </a:lnTo>
                  <a:close/>
                  <a:moveTo>
                    <a:pt x="1276" y="1382"/>
                  </a:moveTo>
                  <a:lnTo>
                    <a:pt x="1276" y="1382"/>
                  </a:lnTo>
                  <a:lnTo>
                    <a:pt x="1276" y="1377"/>
                  </a:lnTo>
                  <a:cubicBezTo>
                    <a:pt x="1276" y="1366"/>
                    <a:pt x="1272" y="1358"/>
                    <a:pt x="1263" y="1358"/>
                  </a:cubicBezTo>
                  <a:cubicBezTo>
                    <a:pt x="1252" y="1358"/>
                    <a:pt x="1248" y="1369"/>
                    <a:pt x="1248" y="1380"/>
                  </a:cubicBezTo>
                  <a:lnTo>
                    <a:pt x="1248" y="1382"/>
                  </a:lnTo>
                  <a:lnTo>
                    <a:pt x="1276" y="1382"/>
                  </a:lnTo>
                  <a:lnTo>
                    <a:pt x="1276" y="1382"/>
                  </a:lnTo>
                  <a:close/>
                  <a:moveTo>
                    <a:pt x="1248" y="1394"/>
                  </a:moveTo>
                  <a:lnTo>
                    <a:pt x="1248" y="1394"/>
                  </a:lnTo>
                  <a:lnTo>
                    <a:pt x="1248" y="1398"/>
                  </a:lnTo>
                  <a:cubicBezTo>
                    <a:pt x="1248" y="1410"/>
                    <a:pt x="1250" y="1425"/>
                    <a:pt x="1263" y="1425"/>
                  </a:cubicBezTo>
                  <a:cubicBezTo>
                    <a:pt x="1275" y="1425"/>
                    <a:pt x="1276" y="1411"/>
                    <a:pt x="1276" y="1405"/>
                  </a:cubicBezTo>
                  <a:lnTo>
                    <a:pt x="1293" y="1405"/>
                  </a:lnTo>
                  <a:cubicBezTo>
                    <a:pt x="1293" y="1424"/>
                    <a:pt x="1281" y="1436"/>
                    <a:pt x="1262" y="1436"/>
                  </a:cubicBezTo>
                  <a:cubicBezTo>
                    <a:pt x="1248" y="1436"/>
                    <a:pt x="1231" y="1432"/>
                    <a:pt x="1231" y="1393"/>
                  </a:cubicBezTo>
                  <a:cubicBezTo>
                    <a:pt x="1231" y="1370"/>
                    <a:pt x="1236" y="1346"/>
                    <a:pt x="1263" y="1346"/>
                  </a:cubicBezTo>
                  <a:cubicBezTo>
                    <a:pt x="1287" y="1346"/>
                    <a:pt x="1293" y="1361"/>
                    <a:pt x="1293" y="1384"/>
                  </a:cubicBezTo>
                  <a:lnTo>
                    <a:pt x="1293" y="1394"/>
                  </a:lnTo>
                  <a:lnTo>
                    <a:pt x="1248" y="1394"/>
                  </a:lnTo>
                  <a:lnTo>
                    <a:pt x="1248" y="1394"/>
                  </a:lnTo>
                  <a:close/>
                  <a:moveTo>
                    <a:pt x="1163" y="1348"/>
                  </a:moveTo>
                  <a:lnTo>
                    <a:pt x="1163" y="1348"/>
                  </a:lnTo>
                  <a:lnTo>
                    <a:pt x="1182" y="1348"/>
                  </a:lnTo>
                  <a:lnTo>
                    <a:pt x="1197" y="1416"/>
                  </a:lnTo>
                  <a:lnTo>
                    <a:pt x="1197" y="1416"/>
                  </a:lnTo>
                  <a:lnTo>
                    <a:pt x="1210" y="1348"/>
                  </a:lnTo>
                  <a:lnTo>
                    <a:pt x="1229" y="1348"/>
                  </a:lnTo>
                  <a:lnTo>
                    <a:pt x="1206" y="1434"/>
                  </a:lnTo>
                  <a:lnTo>
                    <a:pt x="1186" y="1434"/>
                  </a:lnTo>
                  <a:lnTo>
                    <a:pt x="1163" y="1348"/>
                  </a:lnTo>
                  <a:lnTo>
                    <a:pt x="1163" y="1348"/>
                  </a:lnTo>
                  <a:close/>
                  <a:moveTo>
                    <a:pt x="1130" y="1424"/>
                  </a:moveTo>
                  <a:lnTo>
                    <a:pt x="1130" y="1424"/>
                  </a:lnTo>
                  <a:cubicBezTo>
                    <a:pt x="1143" y="1424"/>
                    <a:pt x="1145" y="1413"/>
                    <a:pt x="1145" y="1391"/>
                  </a:cubicBezTo>
                  <a:cubicBezTo>
                    <a:pt x="1145" y="1372"/>
                    <a:pt x="1143" y="1359"/>
                    <a:pt x="1130" y="1359"/>
                  </a:cubicBezTo>
                  <a:cubicBezTo>
                    <a:pt x="1118" y="1359"/>
                    <a:pt x="1116" y="1372"/>
                    <a:pt x="1116" y="1391"/>
                  </a:cubicBezTo>
                  <a:cubicBezTo>
                    <a:pt x="1116" y="1413"/>
                    <a:pt x="1118" y="1424"/>
                    <a:pt x="1130" y="1424"/>
                  </a:cubicBezTo>
                  <a:lnTo>
                    <a:pt x="1130" y="1424"/>
                  </a:lnTo>
                  <a:close/>
                  <a:moveTo>
                    <a:pt x="1130" y="1346"/>
                  </a:moveTo>
                  <a:lnTo>
                    <a:pt x="1130" y="1346"/>
                  </a:lnTo>
                  <a:cubicBezTo>
                    <a:pt x="1155" y="1346"/>
                    <a:pt x="1163" y="1365"/>
                    <a:pt x="1163" y="1391"/>
                  </a:cubicBezTo>
                  <a:cubicBezTo>
                    <a:pt x="1163" y="1418"/>
                    <a:pt x="1154" y="1436"/>
                    <a:pt x="1130" y="1436"/>
                  </a:cubicBezTo>
                  <a:cubicBezTo>
                    <a:pt x="1107" y="1436"/>
                    <a:pt x="1099" y="1418"/>
                    <a:pt x="1099" y="1391"/>
                  </a:cubicBezTo>
                  <a:cubicBezTo>
                    <a:pt x="1099" y="1365"/>
                    <a:pt x="1106" y="1346"/>
                    <a:pt x="1130" y="1346"/>
                  </a:cubicBezTo>
                  <a:lnTo>
                    <a:pt x="1130" y="1346"/>
                  </a:lnTo>
                  <a:close/>
                  <a:moveTo>
                    <a:pt x="1092" y="1403"/>
                  </a:moveTo>
                  <a:lnTo>
                    <a:pt x="1092" y="1403"/>
                  </a:lnTo>
                  <a:cubicBezTo>
                    <a:pt x="1090" y="1423"/>
                    <a:pt x="1083" y="1436"/>
                    <a:pt x="1062" y="1436"/>
                  </a:cubicBezTo>
                  <a:cubicBezTo>
                    <a:pt x="1037" y="1436"/>
                    <a:pt x="1030" y="1418"/>
                    <a:pt x="1030" y="1391"/>
                  </a:cubicBezTo>
                  <a:cubicBezTo>
                    <a:pt x="1030" y="1365"/>
                    <a:pt x="1037" y="1346"/>
                    <a:pt x="1062" y="1346"/>
                  </a:cubicBezTo>
                  <a:cubicBezTo>
                    <a:pt x="1088" y="1346"/>
                    <a:pt x="1092" y="1366"/>
                    <a:pt x="1092" y="1377"/>
                  </a:cubicBezTo>
                  <a:lnTo>
                    <a:pt x="1075" y="1377"/>
                  </a:lnTo>
                  <a:cubicBezTo>
                    <a:pt x="1075" y="1369"/>
                    <a:pt x="1072" y="1359"/>
                    <a:pt x="1062" y="1359"/>
                  </a:cubicBezTo>
                  <a:cubicBezTo>
                    <a:pt x="1050" y="1359"/>
                    <a:pt x="1048" y="1372"/>
                    <a:pt x="1048" y="1391"/>
                  </a:cubicBezTo>
                  <a:cubicBezTo>
                    <a:pt x="1048" y="1410"/>
                    <a:pt x="1050" y="1424"/>
                    <a:pt x="1062" y="1424"/>
                  </a:cubicBezTo>
                  <a:cubicBezTo>
                    <a:pt x="1072" y="1424"/>
                    <a:pt x="1075" y="1416"/>
                    <a:pt x="1075" y="1403"/>
                  </a:cubicBezTo>
                  <a:lnTo>
                    <a:pt x="1092" y="1403"/>
                  </a:lnTo>
                  <a:lnTo>
                    <a:pt x="1092" y="1403"/>
                  </a:lnTo>
                  <a:close/>
                  <a:moveTo>
                    <a:pt x="1007" y="1373"/>
                  </a:moveTo>
                  <a:lnTo>
                    <a:pt x="1007" y="1373"/>
                  </a:lnTo>
                  <a:lnTo>
                    <a:pt x="1007" y="1371"/>
                  </a:lnTo>
                  <a:cubicBezTo>
                    <a:pt x="1007" y="1364"/>
                    <a:pt x="1004" y="1358"/>
                    <a:pt x="995" y="1358"/>
                  </a:cubicBezTo>
                  <a:cubicBezTo>
                    <a:pt x="988" y="1358"/>
                    <a:pt x="983" y="1361"/>
                    <a:pt x="983" y="1369"/>
                  </a:cubicBezTo>
                  <a:cubicBezTo>
                    <a:pt x="983" y="1376"/>
                    <a:pt x="986" y="1379"/>
                    <a:pt x="995" y="1382"/>
                  </a:cubicBezTo>
                  <a:lnTo>
                    <a:pt x="1006" y="1386"/>
                  </a:lnTo>
                  <a:cubicBezTo>
                    <a:pt x="1019" y="1390"/>
                    <a:pt x="1025" y="1397"/>
                    <a:pt x="1025" y="1410"/>
                  </a:cubicBezTo>
                  <a:cubicBezTo>
                    <a:pt x="1025" y="1429"/>
                    <a:pt x="1011" y="1436"/>
                    <a:pt x="994" y="1436"/>
                  </a:cubicBezTo>
                  <a:cubicBezTo>
                    <a:pt x="972" y="1436"/>
                    <a:pt x="966" y="1426"/>
                    <a:pt x="966" y="1410"/>
                  </a:cubicBezTo>
                  <a:lnTo>
                    <a:pt x="966" y="1407"/>
                  </a:lnTo>
                  <a:lnTo>
                    <a:pt x="981" y="1407"/>
                  </a:lnTo>
                  <a:lnTo>
                    <a:pt x="981" y="1409"/>
                  </a:lnTo>
                  <a:cubicBezTo>
                    <a:pt x="981" y="1419"/>
                    <a:pt x="985" y="1425"/>
                    <a:pt x="995" y="1425"/>
                  </a:cubicBezTo>
                  <a:cubicBezTo>
                    <a:pt x="1004" y="1425"/>
                    <a:pt x="1009" y="1420"/>
                    <a:pt x="1009" y="1412"/>
                  </a:cubicBezTo>
                  <a:cubicBezTo>
                    <a:pt x="1009" y="1406"/>
                    <a:pt x="1005" y="1401"/>
                    <a:pt x="999" y="1399"/>
                  </a:cubicBezTo>
                  <a:lnTo>
                    <a:pt x="985" y="1394"/>
                  </a:lnTo>
                  <a:cubicBezTo>
                    <a:pt x="972" y="1390"/>
                    <a:pt x="967" y="1383"/>
                    <a:pt x="967" y="1370"/>
                  </a:cubicBezTo>
                  <a:cubicBezTo>
                    <a:pt x="967" y="1354"/>
                    <a:pt x="978" y="1346"/>
                    <a:pt x="996" y="1346"/>
                  </a:cubicBezTo>
                  <a:cubicBezTo>
                    <a:pt x="1018" y="1346"/>
                    <a:pt x="1023" y="1359"/>
                    <a:pt x="1023" y="1370"/>
                  </a:cubicBezTo>
                  <a:lnTo>
                    <a:pt x="1023" y="1373"/>
                  </a:lnTo>
                  <a:lnTo>
                    <a:pt x="1007" y="1373"/>
                  </a:lnTo>
                  <a:lnTo>
                    <a:pt x="1007" y="1373"/>
                  </a:lnTo>
                  <a:close/>
                  <a:moveTo>
                    <a:pt x="938" y="1348"/>
                  </a:moveTo>
                  <a:lnTo>
                    <a:pt x="938" y="1348"/>
                  </a:lnTo>
                  <a:lnTo>
                    <a:pt x="956" y="1348"/>
                  </a:lnTo>
                  <a:lnTo>
                    <a:pt x="956" y="1434"/>
                  </a:lnTo>
                  <a:lnTo>
                    <a:pt x="938" y="1434"/>
                  </a:lnTo>
                  <a:lnTo>
                    <a:pt x="938" y="1348"/>
                  </a:lnTo>
                  <a:close/>
                  <a:moveTo>
                    <a:pt x="938" y="1319"/>
                  </a:moveTo>
                  <a:lnTo>
                    <a:pt x="938" y="1319"/>
                  </a:lnTo>
                  <a:lnTo>
                    <a:pt x="956" y="1319"/>
                  </a:lnTo>
                  <a:lnTo>
                    <a:pt x="956" y="1336"/>
                  </a:lnTo>
                  <a:lnTo>
                    <a:pt x="938" y="1336"/>
                  </a:lnTo>
                  <a:lnTo>
                    <a:pt x="938" y="1319"/>
                  </a:lnTo>
                  <a:close/>
                  <a:moveTo>
                    <a:pt x="873" y="1420"/>
                  </a:moveTo>
                  <a:lnTo>
                    <a:pt x="873" y="1420"/>
                  </a:lnTo>
                  <a:lnTo>
                    <a:pt x="888" y="1420"/>
                  </a:lnTo>
                  <a:cubicBezTo>
                    <a:pt x="903" y="1420"/>
                    <a:pt x="909" y="1411"/>
                    <a:pt x="909" y="1377"/>
                  </a:cubicBezTo>
                  <a:cubicBezTo>
                    <a:pt x="909" y="1345"/>
                    <a:pt x="904" y="1334"/>
                    <a:pt x="888" y="1334"/>
                  </a:cubicBezTo>
                  <a:lnTo>
                    <a:pt x="873" y="1334"/>
                  </a:lnTo>
                  <a:lnTo>
                    <a:pt x="873" y="1420"/>
                  </a:lnTo>
                  <a:lnTo>
                    <a:pt x="873" y="1420"/>
                  </a:lnTo>
                  <a:close/>
                  <a:moveTo>
                    <a:pt x="855" y="1320"/>
                  </a:moveTo>
                  <a:lnTo>
                    <a:pt x="855" y="1320"/>
                  </a:lnTo>
                  <a:lnTo>
                    <a:pt x="887" y="1320"/>
                  </a:lnTo>
                  <a:cubicBezTo>
                    <a:pt x="923" y="1320"/>
                    <a:pt x="928" y="1344"/>
                    <a:pt x="928" y="1377"/>
                  </a:cubicBezTo>
                  <a:cubicBezTo>
                    <a:pt x="928" y="1411"/>
                    <a:pt x="923" y="1434"/>
                    <a:pt x="887" y="1434"/>
                  </a:cubicBezTo>
                  <a:lnTo>
                    <a:pt x="855" y="1434"/>
                  </a:lnTo>
                  <a:lnTo>
                    <a:pt x="855" y="1320"/>
                  </a:lnTo>
                  <a:lnTo>
                    <a:pt x="855" y="1320"/>
                  </a:lnTo>
                  <a:close/>
                  <a:moveTo>
                    <a:pt x="784" y="1320"/>
                  </a:moveTo>
                  <a:lnTo>
                    <a:pt x="784" y="1320"/>
                  </a:lnTo>
                  <a:lnTo>
                    <a:pt x="801" y="1320"/>
                  </a:lnTo>
                  <a:lnTo>
                    <a:pt x="801" y="1434"/>
                  </a:lnTo>
                  <a:lnTo>
                    <a:pt x="784" y="1434"/>
                  </a:lnTo>
                  <a:lnTo>
                    <a:pt x="784" y="1320"/>
                  </a:lnTo>
                  <a:close/>
                  <a:moveTo>
                    <a:pt x="751" y="1389"/>
                  </a:moveTo>
                  <a:lnTo>
                    <a:pt x="751" y="1389"/>
                  </a:lnTo>
                  <a:cubicBezTo>
                    <a:pt x="746" y="1392"/>
                    <a:pt x="737" y="1394"/>
                    <a:pt x="732" y="1397"/>
                  </a:cubicBezTo>
                  <a:cubicBezTo>
                    <a:pt x="727" y="1399"/>
                    <a:pt x="725" y="1404"/>
                    <a:pt x="725" y="1411"/>
                  </a:cubicBezTo>
                  <a:cubicBezTo>
                    <a:pt x="725" y="1418"/>
                    <a:pt x="728" y="1424"/>
                    <a:pt x="735" y="1424"/>
                  </a:cubicBezTo>
                  <a:cubicBezTo>
                    <a:pt x="746" y="1424"/>
                    <a:pt x="751" y="1416"/>
                    <a:pt x="751" y="1403"/>
                  </a:cubicBezTo>
                  <a:lnTo>
                    <a:pt x="751" y="1389"/>
                  </a:lnTo>
                  <a:lnTo>
                    <a:pt x="751" y="1389"/>
                  </a:lnTo>
                  <a:close/>
                  <a:moveTo>
                    <a:pt x="767" y="1416"/>
                  </a:moveTo>
                  <a:lnTo>
                    <a:pt x="767" y="1416"/>
                  </a:lnTo>
                  <a:cubicBezTo>
                    <a:pt x="767" y="1420"/>
                    <a:pt x="769" y="1422"/>
                    <a:pt x="771" y="1422"/>
                  </a:cubicBezTo>
                  <a:cubicBezTo>
                    <a:pt x="773" y="1422"/>
                    <a:pt x="774" y="1422"/>
                    <a:pt x="774" y="1422"/>
                  </a:cubicBezTo>
                  <a:lnTo>
                    <a:pt x="774" y="1433"/>
                  </a:lnTo>
                  <a:cubicBezTo>
                    <a:pt x="772" y="1434"/>
                    <a:pt x="769" y="1435"/>
                    <a:pt x="766" y="1435"/>
                  </a:cubicBezTo>
                  <a:cubicBezTo>
                    <a:pt x="758" y="1435"/>
                    <a:pt x="752" y="1432"/>
                    <a:pt x="751" y="1424"/>
                  </a:cubicBezTo>
                  <a:lnTo>
                    <a:pt x="751" y="1424"/>
                  </a:lnTo>
                  <a:cubicBezTo>
                    <a:pt x="746" y="1432"/>
                    <a:pt x="740" y="1436"/>
                    <a:pt x="730" y="1436"/>
                  </a:cubicBezTo>
                  <a:cubicBezTo>
                    <a:pt x="716" y="1436"/>
                    <a:pt x="707" y="1429"/>
                    <a:pt x="707" y="1412"/>
                  </a:cubicBezTo>
                  <a:cubicBezTo>
                    <a:pt x="707" y="1393"/>
                    <a:pt x="716" y="1389"/>
                    <a:pt x="727" y="1385"/>
                  </a:cubicBezTo>
                  <a:lnTo>
                    <a:pt x="741" y="1382"/>
                  </a:lnTo>
                  <a:cubicBezTo>
                    <a:pt x="747" y="1380"/>
                    <a:pt x="751" y="1378"/>
                    <a:pt x="751" y="1371"/>
                  </a:cubicBezTo>
                  <a:cubicBezTo>
                    <a:pt x="751" y="1363"/>
                    <a:pt x="748" y="1358"/>
                    <a:pt x="739" y="1358"/>
                  </a:cubicBezTo>
                  <a:cubicBezTo>
                    <a:pt x="727" y="1358"/>
                    <a:pt x="726" y="1366"/>
                    <a:pt x="726" y="1374"/>
                  </a:cubicBezTo>
                  <a:lnTo>
                    <a:pt x="710" y="1374"/>
                  </a:lnTo>
                  <a:cubicBezTo>
                    <a:pt x="710" y="1356"/>
                    <a:pt x="717" y="1346"/>
                    <a:pt x="740" y="1346"/>
                  </a:cubicBezTo>
                  <a:cubicBezTo>
                    <a:pt x="755" y="1346"/>
                    <a:pt x="767" y="1352"/>
                    <a:pt x="767" y="1367"/>
                  </a:cubicBezTo>
                  <a:lnTo>
                    <a:pt x="767" y="1416"/>
                  </a:lnTo>
                  <a:lnTo>
                    <a:pt x="767" y="1416"/>
                  </a:lnTo>
                  <a:close/>
                  <a:moveTo>
                    <a:pt x="703" y="1403"/>
                  </a:moveTo>
                  <a:lnTo>
                    <a:pt x="703" y="1403"/>
                  </a:lnTo>
                  <a:cubicBezTo>
                    <a:pt x="702" y="1423"/>
                    <a:pt x="695" y="1436"/>
                    <a:pt x="674" y="1436"/>
                  </a:cubicBezTo>
                  <a:cubicBezTo>
                    <a:pt x="649" y="1436"/>
                    <a:pt x="642" y="1418"/>
                    <a:pt x="642" y="1391"/>
                  </a:cubicBezTo>
                  <a:cubicBezTo>
                    <a:pt x="642" y="1365"/>
                    <a:pt x="649" y="1346"/>
                    <a:pt x="674" y="1346"/>
                  </a:cubicBezTo>
                  <a:cubicBezTo>
                    <a:pt x="699" y="1346"/>
                    <a:pt x="703" y="1366"/>
                    <a:pt x="703" y="1377"/>
                  </a:cubicBezTo>
                  <a:lnTo>
                    <a:pt x="686" y="1377"/>
                  </a:lnTo>
                  <a:cubicBezTo>
                    <a:pt x="686" y="1369"/>
                    <a:pt x="684" y="1359"/>
                    <a:pt x="674" y="1359"/>
                  </a:cubicBezTo>
                  <a:cubicBezTo>
                    <a:pt x="661" y="1359"/>
                    <a:pt x="659" y="1372"/>
                    <a:pt x="659" y="1391"/>
                  </a:cubicBezTo>
                  <a:cubicBezTo>
                    <a:pt x="659" y="1410"/>
                    <a:pt x="661" y="1424"/>
                    <a:pt x="674" y="1424"/>
                  </a:cubicBezTo>
                  <a:cubicBezTo>
                    <a:pt x="683" y="1424"/>
                    <a:pt x="687" y="1416"/>
                    <a:pt x="687" y="1403"/>
                  </a:cubicBezTo>
                  <a:lnTo>
                    <a:pt x="703" y="1403"/>
                  </a:lnTo>
                  <a:lnTo>
                    <a:pt x="703" y="1403"/>
                  </a:lnTo>
                  <a:close/>
                  <a:moveTo>
                    <a:pt x="613" y="1348"/>
                  </a:moveTo>
                  <a:lnTo>
                    <a:pt x="613" y="1348"/>
                  </a:lnTo>
                  <a:lnTo>
                    <a:pt x="630" y="1348"/>
                  </a:lnTo>
                  <a:lnTo>
                    <a:pt x="630" y="1434"/>
                  </a:lnTo>
                  <a:lnTo>
                    <a:pt x="613" y="1434"/>
                  </a:lnTo>
                  <a:lnTo>
                    <a:pt x="613" y="1348"/>
                  </a:lnTo>
                  <a:close/>
                  <a:moveTo>
                    <a:pt x="613" y="1319"/>
                  </a:moveTo>
                  <a:lnTo>
                    <a:pt x="613" y="1319"/>
                  </a:lnTo>
                  <a:lnTo>
                    <a:pt x="630" y="1319"/>
                  </a:lnTo>
                  <a:lnTo>
                    <a:pt x="630" y="1336"/>
                  </a:lnTo>
                  <a:lnTo>
                    <a:pt x="613" y="1336"/>
                  </a:lnTo>
                  <a:lnTo>
                    <a:pt x="613" y="1319"/>
                  </a:lnTo>
                  <a:close/>
                  <a:moveTo>
                    <a:pt x="561" y="1348"/>
                  </a:moveTo>
                  <a:lnTo>
                    <a:pt x="561" y="1348"/>
                  </a:lnTo>
                  <a:lnTo>
                    <a:pt x="573" y="1348"/>
                  </a:lnTo>
                  <a:lnTo>
                    <a:pt x="573" y="1324"/>
                  </a:lnTo>
                  <a:lnTo>
                    <a:pt x="590" y="1324"/>
                  </a:lnTo>
                  <a:lnTo>
                    <a:pt x="590" y="1348"/>
                  </a:lnTo>
                  <a:lnTo>
                    <a:pt x="604" y="1348"/>
                  </a:lnTo>
                  <a:lnTo>
                    <a:pt x="604" y="1361"/>
                  </a:lnTo>
                  <a:lnTo>
                    <a:pt x="590" y="1361"/>
                  </a:lnTo>
                  <a:lnTo>
                    <a:pt x="590" y="1412"/>
                  </a:lnTo>
                  <a:cubicBezTo>
                    <a:pt x="590" y="1419"/>
                    <a:pt x="592" y="1421"/>
                    <a:pt x="598" y="1421"/>
                  </a:cubicBezTo>
                  <a:cubicBezTo>
                    <a:pt x="601" y="1421"/>
                    <a:pt x="603" y="1421"/>
                    <a:pt x="604" y="1421"/>
                  </a:cubicBezTo>
                  <a:lnTo>
                    <a:pt x="604" y="1434"/>
                  </a:lnTo>
                  <a:cubicBezTo>
                    <a:pt x="601" y="1435"/>
                    <a:pt x="596" y="1435"/>
                    <a:pt x="591" y="1435"/>
                  </a:cubicBezTo>
                  <a:cubicBezTo>
                    <a:pt x="579" y="1435"/>
                    <a:pt x="573" y="1432"/>
                    <a:pt x="573" y="1414"/>
                  </a:cubicBezTo>
                  <a:lnTo>
                    <a:pt x="573" y="1361"/>
                  </a:lnTo>
                  <a:lnTo>
                    <a:pt x="561" y="1361"/>
                  </a:lnTo>
                  <a:lnTo>
                    <a:pt x="561" y="1348"/>
                  </a:lnTo>
                  <a:lnTo>
                    <a:pt x="561" y="1348"/>
                  </a:lnTo>
                  <a:close/>
                  <a:moveTo>
                    <a:pt x="541" y="1373"/>
                  </a:moveTo>
                  <a:lnTo>
                    <a:pt x="541" y="1373"/>
                  </a:lnTo>
                  <a:lnTo>
                    <a:pt x="541" y="1371"/>
                  </a:lnTo>
                  <a:cubicBezTo>
                    <a:pt x="541" y="1364"/>
                    <a:pt x="538" y="1358"/>
                    <a:pt x="529" y="1358"/>
                  </a:cubicBezTo>
                  <a:cubicBezTo>
                    <a:pt x="523" y="1358"/>
                    <a:pt x="517" y="1361"/>
                    <a:pt x="517" y="1369"/>
                  </a:cubicBezTo>
                  <a:cubicBezTo>
                    <a:pt x="517" y="1376"/>
                    <a:pt x="520" y="1379"/>
                    <a:pt x="529" y="1382"/>
                  </a:cubicBezTo>
                  <a:lnTo>
                    <a:pt x="540" y="1386"/>
                  </a:lnTo>
                  <a:cubicBezTo>
                    <a:pt x="553" y="1390"/>
                    <a:pt x="559" y="1397"/>
                    <a:pt x="559" y="1410"/>
                  </a:cubicBezTo>
                  <a:cubicBezTo>
                    <a:pt x="559" y="1429"/>
                    <a:pt x="546" y="1436"/>
                    <a:pt x="528" y="1436"/>
                  </a:cubicBezTo>
                  <a:cubicBezTo>
                    <a:pt x="507" y="1436"/>
                    <a:pt x="500" y="1426"/>
                    <a:pt x="500" y="1410"/>
                  </a:cubicBezTo>
                  <a:lnTo>
                    <a:pt x="500" y="1407"/>
                  </a:lnTo>
                  <a:lnTo>
                    <a:pt x="515" y="1407"/>
                  </a:lnTo>
                  <a:lnTo>
                    <a:pt x="515" y="1409"/>
                  </a:lnTo>
                  <a:cubicBezTo>
                    <a:pt x="515" y="1419"/>
                    <a:pt x="519" y="1425"/>
                    <a:pt x="529" y="1425"/>
                  </a:cubicBezTo>
                  <a:cubicBezTo>
                    <a:pt x="538" y="1425"/>
                    <a:pt x="543" y="1420"/>
                    <a:pt x="543" y="1412"/>
                  </a:cubicBezTo>
                  <a:cubicBezTo>
                    <a:pt x="543" y="1406"/>
                    <a:pt x="539" y="1401"/>
                    <a:pt x="533" y="1399"/>
                  </a:cubicBezTo>
                  <a:lnTo>
                    <a:pt x="519" y="1394"/>
                  </a:lnTo>
                  <a:cubicBezTo>
                    <a:pt x="506" y="1390"/>
                    <a:pt x="501" y="1383"/>
                    <a:pt x="501" y="1370"/>
                  </a:cubicBezTo>
                  <a:cubicBezTo>
                    <a:pt x="501" y="1354"/>
                    <a:pt x="513" y="1346"/>
                    <a:pt x="530" y="1346"/>
                  </a:cubicBezTo>
                  <a:cubicBezTo>
                    <a:pt x="552" y="1346"/>
                    <a:pt x="557" y="1359"/>
                    <a:pt x="557" y="1370"/>
                  </a:cubicBezTo>
                  <a:lnTo>
                    <a:pt x="557" y="1373"/>
                  </a:lnTo>
                  <a:lnTo>
                    <a:pt x="541" y="1373"/>
                  </a:lnTo>
                  <a:lnTo>
                    <a:pt x="541" y="1373"/>
                  </a:lnTo>
                  <a:close/>
                  <a:moveTo>
                    <a:pt x="471" y="1348"/>
                  </a:moveTo>
                  <a:lnTo>
                    <a:pt x="471" y="1348"/>
                  </a:lnTo>
                  <a:lnTo>
                    <a:pt x="488" y="1348"/>
                  </a:lnTo>
                  <a:lnTo>
                    <a:pt x="488" y="1434"/>
                  </a:lnTo>
                  <a:lnTo>
                    <a:pt x="471" y="1434"/>
                  </a:lnTo>
                  <a:lnTo>
                    <a:pt x="471" y="1348"/>
                  </a:lnTo>
                  <a:close/>
                  <a:moveTo>
                    <a:pt x="471" y="1319"/>
                  </a:moveTo>
                  <a:lnTo>
                    <a:pt x="471" y="1319"/>
                  </a:lnTo>
                  <a:lnTo>
                    <a:pt x="488" y="1319"/>
                  </a:lnTo>
                  <a:lnTo>
                    <a:pt x="488" y="1336"/>
                  </a:lnTo>
                  <a:lnTo>
                    <a:pt x="471" y="1336"/>
                  </a:lnTo>
                  <a:lnTo>
                    <a:pt x="471" y="1319"/>
                  </a:lnTo>
                  <a:close/>
                  <a:moveTo>
                    <a:pt x="420" y="1348"/>
                  </a:moveTo>
                  <a:lnTo>
                    <a:pt x="420" y="1348"/>
                  </a:lnTo>
                  <a:lnTo>
                    <a:pt x="432" y="1348"/>
                  </a:lnTo>
                  <a:lnTo>
                    <a:pt x="432" y="1324"/>
                  </a:lnTo>
                  <a:lnTo>
                    <a:pt x="449" y="1324"/>
                  </a:lnTo>
                  <a:lnTo>
                    <a:pt x="449" y="1348"/>
                  </a:lnTo>
                  <a:lnTo>
                    <a:pt x="463" y="1348"/>
                  </a:lnTo>
                  <a:lnTo>
                    <a:pt x="463" y="1361"/>
                  </a:lnTo>
                  <a:lnTo>
                    <a:pt x="449" y="1361"/>
                  </a:lnTo>
                  <a:lnTo>
                    <a:pt x="449" y="1412"/>
                  </a:lnTo>
                  <a:cubicBezTo>
                    <a:pt x="449" y="1419"/>
                    <a:pt x="451" y="1421"/>
                    <a:pt x="457" y="1421"/>
                  </a:cubicBezTo>
                  <a:cubicBezTo>
                    <a:pt x="459" y="1421"/>
                    <a:pt x="461" y="1421"/>
                    <a:pt x="463" y="1421"/>
                  </a:cubicBezTo>
                  <a:lnTo>
                    <a:pt x="463" y="1434"/>
                  </a:lnTo>
                  <a:cubicBezTo>
                    <a:pt x="459" y="1435"/>
                    <a:pt x="454" y="1435"/>
                    <a:pt x="449" y="1435"/>
                  </a:cubicBezTo>
                  <a:cubicBezTo>
                    <a:pt x="437" y="1435"/>
                    <a:pt x="432" y="1432"/>
                    <a:pt x="432" y="1414"/>
                  </a:cubicBezTo>
                  <a:lnTo>
                    <a:pt x="432" y="1361"/>
                  </a:lnTo>
                  <a:lnTo>
                    <a:pt x="420" y="1361"/>
                  </a:lnTo>
                  <a:lnTo>
                    <a:pt x="420" y="1348"/>
                  </a:lnTo>
                  <a:lnTo>
                    <a:pt x="420" y="1348"/>
                  </a:lnTo>
                  <a:close/>
                  <a:moveTo>
                    <a:pt x="395" y="1389"/>
                  </a:moveTo>
                  <a:lnTo>
                    <a:pt x="395" y="1389"/>
                  </a:lnTo>
                  <a:cubicBezTo>
                    <a:pt x="390" y="1392"/>
                    <a:pt x="381" y="1394"/>
                    <a:pt x="376" y="1397"/>
                  </a:cubicBezTo>
                  <a:cubicBezTo>
                    <a:pt x="371" y="1399"/>
                    <a:pt x="369" y="1404"/>
                    <a:pt x="369" y="1411"/>
                  </a:cubicBezTo>
                  <a:cubicBezTo>
                    <a:pt x="369" y="1418"/>
                    <a:pt x="372" y="1424"/>
                    <a:pt x="379" y="1424"/>
                  </a:cubicBezTo>
                  <a:cubicBezTo>
                    <a:pt x="390" y="1424"/>
                    <a:pt x="395" y="1416"/>
                    <a:pt x="395" y="1403"/>
                  </a:cubicBezTo>
                  <a:lnTo>
                    <a:pt x="395" y="1389"/>
                  </a:lnTo>
                  <a:lnTo>
                    <a:pt x="395" y="1389"/>
                  </a:lnTo>
                  <a:close/>
                  <a:moveTo>
                    <a:pt x="411" y="1416"/>
                  </a:moveTo>
                  <a:lnTo>
                    <a:pt x="411" y="1416"/>
                  </a:lnTo>
                  <a:cubicBezTo>
                    <a:pt x="411" y="1420"/>
                    <a:pt x="413" y="1422"/>
                    <a:pt x="416" y="1422"/>
                  </a:cubicBezTo>
                  <a:cubicBezTo>
                    <a:pt x="417" y="1422"/>
                    <a:pt x="418" y="1422"/>
                    <a:pt x="418" y="1422"/>
                  </a:cubicBezTo>
                  <a:lnTo>
                    <a:pt x="418" y="1433"/>
                  </a:lnTo>
                  <a:cubicBezTo>
                    <a:pt x="416" y="1434"/>
                    <a:pt x="413" y="1435"/>
                    <a:pt x="410" y="1435"/>
                  </a:cubicBezTo>
                  <a:cubicBezTo>
                    <a:pt x="402" y="1435"/>
                    <a:pt x="396" y="1432"/>
                    <a:pt x="395" y="1424"/>
                  </a:cubicBezTo>
                  <a:lnTo>
                    <a:pt x="395" y="1424"/>
                  </a:lnTo>
                  <a:cubicBezTo>
                    <a:pt x="390" y="1432"/>
                    <a:pt x="384" y="1436"/>
                    <a:pt x="374" y="1436"/>
                  </a:cubicBezTo>
                  <a:cubicBezTo>
                    <a:pt x="360" y="1436"/>
                    <a:pt x="351" y="1429"/>
                    <a:pt x="351" y="1412"/>
                  </a:cubicBezTo>
                  <a:cubicBezTo>
                    <a:pt x="351" y="1393"/>
                    <a:pt x="360" y="1389"/>
                    <a:pt x="371" y="1385"/>
                  </a:cubicBezTo>
                  <a:lnTo>
                    <a:pt x="385" y="1382"/>
                  </a:lnTo>
                  <a:cubicBezTo>
                    <a:pt x="391" y="1380"/>
                    <a:pt x="395" y="1378"/>
                    <a:pt x="395" y="1371"/>
                  </a:cubicBezTo>
                  <a:cubicBezTo>
                    <a:pt x="395" y="1363"/>
                    <a:pt x="392" y="1358"/>
                    <a:pt x="383" y="1358"/>
                  </a:cubicBezTo>
                  <a:cubicBezTo>
                    <a:pt x="372" y="1358"/>
                    <a:pt x="370" y="1366"/>
                    <a:pt x="370" y="1374"/>
                  </a:cubicBezTo>
                  <a:lnTo>
                    <a:pt x="354" y="1374"/>
                  </a:lnTo>
                  <a:cubicBezTo>
                    <a:pt x="354" y="1356"/>
                    <a:pt x="361" y="1346"/>
                    <a:pt x="384" y="1346"/>
                  </a:cubicBezTo>
                  <a:cubicBezTo>
                    <a:pt x="399" y="1346"/>
                    <a:pt x="411" y="1352"/>
                    <a:pt x="411" y="1367"/>
                  </a:cubicBezTo>
                  <a:lnTo>
                    <a:pt x="411" y="1416"/>
                  </a:lnTo>
                  <a:lnTo>
                    <a:pt x="411" y="1416"/>
                  </a:lnTo>
                  <a:close/>
                  <a:moveTo>
                    <a:pt x="304" y="1348"/>
                  </a:moveTo>
                  <a:lnTo>
                    <a:pt x="304" y="1348"/>
                  </a:lnTo>
                  <a:lnTo>
                    <a:pt x="316" y="1348"/>
                  </a:lnTo>
                  <a:lnTo>
                    <a:pt x="316" y="1324"/>
                  </a:lnTo>
                  <a:lnTo>
                    <a:pt x="333" y="1324"/>
                  </a:lnTo>
                  <a:lnTo>
                    <a:pt x="333" y="1348"/>
                  </a:lnTo>
                  <a:lnTo>
                    <a:pt x="347" y="1348"/>
                  </a:lnTo>
                  <a:lnTo>
                    <a:pt x="347" y="1361"/>
                  </a:lnTo>
                  <a:lnTo>
                    <a:pt x="333" y="1361"/>
                  </a:lnTo>
                  <a:lnTo>
                    <a:pt x="333" y="1412"/>
                  </a:lnTo>
                  <a:cubicBezTo>
                    <a:pt x="333" y="1419"/>
                    <a:pt x="335" y="1421"/>
                    <a:pt x="341" y="1421"/>
                  </a:cubicBezTo>
                  <a:cubicBezTo>
                    <a:pt x="343" y="1421"/>
                    <a:pt x="345" y="1421"/>
                    <a:pt x="347" y="1421"/>
                  </a:cubicBezTo>
                  <a:lnTo>
                    <a:pt x="347" y="1434"/>
                  </a:lnTo>
                  <a:cubicBezTo>
                    <a:pt x="343" y="1435"/>
                    <a:pt x="339" y="1435"/>
                    <a:pt x="333" y="1435"/>
                  </a:cubicBezTo>
                  <a:cubicBezTo>
                    <a:pt x="321" y="1435"/>
                    <a:pt x="316" y="1432"/>
                    <a:pt x="316" y="1414"/>
                  </a:cubicBezTo>
                  <a:lnTo>
                    <a:pt x="316" y="1361"/>
                  </a:lnTo>
                  <a:lnTo>
                    <a:pt x="304" y="1361"/>
                  </a:lnTo>
                  <a:lnTo>
                    <a:pt x="304" y="1348"/>
                  </a:lnTo>
                  <a:lnTo>
                    <a:pt x="304" y="1348"/>
                  </a:lnTo>
                  <a:close/>
                  <a:moveTo>
                    <a:pt x="247" y="1399"/>
                  </a:moveTo>
                  <a:lnTo>
                    <a:pt x="247" y="1399"/>
                  </a:lnTo>
                  <a:lnTo>
                    <a:pt x="247" y="1402"/>
                  </a:lnTo>
                  <a:cubicBezTo>
                    <a:pt x="247" y="1416"/>
                    <a:pt x="253" y="1423"/>
                    <a:pt x="266" y="1423"/>
                  </a:cubicBezTo>
                  <a:cubicBezTo>
                    <a:pt x="277" y="1423"/>
                    <a:pt x="283" y="1415"/>
                    <a:pt x="283" y="1406"/>
                  </a:cubicBezTo>
                  <a:cubicBezTo>
                    <a:pt x="283" y="1394"/>
                    <a:pt x="277" y="1389"/>
                    <a:pt x="267" y="1386"/>
                  </a:cubicBezTo>
                  <a:lnTo>
                    <a:pt x="254" y="1382"/>
                  </a:lnTo>
                  <a:cubicBezTo>
                    <a:pt x="238" y="1375"/>
                    <a:pt x="231" y="1367"/>
                    <a:pt x="231" y="1350"/>
                  </a:cubicBezTo>
                  <a:cubicBezTo>
                    <a:pt x="231" y="1330"/>
                    <a:pt x="245" y="1318"/>
                    <a:pt x="266" y="1318"/>
                  </a:cubicBezTo>
                  <a:cubicBezTo>
                    <a:pt x="295" y="1318"/>
                    <a:pt x="298" y="1336"/>
                    <a:pt x="298" y="1348"/>
                  </a:cubicBezTo>
                  <a:lnTo>
                    <a:pt x="298" y="1351"/>
                  </a:lnTo>
                  <a:lnTo>
                    <a:pt x="280" y="1351"/>
                  </a:lnTo>
                  <a:lnTo>
                    <a:pt x="280" y="1348"/>
                  </a:lnTo>
                  <a:cubicBezTo>
                    <a:pt x="280" y="1338"/>
                    <a:pt x="275" y="1332"/>
                    <a:pt x="264" y="1332"/>
                  </a:cubicBezTo>
                  <a:cubicBezTo>
                    <a:pt x="256" y="1332"/>
                    <a:pt x="249" y="1336"/>
                    <a:pt x="249" y="1348"/>
                  </a:cubicBezTo>
                  <a:cubicBezTo>
                    <a:pt x="249" y="1358"/>
                    <a:pt x="254" y="1363"/>
                    <a:pt x="266" y="1368"/>
                  </a:cubicBezTo>
                  <a:lnTo>
                    <a:pt x="278" y="1372"/>
                  </a:lnTo>
                  <a:cubicBezTo>
                    <a:pt x="294" y="1378"/>
                    <a:pt x="301" y="1387"/>
                    <a:pt x="301" y="1402"/>
                  </a:cubicBezTo>
                  <a:cubicBezTo>
                    <a:pt x="301" y="1426"/>
                    <a:pt x="287" y="1436"/>
                    <a:pt x="264" y="1436"/>
                  </a:cubicBezTo>
                  <a:cubicBezTo>
                    <a:pt x="235" y="1436"/>
                    <a:pt x="229" y="1418"/>
                    <a:pt x="229" y="1402"/>
                  </a:cubicBezTo>
                  <a:lnTo>
                    <a:pt x="229" y="1399"/>
                  </a:lnTo>
                  <a:lnTo>
                    <a:pt x="247" y="1399"/>
                  </a:lnTo>
                  <a:lnTo>
                    <a:pt x="247" y="1399"/>
                  </a:lnTo>
                  <a:close/>
                  <a:moveTo>
                    <a:pt x="404" y="8"/>
                  </a:moveTo>
                  <a:lnTo>
                    <a:pt x="404" y="8"/>
                  </a:lnTo>
                  <a:cubicBezTo>
                    <a:pt x="363" y="16"/>
                    <a:pt x="336" y="56"/>
                    <a:pt x="344" y="97"/>
                  </a:cubicBezTo>
                  <a:cubicBezTo>
                    <a:pt x="353" y="138"/>
                    <a:pt x="393" y="165"/>
                    <a:pt x="434" y="157"/>
                  </a:cubicBezTo>
                  <a:cubicBezTo>
                    <a:pt x="475" y="148"/>
                    <a:pt x="502" y="108"/>
                    <a:pt x="494" y="67"/>
                  </a:cubicBezTo>
                  <a:cubicBezTo>
                    <a:pt x="485" y="26"/>
                    <a:pt x="445" y="0"/>
                    <a:pt x="404" y="8"/>
                  </a:cubicBezTo>
                  <a:lnTo>
                    <a:pt x="404" y="8"/>
                  </a:lnTo>
                  <a:close/>
                  <a:moveTo>
                    <a:pt x="947" y="1117"/>
                  </a:moveTo>
                  <a:lnTo>
                    <a:pt x="947" y="1117"/>
                  </a:lnTo>
                  <a:lnTo>
                    <a:pt x="947" y="1117"/>
                  </a:lnTo>
                  <a:lnTo>
                    <a:pt x="1045" y="632"/>
                  </a:lnTo>
                  <a:cubicBezTo>
                    <a:pt x="1045" y="631"/>
                    <a:pt x="1045" y="631"/>
                    <a:pt x="1045" y="630"/>
                  </a:cubicBezTo>
                  <a:cubicBezTo>
                    <a:pt x="1059" y="567"/>
                    <a:pt x="1121" y="516"/>
                    <a:pt x="1184" y="516"/>
                  </a:cubicBezTo>
                  <a:lnTo>
                    <a:pt x="1207" y="516"/>
                  </a:lnTo>
                  <a:cubicBezTo>
                    <a:pt x="1271" y="516"/>
                    <a:pt x="1313" y="568"/>
                    <a:pt x="1300" y="632"/>
                  </a:cubicBezTo>
                  <a:lnTo>
                    <a:pt x="1202" y="1117"/>
                  </a:lnTo>
                  <a:lnTo>
                    <a:pt x="1342" y="1117"/>
                  </a:lnTo>
                  <a:lnTo>
                    <a:pt x="1439" y="632"/>
                  </a:lnTo>
                  <a:cubicBezTo>
                    <a:pt x="1468" y="491"/>
                    <a:pt x="1376" y="376"/>
                    <a:pt x="1235" y="376"/>
                  </a:cubicBezTo>
                  <a:lnTo>
                    <a:pt x="1212" y="376"/>
                  </a:lnTo>
                  <a:cubicBezTo>
                    <a:pt x="1139" y="376"/>
                    <a:pt x="1067" y="407"/>
                    <a:pt x="1010" y="457"/>
                  </a:cubicBezTo>
                  <a:cubicBezTo>
                    <a:pt x="973" y="407"/>
                    <a:pt x="913" y="376"/>
                    <a:pt x="840" y="376"/>
                  </a:cubicBezTo>
                  <a:lnTo>
                    <a:pt x="818" y="376"/>
                  </a:lnTo>
                  <a:cubicBezTo>
                    <a:pt x="676" y="376"/>
                    <a:pt x="538" y="491"/>
                    <a:pt x="510" y="632"/>
                  </a:cubicBezTo>
                  <a:lnTo>
                    <a:pt x="412" y="1117"/>
                  </a:lnTo>
                  <a:lnTo>
                    <a:pt x="552" y="1117"/>
                  </a:lnTo>
                  <a:lnTo>
                    <a:pt x="650" y="632"/>
                  </a:lnTo>
                  <a:cubicBezTo>
                    <a:pt x="663" y="568"/>
                    <a:pt x="725" y="516"/>
                    <a:pt x="790" y="516"/>
                  </a:cubicBezTo>
                  <a:lnTo>
                    <a:pt x="812" y="516"/>
                  </a:lnTo>
                  <a:cubicBezTo>
                    <a:pt x="876" y="516"/>
                    <a:pt x="917" y="567"/>
                    <a:pt x="905" y="630"/>
                  </a:cubicBezTo>
                  <a:cubicBezTo>
                    <a:pt x="905" y="631"/>
                    <a:pt x="905" y="631"/>
                    <a:pt x="905" y="632"/>
                  </a:cubicBezTo>
                  <a:lnTo>
                    <a:pt x="807" y="1117"/>
                  </a:lnTo>
                  <a:lnTo>
                    <a:pt x="947" y="1117"/>
                  </a:lnTo>
                  <a:lnTo>
                    <a:pt x="947" y="1117"/>
                  </a:lnTo>
                  <a:close/>
                  <a:moveTo>
                    <a:pt x="281" y="388"/>
                  </a:moveTo>
                  <a:lnTo>
                    <a:pt x="281" y="388"/>
                  </a:lnTo>
                  <a:lnTo>
                    <a:pt x="153" y="1067"/>
                  </a:lnTo>
                  <a:cubicBezTo>
                    <a:pt x="138" y="1142"/>
                    <a:pt x="118" y="1155"/>
                    <a:pt x="78" y="1155"/>
                  </a:cubicBezTo>
                  <a:cubicBezTo>
                    <a:pt x="61" y="1155"/>
                    <a:pt x="47" y="1155"/>
                    <a:pt x="31" y="1153"/>
                  </a:cubicBezTo>
                  <a:lnTo>
                    <a:pt x="22" y="1151"/>
                  </a:lnTo>
                  <a:lnTo>
                    <a:pt x="0" y="1268"/>
                  </a:lnTo>
                  <a:lnTo>
                    <a:pt x="6" y="1269"/>
                  </a:lnTo>
                  <a:cubicBezTo>
                    <a:pt x="25" y="1273"/>
                    <a:pt x="45" y="1275"/>
                    <a:pt x="68" y="1275"/>
                  </a:cubicBezTo>
                  <a:cubicBezTo>
                    <a:pt x="184" y="1275"/>
                    <a:pt x="261" y="1208"/>
                    <a:pt x="284" y="1086"/>
                  </a:cubicBezTo>
                  <a:lnTo>
                    <a:pt x="417" y="388"/>
                  </a:lnTo>
                  <a:lnTo>
                    <a:pt x="281" y="388"/>
                  </a:lnTo>
                  <a:lnTo>
                    <a:pt x="281" y="388"/>
                  </a:lnTo>
                  <a:close/>
                  <a:moveTo>
                    <a:pt x="1758" y="1011"/>
                  </a:moveTo>
                  <a:lnTo>
                    <a:pt x="1758" y="1011"/>
                  </a:lnTo>
                  <a:cubicBezTo>
                    <a:pt x="1944" y="1011"/>
                    <a:pt x="2001" y="826"/>
                    <a:pt x="2017" y="746"/>
                  </a:cubicBezTo>
                  <a:cubicBezTo>
                    <a:pt x="2042" y="621"/>
                    <a:pt x="2001" y="494"/>
                    <a:pt x="1853" y="494"/>
                  </a:cubicBezTo>
                  <a:cubicBezTo>
                    <a:pt x="1698" y="494"/>
                    <a:pt x="1617" y="627"/>
                    <a:pt x="1592" y="752"/>
                  </a:cubicBezTo>
                  <a:cubicBezTo>
                    <a:pt x="1580" y="812"/>
                    <a:pt x="1557" y="1011"/>
                    <a:pt x="1758" y="1011"/>
                  </a:cubicBezTo>
                  <a:lnTo>
                    <a:pt x="1758" y="1011"/>
                  </a:lnTo>
                  <a:close/>
                  <a:moveTo>
                    <a:pt x="2157" y="754"/>
                  </a:moveTo>
                  <a:lnTo>
                    <a:pt x="2157" y="754"/>
                  </a:lnTo>
                  <a:cubicBezTo>
                    <a:pt x="2112" y="983"/>
                    <a:pt x="1951" y="1131"/>
                    <a:pt x="1747" y="1131"/>
                  </a:cubicBezTo>
                  <a:cubicBezTo>
                    <a:pt x="1673" y="1131"/>
                    <a:pt x="1583" y="1104"/>
                    <a:pt x="1541" y="1033"/>
                  </a:cubicBezTo>
                  <a:cubicBezTo>
                    <a:pt x="1536" y="1061"/>
                    <a:pt x="1510" y="1200"/>
                    <a:pt x="1497" y="1270"/>
                  </a:cubicBezTo>
                  <a:lnTo>
                    <a:pt x="1362" y="1270"/>
                  </a:lnTo>
                  <a:lnTo>
                    <a:pt x="1533" y="390"/>
                  </a:lnTo>
                  <a:lnTo>
                    <a:pt x="1668" y="390"/>
                  </a:lnTo>
                  <a:cubicBezTo>
                    <a:pt x="1668" y="390"/>
                    <a:pt x="1658" y="441"/>
                    <a:pt x="1652" y="469"/>
                  </a:cubicBezTo>
                  <a:cubicBezTo>
                    <a:pt x="1706" y="408"/>
                    <a:pt x="1792" y="374"/>
                    <a:pt x="1894" y="374"/>
                  </a:cubicBezTo>
                  <a:cubicBezTo>
                    <a:pt x="2099" y="374"/>
                    <a:pt x="2203" y="523"/>
                    <a:pt x="2157" y="75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" name="TextBox 4">
            <a:extLst>
              <a:ext uri="{FF2B5EF4-FFF2-40B4-BE49-F238E27FC236}">
                <a16:creationId xmlns:a16="http://schemas.microsoft.com/office/drawing/2014/main" id="{267CF199-6B01-644A-8F6B-839026F3D6C2}"/>
              </a:ext>
            </a:extLst>
          </p:cNvPr>
          <p:cNvSpPr txBox="1"/>
          <p:nvPr userDrawn="1"/>
        </p:nvSpPr>
        <p:spPr>
          <a:xfrm>
            <a:off x="3310128" y="4941552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778379046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ue_Section Header">
    <p:bg>
      <p:bgPr>
        <a:gradFill>
          <a:gsLst>
            <a:gs pos="0">
              <a:srgbClr val="1D73BA">
                <a:lumMod val="55000"/>
                <a:lumOff val="45000"/>
              </a:srgbClr>
            </a:gs>
            <a:gs pos="100000">
              <a:srgbClr val="1D73BA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7C49BDFD-C5A6-F247-86DA-C83D46AD92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lum bright="70000" contrast="-70000"/>
            <a:alphaModFix amt="10000"/>
          </a:blip>
          <a:srcRect t="1" r="13180" b="4107"/>
          <a:stretch/>
        </p:blipFill>
        <p:spPr>
          <a:xfrm>
            <a:off x="5956663" y="1657883"/>
            <a:ext cx="3187337" cy="35574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800894"/>
            <a:ext cx="9144000" cy="584775"/>
          </a:xfrm>
        </p:spPr>
        <p:txBody>
          <a:bodyPr anchor="b" anchorCtr="0">
            <a:spAutoFit/>
          </a:bodyPr>
          <a:lstStyle>
            <a:lvl1pPr algn="ctr">
              <a:defRPr sz="3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383824"/>
            <a:ext cx="9144000" cy="353943"/>
          </a:xfrm>
        </p:spPr>
        <p:txBody>
          <a:bodyPr anchor="t">
            <a:spAutoFit/>
          </a:bodyPr>
          <a:lstStyle>
            <a:lvl1pPr marL="0" indent="-182880" algn="ctr">
              <a:lnSpc>
                <a:spcPct val="85000"/>
              </a:lnSpc>
              <a:buFont typeface="Arial" pitchFamily="34" charset="0"/>
              <a:buNone/>
              <a:defRPr sz="2000" b="0" i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B0E0B5B-D8BF-0749-894E-3B7794EEADD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08354" y="4313047"/>
            <a:ext cx="842999" cy="563581"/>
            <a:chOff x="6029325" y="3268663"/>
            <a:chExt cx="1690688" cy="1130299"/>
          </a:xfrm>
          <a:solidFill>
            <a:srgbClr val="FFFFFF"/>
          </a:solidFill>
        </p:grpSpPr>
        <p:sp>
          <p:nvSpPr>
            <p:cNvPr id="16" name="Freeform 19">
              <a:extLst>
                <a:ext uri="{FF2B5EF4-FFF2-40B4-BE49-F238E27FC236}">
                  <a16:creationId xmlns:a16="http://schemas.microsoft.com/office/drawing/2014/main" id="{C6B8C37C-AB1F-8E46-B5AC-0ABF8AB0DD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3302000"/>
              <a:ext cx="1468438" cy="1074737"/>
            </a:xfrm>
            <a:custGeom>
              <a:avLst/>
              <a:gdLst>
                <a:gd name="T0" fmla="*/ 1912 w 1912"/>
                <a:gd name="T1" fmla="*/ 1391 h 1393"/>
                <a:gd name="T2" fmla="*/ 1894 w 1912"/>
                <a:gd name="T3" fmla="*/ 1391 h 1393"/>
                <a:gd name="T4" fmla="*/ 1814 w 1912"/>
                <a:gd name="T5" fmla="*/ 1359 h 1393"/>
                <a:gd name="T6" fmla="*/ 1863 w 1912"/>
                <a:gd name="T7" fmla="*/ 1329 h 1393"/>
                <a:gd name="T8" fmla="*/ 1849 w 1912"/>
                <a:gd name="T9" fmla="*/ 1289 h 1393"/>
                <a:gd name="T10" fmla="*/ 1883 w 1912"/>
                <a:gd name="T11" fmla="*/ 1308 h 1393"/>
                <a:gd name="T12" fmla="*/ 1815 w 1912"/>
                <a:gd name="T13" fmla="*/ 1307 h 1393"/>
                <a:gd name="T14" fmla="*/ 1868 w 1912"/>
                <a:gd name="T15" fmla="*/ 1363 h 1393"/>
                <a:gd name="T16" fmla="*/ 1832 w 1912"/>
                <a:gd name="T17" fmla="*/ 1356 h 1393"/>
                <a:gd name="T18" fmla="*/ 1757 w 1912"/>
                <a:gd name="T19" fmla="*/ 1349 h 1393"/>
                <a:gd name="T20" fmla="*/ 1771 w 1912"/>
                <a:gd name="T21" fmla="*/ 1293 h 1393"/>
                <a:gd name="T22" fmla="*/ 1757 w 1912"/>
                <a:gd name="T23" fmla="*/ 1349 h 1393"/>
                <a:gd name="T24" fmla="*/ 1746 w 1912"/>
                <a:gd name="T25" fmla="*/ 1391 h 1393"/>
                <a:gd name="T26" fmla="*/ 1794 w 1912"/>
                <a:gd name="T27" fmla="*/ 1391 h 1393"/>
                <a:gd name="T28" fmla="*/ 1760 w 1912"/>
                <a:gd name="T29" fmla="*/ 1277 h 1393"/>
                <a:gd name="T30" fmla="*/ 1654 w 1912"/>
                <a:gd name="T31" fmla="*/ 1356 h 1393"/>
                <a:gd name="T32" fmla="*/ 1688 w 1912"/>
                <a:gd name="T33" fmla="*/ 1393 h 1393"/>
                <a:gd name="T34" fmla="*/ 1691 w 1912"/>
                <a:gd name="T35" fmla="*/ 1325 h 1393"/>
                <a:gd name="T36" fmla="*/ 1705 w 1912"/>
                <a:gd name="T37" fmla="*/ 1305 h 1393"/>
                <a:gd name="T38" fmla="*/ 1723 w 1912"/>
                <a:gd name="T39" fmla="*/ 1305 h 1393"/>
                <a:gd name="T40" fmla="*/ 1679 w 1912"/>
                <a:gd name="T41" fmla="*/ 1339 h 1393"/>
                <a:gd name="T42" fmla="*/ 1691 w 1912"/>
                <a:gd name="T43" fmla="*/ 1380 h 1393"/>
                <a:gd name="T44" fmla="*/ 1654 w 1912"/>
                <a:gd name="T45" fmla="*/ 1356 h 1393"/>
                <a:gd name="T46" fmla="*/ 1511 w 1912"/>
                <a:gd name="T47" fmla="*/ 1391 h 1393"/>
                <a:gd name="T48" fmla="*/ 1541 w 1912"/>
                <a:gd name="T49" fmla="*/ 1317 h 1393"/>
                <a:gd name="T50" fmla="*/ 1569 w 1912"/>
                <a:gd name="T51" fmla="*/ 1391 h 1393"/>
                <a:gd name="T52" fmla="*/ 1593 w 1912"/>
                <a:gd name="T53" fmla="*/ 1332 h 1393"/>
                <a:gd name="T54" fmla="*/ 1610 w 1912"/>
                <a:gd name="T55" fmla="*/ 1326 h 1393"/>
                <a:gd name="T56" fmla="*/ 1548 w 1912"/>
                <a:gd name="T57" fmla="*/ 1303 h 1393"/>
                <a:gd name="T58" fmla="*/ 1527 w 1912"/>
                <a:gd name="T59" fmla="*/ 1305 h 1393"/>
                <a:gd name="T60" fmla="*/ 1511 w 1912"/>
                <a:gd name="T61" fmla="*/ 1391 h 1393"/>
                <a:gd name="T62" fmla="*/ 1470 w 1912"/>
                <a:gd name="T63" fmla="*/ 1316 h 1393"/>
                <a:gd name="T64" fmla="*/ 1456 w 1912"/>
                <a:gd name="T65" fmla="*/ 1348 h 1393"/>
                <a:gd name="T66" fmla="*/ 1439 w 1912"/>
                <a:gd name="T67" fmla="*/ 1348 h 1393"/>
                <a:gd name="T68" fmla="*/ 1470 w 1912"/>
                <a:gd name="T69" fmla="*/ 1303 h 1393"/>
                <a:gd name="T70" fmla="*/ 1394 w 1912"/>
                <a:gd name="T71" fmla="*/ 1391 h 1393"/>
                <a:gd name="T72" fmla="*/ 1412 w 1912"/>
                <a:gd name="T73" fmla="*/ 1340 h 1393"/>
                <a:gd name="T74" fmla="*/ 1436 w 1912"/>
                <a:gd name="T75" fmla="*/ 1304 h 1393"/>
                <a:gd name="T76" fmla="*/ 1412 w 1912"/>
                <a:gd name="T77" fmla="*/ 1319 h 1393"/>
                <a:gd name="T78" fmla="*/ 1394 w 1912"/>
                <a:gd name="T79" fmla="*/ 1391 h 1393"/>
                <a:gd name="T80" fmla="*/ 1326 w 1912"/>
                <a:gd name="T81" fmla="*/ 1391 h 1393"/>
                <a:gd name="T82" fmla="*/ 1384 w 1912"/>
                <a:gd name="T83" fmla="*/ 1340 h 1393"/>
                <a:gd name="T84" fmla="*/ 1344 w 1912"/>
                <a:gd name="T85" fmla="*/ 1293 h 1393"/>
                <a:gd name="T86" fmla="*/ 1326 w 1912"/>
                <a:gd name="T87" fmla="*/ 1277 h 1393"/>
                <a:gd name="T88" fmla="*/ 630 w 1912"/>
                <a:gd name="T89" fmla="*/ 244 h 1393"/>
                <a:gd name="T90" fmla="*/ 626 w 1912"/>
                <a:gd name="T91" fmla="*/ 246 h 1393"/>
                <a:gd name="T92" fmla="*/ 360 w 1912"/>
                <a:gd name="T93" fmla="*/ 323 h 1393"/>
                <a:gd name="T94" fmla="*/ 246 w 1912"/>
                <a:gd name="T95" fmla="*/ 600 h 1393"/>
                <a:gd name="T96" fmla="*/ 236 w 1912"/>
                <a:gd name="T97" fmla="*/ 597 h 1393"/>
                <a:gd name="T98" fmla="*/ 4 w 1912"/>
                <a:gd name="T99" fmla="*/ 211 h 1393"/>
                <a:gd name="T100" fmla="*/ 1 w 1912"/>
                <a:gd name="T101" fmla="*/ 203 h 1393"/>
                <a:gd name="T102" fmla="*/ 8 w 1912"/>
                <a:gd name="T103" fmla="*/ 201 h 1393"/>
                <a:gd name="T104" fmla="*/ 392 w 1912"/>
                <a:gd name="T105" fmla="*/ 5 h 1393"/>
                <a:gd name="T106" fmla="*/ 395 w 1912"/>
                <a:gd name="T107" fmla="*/ 2 h 1393"/>
                <a:gd name="T108" fmla="*/ 405 w 1912"/>
                <a:gd name="T109" fmla="*/ 7 h 1393"/>
                <a:gd name="T110" fmla="*/ 628 w 1912"/>
                <a:gd name="T111" fmla="*/ 232 h 1393"/>
                <a:gd name="T112" fmla="*/ 630 w 1912"/>
                <a:gd name="T113" fmla="*/ 244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2" h="1393">
                  <a:moveTo>
                    <a:pt x="1894" y="1391"/>
                  </a:moveTo>
                  <a:lnTo>
                    <a:pt x="1894" y="1391"/>
                  </a:lnTo>
                  <a:lnTo>
                    <a:pt x="1912" y="1391"/>
                  </a:lnTo>
                  <a:lnTo>
                    <a:pt x="1912" y="1370"/>
                  </a:lnTo>
                  <a:lnTo>
                    <a:pt x="1894" y="1370"/>
                  </a:lnTo>
                  <a:lnTo>
                    <a:pt x="1894" y="1391"/>
                  </a:lnTo>
                  <a:close/>
                  <a:moveTo>
                    <a:pt x="1814" y="1356"/>
                  </a:moveTo>
                  <a:lnTo>
                    <a:pt x="1814" y="1356"/>
                  </a:lnTo>
                  <a:lnTo>
                    <a:pt x="1814" y="1359"/>
                  </a:lnTo>
                  <a:cubicBezTo>
                    <a:pt x="1814" y="1375"/>
                    <a:pt x="1820" y="1393"/>
                    <a:pt x="1848" y="1393"/>
                  </a:cubicBezTo>
                  <a:cubicBezTo>
                    <a:pt x="1871" y="1393"/>
                    <a:pt x="1886" y="1383"/>
                    <a:pt x="1886" y="1359"/>
                  </a:cubicBezTo>
                  <a:cubicBezTo>
                    <a:pt x="1886" y="1344"/>
                    <a:pt x="1879" y="1335"/>
                    <a:pt x="1863" y="1329"/>
                  </a:cubicBezTo>
                  <a:lnTo>
                    <a:pt x="1850" y="1325"/>
                  </a:lnTo>
                  <a:cubicBezTo>
                    <a:pt x="1838" y="1320"/>
                    <a:pt x="1833" y="1315"/>
                    <a:pt x="1833" y="1305"/>
                  </a:cubicBezTo>
                  <a:cubicBezTo>
                    <a:pt x="1833" y="1293"/>
                    <a:pt x="1841" y="1289"/>
                    <a:pt x="1849" y="1289"/>
                  </a:cubicBezTo>
                  <a:cubicBezTo>
                    <a:pt x="1860" y="1289"/>
                    <a:pt x="1865" y="1295"/>
                    <a:pt x="1865" y="1305"/>
                  </a:cubicBezTo>
                  <a:lnTo>
                    <a:pt x="1865" y="1308"/>
                  </a:lnTo>
                  <a:lnTo>
                    <a:pt x="1883" y="1308"/>
                  </a:lnTo>
                  <a:lnTo>
                    <a:pt x="1883" y="1305"/>
                  </a:lnTo>
                  <a:cubicBezTo>
                    <a:pt x="1883" y="1293"/>
                    <a:pt x="1880" y="1275"/>
                    <a:pt x="1851" y="1275"/>
                  </a:cubicBezTo>
                  <a:cubicBezTo>
                    <a:pt x="1829" y="1275"/>
                    <a:pt x="1815" y="1287"/>
                    <a:pt x="1815" y="1307"/>
                  </a:cubicBezTo>
                  <a:cubicBezTo>
                    <a:pt x="1815" y="1324"/>
                    <a:pt x="1822" y="1332"/>
                    <a:pt x="1839" y="1339"/>
                  </a:cubicBezTo>
                  <a:lnTo>
                    <a:pt x="1851" y="1343"/>
                  </a:lnTo>
                  <a:cubicBezTo>
                    <a:pt x="1862" y="1346"/>
                    <a:pt x="1868" y="1351"/>
                    <a:pt x="1868" y="1363"/>
                  </a:cubicBezTo>
                  <a:cubicBezTo>
                    <a:pt x="1868" y="1372"/>
                    <a:pt x="1862" y="1380"/>
                    <a:pt x="1850" y="1380"/>
                  </a:cubicBezTo>
                  <a:cubicBezTo>
                    <a:pt x="1838" y="1380"/>
                    <a:pt x="1832" y="1373"/>
                    <a:pt x="1832" y="1359"/>
                  </a:cubicBezTo>
                  <a:lnTo>
                    <a:pt x="1832" y="1356"/>
                  </a:lnTo>
                  <a:lnTo>
                    <a:pt x="1814" y="1356"/>
                  </a:lnTo>
                  <a:lnTo>
                    <a:pt x="1814" y="1356"/>
                  </a:lnTo>
                  <a:close/>
                  <a:moveTo>
                    <a:pt x="1757" y="1349"/>
                  </a:moveTo>
                  <a:lnTo>
                    <a:pt x="1757" y="1349"/>
                  </a:lnTo>
                  <a:lnTo>
                    <a:pt x="1770" y="1293"/>
                  </a:lnTo>
                  <a:lnTo>
                    <a:pt x="1771" y="1293"/>
                  </a:lnTo>
                  <a:lnTo>
                    <a:pt x="1784" y="1349"/>
                  </a:lnTo>
                  <a:lnTo>
                    <a:pt x="1757" y="1349"/>
                  </a:lnTo>
                  <a:lnTo>
                    <a:pt x="1757" y="1349"/>
                  </a:lnTo>
                  <a:close/>
                  <a:moveTo>
                    <a:pt x="1727" y="1391"/>
                  </a:moveTo>
                  <a:lnTo>
                    <a:pt x="1727" y="1391"/>
                  </a:lnTo>
                  <a:lnTo>
                    <a:pt x="1746" y="1391"/>
                  </a:lnTo>
                  <a:lnTo>
                    <a:pt x="1754" y="1363"/>
                  </a:lnTo>
                  <a:lnTo>
                    <a:pt x="1787" y="1363"/>
                  </a:lnTo>
                  <a:lnTo>
                    <a:pt x="1794" y="1391"/>
                  </a:lnTo>
                  <a:lnTo>
                    <a:pt x="1813" y="1391"/>
                  </a:lnTo>
                  <a:lnTo>
                    <a:pt x="1783" y="1277"/>
                  </a:lnTo>
                  <a:lnTo>
                    <a:pt x="1760" y="1277"/>
                  </a:lnTo>
                  <a:lnTo>
                    <a:pt x="1727" y="1391"/>
                  </a:lnTo>
                  <a:lnTo>
                    <a:pt x="1727" y="1391"/>
                  </a:lnTo>
                  <a:close/>
                  <a:moveTo>
                    <a:pt x="1654" y="1356"/>
                  </a:moveTo>
                  <a:lnTo>
                    <a:pt x="1654" y="1356"/>
                  </a:lnTo>
                  <a:lnTo>
                    <a:pt x="1654" y="1359"/>
                  </a:lnTo>
                  <a:cubicBezTo>
                    <a:pt x="1654" y="1375"/>
                    <a:pt x="1660" y="1393"/>
                    <a:pt x="1688" y="1393"/>
                  </a:cubicBezTo>
                  <a:cubicBezTo>
                    <a:pt x="1711" y="1393"/>
                    <a:pt x="1726" y="1383"/>
                    <a:pt x="1726" y="1359"/>
                  </a:cubicBezTo>
                  <a:cubicBezTo>
                    <a:pt x="1726" y="1344"/>
                    <a:pt x="1719" y="1335"/>
                    <a:pt x="1703" y="1329"/>
                  </a:cubicBezTo>
                  <a:lnTo>
                    <a:pt x="1691" y="1325"/>
                  </a:lnTo>
                  <a:cubicBezTo>
                    <a:pt x="1679" y="1320"/>
                    <a:pt x="1674" y="1315"/>
                    <a:pt x="1674" y="1305"/>
                  </a:cubicBezTo>
                  <a:cubicBezTo>
                    <a:pt x="1674" y="1293"/>
                    <a:pt x="1681" y="1289"/>
                    <a:pt x="1689" y="1289"/>
                  </a:cubicBezTo>
                  <a:cubicBezTo>
                    <a:pt x="1700" y="1289"/>
                    <a:pt x="1705" y="1295"/>
                    <a:pt x="1705" y="1305"/>
                  </a:cubicBezTo>
                  <a:lnTo>
                    <a:pt x="1705" y="1308"/>
                  </a:lnTo>
                  <a:lnTo>
                    <a:pt x="1723" y="1308"/>
                  </a:lnTo>
                  <a:lnTo>
                    <a:pt x="1723" y="1305"/>
                  </a:lnTo>
                  <a:cubicBezTo>
                    <a:pt x="1723" y="1293"/>
                    <a:pt x="1720" y="1275"/>
                    <a:pt x="1691" y="1275"/>
                  </a:cubicBezTo>
                  <a:cubicBezTo>
                    <a:pt x="1670" y="1275"/>
                    <a:pt x="1656" y="1287"/>
                    <a:pt x="1656" y="1307"/>
                  </a:cubicBezTo>
                  <a:cubicBezTo>
                    <a:pt x="1656" y="1324"/>
                    <a:pt x="1663" y="1332"/>
                    <a:pt x="1679" y="1339"/>
                  </a:cubicBezTo>
                  <a:lnTo>
                    <a:pt x="1692" y="1343"/>
                  </a:lnTo>
                  <a:cubicBezTo>
                    <a:pt x="1702" y="1346"/>
                    <a:pt x="1708" y="1351"/>
                    <a:pt x="1708" y="1363"/>
                  </a:cubicBezTo>
                  <a:cubicBezTo>
                    <a:pt x="1708" y="1372"/>
                    <a:pt x="1702" y="1380"/>
                    <a:pt x="1691" y="1380"/>
                  </a:cubicBezTo>
                  <a:cubicBezTo>
                    <a:pt x="1678" y="1380"/>
                    <a:pt x="1672" y="1373"/>
                    <a:pt x="1672" y="1359"/>
                  </a:cubicBezTo>
                  <a:lnTo>
                    <a:pt x="1672" y="1356"/>
                  </a:lnTo>
                  <a:lnTo>
                    <a:pt x="1654" y="1356"/>
                  </a:lnTo>
                  <a:lnTo>
                    <a:pt x="1654" y="1356"/>
                  </a:lnTo>
                  <a:close/>
                  <a:moveTo>
                    <a:pt x="1511" y="1391"/>
                  </a:moveTo>
                  <a:lnTo>
                    <a:pt x="1511" y="1391"/>
                  </a:lnTo>
                  <a:lnTo>
                    <a:pt x="1528" y="1391"/>
                  </a:lnTo>
                  <a:lnTo>
                    <a:pt x="1528" y="1334"/>
                  </a:lnTo>
                  <a:cubicBezTo>
                    <a:pt x="1528" y="1322"/>
                    <a:pt x="1535" y="1317"/>
                    <a:pt x="1541" y="1317"/>
                  </a:cubicBezTo>
                  <a:cubicBezTo>
                    <a:pt x="1549" y="1317"/>
                    <a:pt x="1552" y="1321"/>
                    <a:pt x="1552" y="1332"/>
                  </a:cubicBezTo>
                  <a:lnTo>
                    <a:pt x="1552" y="1391"/>
                  </a:lnTo>
                  <a:lnTo>
                    <a:pt x="1569" y="1391"/>
                  </a:lnTo>
                  <a:lnTo>
                    <a:pt x="1569" y="1334"/>
                  </a:lnTo>
                  <a:cubicBezTo>
                    <a:pt x="1569" y="1322"/>
                    <a:pt x="1576" y="1317"/>
                    <a:pt x="1583" y="1317"/>
                  </a:cubicBezTo>
                  <a:cubicBezTo>
                    <a:pt x="1590" y="1317"/>
                    <a:pt x="1593" y="1321"/>
                    <a:pt x="1593" y="1332"/>
                  </a:cubicBezTo>
                  <a:lnTo>
                    <a:pt x="1593" y="1391"/>
                  </a:lnTo>
                  <a:lnTo>
                    <a:pt x="1610" y="1391"/>
                  </a:lnTo>
                  <a:lnTo>
                    <a:pt x="1610" y="1326"/>
                  </a:lnTo>
                  <a:cubicBezTo>
                    <a:pt x="1610" y="1309"/>
                    <a:pt x="1602" y="1303"/>
                    <a:pt x="1590" y="1303"/>
                  </a:cubicBezTo>
                  <a:cubicBezTo>
                    <a:pt x="1579" y="1303"/>
                    <a:pt x="1573" y="1308"/>
                    <a:pt x="1568" y="1316"/>
                  </a:cubicBezTo>
                  <a:cubicBezTo>
                    <a:pt x="1565" y="1309"/>
                    <a:pt x="1560" y="1303"/>
                    <a:pt x="1548" y="1303"/>
                  </a:cubicBezTo>
                  <a:cubicBezTo>
                    <a:pt x="1540" y="1303"/>
                    <a:pt x="1532" y="1308"/>
                    <a:pt x="1527" y="1315"/>
                  </a:cubicBezTo>
                  <a:lnTo>
                    <a:pt x="1527" y="1315"/>
                  </a:lnTo>
                  <a:lnTo>
                    <a:pt x="1527" y="1305"/>
                  </a:lnTo>
                  <a:lnTo>
                    <a:pt x="1511" y="1305"/>
                  </a:lnTo>
                  <a:lnTo>
                    <a:pt x="1511" y="1391"/>
                  </a:lnTo>
                  <a:lnTo>
                    <a:pt x="1511" y="1391"/>
                  </a:lnTo>
                  <a:close/>
                  <a:moveTo>
                    <a:pt x="1456" y="1348"/>
                  </a:moveTo>
                  <a:lnTo>
                    <a:pt x="1456" y="1348"/>
                  </a:lnTo>
                  <a:cubicBezTo>
                    <a:pt x="1456" y="1329"/>
                    <a:pt x="1458" y="1316"/>
                    <a:pt x="1470" y="1316"/>
                  </a:cubicBezTo>
                  <a:cubicBezTo>
                    <a:pt x="1483" y="1316"/>
                    <a:pt x="1485" y="1329"/>
                    <a:pt x="1485" y="1348"/>
                  </a:cubicBezTo>
                  <a:cubicBezTo>
                    <a:pt x="1485" y="1370"/>
                    <a:pt x="1483" y="1381"/>
                    <a:pt x="1470" y="1381"/>
                  </a:cubicBezTo>
                  <a:cubicBezTo>
                    <a:pt x="1458" y="1381"/>
                    <a:pt x="1456" y="1370"/>
                    <a:pt x="1456" y="1348"/>
                  </a:cubicBezTo>
                  <a:lnTo>
                    <a:pt x="1456" y="1348"/>
                  </a:lnTo>
                  <a:close/>
                  <a:moveTo>
                    <a:pt x="1439" y="1348"/>
                  </a:moveTo>
                  <a:lnTo>
                    <a:pt x="1439" y="1348"/>
                  </a:lnTo>
                  <a:cubicBezTo>
                    <a:pt x="1439" y="1375"/>
                    <a:pt x="1447" y="1393"/>
                    <a:pt x="1470" y="1393"/>
                  </a:cubicBezTo>
                  <a:cubicBezTo>
                    <a:pt x="1494" y="1393"/>
                    <a:pt x="1502" y="1375"/>
                    <a:pt x="1502" y="1348"/>
                  </a:cubicBezTo>
                  <a:cubicBezTo>
                    <a:pt x="1502" y="1322"/>
                    <a:pt x="1495" y="1303"/>
                    <a:pt x="1470" y="1303"/>
                  </a:cubicBezTo>
                  <a:cubicBezTo>
                    <a:pt x="1446" y="1303"/>
                    <a:pt x="1439" y="1322"/>
                    <a:pt x="1439" y="1348"/>
                  </a:cubicBezTo>
                  <a:lnTo>
                    <a:pt x="1439" y="1348"/>
                  </a:lnTo>
                  <a:close/>
                  <a:moveTo>
                    <a:pt x="1394" y="1391"/>
                  </a:moveTo>
                  <a:lnTo>
                    <a:pt x="1394" y="1391"/>
                  </a:lnTo>
                  <a:lnTo>
                    <a:pt x="1412" y="1391"/>
                  </a:lnTo>
                  <a:lnTo>
                    <a:pt x="1412" y="1340"/>
                  </a:lnTo>
                  <a:cubicBezTo>
                    <a:pt x="1412" y="1324"/>
                    <a:pt x="1421" y="1320"/>
                    <a:pt x="1429" y="1320"/>
                  </a:cubicBezTo>
                  <a:cubicBezTo>
                    <a:pt x="1432" y="1320"/>
                    <a:pt x="1435" y="1321"/>
                    <a:pt x="1436" y="1321"/>
                  </a:cubicBezTo>
                  <a:lnTo>
                    <a:pt x="1436" y="1304"/>
                  </a:lnTo>
                  <a:cubicBezTo>
                    <a:pt x="1435" y="1304"/>
                    <a:pt x="1434" y="1303"/>
                    <a:pt x="1432" y="1303"/>
                  </a:cubicBezTo>
                  <a:cubicBezTo>
                    <a:pt x="1422" y="1303"/>
                    <a:pt x="1416" y="1309"/>
                    <a:pt x="1412" y="1319"/>
                  </a:cubicBezTo>
                  <a:lnTo>
                    <a:pt x="1412" y="1319"/>
                  </a:lnTo>
                  <a:lnTo>
                    <a:pt x="1412" y="1305"/>
                  </a:lnTo>
                  <a:lnTo>
                    <a:pt x="1394" y="1305"/>
                  </a:lnTo>
                  <a:lnTo>
                    <a:pt x="1394" y="1391"/>
                  </a:lnTo>
                  <a:lnTo>
                    <a:pt x="1394" y="1391"/>
                  </a:lnTo>
                  <a:close/>
                  <a:moveTo>
                    <a:pt x="1326" y="1391"/>
                  </a:moveTo>
                  <a:lnTo>
                    <a:pt x="1326" y="1391"/>
                  </a:lnTo>
                  <a:lnTo>
                    <a:pt x="1344" y="1391"/>
                  </a:lnTo>
                  <a:lnTo>
                    <a:pt x="1344" y="1340"/>
                  </a:lnTo>
                  <a:lnTo>
                    <a:pt x="1384" y="1340"/>
                  </a:lnTo>
                  <a:lnTo>
                    <a:pt x="1384" y="1324"/>
                  </a:lnTo>
                  <a:lnTo>
                    <a:pt x="1344" y="1324"/>
                  </a:lnTo>
                  <a:lnTo>
                    <a:pt x="1344" y="1293"/>
                  </a:lnTo>
                  <a:lnTo>
                    <a:pt x="1386" y="1293"/>
                  </a:lnTo>
                  <a:lnTo>
                    <a:pt x="1386" y="1277"/>
                  </a:lnTo>
                  <a:lnTo>
                    <a:pt x="1326" y="1277"/>
                  </a:lnTo>
                  <a:lnTo>
                    <a:pt x="1326" y="1391"/>
                  </a:lnTo>
                  <a:lnTo>
                    <a:pt x="1326" y="1391"/>
                  </a:lnTo>
                  <a:close/>
                  <a:moveTo>
                    <a:pt x="630" y="244"/>
                  </a:moveTo>
                  <a:lnTo>
                    <a:pt x="630" y="244"/>
                  </a:lnTo>
                  <a:cubicBezTo>
                    <a:pt x="629" y="245"/>
                    <a:pt x="628" y="246"/>
                    <a:pt x="627" y="246"/>
                  </a:cubicBezTo>
                  <a:cubicBezTo>
                    <a:pt x="627" y="246"/>
                    <a:pt x="626" y="246"/>
                    <a:pt x="626" y="246"/>
                  </a:cubicBezTo>
                  <a:lnTo>
                    <a:pt x="625" y="246"/>
                  </a:lnTo>
                  <a:cubicBezTo>
                    <a:pt x="585" y="240"/>
                    <a:pt x="546" y="239"/>
                    <a:pt x="508" y="245"/>
                  </a:cubicBezTo>
                  <a:cubicBezTo>
                    <a:pt x="456" y="254"/>
                    <a:pt x="407" y="277"/>
                    <a:pt x="360" y="323"/>
                  </a:cubicBezTo>
                  <a:cubicBezTo>
                    <a:pt x="277" y="403"/>
                    <a:pt x="256" y="486"/>
                    <a:pt x="248" y="595"/>
                  </a:cubicBezTo>
                  <a:lnTo>
                    <a:pt x="248" y="595"/>
                  </a:lnTo>
                  <a:cubicBezTo>
                    <a:pt x="248" y="597"/>
                    <a:pt x="247" y="599"/>
                    <a:pt x="246" y="600"/>
                  </a:cubicBezTo>
                  <a:cubicBezTo>
                    <a:pt x="245" y="601"/>
                    <a:pt x="244" y="601"/>
                    <a:pt x="243" y="601"/>
                  </a:cubicBezTo>
                  <a:cubicBezTo>
                    <a:pt x="241" y="602"/>
                    <a:pt x="238" y="601"/>
                    <a:pt x="237" y="599"/>
                  </a:cubicBezTo>
                  <a:lnTo>
                    <a:pt x="236" y="597"/>
                  </a:lnTo>
                  <a:lnTo>
                    <a:pt x="235" y="595"/>
                  </a:lnTo>
                  <a:cubicBezTo>
                    <a:pt x="195" y="482"/>
                    <a:pt x="216" y="358"/>
                    <a:pt x="266" y="277"/>
                  </a:cubicBezTo>
                  <a:cubicBezTo>
                    <a:pt x="188" y="292"/>
                    <a:pt x="84" y="273"/>
                    <a:pt x="4" y="211"/>
                  </a:cubicBezTo>
                  <a:lnTo>
                    <a:pt x="3" y="210"/>
                  </a:lnTo>
                  <a:lnTo>
                    <a:pt x="2" y="209"/>
                  </a:lnTo>
                  <a:cubicBezTo>
                    <a:pt x="1" y="207"/>
                    <a:pt x="0" y="205"/>
                    <a:pt x="1" y="203"/>
                  </a:cubicBezTo>
                  <a:cubicBezTo>
                    <a:pt x="2" y="203"/>
                    <a:pt x="3" y="202"/>
                    <a:pt x="3" y="201"/>
                  </a:cubicBezTo>
                  <a:cubicBezTo>
                    <a:pt x="5" y="201"/>
                    <a:pt x="6" y="201"/>
                    <a:pt x="8" y="201"/>
                  </a:cubicBezTo>
                  <a:lnTo>
                    <a:pt x="8" y="201"/>
                  </a:lnTo>
                  <a:cubicBezTo>
                    <a:pt x="99" y="225"/>
                    <a:pt x="172" y="232"/>
                    <a:pt x="259" y="190"/>
                  </a:cubicBezTo>
                  <a:cubicBezTo>
                    <a:pt x="309" y="166"/>
                    <a:pt x="341" y="134"/>
                    <a:pt x="362" y="97"/>
                  </a:cubicBezTo>
                  <a:cubicBezTo>
                    <a:pt x="377" y="69"/>
                    <a:pt x="386" y="38"/>
                    <a:pt x="392" y="5"/>
                  </a:cubicBezTo>
                  <a:lnTo>
                    <a:pt x="393" y="5"/>
                  </a:lnTo>
                  <a:cubicBezTo>
                    <a:pt x="393" y="4"/>
                    <a:pt x="393" y="4"/>
                    <a:pt x="393" y="4"/>
                  </a:cubicBezTo>
                  <a:cubicBezTo>
                    <a:pt x="393" y="3"/>
                    <a:pt x="394" y="2"/>
                    <a:pt x="395" y="2"/>
                  </a:cubicBezTo>
                  <a:cubicBezTo>
                    <a:pt x="398" y="0"/>
                    <a:pt x="402" y="1"/>
                    <a:pt x="404" y="4"/>
                  </a:cubicBezTo>
                  <a:lnTo>
                    <a:pt x="404" y="5"/>
                  </a:lnTo>
                  <a:lnTo>
                    <a:pt x="405" y="7"/>
                  </a:lnTo>
                  <a:cubicBezTo>
                    <a:pt x="424" y="61"/>
                    <a:pt x="407" y="147"/>
                    <a:pt x="385" y="189"/>
                  </a:cubicBezTo>
                  <a:cubicBezTo>
                    <a:pt x="392" y="188"/>
                    <a:pt x="399" y="187"/>
                    <a:pt x="407" y="185"/>
                  </a:cubicBezTo>
                  <a:cubicBezTo>
                    <a:pt x="463" y="176"/>
                    <a:pt x="572" y="189"/>
                    <a:pt x="628" y="232"/>
                  </a:cubicBezTo>
                  <a:lnTo>
                    <a:pt x="629" y="233"/>
                  </a:lnTo>
                  <a:lnTo>
                    <a:pt x="631" y="234"/>
                  </a:lnTo>
                  <a:cubicBezTo>
                    <a:pt x="633" y="237"/>
                    <a:pt x="633" y="242"/>
                    <a:pt x="630" y="24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20">
              <a:extLst>
                <a:ext uri="{FF2B5EF4-FFF2-40B4-BE49-F238E27FC236}">
                  <a16:creationId xmlns:a16="http://schemas.microsoft.com/office/drawing/2014/main" id="{7F438A6D-349F-A346-9CF2-2C08DD774B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5" y="3268663"/>
              <a:ext cx="1690688" cy="1130299"/>
            </a:xfrm>
            <a:custGeom>
              <a:avLst/>
              <a:gdLst>
                <a:gd name="T0" fmla="*/ 2042 w 2203"/>
                <a:gd name="T1" fmla="*/ 1106 h 1464"/>
                <a:gd name="T2" fmla="*/ 2053 w 2203"/>
                <a:gd name="T3" fmla="*/ 1114 h 1464"/>
                <a:gd name="T4" fmla="*/ 2099 w 2203"/>
                <a:gd name="T5" fmla="*/ 1109 h 1464"/>
                <a:gd name="T6" fmla="*/ 2054 w 2203"/>
                <a:gd name="T7" fmla="*/ 1164 h 1464"/>
                <a:gd name="T8" fmla="*/ 1486 w 2203"/>
                <a:gd name="T9" fmla="*/ 1387 h 1464"/>
                <a:gd name="T10" fmla="*/ 1500 w 2203"/>
                <a:gd name="T11" fmla="*/ 1346 h 1464"/>
                <a:gd name="T12" fmla="*/ 1424 w 2203"/>
                <a:gd name="T13" fmla="*/ 1353 h 1464"/>
                <a:gd name="T14" fmla="*/ 1436 w 2203"/>
                <a:gd name="T15" fmla="*/ 1353 h 1464"/>
                <a:gd name="T16" fmla="*/ 1366 w 2203"/>
                <a:gd name="T17" fmla="*/ 1348 h 1464"/>
                <a:gd name="T18" fmla="*/ 1353 w 2203"/>
                <a:gd name="T19" fmla="*/ 1449 h 1464"/>
                <a:gd name="T20" fmla="*/ 1303 w 2203"/>
                <a:gd name="T21" fmla="*/ 1348 h 1464"/>
                <a:gd name="T22" fmla="*/ 1321 w 2203"/>
                <a:gd name="T23" fmla="*/ 1383 h 1464"/>
                <a:gd name="T24" fmla="*/ 1263 w 2203"/>
                <a:gd name="T25" fmla="*/ 1358 h 1464"/>
                <a:gd name="T26" fmla="*/ 1263 w 2203"/>
                <a:gd name="T27" fmla="*/ 1425 h 1464"/>
                <a:gd name="T28" fmla="*/ 1248 w 2203"/>
                <a:gd name="T29" fmla="*/ 1394 h 1464"/>
                <a:gd name="T30" fmla="*/ 1229 w 2203"/>
                <a:gd name="T31" fmla="*/ 1348 h 1464"/>
                <a:gd name="T32" fmla="*/ 1130 w 2203"/>
                <a:gd name="T33" fmla="*/ 1359 h 1464"/>
                <a:gd name="T34" fmla="*/ 1099 w 2203"/>
                <a:gd name="T35" fmla="*/ 1391 h 1464"/>
                <a:gd name="T36" fmla="*/ 1092 w 2203"/>
                <a:gd name="T37" fmla="*/ 1377 h 1464"/>
                <a:gd name="T38" fmla="*/ 1007 w 2203"/>
                <a:gd name="T39" fmla="*/ 1373 h 1464"/>
                <a:gd name="T40" fmla="*/ 994 w 2203"/>
                <a:gd name="T41" fmla="*/ 1436 h 1464"/>
                <a:gd name="T42" fmla="*/ 985 w 2203"/>
                <a:gd name="T43" fmla="*/ 1394 h 1464"/>
                <a:gd name="T44" fmla="*/ 938 w 2203"/>
                <a:gd name="T45" fmla="*/ 1348 h 1464"/>
                <a:gd name="T46" fmla="*/ 956 w 2203"/>
                <a:gd name="T47" fmla="*/ 1336 h 1464"/>
                <a:gd name="T48" fmla="*/ 873 w 2203"/>
                <a:gd name="T49" fmla="*/ 1334 h 1464"/>
                <a:gd name="T50" fmla="*/ 855 w 2203"/>
                <a:gd name="T51" fmla="*/ 1434 h 1464"/>
                <a:gd name="T52" fmla="*/ 784 w 2203"/>
                <a:gd name="T53" fmla="*/ 1320 h 1464"/>
                <a:gd name="T54" fmla="*/ 751 w 2203"/>
                <a:gd name="T55" fmla="*/ 1389 h 1464"/>
                <a:gd name="T56" fmla="*/ 751 w 2203"/>
                <a:gd name="T57" fmla="*/ 1424 h 1464"/>
                <a:gd name="T58" fmla="*/ 710 w 2203"/>
                <a:gd name="T59" fmla="*/ 1374 h 1464"/>
                <a:gd name="T60" fmla="*/ 642 w 2203"/>
                <a:gd name="T61" fmla="*/ 1391 h 1464"/>
                <a:gd name="T62" fmla="*/ 703 w 2203"/>
                <a:gd name="T63" fmla="*/ 1403 h 1464"/>
                <a:gd name="T64" fmla="*/ 613 w 2203"/>
                <a:gd name="T65" fmla="*/ 1319 h 1464"/>
                <a:gd name="T66" fmla="*/ 573 w 2203"/>
                <a:gd name="T67" fmla="*/ 1348 h 1464"/>
                <a:gd name="T68" fmla="*/ 598 w 2203"/>
                <a:gd name="T69" fmla="*/ 1421 h 1464"/>
                <a:gd name="T70" fmla="*/ 561 w 2203"/>
                <a:gd name="T71" fmla="*/ 1348 h 1464"/>
                <a:gd name="T72" fmla="*/ 559 w 2203"/>
                <a:gd name="T73" fmla="*/ 1410 h 1464"/>
                <a:gd name="T74" fmla="*/ 533 w 2203"/>
                <a:gd name="T75" fmla="*/ 1399 h 1464"/>
                <a:gd name="T76" fmla="*/ 471 w 2203"/>
                <a:gd name="T77" fmla="*/ 1348 h 1464"/>
                <a:gd name="T78" fmla="*/ 488 w 2203"/>
                <a:gd name="T79" fmla="*/ 1319 h 1464"/>
                <a:gd name="T80" fmla="*/ 449 w 2203"/>
                <a:gd name="T81" fmla="*/ 1324 h 1464"/>
                <a:gd name="T82" fmla="*/ 463 w 2203"/>
                <a:gd name="T83" fmla="*/ 1434 h 1464"/>
                <a:gd name="T84" fmla="*/ 395 w 2203"/>
                <a:gd name="T85" fmla="*/ 1389 h 1464"/>
                <a:gd name="T86" fmla="*/ 411 w 2203"/>
                <a:gd name="T87" fmla="*/ 1416 h 1464"/>
                <a:gd name="T88" fmla="*/ 351 w 2203"/>
                <a:gd name="T89" fmla="*/ 1412 h 1464"/>
                <a:gd name="T90" fmla="*/ 411 w 2203"/>
                <a:gd name="T91" fmla="*/ 1367 h 1464"/>
                <a:gd name="T92" fmla="*/ 333 w 2203"/>
                <a:gd name="T93" fmla="*/ 1348 h 1464"/>
                <a:gd name="T94" fmla="*/ 333 w 2203"/>
                <a:gd name="T95" fmla="*/ 1435 h 1464"/>
                <a:gd name="T96" fmla="*/ 247 w 2203"/>
                <a:gd name="T97" fmla="*/ 1402 h 1464"/>
                <a:gd name="T98" fmla="*/ 298 w 2203"/>
                <a:gd name="T99" fmla="*/ 1351 h 1464"/>
                <a:gd name="T100" fmla="*/ 264 w 2203"/>
                <a:gd name="T101" fmla="*/ 1436 h 1464"/>
                <a:gd name="T102" fmla="*/ 434 w 2203"/>
                <a:gd name="T103" fmla="*/ 157 h 1464"/>
                <a:gd name="T104" fmla="*/ 1045 w 2203"/>
                <a:gd name="T105" fmla="*/ 630 h 1464"/>
                <a:gd name="T106" fmla="*/ 1212 w 2203"/>
                <a:gd name="T107" fmla="*/ 376 h 1464"/>
                <a:gd name="T108" fmla="*/ 790 w 2203"/>
                <a:gd name="T109" fmla="*/ 516 h 1464"/>
                <a:gd name="T110" fmla="*/ 281 w 2203"/>
                <a:gd name="T111" fmla="*/ 388 h 1464"/>
                <a:gd name="T112" fmla="*/ 284 w 2203"/>
                <a:gd name="T113" fmla="*/ 1086 h 1464"/>
                <a:gd name="T114" fmla="*/ 1592 w 2203"/>
                <a:gd name="T115" fmla="*/ 752 h 1464"/>
                <a:gd name="T116" fmla="*/ 1362 w 2203"/>
                <a:gd name="T117" fmla="*/ 127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03" h="1464">
                  <a:moveTo>
                    <a:pt x="2042" y="1106"/>
                  </a:moveTo>
                  <a:lnTo>
                    <a:pt x="2042" y="1106"/>
                  </a:lnTo>
                  <a:lnTo>
                    <a:pt x="2053" y="1106"/>
                  </a:lnTo>
                  <a:cubicBezTo>
                    <a:pt x="2061" y="1106"/>
                    <a:pt x="2069" y="1105"/>
                    <a:pt x="2069" y="1095"/>
                  </a:cubicBezTo>
                  <a:cubicBezTo>
                    <a:pt x="2069" y="1087"/>
                    <a:pt x="2062" y="1086"/>
                    <a:pt x="2055" y="1086"/>
                  </a:cubicBezTo>
                  <a:lnTo>
                    <a:pt x="2042" y="1086"/>
                  </a:lnTo>
                  <a:lnTo>
                    <a:pt x="2042" y="1106"/>
                  </a:lnTo>
                  <a:lnTo>
                    <a:pt x="2042" y="1106"/>
                  </a:lnTo>
                  <a:close/>
                  <a:moveTo>
                    <a:pt x="2032" y="1077"/>
                  </a:moveTo>
                  <a:lnTo>
                    <a:pt x="2032" y="1077"/>
                  </a:lnTo>
                  <a:lnTo>
                    <a:pt x="2057" y="1077"/>
                  </a:lnTo>
                  <a:cubicBezTo>
                    <a:pt x="2072" y="1077"/>
                    <a:pt x="2079" y="1083"/>
                    <a:pt x="2079" y="1096"/>
                  </a:cubicBezTo>
                  <a:cubicBezTo>
                    <a:pt x="2079" y="1107"/>
                    <a:pt x="2072" y="1112"/>
                    <a:pt x="2063" y="1113"/>
                  </a:cubicBezTo>
                  <a:lnTo>
                    <a:pt x="2081" y="1142"/>
                  </a:lnTo>
                  <a:lnTo>
                    <a:pt x="2070" y="1142"/>
                  </a:lnTo>
                  <a:lnTo>
                    <a:pt x="2053" y="1114"/>
                  </a:lnTo>
                  <a:lnTo>
                    <a:pt x="2042" y="1114"/>
                  </a:lnTo>
                  <a:lnTo>
                    <a:pt x="2042" y="1142"/>
                  </a:lnTo>
                  <a:lnTo>
                    <a:pt x="2032" y="1142"/>
                  </a:lnTo>
                  <a:lnTo>
                    <a:pt x="2032" y="1077"/>
                  </a:lnTo>
                  <a:lnTo>
                    <a:pt x="2032" y="1077"/>
                  </a:lnTo>
                  <a:close/>
                  <a:moveTo>
                    <a:pt x="2054" y="1156"/>
                  </a:moveTo>
                  <a:lnTo>
                    <a:pt x="2054" y="1156"/>
                  </a:lnTo>
                  <a:cubicBezTo>
                    <a:pt x="2079" y="1156"/>
                    <a:pt x="2099" y="1136"/>
                    <a:pt x="2099" y="1109"/>
                  </a:cubicBezTo>
                  <a:cubicBezTo>
                    <a:pt x="2099" y="1083"/>
                    <a:pt x="2079" y="1063"/>
                    <a:pt x="2054" y="1063"/>
                  </a:cubicBezTo>
                  <a:cubicBezTo>
                    <a:pt x="2028" y="1063"/>
                    <a:pt x="2008" y="1083"/>
                    <a:pt x="2008" y="1109"/>
                  </a:cubicBezTo>
                  <a:cubicBezTo>
                    <a:pt x="2008" y="1136"/>
                    <a:pt x="2028" y="1156"/>
                    <a:pt x="2054" y="1156"/>
                  </a:cubicBezTo>
                  <a:lnTo>
                    <a:pt x="2054" y="1156"/>
                  </a:lnTo>
                  <a:close/>
                  <a:moveTo>
                    <a:pt x="2054" y="1055"/>
                  </a:moveTo>
                  <a:lnTo>
                    <a:pt x="2054" y="1055"/>
                  </a:lnTo>
                  <a:cubicBezTo>
                    <a:pt x="2084" y="1055"/>
                    <a:pt x="2109" y="1078"/>
                    <a:pt x="2109" y="1109"/>
                  </a:cubicBezTo>
                  <a:cubicBezTo>
                    <a:pt x="2109" y="1141"/>
                    <a:pt x="2084" y="1164"/>
                    <a:pt x="2054" y="1164"/>
                  </a:cubicBezTo>
                  <a:cubicBezTo>
                    <a:pt x="2024" y="1164"/>
                    <a:pt x="1998" y="1141"/>
                    <a:pt x="1998" y="1109"/>
                  </a:cubicBezTo>
                  <a:cubicBezTo>
                    <a:pt x="1998" y="1078"/>
                    <a:pt x="2024" y="1055"/>
                    <a:pt x="2054" y="1055"/>
                  </a:cubicBezTo>
                  <a:lnTo>
                    <a:pt x="2054" y="1055"/>
                  </a:lnTo>
                  <a:close/>
                  <a:moveTo>
                    <a:pt x="1504" y="1355"/>
                  </a:moveTo>
                  <a:lnTo>
                    <a:pt x="1504" y="1355"/>
                  </a:lnTo>
                  <a:lnTo>
                    <a:pt x="1503" y="1355"/>
                  </a:lnTo>
                  <a:lnTo>
                    <a:pt x="1491" y="1387"/>
                  </a:lnTo>
                  <a:lnTo>
                    <a:pt x="1486" y="1387"/>
                  </a:lnTo>
                  <a:lnTo>
                    <a:pt x="1474" y="1355"/>
                  </a:lnTo>
                  <a:lnTo>
                    <a:pt x="1473" y="1355"/>
                  </a:lnTo>
                  <a:lnTo>
                    <a:pt x="1473" y="1387"/>
                  </a:lnTo>
                  <a:lnTo>
                    <a:pt x="1465" y="1387"/>
                  </a:lnTo>
                  <a:lnTo>
                    <a:pt x="1465" y="1346"/>
                  </a:lnTo>
                  <a:lnTo>
                    <a:pt x="1477" y="1346"/>
                  </a:lnTo>
                  <a:lnTo>
                    <a:pt x="1489" y="1375"/>
                  </a:lnTo>
                  <a:lnTo>
                    <a:pt x="1500" y="1346"/>
                  </a:lnTo>
                  <a:lnTo>
                    <a:pt x="1512" y="1346"/>
                  </a:lnTo>
                  <a:lnTo>
                    <a:pt x="1512" y="1387"/>
                  </a:lnTo>
                  <a:lnTo>
                    <a:pt x="1504" y="1387"/>
                  </a:lnTo>
                  <a:lnTo>
                    <a:pt x="1504" y="1355"/>
                  </a:lnTo>
                  <a:lnTo>
                    <a:pt x="1504" y="1355"/>
                  </a:lnTo>
                  <a:close/>
                  <a:moveTo>
                    <a:pt x="1436" y="1353"/>
                  </a:moveTo>
                  <a:lnTo>
                    <a:pt x="1436" y="1353"/>
                  </a:lnTo>
                  <a:lnTo>
                    <a:pt x="1424" y="1353"/>
                  </a:lnTo>
                  <a:lnTo>
                    <a:pt x="1424" y="1346"/>
                  </a:lnTo>
                  <a:lnTo>
                    <a:pt x="1457" y="1346"/>
                  </a:lnTo>
                  <a:lnTo>
                    <a:pt x="1457" y="1353"/>
                  </a:lnTo>
                  <a:lnTo>
                    <a:pt x="1445" y="1353"/>
                  </a:lnTo>
                  <a:lnTo>
                    <a:pt x="1445" y="1387"/>
                  </a:lnTo>
                  <a:lnTo>
                    <a:pt x="1436" y="1387"/>
                  </a:lnTo>
                  <a:lnTo>
                    <a:pt x="1436" y="1353"/>
                  </a:lnTo>
                  <a:lnTo>
                    <a:pt x="1436" y="1353"/>
                  </a:lnTo>
                  <a:close/>
                  <a:moveTo>
                    <a:pt x="1407" y="1413"/>
                  </a:moveTo>
                  <a:lnTo>
                    <a:pt x="1407" y="1413"/>
                  </a:lnTo>
                  <a:lnTo>
                    <a:pt x="1425" y="1413"/>
                  </a:lnTo>
                  <a:lnTo>
                    <a:pt x="1425" y="1434"/>
                  </a:lnTo>
                  <a:lnTo>
                    <a:pt x="1407" y="1434"/>
                  </a:lnTo>
                  <a:lnTo>
                    <a:pt x="1407" y="1413"/>
                  </a:lnTo>
                  <a:close/>
                  <a:moveTo>
                    <a:pt x="1366" y="1348"/>
                  </a:moveTo>
                  <a:lnTo>
                    <a:pt x="1366" y="1348"/>
                  </a:lnTo>
                  <a:lnTo>
                    <a:pt x="1381" y="1413"/>
                  </a:lnTo>
                  <a:lnTo>
                    <a:pt x="1381" y="1413"/>
                  </a:lnTo>
                  <a:lnTo>
                    <a:pt x="1395" y="1348"/>
                  </a:lnTo>
                  <a:lnTo>
                    <a:pt x="1413" y="1348"/>
                  </a:lnTo>
                  <a:lnTo>
                    <a:pt x="1389" y="1437"/>
                  </a:lnTo>
                  <a:cubicBezTo>
                    <a:pt x="1383" y="1461"/>
                    <a:pt x="1377" y="1464"/>
                    <a:pt x="1359" y="1463"/>
                  </a:cubicBezTo>
                  <a:cubicBezTo>
                    <a:pt x="1357" y="1463"/>
                    <a:pt x="1355" y="1463"/>
                    <a:pt x="1353" y="1463"/>
                  </a:cubicBezTo>
                  <a:lnTo>
                    <a:pt x="1353" y="1449"/>
                  </a:lnTo>
                  <a:cubicBezTo>
                    <a:pt x="1355" y="1449"/>
                    <a:pt x="1356" y="1450"/>
                    <a:pt x="1358" y="1450"/>
                  </a:cubicBezTo>
                  <a:cubicBezTo>
                    <a:pt x="1364" y="1450"/>
                    <a:pt x="1368" y="1449"/>
                    <a:pt x="1370" y="1443"/>
                  </a:cubicBezTo>
                  <a:lnTo>
                    <a:pt x="1372" y="1436"/>
                  </a:lnTo>
                  <a:lnTo>
                    <a:pt x="1348" y="1348"/>
                  </a:lnTo>
                  <a:lnTo>
                    <a:pt x="1366" y="1348"/>
                  </a:lnTo>
                  <a:lnTo>
                    <a:pt x="1366" y="1348"/>
                  </a:lnTo>
                  <a:close/>
                  <a:moveTo>
                    <a:pt x="1303" y="1348"/>
                  </a:moveTo>
                  <a:lnTo>
                    <a:pt x="1303" y="1348"/>
                  </a:lnTo>
                  <a:lnTo>
                    <a:pt x="1321" y="1348"/>
                  </a:lnTo>
                  <a:lnTo>
                    <a:pt x="1321" y="1362"/>
                  </a:lnTo>
                  <a:lnTo>
                    <a:pt x="1321" y="1362"/>
                  </a:lnTo>
                  <a:cubicBezTo>
                    <a:pt x="1325" y="1352"/>
                    <a:pt x="1331" y="1346"/>
                    <a:pt x="1341" y="1346"/>
                  </a:cubicBezTo>
                  <a:cubicBezTo>
                    <a:pt x="1343" y="1346"/>
                    <a:pt x="1344" y="1347"/>
                    <a:pt x="1345" y="1347"/>
                  </a:cubicBezTo>
                  <a:lnTo>
                    <a:pt x="1345" y="1364"/>
                  </a:lnTo>
                  <a:cubicBezTo>
                    <a:pt x="1344" y="1364"/>
                    <a:pt x="1341" y="1363"/>
                    <a:pt x="1338" y="1363"/>
                  </a:cubicBezTo>
                  <a:cubicBezTo>
                    <a:pt x="1330" y="1363"/>
                    <a:pt x="1321" y="1367"/>
                    <a:pt x="1321" y="1383"/>
                  </a:cubicBezTo>
                  <a:lnTo>
                    <a:pt x="1321" y="1434"/>
                  </a:lnTo>
                  <a:lnTo>
                    <a:pt x="1303" y="1434"/>
                  </a:lnTo>
                  <a:lnTo>
                    <a:pt x="1303" y="1348"/>
                  </a:lnTo>
                  <a:lnTo>
                    <a:pt x="1303" y="1348"/>
                  </a:lnTo>
                  <a:close/>
                  <a:moveTo>
                    <a:pt x="1276" y="1382"/>
                  </a:moveTo>
                  <a:lnTo>
                    <a:pt x="1276" y="1382"/>
                  </a:lnTo>
                  <a:lnTo>
                    <a:pt x="1276" y="1377"/>
                  </a:lnTo>
                  <a:cubicBezTo>
                    <a:pt x="1276" y="1366"/>
                    <a:pt x="1272" y="1358"/>
                    <a:pt x="1263" y="1358"/>
                  </a:cubicBezTo>
                  <a:cubicBezTo>
                    <a:pt x="1252" y="1358"/>
                    <a:pt x="1248" y="1369"/>
                    <a:pt x="1248" y="1380"/>
                  </a:cubicBezTo>
                  <a:lnTo>
                    <a:pt x="1248" y="1382"/>
                  </a:lnTo>
                  <a:lnTo>
                    <a:pt x="1276" y="1382"/>
                  </a:lnTo>
                  <a:lnTo>
                    <a:pt x="1276" y="1382"/>
                  </a:lnTo>
                  <a:close/>
                  <a:moveTo>
                    <a:pt x="1248" y="1394"/>
                  </a:moveTo>
                  <a:lnTo>
                    <a:pt x="1248" y="1394"/>
                  </a:lnTo>
                  <a:lnTo>
                    <a:pt x="1248" y="1398"/>
                  </a:lnTo>
                  <a:cubicBezTo>
                    <a:pt x="1248" y="1410"/>
                    <a:pt x="1250" y="1425"/>
                    <a:pt x="1263" y="1425"/>
                  </a:cubicBezTo>
                  <a:cubicBezTo>
                    <a:pt x="1275" y="1425"/>
                    <a:pt x="1276" y="1411"/>
                    <a:pt x="1276" y="1405"/>
                  </a:cubicBezTo>
                  <a:lnTo>
                    <a:pt x="1293" y="1405"/>
                  </a:lnTo>
                  <a:cubicBezTo>
                    <a:pt x="1293" y="1424"/>
                    <a:pt x="1281" y="1436"/>
                    <a:pt x="1262" y="1436"/>
                  </a:cubicBezTo>
                  <a:cubicBezTo>
                    <a:pt x="1248" y="1436"/>
                    <a:pt x="1231" y="1432"/>
                    <a:pt x="1231" y="1393"/>
                  </a:cubicBezTo>
                  <a:cubicBezTo>
                    <a:pt x="1231" y="1370"/>
                    <a:pt x="1236" y="1346"/>
                    <a:pt x="1263" y="1346"/>
                  </a:cubicBezTo>
                  <a:cubicBezTo>
                    <a:pt x="1287" y="1346"/>
                    <a:pt x="1293" y="1361"/>
                    <a:pt x="1293" y="1384"/>
                  </a:cubicBezTo>
                  <a:lnTo>
                    <a:pt x="1293" y="1394"/>
                  </a:lnTo>
                  <a:lnTo>
                    <a:pt x="1248" y="1394"/>
                  </a:lnTo>
                  <a:lnTo>
                    <a:pt x="1248" y="1394"/>
                  </a:lnTo>
                  <a:close/>
                  <a:moveTo>
                    <a:pt x="1163" y="1348"/>
                  </a:moveTo>
                  <a:lnTo>
                    <a:pt x="1163" y="1348"/>
                  </a:lnTo>
                  <a:lnTo>
                    <a:pt x="1182" y="1348"/>
                  </a:lnTo>
                  <a:lnTo>
                    <a:pt x="1197" y="1416"/>
                  </a:lnTo>
                  <a:lnTo>
                    <a:pt x="1197" y="1416"/>
                  </a:lnTo>
                  <a:lnTo>
                    <a:pt x="1210" y="1348"/>
                  </a:lnTo>
                  <a:lnTo>
                    <a:pt x="1229" y="1348"/>
                  </a:lnTo>
                  <a:lnTo>
                    <a:pt x="1206" y="1434"/>
                  </a:lnTo>
                  <a:lnTo>
                    <a:pt x="1186" y="1434"/>
                  </a:lnTo>
                  <a:lnTo>
                    <a:pt x="1163" y="1348"/>
                  </a:lnTo>
                  <a:lnTo>
                    <a:pt x="1163" y="1348"/>
                  </a:lnTo>
                  <a:close/>
                  <a:moveTo>
                    <a:pt x="1130" y="1424"/>
                  </a:moveTo>
                  <a:lnTo>
                    <a:pt x="1130" y="1424"/>
                  </a:lnTo>
                  <a:cubicBezTo>
                    <a:pt x="1143" y="1424"/>
                    <a:pt x="1145" y="1413"/>
                    <a:pt x="1145" y="1391"/>
                  </a:cubicBezTo>
                  <a:cubicBezTo>
                    <a:pt x="1145" y="1372"/>
                    <a:pt x="1143" y="1359"/>
                    <a:pt x="1130" y="1359"/>
                  </a:cubicBezTo>
                  <a:cubicBezTo>
                    <a:pt x="1118" y="1359"/>
                    <a:pt x="1116" y="1372"/>
                    <a:pt x="1116" y="1391"/>
                  </a:cubicBezTo>
                  <a:cubicBezTo>
                    <a:pt x="1116" y="1413"/>
                    <a:pt x="1118" y="1424"/>
                    <a:pt x="1130" y="1424"/>
                  </a:cubicBezTo>
                  <a:lnTo>
                    <a:pt x="1130" y="1424"/>
                  </a:lnTo>
                  <a:close/>
                  <a:moveTo>
                    <a:pt x="1130" y="1346"/>
                  </a:moveTo>
                  <a:lnTo>
                    <a:pt x="1130" y="1346"/>
                  </a:lnTo>
                  <a:cubicBezTo>
                    <a:pt x="1155" y="1346"/>
                    <a:pt x="1163" y="1365"/>
                    <a:pt x="1163" y="1391"/>
                  </a:cubicBezTo>
                  <a:cubicBezTo>
                    <a:pt x="1163" y="1418"/>
                    <a:pt x="1154" y="1436"/>
                    <a:pt x="1130" y="1436"/>
                  </a:cubicBezTo>
                  <a:cubicBezTo>
                    <a:pt x="1107" y="1436"/>
                    <a:pt x="1099" y="1418"/>
                    <a:pt x="1099" y="1391"/>
                  </a:cubicBezTo>
                  <a:cubicBezTo>
                    <a:pt x="1099" y="1365"/>
                    <a:pt x="1106" y="1346"/>
                    <a:pt x="1130" y="1346"/>
                  </a:cubicBezTo>
                  <a:lnTo>
                    <a:pt x="1130" y="1346"/>
                  </a:lnTo>
                  <a:close/>
                  <a:moveTo>
                    <a:pt x="1092" y="1403"/>
                  </a:moveTo>
                  <a:lnTo>
                    <a:pt x="1092" y="1403"/>
                  </a:lnTo>
                  <a:cubicBezTo>
                    <a:pt x="1090" y="1423"/>
                    <a:pt x="1083" y="1436"/>
                    <a:pt x="1062" y="1436"/>
                  </a:cubicBezTo>
                  <a:cubicBezTo>
                    <a:pt x="1037" y="1436"/>
                    <a:pt x="1030" y="1418"/>
                    <a:pt x="1030" y="1391"/>
                  </a:cubicBezTo>
                  <a:cubicBezTo>
                    <a:pt x="1030" y="1365"/>
                    <a:pt x="1037" y="1346"/>
                    <a:pt x="1062" y="1346"/>
                  </a:cubicBezTo>
                  <a:cubicBezTo>
                    <a:pt x="1088" y="1346"/>
                    <a:pt x="1092" y="1366"/>
                    <a:pt x="1092" y="1377"/>
                  </a:cubicBezTo>
                  <a:lnTo>
                    <a:pt x="1075" y="1377"/>
                  </a:lnTo>
                  <a:cubicBezTo>
                    <a:pt x="1075" y="1369"/>
                    <a:pt x="1072" y="1359"/>
                    <a:pt x="1062" y="1359"/>
                  </a:cubicBezTo>
                  <a:cubicBezTo>
                    <a:pt x="1050" y="1359"/>
                    <a:pt x="1048" y="1372"/>
                    <a:pt x="1048" y="1391"/>
                  </a:cubicBezTo>
                  <a:cubicBezTo>
                    <a:pt x="1048" y="1410"/>
                    <a:pt x="1050" y="1424"/>
                    <a:pt x="1062" y="1424"/>
                  </a:cubicBezTo>
                  <a:cubicBezTo>
                    <a:pt x="1072" y="1424"/>
                    <a:pt x="1075" y="1416"/>
                    <a:pt x="1075" y="1403"/>
                  </a:cubicBezTo>
                  <a:lnTo>
                    <a:pt x="1092" y="1403"/>
                  </a:lnTo>
                  <a:lnTo>
                    <a:pt x="1092" y="1403"/>
                  </a:lnTo>
                  <a:close/>
                  <a:moveTo>
                    <a:pt x="1007" y="1373"/>
                  </a:moveTo>
                  <a:lnTo>
                    <a:pt x="1007" y="1373"/>
                  </a:lnTo>
                  <a:lnTo>
                    <a:pt x="1007" y="1371"/>
                  </a:lnTo>
                  <a:cubicBezTo>
                    <a:pt x="1007" y="1364"/>
                    <a:pt x="1004" y="1358"/>
                    <a:pt x="995" y="1358"/>
                  </a:cubicBezTo>
                  <a:cubicBezTo>
                    <a:pt x="988" y="1358"/>
                    <a:pt x="983" y="1361"/>
                    <a:pt x="983" y="1369"/>
                  </a:cubicBezTo>
                  <a:cubicBezTo>
                    <a:pt x="983" y="1376"/>
                    <a:pt x="986" y="1379"/>
                    <a:pt x="995" y="1382"/>
                  </a:cubicBezTo>
                  <a:lnTo>
                    <a:pt x="1006" y="1386"/>
                  </a:lnTo>
                  <a:cubicBezTo>
                    <a:pt x="1019" y="1390"/>
                    <a:pt x="1025" y="1397"/>
                    <a:pt x="1025" y="1410"/>
                  </a:cubicBezTo>
                  <a:cubicBezTo>
                    <a:pt x="1025" y="1429"/>
                    <a:pt x="1011" y="1436"/>
                    <a:pt x="994" y="1436"/>
                  </a:cubicBezTo>
                  <a:cubicBezTo>
                    <a:pt x="972" y="1436"/>
                    <a:pt x="966" y="1426"/>
                    <a:pt x="966" y="1410"/>
                  </a:cubicBezTo>
                  <a:lnTo>
                    <a:pt x="966" y="1407"/>
                  </a:lnTo>
                  <a:lnTo>
                    <a:pt x="981" y="1407"/>
                  </a:lnTo>
                  <a:lnTo>
                    <a:pt x="981" y="1409"/>
                  </a:lnTo>
                  <a:cubicBezTo>
                    <a:pt x="981" y="1419"/>
                    <a:pt x="985" y="1425"/>
                    <a:pt x="995" y="1425"/>
                  </a:cubicBezTo>
                  <a:cubicBezTo>
                    <a:pt x="1004" y="1425"/>
                    <a:pt x="1009" y="1420"/>
                    <a:pt x="1009" y="1412"/>
                  </a:cubicBezTo>
                  <a:cubicBezTo>
                    <a:pt x="1009" y="1406"/>
                    <a:pt x="1005" y="1401"/>
                    <a:pt x="999" y="1399"/>
                  </a:cubicBezTo>
                  <a:lnTo>
                    <a:pt x="985" y="1394"/>
                  </a:lnTo>
                  <a:cubicBezTo>
                    <a:pt x="972" y="1390"/>
                    <a:pt x="967" y="1383"/>
                    <a:pt x="967" y="1370"/>
                  </a:cubicBezTo>
                  <a:cubicBezTo>
                    <a:pt x="967" y="1354"/>
                    <a:pt x="978" y="1346"/>
                    <a:pt x="996" y="1346"/>
                  </a:cubicBezTo>
                  <a:cubicBezTo>
                    <a:pt x="1018" y="1346"/>
                    <a:pt x="1023" y="1359"/>
                    <a:pt x="1023" y="1370"/>
                  </a:cubicBezTo>
                  <a:lnTo>
                    <a:pt x="1023" y="1373"/>
                  </a:lnTo>
                  <a:lnTo>
                    <a:pt x="1007" y="1373"/>
                  </a:lnTo>
                  <a:lnTo>
                    <a:pt x="1007" y="1373"/>
                  </a:lnTo>
                  <a:close/>
                  <a:moveTo>
                    <a:pt x="938" y="1348"/>
                  </a:moveTo>
                  <a:lnTo>
                    <a:pt x="938" y="1348"/>
                  </a:lnTo>
                  <a:lnTo>
                    <a:pt x="956" y="1348"/>
                  </a:lnTo>
                  <a:lnTo>
                    <a:pt x="956" y="1434"/>
                  </a:lnTo>
                  <a:lnTo>
                    <a:pt x="938" y="1434"/>
                  </a:lnTo>
                  <a:lnTo>
                    <a:pt x="938" y="1348"/>
                  </a:lnTo>
                  <a:close/>
                  <a:moveTo>
                    <a:pt x="938" y="1319"/>
                  </a:moveTo>
                  <a:lnTo>
                    <a:pt x="938" y="1319"/>
                  </a:lnTo>
                  <a:lnTo>
                    <a:pt x="956" y="1319"/>
                  </a:lnTo>
                  <a:lnTo>
                    <a:pt x="956" y="1336"/>
                  </a:lnTo>
                  <a:lnTo>
                    <a:pt x="938" y="1336"/>
                  </a:lnTo>
                  <a:lnTo>
                    <a:pt x="938" y="1319"/>
                  </a:lnTo>
                  <a:close/>
                  <a:moveTo>
                    <a:pt x="873" y="1420"/>
                  </a:moveTo>
                  <a:lnTo>
                    <a:pt x="873" y="1420"/>
                  </a:lnTo>
                  <a:lnTo>
                    <a:pt x="888" y="1420"/>
                  </a:lnTo>
                  <a:cubicBezTo>
                    <a:pt x="903" y="1420"/>
                    <a:pt x="909" y="1411"/>
                    <a:pt x="909" y="1377"/>
                  </a:cubicBezTo>
                  <a:cubicBezTo>
                    <a:pt x="909" y="1345"/>
                    <a:pt x="904" y="1334"/>
                    <a:pt x="888" y="1334"/>
                  </a:cubicBezTo>
                  <a:lnTo>
                    <a:pt x="873" y="1334"/>
                  </a:lnTo>
                  <a:lnTo>
                    <a:pt x="873" y="1420"/>
                  </a:lnTo>
                  <a:lnTo>
                    <a:pt x="873" y="1420"/>
                  </a:lnTo>
                  <a:close/>
                  <a:moveTo>
                    <a:pt x="855" y="1320"/>
                  </a:moveTo>
                  <a:lnTo>
                    <a:pt x="855" y="1320"/>
                  </a:lnTo>
                  <a:lnTo>
                    <a:pt x="887" y="1320"/>
                  </a:lnTo>
                  <a:cubicBezTo>
                    <a:pt x="923" y="1320"/>
                    <a:pt x="928" y="1344"/>
                    <a:pt x="928" y="1377"/>
                  </a:cubicBezTo>
                  <a:cubicBezTo>
                    <a:pt x="928" y="1411"/>
                    <a:pt x="923" y="1434"/>
                    <a:pt x="887" y="1434"/>
                  </a:cubicBezTo>
                  <a:lnTo>
                    <a:pt x="855" y="1434"/>
                  </a:lnTo>
                  <a:lnTo>
                    <a:pt x="855" y="1320"/>
                  </a:lnTo>
                  <a:lnTo>
                    <a:pt x="855" y="1320"/>
                  </a:lnTo>
                  <a:close/>
                  <a:moveTo>
                    <a:pt x="784" y="1320"/>
                  </a:moveTo>
                  <a:lnTo>
                    <a:pt x="784" y="1320"/>
                  </a:lnTo>
                  <a:lnTo>
                    <a:pt x="801" y="1320"/>
                  </a:lnTo>
                  <a:lnTo>
                    <a:pt x="801" y="1434"/>
                  </a:lnTo>
                  <a:lnTo>
                    <a:pt x="784" y="1434"/>
                  </a:lnTo>
                  <a:lnTo>
                    <a:pt x="784" y="1320"/>
                  </a:lnTo>
                  <a:close/>
                  <a:moveTo>
                    <a:pt x="751" y="1389"/>
                  </a:moveTo>
                  <a:lnTo>
                    <a:pt x="751" y="1389"/>
                  </a:lnTo>
                  <a:cubicBezTo>
                    <a:pt x="746" y="1392"/>
                    <a:pt x="737" y="1394"/>
                    <a:pt x="732" y="1397"/>
                  </a:cubicBezTo>
                  <a:cubicBezTo>
                    <a:pt x="727" y="1399"/>
                    <a:pt x="725" y="1404"/>
                    <a:pt x="725" y="1411"/>
                  </a:cubicBezTo>
                  <a:cubicBezTo>
                    <a:pt x="725" y="1418"/>
                    <a:pt x="728" y="1424"/>
                    <a:pt x="735" y="1424"/>
                  </a:cubicBezTo>
                  <a:cubicBezTo>
                    <a:pt x="746" y="1424"/>
                    <a:pt x="751" y="1416"/>
                    <a:pt x="751" y="1403"/>
                  </a:cubicBezTo>
                  <a:lnTo>
                    <a:pt x="751" y="1389"/>
                  </a:lnTo>
                  <a:lnTo>
                    <a:pt x="751" y="1389"/>
                  </a:lnTo>
                  <a:close/>
                  <a:moveTo>
                    <a:pt x="767" y="1416"/>
                  </a:moveTo>
                  <a:lnTo>
                    <a:pt x="767" y="1416"/>
                  </a:lnTo>
                  <a:cubicBezTo>
                    <a:pt x="767" y="1420"/>
                    <a:pt x="769" y="1422"/>
                    <a:pt x="771" y="1422"/>
                  </a:cubicBezTo>
                  <a:cubicBezTo>
                    <a:pt x="773" y="1422"/>
                    <a:pt x="774" y="1422"/>
                    <a:pt x="774" y="1422"/>
                  </a:cubicBezTo>
                  <a:lnTo>
                    <a:pt x="774" y="1433"/>
                  </a:lnTo>
                  <a:cubicBezTo>
                    <a:pt x="772" y="1434"/>
                    <a:pt x="769" y="1435"/>
                    <a:pt x="766" y="1435"/>
                  </a:cubicBezTo>
                  <a:cubicBezTo>
                    <a:pt x="758" y="1435"/>
                    <a:pt x="752" y="1432"/>
                    <a:pt x="751" y="1424"/>
                  </a:cubicBezTo>
                  <a:lnTo>
                    <a:pt x="751" y="1424"/>
                  </a:lnTo>
                  <a:cubicBezTo>
                    <a:pt x="746" y="1432"/>
                    <a:pt x="740" y="1436"/>
                    <a:pt x="730" y="1436"/>
                  </a:cubicBezTo>
                  <a:cubicBezTo>
                    <a:pt x="716" y="1436"/>
                    <a:pt x="707" y="1429"/>
                    <a:pt x="707" y="1412"/>
                  </a:cubicBezTo>
                  <a:cubicBezTo>
                    <a:pt x="707" y="1393"/>
                    <a:pt x="716" y="1389"/>
                    <a:pt x="727" y="1385"/>
                  </a:cubicBezTo>
                  <a:lnTo>
                    <a:pt x="741" y="1382"/>
                  </a:lnTo>
                  <a:cubicBezTo>
                    <a:pt x="747" y="1380"/>
                    <a:pt x="751" y="1378"/>
                    <a:pt x="751" y="1371"/>
                  </a:cubicBezTo>
                  <a:cubicBezTo>
                    <a:pt x="751" y="1363"/>
                    <a:pt x="748" y="1358"/>
                    <a:pt x="739" y="1358"/>
                  </a:cubicBezTo>
                  <a:cubicBezTo>
                    <a:pt x="727" y="1358"/>
                    <a:pt x="726" y="1366"/>
                    <a:pt x="726" y="1374"/>
                  </a:cubicBezTo>
                  <a:lnTo>
                    <a:pt x="710" y="1374"/>
                  </a:lnTo>
                  <a:cubicBezTo>
                    <a:pt x="710" y="1356"/>
                    <a:pt x="717" y="1346"/>
                    <a:pt x="740" y="1346"/>
                  </a:cubicBezTo>
                  <a:cubicBezTo>
                    <a:pt x="755" y="1346"/>
                    <a:pt x="767" y="1352"/>
                    <a:pt x="767" y="1367"/>
                  </a:cubicBezTo>
                  <a:lnTo>
                    <a:pt x="767" y="1416"/>
                  </a:lnTo>
                  <a:lnTo>
                    <a:pt x="767" y="1416"/>
                  </a:lnTo>
                  <a:close/>
                  <a:moveTo>
                    <a:pt x="703" y="1403"/>
                  </a:moveTo>
                  <a:lnTo>
                    <a:pt x="703" y="1403"/>
                  </a:lnTo>
                  <a:cubicBezTo>
                    <a:pt x="702" y="1423"/>
                    <a:pt x="695" y="1436"/>
                    <a:pt x="674" y="1436"/>
                  </a:cubicBezTo>
                  <a:cubicBezTo>
                    <a:pt x="649" y="1436"/>
                    <a:pt x="642" y="1418"/>
                    <a:pt x="642" y="1391"/>
                  </a:cubicBezTo>
                  <a:cubicBezTo>
                    <a:pt x="642" y="1365"/>
                    <a:pt x="649" y="1346"/>
                    <a:pt x="674" y="1346"/>
                  </a:cubicBezTo>
                  <a:cubicBezTo>
                    <a:pt x="699" y="1346"/>
                    <a:pt x="703" y="1366"/>
                    <a:pt x="703" y="1377"/>
                  </a:cubicBezTo>
                  <a:lnTo>
                    <a:pt x="686" y="1377"/>
                  </a:lnTo>
                  <a:cubicBezTo>
                    <a:pt x="686" y="1369"/>
                    <a:pt x="684" y="1359"/>
                    <a:pt x="674" y="1359"/>
                  </a:cubicBezTo>
                  <a:cubicBezTo>
                    <a:pt x="661" y="1359"/>
                    <a:pt x="659" y="1372"/>
                    <a:pt x="659" y="1391"/>
                  </a:cubicBezTo>
                  <a:cubicBezTo>
                    <a:pt x="659" y="1410"/>
                    <a:pt x="661" y="1424"/>
                    <a:pt x="674" y="1424"/>
                  </a:cubicBezTo>
                  <a:cubicBezTo>
                    <a:pt x="683" y="1424"/>
                    <a:pt x="687" y="1416"/>
                    <a:pt x="687" y="1403"/>
                  </a:cubicBezTo>
                  <a:lnTo>
                    <a:pt x="703" y="1403"/>
                  </a:lnTo>
                  <a:lnTo>
                    <a:pt x="703" y="1403"/>
                  </a:lnTo>
                  <a:close/>
                  <a:moveTo>
                    <a:pt x="613" y="1348"/>
                  </a:moveTo>
                  <a:lnTo>
                    <a:pt x="613" y="1348"/>
                  </a:lnTo>
                  <a:lnTo>
                    <a:pt x="630" y="1348"/>
                  </a:lnTo>
                  <a:lnTo>
                    <a:pt x="630" y="1434"/>
                  </a:lnTo>
                  <a:lnTo>
                    <a:pt x="613" y="1434"/>
                  </a:lnTo>
                  <a:lnTo>
                    <a:pt x="613" y="1348"/>
                  </a:lnTo>
                  <a:close/>
                  <a:moveTo>
                    <a:pt x="613" y="1319"/>
                  </a:moveTo>
                  <a:lnTo>
                    <a:pt x="613" y="1319"/>
                  </a:lnTo>
                  <a:lnTo>
                    <a:pt x="630" y="1319"/>
                  </a:lnTo>
                  <a:lnTo>
                    <a:pt x="630" y="1336"/>
                  </a:lnTo>
                  <a:lnTo>
                    <a:pt x="613" y="1336"/>
                  </a:lnTo>
                  <a:lnTo>
                    <a:pt x="613" y="1319"/>
                  </a:lnTo>
                  <a:close/>
                  <a:moveTo>
                    <a:pt x="561" y="1348"/>
                  </a:moveTo>
                  <a:lnTo>
                    <a:pt x="561" y="1348"/>
                  </a:lnTo>
                  <a:lnTo>
                    <a:pt x="573" y="1348"/>
                  </a:lnTo>
                  <a:lnTo>
                    <a:pt x="573" y="1324"/>
                  </a:lnTo>
                  <a:lnTo>
                    <a:pt x="590" y="1324"/>
                  </a:lnTo>
                  <a:lnTo>
                    <a:pt x="590" y="1348"/>
                  </a:lnTo>
                  <a:lnTo>
                    <a:pt x="604" y="1348"/>
                  </a:lnTo>
                  <a:lnTo>
                    <a:pt x="604" y="1361"/>
                  </a:lnTo>
                  <a:lnTo>
                    <a:pt x="590" y="1361"/>
                  </a:lnTo>
                  <a:lnTo>
                    <a:pt x="590" y="1412"/>
                  </a:lnTo>
                  <a:cubicBezTo>
                    <a:pt x="590" y="1419"/>
                    <a:pt x="592" y="1421"/>
                    <a:pt x="598" y="1421"/>
                  </a:cubicBezTo>
                  <a:cubicBezTo>
                    <a:pt x="601" y="1421"/>
                    <a:pt x="603" y="1421"/>
                    <a:pt x="604" y="1421"/>
                  </a:cubicBezTo>
                  <a:lnTo>
                    <a:pt x="604" y="1434"/>
                  </a:lnTo>
                  <a:cubicBezTo>
                    <a:pt x="601" y="1435"/>
                    <a:pt x="596" y="1435"/>
                    <a:pt x="591" y="1435"/>
                  </a:cubicBezTo>
                  <a:cubicBezTo>
                    <a:pt x="579" y="1435"/>
                    <a:pt x="573" y="1432"/>
                    <a:pt x="573" y="1414"/>
                  </a:cubicBezTo>
                  <a:lnTo>
                    <a:pt x="573" y="1361"/>
                  </a:lnTo>
                  <a:lnTo>
                    <a:pt x="561" y="1361"/>
                  </a:lnTo>
                  <a:lnTo>
                    <a:pt x="561" y="1348"/>
                  </a:lnTo>
                  <a:lnTo>
                    <a:pt x="561" y="1348"/>
                  </a:lnTo>
                  <a:close/>
                  <a:moveTo>
                    <a:pt x="541" y="1373"/>
                  </a:moveTo>
                  <a:lnTo>
                    <a:pt x="541" y="1373"/>
                  </a:lnTo>
                  <a:lnTo>
                    <a:pt x="541" y="1371"/>
                  </a:lnTo>
                  <a:cubicBezTo>
                    <a:pt x="541" y="1364"/>
                    <a:pt x="538" y="1358"/>
                    <a:pt x="529" y="1358"/>
                  </a:cubicBezTo>
                  <a:cubicBezTo>
                    <a:pt x="523" y="1358"/>
                    <a:pt x="517" y="1361"/>
                    <a:pt x="517" y="1369"/>
                  </a:cubicBezTo>
                  <a:cubicBezTo>
                    <a:pt x="517" y="1376"/>
                    <a:pt x="520" y="1379"/>
                    <a:pt x="529" y="1382"/>
                  </a:cubicBezTo>
                  <a:lnTo>
                    <a:pt x="540" y="1386"/>
                  </a:lnTo>
                  <a:cubicBezTo>
                    <a:pt x="553" y="1390"/>
                    <a:pt x="559" y="1397"/>
                    <a:pt x="559" y="1410"/>
                  </a:cubicBezTo>
                  <a:cubicBezTo>
                    <a:pt x="559" y="1429"/>
                    <a:pt x="546" y="1436"/>
                    <a:pt x="528" y="1436"/>
                  </a:cubicBezTo>
                  <a:cubicBezTo>
                    <a:pt x="507" y="1436"/>
                    <a:pt x="500" y="1426"/>
                    <a:pt x="500" y="1410"/>
                  </a:cubicBezTo>
                  <a:lnTo>
                    <a:pt x="500" y="1407"/>
                  </a:lnTo>
                  <a:lnTo>
                    <a:pt x="515" y="1407"/>
                  </a:lnTo>
                  <a:lnTo>
                    <a:pt x="515" y="1409"/>
                  </a:lnTo>
                  <a:cubicBezTo>
                    <a:pt x="515" y="1419"/>
                    <a:pt x="519" y="1425"/>
                    <a:pt x="529" y="1425"/>
                  </a:cubicBezTo>
                  <a:cubicBezTo>
                    <a:pt x="538" y="1425"/>
                    <a:pt x="543" y="1420"/>
                    <a:pt x="543" y="1412"/>
                  </a:cubicBezTo>
                  <a:cubicBezTo>
                    <a:pt x="543" y="1406"/>
                    <a:pt x="539" y="1401"/>
                    <a:pt x="533" y="1399"/>
                  </a:cubicBezTo>
                  <a:lnTo>
                    <a:pt x="519" y="1394"/>
                  </a:lnTo>
                  <a:cubicBezTo>
                    <a:pt x="506" y="1390"/>
                    <a:pt x="501" y="1383"/>
                    <a:pt x="501" y="1370"/>
                  </a:cubicBezTo>
                  <a:cubicBezTo>
                    <a:pt x="501" y="1354"/>
                    <a:pt x="513" y="1346"/>
                    <a:pt x="530" y="1346"/>
                  </a:cubicBezTo>
                  <a:cubicBezTo>
                    <a:pt x="552" y="1346"/>
                    <a:pt x="557" y="1359"/>
                    <a:pt x="557" y="1370"/>
                  </a:cubicBezTo>
                  <a:lnTo>
                    <a:pt x="557" y="1373"/>
                  </a:lnTo>
                  <a:lnTo>
                    <a:pt x="541" y="1373"/>
                  </a:lnTo>
                  <a:lnTo>
                    <a:pt x="541" y="1373"/>
                  </a:lnTo>
                  <a:close/>
                  <a:moveTo>
                    <a:pt x="471" y="1348"/>
                  </a:moveTo>
                  <a:lnTo>
                    <a:pt x="471" y="1348"/>
                  </a:lnTo>
                  <a:lnTo>
                    <a:pt x="488" y="1348"/>
                  </a:lnTo>
                  <a:lnTo>
                    <a:pt x="488" y="1434"/>
                  </a:lnTo>
                  <a:lnTo>
                    <a:pt x="471" y="1434"/>
                  </a:lnTo>
                  <a:lnTo>
                    <a:pt x="471" y="1348"/>
                  </a:lnTo>
                  <a:close/>
                  <a:moveTo>
                    <a:pt x="471" y="1319"/>
                  </a:moveTo>
                  <a:lnTo>
                    <a:pt x="471" y="1319"/>
                  </a:lnTo>
                  <a:lnTo>
                    <a:pt x="488" y="1319"/>
                  </a:lnTo>
                  <a:lnTo>
                    <a:pt x="488" y="1336"/>
                  </a:lnTo>
                  <a:lnTo>
                    <a:pt x="471" y="1336"/>
                  </a:lnTo>
                  <a:lnTo>
                    <a:pt x="471" y="1319"/>
                  </a:lnTo>
                  <a:close/>
                  <a:moveTo>
                    <a:pt x="420" y="1348"/>
                  </a:moveTo>
                  <a:lnTo>
                    <a:pt x="420" y="1348"/>
                  </a:lnTo>
                  <a:lnTo>
                    <a:pt x="432" y="1348"/>
                  </a:lnTo>
                  <a:lnTo>
                    <a:pt x="432" y="1324"/>
                  </a:lnTo>
                  <a:lnTo>
                    <a:pt x="449" y="1324"/>
                  </a:lnTo>
                  <a:lnTo>
                    <a:pt x="449" y="1348"/>
                  </a:lnTo>
                  <a:lnTo>
                    <a:pt x="463" y="1348"/>
                  </a:lnTo>
                  <a:lnTo>
                    <a:pt x="463" y="1361"/>
                  </a:lnTo>
                  <a:lnTo>
                    <a:pt x="449" y="1361"/>
                  </a:lnTo>
                  <a:lnTo>
                    <a:pt x="449" y="1412"/>
                  </a:lnTo>
                  <a:cubicBezTo>
                    <a:pt x="449" y="1419"/>
                    <a:pt x="451" y="1421"/>
                    <a:pt x="457" y="1421"/>
                  </a:cubicBezTo>
                  <a:cubicBezTo>
                    <a:pt x="459" y="1421"/>
                    <a:pt x="461" y="1421"/>
                    <a:pt x="463" y="1421"/>
                  </a:cubicBezTo>
                  <a:lnTo>
                    <a:pt x="463" y="1434"/>
                  </a:lnTo>
                  <a:cubicBezTo>
                    <a:pt x="459" y="1435"/>
                    <a:pt x="454" y="1435"/>
                    <a:pt x="449" y="1435"/>
                  </a:cubicBezTo>
                  <a:cubicBezTo>
                    <a:pt x="437" y="1435"/>
                    <a:pt x="432" y="1432"/>
                    <a:pt x="432" y="1414"/>
                  </a:cubicBezTo>
                  <a:lnTo>
                    <a:pt x="432" y="1361"/>
                  </a:lnTo>
                  <a:lnTo>
                    <a:pt x="420" y="1361"/>
                  </a:lnTo>
                  <a:lnTo>
                    <a:pt x="420" y="1348"/>
                  </a:lnTo>
                  <a:lnTo>
                    <a:pt x="420" y="1348"/>
                  </a:lnTo>
                  <a:close/>
                  <a:moveTo>
                    <a:pt x="395" y="1389"/>
                  </a:moveTo>
                  <a:lnTo>
                    <a:pt x="395" y="1389"/>
                  </a:lnTo>
                  <a:cubicBezTo>
                    <a:pt x="390" y="1392"/>
                    <a:pt x="381" y="1394"/>
                    <a:pt x="376" y="1397"/>
                  </a:cubicBezTo>
                  <a:cubicBezTo>
                    <a:pt x="371" y="1399"/>
                    <a:pt x="369" y="1404"/>
                    <a:pt x="369" y="1411"/>
                  </a:cubicBezTo>
                  <a:cubicBezTo>
                    <a:pt x="369" y="1418"/>
                    <a:pt x="372" y="1424"/>
                    <a:pt x="379" y="1424"/>
                  </a:cubicBezTo>
                  <a:cubicBezTo>
                    <a:pt x="390" y="1424"/>
                    <a:pt x="395" y="1416"/>
                    <a:pt x="395" y="1403"/>
                  </a:cubicBezTo>
                  <a:lnTo>
                    <a:pt x="395" y="1389"/>
                  </a:lnTo>
                  <a:lnTo>
                    <a:pt x="395" y="1389"/>
                  </a:lnTo>
                  <a:close/>
                  <a:moveTo>
                    <a:pt x="411" y="1416"/>
                  </a:moveTo>
                  <a:lnTo>
                    <a:pt x="411" y="1416"/>
                  </a:lnTo>
                  <a:cubicBezTo>
                    <a:pt x="411" y="1420"/>
                    <a:pt x="413" y="1422"/>
                    <a:pt x="416" y="1422"/>
                  </a:cubicBezTo>
                  <a:cubicBezTo>
                    <a:pt x="417" y="1422"/>
                    <a:pt x="418" y="1422"/>
                    <a:pt x="418" y="1422"/>
                  </a:cubicBezTo>
                  <a:lnTo>
                    <a:pt x="418" y="1433"/>
                  </a:lnTo>
                  <a:cubicBezTo>
                    <a:pt x="416" y="1434"/>
                    <a:pt x="413" y="1435"/>
                    <a:pt x="410" y="1435"/>
                  </a:cubicBezTo>
                  <a:cubicBezTo>
                    <a:pt x="402" y="1435"/>
                    <a:pt x="396" y="1432"/>
                    <a:pt x="395" y="1424"/>
                  </a:cubicBezTo>
                  <a:lnTo>
                    <a:pt x="395" y="1424"/>
                  </a:lnTo>
                  <a:cubicBezTo>
                    <a:pt x="390" y="1432"/>
                    <a:pt x="384" y="1436"/>
                    <a:pt x="374" y="1436"/>
                  </a:cubicBezTo>
                  <a:cubicBezTo>
                    <a:pt x="360" y="1436"/>
                    <a:pt x="351" y="1429"/>
                    <a:pt x="351" y="1412"/>
                  </a:cubicBezTo>
                  <a:cubicBezTo>
                    <a:pt x="351" y="1393"/>
                    <a:pt x="360" y="1389"/>
                    <a:pt x="371" y="1385"/>
                  </a:cubicBezTo>
                  <a:lnTo>
                    <a:pt x="385" y="1382"/>
                  </a:lnTo>
                  <a:cubicBezTo>
                    <a:pt x="391" y="1380"/>
                    <a:pt x="395" y="1378"/>
                    <a:pt x="395" y="1371"/>
                  </a:cubicBezTo>
                  <a:cubicBezTo>
                    <a:pt x="395" y="1363"/>
                    <a:pt x="392" y="1358"/>
                    <a:pt x="383" y="1358"/>
                  </a:cubicBezTo>
                  <a:cubicBezTo>
                    <a:pt x="372" y="1358"/>
                    <a:pt x="370" y="1366"/>
                    <a:pt x="370" y="1374"/>
                  </a:cubicBezTo>
                  <a:lnTo>
                    <a:pt x="354" y="1374"/>
                  </a:lnTo>
                  <a:cubicBezTo>
                    <a:pt x="354" y="1356"/>
                    <a:pt x="361" y="1346"/>
                    <a:pt x="384" y="1346"/>
                  </a:cubicBezTo>
                  <a:cubicBezTo>
                    <a:pt x="399" y="1346"/>
                    <a:pt x="411" y="1352"/>
                    <a:pt x="411" y="1367"/>
                  </a:cubicBezTo>
                  <a:lnTo>
                    <a:pt x="411" y="1416"/>
                  </a:lnTo>
                  <a:lnTo>
                    <a:pt x="411" y="1416"/>
                  </a:lnTo>
                  <a:close/>
                  <a:moveTo>
                    <a:pt x="304" y="1348"/>
                  </a:moveTo>
                  <a:lnTo>
                    <a:pt x="304" y="1348"/>
                  </a:lnTo>
                  <a:lnTo>
                    <a:pt x="316" y="1348"/>
                  </a:lnTo>
                  <a:lnTo>
                    <a:pt x="316" y="1324"/>
                  </a:lnTo>
                  <a:lnTo>
                    <a:pt x="333" y="1324"/>
                  </a:lnTo>
                  <a:lnTo>
                    <a:pt x="333" y="1348"/>
                  </a:lnTo>
                  <a:lnTo>
                    <a:pt x="347" y="1348"/>
                  </a:lnTo>
                  <a:lnTo>
                    <a:pt x="347" y="1361"/>
                  </a:lnTo>
                  <a:lnTo>
                    <a:pt x="333" y="1361"/>
                  </a:lnTo>
                  <a:lnTo>
                    <a:pt x="333" y="1412"/>
                  </a:lnTo>
                  <a:cubicBezTo>
                    <a:pt x="333" y="1419"/>
                    <a:pt x="335" y="1421"/>
                    <a:pt x="341" y="1421"/>
                  </a:cubicBezTo>
                  <a:cubicBezTo>
                    <a:pt x="343" y="1421"/>
                    <a:pt x="345" y="1421"/>
                    <a:pt x="347" y="1421"/>
                  </a:cubicBezTo>
                  <a:lnTo>
                    <a:pt x="347" y="1434"/>
                  </a:lnTo>
                  <a:cubicBezTo>
                    <a:pt x="343" y="1435"/>
                    <a:pt x="339" y="1435"/>
                    <a:pt x="333" y="1435"/>
                  </a:cubicBezTo>
                  <a:cubicBezTo>
                    <a:pt x="321" y="1435"/>
                    <a:pt x="316" y="1432"/>
                    <a:pt x="316" y="1414"/>
                  </a:cubicBezTo>
                  <a:lnTo>
                    <a:pt x="316" y="1361"/>
                  </a:lnTo>
                  <a:lnTo>
                    <a:pt x="304" y="1361"/>
                  </a:lnTo>
                  <a:lnTo>
                    <a:pt x="304" y="1348"/>
                  </a:lnTo>
                  <a:lnTo>
                    <a:pt x="304" y="1348"/>
                  </a:lnTo>
                  <a:close/>
                  <a:moveTo>
                    <a:pt x="247" y="1399"/>
                  </a:moveTo>
                  <a:lnTo>
                    <a:pt x="247" y="1399"/>
                  </a:lnTo>
                  <a:lnTo>
                    <a:pt x="247" y="1402"/>
                  </a:lnTo>
                  <a:cubicBezTo>
                    <a:pt x="247" y="1416"/>
                    <a:pt x="253" y="1423"/>
                    <a:pt x="266" y="1423"/>
                  </a:cubicBezTo>
                  <a:cubicBezTo>
                    <a:pt x="277" y="1423"/>
                    <a:pt x="283" y="1415"/>
                    <a:pt x="283" y="1406"/>
                  </a:cubicBezTo>
                  <a:cubicBezTo>
                    <a:pt x="283" y="1394"/>
                    <a:pt x="277" y="1389"/>
                    <a:pt x="267" y="1386"/>
                  </a:cubicBezTo>
                  <a:lnTo>
                    <a:pt x="254" y="1382"/>
                  </a:lnTo>
                  <a:cubicBezTo>
                    <a:pt x="238" y="1375"/>
                    <a:pt x="231" y="1367"/>
                    <a:pt x="231" y="1350"/>
                  </a:cubicBezTo>
                  <a:cubicBezTo>
                    <a:pt x="231" y="1330"/>
                    <a:pt x="245" y="1318"/>
                    <a:pt x="266" y="1318"/>
                  </a:cubicBezTo>
                  <a:cubicBezTo>
                    <a:pt x="295" y="1318"/>
                    <a:pt x="298" y="1336"/>
                    <a:pt x="298" y="1348"/>
                  </a:cubicBezTo>
                  <a:lnTo>
                    <a:pt x="298" y="1351"/>
                  </a:lnTo>
                  <a:lnTo>
                    <a:pt x="280" y="1351"/>
                  </a:lnTo>
                  <a:lnTo>
                    <a:pt x="280" y="1348"/>
                  </a:lnTo>
                  <a:cubicBezTo>
                    <a:pt x="280" y="1338"/>
                    <a:pt x="275" y="1332"/>
                    <a:pt x="264" y="1332"/>
                  </a:cubicBezTo>
                  <a:cubicBezTo>
                    <a:pt x="256" y="1332"/>
                    <a:pt x="249" y="1336"/>
                    <a:pt x="249" y="1348"/>
                  </a:cubicBezTo>
                  <a:cubicBezTo>
                    <a:pt x="249" y="1358"/>
                    <a:pt x="254" y="1363"/>
                    <a:pt x="266" y="1368"/>
                  </a:cubicBezTo>
                  <a:lnTo>
                    <a:pt x="278" y="1372"/>
                  </a:lnTo>
                  <a:cubicBezTo>
                    <a:pt x="294" y="1378"/>
                    <a:pt x="301" y="1387"/>
                    <a:pt x="301" y="1402"/>
                  </a:cubicBezTo>
                  <a:cubicBezTo>
                    <a:pt x="301" y="1426"/>
                    <a:pt x="287" y="1436"/>
                    <a:pt x="264" y="1436"/>
                  </a:cubicBezTo>
                  <a:cubicBezTo>
                    <a:pt x="235" y="1436"/>
                    <a:pt x="229" y="1418"/>
                    <a:pt x="229" y="1402"/>
                  </a:cubicBezTo>
                  <a:lnTo>
                    <a:pt x="229" y="1399"/>
                  </a:lnTo>
                  <a:lnTo>
                    <a:pt x="247" y="1399"/>
                  </a:lnTo>
                  <a:lnTo>
                    <a:pt x="247" y="1399"/>
                  </a:lnTo>
                  <a:close/>
                  <a:moveTo>
                    <a:pt x="404" y="8"/>
                  </a:moveTo>
                  <a:lnTo>
                    <a:pt x="404" y="8"/>
                  </a:lnTo>
                  <a:cubicBezTo>
                    <a:pt x="363" y="16"/>
                    <a:pt x="336" y="56"/>
                    <a:pt x="344" y="97"/>
                  </a:cubicBezTo>
                  <a:cubicBezTo>
                    <a:pt x="353" y="138"/>
                    <a:pt x="393" y="165"/>
                    <a:pt x="434" y="157"/>
                  </a:cubicBezTo>
                  <a:cubicBezTo>
                    <a:pt x="475" y="148"/>
                    <a:pt x="502" y="108"/>
                    <a:pt x="494" y="67"/>
                  </a:cubicBezTo>
                  <a:cubicBezTo>
                    <a:pt x="485" y="26"/>
                    <a:pt x="445" y="0"/>
                    <a:pt x="404" y="8"/>
                  </a:cubicBezTo>
                  <a:lnTo>
                    <a:pt x="404" y="8"/>
                  </a:lnTo>
                  <a:close/>
                  <a:moveTo>
                    <a:pt x="947" y="1117"/>
                  </a:moveTo>
                  <a:lnTo>
                    <a:pt x="947" y="1117"/>
                  </a:lnTo>
                  <a:lnTo>
                    <a:pt x="947" y="1117"/>
                  </a:lnTo>
                  <a:lnTo>
                    <a:pt x="1045" y="632"/>
                  </a:lnTo>
                  <a:cubicBezTo>
                    <a:pt x="1045" y="631"/>
                    <a:pt x="1045" y="631"/>
                    <a:pt x="1045" y="630"/>
                  </a:cubicBezTo>
                  <a:cubicBezTo>
                    <a:pt x="1059" y="567"/>
                    <a:pt x="1121" y="516"/>
                    <a:pt x="1184" y="516"/>
                  </a:cubicBezTo>
                  <a:lnTo>
                    <a:pt x="1207" y="516"/>
                  </a:lnTo>
                  <a:cubicBezTo>
                    <a:pt x="1271" y="516"/>
                    <a:pt x="1313" y="568"/>
                    <a:pt x="1300" y="632"/>
                  </a:cubicBezTo>
                  <a:lnTo>
                    <a:pt x="1202" y="1117"/>
                  </a:lnTo>
                  <a:lnTo>
                    <a:pt x="1342" y="1117"/>
                  </a:lnTo>
                  <a:lnTo>
                    <a:pt x="1439" y="632"/>
                  </a:lnTo>
                  <a:cubicBezTo>
                    <a:pt x="1468" y="491"/>
                    <a:pt x="1376" y="376"/>
                    <a:pt x="1235" y="376"/>
                  </a:cubicBezTo>
                  <a:lnTo>
                    <a:pt x="1212" y="376"/>
                  </a:lnTo>
                  <a:cubicBezTo>
                    <a:pt x="1139" y="376"/>
                    <a:pt x="1067" y="407"/>
                    <a:pt x="1010" y="457"/>
                  </a:cubicBezTo>
                  <a:cubicBezTo>
                    <a:pt x="973" y="407"/>
                    <a:pt x="913" y="376"/>
                    <a:pt x="840" y="376"/>
                  </a:cubicBezTo>
                  <a:lnTo>
                    <a:pt x="818" y="376"/>
                  </a:lnTo>
                  <a:cubicBezTo>
                    <a:pt x="676" y="376"/>
                    <a:pt x="538" y="491"/>
                    <a:pt x="510" y="632"/>
                  </a:cubicBezTo>
                  <a:lnTo>
                    <a:pt x="412" y="1117"/>
                  </a:lnTo>
                  <a:lnTo>
                    <a:pt x="552" y="1117"/>
                  </a:lnTo>
                  <a:lnTo>
                    <a:pt x="650" y="632"/>
                  </a:lnTo>
                  <a:cubicBezTo>
                    <a:pt x="663" y="568"/>
                    <a:pt x="725" y="516"/>
                    <a:pt x="790" y="516"/>
                  </a:cubicBezTo>
                  <a:lnTo>
                    <a:pt x="812" y="516"/>
                  </a:lnTo>
                  <a:cubicBezTo>
                    <a:pt x="876" y="516"/>
                    <a:pt x="917" y="567"/>
                    <a:pt x="905" y="630"/>
                  </a:cubicBezTo>
                  <a:cubicBezTo>
                    <a:pt x="905" y="631"/>
                    <a:pt x="905" y="631"/>
                    <a:pt x="905" y="632"/>
                  </a:cubicBezTo>
                  <a:lnTo>
                    <a:pt x="807" y="1117"/>
                  </a:lnTo>
                  <a:lnTo>
                    <a:pt x="947" y="1117"/>
                  </a:lnTo>
                  <a:lnTo>
                    <a:pt x="947" y="1117"/>
                  </a:lnTo>
                  <a:close/>
                  <a:moveTo>
                    <a:pt x="281" y="388"/>
                  </a:moveTo>
                  <a:lnTo>
                    <a:pt x="281" y="388"/>
                  </a:lnTo>
                  <a:lnTo>
                    <a:pt x="153" y="1067"/>
                  </a:lnTo>
                  <a:cubicBezTo>
                    <a:pt x="138" y="1142"/>
                    <a:pt x="118" y="1155"/>
                    <a:pt x="78" y="1155"/>
                  </a:cubicBezTo>
                  <a:cubicBezTo>
                    <a:pt x="61" y="1155"/>
                    <a:pt x="47" y="1155"/>
                    <a:pt x="31" y="1153"/>
                  </a:cubicBezTo>
                  <a:lnTo>
                    <a:pt x="22" y="1151"/>
                  </a:lnTo>
                  <a:lnTo>
                    <a:pt x="0" y="1268"/>
                  </a:lnTo>
                  <a:lnTo>
                    <a:pt x="6" y="1269"/>
                  </a:lnTo>
                  <a:cubicBezTo>
                    <a:pt x="25" y="1273"/>
                    <a:pt x="45" y="1275"/>
                    <a:pt x="68" y="1275"/>
                  </a:cubicBezTo>
                  <a:cubicBezTo>
                    <a:pt x="184" y="1275"/>
                    <a:pt x="261" y="1208"/>
                    <a:pt x="284" y="1086"/>
                  </a:cubicBezTo>
                  <a:lnTo>
                    <a:pt x="417" y="388"/>
                  </a:lnTo>
                  <a:lnTo>
                    <a:pt x="281" y="388"/>
                  </a:lnTo>
                  <a:lnTo>
                    <a:pt x="281" y="388"/>
                  </a:lnTo>
                  <a:close/>
                  <a:moveTo>
                    <a:pt x="1758" y="1011"/>
                  </a:moveTo>
                  <a:lnTo>
                    <a:pt x="1758" y="1011"/>
                  </a:lnTo>
                  <a:cubicBezTo>
                    <a:pt x="1944" y="1011"/>
                    <a:pt x="2001" y="826"/>
                    <a:pt x="2017" y="746"/>
                  </a:cubicBezTo>
                  <a:cubicBezTo>
                    <a:pt x="2042" y="621"/>
                    <a:pt x="2001" y="494"/>
                    <a:pt x="1853" y="494"/>
                  </a:cubicBezTo>
                  <a:cubicBezTo>
                    <a:pt x="1698" y="494"/>
                    <a:pt x="1617" y="627"/>
                    <a:pt x="1592" y="752"/>
                  </a:cubicBezTo>
                  <a:cubicBezTo>
                    <a:pt x="1580" y="812"/>
                    <a:pt x="1557" y="1011"/>
                    <a:pt x="1758" y="1011"/>
                  </a:cubicBezTo>
                  <a:lnTo>
                    <a:pt x="1758" y="1011"/>
                  </a:lnTo>
                  <a:close/>
                  <a:moveTo>
                    <a:pt x="2157" y="754"/>
                  </a:moveTo>
                  <a:lnTo>
                    <a:pt x="2157" y="754"/>
                  </a:lnTo>
                  <a:cubicBezTo>
                    <a:pt x="2112" y="983"/>
                    <a:pt x="1951" y="1131"/>
                    <a:pt x="1747" y="1131"/>
                  </a:cubicBezTo>
                  <a:cubicBezTo>
                    <a:pt x="1673" y="1131"/>
                    <a:pt x="1583" y="1104"/>
                    <a:pt x="1541" y="1033"/>
                  </a:cubicBezTo>
                  <a:cubicBezTo>
                    <a:pt x="1536" y="1061"/>
                    <a:pt x="1510" y="1200"/>
                    <a:pt x="1497" y="1270"/>
                  </a:cubicBezTo>
                  <a:lnTo>
                    <a:pt x="1362" y="1270"/>
                  </a:lnTo>
                  <a:lnTo>
                    <a:pt x="1533" y="390"/>
                  </a:lnTo>
                  <a:lnTo>
                    <a:pt x="1668" y="390"/>
                  </a:lnTo>
                  <a:cubicBezTo>
                    <a:pt x="1668" y="390"/>
                    <a:pt x="1658" y="441"/>
                    <a:pt x="1652" y="469"/>
                  </a:cubicBezTo>
                  <a:cubicBezTo>
                    <a:pt x="1706" y="408"/>
                    <a:pt x="1792" y="374"/>
                    <a:pt x="1894" y="374"/>
                  </a:cubicBezTo>
                  <a:cubicBezTo>
                    <a:pt x="2099" y="374"/>
                    <a:pt x="2203" y="523"/>
                    <a:pt x="2157" y="75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" name="TextBox 4">
            <a:extLst>
              <a:ext uri="{FF2B5EF4-FFF2-40B4-BE49-F238E27FC236}">
                <a16:creationId xmlns:a16="http://schemas.microsoft.com/office/drawing/2014/main" id="{4F953BB5-9401-5149-82E9-703428CAAE03}"/>
              </a:ext>
            </a:extLst>
          </p:cNvPr>
          <p:cNvSpPr txBox="1"/>
          <p:nvPr userDrawn="1"/>
        </p:nvSpPr>
        <p:spPr>
          <a:xfrm>
            <a:off x="3310128" y="4941552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199546395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AS Closing Slide">
    <p:bg>
      <p:bgPr>
        <a:gradFill>
          <a:gsLst>
            <a:gs pos="0">
              <a:srgbClr val="1D73BA">
                <a:lumMod val="55000"/>
                <a:lumOff val="45000"/>
              </a:srgbClr>
            </a:gs>
            <a:gs pos="100000">
              <a:srgbClr val="1D73BA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E24B373-ECA3-824A-AEB1-DB4B5174FA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5000"/>
          </a:blip>
          <a:srcRect t="1" r="13180" b="4107"/>
          <a:stretch/>
        </p:blipFill>
        <p:spPr>
          <a:xfrm>
            <a:off x="5956663" y="1657883"/>
            <a:ext cx="3187337" cy="3557461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0" y="2120427"/>
            <a:ext cx="9144000" cy="584775"/>
          </a:xfrm>
        </p:spPr>
        <p:txBody>
          <a:bodyPr anchor="ctr" anchorCtr="0">
            <a:spAutoFit/>
          </a:bodyPr>
          <a:lstStyle>
            <a:lvl1pPr algn="ctr">
              <a:defRPr sz="3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TextBox 2">
            <a:hlinkClick r:id="rId3"/>
          </p:cNvPr>
          <p:cNvSpPr txBox="1"/>
          <p:nvPr/>
        </p:nvSpPr>
        <p:spPr>
          <a:xfrm>
            <a:off x="-4574" y="3943877"/>
            <a:ext cx="9144003" cy="369332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 defTabSz="182880"/>
            <a:r>
              <a:rPr lang="en-US" sz="1800" baseline="0" dirty="0">
                <a:solidFill>
                  <a:schemeClr val="bg1"/>
                </a:solidFill>
              </a:rPr>
              <a:t>jmp.com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7289C6C-FA6A-2543-A0DD-C0E5F3F6AFC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08354" y="4313047"/>
            <a:ext cx="842999" cy="563581"/>
            <a:chOff x="6029325" y="3268663"/>
            <a:chExt cx="1690688" cy="1130299"/>
          </a:xfrm>
          <a:solidFill>
            <a:srgbClr val="FFFFFF"/>
          </a:solidFill>
        </p:grpSpPr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3BE6C20F-6C6E-2947-A35F-0FB899A089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3302000"/>
              <a:ext cx="1468438" cy="1074737"/>
            </a:xfrm>
            <a:custGeom>
              <a:avLst/>
              <a:gdLst>
                <a:gd name="T0" fmla="*/ 1912 w 1912"/>
                <a:gd name="T1" fmla="*/ 1391 h 1393"/>
                <a:gd name="T2" fmla="*/ 1894 w 1912"/>
                <a:gd name="T3" fmla="*/ 1391 h 1393"/>
                <a:gd name="T4" fmla="*/ 1814 w 1912"/>
                <a:gd name="T5" fmla="*/ 1359 h 1393"/>
                <a:gd name="T6" fmla="*/ 1863 w 1912"/>
                <a:gd name="T7" fmla="*/ 1329 h 1393"/>
                <a:gd name="T8" fmla="*/ 1849 w 1912"/>
                <a:gd name="T9" fmla="*/ 1289 h 1393"/>
                <a:gd name="T10" fmla="*/ 1883 w 1912"/>
                <a:gd name="T11" fmla="*/ 1308 h 1393"/>
                <a:gd name="T12" fmla="*/ 1815 w 1912"/>
                <a:gd name="T13" fmla="*/ 1307 h 1393"/>
                <a:gd name="T14" fmla="*/ 1868 w 1912"/>
                <a:gd name="T15" fmla="*/ 1363 h 1393"/>
                <a:gd name="T16" fmla="*/ 1832 w 1912"/>
                <a:gd name="T17" fmla="*/ 1356 h 1393"/>
                <a:gd name="T18" fmla="*/ 1757 w 1912"/>
                <a:gd name="T19" fmla="*/ 1349 h 1393"/>
                <a:gd name="T20" fmla="*/ 1771 w 1912"/>
                <a:gd name="T21" fmla="*/ 1293 h 1393"/>
                <a:gd name="T22" fmla="*/ 1757 w 1912"/>
                <a:gd name="T23" fmla="*/ 1349 h 1393"/>
                <a:gd name="T24" fmla="*/ 1746 w 1912"/>
                <a:gd name="T25" fmla="*/ 1391 h 1393"/>
                <a:gd name="T26" fmla="*/ 1794 w 1912"/>
                <a:gd name="T27" fmla="*/ 1391 h 1393"/>
                <a:gd name="T28" fmla="*/ 1760 w 1912"/>
                <a:gd name="T29" fmla="*/ 1277 h 1393"/>
                <a:gd name="T30" fmla="*/ 1654 w 1912"/>
                <a:gd name="T31" fmla="*/ 1356 h 1393"/>
                <a:gd name="T32" fmla="*/ 1688 w 1912"/>
                <a:gd name="T33" fmla="*/ 1393 h 1393"/>
                <a:gd name="T34" fmla="*/ 1691 w 1912"/>
                <a:gd name="T35" fmla="*/ 1325 h 1393"/>
                <a:gd name="T36" fmla="*/ 1705 w 1912"/>
                <a:gd name="T37" fmla="*/ 1305 h 1393"/>
                <a:gd name="T38" fmla="*/ 1723 w 1912"/>
                <a:gd name="T39" fmla="*/ 1305 h 1393"/>
                <a:gd name="T40" fmla="*/ 1679 w 1912"/>
                <a:gd name="T41" fmla="*/ 1339 h 1393"/>
                <a:gd name="T42" fmla="*/ 1691 w 1912"/>
                <a:gd name="T43" fmla="*/ 1380 h 1393"/>
                <a:gd name="T44" fmla="*/ 1654 w 1912"/>
                <a:gd name="T45" fmla="*/ 1356 h 1393"/>
                <a:gd name="T46" fmla="*/ 1511 w 1912"/>
                <a:gd name="T47" fmla="*/ 1391 h 1393"/>
                <a:gd name="T48" fmla="*/ 1541 w 1912"/>
                <a:gd name="T49" fmla="*/ 1317 h 1393"/>
                <a:gd name="T50" fmla="*/ 1569 w 1912"/>
                <a:gd name="T51" fmla="*/ 1391 h 1393"/>
                <a:gd name="T52" fmla="*/ 1593 w 1912"/>
                <a:gd name="T53" fmla="*/ 1332 h 1393"/>
                <a:gd name="T54" fmla="*/ 1610 w 1912"/>
                <a:gd name="T55" fmla="*/ 1326 h 1393"/>
                <a:gd name="T56" fmla="*/ 1548 w 1912"/>
                <a:gd name="T57" fmla="*/ 1303 h 1393"/>
                <a:gd name="T58" fmla="*/ 1527 w 1912"/>
                <a:gd name="T59" fmla="*/ 1305 h 1393"/>
                <a:gd name="T60" fmla="*/ 1511 w 1912"/>
                <a:gd name="T61" fmla="*/ 1391 h 1393"/>
                <a:gd name="T62" fmla="*/ 1470 w 1912"/>
                <a:gd name="T63" fmla="*/ 1316 h 1393"/>
                <a:gd name="T64" fmla="*/ 1456 w 1912"/>
                <a:gd name="T65" fmla="*/ 1348 h 1393"/>
                <a:gd name="T66" fmla="*/ 1439 w 1912"/>
                <a:gd name="T67" fmla="*/ 1348 h 1393"/>
                <a:gd name="T68" fmla="*/ 1470 w 1912"/>
                <a:gd name="T69" fmla="*/ 1303 h 1393"/>
                <a:gd name="T70" fmla="*/ 1394 w 1912"/>
                <a:gd name="T71" fmla="*/ 1391 h 1393"/>
                <a:gd name="T72" fmla="*/ 1412 w 1912"/>
                <a:gd name="T73" fmla="*/ 1340 h 1393"/>
                <a:gd name="T74" fmla="*/ 1436 w 1912"/>
                <a:gd name="T75" fmla="*/ 1304 h 1393"/>
                <a:gd name="T76" fmla="*/ 1412 w 1912"/>
                <a:gd name="T77" fmla="*/ 1319 h 1393"/>
                <a:gd name="T78" fmla="*/ 1394 w 1912"/>
                <a:gd name="T79" fmla="*/ 1391 h 1393"/>
                <a:gd name="T80" fmla="*/ 1326 w 1912"/>
                <a:gd name="T81" fmla="*/ 1391 h 1393"/>
                <a:gd name="T82" fmla="*/ 1384 w 1912"/>
                <a:gd name="T83" fmla="*/ 1340 h 1393"/>
                <a:gd name="T84" fmla="*/ 1344 w 1912"/>
                <a:gd name="T85" fmla="*/ 1293 h 1393"/>
                <a:gd name="T86" fmla="*/ 1326 w 1912"/>
                <a:gd name="T87" fmla="*/ 1277 h 1393"/>
                <a:gd name="T88" fmla="*/ 630 w 1912"/>
                <a:gd name="T89" fmla="*/ 244 h 1393"/>
                <a:gd name="T90" fmla="*/ 626 w 1912"/>
                <a:gd name="T91" fmla="*/ 246 h 1393"/>
                <a:gd name="T92" fmla="*/ 360 w 1912"/>
                <a:gd name="T93" fmla="*/ 323 h 1393"/>
                <a:gd name="T94" fmla="*/ 246 w 1912"/>
                <a:gd name="T95" fmla="*/ 600 h 1393"/>
                <a:gd name="T96" fmla="*/ 236 w 1912"/>
                <a:gd name="T97" fmla="*/ 597 h 1393"/>
                <a:gd name="T98" fmla="*/ 4 w 1912"/>
                <a:gd name="T99" fmla="*/ 211 h 1393"/>
                <a:gd name="T100" fmla="*/ 1 w 1912"/>
                <a:gd name="T101" fmla="*/ 203 h 1393"/>
                <a:gd name="T102" fmla="*/ 8 w 1912"/>
                <a:gd name="T103" fmla="*/ 201 h 1393"/>
                <a:gd name="T104" fmla="*/ 392 w 1912"/>
                <a:gd name="T105" fmla="*/ 5 h 1393"/>
                <a:gd name="T106" fmla="*/ 395 w 1912"/>
                <a:gd name="T107" fmla="*/ 2 h 1393"/>
                <a:gd name="T108" fmla="*/ 405 w 1912"/>
                <a:gd name="T109" fmla="*/ 7 h 1393"/>
                <a:gd name="T110" fmla="*/ 628 w 1912"/>
                <a:gd name="T111" fmla="*/ 232 h 1393"/>
                <a:gd name="T112" fmla="*/ 630 w 1912"/>
                <a:gd name="T113" fmla="*/ 244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2" h="1393">
                  <a:moveTo>
                    <a:pt x="1894" y="1391"/>
                  </a:moveTo>
                  <a:lnTo>
                    <a:pt x="1894" y="1391"/>
                  </a:lnTo>
                  <a:lnTo>
                    <a:pt x="1912" y="1391"/>
                  </a:lnTo>
                  <a:lnTo>
                    <a:pt x="1912" y="1370"/>
                  </a:lnTo>
                  <a:lnTo>
                    <a:pt x="1894" y="1370"/>
                  </a:lnTo>
                  <a:lnTo>
                    <a:pt x="1894" y="1391"/>
                  </a:lnTo>
                  <a:close/>
                  <a:moveTo>
                    <a:pt x="1814" y="1356"/>
                  </a:moveTo>
                  <a:lnTo>
                    <a:pt x="1814" y="1356"/>
                  </a:lnTo>
                  <a:lnTo>
                    <a:pt x="1814" y="1359"/>
                  </a:lnTo>
                  <a:cubicBezTo>
                    <a:pt x="1814" y="1375"/>
                    <a:pt x="1820" y="1393"/>
                    <a:pt x="1848" y="1393"/>
                  </a:cubicBezTo>
                  <a:cubicBezTo>
                    <a:pt x="1871" y="1393"/>
                    <a:pt x="1886" y="1383"/>
                    <a:pt x="1886" y="1359"/>
                  </a:cubicBezTo>
                  <a:cubicBezTo>
                    <a:pt x="1886" y="1344"/>
                    <a:pt x="1879" y="1335"/>
                    <a:pt x="1863" y="1329"/>
                  </a:cubicBezTo>
                  <a:lnTo>
                    <a:pt x="1850" y="1325"/>
                  </a:lnTo>
                  <a:cubicBezTo>
                    <a:pt x="1838" y="1320"/>
                    <a:pt x="1833" y="1315"/>
                    <a:pt x="1833" y="1305"/>
                  </a:cubicBezTo>
                  <a:cubicBezTo>
                    <a:pt x="1833" y="1293"/>
                    <a:pt x="1841" y="1289"/>
                    <a:pt x="1849" y="1289"/>
                  </a:cubicBezTo>
                  <a:cubicBezTo>
                    <a:pt x="1860" y="1289"/>
                    <a:pt x="1865" y="1295"/>
                    <a:pt x="1865" y="1305"/>
                  </a:cubicBezTo>
                  <a:lnTo>
                    <a:pt x="1865" y="1308"/>
                  </a:lnTo>
                  <a:lnTo>
                    <a:pt x="1883" y="1308"/>
                  </a:lnTo>
                  <a:lnTo>
                    <a:pt x="1883" y="1305"/>
                  </a:lnTo>
                  <a:cubicBezTo>
                    <a:pt x="1883" y="1293"/>
                    <a:pt x="1880" y="1275"/>
                    <a:pt x="1851" y="1275"/>
                  </a:cubicBezTo>
                  <a:cubicBezTo>
                    <a:pt x="1829" y="1275"/>
                    <a:pt x="1815" y="1287"/>
                    <a:pt x="1815" y="1307"/>
                  </a:cubicBezTo>
                  <a:cubicBezTo>
                    <a:pt x="1815" y="1324"/>
                    <a:pt x="1822" y="1332"/>
                    <a:pt x="1839" y="1339"/>
                  </a:cubicBezTo>
                  <a:lnTo>
                    <a:pt x="1851" y="1343"/>
                  </a:lnTo>
                  <a:cubicBezTo>
                    <a:pt x="1862" y="1346"/>
                    <a:pt x="1868" y="1351"/>
                    <a:pt x="1868" y="1363"/>
                  </a:cubicBezTo>
                  <a:cubicBezTo>
                    <a:pt x="1868" y="1372"/>
                    <a:pt x="1862" y="1380"/>
                    <a:pt x="1850" y="1380"/>
                  </a:cubicBezTo>
                  <a:cubicBezTo>
                    <a:pt x="1838" y="1380"/>
                    <a:pt x="1832" y="1373"/>
                    <a:pt x="1832" y="1359"/>
                  </a:cubicBezTo>
                  <a:lnTo>
                    <a:pt x="1832" y="1356"/>
                  </a:lnTo>
                  <a:lnTo>
                    <a:pt x="1814" y="1356"/>
                  </a:lnTo>
                  <a:lnTo>
                    <a:pt x="1814" y="1356"/>
                  </a:lnTo>
                  <a:close/>
                  <a:moveTo>
                    <a:pt x="1757" y="1349"/>
                  </a:moveTo>
                  <a:lnTo>
                    <a:pt x="1757" y="1349"/>
                  </a:lnTo>
                  <a:lnTo>
                    <a:pt x="1770" y="1293"/>
                  </a:lnTo>
                  <a:lnTo>
                    <a:pt x="1771" y="1293"/>
                  </a:lnTo>
                  <a:lnTo>
                    <a:pt x="1784" y="1349"/>
                  </a:lnTo>
                  <a:lnTo>
                    <a:pt x="1757" y="1349"/>
                  </a:lnTo>
                  <a:lnTo>
                    <a:pt x="1757" y="1349"/>
                  </a:lnTo>
                  <a:close/>
                  <a:moveTo>
                    <a:pt x="1727" y="1391"/>
                  </a:moveTo>
                  <a:lnTo>
                    <a:pt x="1727" y="1391"/>
                  </a:lnTo>
                  <a:lnTo>
                    <a:pt x="1746" y="1391"/>
                  </a:lnTo>
                  <a:lnTo>
                    <a:pt x="1754" y="1363"/>
                  </a:lnTo>
                  <a:lnTo>
                    <a:pt x="1787" y="1363"/>
                  </a:lnTo>
                  <a:lnTo>
                    <a:pt x="1794" y="1391"/>
                  </a:lnTo>
                  <a:lnTo>
                    <a:pt x="1813" y="1391"/>
                  </a:lnTo>
                  <a:lnTo>
                    <a:pt x="1783" y="1277"/>
                  </a:lnTo>
                  <a:lnTo>
                    <a:pt x="1760" y="1277"/>
                  </a:lnTo>
                  <a:lnTo>
                    <a:pt x="1727" y="1391"/>
                  </a:lnTo>
                  <a:lnTo>
                    <a:pt x="1727" y="1391"/>
                  </a:lnTo>
                  <a:close/>
                  <a:moveTo>
                    <a:pt x="1654" y="1356"/>
                  </a:moveTo>
                  <a:lnTo>
                    <a:pt x="1654" y="1356"/>
                  </a:lnTo>
                  <a:lnTo>
                    <a:pt x="1654" y="1359"/>
                  </a:lnTo>
                  <a:cubicBezTo>
                    <a:pt x="1654" y="1375"/>
                    <a:pt x="1660" y="1393"/>
                    <a:pt x="1688" y="1393"/>
                  </a:cubicBezTo>
                  <a:cubicBezTo>
                    <a:pt x="1711" y="1393"/>
                    <a:pt x="1726" y="1383"/>
                    <a:pt x="1726" y="1359"/>
                  </a:cubicBezTo>
                  <a:cubicBezTo>
                    <a:pt x="1726" y="1344"/>
                    <a:pt x="1719" y="1335"/>
                    <a:pt x="1703" y="1329"/>
                  </a:cubicBezTo>
                  <a:lnTo>
                    <a:pt x="1691" y="1325"/>
                  </a:lnTo>
                  <a:cubicBezTo>
                    <a:pt x="1679" y="1320"/>
                    <a:pt x="1674" y="1315"/>
                    <a:pt x="1674" y="1305"/>
                  </a:cubicBezTo>
                  <a:cubicBezTo>
                    <a:pt x="1674" y="1293"/>
                    <a:pt x="1681" y="1289"/>
                    <a:pt x="1689" y="1289"/>
                  </a:cubicBezTo>
                  <a:cubicBezTo>
                    <a:pt x="1700" y="1289"/>
                    <a:pt x="1705" y="1295"/>
                    <a:pt x="1705" y="1305"/>
                  </a:cubicBezTo>
                  <a:lnTo>
                    <a:pt x="1705" y="1308"/>
                  </a:lnTo>
                  <a:lnTo>
                    <a:pt x="1723" y="1308"/>
                  </a:lnTo>
                  <a:lnTo>
                    <a:pt x="1723" y="1305"/>
                  </a:lnTo>
                  <a:cubicBezTo>
                    <a:pt x="1723" y="1293"/>
                    <a:pt x="1720" y="1275"/>
                    <a:pt x="1691" y="1275"/>
                  </a:cubicBezTo>
                  <a:cubicBezTo>
                    <a:pt x="1670" y="1275"/>
                    <a:pt x="1656" y="1287"/>
                    <a:pt x="1656" y="1307"/>
                  </a:cubicBezTo>
                  <a:cubicBezTo>
                    <a:pt x="1656" y="1324"/>
                    <a:pt x="1663" y="1332"/>
                    <a:pt x="1679" y="1339"/>
                  </a:cubicBezTo>
                  <a:lnTo>
                    <a:pt x="1692" y="1343"/>
                  </a:lnTo>
                  <a:cubicBezTo>
                    <a:pt x="1702" y="1346"/>
                    <a:pt x="1708" y="1351"/>
                    <a:pt x="1708" y="1363"/>
                  </a:cubicBezTo>
                  <a:cubicBezTo>
                    <a:pt x="1708" y="1372"/>
                    <a:pt x="1702" y="1380"/>
                    <a:pt x="1691" y="1380"/>
                  </a:cubicBezTo>
                  <a:cubicBezTo>
                    <a:pt x="1678" y="1380"/>
                    <a:pt x="1672" y="1373"/>
                    <a:pt x="1672" y="1359"/>
                  </a:cubicBezTo>
                  <a:lnTo>
                    <a:pt x="1672" y="1356"/>
                  </a:lnTo>
                  <a:lnTo>
                    <a:pt x="1654" y="1356"/>
                  </a:lnTo>
                  <a:lnTo>
                    <a:pt x="1654" y="1356"/>
                  </a:lnTo>
                  <a:close/>
                  <a:moveTo>
                    <a:pt x="1511" y="1391"/>
                  </a:moveTo>
                  <a:lnTo>
                    <a:pt x="1511" y="1391"/>
                  </a:lnTo>
                  <a:lnTo>
                    <a:pt x="1528" y="1391"/>
                  </a:lnTo>
                  <a:lnTo>
                    <a:pt x="1528" y="1334"/>
                  </a:lnTo>
                  <a:cubicBezTo>
                    <a:pt x="1528" y="1322"/>
                    <a:pt x="1535" y="1317"/>
                    <a:pt x="1541" y="1317"/>
                  </a:cubicBezTo>
                  <a:cubicBezTo>
                    <a:pt x="1549" y="1317"/>
                    <a:pt x="1552" y="1321"/>
                    <a:pt x="1552" y="1332"/>
                  </a:cubicBezTo>
                  <a:lnTo>
                    <a:pt x="1552" y="1391"/>
                  </a:lnTo>
                  <a:lnTo>
                    <a:pt x="1569" y="1391"/>
                  </a:lnTo>
                  <a:lnTo>
                    <a:pt x="1569" y="1334"/>
                  </a:lnTo>
                  <a:cubicBezTo>
                    <a:pt x="1569" y="1322"/>
                    <a:pt x="1576" y="1317"/>
                    <a:pt x="1583" y="1317"/>
                  </a:cubicBezTo>
                  <a:cubicBezTo>
                    <a:pt x="1590" y="1317"/>
                    <a:pt x="1593" y="1321"/>
                    <a:pt x="1593" y="1332"/>
                  </a:cubicBezTo>
                  <a:lnTo>
                    <a:pt x="1593" y="1391"/>
                  </a:lnTo>
                  <a:lnTo>
                    <a:pt x="1610" y="1391"/>
                  </a:lnTo>
                  <a:lnTo>
                    <a:pt x="1610" y="1326"/>
                  </a:lnTo>
                  <a:cubicBezTo>
                    <a:pt x="1610" y="1309"/>
                    <a:pt x="1602" y="1303"/>
                    <a:pt x="1590" y="1303"/>
                  </a:cubicBezTo>
                  <a:cubicBezTo>
                    <a:pt x="1579" y="1303"/>
                    <a:pt x="1573" y="1308"/>
                    <a:pt x="1568" y="1316"/>
                  </a:cubicBezTo>
                  <a:cubicBezTo>
                    <a:pt x="1565" y="1309"/>
                    <a:pt x="1560" y="1303"/>
                    <a:pt x="1548" y="1303"/>
                  </a:cubicBezTo>
                  <a:cubicBezTo>
                    <a:pt x="1540" y="1303"/>
                    <a:pt x="1532" y="1308"/>
                    <a:pt x="1527" y="1315"/>
                  </a:cubicBezTo>
                  <a:lnTo>
                    <a:pt x="1527" y="1315"/>
                  </a:lnTo>
                  <a:lnTo>
                    <a:pt x="1527" y="1305"/>
                  </a:lnTo>
                  <a:lnTo>
                    <a:pt x="1511" y="1305"/>
                  </a:lnTo>
                  <a:lnTo>
                    <a:pt x="1511" y="1391"/>
                  </a:lnTo>
                  <a:lnTo>
                    <a:pt x="1511" y="1391"/>
                  </a:lnTo>
                  <a:close/>
                  <a:moveTo>
                    <a:pt x="1456" y="1348"/>
                  </a:moveTo>
                  <a:lnTo>
                    <a:pt x="1456" y="1348"/>
                  </a:lnTo>
                  <a:cubicBezTo>
                    <a:pt x="1456" y="1329"/>
                    <a:pt x="1458" y="1316"/>
                    <a:pt x="1470" y="1316"/>
                  </a:cubicBezTo>
                  <a:cubicBezTo>
                    <a:pt x="1483" y="1316"/>
                    <a:pt x="1485" y="1329"/>
                    <a:pt x="1485" y="1348"/>
                  </a:cubicBezTo>
                  <a:cubicBezTo>
                    <a:pt x="1485" y="1370"/>
                    <a:pt x="1483" y="1381"/>
                    <a:pt x="1470" y="1381"/>
                  </a:cubicBezTo>
                  <a:cubicBezTo>
                    <a:pt x="1458" y="1381"/>
                    <a:pt x="1456" y="1370"/>
                    <a:pt x="1456" y="1348"/>
                  </a:cubicBezTo>
                  <a:lnTo>
                    <a:pt x="1456" y="1348"/>
                  </a:lnTo>
                  <a:close/>
                  <a:moveTo>
                    <a:pt x="1439" y="1348"/>
                  </a:moveTo>
                  <a:lnTo>
                    <a:pt x="1439" y="1348"/>
                  </a:lnTo>
                  <a:cubicBezTo>
                    <a:pt x="1439" y="1375"/>
                    <a:pt x="1447" y="1393"/>
                    <a:pt x="1470" y="1393"/>
                  </a:cubicBezTo>
                  <a:cubicBezTo>
                    <a:pt x="1494" y="1393"/>
                    <a:pt x="1502" y="1375"/>
                    <a:pt x="1502" y="1348"/>
                  </a:cubicBezTo>
                  <a:cubicBezTo>
                    <a:pt x="1502" y="1322"/>
                    <a:pt x="1495" y="1303"/>
                    <a:pt x="1470" y="1303"/>
                  </a:cubicBezTo>
                  <a:cubicBezTo>
                    <a:pt x="1446" y="1303"/>
                    <a:pt x="1439" y="1322"/>
                    <a:pt x="1439" y="1348"/>
                  </a:cubicBezTo>
                  <a:lnTo>
                    <a:pt x="1439" y="1348"/>
                  </a:lnTo>
                  <a:close/>
                  <a:moveTo>
                    <a:pt x="1394" y="1391"/>
                  </a:moveTo>
                  <a:lnTo>
                    <a:pt x="1394" y="1391"/>
                  </a:lnTo>
                  <a:lnTo>
                    <a:pt x="1412" y="1391"/>
                  </a:lnTo>
                  <a:lnTo>
                    <a:pt x="1412" y="1340"/>
                  </a:lnTo>
                  <a:cubicBezTo>
                    <a:pt x="1412" y="1324"/>
                    <a:pt x="1421" y="1320"/>
                    <a:pt x="1429" y="1320"/>
                  </a:cubicBezTo>
                  <a:cubicBezTo>
                    <a:pt x="1432" y="1320"/>
                    <a:pt x="1435" y="1321"/>
                    <a:pt x="1436" y="1321"/>
                  </a:cubicBezTo>
                  <a:lnTo>
                    <a:pt x="1436" y="1304"/>
                  </a:lnTo>
                  <a:cubicBezTo>
                    <a:pt x="1435" y="1304"/>
                    <a:pt x="1434" y="1303"/>
                    <a:pt x="1432" y="1303"/>
                  </a:cubicBezTo>
                  <a:cubicBezTo>
                    <a:pt x="1422" y="1303"/>
                    <a:pt x="1416" y="1309"/>
                    <a:pt x="1412" y="1319"/>
                  </a:cubicBezTo>
                  <a:lnTo>
                    <a:pt x="1412" y="1319"/>
                  </a:lnTo>
                  <a:lnTo>
                    <a:pt x="1412" y="1305"/>
                  </a:lnTo>
                  <a:lnTo>
                    <a:pt x="1394" y="1305"/>
                  </a:lnTo>
                  <a:lnTo>
                    <a:pt x="1394" y="1391"/>
                  </a:lnTo>
                  <a:lnTo>
                    <a:pt x="1394" y="1391"/>
                  </a:lnTo>
                  <a:close/>
                  <a:moveTo>
                    <a:pt x="1326" y="1391"/>
                  </a:moveTo>
                  <a:lnTo>
                    <a:pt x="1326" y="1391"/>
                  </a:lnTo>
                  <a:lnTo>
                    <a:pt x="1344" y="1391"/>
                  </a:lnTo>
                  <a:lnTo>
                    <a:pt x="1344" y="1340"/>
                  </a:lnTo>
                  <a:lnTo>
                    <a:pt x="1384" y="1340"/>
                  </a:lnTo>
                  <a:lnTo>
                    <a:pt x="1384" y="1324"/>
                  </a:lnTo>
                  <a:lnTo>
                    <a:pt x="1344" y="1324"/>
                  </a:lnTo>
                  <a:lnTo>
                    <a:pt x="1344" y="1293"/>
                  </a:lnTo>
                  <a:lnTo>
                    <a:pt x="1386" y="1293"/>
                  </a:lnTo>
                  <a:lnTo>
                    <a:pt x="1386" y="1277"/>
                  </a:lnTo>
                  <a:lnTo>
                    <a:pt x="1326" y="1277"/>
                  </a:lnTo>
                  <a:lnTo>
                    <a:pt x="1326" y="1391"/>
                  </a:lnTo>
                  <a:lnTo>
                    <a:pt x="1326" y="1391"/>
                  </a:lnTo>
                  <a:close/>
                  <a:moveTo>
                    <a:pt x="630" y="244"/>
                  </a:moveTo>
                  <a:lnTo>
                    <a:pt x="630" y="244"/>
                  </a:lnTo>
                  <a:cubicBezTo>
                    <a:pt x="629" y="245"/>
                    <a:pt x="628" y="246"/>
                    <a:pt x="627" y="246"/>
                  </a:cubicBezTo>
                  <a:cubicBezTo>
                    <a:pt x="627" y="246"/>
                    <a:pt x="626" y="246"/>
                    <a:pt x="626" y="246"/>
                  </a:cubicBezTo>
                  <a:lnTo>
                    <a:pt x="625" y="246"/>
                  </a:lnTo>
                  <a:cubicBezTo>
                    <a:pt x="585" y="240"/>
                    <a:pt x="546" y="239"/>
                    <a:pt x="508" y="245"/>
                  </a:cubicBezTo>
                  <a:cubicBezTo>
                    <a:pt x="456" y="254"/>
                    <a:pt x="407" y="277"/>
                    <a:pt x="360" y="323"/>
                  </a:cubicBezTo>
                  <a:cubicBezTo>
                    <a:pt x="277" y="403"/>
                    <a:pt x="256" y="486"/>
                    <a:pt x="248" y="595"/>
                  </a:cubicBezTo>
                  <a:lnTo>
                    <a:pt x="248" y="595"/>
                  </a:lnTo>
                  <a:cubicBezTo>
                    <a:pt x="248" y="597"/>
                    <a:pt x="247" y="599"/>
                    <a:pt x="246" y="600"/>
                  </a:cubicBezTo>
                  <a:cubicBezTo>
                    <a:pt x="245" y="601"/>
                    <a:pt x="244" y="601"/>
                    <a:pt x="243" y="601"/>
                  </a:cubicBezTo>
                  <a:cubicBezTo>
                    <a:pt x="241" y="602"/>
                    <a:pt x="238" y="601"/>
                    <a:pt x="237" y="599"/>
                  </a:cubicBezTo>
                  <a:lnTo>
                    <a:pt x="236" y="597"/>
                  </a:lnTo>
                  <a:lnTo>
                    <a:pt x="235" y="595"/>
                  </a:lnTo>
                  <a:cubicBezTo>
                    <a:pt x="195" y="482"/>
                    <a:pt x="216" y="358"/>
                    <a:pt x="266" y="277"/>
                  </a:cubicBezTo>
                  <a:cubicBezTo>
                    <a:pt x="188" y="292"/>
                    <a:pt x="84" y="273"/>
                    <a:pt x="4" y="211"/>
                  </a:cubicBezTo>
                  <a:lnTo>
                    <a:pt x="3" y="210"/>
                  </a:lnTo>
                  <a:lnTo>
                    <a:pt x="2" y="209"/>
                  </a:lnTo>
                  <a:cubicBezTo>
                    <a:pt x="1" y="207"/>
                    <a:pt x="0" y="205"/>
                    <a:pt x="1" y="203"/>
                  </a:cubicBezTo>
                  <a:cubicBezTo>
                    <a:pt x="2" y="203"/>
                    <a:pt x="3" y="202"/>
                    <a:pt x="3" y="201"/>
                  </a:cubicBezTo>
                  <a:cubicBezTo>
                    <a:pt x="5" y="201"/>
                    <a:pt x="6" y="201"/>
                    <a:pt x="8" y="201"/>
                  </a:cubicBezTo>
                  <a:lnTo>
                    <a:pt x="8" y="201"/>
                  </a:lnTo>
                  <a:cubicBezTo>
                    <a:pt x="99" y="225"/>
                    <a:pt x="172" y="232"/>
                    <a:pt x="259" y="190"/>
                  </a:cubicBezTo>
                  <a:cubicBezTo>
                    <a:pt x="309" y="166"/>
                    <a:pt x="341" y="134"/>
                    <a:pt x="362" y="97"/>
                  </a:cubicBezTo>
                  <a:cubicBezTo>
                    <a:pt x="377" y="69"/>
                    <a:pt x="386" y="38"/>
                    <a:pt x="392" y="5"/>
                  </a:cubicBezTo>
                  <a:lnTo>
                    <a:pt x="393" y="5"/>
                  </a:lnTo>
                  <a:cubicBezTo>
                    <a:pt x="393" y="4"/>
                    <a:pt x="393" y="4"/>
                    <a:pt x="393" y="4"/>
                  </a:cubicBezTo>
                  <a:cubicBezTo>
                    <a:pt x="393" y="3"/>
                    <a:pt x="394" y="2"/>
                    <a:pt x="395" y="2"/>
                  </a:cubicBezTo>
                  <a:cubicBezTo>
                    <a:pt x="398" y="0"/>
                    <a:pt x="402" y="1"/>
                    <a:pt x="404" y="4"/>
                  </a:cubicBezTo>
                  <a:lnTo>
                    <a:pt x="404" y="5"/>
                  </a:lnTo>
                  <a:lnTo>
                    <a:pt x="405" y="7"/>
                  </a:lnTo>
                  <a:cubicBezTo>
                    <a:pt x="424" y="61"/>
                    <a:pt x="407" y="147"/>
                    <a:pt x="385" y="189"/>
                  </a:cubicBezTo>
                  <a:cubicBezTo>
                    <a:pt x="392" y="188"/>
                    <a:pt x="399" y="187"/>
                    <a:pt x="407" y="185"/>
                  </a:cubicBezTo>
                  <a:cubicBezTo>
                    <a:pt x="463" y="176"/>
                    <a:pt x="572" y="189"/>
                    <a:pt x="628" y="232"/>
                  </a:cubicBezTo>
                  <a:lnTo>
                    <a:pt x="629" y="233"/>
                  </a:lnTo>
                  <a:lnTo>
                    <a:pt x="631" y="234"/>
                  </a:lnTo>
                  <a:cubicBezTo>
                    <a:pt x="633" y="237"/>
                    <a:pt x="633" y="242"/>
                    <a:pt x="630" y="24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20">
              <a:extLst>
                <a:ext uri="{FF2B5EF4-FFF2-40B4-BE49-F238E27FC236}">
                  <a16:creationId xmlns:a16="http://schemas.microsoft.com/office/drawing/2014/main" id="{D4D7151A-9C79-6F46-8DFE-6477A7A90C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5" y="3268663"/>
              <a:ext cx="1690688" cy="1130299"/>
            </a:xfrm>
            <a:custGeom>
              <a:avLst/>
              <a:gdLst>
                <a:gd name="T0" fmla="*/ 2042 w 2203"/>
                <a:gd name="T1" fmla="*/ 1106 h 1464"/>
                <a:gd name="T2" fmla="*/ 2053 w 2203"/>
                <a:gd name="T3" fmla="*/ 1114 h 1464"/>
                <a:gd name="T4" fmla="*/ 2099 w 2203"/>
                <a:gd name="T5" fmla="*/ 1109 h 1464"/>
                <a:gd name="T6" fmla="*/ 2054 w 2203"/>
                <a:gd name="T7" fmla="*/ 1164 h 1464"/>
                <a:gd name="T8" fmla="*/ 1486 w 2203"/>
                <a:gd name="T9" fmla="*/ 1387 h 1464"/>
                <a:gd name="T10" fmla="*/ 1500 w 2203"/>
                <a:gd name="T11" fmla="*/ 1346 h 1464"/>
                <a:gd name="T12" fmla="*/ 1424 w 2203"/>
                <a:gd name="T13" fmla="*/ 1353 h 1464"/>
                <a:gd name="T14" fmla="*/ 1436 w 2203"/>
                <a:gd name="T15" fmla="*/ 1353 h 1464"/>
                <a:gd name="T16" fmla="*/ 1366 w 2203"/>
                <a:gd name="T17" fmla="*/ 1348 h 1464"/>
                <a:gd name="T18" fmla="*/ 1353 w 2203"/>
                <a:gd name="T19" fmla="*/ 1449 h 1464"/>
                <a:gd name="T20" fmla="*/ 1303 w 2203"/>
                <a:gd name="T21" fmla="*/ 1348 h 1464"/>
                <a:gd name="T22" fmla="*/ 1321 w 2203"/>
                <a:gd name="T23" fmla="*/ 1383 h 1464"/>
                <a:gd name="T24" fmla="*/ 1263 w 2203"/>
                <a:gd name="T25" fmla="*/ 1358 h 1464"/>
                <a:gd name="T26" fmla="*/ 1263 w 2203"/>
                <a:gd name="T27" fmla="*/ 1425 h 1464"/>
                <a:gd name="T28" fmla="*/ 1248 w 2203"/>
                <a:gd name="T29" fmla="*/ 1394 h 1464"/>
                <a:gd name="T30" fmla="*/ 1229 w 2203"/>
                <a:gd name="T31" fmla="*/ 1348 h 1464"/>
                <a:gd name="T32" fmla="*/ 1130 w 2203"/>
                <a:gd name="T33" fmla="*/ 1359 h 1464"/>
                <a:gd name="T34" fmla="*/ 1099 w 2203"/>
                <a:gd name="T35" fmla="*/ 1391 h 1464"/>
                <a:gd name="T36" fmla="*/ 1092 w 2203"/>
                <a:gd name="T37" fmla="*/ 1377 h 1464"/>
                <a:gd name="T38" fmla="*/ 1007 w 2203"/>
                <a:gd name="T39" fmla="*/ 1373 h 1464"/>
                <a:gd name="T40" fmla="*/ 994 w 2203"/>
                <a:gd name="T41" fmla="*/ 1436 h 1464"/>
                <a:gd name="T42" fmla="*/ 985 w 2203"/>
                <a:gd name="T43" fmla="*/ 1394 h 1464"/>
                <a:gd name="T44" fmla="*/ 938 w 2203"/>
                <a:gd name="T45" fmla="*/ 1348 h 1464"/>
                <a:gd name="T46" fmla="*/ 956 w 2203"/>
                <a:gd name="T47" fmla="*/ 1336 h 1464"/>
                <a:gd name="T48" fmla="*/ 873 w 2203"/>
                <a:gd name="T49" fmla="*/ 1334 h 1464"/>
                <a:gd name="T50" fmla="*/ 855 w 2203"/>
                <a:gd name="T51" fmla="*/ 1434 h 1464"/>
                <a:gd name="T52" fmla="*/ 784 w 2203"/>
                <a:gd name="T53" fmla="*/ 1320 h 1464"/>
                <a:gd name="T54" fmla="*/ 751 w 2203"/>
                <a:gd name="T55" fmla="*/ 1389 h 1464"/>
                <a:gd name="T56" fmla="*/ 751 w 2203"/>
                <a:gd name="T57" fmla="*/ 1424 h 1464"/>
                <a:gd name="T58" fmla="*/ 710 w 2203"/>
                <a:gd name="T59" fmla="*/ 1374 h 1464"/>
                <a:gd name="T60" fmla="*/ 642 w 2203"/>
                <a:gd name="T61" fmla="*/ 1391 h 1464"/>
                <a:gd name="T62" fmla="*/ 703 w 2203"/>
                <a:gd name="T63" fmla="*/ 1403 h 1464"/>
                <a:gd name="T64" fmla="*/ 613 w 2203"/>
                <a:gd name="T65" fmla="*/ 1319 h 1464"/>
                <a:gd name="T66" fmla="*/ 573 w 2203"/>
                <a:gd name="T67" fmla="*/ 1348 h 1464"/>
                <a:gd name="T68" fmla="*/ 598 w 2203"/>
                <a:gd name="T69" fmla="*/ 1421 h 1464"/>
                <a:gd name="T70" fmla="*/ 561 w 2203"/>
                <a:gd name="T71" fmla="*/ 1348 h 1464"/>
                <a:gd name="T72" fmla="*/ 559 w 2203"/>
                <a:gd name="T73" fmla="*/ 1410 h 1464"/>
                <a:gd name="T74" fmla="*/ 533 w 2203"/>
                <a:gd name="T75" fmla="*/ 1399 h 1464"/>
                <a:gd name="T76" fmla="*/ 471 w 2203"/>
                <a:gd name="T77" fmla="*/ 1348 h 1464"/>
                <a:gd name="T78" fmla="*/ 488 w 2203"/>
                <a:gd name="T79" fmla="*/ 1319 h 1464"/>
                <a:gd name="T80" fmla="*/ 449 w 2203"/>
                <a:gd name="T81" fmla="*/ 1324 h 1464"/>
                <a:gd name="T82" fmla="*/ 463 w 2203"/>
                <a:gd name="T83" fmla="*/ 1434 h 1464"/>
                <a:gd name="T84" fmla="*/ 395 w 2203"/>
                <a:gd name="T85" fmla="*/ 1389 h 1464"/>
                <a:gd name="T86" fmla="*/ 411 w 2203"/>
                <a:gd name="T87" fmla="*/ 1416 h 1464"/>
                <a:gd name="T88" fmla="*/ 351 w 2203"/>
                <a:gd name="T89" fmla="*/ 1412 h 1464"/>
                <a:gd name="T90" fmla="*/ 411 w 2203"/>
                <a:gd name="T91" fmla="*/ 1367 h 1464"/>
                <a:gd name="T92" fmla="*/ 333 w 2203"/>
                <a:gd name="T93" fmla="*/ 1348 h 1464"/>
                <a:gd name="T94" fmla="*/ 333 w 2203"/>
                <a:gd name="T95" fmla="*/ 1435 h 1464"/>
                <a:gd name="T96" fmla="*/ 247 w 2203"/>
                <a:gd name="T97" fmla="*/ 1402 h 1464"/>
                <a:gd name="T98" fmla="*/ 298 w 2203"/>
                <a:gd name="T99" fmla="*/ 1351 h 1464"/>
                <a:gd name="T100" fmla="*/ 264 w 2203"/>
                <a:gd name="T101" fmla="*/ 1436 h 1464"/>
                <a:gd name="T102" fmla="*/ 434 w 2203"/>
                <a:gd name="T103" fmla="*/ 157 h 1464"/>
                <a:gd name="T104" fmla="*/ 1045 w 2203"/>
                <a:gd name="T105" fmla="*/ 630 h 1464"/>
                <a:gd name="T106" fmla="*/ 1212 w 2203"/>
                <a:gd name="T107" fmla="*/ 376 h 1464"/>
                <a:gd name="T108" fmla="*/ 790 w 2203"/>
                <a:gd name="T109" fmla="*/ 516 h 1464"/>
                <a:gd name="T110" fmla="*/ 281 w 2203"/>
                <a:gd name="T111" fmla="*/ 388 h 1464"/>
                <a:gd name="T112" fmla="*/ 284 w 2203"/>
                <a:gd name="T113" fmla="*/ 1086 h 1464"/>
                <a:gd name="T114" fmla="*/ 1592 w 2203"/>
                <a:gd name="T115" fmla="*/ 752 h 1464"/>
                <a:gd name="T116" fmla="*/ 1362 w 2203"/>
                <a:gd name="T117" fmla="*/ 127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03" h="1464">
                  <a:moveTo>
                    <a:pt x="2042" y="1106"/>
                  </a:moveTo>
                  <a:lnTo>
                    <a:pt x="2042" y="1106"/>
                  </a:lnTo>
                  <a:lnTo>
                    <a:pt x="2053" y="1106"/>
                  </a:lnTo>
                  <a:cubicBezTo>
                    <a:pt x="2061" y="1106"/>
                    <a:pt x="2069" y="1105"/>
                    <a:pt x="2069" y="1095"/>
                  </a:cubicBezTo>
                  <a:cubicBezTo>
                    <a:pt x="2069" y="1087"/>
                    <a:pt x="2062" y="1086"/>
                    <a:pt x="2055" y="1086"/>
                  </a:cubicBezTo>
                  <a:lnTo>
                    <a:pt x="2042" y="1086"/>
                  </a:lnTo>
                  <a:lnTo>
                    <a:pt x="2042" y="1106"/>
                  </a:lnTo>
                  <a:lnTo>
                    <a:pt x="2042" y="1106"/>
                  </a:lnTo>
                  <a:close/>
                  <a:moveTo>
                    <a:pt x="2032" y="1077"/>
                  </a:moveTo>
                  <a:lnTo>
                    <a:pt x="2032" y="1077"/>
                  </a:lnTo>
                  <a:lnTo>
                    <a:pt x="2057" y="1077"/>
                  </a:lnTo>
                  <a:cubicBezTo>
                    <a:pt x="2072" y="1077"/>
                    <a:pt x="2079" y="1083"/>
                    <a:pt x="2079" y="1096"/>
                  </a:cubicBezTo>
                  <a:cubicBezTo>
                    <a:pt x="2079" y="1107"/>
                    <a:pt x="2072" y="1112"/>
                    <a:pt x="2063" y="1113"/>
                  </a:cubicBezTo>
                  <a:lnTo>
                    <a:pt x="2081" y="1142"/>
                  </a:lnTo>
                  <a:lnTo>
                    <a:pt x="2070" y="1142"/>
                  </a:lnTo>
                  <a:lnTo>
                    <a:pt x="2053" y="1114"/>
                  </a:lnTo>
                  <a:lnTo>
                    <a:pt x="2042" y="1114"/>
                  </a:lnTo>
                  <a:lnTo>
                    <a:pt x="2042" y="1142"/>
                  </a:lnTo>
                  <a:lnTo>
                    <a:pt x="2032" y="1142"/>
                  </a:lnTo>
                  <a:lnTo>
                    <a:pt x="2032" y="1077"/>
                  </a:lnTo>
                  <a:lnTo>
                    <a:pt x="2032" y="1077"/>
                  </a:lnTo>
                  <a:close/>
                  <a:moveTo>
                    <a:pt x="2054" y="1156"/>
                  </a:moveTo>
                  <a:lnTo>
                    <a:pt x="2054" y="1156"/>
                  </a:lnTo>
                  <a:cubicBezTo>
                    <a:pt x="2079" y="1156"/>
                    <a:pt x="2099" y="1136"/>
                    <a:pt x="2099" y="1109"/>
                  </a:cubicBezTo>
                  <a:cubicBezTo>
                    <a:pt x="2099" y="1083"/>
                    <a:pt x="2079" y="1063"/>
                    <a:pt x="2054" y="1063"/>
                  </a:cubicBezTo>
                  <a:cubicBezTo>
                    <a:pt x="2028" y="1063"/>
                    <a:pt x="2008" y="1083"/>
                    <a:pt x="2008" y="1109"/>
                  </a:cubicBezTo>
                  <a:cubicBezTo>
                    <a:pt x="2008" y="1136"/>
                    <a:pt x="2028" y="1156"/>
                    <a:pt x="2054" y="1156"/>
                  </a:cubicBezTo>
                  <a:lnTo>
                    <a:pt x="2054" y="1156"/>
                  </a:lnTo>
                  <a:close/>
                  <a:moveTo>
                    <a:pt x="2054" y="1055"/>
                  </a:moveTo>
                  <a:lnTo>
                    <a:pt x="2054" y="1055"/>
                  </a:lnTo>
                  <a:cubicBezTo>
                    <a:pt x="2084" y="1055"/>
                    <a:pt x="2109" y="1078"/>
                    <a:pt x="2109" y="1109"/>
                  </a:cubicBezTo>
                  <a:cubicBezTo>
                    <a:pt x="2109" y="1141"/>
                    <a:pt x="2084" y="1164"/>
                    <a:pt x="2054" y="1164"/>
                  </a:cubicBezTo>
                  <a:cubicBezTo>
                    <a:pt x="2024" y="1164"/>
                    <a:pt x="1998" y="1141"/>
                    <a:pt x="1998" y="1109"/>
                  </a:cubicBezTo>
                  <a:cubicBezTo>
                    <a:pt x="1998" y="1078"/>
                    <a:pt x="2024" y="1055"/>
                    <a:pt x="2054" y="1055"/>
                  </a:cubicBezTo>
                  <a:lnTo>
                    <a:pt x="2054" y="1055"/>
                  </a:lnTo>
                  <a:close/>
                  <a:moveTo>
                    <a:pt x="1504" y="1355"/>
                  </a:moveTo>
                  <a:lnTo>
                    <a:pt x="1504" y="1355"/>
                  </a:lnTo>
                  <a:lnTo>
                    <a:pt x="1503" y="1355"/>
                  </a:lnTo>
                  <a:lnTo>
                    <a:pt x="1491" y="1387"/>
                  </a:lnTo>
                  <a:lnTo>
                    <a:pt x="1486" y="1387"/>
                  </a:lnTo>
                  <a:lnTo>
                    <a:pt x="1474" y="1355"/>
                  </a:lnTo>
                  <a:lnTo>
                    <a:pt x="1473" y="1355"/>
                  </a:lnTo>
                  <a:lnTo>
                    <a:pt x="1473" y="1387"/>
                  </a:lnTo>
                  <a:lnTo>
                    <a:pt x="1465" y="1387"/>
                  </a:lnTo>
                  <a:lnTo>
                    <a:pt x="1465" y="1346"/>
                  </a:lnTo>
                  <a:lnTo>
                    <a:pt x="1477" y="1346"/>
                  </a:lnTo>
                  <a:lnTo>
                    <a:pt x="1489" y="1375"/>
                  </a:lnTo>
                  <a:lnTo>
                    <a:pt x="1500" y="1346"/>
                  </a:lnTo>
                  <a:lnTo>
                    <a:pt x="1512" y="1346"/>
                  </a:lnTo>
                  <a:lnTo>
                    <a:pt x="1512" y="1387"/>
                  </a:lnTo>
                  <a:lnTo>
                    <a:pt x="1504" y="1387"/>
                  </a:lnTo>
                  <a:lnTo>
                    <a:pt x="1504" y="1355"/>
                  </a:lnTo>
                  <a:lnTo>
                    <a:pt x="1504" y="1355"/>
                  </a:lnTo>
                  <a:close/>
                  <a:moveTo>
                    <a:pt x="1436" y="1353"/>
                  </a:moveTo>
                  <a:lnTo>
                    <a:pt x="1436" y="1353"/>
                  </a:lnTo>
                  <a:lnTo>
                    <a:pt x="1424" y="1353"/>
                  </a:lnTo>
                  <a:lnTo>
                    <a:pt x="1424" y="1346"/>
                  </a:lnTo>
                  <a:lnTo>
                    <a:pt x="1457" y="1346"/>
                  </a:lnTo>
                  <a:lnTo>
                    <a:pt x="1457" y="1353"/>
                  </a:lnTo>
                  <a:lnTo>
                    <a:pt x="1445" y="1353"/>
                  </a:lnTo>
                  <a:lnTo>
                    <a:pt x="1445" y="1387"/>
                  </a:lnTo>
                  <a:lnTo>
                    <a:pt x="1436" y="1387"/>
                  </a:lnTo>
                  <a:lnTo>
                    <a:pt x="1436" y="1353"/>
                  </a:lnTo>
                  <a:lnTo>
                    <a:pt x="1436" y="1353"/>
                  </a:lnTo>
                  <a:close/>
                  <a:moveTo>
                    <a:pt x="1407" y="1413"/>
                  </a:moveTo>
                  <a:lnTo>
                    <a:pt x="1407" y="1413"/>
                  </a:lnTo>
                  <a:lnTo>
                    <a:pt x="1425" y="1413"/>
                  </a:lnTo>
                  <a:lnTo>
                    <a:pt x="1425" y="1434"/>
                  </a:lnTo>
                  <a:lnTo>
                    <a:pt x="1407" y="1434"/>
                  </a:lnTo>
                  <a:lnTo>
                    <a:pt x="1407" y="1413"/>
                  </a:lnTo>
                  <a:close/>
                  <a:moveTo>
                    <a:pt x="1366" y="1348"/>
                  </a:moveTo>
                  <a:lnTo>
                    <a:pt x="1366" y="1348"/>
                  </a:lnTo>
                  <a:lnTo>
                    <a:pt x="1381" y="1413"/>
                  </a:lnTo>
                  <a:lnTo>
                    <a:pt x="1381" y="1413"/>
                  </a:lnTo>
                  <a:lnTo>
                    <a:pt x="1395" y="1348"/>
                  </a:lnTo>
                  <a:lnTo>
                    <a:pt x="1413" y="1348"/>
                  </a:lnTo>
                  <a:lnTo>
                    <a:pt x="1389" y="1437"/>
                  </a:lnTo>
                  <a:cubicBezTo>
                    <a:pt x="1383" y="1461"/>
                    <a:pt x="1377" y="1464"/>
                    <a:pt x="1359" y="1463"/>
                  </a:cubicBezTo>
                  <a:cubicBezTo>
                    <a:pt x="1357" y="1463"/>
                    <a:pt x="1355" y="1463"/>
                    <a:pt x="1353" y="1463"/>
                  </a:cubicBezTo>
                  <a:lnTo>
                    <a:pt x="1353" y="1449"/>
                  </a:lnTo>
                  <a:cubicBezTo>
                    <a:pt x="1355" y="1449"/>
                    <a:pt x="1356" y="1450"/>
                    <a:pt x="1358" y="1450"/>
                  </a:cubicBezTo>
                  <a:cubicBezTo>
                    <a:pt x="1364" y="1450"/>
                    <a:pt x="1368" y="1449"/>
                    <a:pt x="1370" y="1443"/>
                  </a:cubicBezTo>
                  <a:lnTo>
                    <a:pt x="1372" y="1436"/>
                  </a:lnTo>
                  <a:lnTo>
                    <a:pt x="1348" y="1348"/>
                  </a:lnTo>
                  <a:lnTo>
                    <a:pt x="1366" y="1348"/>
                  </a:lnTo>
                  <a:lnTo>
                    <a:pt x="1366" y="1348"/>
                  </a:lnTo>
                  <a:close/>
                  <a:moveTo>
                    <a:pt x="1303" y="1348"/>
                  </a:moveTo>
                  <a:lnTo>
                    <a:pt x="1303" y="1348"/>
                  </a:lnTo>
                  <a:lnTo>
                    <a:pt x="1321" y="1348"/>
                  </a:lnTo>
                  <a:lnTo>
                    <a:pt x="1321" y="1362"/>
                  </a:lnTo>
                  <a:lnTo>
                    <a:pt x="1321" y="1362"/>
                  </a:lnTo>
                  <a:cubicBezTo>
                    <a:pt x="1325" y="1352"/>
                    <a:pt x="1331" y="1346"/>
                    <a:pt x="1341" y="1346"/>
                  </a:cubicBezTo>
                  <a:cubicBezTo>
                    <a:pt x="1343" y="1346"/>
                    <a:pt x="1344" y="1347"/>
                    <a:pt x="1345" y="1347"/>
                  </a:cubicBezTo>
                  <a:lnTo>
                    <a:pt x="1345" y="1364"/>
                  </a:lnTo>
                  <a:cubicBezTo>
                    <a:pt x="1344" y="1364"/>
                    <a:pt x="1341" y="1363"/>
                    <a:pt x="1338" y="1363"/>
                  </a:cubicBezTo>
                  <a:cubicBezTo>
                    <a:pt x="1330" y="1363"/>
                    <a:pt x="1321" y="1367"/>
                    <a:pt x="1321" y="1383"/>
                  </a:cubicBezTo>
                  <a:lnTo>
                    <a:pt x="1321" y="1434"/>
                  </a:lnTo>
                  <a:lnTo>
                    <a:pt x="1303" y="1434"/>
                  </a:lnTo>
                  <a:lnTo>
                    <a:pt x="1303" y="1348"/>
                  </a:lnTo>
                  <a:lnTo>
                    <a:pt x="1303" y="1348"/>
                  </a:lnTo>
                  <a:close/>
                  <a:moveTo>
                    <a:pt x="1276" y="1382"/>
                  </a:moveTo>
                  <a:lnTo>
                    <a:pt x="1276" y="1382"/>
                  </a:lnTo>
                  <a:lnTo>
                    <a:pt x="1276" y="1377"/>
                  </a:lnTo>
                  <a:cubicBezTo>
                    <a:pt x="1276" y="1366"/>
                    <a:pt x="1272" y="1358"/>
                    <a:pt x="1263" y="1358"/>
                  </a:cubicBezTo>
                  <a:cubicBezTo>
                    <a:pt x="1252" y="1358"/>
                    <a:pt x="1248" y="1369"/>
                    <a:pt x="1248" y="1380"/>
                  </a:cubicBezTo>
                  <a:lnTo>
                    <a:pt x="1248" y="1382"/>
                  </a:lnTo>
                  <a:lnTo>
                    <a:pt x="1276" y="1382"/>
                  </a:lnTo>
                  <a:lnTo>
                    <a:pt x="1276" y="1382"/>
                  </a:lnTo>
                  <a:close/>
                  <a:moveTo>
                    <a:pt x="1248" y="1394"/>
                  </a:moveTo>
                  <a:lnTo>
                    <a:pt x="1248" y="1394"/>
                  </a:lnTo>
                  <a:lnTo>
                    <a:pt x="1248" y="1398"/>
                  </a:lnTo>
                  <a:cubicBezTo>
                    <a:pt x="1248" y="1410"/>
                    <a:pt x="1250" y="1425"/>
                    <a:pt x="1263" y="1425"/>
                  </a:cubicBezTo>
                  <a:cubicBezTo>
                    <a:pt x="1275" y="1425"/>
                    <a:pt x="1276" y="1411"/>
                    <a:pt x="1276" y="1405"/>
                  </a:cubicBezTo>
                  <a:lnTo>
                    <a:pt x="1293" y="1405"/>
                  </a:lnTo>
                  <a:cubicBezTo>
                    <a:pt x="1293" y="1424"/>
                    <a:pt x="1281" y="1436"/>
                    <a:pt x="1262" y="1436"/>
                  </a:cubicBezTo>
                  <a:cubicBezTo>
                    <a:pt x="1248" y="1436"/>
                    <a:pt x="1231" y="1432"/>
                    <a:pt x="1231" y="1393"/>
                  </a:cubicBezTo>
                  <a:cubicBezTo>
                    <a:pt x="1231" y="1370"/>
                    <a:pt x="1236" y="1346"/>
                    <a:pt x="1263" y="1346"/>
                  </a:cubicBezTo>
                  <a:cubicBezTo>
                    <a:pt x="1287" y="1346"/>
                    <a:pt x="1293" y="1361"/>
                    <a:pt x="1293" y="1384"/>
                  </a:cubicBezTo>
                  <a:lnTo>
                    <a:pt x="1293" y="1394"/>
                  </a:lnTo>
                  <a:lnTo>
                    <a:pt x="1248" y="1394"/>
                  </a:lnTo>
                  <a:lnTo>
                    <a:pt x="1248" y="1394"/>
                  </a:lnTo>
                  <a:close/>
                  <a:moveTo>
                    <a:pt x="1163" y="1348"/>
                  </a:moveTo>
                  <a:lnTo>
                    <a:pt x="1163" y="1348"/>
                  </a:lnTo>
                  <a:lnTo>
                    <a:pt x="1182" y="1348"/>
                  </a:lnTo>
                  <a:lnTo>
                    <a:pt x="1197" y="1416"/>
                  </a:lnTo>
                  <a:lnTo>
                    <a:pt x="1197" y="1416"/>
                  </a:lnTo>
                  <a:lnTo>
                    <a:pt x="1210" y="1348"/>
                  </a:lnTo>
                  <a:lnTo>
                    <a:pt x="1229" y="1348"/>
                  </a:lnTo>
                  <a:lnTo>
                    <a:pt x="1206" y="1434"/>
                  </a:lnTo>
                  <a:lnTo>
                    <a:pt x="1186" y="1434"/>
                  </a:lnTo>
                  <a:lnTo>
                    <a:pt x="1163" y="1348"/>
                  </a:lnTo>
                  <a:lnTo>
                    <a:pt x="1163" y="1348"/>
                  </a:lnTo>
                  <a:close/>
                  <a:moveTo>
                    <a:pt x="1130" y="1424"/>
                  </a:moveTo>
                  <a:lnTo>
                    <a:pt x="1130" y="1424"/>
                  </a:lnTo>
                  <a:cubicBezTo>
                    <a:pt x="1143" y="1424"/>
                    <a:pt x="1145" y="1413"/>
                    <a:pt x="1145" y="1391"/>
                  </a:cubicBezTo>
                  <a:cubicBezTo>
                    <a:pt x="1145" y="1372"/>
                    <a:pt x="1143" y="1359"/>
                    <a:pt x="1130" y="1359"/>
                  </a:cubicBezTo>
                  <a:cubicBezTo>
                    <a:pt x="1118" y="1359"/>
                    <a:pt x="1116" y="1372"/>
                    <a:pt x="1116" y="1391"/>
                  </a:cubicBezTo>
                  <a:cubicBezTo>
                    <a:pt x="1116" y="1413"/>
                    <a:pt x="1118" y="1424"/>
                    <a:pt x="1130" y="1424"/>
                  </a:cubicBezTo>
                  <a:lnTo>
                    <a:pt x="1130" y="1424"/>
                  </a:lnTo>
                  <a:close/>
                  <a:moveTo>
                    <a:pt x="1130" y="1346"/>
                  </a:moveTo>
                  <a:lnTo>
                    <a:pt x="1130" y="1346"/>
                  </a:lnTo>
                  <a:cubicBezTo>
                    <a:pt x="1155" y="1346"/>
                    <a:pt x="1163" y="1365"/>
                    <a:pt x="1163" y="1391"/>
                  </a:cubicBezTo>
                  <a:cubicBezTo>
                    <a:pt x="1163" y="1418"/>
                    <a:pt x="1154" y="1436"/>
                    <a:pt x="1130" y="1436"/>
                  </a:cubicBezTo>
                  <a:cubicBezTo>
                    <a:pt x="1107" y="1436"/>
                    <a:pt x="1099" y="1418"/>
                    <a:pt x="1099" y="1391"/>
                  </a:cubicBezTo>
                  <a:cubicBezTo>
                    <a:pt x="1099" y="1365"/>
                    <a:pt x="1106" y="1346"/>
                    <a:pt x="1130" y="1346"/>
                  </a:cubicBezTo>
                  <a:lnTo>
                    <a:pt x="1130" y="1346"/>
                  </a:lnTo>
                  <a:close/>
                  <a:moveTo>
                    <a:pt x="1092" y="1403"/>
                  </a:moveTo>
                  <a:lnTo>
                    <a:pt x="1092" y="1403"/>
                  </a:lnTo>
                  <a:cubicBezTo>
                    <a:pt x="1090" y="1423"/>
                    <a:pt x="1083" y="1436"/>
                    <a:pt x="1062" y="1436"/>
                  </a:cubicBezTo>
                  <a:cubicBezTo>
                    <a:pt x="1037" y="1436"/>
                    <a:pt x="1030" y="1418"/>
                    <a:pt x="1030" y="1391"/>
                  </a:cubicBezTo>
                  <a:cubicBezTo>
                    <a:pt x="1030" y="1365"/>
                    <a:pt x="1037" y="1346"/>
                    <a:pt x="1062" y="1346"/>
                  </a:cubicBezTo>
                  <a:cubicBezTo>
                    <a:pt x="1088" y="1346"/>
                    <a:pt x="1092" y="1366"/>
                    <a:pt x="1092" y="1377"/>
                  </a:cubicBezTo>
                  <a:lnTo>
                    <a:pt x="1075" y="1377"/>
                  </a:lnTo>
                  <a:cubicBezTo>
                    <a:pt x="1075" y="1369"/>
                    <a:pt x="1072" y="1359"/>
                    <a:pt x="1062" y="1359"/>
                  </a:cubicBezTo>
                  <a:cubicBezTo>
                    <a:pt x="1050" y="1359"/>
                    <a:pt x="1048" y="1372"/>
                    <a:pt x="1048" y="1391"/>
                  </a:cubicBezTo>
                  <a:cubicBezTo>
                    <a:pt x="1048" y="1410"/>
                    <a:pt x="1050" y="1424"/>
                    <a:pt x="1062" y="1424"/>
                  </a:cubicBezTo>
                  <a:cubicBezTo>
                    <a:pt x="1072" y="1424"/>
                    <a:pt x="1075" y="1416"/>
                    <a:pt x="1075" y="1403"/>
                  </a:cubicBezTo>
                  <a:lnTo>
                    <a:pt x="1092" y="1403"/>
                  </a:lnTo>
                  <a:lnTo>
                    <a:pt x="1092" y="1403"/>
                  </a:lnTo>
                  <a:close/>
                  <a:moveTo>
                    <a:pt x="1007" y="1373"/>
                  </a:moveTo>
                  <a:lnTo>
                    <a:pt x="1007" y="1373"/>
                  </a:lnTo>
                  <a:lnTo>
                    <a:pt x="1007" y="1371"/>
                  </a:lnTo>
                  <a:cubicBezTo>
                    <a:pt x="1007" y="1364"/>
                    <a:pt x="1004" y="1358"/>
                    <a:pt x="995" y="1358"/>
                  </a:cubicBezTo>
                  <a:cubicBezTo>
                    <a:pt x="988" y="1358"/>
                    <a:pt x="983" y="1361"/>
                    <a:pt x="983" y="1369"/>
                  </a:cubicBezTo>
                  <a:cubicBezTo>
                    <a:pt x="983" y="1376"/>
                    <a:pt x="986" y="1379"/>
                    <a:pt x="995" y="1382"/>
                  </a:cubicBezTo>
                  <a:lnTo>
                    <a:pt x="1006" y="1386"/>
                  </a:lnTo>
                  <a:cubicBezTo>
                    <a:pt x="1019" y="1390"/>
                    <a:pt x="1025" y="1397"/>
                    <a:pt x="1025" y="1410"/>
                  </a:cubicBezTo>
                  <a:cubicBezTo>
                    <a:pt x="1025" y="1429"/>
                    <a:pt x="1011" y="1436"/>
                    <a:pt x="994" y="1436"/>
                  </a:cubicBezTo>
                  <a:cubicBezTo>
                    <a:pt x="972" y="1436"/>
                    <a:pt x="966" y="1426"/>
                    <a:pt x="966" y="1410"/>
                  </a:cubicBezTo>
                  <a:lnTo>
                    <a:pt x="966" y="1407"/>
                  </a:lnTo>
                  <a:lnTo>
                    <a:pt x="981" y="1407"/>
                  </a:lnTo>
                  <a:lnTo>
                    <a:pt x="981" y="1409"/>
                  </a:lnTo>
                  <a:cubicBezTo>
                    <a:pt x="981" y="1419"/>
                    <a:pt x="985" y="1425"/>
                    <a:pt x="995" y="1425"/>
                  </a:cubicBezTo>
                  <a:cubicBezTo>
                    <a:pt x="1004" y="1425"/>
                    <a:pt x="1009" y="1420"/>
                    <a:pt x="1009" y="1412"/>
                  </a:cubicBezTo>
                  <a:cubicBezTo>
                    <a:pt x="1009" y="1406"/>
                    <a:pt x="1005" y="1401"/>
                    <a:pt x="999" y="1399"/>
                  </a:cubicBezTo>
                  <a:lnTo>
                    <a:pt x="985" y="1394"/>
                  </a:lnTo>
                  <a:cubicBezTo>
                    <a:pt x="972" y="1390"/>
                    <a:pt x="967" y="1383"/>
                    <a:pt x="967" y="1370"/>
                  </a:cubicBezTo>
                  <a:cubicBezTo>
                    <a:pt x="967" y="1354"/>
                    <a:pt x="978" y="1346"/>
                    <a:pt x="996" y="1346"/>
                  </a:cubicBezTo>
                  <a:cubicBezTo>
                    <a:pt x="1018" y="1346"/>
                    <a:pt x="1023" y="1359"/>
                    <a:pt x="1023" y="1370"/>
                  </a:cubicBezTo>
                  <a:lnTo>
                    <a:pt x="1023" y="1373"/>
                  </a:lnTo>
                  <a:lnTo>
                    <a:pt x="1007" y="1373"/>
                  </a:lnTo>
                  <a:lnTo>
                    <a:pt x="1007" y="1373"/>
                  </a:lnTo>
                  <a:close/>
                  <a:moveTo>
                    <a:pt x="938" y="1348"/>
                  </a:moveTo>
                  <a:lnTo>
                    <a:pt x="938" y="1348"/>
                  </a:lnTo>
                  <a:lnTo>
                    <a:pt x="956" y="1348"/>
                  </a:lnTo>
                  <a:lnTo>
                    <a:pt x="956" y="1434"/>
                  </a:lnTo>
                  <a:lnTo>
                    <a:pt x="938" y="1434"/>
                  </a:lnTo>
                  <a:lnTo>
                    <a:pt x="938" y="1348"/>
                  </a:lnTo>
                  <a:close/>
                  <a:moveTo>
                    <a:pt x="938" y="1319"/>
                  </a:moveTo>
                  <a:lnTo>
                    <a:pt x="938" y="1319"/>
                  </a:lnTo>
                  <a:lnTo>
                    <a:pt x="956" y="1319"/>
                  </a:lnTo>
                  <a:lnTo>
                    <a:pt x="956" y="1336"/>
                  </a:lnTo>
                  <a:lnTo>
                    <a:pt x="938" y="1336"/>
                  </a:lnTo>
                  <a:lnTo>
                    <a:pt x="938" y="1319"/>
                  </a:lnTo>
                  <a:close/>
                  <a:moveTo>
                    <a:pt x="873" y="1420"/>
                  </a:moveTo>
                  <a:lnTo>
                    <a:pt x="873" y="1420"/>
                  </a:lnTo>
                  <a:lnTo>
                    <a:pt x="888" y="1420"/>
                  </a:lnTo>
                  <a:cubicBezTo>
                    <a:pt x="903" y="1420"/>
                    <a:pt x="909" y="1411"/>
                    <a:pt x="909" y="1377"/>
                  </a:cubicBezTo>
                  <a:cubicBezTo>
                    <a:pt x="909" y="1345"/>
                    <a:pt x="904" y="1334"/>
                    <a:pt x="888" y="1334"/>
                  </a:cubicBezTo>
                  <a:lnTo>
                    <a:pt x="873" y="1334"/>
                  </a:lnTo>
                  <a:lnTo>
                    <a:pt x="873" y="1420"/>
                  </a:lnTo>
                  <a:lnTo>
                    <a:pt x="873" y="1420"/>
                  </a:lnTo>
                  <a:close/>
                  <a:moveTo>
                    <a:pt x="855" y="1320"/>
                  </a:moveTo>
                  <a:lnTo>
                    <a:pt x="855" y="1320"/>
                  </a:lnTo>
                  <a:lnTo>
                    <a:pt x="887" y="1320"/>
                  </a:lnTo>
                  <a:cubicBezTo>
                    <a:pt x="923" y="1320"/>
                    <a:pt x="928" y="1344"/>
                    <a:pt x="928" y="1377"/>
                  </a:cubicBezTo>
                  <a:cubicBezTo>
                    <a:pt x="928" y="1411"/>
                    <a:pt x="923" y="1434"/>
                    <a:pt x="887" y="1434"/>
                  </a:cubicBezTo>
                  <a:lnTo>
                    <a:pt x="855" y="1434"/>
                  </a:lnTo>
                  <a:lnTo>
                    <a:pt x="855" y="1320"/>
                  </a:lnTo>
                  <a:lnTo>
                    <a:pt x="855" y="1320"/>
                  </a:lnTo>
                  <a:close/>
                  <a:moveTo>
                    <a:pt x="784" y="1320"/>
                  </a:moveTo>
                  <a:lnTo>
                    <a:pt x="784" y="1320"/>
                  </a:lnTo>
                  <a:lnTo>
                    <a:pt x="801" y="1320"/>
                  </a:lnTo>
                  <a:lnTo>
                    <a:pt x="801" y="1434"/>
                  </a:lnTo>
                  <a:lnTo>
                    <a:pt x="784" y="1434"/>
                  </a:lnTo>
                  <a:lnTo>
                    <a:pt x="784" y="1320"/>
                  </a:lnTo>
                  <a:close/>
                  <a:moveTo>
                    <a:pt x="751" y="1389"/>
                  </a:moveTo>
                  <a:lnTo>
                    <a:pt x="751" y="1389"/>
                  </a:lnTo>
                  <a:cubicBezTo>
                    <a:pt x="746" y="1392"/>
                    <a:pt x="737" y="1394"/>
                    <a:pt x="732" y="1397"/>
                  </a:cubicBezTo>
                  <a:cubicBezTo>
                    <a:pt x="727" y="1399"/>
                    <a:pt x="725" y="1404"/>
                    <a:pt x="725" y="1411"/>
                  </a:cubicBezTo>
                  <a:cubicBezTo>
                    <a:pt x="725" y="1418"/>
                    <a:pt x="728" y="1424"/>
                    <a:pt x="735" y="1424"/>
                  </a:cubicBezTo>
                  <a:cubicBezTo>
                    <a:pt x="746" y="1424"/>
                    <a:pt x="751" y="1416"/>
                    <a:pt x="751" y="1403"/>
                  </a:cubicBezTo>
                  <a:lnTo>
                    <a:pt x="751" y="1389"/>
                  </a:lnTo>
                  <a:lnTo>
                    <a:pt x="751" y="1389"/>
                  </a:lnTo>
                  <a:close/>
                  <a:moveTo>
                    <a:pt x="767" y="1416"/>
                  </a:moveTo>
                  <a:lnTo>
                    <a:pt x="767" y="1416"/>
                  </a:lnTo>
                  <a:cubicBezTo>
                    <a:pt x="767" y="1420"/>
                    <a:pt x="769" y="1422"/>
                    <a:pt x="771" y="1422"/>
                  </a:cubicBezTo>
                  <a:cubicBezTo>
                    <a:pt x="773" y="1422"/>
                    <a:pt x="774" y="1422"/>
                    <a:pt x="774" y="1422"/>
                  </a:cubicBezTo>
                  <a:lnTo>
                    <a:pt x="774" y="1433"/>
                  </a:lnTo>
                  <a:cubicBezTo>
                    <a:pt x="772" y="1434"/>
                    <a:pt x="769" y="1435"/>
                    <a:pt x="766" y="1435"/>
                  </a:cubicBezTo>
                  <a:cubicBezTo>
                    <a:pt x="758" y="1435"/>
                    <a:pt x="752" y="1432"/>
                    <a:pt x="751" y="1424"/>
                  </a:cubicBezTo>
                  <a:lnTo>
                    <a:pt x="751" y="1424"/>
                  </a:lnTo>
                  <a:cubicBezTo>
                    <a:pt x="746" y="1432"/>
                    <a:pt x="740" y="1436"/>
                    <a:pt x="730" y="1436"/>
                  </a:cubicBezTo>
                  <a:cubicBezTo>
                    <a:pt x="716" y="1436"/>
                    <a:pt x="707" y="1429"/>
                    <a:pt x="707" y="1412"/>
                  </a:cubicBezTo>
                  <a:cubicBezTo>
                    <a:pt x="707" y="1393"/>
                    <a:pt x="716" y="1389"/>
                    <a:pt x="727" y="1385"/>
                  </a:cubicBezTo>
                  <a:lnTo>
                    <a:pt x="741" y="1382"/>
                  </a:lnTo>
                  <a:cubicBezTo>
                    <a:pt x="747" y="1380"/>
                    <a:pt x="751" y="1378"/>
                    <a:pt x="751" y="1371"/>
                  </a:cubicBezTo>
                  <a:cubicBezTo>
                    <a:pt x="751" y="1363"/>
                    <a:pt x="748" y="1358"/>
                    <a:pt x="739" y="1358"/>
                  </a:cubicBezTo>
                  <a:cubicBezTo>
                    <a:pt x="727" y="1358"/>
                    <a:pt x="726" y="1366"/>
                    <a:pt x="726" y="1374"/>
                  </a:cubicBezTo>
                  <a:lnTo>
                    <a:pt x="710" y="1374"/>
                  </a:lnTo>
                  <a:cubicBezTo>
                    <a:pt x="710" y="1356"/>
                    <a:pt x="717" y="1346"/>
                    <a:pt x="740" y="1346"/>
                  </a:cubicBezTo>
                  <a:cubicBezTo>
                    <a:pt x="755" y="1346"/>
                    <a:pt x="767" y="1352"/>
                    <a:pt x="767" y="1367"/>
                  </a:cubicBezTo>
                  <a:lnTo>
                    <a:pt x="767" y="1416"/>
                  </a:lnTo>
                  <a:lnTo>
                    <a:pt x="767" y="1416"/>
                  </a:lnTo>
                  <a:close/>
                  <a:moveTo>
                    <a:pt x="703" y="1403"/>
                  </a:moveTo>
                  <a:lnTo>
                    <a:pt x="703" y="1403"/>
                  </a:lnTo>
                  <a:cubicBezTo>
                    <a:pt x="702" y="1423"/>
                    <a:pt x="695" y="1436"/>
                    <a:pt x="674" y="1436"/>
                  </a:cubicBezTo>
                  <a:cubicBezTo>
                    <a:pt x="649" y="1436"/>
                    <a:pt x="642" y="1418"/>
                    <a:pt x="642" y="1391"/>
                  </a:cubicBezTo>
                  <a:cubicBezTo>
                    <a:pt x="642" y="1365"/>
                    <a:pt x="649" y="1346"/>
                    <a:pt x="674" y="1346"/>
                  </a:cubicBezTo>
                  <a:cubicBezTo>
                    <a:pt x="699" y="1346"/>
                    <a:pt x="703" y="1366"/>
                    <a:pt x="703" y="1377"/>
                  </a:cubicBezTo>
                  <a:lnTo>
                    <a:pt x="686" y="1377"/>
                  </a:lnTo>
                  <a:cubicBezTo>
                    <a:pt x="686" y="1369"/>
                    <a:pt x="684" y="1359"/>
                    <a:pt x="674" y="1359"/>
                  </a:cubicBezTo>
                  <a:cubicBezTo>
                    <a:pt x="661" y="1359"/>
                    <a:pt x="659" y="1372"/>
                    <a:pt x="659" y="1391"/>
                  </a:cubicBezTo>
                  <a:cubicBezTo>
                    <a:pt x="659" y="1410"/>
                    <a:pt x="661" y="1424"/>
                    <a:pt x="674" y="1424"/>
                  </a:cubicBezTo>
                  <a:cubicBezTo>
                    <a:pt x="683" y="1424"/>
                    <a:pt x="687" y="1416"/>
                    <a:pt x="687" y="1403"/>
                  </a:cubicBezTo>
                  <a:lnTo>
                    <a:pt x="703" y="1403"/>
                  </a:lnTo>
                  <a:lnTo>
                    <a:pt x="703" y="1403"/>
                  </a:lnTo>
                  <a:close/>
                  <a:moveTo>
                    <a:pt x="613" y="1348"/>
                  </a:moveTo>
                  <a:lnTo>
                    <a:pt x="613" y="1348"/>
                  </a:lnTo>
                  <a:lnTo>
                    <a:pt x="630" y="1348"/>
                  </a:lnTo>
                  <a:lnTo>
                    <a:pt x="630" y="1434"/>
                  </a:lnTo>
                  <a:lnTo>
                    <a:pt x="613" y="1434"/>
                  </a:lnTo>
                  <a:lnTo>
                    <a:pt x="613" y="1348"/>
                  </a:lnTo>
                  <a:close/>
                  <a:moveTo>
                    <a:pt x="613" y="1319"/>
                  </a:moveTo>
                  <a:lnTo>
                    <a:pt x="613" y="1319"/>
                  </a:lnTo>
                  <a:lnTo>
                    <a:pt x="630" y="1319"/>
                  </a:lnTo>
                  <a:lnTo>
                    <a:pt x="630" y="1336"/>
                  </a:lnTo>
                  <a:lnTo>
                    <a:pt x="613" y="1336"/>
                  </a:lnTo>
                  <a:lnTo>
                    <a:pt x="613" y="1319"/>
                  </a:lnTo>
                  <a:close/>
                  <a:moveTo>
                    <a:pt x="561" y="1348"/>
                  </a:moveTo>
                  <a:lnTo>
                    <a:pt x="561" y="1348"/>
                  </a:lnTo>
                  <a:lnTo>
                    <a:pt x="573" y="1348"/>
                  </a:lnTo>
                  <a:lnTo>
                    <a:pt x="573" y="1324"/>
                  </a:lnTo>
                  <a:lnTo>
                    <a:pt x="590" y="1324"/>
                  </a:lnTo>
                  <a:lnTo>
                    <a:pt x="590" y="1348"/>
                  </a:lnTo>
                  <a:lnTo>
                    <a:pt x="604" y="1348"/>
                  </a:lnTo>
                  <a:lnTo>
                    <a:pt x="604" y="1361"/>
                  </a:lnTo>
                  <a:lnTo>
                    <a:pt x="590" y="1361"/>
                  </a:lnTo>
                  <a:lnTo>
                    <a:pt x="590" y="1412"/>
                  </a:lnTo>
                  <a:cubicBezTo>
                    <a:pt x="590" y="1419"/>
                    <a:pt x="592" y="1421"/>
                    <a:pt x="598" y="1421"/>
                  </a:cubicBezTo>
                  <a:cubicBezTo>
                    <a:pt x="601" y="1421"/>
                    <a:pt x="603" y="1421"/>
                    <a:pt x="604" y="1421"/>
                  </a:cubicBezTo>
                  <a:lnTo>
                    <a:pt x="604" y="1434"/>
                  </a:lnTo>
                  <a:cubicBezTo>
                    <a:pt x="601" y="1435"/>
                    <a:pt x="596" y="1435"/>
                    <a:pt x="591" y="1435"/>
                  </a:cubicBezTo>
                  <a:cubicBezTo>
                    <a:pt x="579" y="1435"/>
                    <a:pt x="573" y="1432"/>
                    <a:pt x="573" y="1414"/>
                  </a:cubicBezTo>
                  <a:lnTo>
                    <a:pt x="573" y="1361"/>
                  </a:lnTo>
                  <a:lnTo>
                    <a:pt x="561" y="1361"/>
                  </a:lnTo>
                  <a:lnTo>
                    <a:pt x="561" y="1348"/>
                  </a:lnTo>
                  <a:lnTo>
                    <a:pt x="561" y="1348"/>
                  </a:lnTo>
                  <a:close/>
                  <a:moveTo>
                    <a:pt x="541" y="1373"/>
                  </a:moveTo>
                  <a:lnTo>
                    <a:pt x="541" y="1373"/>
                  </a:lnTo>
                  <a:lnTo>
                    <a:pt x="541" y="1371"/>
                  </a:lnTo>
                  <a:cubicBezTo>
                    <a:pt x="541" y="1364"/>
                    <a:pt x="538" y="1358"/>
                    <a:pt x="529" y="1358"/>
                  </a:cubicBezTo>
                  <a:cubicBezTo>
                    <a:pt x="523" y="1358"/>
                    <a:pt x="517" y="1361"/>
                    <a:pt x="517" y="1369"/>
                  </a:cubicBezTo>
                  <a:cubicBezTo>
                    <a:pt x="517" y="1376"/>
                    <a:pt x="520" y="1379"/>
                    <a:pt x="529" y="1382"/>
                  </a:cubicBezTo>
                  <a:lnTo>
                    <a:pt x="540" y="1386"/>
                  </a:lnTo>
                  <a:cubicBezTo>
                    <a:pt x="553" y="1390"/>
                    <a:pt x="559" y="1397"/>
                    <a:pt x="559" y="1410"/>
                  </a:cubicBezTo>
                  <a:cubicBezTo>
                    <a:pt x="559" y="1429"/>
                    <a:pt x="546" y="1436"/>
                    <a:pt x="528" y="1436"/>
                  </a:cubicBezTo>
                  <a:cubicBezTo>
                    <a:pt x="507" y="1436"/>
                    <a:pt x="500" y="1426"/>
                    <a:pt x="500" y="1410"/>
                  </a:cubicBezTo>
                  <a:lnTo>
                    <a:pt x="500" y="1407"/>
                  </a:lnTo>
                  <a:lnTo>
                    <a:pt x="515" y="1407"/>
                  </a:lnTo>
                  <a:lnTo>
                    <a:pt x="515" y="1409"/>
                  </a:lnTo>
                  <a:cubicBezTo>
                    <a:pt x="515" y="1419"/>
                    <a:pt x="519" y="1425"/>
                    <a:pt x="529" y="1425"/>
                  </a:cubicBezTo>
                  <a:cubicBezTo>
                    <a:pt x="538" y="1425"/>
                    <a:pt x="543" y="1420"/>
                    <a:pt x="543" y="1412"/>
                  </a:cubicBezTo>
                  <a:cubicBezTo>
                    <a:pt x="543" y="1406"/>
                    <a:pt x="539" y="1401"/>
                    <a:pt x="533" y="1399"/>
                  </a:cubicBezTo>
                  <a:lnTo>
                    <a:pt x="519" y="1394"/>
                  </a:lnTo>
                  <a:cubicBezTo>
                    <a:pt x="506" y="1390"/>
                    <a:pt x="501" y="1383"/>
                    <a:pt x="501" y="1370"/>
                  </a:cubicBezTo>
                  <a:cubicBezTo>
                    <a:pt x="501" y="1354"/>
                    <a:pt x="513" y="1346"/>
                    <a:pt x="530" y="1346"/>
                  </a:cubicBezTo>
                  <a:cubicBezTo>
                    <a:pt x="552" y="1346"/>
                    <a:pt x="557" y="1359"/>
                    <a:pt x="557" y="1370"/>
                  </a:cubicBezTo>
                  <a:lnTo>
                    <a:pt x="557" y="1373"/>
                  </a:lnTo>
                  <a:lnTo>
                    <a:pt x="541" y="1373"/>
                  </a:lnTo>
                  <a:lnTo>
                    <a:pt x="541" y="1373"/>
                  </a:lnTo>
                  <a:close/>
                  <a:moveTo>
                    <a:pt x="471" y="1348"/>
                  </a:moveTo>
                  <a:lnTo>
                    <a:pt x="471" y="1348"/>
                  </a:lnTo>
                  <a:lnTo>
                    <a:pt x="488" y="1348"/>
                  </a:lnTo>
                  <a:lnTo>
                    <a:pt x="488" y="1434"/>
                  </a:lnTo>
                  <a:lnTo>
                    <a:pt x="471" y="1434"/>
                  </a:lnTo>
                  <a:lnTo>
                    <a:pt x="471" y="1348"/>
                  </a:lnTo>
                  <a:close/>
                  <a:moveTo>
                    <a:pt x="471" y="1319"/>
                  </a:moveTo>
                  <a:lnTo>
                    <a:pt x="471" y="1319"/>
                  </a:lnTo>
                  <a:lnTo>
                    <a:pt x="488" y="1319"/>
                  </a:lnTo>
                  <a:lnTo>
                    <a:pt x="488" y="1336"/>
                  </a:lnTo>
                  <a:lnTo>
                    <a:pt x="471" y="1336"/>
                  </a:lnTo>
                  <a:lnTo>
                    <a:pt x="471" y="1319"/>
                  </a:lnTo>
                  <a:close/>
                  <a:moveTo>
                    <a:pt x="420" y="1348"/>
                  </a:moveTo>
                  <a:lnTo>
                    <a:pt x="420" y="1348"/>
                  </a:lnTo>
                  <a:lnTo>
                    <a:pt x="432" y="1348"/>
                  </a:lnTo>
                  <a:lnTo>
                    <a:pt x="432" y="1324"/>
                  </a:lnTo>
                  <a:lnTo>
                    <a:pt x="449" y="1324"/>
                  </a:lnTo>
                  <a:lnTo>
                    <a:pt x="449" y="1348"/>
                  </a:lnTo>
                  <a:lnTo>
                    <a:pt x="463" y="1348"/>
                  </a:lnTo>
                  <a:lnTo>
                    <a:pt x="463" y="1361"/>
                  </a:lnTo>
                  <a:lnTo>
                    <a:pt x="449" y="1361"/>
                  </a:lnTo>
                  <a:lnTo>
                    <a:pt x="449" y="1412"/>
                  </a:lnTo>
                  <a:cubicBezTo>
                    <a:pt x="449" y="1419"/>
                    <a:pt x="451" y="1421"/>
                    <a:pt x="457" y="1421"/>
                  </a:cubicBezTo>
                  <a:cubicBezTo>
                    <a:pt x="459" y="1421"/>
                    <a:pt x="461" y="1421"/>
                    <a:pt x="463" y="1421"/>
                  </a:cubicBezTo>
                  <a:lnTo>
                    <a:pt x="463" y="1434"/>
                  </a:lnTo>
                  <a:cubicBezTo>
                    <a:pt x="459" y="1435"/>
                    <a:pt x="454" y="1435"/>
                    <a:pt x="449" y="1435"/>
                  </a:cubicBezTo>
                  <a:cubicBezTo>
                    <a:pt x="437" y="1435"/>
                    <a:pt x="432" y="1432"/>
                    <a:pt x="432" y="1414"/>
                  </a:cubicBezTo>
                  <a:lnTo>
                    <a:pt x="432" y="1361"/>
                  </a:lnTo>
                  <a:lnTo>
                    <a:pt x="420" y="1361"/>
                  </a:lnTo>
                  <a:lnTo>
                    <a:pt x="420" y="1348"/>
                  </a:lnTo>
                  <a:lnTo>
                    <a:pt x="420" y="1348"/>
                  </a:lnTo>
                  <a:close/>
                  <a:moveTo>
                    <a:pt x="395" y="1389"/>
                  </a:moveTo>
                  <a:lnTo>
                    <a:pt x="395" y="1389"/>
                  </a:lnTo>
                  <a:cubicBezTo>
                    <a:pt x="390" y="1392"/>
                    <a:pt x="381" y="1394"/>
                    <a:pt x="376" y="1397"/>
                  </a:cubicBezTo>
                  <a:cubicBezTo>
                    <a:pt x="371" y="1399"/>
                    <a:pt x="369" y="1404"/>
                    <a:pt x="369" y="1411"/>
                  </a:cubicBezTo>
                  <a:cubicBezTo>
                    <a:pt x="369" y="1418"/>
                    <a:pt x="372" y="1424"/>
                    <a:pt x="379" y="1424"/>
                  </a:cubicBezTo>
                  <a:cubicBezTo>
                    <a:pt x="390" y="1424"/>
                    <a:pt x="395" y="1416"/>
                    <a:pt x="395" y="1403"/>
                  </a:cubicBezTo>
                  <a:lnTo>
                    <a:pt x="395" y="1389"/>
                  </a:lnTo>
                  <a:lnTo>
                    <a:pt x="395" y="1389"/>
                  </a:lnTo>
                  <a:close/>
                  <a:moveTo>
                    <a:pt x="411" y="1416"/>
                  </a:moveTo>
                  <a:lnTo>
                    <a:pt x="411" y="1416"/>
                  </a:lnTo>
                  <a:cubicBezTo>
                    <a:pt x="411" y="1420"/>
                    <a:pt x="413" y="1422"/>
                    <a:pt x="416" y="1422"/>
                  </a:cubicBezTo>
                  <a:cubicBezTo>
                    <a:pt x="417" y="1422"/>
                    <a:pt x="418" y="1422"/>
                    <a:pt x="418" y="1422"/>
                  </a:cubicBezTo>
                  <a:lnTo>
                    <a:pt x="418" y="1433"/>
                  </a:lnTo>
                  <a:cubicBezTo>
                    <a:pt x="416" y="1434"/>
                    <a:pt x="413" y="1435"/>
                    <a:pt x="410" y="1435"/>
                  </a:cubicBezTo>
                  <a:cubicBezTo>
                    <a:pt x="402" y="1435"/>
                    <a:pt x="396" y="1432"/>
                    <a:pt x="395" y="1424"/>
                  </a:cubicBezTo>
                  <a:lnTo>
                    <a:pt x="395" y="1424"/>
                  </a:lnTo>
                  <a:cubicBezTo>
                    <a:pt x="390" y="1432"/>
                    <a:pt x="384" y="1436"/>
                    <a:pt x="374" y="1436"/>
                  </a:cubicBezTo>
                  <a:cubicBezTo>
                    <a:pt x="360" y="1436"/>
                    <a:pt x="351" y="1429"/>
                    <a:pt x="351" y="1412"/>
                  </a:cubicBezTo>
                  <a:cubicBezTo>
                    <a:pt x="351" y="1393"/>
                    <a:pt x="360" y="1389"/>
                    <a:pt x="371" y="1385"/>
                  </a:cubicBezTo>
                  <a:lnTo>
                    <a:pt x="385" y="1382"/>
                  </a:lnTo>
                  <a:cubicBezTo>
                    <a:pt x="391" y="1380"/>
                    <a:pt x="395" y="1378"/>
                    <a:pt x="395" y="1371"/>
                  </a:cubicBezTo>
                  <a:cubicBezTo>
                    <a:pt x="395" y="1363"/>
                    <a:pt x="392" y="1358"/>
                    <a:pt x="383" y="1358"/>
                  </a:cubicBezTo>
                  <a:cubicBezTo>
                    <a:pt x="372" y="1358"/>
                    <a:pt x="370" y="1366"/>
                    <a:pt x="370" y="1374"/>
                  </a:cubicBezTo>
                  <a:lnTo>
                    <a:pt x="354" y="1374"/>
                  </a:lnTo>
                  <a:cubicBezTo>
                    <a:pt x="354" y="1356"/>
                    <a:pt x="361" y="1346"/>
                    <a:pt x="384" y="1346"/>
                  </a:cubicBezTo>
                  <a:cubicBezTo>
                    <a:pt x="399" y="1346"/>
                    <a:pt x="411" y="1352"/>
                    <a:pt x="411" y="1367"/>
                  </a:cubicBezTo>
                  <a:lnTo>
                    <a:pt x="411" y="1416"/>
                  </a:lnTo>
                  <a:lnTo>
                    <a:pt x="411" y="1416"/>
                  </a:lnTo>
                  <a:close/>
                  <a:moveTo>
                    <a:pt x="304" y="1348"/>
                  </a:moveTo>
                  <a:lnTo>
                    <a:pt x="304" y="1348"/>
                  </a:lnTo>
                  <a:lnTo>
                    <a:pt x="316" y="1348"/>
                  </a:lnTo>
                  <a:lnTo>
                    <a:pt x="316" y="1324"/>
                  </a:lnTo>
                  <a:lnTo>
                    <a:pt x="333" y="1324"/>
                  </a:lnTo>
                  <a:lnTo>
                    <a:pt x="333" y="1348"/>
                  </a:lnTo>
                  <a:lnTo>
                    <a:pt x="347" y="1348"/>
                  </a:lnTo>
                  <a:lnTo>
                    <a:pt x="347" y="1361"/>
                  </a:lnTo>
                  <a:lnTo>
                    <a:pt x="333" y="1361"/>
                  </a:lnTo>
                  <a:lnTo>
                    <a:pt x="333" y="1412"/>
                  </a:lnTo>
                  <a:cubicBezTo>
                    <a:pt x="333" y="1419"/>
                    <a:pt x="335" y="1421"/>
                    <a:pt x="341" y="1421"/>
                  </a:cubicBezTo>
                  <a:cubicBezTo>
                    <a:pt x="343" y="1421"/>
                    <a:pt x="345" y="1421"/>
                    <a:pt x="347" y="1421"/>
                  </a:cubicBezTo>
                  <a:lnTo>
                    <a:pt x="347" y="1434"/>
                  </a:lnTo>
                  <a:cubicBezTo>
                    <a:pt x="343" y="1435"/>
                    <a:pt x="339" y="1435"/>
                    <a:pt x="333" y="1435"/>
                  </a:cubicBezTo>
                  <a:cubicBezTo>
                    <a:pt x="321" y="1435"/>
                    <a:pt x="316" y="1432"/>
                    <a:pt x="316" y="1414"/>
                  </a:cubicBezTo>
                  <a:lnTo>
                    <a:pt x="316" y="1361"/>
                  </a:lnTo>
                  <a:lnTo>
                    <a:pt x="304" y="1361"/>
                  </a:lnTo>
                  <a:lnTo>
                    <a:pt x="304" y="1348"/>
                  </a:lnTo>
                  <a:lnTo>
                    <a:pt x="304" y="1348"/>
                  </a:lnTo>
                  <a:close/>
                  <a:moveTo>
                    <a:pt x="247" y="1399"/>
                  </a:moveTo>
                  <a:lnTo>
                    <a:pt x="247" y="1399"/>
                  </a:lnTo>
                  <a:lnTo>
                    <a:pt x="247" y="1402"/>
                  </a:lnTo>
                  <a:cubicBezTo>
                    <a:pt x="247" y="1416"/>
                    <a:pt x="253" y="1423"/>
                    <a:pt x="266" y="1423"/>
                  </a:cubicBezTo>
                  <a:cubicBezTo>
                    <a:pt x="277" y="1423"/>
                    <a:pt x="283" y="1415"/>
                    <a:pt x="283" y="1406"/>
                  </a:cubicBezTo>
                  <a:cubicBezTo>
                    <a:pt x="283" y="1394"/>
                    <a:pt x="277" y="1389"/>
                    <a:pt x="267" y="1386"/>
                  </a:cubicBezTo>
                  <a:lnTo>
                    <a:pt x="254" y="1382"/>
                  </a:lnTo>
                  <a:cubicBezTo>
                    <a:pt x="238" y="1375"/>
                    <a:pt x="231" y="1367"/>
                    <a:pt x="231" y="1350"/>
                  </a:cubicBezTo>
                  <a:cubicBezTo>
                    <a:pt x="231" y="1330"/>
                    <a:pt x="245" y="1318"/>
                    <a:pt x="266" y="1318"/>
                  </a:cubicBezTo>
                  <a:cubicBezTo>
                    <a:pt x="295" y="1318"/>
                    <a:pt x="298" y="1336"/>
                    <a:pt x="298" y="1348"/>
                  </a:cubicBezTo>
                  <a:lnTo>
                    <a:pt x="298" y="1351"/>
                  </a:lnTo>
                  <a:lnTo>
                    <a:pt x="280" y="1351"/>
                  </a:lnTo>
                  <a:lnTo>
                    <a:pt x="280" y="1348"/>
                  </a:lnTo>
                  <a:cubicBezTo>
                    <a:pt x="280" y="1338"/>
                    <a:pt x="275" y="1332"/>
                    <a:pt x="264" y="1332"/>
                  </a:cubicBezTo>
                  <a:cubicBezTo>
                    <a:pt x="256" y="1332"/>
                    <a:pt x="249" y="1336"/>
                    <a:pt x="249" y="1348"/>
                  </a:cubicBezTo>
                  <a:cubicBezTo>
                    <a:pt x="249" y="1358"/>
                    <a:pt x="254" y="1363"/>
                    <a:pt x="266" y="1368"/>
                  </a:cubicBezTo>
                  <a:lnTo>
                    <a:pt x="278" y="1372"/>
                  </a:lnTo>
                  <a:cubicBezTo>
                    <a:pt x="294" y="1378"/>
                    <a:pt x="301" y="1387"/>
                    <a:pt x="301" y="1402"/>
                  </a:cubicBezTo>
                  <a:cubicBezTo>
                    <a:pt x="301" y="1426"/>
                    <a:pt x="287" y="1436"/>
                    <a:pt x="264" y="1436"/>
                  </a:cubicBezTo>
                  <a:cubicBezTo>
                    <a:pt x="235" y="1436"/>
                    <a:pt x="229" y="1418"/>
                    <a:pt x="229" y="1402"/>
                  </a:cubicBezTo>
                  <a:lnTo>
                    <a:pt x="229" y="1399"/>
                  </a:lnTo>
                  <a:lnTo>
                    <a:pt x="247" y="1399"/>
                  </a:lnTo>
                  <a:lnTo>
                    <a:pt x="247" y="1399"/>
                  </a:lnTo>
                  <a:close/>
                  <a:moveTo>
                    <a:pt x="404" y="8"/>
                  </a:moveTo>
                  <a:lnTo>
                    <a:pt x="404" y="8"/>
                  </a:lnTo>
                  <a:cubicBezTo>
                    <a:pt x="363" y="16"/>
                    <a:pt x="336" y="56"/>
                    <a:pt x="344" y="97"/>
                  </a:cubicBezTo>
                  <a:cubicBezTo>
                    <a:pt x="353" y="138"/>
                    <a:pt x="393" y="165"/>
                    <a:pt x="434" y="157"/>
                  </a:cubicBezTo>
                  <a:cubicBezTo>
                    <a:pt x="475" y="148"/>
                    <a:pt x="502" y="108"/>
                    <a:pt x="494" y="67"/>
                  </a:cubicBezTo>
                  <a:cubicBezTo>
                    <a:pt x="485" y="26"/>
                    <a:pt x="445" y="0"/>
                    <a:pt x="404" y="8"/>
                  </a:cubicBezTo>
                  <a:lnTo>
                    <a:pt x="404" y="8"/>
                  </a:lnTo>
                  <a:close/>
                  <a:moveTo>
                    <a:pt x="947" y="1117"/>
                  </a:moveTo>
                  <a:lnTo>
                    <a:pt x="947" y="1117"/>
                  </a:lnTo>
                  <a:lnTo>
                    <a:pt x="947" y="1117"/>
                  </a:lnTo>
                  <a:lnTo>
                    <a:pt x="1045" y="632"/>
                  </a:lnTo>
                  <a:cubicBezTo>
                    <a:pt x="1045" y="631"/>
                    <a:pt x="1045" y="631"/>
                    <a:pt x="1045" y="630"/>
                  </a:cubicBezTo>
                  <a:cubicBezTo>
                    <a:pt x="1059" y="567"/>
                    <a:pt x="1121" y="516"/>
                    <a:pt x="1184" y="516"/>
                  </a:cubicBezTo>
                  <a:lnTo>
                    <a:pt x="1207" y="516"/>
                  </a:lnTo>
                  <a:cubicBezTo>
                    <a:pt x="1271" y="516"/>
                    <a:pt x="1313" y="568"/>
                    <a:pt x="1300" y="632"/>
                  </a:cubicBezTo>
                  <a:lnTo>
                    <a:pt x="1202" y="1117"/>
                  </a:lnTo>
                  <a:lnTo>
                    <a:pt x="1342" y="1117"/>
                  </a:lnTo>
                  <a:lnTo>
                    <a:pt x="1439" y="632"/>
                  </a:lnTo>
                  <a:cubicBezTo>
                    <a:pt x="1468" y="491"/>
                    <a:pt x="1376" y="376"/>
                    <a:pt x="1235" y="376"/>
                  </a:cubicBezTo>
                  <a:lnTo>
                    <a:pt x="1212" y="376"/>
                  </a:lnTo>
                  <a:cubicBezTo>
                    <a:pt x="1139" y="376"/>
                    <a:pt x="1067" y="407"/>
                    <a:pt x="1010" y="457"/>
                  </a:cubicBezTo>
                  <a:cubicBezTo>
                    <a:pt x="973" y="407"/>
                    <a:pt x="913" y="376"/>
                    <a:pt x="840" y="376"/>
                  </a:cubicBezTo>
                  <a:lnTo>
                    <a:pt x="818" y="376"/>
                  </a:lnTo>
                  <a:cubicBezTo>
                    <a:pt x="676" y="376"/>
                    <a:pt x="538" y="491"/>
                    <a:pt x="510" y="632"/>
                  </a:cubicBezTo>
                  <a:lnTo>
                    <a:pt x="412" y="1117"/>
                  </a:lnTo>
                  <a:lnTo>
                    <a:pt x="552" y="1117"/>
                  </a:lnTo>
                  <a:lnTo>
                    <a:pt x="650" y="632"/>
                  </a:lnTo>
                  <a:cubicBezTo>
                    <a:pt x="663" y="568"/>
                    <a:pt x="725" y="516"/>
                    <a:pt x="790" y="516"/>
                  </a:cubicBezTo>
                  <a:lnTo>
                    <a:pt x="812" y="516"/>
                  </a:lnTo>
                  <a:cubicBezTo>
                    <a:pt x="876" y="516"/>
                    <a:pt x="917" y="567"/>
                    <a:pt x="905" y="630"/>
                  </a:cubicBezTo>
                  <a:cubicBezTo>
                    <a:pt x="905" y="631"/>
                    <a:pt x="905" y="631"/>
                    <a:pt x="905" y="632"/>
                  </a:cubicBezTo>
                  <a:lnTo>
                    <a:pt x="807" y="1117"/>
                  </a:lnTo>
                  <a:lnTo>
                    <a:pt x="947" y="1117"/>
                  </a:lnTo>
                  <a:lnTo>
                    <a:pt x="947" y="1117"/>
                  </a:lnTo>
                  <a:close/>
                  <a:moveTo>
                    <a:pt x="281" y="388"/>
                  </a:moveTo>
                  <a:lnTo>
                    <a:pt x="281" y="388"/>
                  </a:lnTo>
                  <a:lnTo>
                    <a:pt x="153" y="1067"/>
                  </a:lnTo>
                  <a:cubicBezTo>
                    <a:pt x="138" y="1142"/>
                    <a:pt x="118" y="1155"/>
                    <a:pt x="78" y="1155"/>
                  </a:cubicBezTo>
                  <a:cubicBezTo>
                    <a:pt x="61" y="1155"/>
                    <a:pt x="47" y="1155"/>
                    <a:pt x="31" y="1153"/>
                  </a:cubicBezTo>
                  <a:lnTo>
                    <a:pt x="22" y="1151"/>
                  </a:lnTo>
                  <a:lnTo>
                    <a:pt x="0" y="1268"/>
                  </a:lnTo>
                  <a:lnTo>
                    <a:pt x="6" y="1269"/>
                  </a:lnTo>
                  <a:cubicBezTo>
                    <a:pt x="25" y="1273"/>
                    <a:pt x="45" y="1275"/>
                    <a:pt x="68" y="1275"/>
                  </a:cubicBezTo>
                  <a:cubicBezTo>
                    <a:pt x="184" y="1275"/>
                    <a:pt x="261" y="1208"/>
                    <a:pt x="284" y="1086"/>
                  </a:cubicBezTo>
                  <a:lnTo>
                    <a:pt x="417" y="388"/>
                  </a:lnTo>
                  <a:lnTo>
                    <a:pt x="281" y="388"/>
                  </a:lnTo>
                  <a:lnTo>
                    <a:pt x="281" y="388"/>
                  </a:lnTo>
                  <a:close/>
                  <a:moveTo>
                    <a:pt x="1758" y="1011"/>
                  </a:moveTo>
                  <a:lnTo>
                    <a:pt x="1758" y="1011"/>
                  </a:lnTo>
                  <a:cubicBezTo>
                    <a:pt x="1944" y="1011"/>
                    <a:pt x="2001" y="826"/>
                    <a:pt x="2017" y="746"/>
                  </a:cubicBezTo>
                  <a:cubicBezTo>
                    <a:pt x="2042" y="621"/>
                    <a:pt x="2001" y="494"/>
                    <a:pt x="1853" y="494"/>
                  </a:cubicBezTo>
                  <a:cubicBezTo>
                    <a:pt x="1698" y="494"/>
                    <a:pt x="1617" y="627"/>
                    <a:pt x="1592" y="752"/>
                  </a:cubicBezTo>
                  <a:cubicBezTo>
                    <a:pt x="1580" y="812"/>
                    <a:pt x="1557" y="1011"/>
                    <a:pt x="1758" y="1011"/>
                  </a:cubicBezTo>
                  <a:lnTo>
                    <a:pt x="1758" y="1011"/>
                  </a:lnTo>
                  <a:close/>
                  <a:moveTo>
                    <a:pt x="2157" y="754"/>
                  </a:moveTo>
                  <a:lnTo>
                    <a:pt x="2157" y="754"/>
                  </a:lnTo>
                  <a:cubicBezTo>
                    <a:pt x="2112" y="983"/>
                    <a:pt x="1951" y="1131"/>
                    <a:pt x="1747" y="1131"/>
                  </a:cubicBezTo>
                  <a:cubicBezTo>
                    <a:pt x="1673" y="1131"/>
                    <a:pt x="1583" y="1104"/>
                    <a:pt x="1541" y="1033"/>
                  </a:cubicBezTo>
                  <a:cubicBezTo>
                    <a:pt x="1536" y="1061"/>
                    <a:pt x="1510" y="1200"/>
                    <a:pt x="1497" y="1270"/>
                  </a:cubicBezTo>
                  <a:lnTo>
                    <a:pt x="1362" y="1270"/>
                  </a:lnTo>
                  <a:lnTo>
                    <a:pt x="1533" y="390"/>
                  </a:lnTo>
                  <a:lnTo>
                    <a:pt x="1668" y="390"/>
                  </a:lnTo>
                  <a:cubicBezTo>
                    <a:pt x="1668" y="390"/>
                    <a:pt x="1658" y="441"/>
                    <a:pt x="1652" y="469"/>
                  </a:cubicBezTo>
                  <a:cubicBezTo>
                    <a:pt x="1706" y="408"/>
                    <a:pt x="1792" y="374"/>
                    <a:pt x="1894" y="374"/>
                  </a:cubicBezTo>
                  <a:cubicBezTo>
                    <a:pt x="2099" y="374"/>
                    <a:pt x="2203" y="523"/>
                    <a:pt x="2157" y="75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3" name="TextBox 4">
            <a:extLst>
              <a:ext uri="{FF2B5EF4-FFF2-40B4-BE49-F238E27FC236}">
                <a16:creationId xmlns:a16="http://schemas.microsoft.com/office/drawing/2014/main" id="{534F18D6-1870-E340-AC00-897668657364}"/>
              </a:ext>
            </a:extLst>
          </p:cNvPr>
          <p:cNvSpPr txBox="1"/>
          <p:nvPr userDrawn="1"/>
        </p:nvSpPr>
        <p:spPr>
          <a:xfrm>
            <a:off x="3310128" y="4864608"/>
            <a:ext cx="2514600" cy="246221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" kern="1200" spc="5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Company Confidential – For Internal Use Only</a:t>
            </a:r>
          </a:p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645849488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727285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ck Background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104" y="4772207"/>
            <a:ext cx="532437" cy="22149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6B7375F-C850-8D41-B134-8DA69FEF6695}"/>
              </a:ext>
            </a:extLst>
          </p:cNvPr>
          <p:cNvSpPr txBox="1"/>
          <p:nvPr userDrawn="1"/>
        </p:nvSpPr>
        <p:spPr>
          <a:xfrm>
            <a:off x="3310128" y="4864608"/>
            <a:ext cx="2514600" cy="246221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" kern="1200" spc="5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Company Confidential – For Internal Use Only</a:t>
            </a:r>
          </a:p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702537661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3C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175" y="919162"/>
            <a:ext cx="8201025" cy="1501325"/>
          </a:xfrm>
        </p:spPr>
        <p:txBody>
          <a:bodyPr/>
          <a:lstStyle>
            <a:lvl1pPr>
              <a:buClr>
                <a:schemeClr val="accent2"/>
              </a:buClr>
              <a:defRPr/>
            </a:lvl1pPr>
            <a:lvl2pPr>
              <a:buClr>
                <a:schemeClr val="accent2"/>
              </a:buClr>
              <a:buFont typeface="Wingdings" pitchFamily="2" charset="2"/>
              <a:buChar char="§"/>
              <a:defRPr/>
            </a:lvl2pPr>
            <a:lvl3pPr>
              <a:buClr>
                <a:schemeClr val="accent2"/>
              </a:buClr>
              <a:buFont typeface="Arial" pitchFamily="34" charset="0"/>
              <a:buChar char="»"/>
              <a:defRPr/>
            </a:lvl3pPr>
            <a:lvl4pPr>
              <a:buClr>
                <a:schemeClr val="accent2"/>
              </a:buClr>
              <a:buFont typeface="Arial" pitchFamily="34" charset="0"/>
              <a:buChar char="»"/>
              <a:defRPr/>
            </a:lvl4pPr>
            <a:lvl5pPr>
              <a:buClr>
                <a:schemeClr val="accent2"/>
              </a:buClr>
              <a:buFont typeface="Arial" pitchFamily="34" charset="0"/>
              <a:buChar char="–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2643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gradFill>
          <a:gsLst>
            <a:gs pos="0">
              <a:srgbClr val="1D73BA">
                <a:lumMod val="55000"/>
                <a:lumOff val="45000"/>
              </a:srgbClr>
            </a:gs>
            <a:gs pos="100000">
              <a:srgbClr val="1D73BA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152144" y="1799049"/>
            <a:ext cx="6611112" cy="584775"/>
          </a:xfrm>
        </p:spPr>
        <p:txBody>
          <a:bodyPr anchor="b" anchorCtr="0">
            <a:spAutoFit/>
          </a:bodyPr>
          <a:lstStyle>
            <a:lvl1pPr algn="l">
              <a:defRPr sz="320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body" sz="quarter" idx="13" hasCustomPrompt="1"/>
          </p:nvPr>
        </p:nvSpPr>
        <p:spPr>
          <a:xfrm>
            <a:off x="1152144" y="2383824"/>
            <a:ext cx="6611112" cy="353943"/>
          </a:xfrm>
        </p:spPr>
        <p:txBody>
          <a:bodyPr wrap="square" anchor="t">
            <a:spAutoFit/>
          </a:bodyPr>
          <a:lstStyle>
            <a:lvl1pPr marL="0" indent="-182880" algn="l">
              <a:lnSpc>
                <a:spcPct val="85000"/>
              </a:lnSpc>
              <a:spcBef>
                <a:spcPts val="800"/>
              </a:spcBef>
              <a:buFont typeface="Arial" pitchFamily="34" charset="0"/>
              <a:buNone/>
              <a:defRPr sz="2000" b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8EBD4F0-4FE7-DE4D-980A-7338D7231A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5000"/>
          </a:blip>
          <a:srcRect t="1" r="13180" b="4107"/>
          <a:stretch/>
        </p:blipFill>
        <p:spPr>
          <a:xfrm>
            <a:off x="5956663" y="1657883"/>
            <a:ext cx="3187337" cy="3557461"/>
          </a:xfrm>
          <a:prstGeom prst="rect">
            <a:avLst/>
          </a:prstGeom>
        </p:spPr>
      </p:pic>
      <p:sp>
        <p:nvSpPr>
          <p:cNvPr id="7" name="TextBox 3">
            <a:extLst>
              <a:ext uri="{FF2B5EF4-FFF2-40B4-BE49-F238E27FC236}">
                <a16:creationId xmlns:a16="http://schemas.microsoft.com/office/drawing/2014/main" id="{33162171-092A-4276-8F19-A17FBB0753CA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310128" y="4935202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BBD6577-8EEF-447D-B14B-0BA78A5ED55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08354" y="4313047"/>
            <a:ext cx="842999" cy="563581"/>
            <a:chOff x="6029325" y="3268663"/>
            <a:chExt cx="1690688" cy="1130299"/>
          </a:xfrm>
          <a:solidFill>
            <a:srgbClr val="FFFFFF"/>
          </a:solidFill>
        </p:grpSpPr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323DA7D2-4AD0-4608-ABD6-809312A0A7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3302000"/>
              <a:ext cx="1468438" cy="1074737"/>
            </a:xfrm>
            <a:custGeom>
              <a:avLst/>
              <a:gdLst>
                <a:gd name="T0" fmla="*/ 1912 w 1912"/>
                <a:gd name="T1" fmla="*/ 1391 h 1393"/>
                <a:gd name="T2" fmla="*/ 1894 w 1912"/>
                <a:gd name="T3" fmla="*/ 1391 h 1393"/>
                <a:gd name="T4" fmla="*/ 1814 w 1912"/>
                <a:gd name="T5" fmla="*/ 1359 h 1393"/>
                <a:gd name="T6" fmla="*/ 1863 w 1912"/>
                <a:gd name="T7" fmla="*/ 1329 h 1393"/>
                <a:gd name="T8" fmla="*/ 1849 w 1912"/>
                <a:gd name="T9" fmla="*/ 1289 h 1393"/>
                <a:gd name="T10" fmla="*/ 1883 w 1912"/>
                <a:gd name="T11" fmla="*/ 1308 h 1393"/>
                <a:gd name="T12" fmla="*/ 1815 w 1912"/>
                <a:gd name="T13" fmla="*/ 1307 h 1393"/>
                <a:gd name="T14" fmla="*/ 1868 w 1912"/>
                <a:gd name="T15" fmla="*/ 1363 h 1393"/>
                <a:gd name="T16" fmla="*/ 1832 w 1912"/>
                <a:gd name="T17" fmla="*/ 1356 h 1393"/>
                <a:gd name="T18" fmla="*/ 1757 w 1912"/>
                <a:gd name="T19" fmla="*/ 1349 h 1393"/>
                <a:gd name="T20" fmla="*/ 1771 w 1912"/>
                <a:gd name="T21" fmla="*/ 1293 h 1393"/>
                <a:gd name="T22" fmla="*/ 1757 w 1912"/>
                <a:gd name="T23" fmla="*/ 1349 h 1393"/>
                <a:gd name="T24" fmla="*/ 1746 w 1912"/>
                <a:gd name="T25" fmla="*/ 1391 h 1393"/>
                <a:gd name="T26" fmla="*/ 1794 w 1912"/>
                <a:gd name="T27" fmla="*/ 1391 h 1393"/>
                <a:gd name="T28" fmla="*/ 1760 w 1912"/>
                <a:gd name="T29" fmla="*/ 1277 h 1393"/>
                <a:gd name="T30" fmla="*/ 1654 w 1912"/>
                <a:gd name="T31" fmla="*/ 1356 h 1393"/>
                <a:gd name="T32" fmla="*/ 1688 w 1912"/>
                <a:gd name="T33" fmla="*/ 1393 h 1393"/>
                <a:gd name="T34" fmla="*/ 1691 w 1912"/>
                <a:gd name="T35" fmla="*/ 1325 h 1393"/>
                <a:gd name="T36" fmla="*/ 1705 w 1912"/>
                <a:gd name="T37" fmla="*/ 1305 h 1393"/>
                <a:gd name="T38" fmla="*/ 1723 w 1912"/>
                <a:gd name="T39" fmla="*/ 1305 h 1393"/>
                <a:gd name="T40" fmla="*/ 1679 w 1912"/>
                <a:gd name="T41" fmla="*/ 1339 h 1393"/>
                <a:gd name="T42" fmla="*/ 1691 w 1912"/>
                <a:gd name="T43" fmla="*/ 1380 h 1393"/>
                <a:gd name="T44" fmla="*/ 1654 w 1912"/>
                <a:gd name="T45" fmla="*/ 1356 h 1393"/>
                <a:gd name="T46" fmla="*/ 1511 w 1912"/>
                <a:gd name="T47" fmla="*/ 1391 h 1393"/>
                <a:gd name="T48" fmla="*/ 1541 w 1912"/>
                <a:gd name="T49" fmla="*/ 1317 h 1393"/>
                <a:gd name="T50" fmla="*/ 1569 w 1912"/>
                <a:gd name="T51" fmla="*/ 1391 h 1393"/>
                <a:gd name="T52" fmla="*/ 1593 w 1912"/>
                <a:gd name="T53" fmla="*/ 1332 h 1393"/>
                <a:gd name="T54" fmla="*/ 1610 w 1912"/>
                <a:gd name="T55" fmla="*/ 1326 h 1393"/>
                <a:gd name="T56" fmla="*/ 1548 w 1912"/>
                <a:gd name="T57" fmla="*/ 1303 h 1393"/>
                <a:gd name="T58" fmla="*/ 1527 w 1912"/>
                <a:gd name="T59" fmla="*/ 1305 h 1393"/>
                <a:gd name="T60" fmla="*/ 1511 w 1912"/>
                <a:gd name="T61" fmla="*/ 1391 h 1393"/>
                <a:gd name="T62" fmla="*/ 1470 w 1912"/>
                <a:gd name="T63" fmla="*/ 1316 h 1393"/>
                <a:gd name="T64" fmla="*/ 1456 w 1912"/>
                <a:gd name="T65" fmla="*/ 1348 h 1393"/>
                <a:gd name="T66" fmla="*/ 1439 w 1912"/>
                <a:gd name="T67" fmla="*/ 1348 h 1393"/>
                <a:gd name="T68" fmla="*/ 1470 w 1912"/>
                <a:gd name="T69" fmla="*/ 1303 h 1393"/>
                <a:gd name="T70" fmla="*/ 1394 w 1912"/>
                <a:gd name="T71" fmla="*/ 1391 h 1393"/>
                <a:gd name="T72" fmla="*/ 1412 w 1912"/>
                <a:gd name="T73" fmla="*/ 1340 h 1393"/>
                <a:gd name="T74" fmla="*/ 1436 w 1912"/>
                <a:gd name="T75" fmla="*/ 1304 h 1393"/>
                <a:gd name="T76" fmla="*/ 1412 w 1912"/>
                <a:gd name="T77" fmla="*/ 1319 h 1393"/>
                <a:gd name="T78" fmla="*/ 1394 w 1912"/>
                <a:gd name="T79" fmla="*/ 1391 h 1393"/>
                <a:gd name="T80" fmla="*/ 1326 w 1912"/>
                <a:gd name="T81" fmla="*/ 1391 h 1393"/>
                <a:gd name="T82" fmla="*/ 1384 w 1912"/>
                <a:gd name="T83" fmla="*/ 1340 h 1393"/>
                <a:gd name="T84" fmla="*/ 1344 w 1912"/>
                <a:gd name="T85" fmla="*/ 1293 h 1393"/>
                <a:gd name="T86" fmla="*/ 1326 w 1912"/>
                <a:gd name="T87" fmla="*/ 1277 h 1393"/>
                <a:gd name="T88" fmla="*/ 630 w 1912"/>
                <a:gd name="T89" fmla="*/ 244 h 1393"/>
                <a:gd name="T90" fmla="*/ 626 w 1912"/>
                <a:gd name="T91" fmla="*/ 246 h 1393"/>
                <a:gd name="T92" fmla="*/ 360 w 1912"/>
                <a:gd name="T93" fmla="*/ 323 h 1393"/>
                <a:gd name="T94" fmla="*/ 246 w 1912"/>
                <a:gd name="T95" fmla="*/ 600 h 1393"/>
                <a:gd name="T96" fmla="*/ 236 w 1912"/>
                <a:gd name="T97" fmla="*/ 597 h 1393"/>
                <a:gd name="T98" fmla="*/ 4 w 1912"/>
                <a:gd name="T99" fmla="*/ 211 h 1393"/>
                <a:gd name="T100" fmla="*/ 1 w 1912"/>
                <a:gd name="T101" fmla="*/ 203 h 1393"/>
                <a:gd name="T102" fmla="*/ 8 w 1912"/>
                <a:gd name="T103" fmla="*/ 201 h 1393"/>
                <a:gd name="T104" fmla="*/ 392 w 1912"/>
                <a:gd name="T105" fmla="*/ 5 h 1393"/>
                <a:gd name="T106" fmla="*/ 395 w 1912"/>
                <a:gd name="T107" fmla="*/ 2 h 1393"/>
                <a:gd name="T108" fmla="*/ 405 w 1912"/>
                <a:gd name="T109" fmla="*/ 7 h 1393"/>
                <a:gd name="T110" fmla="*/ 628 w 1912"/>
                <a:gd name="T111" fmla="*/ 232 h 1393"/>
                <a:gd name="T112" fmla="*/ 630 w 1912"/>
                <a:gd name="T113" fmla="*/ 244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2" h="1393">
                  <a:moveTo>
                    <a:pt x="1894" y="1391"/>
                  </a:moveTo>
                  <a:lnTo>
                    <a:pt x="1894" y="1391"/>
                  </a:lnTo>
                  <a:lnTo>
                    <a:pt x="1912" y="1391"/>
                  </a:lnTo>
                  <a:lnTo>
                    <a:pt x="1912" y="1370"/>
                  </a:lnTo>
                  <a:lnTo>
                    <a:pt x="1894" y="1370"/>
                  </a:lnTo>
                  <a:lnTo>
                    <a:pt x="1894" y="1391"/>
                  </a:lnTo>
                  <a:close/>
                  <a:moveTo>
                    <a:pt x="1814" y="1356"/>
                  </a:moveTo>
                  <a:lnTo>
                    <a:pt x="1814" y="1356"/>
                  </a:lnTo>
                  <a:lnTo>
                    <a:pt x="1814" y="1359"/>
                  </a:lnTo>
                  <a:cubicBezTo>
                    <a:pt x="1814" y="1375"/>
                    <a:pt x="1820" y="1393"/>
                    <a:pt x="1848" y="1393"/>
                  </a:cubicBezTo>
                  <a:cubicBezTo>
                    <a:pt x="1871" y="1393"/>
                    <a:pt x="1886" y="1383"/>
                    <a:pt x="1886" y="1359"/>
                  </a:cubicBezTo>
                  <a:cubicBezTo>
                    <a:pt x="1886" y="1344"/>
                    <a:pt x="1879" y="1335"/>
                    <a:pt x="1863" y="1329"/>
                  </a:cubicBezTo>
                  <a:lnTo>
                    <a:pt x="1850" y="1325"/>
                  </a:lnTo>
                  <a:cubicBezTo>
                    <a:pt x="1838" y="1320"/>
                    <a:pt x="1833" y="1315"/>
                    <a:pt x="1833" y="1305"/>
                  </a:cubicBezTo>
                  <a:cubicBezTo>
                    <a:pt x="1833" y="1293"/>
                    <a:pt x="1841" y="1289"/>
                    <a:pt x="1849" y="1289"/>
                  </a:cubicBezTo>
                  <a:cubicBezTo>
                    <a:pt x="1860" y="1289"/>
                    <a:pt x="1865" y="1295"/>
                    <a:pt x="1865" y="1305"/>
                  </a:cubicBezTo>
                  <a:lnTo>
                    <a:pt x="1865" y="1308"/>
                  </a:lnTo>
                  <a:lnTo>
                    <a:pt x="1883" y="1308"/>
                  </a:lnTo>
                  <a:lnTo>
                    <a:pt x="1883" y="1305"/>
                  </a:lnTo>
                  <a:cubicBezTo>
                    <a:pt x="1883" y="1293"/>
                    <a:pt x="1880" y="1275"/>
                    <a:pt x="1851" y="1275"/>
                  </a:cubicBezTo>
                  <a:cubicBezTo>
                    <a:pt x="1829" y="1275"/>
                    <a:pt x="1815" y="1287"/>
                    <a:pt x="1815" y="1307"/>
                  </a:cubicBezTo>
                  <a:cubicBezTo>
                    <a:pt x="1815" y="1324"/>
                    <a:pt x="1822" y="1332"/>
                    <a:pt x="1839" y="1339"/>
                  </a:cubicBezTo>
                  <a:lnTo>
                    <a:pt x="1851" y="1343"/>
                  </a:lnTo>
                  <a:cubicBezTo>
                    <a:pt x="1862" y="1346"/>
                    <a:pt x="1868" y="1351"/>
                    <a:pt x="1868" y="1363"/>
                  </a:cubicBezTo>
                  <a:cubicBezTo>
                    <a:pt x="1868" y="1372"/>
                    <a:pt x="1862" y="1380"/>
                    <a:pt x="1850" y="1380"/>
                  </a:cubicBezTo>
                  <a:cubicBezTo>
                    <a:pt x="1838" y="1380"/>
                    <a:pt x="1832" y="1373"/>
                    <a:pt x="1832" y="1359"/>
                  </a:cubicBezTo>
                  <a:lnTo>
                    <a:pt x="1832" y="1356"/>
                  </a:lnTo>
                  <a:lnTo>
                    <a:pt x="1814" y="1356"/>
                  </a:lnTo>
                  <a:lnTo>
                    <a:pt x="1814" y="1356"/>
                  </a:lnTo>
                  <a:close/>
                  <a:moveTo>
                    <a:pt x="1757" y="1349"/>
                  </a:moveTo>
                  <a:lnTo>
                    <a:pt x="1757" y="1349"/>
                  </a:lnTo>
                  <a:lnTo>
                    <a:pt x="1770" y="1293"/>
                  </a:lnTo>
                  <a:lnTo>
                    <a:pt x="1771" y="1293"/>
                  </a:lnTo>
                  <a:lnTo>
                    <a:pt x="1784" y="1349"/>
                  </a:lnTo>
                  <a:lnTo>
                    <a:pt x="1757" y="1349"/>
                  </a:lnTo>
                  <a:lnTo>
                    <a:pt x="1757" y="1349"/>
                  </a:lnTo>
                  <a:close/>
                  <a:moveTo>
                    <a:pt x="1727" y="1391"/>
                  </a:moveTo>
                  <a:lnTo>
                    <a:pt x="1727" y="1391"/>
                  </a:lnTo>
                  <a:lnTo>
                    <a:pt x="1746" y="1391"/>
                  </a:lnTo>
                  <a:lnTo>
                    <a:pt x="1754" y="1363"/>
                  </a:lnTo>
                  <a:lnTo>
                    <a:pt x="1787" y="1363"/>
                  </a:lnTo>
                  <a:lnTo>
                    <a:pt x="1794" y="1391"/>
                  </a:lnTo>
                  <a:lnTo>
                    <a:pt x="1813" y="1391"/>
                  </a:lnTo>
                  <a:lnTo>
                    <a:pt x="1783" y="1277"/>
                  </a:lnTo>
                  <a:lnTo>
                    <a:pt x="1760" y="1277"/>
                  </a:lnTo>
                  <a:lnTo>
                    <a:pt x="1727" y="1391"/>
                  </a:lnTo>
                  <a:lnTo>
                    <a:pt x="1727" y="1391"/>
                  </a:lnTo>
                  <a:close/>
                  <a:moveTo>
                    <a:pt x="1654" y="1356"/>
                  </a:moveTo>
                  <a:lnTo>
                    <a:pt x="1654" y="1356"/>
                  </a:lnTo>
                  <a:lnTo>
                    <a:pt x="1654" y="1359"/>
                  </a:lnTo>
                  <a:cubicBezTo>
                    <a:pt x="1654" y="1375"/>
                    <a:pt x="1660" y="1393"/>
                    <a:pt x="1688" y="1393"/>
                  </a:cubicBezTo>
                  <a:cubicBezTo>
                    <a:pt x="1711" y="1393"/>
                    <a:pt x="1726" y="1383"/>
                    <a:pt x="1726" y="1359"/>
                  </a:cubicBezTo>
                  <a:cubicBezTo>
                    <a:pt x="1726" y="1344"/>
                    <a:pt x="1719" y="1335"/>
                    <a:pt x="1703" y="1329"/>
                  </a:cubicBezTo>
                  <a:lnTo>
                    <a:pt x="1691" y="1325"/>
                  </a:lnTo>
                  <a:cubicBezTo>
                    <a:pt x="1679" y="1320"/>
                    <a:pt x="1674" y="1315"/>
                    <a:pt x="1674" y="1305"/>
                  </a:cubicBezTo>
                  <a:cubicBezTo>
                    <a:pt x="1674" y="1293"/>
                    <a:pt x="1681" y="1289"/>
                    <a:pt x="1689" y="1289"/>
                  </a:cubicBezTo>
                  <a:cubicBezTo>
                    <a:pt x="1700" y="1289"/>
                    <a:pt x="1705" y="1295"/>
                    <a:pt x="1705" y="1305"/>
                  </a:cubicBezTo>
                  <a:lnTo>
                    <a:pt x="1705" y="1308"/>
                  </a:lnTo>
                  <a:lnTo>
                    <a:pt x="1723" y="1308"/>
                  </a:lnTo>
                  <a:lnTo>
                    <a:pt x="1723" y="1305"/>
                  </a:lnTo>
                  <a:cubicBezTo>
                    <a:pt x="1723" y="1293"/>
                    <a:pt x="1720" y="1275"/>
                    <a:pt x="1691" y="1275"/>
                  </a:cubicBezTo>
                  <a:cubicBezTo>
                    <a:pt x="1670" y="1275"/>
                    <a:pt x="1656" y="1287"/>
                    <a:pt x="1656" y="1307"/>
                  </a:cubicBezTo>
                  <a:cubicBezTo>
                    <a:pt x="1656" y="1324"/>
                    <a:pt x="1663" y="1332"/>
                    <a:pt x="1679" y="1339"/>
                  </a:cubicBezTo>
                  <a:lnTo>
                    <a:pt x="1692" y="1343"/>
                  </a:lnTo>
                  <a:cubicBezTo>
                    <a:pt x="1702" y="1346"/>
                    <a:pt x="1708" y="1351"/>
                    <a:pt x="1708" y="1363"/>
                  </a:cubicBezTo>
                  <a:cubicBezTo>
                    <a:pt x="1708" y="1372"/>
                    <a:pt x="1702" y="1380"/>
                    <a:pt x="1691" y="1380"/>
                  </a:cubicBezTo>
                  <a:cubicBezTo>
                    <a:pt x="1678" y="1380"/>
                    <a:pt x="1672" y="1373"/>
                    <a:pt x="1672" y="1359"/>
                  </a:cubicBezTo>
                  <a:lnTo>
                    <a:pt x="1672" y="1356"/>
                  </a:lnTo>
                  <a:lnTo>
                    <a:pt x="1654" y="1356"/>
                  </a:lnTo>
                  <a:lnTo>
                    <a:pt x="1654" y="1356"/>
                  </a:lnTo>
                  <a:close/>
                  <a:moveTo>
                    <a:pt x="1511" y="1391"/>
                  </a:moveTo>
                  <a:lnTo>
                    <a:pt x="1511" y="1391"/>
                  </a:lnTo>
                  <a:lnTo>
                    <a:pt x="1528" y="1391"/>
                  </a:lnTo>
                  <a:lnTo>
                    <a:pt x="1528" y="1334"/>
                  </a:lnTo>
                  <a:cubicBezTo>
                    <a:pt x="1528" y="1322"/>
                    <a:pt x="1535" y="1317"/>
                    <a:pt x="1541" y="1317"/>
                  </a:cubicBezTo>
                  <a:cubicBezTo>
                    <a:pt x="1549" y="1317"/>
                    <a:pt x="1552" y="1321"/>
                    <a:pt x="1552" y="1332"/>
                  </a:cubicBezTo>
                  <a:lnTo>
                    <a:pt x="1552" y="1391"/>
                  </a:lnTo>
                  <a:lnTo>
                    <a:pt x="1569" y="1391"/>
                  </a:lnTo>
                  <a:lnTo>
                    <a:pt x="1569" y="1334"/>
                  </a:lnTo>
                  <a:cubicBezTo>
                    <a:pt x="1569" y="1322"/>
                    <a:pt x="1576" y="1317"/>
                    <a:pt x="1583" y="1317"/>
                  </a:cubicBezTo>
                  <a:cubicBezTo>
                    <a:pt x="1590" y="1317"/>
                    <a:pt x="1593" y="1321"/>
                    <a:pt x="1593" y="1332"/>
                  </a:cubicBezTo>
                  <a:lnTo>
                    <a:pt x="1593" y="1391"/>
                  </a:lnTo>
                  <a:lnTo>
                    <a:pt x="1610" y="1391"/>
                  </a:lnTo>
                  <a:lnTo>
                    <a:pt x="1610" y="1326"/>
                  </a:lnTo>
                  <a:cubicBezTo>
                    <a:pt x="1610" y="1309"/>
                    <a:pt x="1602" y="1303"/>
                    <a:pt x="1590" y="1303"/>
                  </a:cubicBezTo>
                  <a:cubicBezTo>
                    <a:pt x="1579" y="1303"/>
                    <a:pt x="1573" y="1308"/>
                    <a:pt x="1568" y="1316"/>
                  </a:cubicBezTo>
                  <a:cubicBezTo>
                    <a:pt x="1565" y="1309"/>
                    <a:pt x="1560" y="1303"/>
                    <a:pt x="1548" y="1303"/>
                  </a:cubicBezTo>
                  <a:cubicBezTo>
                    <a:pt x="1540" y="1303"/>
                    <a:pt x="1532" y="1308"/>
                    <a:pt x="1527" y="1315"/>
                  </a:cubicBezTo>
                  <a:lnTo>
                    <a:pt x="1527" y="1315"/>
                  </a:lnTo>
                  <a:lnTo>
                    <a:pt x="1527" y="1305"/>
                  </a:lnTo>
                  <a:lnTo>
                    <a:pt x="1511" y="1305"/>
                  </a:lnTo>
                  <a:lnTo>
                    <a:pt x="1511" y="1391"/>
                  </a:lnTo>
                  <a:lnTo>
                    <a:pt x="1511" y="1391"/>
                  </a:lnTo>
                  <a:close/>
                  <a:moveTo>
                    <a:pt x="1456" y="1348"/>
                  </a:moveTo>
                  <a:lnTo>
                    <a:pt x="1456" y="1348"/>
                  </a:lnTo>
                  <a:cubicBezTo>
                    <a:pt x="1456" y="1329"/>
                    <a:pt x="1458" y="1316"/>
                    <a:pt x="1470" y="1316"/>
                  </a:cubicBezTo>
                  <a:cubicBezTo>
                    <a:pt x="1483" y="1316"/>
                    <a:pt x="1485" y="1329"/>
                    <a:pt x="1485" y="1348"/>
                  </a:cubicBezTo>
                  <a:cubicBezTo>
                    <a:pt x="1485" y="1370"/>
                    <a:pt x="1483" y="1381"/>
                    <a:pt x="1470" y="1381"/>
                  </a:cubicBezTo>
                  <a:cubicBezTo>
                    <a:pt x="1458" y="1381"/>
                    <a:pt x="1456" y="1370"/>
                    <a:pt x="1456" y="1348"/>
                  </a:cubicBezTo>
                  <a:lnTo>
                    <a:pt x="1456" y="1348"/>
                  </a:lnTo>
                  <a:close/>
                  <a:moveTo>
                    <a:pt x="1439" y="1348"/>
                  </a:moveTo>
                  <a:lnTo>
                    <a:pt x="1439" y="1348"/>
                  </a:lnTo>
                  <a:cubicBezTo>
                    <a:pt x="1439" y="1375"/>
                    <a:pt x="1447" y="1393"/>
                    <a:pt x="1470" y="1393"/>
                  </a:cubicBezTo>
                  <a:cubicBezTo>
                    <a:pt x="1494" y="1393"/>
                    <a:pt x="1502" y="1375"/>
                    <a:pt x="1502" y="1348"/>
                  </a:cubicBezTo>
                  <a:cubicBezTo>
                    <a:pt x="1502" y="1322"/>
                    <a:pt x="1495" y="1303"/>
                    <a:pt x="1470" y="1303"/>
                  </a:cubicBezTo>
                  <a:cubicBezTo>
                    <a:pt x="1446" y="1303"/>
                    <a:pt x="1439" y="1322"/>
                    <a:pt x="1439" y="1348"/>
                  </a:cubicBezTo>
                  <a:lnTo>
                    <a:pt x="1439" y="1348"/>
                  </a:lnTo>
                  <a:close/>
                  <a:moveTo>
                    <a:pt x="1394" y="1391"/>
                  </a:moveTo>
                  <a:lnTo>
                    <a:pt x="1394" y="1391"/>
                  </a:lnTo>
                  <a:lnTo>
                    <a:pt x="1412" y="1391"/>
                  </a:lnTo>
                  <a:lnTo>
                    <a:pt x="1412" y="1340"/>
                  </a:lnTo>
                  <a:cubicBezTo>
                    <a:pt x="1412" y="1324"/>
                    <a:pt x="1421" y="1320"/>
                    <a:pt x="1429" y="1320"/>
                  </a:cubicBezTo>
                  <a:cubicBezTo>
                    <a:pt x="1432" y="1320"/>
                    <a:pt x="1435" y="1321"/>
                    <a:pt x="1436" y="1321"/>
                  </a:cubicBezTo>
                  <a:lnTo>
                    <a:pt x="1436" y="1304"/>
                  </a:lnTo>
                  <a:cubicBezTo>
                    <a:pt x="1435" y="1304"/>
                    <a:pt x="1434" y="1303"/>
                    <a:pt x="1432" y="1303"/>
                  </a:cubicBezTo>
                  <a:cubicBezTo>
                    <a:pt x="1422" y="1303"/>
                    <a:pt x="1416" y="1309"/>
                    <a:pt x="1412" y="1319"/>
                  </a:cubicBezTo>
                  <a:lnTo>
                    <a:pt x="1412" y="1319"/>
                  </a:lnTo>
                  <a:lnTo>
                    <a:pt x="1412" y="1305"/>
                  </a:lnTo>
                  <a:lnTo>
                    <a:pt x="1394" y="1305"/>
                  </a:lnTo>
                  <a:lnTo>
                    <a:pt x="1394" y="1391"/>
                  </a:lnTo>
                  <a:lnTo>
                    <a:pt x="1394" y="1391"/>
                  </a:lnTo>
                  <a:close/>
                  <a:moveTo>
                    <a:pt x="1326" y="1391"/>
                  </a:moveTo>
                  <a:lnTo>
                    <a:pt x="1326" y="1391"/>
                  </a:lnTo>
                  <a:lnTo>
                    <a:pt x="1344" y="1391"/>
                  </a:lnTo>
                  <a:lnTo>
                    <a:pt x="1344" y="1340"/>
                  </a:lnTo>
                  <a:lnTo>
                    <a:pt x="1384" y="1340"/>
                  </a:lnTo>
                  <a:lnTo>
                    <a:pt x="1384" y="1324"/>
                  </a:lnTo>
                  <a:lnTo>
                    <a:pt x="1344" y="1324"/>
                  </a:lnTo>
                  <a:lnTo>
                    <a:pt x="1344" y="1293"/>
                  </a:lnTo>
                  <a:lnTo>
                    <a:pt x="1386" y="1293"/>
                  </a:lnTo>
                  <a:lnTo>
                    <a:pt x="1386" y="1277"/>
                  </a:lnTo>
                  <a:lnTo>
                    <a:pt x="1326" y="1277"/>
                  </a:lnTo>
                  <a:lnTo>
                    <a:pt x="1326" y="1391"/>
                  </a:lnTo>
                  <a:lnTo>
                    <a:pt x="1326" y="1391"/>
                  </a:lnTo>
                  <a:close/>
                  <a:moveTo>
                    <a:pt x="630" y="244"/>
                  </a:moveTo>
                  <a:lnTo>
                    <a:pt x="630" y="244"/>
                  </a:lnTo>
                  <a:cubicBezTo>
                    <a:pt x="629" y="245"/>
                    <a:pt x="628" y="246"/>
                    <a:pt x="627" y="246"/>
                  </a:cubicBezTo>
                  <a:cubicBezTo>
                    <a:pt x="627" y="246"/>
                    <a:pt x="626" y="246"/>
                    <a:pt x="626" y="246"/>
                  </a:cubicBezTo>
                  <a:lnTo>
                    <a:pt x="625" y="246"/>
                  </a:lnTo>
                  <a:cubicBezTo>
                    <a:pt x="585" y="240"/>
                    <a:pt x="546" y="239"/>
                    <a:pt x="508" y="245"/>
                  </a:cubicBezTo>
                  <a:cubicBezTo>
                    <a:pt x="456" y="254"/>
                    <a:pt x="407" y="277"/>
                    <a:pt x="360" y="323"/>
                  </a:cubicBezTo>
                  <a:cubicBezTo>
                    <a:pt x="277" y="403"/>
                    <a:pt x="256" y="486"/>
                    <a:pt x="248" y="595"/>
                  </a:cubicBezTo>
                  <a:lnTo>
                    <a:pt x="248" y="595"/>
                  </a:lnTo>
                  <a:cubicBezTo>
                    <a:pt x="248" y="597"/>
                    <a:pt x="247" y="599"/>
                    <a:pt x="246" y="600"/>
                  </a:cubicBezTo>
                  <a:cubicBezTo>
                    <a:pt x="245" y="601"/>
                    <a:pt x="244" y="601"/>
                    <a:pt x="243" y="601"/>
                  </a:cubicBezTo>
                  <a:cubicBezTo>
                    <a:pt x="241" y="602"/>
                    <a:pt x="238" y="601"/>
                    <a:pt x="237" y="599"/>
                  </a:cubicBezTo>
                  <a:lnTo>
                    <a:pt x="236" y="597"/>
                  </a:lnTo>
                  <a:lnTo>
                    <a:pt x="235" y="595"/>
                  </a:lnTo>
                  <a:cubicBezTo>
                    <a:pt x="195" y="482"/>
                    <a:pt x="216" y="358"/>
                    <a:pt x="266" y="277"/>
                  </a:cubicBezTo>
                  <a:cubicBezTo>
                    <a:pt x="188" y="292"/>
                    <a:pt x="84" y="273"/>
                    <a:pt x="4" y="211"/>
                  </a:cubicBezTo>
                  <a:lnTo>
                    <a:pt x="3" y="210"/>
                  </a:lnTo>
                  <a:lnTo>
                    <a:pt x="2" y="209"/>
                  </a:lnTo>
                  <a:cubicBezTo>
                    <a:pt x="1" y="207"/>
                    <a:pt x="0" y="205"/>
                    <a:pt x="1" y="203"/>
                  </a:cubicBezTo>
                  <a:cubicBezTo>
                    <a:pt x="2" y="203"/>
                    <a:pt x="3" y="202"/>
                    <a:pt x="3" y="201"/>
                  </a:cubicBezTo>
                  <a:cubicBezTo>
                    <a:pt x="5" y="201"/>
                    <a:pt x="6" y="201"/>
                    <a:pt x="8" y="201"/>
                  </a:cubicBezTo>
                  <a:lnTo>
                    <a:pt x="8" y="201"/>
                  </a:lnTo>
                  <a:cubicBezTo>
                    <a:pt x="99" y="225"/>
                    <a:pt x="172" y="232"/>
                    <a:pt x="259" y="190"/>
                  </a:cubicBezTo>
                  <a:cubicBezTo>
                    <a:pt x="309" y="166"/>
                    <a:pt x="341" y="134"/>
                    <a:pt x="362" y="97"/>
                  </a:cubicBezTo>
                  <a:cubicBezTo>
                    <a:pt x="377" y="69"/>
                    <a:pt x="386" y="38"/>
                    <a:pt x="392" y="5"/>
                  </a:cubicBezTo>
                  <a:lnTo>
                    <a:pt x="393" y="5"/>
                  </a:lnTo>
                  <a:cubicBezTo>
                    <a:pt x="393" y="4"/>
                    <a:pt x="393" y="4"/>
                    <a:pt x="393" y="4"/>
                  </a:cubicBezTo>
                  <a:cubicBezTo>
                    <a:pt x="393" y="3"/>
                    <a:pt x="394" y="2"/>
                    <a:pt x="395" y="2"/>
                  </a:cubicBezTo>
                  <a:cubicBezTo>
                    <a:pt x="398" y="0"/>
                    <a:pt x="402" y="1"/>
                    <a:pt x="404" y="4"/>
                  </a:cubicBezTo>
                  <a:lnTo>
                    <a:pt x="404" y="5"/>
                  </a:lnTo>
                  <a:lnTo>
                    <a:pt x="405" y="7"/>
                  </a:lnTo>
                  <a:cubicBezTo>
                    <a:pt x="424" y="61"/>
                    <a:pt x="407" y="147"/>
                    <a:pt x="385" y="189"/>
                  </a:cubicBezTo>
                  <a:cubicBezTo>
                    <a:pt x="392" y="188"/>
                    <a:pt x="399" y="187"/>
                    <a:pt x="407" y="185"/>
                  </a:cubicBezTo>
                  <a:cubicBezTo>
                    <a:pt x="463" y="176"/>
                    <a:pt x="572" y="189"/>
                    <a:pt x="628" y="232"/>
                  </a:cubicBezTo>
                  <a:lnTo>
                    <a:pt x="629" y="233"/>
                  </a:lnTo>
                  <a:lnTo>
                    <a:pt x="631" y="234"/>
                  </a:lnTo>
                  <a:cubicBezTo>
                    <a:pt x="633" y="237"/>
                    <a:pt x="633" y="242"/>
                    <a:pt x="630" y="24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0">
              <a:extLst>
                <a:ext uri="{FF2B5EF4-FFF2-40B4-BE49-F238E27FC236}">
                  <a16:creationId xmlns:a16="http://schemas.microsoft.com/office/drawing/2014/main" id="{917CFED2-6D9D-48F9-AB15-6A7948C7A4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5" y="3268663"/>
              <a:ext cx="1690688" cy="1130299"/>
            </a:xfrm>
            <a:custGeom>
              <a:avLst/>
              <a:gdLst>
                <a:gd name="T0" fmla="*/ 2042 w 2203"/>
                <a:gd name="T1" fmla="*/ 1106 h 1464"/>
                <a:gd name="T2" fmla="*/ 2053 w 2203"/>
                <a:gd name="T3" fmla="*/ 1114 h 1464"/>
                <a:gd name="T4" fmla="*/ 2099 w 2203"/>
                <a:gd name="T5" fmla="*/ 1109 h 1464"/>
                <a:gd name="T6" fmla="*/ 2054 w 2203"/>
                <a:gd name="T7" fmla="*/ 1164 h 1464"/>
                <a:gd name="T8" fmla="*/ 1486 w 2203"/>
                <a:gd name="T9" fmla="*/ 1387 h 1464"/>
                <a:gd name="T10" fmla="*/ 1500 w 2203"/>
                <a:gd name="T11" fmla="*/ 1346 h 1464"/>
                <a:gd name="T12" fmla="*/ 1424 w 2203"/>
                <a:gd name="T13" fmla="*/ 1353 h 1464"/>
                <a:gd name="T14" fmla="*/ 1436 w 2203"/>
                <a:gd name="T15" fmla="*/ 1353 h 1464"/>
                <a:gd name="T16" fmla="*/ 1366 w 2203"/>
                <a:gd name="T17" fmla="*/ 1348 h 1464"/>
                <a:gd name="T18" fmla="*/ 1353 w 2203"/>
                <a:gd name="T19" fmla="*/ 1449 h 1464"/>
                <a:gd name="T20" fmla="*/ 1303 w 2203"/>
                <a:gd name="T21" fmla="*/ 1348 h 1464"/>
                <a:gd name="T22" fmla="*/ 1321 w 2203"/>
                <a:gd name="T23" fmla="*/ 1383 h 1464"/>
                <a:gd name="T24" fmla="*/ 1263 w 2203"/>
                <a:gd name="T25" fmla="*/ 1358 h 1464"/>
                <a:gd name="T26" fmla="*/ 1263 w 2203"/>
                <a:gd name="T27" fmla="*/ 1425 h 1464"/>
                <a:gd name="T28" fmla="*/ 1248 w 2203"/>
                <a:gd name="T29" fmla="*/ 1394 h 1464"/>
                <a:gd name="T30" fmla="*/ 1229 w 2203"/>
                <a:gd name="T31" fmla="*/ 1348 h 1464"/>
                <a:gd name="T32" fmla="*/ 1130 w 2203"/>
                <a:gd name="T33" fmla="*/ 1359 h 1464"/>
                <a:gd name="T34" fmla="*/ 1099 w 2203"/>
                <a:gd name="T35" fmla="*/ 1391 h 1464"/>
                <a:gd name="T36" fmla="*/ 1092 w 2203"/>
                <a:gd name="T37" fmla="*/ 1377 h 1464"/>
                <a:gd name="T38" fmla="*/ 1007 w 2203"/>
                <a:gd name="T39" fmla="*/ 1373 h 1464"/>
                <a:gd name="T40" fmla="*/ 994 w 2203"/>
                <a:gd name="T41" fmla="*/ 1436 h 1464"/>
                <a:gd name="T42" fmla="*/ 985 w 2203"/>
                <a:gd name="T43" fmla="*/ 1394 h 1464"/>
                <a:gd name="T44" fmla="*/ 938 w 2203"/>
                <a:gd name="T45" fmla="*/ 1348 h 1464"/>
                <a:gd name="T46" fmla="*/ 956 w 2203"/>
                <a:gd name="T47" fmla="*/ 1336 h 1464"/>
                <a:gd name="T48" fmla="*/ 873 w 2203"/>
                <a:gd name="T49" fmla="*/ 1334 h 1464"/>
                <a:gd name="T50" fmla="*/ 855 w 2203"/>
                <a:gd name="T51" fmla="*/ 1434 h 1464"/>
                <a:gd name="T52" fmla="*/ 784 w 2203"/>
                <a:gd name="T53" fmla="*/ 1320 h 1464"/>
                <a:gd name="T54" fmla="*/ 751 w 2203"/>
                <a:gd name="T55" fmla="*/ 1389 h 1464"/>
                <a:gd name="T56" fmla="*/ 751 w 2203"/>
                <a:gd name="T57" fmla="*/ 1424 h 1464"/>
                <a:gd name="T58" fmla="*/ 710 w 2203"/>
                <a:gd name="T59" fmla="*/ 1374 h 1464"/>
                <a:gd name="T60" fmla="*/ 642 w 2203"/>
                <a:gd name="T61" fmla="*/ 1391 h 1464"/>
                <a:gd name="T62" fmla="*/ 703 w 2203"/>
                <a:gd name="T63" fmla="*/ 1403 h 1464"/>
                <a:gd name="T64" fmla="*/ 613 w 2203"/>
                <a:gd name="T65" fmla="*/ 1319 h 1464"/>
                <a:gd name="T66" fmla="*/ 573 w 2203"/>
                <a:gd name="T67" fmla="*/ 1348 h 1464"/>
                <a:gd name="T68" fmla="*/ 598 w 2203"/>
                <a:gd name="T69" fmla="*/ 1421 h 1464"/>
                <a:gd name="T70" fmla="*/ 561 w 2203"/>
                <a:gd name="T71" fmla="*/ 1348 h 1464"/>
                <a:gd name="T72" fmla="*/ 559 w 2203"/>
                <a:gd name="T73" fmla="*/ 1410 h 1464"/>
                <a:gd name="T74" fmla="*/ 533 w 2203"/>
                <a:gd name="T75" fmla="*/ 1399 h 1464"/>
                <a:gd name="T76" fmla="*/ 471 w 2203"/>
                <a:gd name="T77" fmla="*/ 1348 h 1464"/>
                <a:gd name="T78" fmla="*/ 488 w 2203"/>
                <a:gd name="T79" fmla="*/ 1319 h 1464"/>
                <a:gd name="T80" fmla="*/ 449 w 2203"/>
                <a:gd name="T81" fmla="*/ 1324 h 1464"/>
                <a:gd name="T82" fmla="*/ 463 w 2203"/>
                <a:gd name="T83" fmla="*/ 1434 h 1464"/>
                <a:gd name="T84" fmla="*/ 395 w 2203"/>
                <a:gd name="T85" fmla="*/ 1389 h 1464"/>
                <a:gd name="T86" fmla="*/ 411 w 2203"/>
                <a:gd name="T87" fmla="*/ 1416 h 1464"/>
                <a:gd name="T88" fmla="*/ 351 w 2203"/>
                <a:gd name="T89" fmla="*/ 1412 h 1464"/>
                <a:gd name="T90" fmla="*/ 411 w 2203"/>
                <a:gd name="T91" fmla="*/ 1367 h 1464"/>
                <a:gd name="T92" fmla="*/ 333 w 2203"/>
                <a:gd name="T93" fmla="*/ 1348 h 1464"/>
                <a:gd name="T94" fmla="*/ 333 w 2203"/>
                <a:gd name="T95" fmla="*/ 1435 h 1464"/>
                <a:gd name="T96" fmla="*/ 247 w 2203"/>
                <a:gd name="T97" fmla="*/ 1402 h 1464"/>
                <a:gd name="T98" fmla="*/ 298 w 2203"/>
                <a:gd name="T99" fmla="*/ 1351 h 1464"/>
                <a:gd name="T100" fmla="*/ 264 w 2203"/>
                <a:gd name="T101" fmla="*/ 1436 h 1464"/>
                <a:gd name="T102" fmla="*/ 434 w 2203"/>
                <a:gd name="T103" fmla="*/ 157 h 1464"/>
                <a:gd name="T104" fmla="*/ 1045 w 2203"/>
                <a:gd name="T105" fmla="*/ 630 h 1464"/>
                <a:gd name="T106" fmla="*/ 1212 w 2203"/>
                <a:gd name="T107" fmla="*/ 376 h 1464"/>
                <a:gd name="T108" fmla="*/ 790 w 2203"/>
                <a:gd name="T109" fmla="*/ 516 h 1464"/>
                <a:gd name="T110" fmla="*/ 281 w 2203"/>
                <a:gd name="T111" fmla="*/ 388 h 1464"/>
                <a:gd name="T112" fmla="*/ 284 w 2203"/>
                <a:gd name="T113" fmla="*/ 1086 h 1464"/>
                <a:gd name="T114" fmla="*/ 1592 w 2203"/>
                <a:gd name="T115" fmla="*/ 752 h 1464"/>
                <a:gd name="T116" fmla="*/ 1362 w 2203"/>
                <a:gd name="T117" fmla="*/ 127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03" h="1464">
                  <a:moveTo>
                    <a:pt x="2042" y="1106"/>
                  </a:moveTo>
                  <a:lnTo>
                    <a:pt x="2042" y="1106"/>
                  </a:lnTo>
                  <a:lnTo>
                    <a:pt x="2053" y="1106"/>
                  </a:lnTo>
                  <a:cubicBezTo>
                    <a:pt x="2061" y="1106"/>
                    <a:pt x="2069" y="1105"/>
                    <a:pt x="2069" y="1095"/>
                  </a:cubicBezTo>
                  <a:cubicBezTo>
                    <a:pt x="2069" y="1087"/>
                    <a:pt x="2062" y="1086"/>
                    <a:pt x="2055" y="1086"/>
                  </a:cubicBezTo>
                  <a:lnTo>
                    <a:pt x="2042" y="1086"/>
                  </a:lnTo>
                  <a:lnTo>
                    <a:pt x="2042" y="1106"/>
                  </a:lnTo>
                  <a:lnTo>
                    <a:pt x="2042" y="1106"/>
                  </a:lnTo>
                  <a:close/>
                  <a:moveTo>
                    <a:pt x="2032" y="1077"/>
                  </a:moveTo>
                  <a:lnTo>
                    <a:pt x="2032" y="1077"/>
                  </a:lnTo>
                  <a:lnTo>
                    <a:pt x="2057" y="1077"/>
                  </a:lnTo>
                  <a:cubicBezTo>
                    <a:pt x="2072" y="1077"/>
                    <a:pt x="2079" y="1083"/>
                    <a:pt x="2079" y="1096"/>
                  </a:cubicBezTo>
                  <a:cubicBezTo>
                    <a:pt x="2079" y="1107"/>
                    <a:pt x="2072" y="1112"/>
                    <a:pt x="2063" y="1113"/>
                  </a:cubicBezTo>
                  <a:lnTo>
                    <a:pt x="2081" y="1142"/>
                  </a:lnTo>
                  <a:lnTo>
                    <a:pt x="2070" y="1142"/>
                  </a:lnTo>
                  <a:lnTo>
                    <a:pt x="2053" y="1114"/>
                  </a:lnTo>
                  <a:lnTo>
                    <a:pt x="2042" y="1114"/>
                  </a:lnTo>
                  <a:lnTo>
                    <a:pt x="2042" y="1142"/>
                  </a:lnTo>
                  <a:lnTo>
                    <a:pt x="2032" y="1142"/>
                  </a:lnTo>
                  <a:lnTo>
                    <a:pt x="2032" y="1077"/>
                  </a:lnTo>
                  <a:lnTo>
                    <a:pt x="2032" y="1077"/>
                  </a:lnTo>
                  <a:close/>
                  <a:moveTo>
                    <a:pt x="2054" y="1156"/>
                  </a:moveTo>
                  <a:lnTo>
                    <a:pt x="2054" y="1156"/>
                  </a:lnTo>
                  <a:cubicBezTo>
                    <a:pt x="2079" y="1156"/>
                    <a:pt x="2099" y="1136"/>
                    <a:pt x="2099" y="1109"/>
                  </a:cubicBezTo>
                  <a:cubicBezTo>
                    <a:pt x="2099" y="1083"/>
                    <a:pt x="2079" y="1063"/>
                    <a:pt x="2054" y="1063"/>
                  </a:cubicBezTo>
                  <a:cubicBezTo>
                    <a:pt x="2028" y="1063"/>
                    <a:pt x="2008" y="1083"/>
                    <a:pt x="2008" y="1109"/>
                  </a:cubicBezTo>
                  <a:cubicBezTo>
                    <a:pt x="2008" y="1136"/>
                    <a:pt x="2028" y="1156"/>
                    <a:pt x="2054" y="1156"/>
                  </a:cubicBezTo>
                  <a:lnTo>
                    <a:pt x="2054" y="1156"/>
                  </a:lnTo>
                  <a:close/>
                  <a:moveTo>
                    <a:pt x="2054" y="1055"/>
                  </a:moveTo>
                  <a:lnTo>
                    <a:pt x="2054" y="1055"/>
                  </a:lnTo>
                  <a:cubicBezTo>
                    <a:pt x="2084" y="1055"/>
                    <a:pt x="2109" y="1078"/>
                    <a:pt x="2109" y="1109"/>
                  </a:cubicBezTo>
                  <a:cubicBezTo>
                    <a:pt x="2109" y="1141"/>
                    <a:pt x="2084" y="1164"/>
                    <a:pt x="2054" y="1164"/>
                  </a:cubicBezTo>
                  <a:cubicBezTo>
                    <a:pt x="2024" y="1164"/>
                    <a:pt x="1998" y="1141"/>
                    <a:pt x="1998" y="1109"/>
                  </a:cubicBezTo>
                  <a:cubicBezTo>
                    <a:pt x="1998" y="1078"/>
                    <a:pt x="2024" y="1055"/>
                    <a:pt x="2054" y="1055"/>
                  </a:cubicBezTo>
                  <a:lnTo>
                    <a:pt x="2054" y="1055"/>
                  </a:lnTo>
                  <a:close/>
                  <a:moveTo>
                    <a:pt x="1504" y="1355"/>
                  </a:moveTo>
                  <a:lnTo>
                    <a:pt x="1504" y="1355"/>
                  </a:lnTo>
                  <a:lnTo>
                    <a:pt x="1503" y="1355"/>
                  </a:lnTo>
                  <a:lnTo>
                    <a:pt x="1491" y="1387"/>
                  </a:lnTo>
                  <a:lnTo>
                    <a:pt x="1486" y="1387"/>
                  </a:lnTo>
                  <a:lnTo>
                    <a:pt x="1474" y="1355"/>
                  </a:lnTo>
                  <a:lnTo>
                    <a:pt x="1473" y="1355"/>
                  </a:lnTo>
                  <a:lnTo>
                    <a:pt x="1473" y="1387"/>
                  </a:lnTo>
                  <a:lnTo>
                    <a:pt x="1465" y="1387"/>
                  </a:lnTo>
                  <a:lnTo>
                    <a:pt x="1465" y="1346"/>
                  </a:lnTo>
                  <a:lnTo>
                    <a:pt x="1477" y="1346"/>
                  </a:lnTo>
                  <a:lnTo>
                    <a:pt x="1489" y="1375"/>
                  </a:lnTo>
                  <a:lnTo>
                    <a:pt x="1500" y="1346"/>
                  </a:lnTo>
                  <a:lnTo>
                    <a:pt x="1512" y="1346"/>
                  </a:lnTo>
                  <a:lnTo>
                    <a:pt x="1512" y="1387"/>
                  </a:lnTo>
                  <a:lnTo>
                    <a:pt x="1504" y="1387"/>
                  </a:lnTo>
                  <a:lnTo>
                    <a:pt x="1504" y="1355"/>
                  </a:lnTo>
                  <a:lnTo>
                    <a:pt x="1504" y="1355"/>
                  </a:lnTo>
                  <a:close/>
                  <a:moveTo>
                    <a:pt x="1436" y="1353"/>
                  </a:moveTo>
                  <a:lnTo>
                    <a:pt x="1436" y="1353"/>
                  </a:lnTo>
                  <a:lnTo>
                    <a:pt x="1424" y="1353"/>
                  </a:lnTo>
                  <a:lnTo>
                    <a:pt x="1424" y="1346"/>
                  </a:lnTo>
                  <a:lnTo>
                    <a:pt x="1457" y="1346"/>
                  </a:lnTo>
                  <a:lnTo>
                    <a:pt x="1457" y="1353"/>
                  </a:lnTo>
                  <a:lnTo>
                    <a:pt x="1445" y="1353"/>
                  </a:lnTo>
                  <a:lnTo>
                    <a:pt x="1445" y="1387"/>
                  </a:lnTo>
                  <a:lnTo>
                    <a:pt x="1436" y="1387"/>
                  </a:lnTo>
                  <a:lnTo>
                    <a:pt x="1436" y="1353"/>
                  </a:lnTo>
                  <a:lnTo>
                    <a:pt x="1436" y="1353"/>
                  </a:lnTo>
                  <a:close/>
                  <a:moveTo>
                    <a:pt x="1407" y="1413"/>
                  </a:moveTo>
                  <a:lnTo>
                    <a:pt x="1407" y="1413"/>
                  </a:lnTo>
                  <a:lnTo>
                    <a:pt x="1425" y="1413"/>
                  </a:lnTo>
                  <a:lnTo>
                    <a:pt x="1425" y="1434"/>
                  </a:lnTo>
                  <a:lnTo>
                    <a:pt x="1407" y="1434"/>
                  </a:lnTo>
                  <a:lnTo>
                    <a:pt x="1407" y="1413"/>
                  </a:lnTo>
                  <a:close/>
                  <a:moveTo>
                    <a:pt x="1366" y="1348"/>
                  </a:moveTo>
                  <a:lnTo>
                    <a:pt x="1366" y="1348"/>
                  </a:lnTo>
                  <a:lnTo>
                    <a:pt x="1381" y="1413"/>
                  </a:lnTo>
                  <a:lnTo>
                    <a:pt x="1381" y="1413"/>
                  </a:lnTo>
                  <a:lnTo>
                    <a:pt x="1395" y="1348"/>
                  </a:lnTo>
                  <a:lnTo>
                    <a:pt x="1413" y="1348"/>
                  </a:lnTo>
                  <a:lnTo>
                    <a:pt x="1389" y="1437"/>
                  </a:lnTo>
                  <a:cubicBezTo>
                    <a:pt x="1383" y="1461"/>
                    <a:pt x="1377" y="1464"/>
                    <a:pt x="1359" y="1463"/>
                  </a:cubicBezTo>
                  <a:cubicBezTo>
                    <a:pt x="1357" y="1463"/>
                    <a:pt x="1355" y="1463"/>
                    <a:pt x="1353" y="1463"/>
                  </a:cubicBezTo>
                  <a:lnTo>
                    <a:pt x="1353" y="1449"/>
                  </a:lnTo>
                  <a:cubicBezTo>
                    <a:pt x="1355" y="1449"/>
                    <a:pt x="1356" y="1450"/>
                    <a:pt x="1358" y="1450"/>
                  </a:cubicBezTo>
                  <a:cubicBezTo>
                    <a:pt x="1364" y="1450"/>
                    <a:pt x="1368" y="1449"/>
                    <a:pt x="1370" y="1443"/>
                  </a:cubicBezTo>
                  <a:lnTo>
                    <a:pt x="1372" y="1436"/>
                  </a:lnTo>
                  <a:lnTo>
                    <a:pt x="1348" y="1348"/>
                  </a:lnTo>
                  <a:lnTo>
                    <a:pt x="1366" y="1348"/>
                  </a:lnTo>
                  <a:lnTo>
                    <a:pt x="1366" y="1348"/>
                  </a:lnTo>
                  <a:close/>
                  <a:moveTo>
                    <a:pt x="1303" y="1348"/>
                  </a:moveTo>
                  <a:lnTo>
                    <a:pt x="1303" y="1348"/>
                  </a:lnTo>
                  <a:lnTo>
                    <a:pt x="1321" y="1348"/>
                  </a:lnTo>
                  <a:lnTo>
                    <a:pt x="1321" y="1362"/>
                  </a:lnTo>
                  <a:lnTo>
                    <a:pt x="1321" y="1362"/>
                  </a:lnTo>
                  <a:cubicBezTo>
                    <a:pt x="1325" y="1352"/>
                    <a:pt x="1331" y="1346"/>
                    <a:pt x="1341" y="1346"/>
                  </a:cubicBezTo>
                  <a:cubicBezTo>
                    <a:pt x="1343" y="1346"/>
                    <a:pt x="1344" y="1347"/>
                    <a:pt x="1345" y="1347"/>
                  </a:cubicBezTo>
                  <a:lnTo>
                    <a:pt x="1345" y="1364"/>
                  </a:lnTo>
                  <a:cubicBezTo>
                    <a:pt x="1344" y="1364"/>
                    <a:pt x="1341" y="1363"/>
                    <a:pt x="1338" y="1363"/>
                  </a:cubicBezTo>
                  <a:cubicBezTo>
                    <a:pt x="1330" y="1363"/>
                    <a:pt x="1321" y="1367"/>
                    <a:pt x="1321" y="1383"/>
                  </a:cubicBezTo>
                  <a:lnTo>
                    <a:pt x="1321" y="1434"/>
                  </a:lnTo>
                  <a:lnTo>
                    <a:pt x="1303" y="1434"/>
                  </a:lnTo>
                  <a:lnTo>
                    <a:pt x="1303" y="1348"/>
                  </a:lnTo>
                  <a:lnTo>
                    <a:pt x="1303" y="1348"/>
                  </a:lnTo>
                  <a:close/>
                  <a:moveTo>
                    <a:pt x="1276" y="1382"/>
                  </a:moveTo>
                  <a:lnTo>
                    <a:pt x="1276" y="1382"/>
                  </a:lnTo>
                  <a:lnTo>
                    <a:pt x="1276" y="1377"/>
                  </a:lnTo>
                  <a:cubicBezTo>
                    <a:pt x="1276" y="1366"/>
                    <a:pt x="1272" y="1358"/>
                    <a:pt x="1263" y="1358"/>
                  </a:cubicBezTo>
                  <a:cubicBezTo>
                    <a:pt x="1252" y="1358"/>
                    <a:pt x="1248" y="1369"/>
                    <a:pt x="1248" y="1380"/>
                  </a:cubicBezTo>
                  <a:lnTo>
                    <a:pt x="1248" y="1382"/>
                  </a:lnTo>
                  <a:lnTo>
                    <a:pt x="1276" y="1382"/>
                  </a:lnTo>
                  <a:lnTo>
                    <a:pt x="1276" y="1382"/>
                  </a:lnTo>
                  <a:close/>
                  <a:moveTo>
                    <a:pt x="1248" y="1394"/>
                  </a:moveTo>
                  <a:lnTo>
                    <a:pt x="1248" y="1394"/>
                  </a:lnTo>
                  <a:lnTo>
                    <a:pt x="1248" y="1398"/>
                  </a:lnTo>
                  <a:cubicBezTo>
                    <a:pt x="1248" y="1410"/>
                    <a:pt x="1250" y="1425"/>
                    <a:pt x="1263" y="1425"/>
                  </a:cubicBezTo>
                  <a:cubicBezTo>
                    <a:pt x="1275" y="1425"/>
                    <a:pt x="1276" y="1411"/>
                    <a:pt x="1276" y="1405"/>
                  </a:cubicBezTo>
                  <a:lnTo>
                    <a:pt x="1293" y="1405"/>
                  </a:lnTo>
                  <a:cubicBezTo>
                    <a:pt x="1293" y="1424"/>
                    <a:pt x="1281" y="1436"/>
                    <a:pt x="1262" y="1436"/>
                  </a:cubicBezTo>
                  <a:cubicBezTo>
                    <a:pt x="1248" y="1436"/>
                    <a:pt x="1231" y="1432"/>
                    <a:pt x="1231" y="1393"/>
                  </a:cubicBezTo>
                  <a:cubicBezTo>
                    <a:pt x="1231" y="1370"/>
                    <a:pt x="1236" y="1346"/>
                    <a:pt x="1263" y="1346"/>
                  </a:cubicBezTo>
                  <a:cubicBezTo>
                    <a:pt x="1287" y="1346"/>
                    <a:pt x="1293" y="1361"/>
                    <a:pt x="1293" y="1384"/>
                  </a:cubicBezTo>
                  <a:lnTo>
                    <a:pt x="1293" y="1394"/>
                  </a:lnTo>
                  <a:lnTo>
                    <a:pt x="1248" y="1394"/>
                  </a:lnTo>
                  <a:lnTo>
                    <a:pt x="1248" y="1394"/>
                  </a:lnTo>
                  <a:close/>
                  <a:moveTo>
                    <a:pt x="1163" y="1348"/>
                  </a:moveTo>
                  <a:lnTo>
                    <a:pt x="1163" y="1348"/>
                  </a:lnTo>
                  <a:lnTo>
                    <a:pt x="1182" y="1348"/>
                  </a:lnTo>
                  <a:lnTo>
                    <a:pt x="1197" y="1416"/>
                  </a:lnTo>
                  <a:lnTo>
                    <a:pt x="1197" y="1416"/>
                  </a:lnTo>
                  <a:lnTo>
                    <a:pt x="1210" y="1348"/>
                  </a:lnTo>
                  <a:lnTo>
                    <a:pt x="1229" y="1348"/>
                  </a:lnTo>
                  <a:lnTo>
                    <a:pt x="1206" y="1434"/>
                  </a:lnTo>
                  <a:lnTo>
                    <a:pt x="1186" y="1434"/>
                  </a:lnTo>
                  <a:lnTo>
                    <a:pt x="1163" y="1348"/>
                  </a:lnTo>
                  <a:lnTo>
                    <a:pt x="1163" y="1348"/>
                  </a:lnTo>
                  <a:close/>
                  <a:moveTo>
                    <a:pt x="1130" y="1424"/>
                  </a:moveTo>
                  <a:lnTo>
                    <a:pt x="1130" y="1424"/>
                  </a:lnTo>
                  <a:cubicBezTo>
                    <a:pt x="1143" y="1424"/>
                    <a:pt x="1145" y="1413"/>
                    <a:pt x="1145" y="1391"/>
                  </a:cubicBezTo>
                  <a:cubicBezTo>
                    <a:pt x="1145" y="1372"/>
                    <a:pt x="1143" y="1359"/>
                    <a:pt x="1130" y="1359"/>
                  </a:cubicBezTo>
                  <a:cubicBezTo>
                    <a:pt x="1118" y="1359"/>
                    <a:pt x="1116" y="1372"/>
                    <a:pt x="1116" y="1391"/>
                  </a:cubicBezTo>
                  <a:cubicBezTo>
                    <a:pt x="1116" y="1413"/>
                    <a:pt x="1118" y="1424"/>
                    <a:pt x="1130" y="1424"/>
                  </a:cubicBezTo>
                  <a:lnTo>
                    <a:pt x="1130" y="1424"/>
                  </a:lnTo>
                  <a:close/>
                  <a:moveTo>
                    <a:pt x="1130" y="1346"/>
                  </a:moveTo>
                  <a:lnTo>
                    <a:pt x="1130" y="1346"/>
                  </a:lnTo>
                  <a:cubicBezTo>
                    <a:pt x="1155" y="1346"/>
                    <a:pt x="1163" y="1365"/>
                    <a:pt x="1163" y="1391"/>
                  </a:cubicBezTo>
                  <a:cubicBezTo>
                    <a:pt x="1163" y="1418"/>
                    <a:pt x="1154" y="1436"/>
                    <a:pt x="1130" y="1436"/>
                  </a:cubicBezTo>
                  <a:cubicBezTo>
                    <a:pt x="1107" y="1436"/>
                    <a:pt x="1099" y="1418"/>
                    <a:pt x="1099" y="1391"/>
                  </a:cubicBezTo>
                  <a:cubicBezTo>
                    <a:pt x="1099" y="1365"/>
                    <a:pt x="1106" y="1346"/>
                    <a:pt x="1130" y="1346"/>
                  </a:cubicBezTo>
                  <a:lnTo>
                    <a:pt x="1130" y="1346"/>
                  </a:lnTo>
                  <a:close/>
                  <a:moveTo>
                    <a:pt x="1092" y="1403"/>
                  </a:moveTo>
                  <a:lnTo>
                    <a:pt x="1092" y="1403"/>
                  </a:lnTo>
                  <a:cubicBezTo>
                    <a:pt x="1090" y="1423"/>
                    <a:pt x="1083" y="1436"/>
                    <a:pt x="1062" y="1436"/>
                  </a:cubicBezTo>
                  <a:cubicBezTo>
                    <a:pt x="1037" y="1436"/>
                    <a:pt x="1030" y="1418"/>
                    <a:pt x="1030" y="1391"/>
                  </a:cubicBezTo>
                  <a:cubicBezTo>
                    <a:pt x="1030" y="1365"/>
                    <a:pt x="1037" y="1346"/>
                    <a:pt x="1062" y="1346"/>
                  </a:cubicBezTo>
                  <a:cubicBezTo>
                    <a:pt x="1088" y="1346"/>
                    <a:pt x="1092" y="1366"/>
                    <a:pt x="1092" y="1377"/>
                  </a:cubicBezTo>
                  <a:lnTo>
                    <a:pt x="1075" y="1377"/>
                  </a:lnTo>
                  <a:cubicBezTo>
                    <a:pt x="1075" y="1369"/>
                    <a:pt x="1072" y="1359"/>
                    <a:pt x="1062" y="1359"/>
                  </a:cubicBezTo>
                  <a:cubicBezTo>
                    <a:pt x="1050" y="1359"/>
                    <a:pt x="1048" y="1372"/>
                    <a:pt x="1048" y="1391"/>
                  </a:cubicBezTo>
                  <a:cubicBezTo>
                    <a:pt x="1048" y="1410"/>
                    <a:pt x="1050" y="1424"/>
                    <a:pt x="1062" y="1424"/>
                  </a:cubicBezTo>
                  <a:cubicBezTo>
                    <a:pt x="1072" y="1424"/>
                    <a:pt x="1075" y="1416"/>
                    <a:pt x="1075" y="1403"/>
                  </a:cubicBezTo>
                  <a:lnTo>
                    <a:pt x="1092" y="1403"/>
                  </a:lnTo>
                  <a:lnTo>
                    <a:pt x="1092" y="1403"/>
                  </a:lnTo>
                  <a:close/>
                  <a:moveTo>
                    <a:pt x="1007" y="1373"/>
                  </a:moveTo>
                  <a:lnTo>
                    <a:pt x="1007" y="1373"/>
                  </a:lnTo>
                  <a:lnTo>
                    <a:pt x="1007" y="1371"/>
                  </a:lnTo>
                  <a:cubicBezTo>
                    <a:pt x="1007" y="1364"/>
                    <a:pt x="1004" y="1358"/>
                    <a:pt x="995" y="1358"/>
                  </a:cubicBezTo>
                  <a:cubicBezTo>
                    <a:pt x="988" y="1358"/>
                    <a:pt x="983" y="1361"/>
                    <a:pt x="983" y="1369"/>
                  </a:cubicBezTo>
                  <a:cubicBezTo>
                    <a:pt x="983" y="1376"/>
                    <a:pt x="986" y="1379"/>
                    <a:pt x="995" y="1382"/>
                  </a:cubicBezTo>
                  <a:lnTo>
                    <a:pt x="1006" y="1386"/>
                  </a:lnTo>
                  <a:cubicBezTo>
                    <a:pt x="1019" y="1390"/>
                    <a:pt x="1025" y="1397"/>
                    <a:pt x="1025" y="1410"/>
                  </a:cubicBezTo>
                  <a:cubicBezTo>
                    <a:pt x="1025" y="1429"/>
                    <a:pt x="1011" y="1436"/>
                    <a:pt x="994" y="1436"/>
                  </a:cubicBezTo>
                  <a:cubicBezTo>
                    <a:pt x="972" y="1436"/>
                    <a:pt x="966" y="1426"/>
                    <a:pt x="966" y="1410"/>
                  </a:cubicBezTo>
                  <a:lnTo>
                    <a:pt x="966" y="1407"/>
                  </a:lnTo>
                  <a:lnTo>
                    <a:pt x="981" y="1407"/>
                  </a:lnTo>
                  <a:lnTo>
                    <a:pt x="981" y="1409"/>
                  </a:lnTo>
                  <a:cubicBezTo>
                    <a:pt x="981" y="1419"/>
                    <a:pt x="985" y="1425"/>
                    <a:pt x="995" y="1425"/>
                  </a:cubicBezTo>
                  <a:cubicBezTo>
                    <a:pt x="1004" y="1425"/>
                    <a:pt x="1009" y="1420"/>
                    <a:pt x="1009" y="1412"/>
                  </a:cubicBezTo>
                  <a:cubicBezTo>
                    <a:pt x="1009" y="1406"/>
                    <a:pt x="1005" y="1401"/>
                    <a:pt x="999" y="1399"/>
                  </a:cubicBezTo>
                  <a:lnTo>
                    <a:pt x="985" y="1394"/>
                  </a:lnTo>
                  <a:cubicBezTo>
                    <a:pt x="972" y="1390"/>
                    <a:pt x="967" y="1383"/>
                    <a:pt x="967" y="1370"/>
                  </a:cubicBezTo>
                  <a:cubicBezTo>
                    <a:pt x="967" y="1354"/>
                    <a:pt x="978" y="1346"/>
                    <a:pt x="996" y="1346"/>
                  </a:cubicBezTo>
                  <a:cubicBezTo>
                    <a:pt x="1018" y="1346"/>
                    <a:pt x="1023" y="1359"/>
                    <a:pt x="1023" y="1370"/>
                  </a:cubicBezTo>
                  <a:lnTo>
                    <a:pt x="1023" y="1373"/>
                  </a:lnTo>
                  <a:lnTo>
                    <a:pt x="1007" y="1373"/>
                  </a:lnTo>
                  <a:lnTo>
                    <a:pt x="1007" y="1373"/>
                  </a:lnTo>
                  <a:close/>
                  <a:moveTo>
                    <a:pt x="938" y="1348"/>
                  </a:moveTo>
                  <a:lnTo>
                    <a:pt x="938" y="1348"/>
                  </a:lnTo>
                  <a:lnTo>
                    <a:pt x="956" y="1348"/>
                  </a:lnTo>
                  <a:lnTo>
                    <a:pt x="956" y="1434"/>
                  </a:lnTo>
                  <a:lnTo>
                    <a:pt x="938" y="1434"/>
                  </a:lnTo>
                  <a:lnTo>
                    <a:pt x="938" y="1348"/>
                  </a:lnTo>
                  <a:close/>
                  <a:moveTo>
                    <a:pt x="938" y="1319"/>
                  </a:moveTo>
                  <a:lnTo>
                    <a:pt x="938" y="1319"/>
                  </a:lnTo>
                  <a:lnTo>
                    <a:pt x="956" y="1319"/>
                  </a:lnTo>
                  <a:lnTo>
                    <a:pt x="956" y="1336"/>
                  </a:lnTo>
                  <a:lnTo>
                    <a:pt x="938" y="1336"/>
                  </a:lnTo>
                  <a:lnTo>
                    <a:pt x="938" y="1319"/>
                  </a:lnTo>
                  <a:close/>
                  <a:moveTo>
                    <a:pt x="873" y="1420"/>
                  </a:moveTo>
                  <a:lnTo>
                    <a:pt x="873" y="1420"/>
                  </a:lnTo>
                  <a:lnTo>
                    <a:pt x="888" y="1420"/>
                  </a:lnTo>
                  <a:cubicBezTo>
                    <a:pt x="903" y="1420"/>
                    <a:pt x="909" y="1411"/>
                    <a:pt x="909" y="1377"/>
                  </a:cubicBezTo>
                  <a:cubicBezTo>
                    <a:pt x="909" y="1345"/>
                    <a:pt x="904" y="1334"/>
                    <a:pt x="888" y="1334"/>
                  </a:cubicBezTo>
                  <a:lnTo>
                    <a:pt x="873" y="1334"/>
                  </a:lnTo>
                  <a:lnTo>
                    <a:pt x="873" y="1420"/>
                  </a:lnTo>
                  <a:lnTo>
                    <a:pt x="873" y="1420"/>
                  </a:lnTo>
                  <a:close/>
                  <a:moveTo>
                    <a:pt x="855" y="1320"/>
                  </a:moveTo>
                  <a:lnTo>
                    <a:pt x="855" y="1320"/>
                  </a:lnTo>
                  <a:lnTo>
                    <a:pt x="887" y="1320"/>
                  </a:lnTo>
                  <a:cubicBezTo>
                    <a:pt x="923" y="1320"/>
                    <a:pt x="928" y="1344"/>
                    <a:pt x="928" y="1377"/>
                  </a:cubicBezTo>
                  <a:cubicBezTo>
                    <a:pt x="928" y="1411"/>
                    <a:pt x="923" y="1434"/>
                    <a:pt x="887" y="1434"/>
                  </a:cubicBezTo>
                  <a:lnTo>
                    <a:pt x="855" y="1434"/>
                  </a:lnTo>
                  <a:lnTo>
                    <a:pt x="855" y="1320"/>
                  </a:lnTo>
                  <a:lnTo>
                    <a:pt x="855" y="1320"/>
                  </a:lnTo>
                  <a:close/>
                  <a:moveTo>
                    <a:pt x="784" y="1320"/>
                  </a:moveTo>
                  <a:lnTo>
                    <a:pt x="784" y="1320"/>
                  </a:lnTo>
                  <a:lnTo>
                    <a:pt x="801" y="1320"/>
                  </a:lnTo>
                  <a:lnTo>
                    <a:pt x="801" y="1434"/>
                  </a:lnTo>
                  <a:lnTo>
                    <a:pt x="784" y="1434"/>
                  </a:lnTo>
                  <a:lnTo>
                    <a:pt x="784" y="1320"/>
                  </a:lnTo>
                  <a:close/>
                  <a:moveTo>
                    <a:pt x="751" y="1389"/>
                  </a:moveTo>
                  <a:lnTo>
                    <a:pt x="751" y="1389"/>
                  </a:lnTo>
                  <a:cubicBezTo>
                    <a:pt x="746" y="1392"/>
                    <a:pt x="737" y="1394"/>
                    <a:pt x="732" y="1397"/>
                  </a:cubicBezTo>
                  <a:cubicBezTo>
                    <a:pt x="727" y="1399"/>
                    <a:pt x="725" y="1404"/>
                    <a:pt x="725" y="1411"/>
                  </a:cubicBezTo>
                  <a:cubicBezTo>
                    <a:pt x="725" y="1418"/>
                    <a:pt x="728" y="1424"/>
                    <a:pt x="735" y="1424"/>
                  </a:cubicBezTo>
                  <a:cubicBezTo>
                    <a:pt x="746" y="1424"/>
                    <a:pt x="751" y="1416"/>
                    <a:pt x="751" y="1403"/>
                  </a:cubicBezTo>
                  <a:lnTo>
                    <a:pt x="751" y="1389"/>
                  </a:lnTo>
                  <a:lnTo>
                    <a:pt x="751" y="1389"/>
                  </a:lnTo>
                  <a:close/>
                  <a:moveTo>
                    <a:pt x="767" y="1416"/>
                  </a:moveTo>
                  <a:lnTo>
                    <a:pt x="767" y="1416"/>
                  </a:lnTo>
                  <a:cubicBezTo>
                    <a:pt x="767" y="1420"/>
                    <a:pt x="769" y="1422"/>
                    <a:pt x="771" y="1422"/>
                  </a:cubicBezTo>
                  <a:cubicBezTo>
                    <a:pt x="773" y="1422"/>
                    <a:pt x="774" y="1422"/>
                    <a:pt x="774" y="1422"/>
                  </a:cubicBezTo>
                  <a:lnTo>
                    <a:pt x="774" y="1433"/>
                  </a:lnTo>
                  <a:cubicBezTo>
                    <a:pt x="772" y="1434"/>
                    <a:pt x="769" y="1435"/>
                    <a:pt x="766" y="1435"/>
                  </a:cubicBezTo>
                  <a:cubicBezTo>
                    <a:pt x="758" y="1435"/>
                    <a:pt x="752" y="1432"/>
                    <a:pt x="751" y="1424"/>
                  </a:cubicBezTo>
                  <a:lnTo>
                    <a:pt x="751" y="1424"/>
                  </a:lnTo>
                  <a:cubicBezTo>
                    <a:pt x="746" y="1432"/>
                    <a:pt x="740" y="1436"/>
                    <a:pt x="730" y="1436"/>
                  </a:cubicBezTo>
                  <a:cubicBezTo>
                    <a:pt x="716" y="1436"/>
                    <a:pt x="707" y="1429"/>
                    <a:pt x="707" y="1412"/>
                  </a:cubicBezTo>
                  <a:cubicBezTo>
                    <a:pt x="707" y="1393"/>
                    <a:pt x="716" y="1389"/>
                    <a:pt x="727" y="1385"/>
                  </a:cubicBezTo>
                  <a:lnTo>
                    <a:pt x="741" y="1382"/>
                  </a:lnTo>
                  <a:cubicBezTo>
                    <a:pt x="747" y="1380"/>
                    <a:pt x="751" y="1378"/>
                    <a:pt x="751" y="1371"/>
                  </a:cubicBezTo>
                  <a:cubicBezTo>
                    <a:pt x="751" y="1363"/>
                    <a:pt x="748" y="1358"/>
                    <a:pt x="739" y="1358"/>
                  </a:cubicBezTo>
                  <a:cubicBezTo>
                    <a:pt x="727" y="1358"/>
                    <a:pt x="726" y="1366"/>
                    <a:pt x="726" y="1374"/>
                  </a:cubicBezTo>
                  <a:lnTo>
                    <a:pt x="710" y="1374"/>
                  </a:lnTo>
                  <a:cubicBezTo>
                    <a:pt x="710" y="1356"/>
                    <a:pt x="717" y="1346"/>
                    <a:pt x="740" y="1346"/>
                  </a:cubicBezTo>
                  <a:cubicBezTo>
                    <a:pt x="755" y="1346"/>
                    <a:pt x="767" y="1352"/>
                    <a:pt x="767" y="1367"/>
                  </a:cubicBezTo>
                  <a:lnTo>
                    <a:pt x="767" y="1416"/>
                  </a:lnTo>
                  <a:lnTo>
                    <a:pt x="767" y="1416"/>
                  </a:lnTo>
                  <a:close/>
                  <a:moveTo>
                    <a:pt x="703" y="1403"/>
                  </a:moveTo>
                  <a:lnTo>
                    <a:pt x="703" y="1403"/>
                  </a:lnTo>
                  <a:cubicBezTo>
                    <a:pt x="702" y="1423"/>
                    <a:pt x="695" y="1436"/>
                    <a:pt x="674" y="1436"/>
                  </a:cubicBezTo>
                  <a:cubicBezTo>
                    <a:pt x="649" y="1436"/>
                    <a:pt x="642" y="1418"/>
                    <a:pt x="642" y="1391"/>
                  </a:cubicBezTo>
                  <a:cubicBezTo>
                    <a:pt x="642" y="1365"/>
                    <a:pt x="649" y="1346"/>
                    <a:pt x="674" y="1346"/>
                  </a:cubicBezTo>
                  <a:cubicBezTo>
                    <a:pt x="699" y="1346"/>
                    <a:pt x="703" y="1366"/>
                    <a:pt x="703" y="1377"/>
                  </a:cubicBezTo>
                  <a:lnTo>
                    <a:pt x="686" y="1377"/>
                  </a:lnTo>
                  <a:cubicBezTo>
                    <a:pt x="686" y="1369"/>
                    <a:pt x="684" y="1359"/>
                    <a:pt x="674" y="1359"/>
                  </a:cubicBezTo>
                  <a:cubicBezTo>
                    <a:pt x="661" y="1359"/>
                    <a:pt x="659" y="1372"/>
                    <a:pt x="659" y="1391"/>
                  </a:cubicBezTo>
                  <a:cubicBezTo>
                    <a:pt x="659" y="1410"/>
                    <a:pt x="661" y="1424"/>
                    <a:pt x="674" y="1424"/>
                  </a:cubicBezTo>
                  <a:cubicBezTo>
                    <a:pt x="683" y="1424"/>
                    <a:pt x="687" y="1416"/>
                    <a:pt x="687" y="1403"/>
                  </a:cubicBezTo>
                  <a:lnTo>
                    <a:pt x="703" y="1403"/>
                  </a:lnTo>
                  <a:lnTo>
                    <a:pt x="703" y="1403"/>
                  </a:lnTo>
                  <a:close/>
                  <a:moveTo>
                    <a:pt x="613" y="1348"/>
                  </a:moveTo>
                  <a:lnTo>
                    <a:pt x="613" y="1348"/>
                  </a:lnTo>
                  <a:lnTo>
                    <a:pt x="630" y="1348"/>
                  </a:lnTo>
                  <a:lnTo>
                    <a:pt x="630" y="1434"/>
                  </a:lnTo>
                  <a:lnTo>
                    <a:pt x="613" y="1434"/>
                  </a:lnTo>
                  <a:lnTo>
                    <a:pt x="613" y="1348"/>
                  </a:lnTo>
                  <a:close/>
                  <a:moveTo>
                    <a:pt x="613" y="1319"/>
                  </a:moveTo>
                  <a:lnTo>
                    <a:pt x="613" y="1319"/>
                  </a:lnTo>
                  <a:lnTo>
                    <a:pt x="630" y="1319"/>
                  </a:lnTo>
                  <a:lnTo>
                    <a:pt x="630" y="1336"/>
                  </a:lnTo>
                  <a:lnTo>
                    <a:pt x="613" y="1336"/>
                  </a:lnTo>
                  <a:lnTo>
                    <a:pt x="613" y="1319"/>
                  </a:lnTo>
                  <a:close/>
                  <a:moveTo>
                    <a:pt x="561" y="1348"/>
                  </a:moveTo>
                  <a:lnTo>
                    <a:pt x="561" y="1348"/>
                  </a:lnTo>
                  <a:lnTo>
                    <a:pt x="573" y="1348"/>
                  </a:lnTo>
                  <a:lnTo>
                    <a:pt x="573" y="1324"/>
                  </a:lnTo>
                  <a:lnTo>
                    <a:pt x="590" y="1324"/>
                  </a:lnTo>
                  <a:lnTo>
                    <a:pt x="590" y="1348"/>
                  </a:lnTo>
                  <a:lnTo>
                    <a:pt x="604" y="1348"/>
                  </a:lnTo>
                  <a:lnTo>
                    <a:pt x="604" y="1361"/>
                  </a:lnTo>
                  <a:lnTo>
                    <a:pt x="590" y="1361"/>
                  </a:lnTo>
                  <a:lnTo>
                    <a:pt x="590" y="1412"/>
                  </a:lnTo>
                  <a:cubicBezTo>
                    <a:pt x="590" y="1419"/>
                    <a:pt x="592" y="1421"/>
                    <a:pt x="598" y="1421"/>
                  </a:cubicBezTo>
                  <a:cubicBezTo>
                    <a:pt x="601" y="1421"/>
                    <a:pt x="603" y="1421"/>
                    <a:pt x="604" y="1421"/>
                  </a:cubicBezTo>
                  <a:lnTo>
                    <a:pt x="604" y="1434"/>
                  </a:lnTo>
                  <a:cubicBezTo>
                    <a:pt x="601" y="1435"/>
                    <a:pt x="596" y="1435"/>
                    <a:pt x="591" y="1435"/>
                  </a:cubicBezTo>
                  <a:cubicBezTo>
                    <a:pt x="579" y="1435"/>
                    <a:pt x="573" y="1432"/>
                    <a:pt x="573" y="1414"/>
                  </a:cubicBezTo>
                  <a:lnTo>
                    <a:pt x="573" y="1361"/>
                  </a:lnTo>
                  <a:lnTo>
                    <a:pt x="561" y="1361"/>
                  </a:lnTo>
                  <a:lnTo>
                    <a:pt x="561" y="1348"/>
                  </a:lnTo>
                  <a:lnTo>
                    <a:pt x="561" y="1348"/>
                  </a:lnTo>
                  <a:close/>
                  <a:moveTo>
                    <a:pt x="541" y="1373"/>
                  </a:moveTo>
                  <a:lnTo>
                    <a:pt x="541" y="1373"/>
                  </a:lnTo>
                  <a:lnTo>
                    <a:pt x="541" y="1371"/>
                  </a:lnTo>
                  <a:cubicBezTo>
                    <a:pt x="541" y="1364"/>
                    <a:pt x="538" y="1358"/>
                    <a:pt x="529" y="1358"/>
                  </a:cubicBezTo>
                  <a:cubicBezTo>
                    <a:pt x="523" y="1358"/>
                    <a:pt x="517" y="1361"/>
                    <a:pt x="517" y="1369"/>
                  </a:cubicBezTo>
                  <a:cubicBezTo>
                    <a:pt x="517" y="1376"/>
                    <a:pt x="520" y="1379"/>
                    <a:pt x="529" y="1382"/>
                  </a:cubicBezTo>
                  <a:lnTo>
                    <a:pt x="540" y="1386"/>
                  </a:lnTo>
                  <a:cubicBezTo>
                    <a:pt x="553" y="1390"/>
                    <a:pt x="559" y="1397"/>
                    <a:pt x="559" y="1410"/>
                  </a:cubicBezTo>
                  <a:cubicBezTo>
                    <a:pt x="559" y="1429"/>
                    <a:pt x="546" y="1436"/>
                    <a:pt x="528" y="1436"/>
                  </a:cubicBezTo>
                  <a:cubicBezTo>
                    <a:pt x="507" y="1436"/>
                    <a:pt x="500" y="1426"/>
                    <a:pt x="500" y="1410"/>
                  </a:cubicBezTo>
                  <a:lnTo>
                    <a:pt x="500" y="1407"/>
                  </a:lnTo>
                  <a:lnTo>
                    <a:pt x="515" y="1407"/>
                  </a:lnTo>
                  <a:lnTo>
                    <a:pt x="515" y="1409"/>
                  </a:lnTo>
                  <a:cubicBezTo>
                    <a:pt x="515" y="1419"/>
                    <a:pt x="519" y="1425"/>
                    <a:pt x="529" y="1425"/>
                  </a:cubicBezTo>
                  <a:cubicBezTo>
                    <a:pt x="538" y="1425"/>
                    <a:pt x="543" y="1420"/>
                    <a:pt x="543" y="1412"/>
                  </a:cubicBezTo>
                  <a:cubicBezTo>
                    <a:pt x="543" y="1406"/>
                    <a:pt x="539" y="1401"/>
                    <a:pt x="533" y="1399"/>
                  </a:cubicBezTo>
                  <a:lnTo>
                    <a:pt x="519" y="1394"/>
                  </a:lnTo>
                  <a:cubicBezTo>
                    <a:pt x="506" y="1390"/>
                    <a:pt x="501" y="1383"/>
                    <a:pt x="501" y="1370"/>
                  </a:cubicBezTo>
                  <a:cubicBezTo>
                    <a:pt x="501" y="1354"/>
                    <a:pt x="513" y="1346"/>
                    <a:pt x="530" y="1346"/>
                  </a:cubicBezTo>
                  <a:cubicBezTo>
                    <a:pt x="552" y="1346"/>
                    <a:pt x="557" y="1359"/>
                    <a:pt x="557" y="1370"/>
                  </a:cubicBezTo>
                  <a:lnTo>
                    <a:pt x="557" y="1373"/>
                  </a:lnTo>
                  <a:lnTo>
                    <a:pt x="541" y="1373"/>
                  </a:lnTo>
                  <a:lnTo>
                    <a:pt x="541" y="1373"/>
                  </a:lnTo>
                  <a:close/>
                  <a:moveTo>
                    <a:pt x="471" y="1348"/>
                  </a:moveTo>
                  <a:lnTo>
                    <a:pt x="471" y="1348"/>
                  </a:lnTo>
                  <a:lnTo>
                    <a:pt x="488" y="1348"/>
                  </a:lnTo>
                  <a:lnTo>
                    <a:pt x="488" y="1434"/>
                  </a:lnTo>
                  <a:lnTo>
                    <a:pt x="471" y="1434"/>
                  </a:lnTo>
                  <a:lnTo>
                    <a:pt x="471" y="1348"/>
                  </a:lnTo>
                  <a:close/>
                  <a:moveTo>
                    <a:pt x="471" y="1319"/>
                  </a:moveTo>
                  <a:lnTo>
                    <a:pt x="471" y="1319"/>
                  </a:lnTo>
                  <a:lnTo>
                    <a:pt x="488" y="1319"/>
                  </a:lnTo>
                  <a:lnTo>
                    <a:pt x="488" y="1336"/>
                  </a:lnTo>
                  <a:lnTo>
                    <a:pt x="471" y="1336"/>
                  </a:lnTo>
                  <a:lnTo>
                    <a:pt x="471" y="1319"/>
                  </a:lnTo>
                  <a:close/>
                  <a:moveTo>
                    <a:pt x="420" y="1348"/>
                  </a:moveTo>
                  <a:lnTo>
                    <a:pt x="420" y="1348"/>
                  </a:lnTo>
                  <a:lnTo>
                    <a:pt x="432" y="1348"/>
                  </a:lnTo>
                  <a:lnTo>
                    <a:pt x="432" y="1324"/>
                  </a:lnTo>
                  <a:lnTo>
                    <a:pt x="449" y="1324"/>
                  </a:lnTo>
                  <a:lnTo>
                    <a:pt x="449" y="1348"/>
                  </a:lnTo>
                  <a:lnTo>
                    <a:pt x="463" y="1348"/>
                  </a:lnTo>
                  <a:lnTo>
                    <a:pt x="463" y="1361"/>
                  </a:lnTo>
                  <a:lnTo>
                    <a:pt x="449" y="1361"/>
                  </a:lnTo>
                  <a:lnTo>
                    <a:pt x="449" y="1412"/>
                  </a:lnTo>
                  <a:cubicBezTo>
                    <a:pt x="449" y="1419"/>
                    <a:pt x="451" y="1421"/>
                    <a:pt x="457" y="1421"/>
                  </a:cubicBezTo>
                  <a:cubicBezTo>
                    <a:pt x="459" y="1421"/>
                    <a:pt x="461" y="1421"/>
                    <a:pt x="463" y="1421"/>
                  </a:cubicBezTo>
                  <a:lnTo>
                    <a:pt x="463" y="1434"/>
                  </a:lnTo>
                  <a:cubicBezTo>
                    <a:pt x="459" y="1435"/>
                    <a:pt x="454" y="1435"/>
                    <a:pt x="449" y="1435"/>
                  </a:cubicBezTo>
                  <a:cubicBezTo>
                    <a:pt x="437" y="1435"/>
                    <a:pt x="432" y="1432"/>
                    <a:pt x="432" y="1414"/>
                  </a:cubicBezTo>
                  <a:lnTo>
                    <a:pt x="432" y="1361"/>
                  </a:lnTo>
                  <a:lnTo>
                    <a:pt x="420" y="1361"/>
                  </a:lnTo>
                  <a:lnTo>
                    <a:pt x="420" y="1348"/>
                  </a:lnTo>
                  <a:lnTo>
                    <a:pt x="420" y="1348"/>
                  </a:lnTo>
                  <a:close/>
                  <a:moveTo>
                    <a:pt x="395" y="1389"/>
                  </a:moveTo>
                  <a:lnTo>
                    <a:pt x="395" y="1389"/>
                  </a:lnTo>
                  <a:cubicBezTo>
                    <a:pt x="390" y="1392"/>
                    <a:pt x="381" y="1394"/>
                    <a:pt x="376" y="1397"/>
                  </a:cubicBezTo>
                  <a:cubicBezTo>
                    <a:pt x="371" y="1399"/>
                    <a:pt x="369" y="1404"/>
                    <a:pt x="369" y="1411"/>
                  </a:cubicBezTo>
                  <a:cubicBezTo>
                    <a:pt x="369" y="1418"/>
                    <a:pt x="372" y="1424"/>
                    <a:pt x="379" y="1424"/>
                  </a:cubicBezTo>
                  <a:cubicBezTo>
                    <a:pt x="390" y="1424"/>
                    <a:pt x="395" y="1416"/>
                    <a:pt x="395" y="1403"/>
                  </a:cubicBezTo>
                  <a:lnTo>
                    <a:pt x="395" y="1389"/>
                  </a:lnTo>
                  <a:lnTo>
                    <a:pt x="395" y="1389"/>
                  </a:lnTo>
                  <a:close/>
                  <a:moveTo>
                    <a:pt x="411" y="1416"/>
                  </a:moveTo>
                  <a:lnTo>
                    <a:pt x="411" y="1416"/>
                  </a:lnTo>
                  <a:cubicBezTo>
                    <a:pt x="411" y="1420"/>
                    <a:pt x="413" y="1422"/>
                    <a:pt x="416" y="1422"/>
                  </a:cubicBezTo>
                  <a:cubicBezTo>
                    <a:pt x="417" y="1422"/>
                    <a:pt x="418" y="1422"/>
                    <a:pt x="418" y="1422"/>
                  </a:cubicBezTo>
                  <a:lnTo>
                    <a:pt x="418" y="1433"/>
                  </a:lnTo>
                  <a:cubicBezTo>
                    <a:pt x="416" y="1434"/>
                    <a:pt x="413" y="1435"/>
                    <a:pt x="410" y="1435"/>
                  </a:cubicBezTo>
                  <a:cubicBezTo>
                    <a:pt x="402" y="1435"/>
                    <a:pt x="396" y="1432"/>
                    <a:pt x="395" y="1424"/>
                  </a:cubicBezTo>
                  <a:lnTo>
                    <a:pt x="395" y="1424"/>
                  </a:lnTo>
                  <a:cubicBezTo>
                    <a:pt x="390" y="1432"/>
                    <a:pt x="384" y="1436"/>
                    <a:pt x="374" y="1436"/>
                  </a:cubicBezTo>
                  <a:cubicBezTo>
                    <a:pt x="360" y="1436"/>
                    <a:pt x="351" y="1429"/>
                    <a:pt x="351" y="1412"/>
                  </a:cubicBezTo>
                  <a:cubicBezTo>
                    <a:pt x="351" y="1393"/>
                    <a:pt x="360" y="1389"/>
                    <a:pt x="371" y="1385"/>
                  </a:cubicBezTo>
                  <a:lnTo>
                    <a:pt x="385" y="1382"/>
                  </a:lnTo>
                  <a:cubicBezTo>
                    <a:pt x="391" y="1380"/>
                    <a:pt x="395" y="1378"/>
                    <a:pt x="395" y="1371"/>
                  </a:cubicBezTo>
                  <a:cubicBezTo>
                    <a:pt x="395" y="1363"/>
                    <a:pt x="392" y="1358"/>
                    <a:pt x="383" y="1358"/>
                  </a:cubicBezTo>
                  <a:cubicBezTo>
                    <a:pt x="372" y="1358"/>
                    <a:pt x="370" y="1366"/>
                    <a:pt x="370" y="1374"/>
                  </a:cubicBezTo>
                  <a:lnTo>
                    <a:pt x="354" y="1374"/>
                  </a:lnTo>
                  <a:cubicBezTo>
                    <a:pt x="354" y="1356"/>
                    <a:pt x="361" y="1346"/>
                    <a:pt x="384" y="1346"/>
                  </a:cubicBezTo>
                  <a:cubicBezTo>
                    <a:pt x="399" y="1346"/>
                    <a:pt x="411" y="1352"/>
                    <a:pt x="411" y="1367"/>
                  </a:cubicBezTo>
                  <a:lnTo>
                    <a:pt x="411" y="1416"/>
                  </a:lnTo>
                  <a:lnTo>
                    <a:pt x="411" y="1416"/>
                  </a:lnTo>
                  <a:close/>
                  <a:moveTo>
                    <a:pt x="304" y="1348"/>
                  </a:moveTo>
                  <a:lnTo>
                    <a:pt x="304" y="1348"/>
                  </a:lnTo>
                  <a:lnTo>
                    <a:pt x="316" y="1348"/>
                  </a:lnTo>
                  <a:lnTo>
                    <a:pt x="316" y="1324"/>
                  </a:lnTo>
                  <a:lnTo>
                    <a:pt x="333" y="1324"/>
                  </a:lnTo>
                  <a:lnTo>
                    <a:pt x="333" y="1348"/>
                  </a:lnTo>
                  <a:lnTo>
                    <a:pt x="347" y="1348"/>
                  </a:lnTo>
                  <a:lnTo>
                    <a:pt x="347" y="1361"/>
                  </a:lnTo>
                  <a:lnTo>
                    <a:pt x="333" y="1361"/>
                  </a:lnTo>
                  <a:lnTo>
                    <a:pt x="333" y="1412"/>
                  </a:lnTo>
                  <a:cubicBezTo>
                    <a:pt x="333" y="1419"/>
                    <a:pt x="335" y="1421"/>
                    <a:pt x="341" y="1421"/>
                  </a:cubicBezTo>
                  <a:cubicBezTo>
                    <a:pt x="343" y="1421"/>
                    <a:pt x="345" y="1421"/>
                    <a:pt x="347" y="1421"/>
                  </a:cubicBezTo>
                  <a:lnTo>
                    <a:pt x="347" y="1434"/>
                  </a:lnTo>
                  <a:cubicBezTo>
                    <a:pt x="343" y="1435"/>
                    <a:pt x="339" y="1435"/>
                    <a:pt x="333" y="1435"/>
                  </a:cubicBezTo>
                  <a:cubicBezTo>
                    <a:pt x="321" y="1435"/>
                    <a:pt x="316" y="1432"/>
                    <a:pt x="316" y="1414"/>
                  </a:cubicBezTo>
                  <a:lnTo>
                    <a:pt x="316" y="1361"/>
                  </a:lnTo>
                  <a:lnTo>
                    <a:pt x="304" y="1361"/>
                  </a:lnTo>
                  <a:lnTo>
                    <a:pt x="304" y="1348"/>
                  </a:lnTo>
                  <a:lnTo>
                    <a:pt x="304" y="1348"/>
                  </a:lnTo>
                  <a:close/>
                  <a:moveTo>
                    <a:pt x="247" y="1399"/>
                  </a:moveTo>
                  <a:lnTo>
                    <a:pt x="247" y="1399"/>
                  </a:lnTo>
                  <a:lnTo>
                    <a:pt x="247" y="1402"/>
                  </a:lnTo>
                  <a:cubicBezTo>
                    <a:pt x="247" y="1416"/>
                    <a:pt x="253" y="1423"/>
                    <a:pt x="266" y="1423"/>
                  </a:cubicBezTo>
                  <a:cubicBezTo>
                    <a:pt x="277" y="1423"/>
                    <a:pt x="283" y="1415"/>
                    <a:pt x="283" y="1406"/>
                  </a:cubicBezTo>
                  <a:cubicBezTo>
                    <a:pt x="283" y="1394"/>
                    <a:pt x="277" y="1389"/>
                    <a:pt x="267" y="1386"/>
                  </a:cubicBezTo>
                  <a:lnTo>
                    <a:pt x="254" y="1382"/>
                  </a:lnTo>
                  <a:cubicBezTo>
                    <a:pt x="238" y="1375"/>
                    <a:pt x="231" y="1367"/>
                    <a:pt x="231" y="1350"/>
                  </a:cubicBezTo>
                  <a:cubicBezTo>
                    <a:pt x="231" y="1330"/>
                    <a:pt x="245" y="1318"/>
                    <a:pt x="266" y="1318"/>
                  </a:cubicBezTo>
                  <a:cubicBezTo>
                    <a:pt x="295" y="1318"/>
                    <a:pt x="298" y="1336"/>
                    <a:pt x="298" y="1348"/>
                  </a:cubicBezTo>
                  <a:lnTo>
                    <a:pt x="298" y="1351"/>
                  </a:lnTo>
                  <a:lnTo>
                    <a:pt x="280" y="1351"/>
                  </a:lnTo>
                  <a:lnTo>
                    <a:pt x="280" y="1348"/>
                  </a:lnTo>
                  <a:cubicBezTo>
                    <a:pt x="280" y="1338"/>
                    <a:pt x="275" y="1332"/>
                    <a:pt x="264" y="1332"/>
                  </a:cubicBezTo>
                  <a:cubicBezTo>
                    <a:pt x="256" y="1332"/>
                    <a:pt x="249" y="1336"/>
                    <a:pt x="249" y="1348"/>
                  </a:cubicBezTo>
                  <a:cubicBezTo>
                    <a:pt x="249" y="1358"/>
                    <a:pt x="254" y="1363"/>
                    <a:pt x="266" y="1368"/>
                  </a:cubicBezTo>
                  <a:lnTo>
                    <a:pt x="278" y="1372"/>
                  </a:lnTo>
                  <a:cubicBezTo>
                    <a:pt x="294" y="1378"/>
                    <a:pt x="301" y="1387"/>
                    <a:pt x="301" y="1402"/>
                  </a:cubicBezTo>
                  <a:cubicBezTo>
                    <a:pt x="301" y="1426"/>
                    <a:pt x="287" y="1436"/>
                    <a:pt x="264" y="1436"/>
                  </a:cubicBezTo>
                  <a:cubicBezTo>
                    <a:pt x="235" y="1436"/>
                    <a:pt x="229" y="1418"/>
                    <a:pt x="229" y="1402"/>
                  </a:cubicBezTo>
                  <a:lnTo>
                    <a:pt x="229" y="1399"/>
                  </a:lnTo>
                  <a:lnTo>
                    <a:pt x="247" y="1399"/>
                  </a:lnTo>
                  <a:lnTo>
                    <a:pt x="247" y="1399"/>
                  </a:lnTo>
                  <a:close/>
                  <a:moveTo>
                    <a:pt x="404" y="8"/>
                  </a:moveTo>
                  <a:lnTo>
                    <a:pt x="404" y="8"/>
                  </a:lnTo>
                  <a:cubicBezTo>
                    <a:pt x="363" y="16"/>
                    <a:pt x="336" y="56"/>
                    <a:pt x="344" y="97"/>
                  </a:cubicBezTo>
                  <a:cubicBezTo>
                    <a:pt x="353" y="138"/>
                    <a:pt x="393" y="165"/>
                    <a:pt x="434" y="157"/>
                  </a:cubicBezTo>
                  <a:cubicBezTo>
                    <a:pt x="475" y="148"/>
                    <a:pt x="502" y="108"/>
                    <a:pt x="494" y="67"/>
                  </a:cubicBezTo>
                  <a:cubicBezTo>
                    <a:pt x="485" y="26"/>
                    <a:pt x="445" y="0"/>
                    <a:pt x="404" y="8"/>
                  </a:cubicBezTo>
                  <a:lnTo>
                    <a:pt x="404" y="8"/>
                  </a:lnTo>
                  <a:close/>
                  <a:moveTo>
                    <a:pt x="947" y="1117"/>
                  </a:moveTo>
                  <a:lnTo>
                    <a:pt x="947" y="1117"/>
                  </a:lnTo>
                  <a:lnTo>
                    <a:pt x="947" y="1117"/>
                  </a:lnTo>
                  <a:lnTo>
                    <a:pt x="1045" y="632"/>
                  </a:lnTo>
                  <a:cubicBezTo>
                    <a:pt x="1045" y="631"/>
                    <a:pt x="1045" y="631"/>
                    <a:pt x="1045" y="630"/>
                  </a:cubicBezTo>
                  <a:cubicBezTo>
                    <a:pt x="1059" y="567"/>
                    <a:pt x="1121" y="516"/>
                    <a:pt x="1184" y="516"/>
                  </a:cubicBezTo>
                  <a:lnTo>
                    <a:pt x="1207" y="516"/>
                  </a:lnTo>
                  <a:cubicBezTo>
                    <a:pt x="1271" y="516"/>
                    <a:pt x="1313" y="568"/>
                    <a:pt x="1300" y="632"/>
                  </a:cubicBezTo>
                  <a:lnTo>
                    <a:pt x="1202" y="1117"/>
                  </a:lnTo>
                  <a:lnTo>
                    <a:pt x="1342" y="1117"/>
                  </a:lnTo>
                  <a:lnTo>
                    <a:pt x="1439" y="632"/>
                  </a:lnTo>
                  <a:cubicBezTo>
                    <a:pt x="1468" y="491"/>
                    <a:pt x="1376" y="376"/>
                    <a:pt x="1235" y="376"/>
                  </a:cubicBezTo>
                  <a:lnTo>
                    <a:pt x="1212" y="376"/>
                  </a:lnTo>
                  <a:cubicBezTo>
                    <a:pt x="1139" y="376"/>
                    <a:pt x="1067" y="407"/>
                    <a:pt x="1010" y="457"/>
                  </a:cubicBezTo>
                  <a:cubicBezTo>
                    <a:pt x="973" y="407"/>
                    <a:pt x="913" y="376"/>
                    <a:pt x="840" y="376"/>
                  </a:cubicBezTo>
                  <a:lnTo>
                    <a:pt x="818" y="376"/>
                  </a:lnTo>
                  <a:cubicBezTo>
                    <a:pt x="676" y="376"/>
                    <a:pt x="538" y="491"/>
                    <a:pt x="510" y="632"/>
                  </a:cubicBezTo>
                  <a:lnTo>
                    <a:pt x="412" y="1117"/>
                  </a:lnTo>
                  <a:lnTo>
                    <a:pt x="552" y="1117"/>
                  </a:lnTo>
                  <a:lnTo>
                    <a:pt x="650" y="632"/>
                  </a:lnTo>
                  <a:cubicBezTo>
                    <a:pt x="663" y="568"/>
                    <a:pt x="725" y="516"/>
                    <a:pt x="790" y="516"/>
                  </a:cubicBezTo>
                  <a:lnTo>
                    <a:pt x="812" y="516"/>
                  </a:lnTo>
                  <a:cubicBezTo>
                    <a:pt x="876" y="516"/>
                    <a:pt x="917" y="567"/>
                    <a:pt x="905" y="630"/>
                  </a:cubicBezTo>
                  <a:cubicBezTo>
                    <a:pt x="905" y="631"/>
                    <a:pt x="905" y="631"/>
                    <a:pt x="905" y="632"/>
                  </a:cubicBezTo>
                  <a:lnTo>
                    <a:pt x="807" y="1117"/>
                  </a:lnTo>
                  <a:lnTo>
                    <a:pt x="947" y="1117"/>
                  </a:lnTo>
                  <a:lnTo>
                    <a:pt x="947" y="1117"/>
                  </a:lnTo>
                  <a:close/>
                  <a:moveTo>
                    <a:pt x="281" y="388"/>
                  </a:moveTo>
                  <a:lnTo>
                    <a:pt x="281" y="388"/>
                  </a:lnTo>
                  <a:lnTo>
                    <a:pt x="153" y="1067"/>
                  </a:lnTo>
                  <a:cubicBezTo>
                    <a:pt x="138" y="1142"/>
                    <a:pt x="118" y="1155"/>
                    <a:pt x="78" y="1155"/>
                  </a:cubicBezTo>
                  <a:cubicBezTo>
                    <a:pt x="61" y="1155"/>
                    <a:pt x="47" y="1155"/>
                    <a:pt x="31" y="1153"/>
                  </a:cubicBezTo>
                  <a:lnTo>
                    <a:pt x="22" y="1151"/>
                  </a:lnTo>
                  <a:lnTo>
                    <a:pt x="0" y="1268"/>
                  </a:lnTo>
                  <a:lnTo>
                    <a:pt x="6" y="1269"/>
                  </a:lnTo>
                  <a:cubicBezTo>
                    <a:pt x="25" y="1273"/>
                    <a:pt x="45" y="1275"/>
                    <a:pt x="68" y="1275"/>
                  </a:cubicBezTo>
                  <a:cubicBezTo>
                    <a:pt x="184" y="1275"/>
                    <a:pt x="261" y="1208"/>
                    <a:pt x="284" y="1086"/>
                  </a:cubicBezTo>
                  <a:lnTo>
                    <a:pt x="417" y="388"/>
                  </a:lnTo>
                  <a:lnTo>
                    <a:pt x="281" y="388"/>
                  </a:lnTo>
                  <a:lnTo>
                    <a:pt x="281" y="388"/>
                  </a:lnTo>
                  <a:close/>
                  <a:moveTo>
                    <a:pt x="1758" y="1011"/>
                  </a:moveTo>
                  <a:lnTo>
                    <a:pt x="1758" y="1011"/>
                  </a:lnTo>
                  <a:cubicBezTo>
                    <a:pt x="1944" y="1011"/>
                    <a:pt x="2001" y="826"/>
                    <a:pt x="2017" y="746"/>
                  </a:cubicBezTo>
                  <a:cubicBezTo>
                    <a:pt x="2042" y="621"/>
                    <a:pt x="2001" y="494"/>
                    <a:pt x="1853" y="494"/>
                  </a:cubicBezTo>
                  <a:cubicBezTo>
                    <a:pt x="1698" y="494"/>
                    <a:pt x="1617" y="627"/>
                    <a:pt x="1592" y="752"/>
                  </a:cubicBezTo>
                  <a:cubicBezTo>
                    <a:pt x="1580" y="812"/>
                    <a:pt x="1557" y="1011"/>
                    <a:pt x="1758" y="1011"/>
                  </a:cubicBezTo>
                  <a:lnTo>
                    <a:pt x="1758" y="1011"/>
                  </a:lnTo>
                  <a:close/>
                  <a:moveTo>
                    <a:pt x="2157" y="754"/>
                  </a:moveTo>
                  <a:lnTo>
                    <a:pt x="2157" y="754"/>
                  </a:lnTo>
                  <a:cubicBezTo>
                    <a:pt x="2112" y="983"/>
                    <a:pt x="1951" y="1131"/>
                    <a:pt x="1747" y="1131"/>
                  </a:cubicBezTo>
                  <a:cubicBezTo>
                    <a:pt x="1673" y="1131"/>
                    <a:pt x="1583" y="1104"/>
                    <a:pt x="1541" y="1033"/>
                  </a:cubicBezTo>
                  <a:cubicBezTo>
                    <a:pt x="1536" y="1061"/>
                    <a:pt x="1510" y="1200"/>
                    <a:pt x="1497" y="1270"/>
                  </a:cubicBezTo>
                  <a:lnTo>
                    <a:pt x="1362" y="1270"/>
                  </a:lnTo>
                  <a:lnTo>
                    <a:pt x="1533" y="390"/>
                  </a:lnTo>
                  <a:lnTo>
                    <a:pt x="1668" y="390"/>
                  </a:lnTo>
                  <a:cubicBezTo>
                    <a:pt x="1668" y="390"/>
                    <a:pt x="1658" y="441"/>
                    <a:pt x="1652" y="469"/>
                  </a:cubicBezTo>
                  <a:cubicBezTo>
                    <a:pt x="1706" y="408"/>
                    <a:pt x="1792" y="374"/>
                    <a:pt x="1894" y="374"/>
                  </a:cubicBezTo>
                  <a:cubicBezTo>
                    <a:pt x="2099" y="374"/>
                    <a:pt x="2203" y="523"/>
                    <a:pt x="2157" y="75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17027050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 anchor="ctr" anchorCtr="0">
            <a:noAutofit/>
          </a:bodyPr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 flipH="1">
            <a:off x="626364" y="640080"/>
            <a:ext cx="7891272" cy="274320"/>
          </a:xfrm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626364" y="1016459"/>
            <a:ext cx="7891272" cy="3642853"/>
          </a:xfrm>
        </p:spPr>
        <p:txBody>
          <a:bodyPr wrap="square" anchor="t" anchorCtr="0">
            <a:normAutofit/>
          </a:bodyPr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909058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 anchor="ctr" anchorCtr="0"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 hasCustomPrompt="1"/>
          </p:nvPr>
        </p:nvSpPr>
        <p:spPr>
          <a:xfrm flipH="1">
            <a:off x="626364" y="640080"/>
            <a:ext cx="7891272" cy="274320"/>
          </a:xfrm>
        </p:spPr>
        <p:txBody>
          <a:bodyPr wrap="square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128086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 anchor="ctr" anchorCtr="0"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994420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3" hasCustomPrompt="1"/>
          </p:nvPr>
        </p:nvSpPr>
        <p:spPr>
          <a:xfrm>
            <a:off x="627641" y="640080"/>
            <a:ext cx="7891272" cy="274320"/>
          </a:xfrm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4" hasCustomPrompt="1"/>
          </p:nvPr>
        </p:nvSpPr>
        <p:spPr>
          <a:xfrm>
            <a:off x="627641" y="1014984"/>
            <a:ext cx="3886200" cy="3639312"/>
          </a:xfrm>
        </p:spPr>
        <p:txBody>
          <a:bodyPr wrap="square" anchor="t" anchorCtr="0">
            <a:normAutofit/>
          </a:bodyPr>
          <a:lstStyle>
            <a:lvl1pPr>
              <a:defRPr sz="2000" baseline="0">
                <a:solidFill>
                  <a:schemeClr val="tx2"/>
                </a:solidFill>
                <a:latin typeface="+mn-lt"/>
              </a:defRPr>
            </a:lvl1pPr>
            <a:lvl2pPr>
              <a:defRPr sz="1800" baseline="0">
                <a:latin typeface="+mn-lt"/>
              </a:defRPr>
            </a:lvl2pPr>
            <a:lvl3pPr>
              <a:defRPr sz="1400" baseline="0">
                <a:latin typeface="+mn-lt"/>
              </a:defRPr>
            </a:lvl3pPr>
            <a:lvl4pPr>
              <a:defRPr sz="1200" baseline="0">
                <a:latin typeface="+mj-lt"/>
              </a:defRPr>
            </a:lvl4pPr>
            <a:lvl5pPr>
              <a:defRPr sz="1000" baseline="0"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4634121" y="1014984"/>
            <a:ext cx="3886200" cy="3639312"/>
          </a:xfrm>
        </p:spPr>
        <p:txBody>
          <a:bodyPr wrap="square">
            <a:normAutofit/>
          </a:bodyPr>
          <a:lstStyle>
            <a:lvl1pPr>
              <a:defRPr sz="2000" baseline="0">
                <a:solidFill>
                  <a:schemeClr val="tx2"/>
                </a:solidFill>
                <a:latin typeface="+mn-lt"/>
              </a:defRPr>
            </a:lvl1pPr>
            <a:lvl2pPr>
              <a:defRPr baseline="0">
                <a:latin typeface="+mn-lt"/>
              </a:defRPr>
            </a:lvl2pPr>
            <a:lvl3pPr>
              <a:defRPr baseline="0">
                <a:latin typeface="+mn-lt"/>
              </a:defRPr>
            </a:lvl3pPr>
            <a:lvl4pPr>
              <a:defRPr baseline="0">
                <a:latin typeface="+mj-lt"/>
              </a:defRPr>
            </a:lvl4pPr>
            <a:lvl5pPr>
              <a:defRPr baseline="0">
                <a:latin typeface="+mj-lt"/>
              </a:defRPr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0942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 anchor="ctr" anchorCtr="0">
            <a:noAutofit/>
          </a:bodyPr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 flipH="1">
            <a:off x="626364" y="640080"/>
            <a:ext cx="7891272" cy="274320"/>
          </a:xfrm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626364" y="1016459"/>
            <a:ext cx="7891272" cy="3642853"/>
          </a:xfrm>
        </p:spPr>
        <p:txBody>
          <a:bodyPr wrap="square" anchor="t" anchorCtr="0">
            <a:normAutofit/>
          </a:bodyPr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261272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F94382-549F-414D-AF22-AB535F95B810}"/>
              </a:ext>
            </a:extLst>
          </p:cNvPr>
          <p:cNvSpPr/>
          <p:nvPr userDrawn="1"/>
        </p:nvSpPr>
        <p:spPr>
          <a:xfrm>
            <a:off x="0" y="1014984"/>
            <a:ext cx="9144000" cy="3639312"/>
          </a:xfrm>
          <a:prstGeom prst="rect">
            <a:avLst/>
          </a:prstGeom>
          <a:gradFill>
            <a:gsLst>
              <a:gs pos="0">
                <a:srgbClr val="1D73BA">
                  <a:lumMod val="55000"/>
                  <a:lumOff val="45000"/>
                </a:srgbClr>
              </a:gs>
              <a:gs pos="100000">
                <a:srgbClr val="1D73BA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3" hasCustomPrompt="1"/>
          </p:nvPr>
        </p:nvSpPr>
        <p:spPr>
          <a:xfrm>
            <a:off x="627641" y="640080"/>
            <a:ext cx="7891272" cy="274320"/>
          </a:xfrm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C4110318-83C8-FE49-9C1F-42043459F43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7641" y="1014984"/>
            <a:ext cx="3886200" cy="3639312"/>
          </a:xfrm>
        </p:spPr>
        <p:txBody>
          <a:bodyPr wrap="square" anchor="t" anchorCtr="0">
            <a:normAutofit/>
          </a:bodyPr>
          <a:lstStyle>
            <a:lvl1pPr>
              <a:buClr>
                <a:schemeClr val="bg1"/>
              </a:buClr>
              <a:buSzPct val="80000"/>
              <a:defRPr sz="2000" baseline="0">
                <a:solidFill>
                  <a:schemeClr val="bg1"/>
                </a:solidFill>
                <a:latin typeface="+mn-lt"/>
              </a:defRPr>
            </a:lvl1pPr>
            <a:lvl2pPr>
              <a:buClr>
                <a:schemeClr val="bg1"/>
              </a:buClr>
              <a:buSzPct val="80000"/>
              <a:defRPr sz="1800" baseline="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buSzPct val="100000"/>
              <a:defRPr sz="1400" baseline="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buSzPct val="100000"/>
              <a:defRPr sz="1200" baseline="0">
                <a:solidFill>
                  <a:schemeClr val="bg1"/>
                </a:solidFill>
                <a:latin typeface="+mj-lt"/>
              </a:defRPr>
            </a:lvl4pPr>
            <a:lvl5pPr marL="914400" indent="-182880">
              <a:buClr>
                <a:schemeClr val="bg1"/>
              </a:buClr>
              <a:buSzPct val="100000"/>
              <a:defRPr sz="1000" baseline="0">
                <a:solidFill>
                  <a:schemeClr val="bg1"/>
                </a:solidFill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2EE3C823-684D-EA44-B3CF-578DF458BC64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634121" y="1014984"/>
            <a:ext cx="3886200" cy="3639312"/>
          </a:xfrm>
        </p:spPr>
        <p:txBody>
          <a:bodyPr vert="horz" wrap="square" lIns="91440" tIns="45720" rIns="91440" bIns="45720" rtlCol="0" anchor="t" anchorCtr="0">
            <a:normAutofit/>
          </a:bodyPr>
          <a:lstStyle>
            <a:lvl1pPr>
              <a:buClr>
                <a:schemeClr val="bg1"/>
              </a:buClr>
              <a:defRPr lang="en-US" dirty="0" smtClean="0">
                <a:solidFill>
                  <a:schemeClr val="bg1"/>
                </a:solidFill>
              </a:defRPr>
            </a:lvl1pPr>
            <a:lvl2pPr marL="182880" indent="-182880" defTabSz="365760">
              <a:lnSpc>
                <a:spcPct val="85000"/>
              </a:lnSpc>
              <a:spcBef>
                <a:spcPts val="8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2000" dirty="0" smtClean="0">
                <a:solidFill>
                  <a:schemeClr val="bg1"/>
                </a:solidFill>
                <a:latin typeface="+mn-lt"/>
              </a:defRPr>
            </a:lvl2pPr>
            <a:lvl3pPr marL="365760" indent="-182880" defTabSz="365760">
              <a:lnSpc>
                <a:spcPct val="85000"/>
              </a:lnSpc>
              <a:spcBef>
                <a:spcPts val="800"/>
              </a:spcBef>
              <a:buClr>
                <a:schemeClr val="bg1"/>
              </a:buClr>
              <a:buSzPct val="80000"/>
              <a:buFont typeface="Arial" panose="020B0604020202020204" pitchFamily="34" charset="0"/>
              <a:buChar char="•"/>
              <a:defRPr lang="en-US" sz="1800" dirty="0" smtClean="0">
                <a:solidFill>
                  <a:schemeClr val="bg1"/>
                </a:solidFill>
                <a:latin typeface="+mn-lt"/>
              </a:defRPr>
            </a:lvl3pPr>
            <a:lvl4pPr marL="548640" defTabSz="365760">
              <a:lnSpc>
                <a:spcPct val="85000"/>
              </a:lnSpc>
              <a:spcBef>
                <a:spcPts val="800"/>
              </a:spcBef>
              <a:buClr>
                <a:schemeClr val="bg1"/>
              </a:buClr>
              <a:defRPr lang="en-US" sz="1400" dirty="0" smtClean="0">
                <a:solidFill>
                  <a:schemeClr val="bg1"/>
                </a:solidFill>
                <a:latin typeface="+mn-lt"/>
              </a:defRPr>
            </a:lvl4pPr>
            <a:lvl5pPr marL="731520" indent="-182880" defTabSz="365760">
              <a:buClr>
                <a:schemeClr val="bg1"/>
              </a:buClr>
              <a:defRPr lang="en-US" sz="1200" dirty="0">
                <a:solidFill>
                  <a:schemeClr val="bg1"/>
                </a:solidFill>
                <a:latin typeface="+mj-lt"/>
              </a:defRPr>
            </a:lvl5pPr>
            <a:lvl6pPr marL="914400" indent="-182880" defTabSz="365760">
              <a:buClr>
                <a:schemeClr val="bg1"/>
              </a:buClr>
              <a:buSzPct val="100000"/>
              <a:buFont typeface="Calibri" panose="020F0502020204030204" pitchFamily="34" charset="0"/>
              <a:buChar char="-"/>
              <a:defRPr>
                <a:solidFill>
                  <a:schemeClr val="bg1"/>
                </a:solidFill>
                <a:latin typeface="+mj-lt"/>
              </a:defRPr>
            </a:lvl6pPr>
          </a:lstStyle>
          <a:p>
            <a:pPr lvl="1"/>
            <a:r>
              <a:rPr lang="en-US" dirty="0"/>
              <a:t>Click to add text or click an icon to add other content types.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527430961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7DD1F89-7048-9B48-BB91-B798006B0D2F}"/>
              </a:ext>
            </a:extLst>
          </p:cNvPr>
          <p:cNvSpPr/>
          <p:nvPr userDrawn="1"/>
        </p:nvSpPr>
        <p:spPr>
          <a:xfrm>
            <a:off x="0" y="0"/>
            <a:ext cx="3127248" cy="5143500"/>
          </a:xfrm>
          <a:prstGeom prst="rect">
            <a:avLst/>
          </a:prstGeom>
          <a:gradFill>
            <a:gsLst>
              <a:gs pos="0">
                <a:srgbClr val="1D73BA">
                  <a:lumMod val="55000"/>
                  <a:lumOff val="45000"/>
                </a:srgbClr>
              </a:gs>
              <a:gs pos="100000">
                <a:srgbClr val="1D73BA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887"/>
            <a:ext cx="3127248" cy="369332"/>
          </a:xfrm>
        </p:spPr>
        <p:txBody>
          <a:bodyPr lIns="91440" rIns="91440" anchor="t" anchorCtr="0">
            <a:spAutoFit/>
          </a:bodyPr>
          <a:lstStyle>
            <a:lvl1pPr algn="ctr" defTabSz="182880">
              <a:spcBef>
                <a:spcPts val="0"/>
              </a:spcBef>
              <a:defRPr sz="1800" baseline="0"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127248" y="192024"/>
            <a:ext cx="6016752" cy="430887"/>
          </a:xfrm>
        </p:spPr>
        <p:txBody>
          <a:bodyPr wrap="square" lIns="274320" rIns="274320" anchor="ctr" anchorCtr="0">
            <a:noAutofit/>
          </a:bodyPr>
          <a:lstStyle>
            <a:lvl1pPr marL="0" indent="0" algn="l" defTabSz="182880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i="0" cap="none" baseline="0">
                <a:solidFill>
                  <a:schemeClr val="tx2"/>
                </a:solidFill>
                <a:effectLst/>
                <a:latin typeface="+mj-lt"/>
              </a:defRPr>
            </a:lvl1pPr>
            <a:lvl2pPr marL="0" indent="0" algn="r">
              <a:buFontTx/>
              <a:buNone/>
              <a:defRPr sz="1400" b="1">
                <a:solidFill>
                  <a:schemeClr val="bg1"/>
                </a:solidFill>
              </a:defRPr>
            </a:lvl2pPr>
            <a:lvl3pPr marL="182880" indent="0" algn="r">
              <a:buFontTx/>
              <a:buNone/>
              <a:defRPr sz="1400" b="1">
                <a:solidFill>
                  <a:schemeClr val="bg1"/>
                </a:solidFill>
              </a:defRPr>
            </a:lvl3pPr>
            <a:lvl4pPr marL="365760" indent="0" algn="r">
              <a:buFontTx/>
              <a:buNone/>
              <a:defRPr sz="1400" b="1">
                <a:solidFill>
                  <a:schemeClr val="bg1"/>
                </a:solidFill>
              </a:defRPr>
            </a:lvl4pPr>
            <a:lvl5pPr marL="548640" indent="0" algn="r">
              <a:buFontTx/>
              <a:buNone/>
              <a:defRPr sz="1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4" hasCustomPrompt="1"/>
          </p:nvPr>
        </p:nvSpPr>
        <p:spPr>
          <a:xfrm>
            <a:off x="3127248" y="636359"/>
            <a:ext cx="6016752" cy="4507141"/>
          </a:xfrm>
        </p:spPr>
        <p:txBody>
          <a:bodyPr vert="horz" wrap="square" lIns="274320" tIns="45720" rIns="457200" bIns="91440" rtlCol="0" anchor="t" anchorCtr="0">
            <a:normAutofit/>
          </a:bodyPr>
          <a:lstStyle>
            <a:lvl1pPr>
              <a:defRPr lang="en-US" dirty="0" smtClean="0">
                <a:latin typeface="+mn-lt"/>
              </a:defRPr>
            </a:lvl1pPr>
            <a:lvl2pPr>
              <a:defRPr lang="en-US" dirty="0" smtClean="0">
                <a:latin typeface="+mn-lt"/>
              </a:defRPr>
            </a:lvl2pPr>
            <a:lvl3pPr>
              <a:defRPr lang="en-US" dirty="0" smtClean="0">
                <a:latin typeface="+mn-lt"/>
              </a:defRPr>
            </a:lvl3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11480" y="996694"/>
            <a:ext cx="2304288" cy="615553"/>
          </a:xfrm>
        </p:spPr>
        <p:txBody>
          <a:bodyPr wrap="square" anchor="t" anchorCtr="0">
            <a:spAutoFit/>
          </a:bodyPr>
          <a:lstStyle>
            <a:lvl1pPr marL="0" indent="-182880" algn="l">
              <a:buFont typeface="Arial" pitchFamily="34" charset="0"/>
              <a:buNone/>
              <a:defRPr sz="2000" b="0" cap="none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lang="en-US" dirty="0"/>
              <a:t>Click to edit caption text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8997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5C04E02-6E03-AA43-BB04-8DAA2ECB7B79}"/>
              </a:ext>
            </a:extLst>
          </p:cNvPr>
          <p:cNvSpPr/>
          <p:nvPr userDrawn="1"/>
        </p:nvSpPr>
        <p:spPr>
          <a:xfrm>
            <a:off x="6016752" y="2818"/>
            <a:ext cx="3127248" cy="5143500"/>
          </a:xfrm>
          <a:prstGeom prst="rect">
            <a:avLst/>
          </a:prstGeom>
          <a:gradFill>
            <a:gsLst>
              <a:gs pos="0">
                <a:srgbClr val="1D73BA">
                  <a:lumMod val="55000"/>
                  <a:lumOff val="45000"/>
                </a:srgbClr>
              </a:gs>
              <a:gs pos="100000">
                <a:srgbClr val="1D73BA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92024"/>
            <a:ext cx="6016752" cy="430887"/>
          </a:xfrm>
        </p:spPr>
        <p:txBody>
          <a:bodyPr lIns="182880" rIns="182880" anchor="b" anchorCtr="0">
            <a:noAutofit/>
          </a:bodyPr>
          <a:lstStyle>
            <a:lvl1pPr algn="ctr">
              <a:defRPr sz="2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37660"/>
            <a:ext cx="6016752" cy="274320"/>
          </a:xfrm>
        </p:spPr>
        <p:txBody>
          <a:bodyPr wrap="square" lIns="182880" rIns="18288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800" b="0" cap="none" baseline="0">
                <a:solidFill>
                  <a:schemeClr val="accent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5" hasCustomPrompt="1"/>
          </p:nvPr>
        </p:nvSpPr>
        <p:spPr>
          <a:xfrm>
            <a:off x="0" y="920337"/>
            <a:ext cx="6016752" cy="4215653"/>
          </a:xfrm>
        </p:spPr>
        <p:txBody>
          <a:bodyPr wrap="square" lIns="365760" rIns="274320" bIns="91440" anchor="t" anchorCtr="0">
            <a:normAutofit/>
          </a:bodyPr>
          <a:lstStyle>
            <a:lvl1pPr>
              <a:defRPr sz="2000" baseline="0">
                <a:solidFill>
                  <a:schemeClr val="tx2"/>
                </a:solidFill>
              </a:defRPr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half" idx="13" hasCustomPrompt="1"/>
          </p:nvPr>
        </p:nvSpPr>
        <p:spPr>
          <a:xfrm flipH="1">
            <a:off x="6016752" y="228600"/>
            <a:ext cx="3127247" cy="369332"/>
          </a:xfrm>
        </p:spPr>
        <p:txBody>
          <a:bodyPr lIns="91440" anchor="t" anchorCtr="0">
            <a:spAutoFit/>
          </a:bodyPr>
          <a:lstStyle>
            <a:lvl1pPr marL="0" indent="0" algn="ctr" defTabSz="182880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800" b="0" cap="none" baseline="0">
                <a:solidFill>
                  <a:schemeClr val="bg1"/>
                </a:solidFill>
                <a:effectLst/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Heading</a:t>
            </a:r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428232" y="997228"/>
            <a:ext cx="2304288" cy="3154680"/>
          </a:xfrm>
        </p:spPr>
        <p:txBody>
          <a:bodyPr wrap="square" anchor="t" anchorCtr="0">
            <a:spAutoFit/>
          </a:bodyPr>
          <a:lstStyle>
            <a:lvl1pPr marL="0" indent="-182880" algn="l">
              <a:buFont typeface="Arial" pitchFamily="34" charset="0"/>
              <a:buNone/>
              <a:defRPr sz="2000" b="0" cap="none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/>
            </a:lvl2pPr>
            <a:lvl3pPr marL="182880" indent="0">
              <a:buFontTx/>
              <a:buNone/>
              <a:defRPr/>
            </a:lvl3pPr>
            <a:lvl4pPr marL="365760" indent="0">
              <a:buFontTx/>
              <a:buNone/>
              <a:defRPr/>
            </a:lvl4pPr>
            <a:lvl5pPr marL="54864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caption text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3A69090-8E7B-7D44-A048-7D36F536C6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37487" y="4726061"/>
            <a:ext cx="504434" cy="29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705284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ustomer Succes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A38440A-BA05-294A-BE79-F1A648E2721A}"/>
              </a:ext>
            </a:extLst>
          </p:cNvPr>
          <p:cNvSpPr/>
          <p:nvPr userDrawn="1"/>
        </p:nvSpPr>
        <p:spPr>
          <a:xfrm>
            <a:off x="6510268" y="0"/>
            <a:ext cx="2633732" cy="5143500"/>
          </a:xfrm>
          <a:prstGeom prst="rect">
            <a:avLst/>
          </a:prstGeom>
          <a:gradFill>
            <a:gsLst>
              <a:gs pos="0">
                <a:srgbClr val="1D73BA">
                  <a:lumMod val="75000"/>
                  <a:lumOff val="25000"/>
                </a:srgbClr>
              </a:gs>
              <a:gs pos="100000">
                <a:srgbClr val="1D73BA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92024"/>
            <a:ext cx="6510269" cy="429768"/>
          </a:xfrm>
        </p:spPr>
        <p:txBody>
          <a:bodyPr lIns="182880" rIns="182880"/>
          <a:lstStyle>
            <a:lvl1pPr algn="ctr">
              <a:defRPr sz="2200" baseline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510270" y="226814"/>
            <a:ext cx="2633730" cy="369332"/>
          </a:xfrm>
        </p:spPr>
        <p:txBody>
          <a:bodyPr wrap="square" anchor="ctr">
            <a:spAutoFit/>
          </a:bodyPr>
          <a:lstStyle>
            <a:lvl1pPr marL="0" indent="0" algn="ctr" defTabSz="182880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800" b="0" cap="none" baseline="0"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Click to Edit Industry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5" hasCustomPrompt="1"/>
          </p:nvPr>
        </p:nvSpPr>
        <p:spPr>
          <a:xfrm>
            <a:off x="0" y="643515"/>
            <a:ext cx="6510270" cy="3977640"/>
          </a:xfrm>
        </p:spPr>
        <p:txBody>
          <a:bodyPr wrap="square" lIns="365760" rIns="274320" anchor="t">
            <a:normAutofit/>
          </a:bodyPr>
          <a:lstStyle>
            <a:lvl1pPr>
              <a:defRPr sz="2000" baseline="0">
                <a:latin typeface="+mn-lt"/>
              </a:defRPr>
            </a:lvl1pPr>
            <a:lvl2pPr>
              <a:defRPr baseline="0">
                <a:latin typeface="+mn-lt"/>
              </a:defRPr>
            </a:lvl2pPr>
            <a:lvl3pPr>
              <a:defRPr baseline="0">
                <a:latin typeface="+mn-lt"/>
              </a:defRPr>
            </a:lvl3pPr>
            <a:lvl4pPr>
              <a:defRPr baseline="0">
                <a:latin typeface="+mj-lt"/>
              </a:defRPr>
            </a:lvl4pPr>
            <a:lvl5pPr>
              <a:defRPr baseline="0">
                <a:latin typeface="+mj-lt"/>
              </a:defRPr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602878" y="776288"/>
            <a:ext cx="2448000" cy="1869230"/>
          </a:xfrm>
        </p:spPr>
        <p:txBody>
          <a:bodyPr wrap="square" anchor="t">
            <a:spAutoFit/>
          </a:bodyPr>
          <a:lstStyle>
            <a:lvl1pPr marL="0" indent="-182880">
              <a:lnSpc>
                <a:spcPct val="85000"/>
              </a:lnSpc>
              <a:buFont typeface="Arial" pitchFamily="34" charset="0"/>
              <a:buNone/>
              <a:defRPr sz="1600" b="0" cap="none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/>
            </a:lvl2pPr>
            <a:lvl3pPr marL="182880" indent="0">
              <a:buFontTx/>
              <a:buNone/>
              <a:defRPr/>
            </a:lvl3pPr>
            <a:lvl4pPr marL="365760" indent="0">
              <a:buFontTx/>
              <a:buNone/>
              <a:defRPr/>
            </a:lvl4pPr>
            <a:lvl5pPr marL="548640" indent="0">
              <a:buFontTx/>
              <a:buNone/>
              <a:defRPr/>
            </a:lvl5pPr>
          </a:lstStyle>
          <a:p>
            <a:pPr lvl="0"/>
            <a:r>
              <a:rPr lang="en-US" dirty="0"/>
              <a:t>“Add a customer win quote here regarding “Expected Results” and/or how the organization has been using SAS in the past.</a:t>
            </a:r>
          </a:p>
          <a:p>
            <a:pPr lvl="0"/>
            <a:r>
              <a:rPr lang="en-US" dirty="0"/>
              <a:t>If the name and title are unavailable, add the company name only.”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6598393" y="3649609"/>
            <a:ext cx="2450592" cy="286232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85000"/>
              </a:lnSpc>
              <a:buNone/>
              <a:defRPr sz="1400" b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lang="en-US" dirty="0"/>
              <a:t>Spokesperson’s Name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6598393" y="3941854"/>
            <a:ext cx="2450592" cy="258532"/>
          </a:xfrm>
        </p:spPr>
        <p:txBody>
          <a:bodyPr wrap="square" anchor="t">
            <a:spAutoFit/>
          </a:bodyPr>
          <a:lstStyle>
            <a:lvl1pPr marL="182880" indent="0" algn="l">
              <a:lnSpc>
                <a:spcPct val="85000"/>
              </a:lnSpc>
              <a:buNone/>
              <a:defRPr sz="1200">
                <a:solidFill>
                  <a:schemeClr val="bg1">
                    <a:lumMod val="85000"/>
                  </a:schemeClr>
                </a:solidFill>
                <a:effectLst/>
              </a:defRPr>
            </a:lvl1pPr>
          </a:lstStyle>
          <a:p>
            <a:pPr lvl="0"/>
            <a:r>
              <a:rPr lang="en-US" dirty="0"/>
              <a:t>Spokesperson’s Job Title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half" idx="13" hasCustomPrompt="1"/>
          </p:nvPr>
        </p:nvSpPr>
        <p:spPr>
          <a:xfrm flipH="1">
            <a:off x="-2" y="4620985"/>
            <a:ext cx="6510270" cy="276999"/>
          </a:xfrm>
        </p:spPr>
        <p:txBody>
          <a:bodyPr wrap="square" lIns="182880" rIns="182880" anchor="b">
            <a:noAutofit/>
          </a:bodyPr>
          <a:lstStyle>
            <a:lvl1pPr marL="0" indent="0" algn="ctr">
              <a:lnSpc>
                <a:spcPct val="100000"/>
              </a:lnSpc>
              <a:buFont typeface="Arial" pitchFamily="34" charset="0"/>
              <a:buNone/>
              <a:defRPr sz="1200" b="0" cap="none" baseline="0">
                <a:solidFill>
                  <a:schemeClr val="accent1"/>
                </a:solidFill>
                <a:effectLst/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Customer Validation Slide – For One-to-One Use Only - NO EXTERNAL DISTRIBUTION</a:t>
            </a:r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8"/>
          </p:nvPr>
        </p:nvSpPr>
        <p:spPr>
          <a:xfrm>
            <a:off x="0" y="4912668"/>
            <a:ext cx="914400" cy="230832"/>
          </a:xfrm>
        </p:spPr>
        <p:txBody>
          <a:bodyPr/>
          <a:lstStyle>
            <a:lvl1pPr algn="l">
              <a:defRPr/>
            </a:lvl1pPr>
          </a:lstStyle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D4AF1A7-A491-354E-AD56-6884BC1B9C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37487" y="4726061"/>
            <a:ext cx="504434" cy="29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647196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ue_Section Header">
    <p:bg>
      <p:bgPr>
        <a:gradFill>
          <a:gsLst>
            <a:gs pos="0">
              <a:srgbClr val="1D73BA">
                <a:lumMod val="55000"/>
                <a:lumOff val="45000"/>
              </a:srgbClr>
            </a:gs>
            <a:gs pos="100000">
              <a:srgbClr val="1D73BA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7C49BDFD-C5A6-F247-86DA-C83D46AD92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lum bright="70000" contrast="-70000"/>
            <a:alphaModFix amt="10000"/>
          </a:blip>
          <a:srcRect t="1" r="13180" b="4107"/>
          <a:stretch/>
        </p:blipFill>
        <p:spPr>
          <a:xfrm>
            <a:off x="5956663" y="1657883"/>
            <a:ext cx="3187337" cy="35574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800894"/>
            <a:ext cx="9144000" cy="584775"/>
          </a:xfrm>
        </p:spPr>
        <p:txBody>
          <a:bodyPr anchor="b" anchorCtr="0">
            <a:spAutoFit/>
          </a:bodyPr>
          <a:lstStyle>
            <a:lvl1pPr algn="ctr">
              <a:defRPr sz="3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383824"/>
            <a:ext cx="9144000" cy="353943"/>
          </a:xfrm>
        </p:spPr>
        <p:txBody>
          <a:bodyPr anchor="t">
            <a:spAutoFit/>
          </a:bodyPr>
          <a:lstStyle>
            <a:lvl1pPr marL="0" indent="-182880" algn="ctr">
              <a:lnSpc>
                <a:spcPct val="85000"/>
              </a:lnSpc>
              <a:buFont typeface="Arial" pitchFamily="34" charset="0"/>
              <a:buNone/>
              <a:defRPr sz="2000" b="0" i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B0E0B5B-D8BF-0749-894E-3B7794EEADD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08354" y="4313047"/>
            <a:ext cx="842999" cy="563581"/>
            <a:chOff x="6029325" y="3268663"/>
            <a:chExt cx="1690688" cy="1130299"/>
          </a:xfrm>
          <a:solidFill>
            <a:srgbClr val="FFFFFF"/>
          </a:solidFill>
        </p:grpSpPr>
        <p:sp>
          <p:nvSpPr>
            <p:cNvPr id="16" name="Freeform 19">
              <a:extLst>
                <a:ext uri="{FF2B5EF4-FFF2-40B4-BE49-F238E27FC236}">
                  <a16:creationId xmlns:a16="http://schemas.microsoft.com/office/drawing/2014/main" id="{C6B8C37C-AB1F-8E46-B5AC-0ABF8AB0DD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3302000"/>
              <a:ext cx="1468438" cy="1074737"/>
            </a:xfrm>
            <a:custGeom>
              <a:avLst/>
              <a:gdLst>
                <a:gd name="T0" fmla="*/ 1912 w 1912"/>
                <a:gd name="T1" fmla="*/ 1391 h 1393"/>
                <a:gd name="T2" fmla="*/ 1894 w 1912"/>
                <a:gd name="T3" fmla="*/ 1391 h 1393"/>
                <a:gd name="T4" fmla="*/ 1814 w 1912"/>
                <a:gd name="T5" fmla="*/ 1359 h 1393"/>
                <a:gd name="T6" fmla="*/ 1863 w 1912"/>
                <a:gd name="T7" fmla="*/ 1329 h 1393"/>
                <a:gd name="T8" fmla="*/ 1849 w 1912"/>
                <a:gd name="T9" fmla="*/ 1289 h 1393"/>
                <a:gd name="T10" fmla="*/ 1883 w 1912"/>
                <a:gd name="T11" fmla="*/ 1308 h 1393"/>
                <a:gd name="T12" fmla="*/ 1815 w 1912"/>
                <a:gd name="T13" fmla="*/ 1307 h 1393"/>
                <a:gd name="T14" fmla="*/ 1868 w 1912"/>
                <a:gd name="T15" fmla="*/ 1363 h 1393"/>
                <a:gd name="T16" fmla="*/ 1832 w 1912"/>
                <a:gd name="T17" fmla="*/ 1356 h 1393"/>
                <a:gd name="T18" fmla="*/ 1757 w 1912"/>
                <a:gd name="T19" fmla="*/ 1349 h 1393"/>
                <a:gd name="T20" fmla="*/ 1771 w 1912"/>
                <a:gd name="T21" fmla="*/ 1293 h 1393"/>
                <a:gd name="T22" fmla="*/ 1757 w 1912"/>
                <a:gd name="T23" fmla="*/ 1349 h 1393"/>
                <a:gd name="T24" fmla="*/ 1746 w 1912"/>
                <a:gd name="T25" fmla="*/ 1391 h 1393"/>
                <a:gd name="T26" fmla="*/ 1794 w 1912"/>
                <a:gd name="T27" fmla="*/ 1391 h 1393"/>
                <a:gd name="T28" fmla="*/ 1760 w 1912"/>
                <a:gd name="T29" fmla="*/ 1277 h 1393"/>
                <a:gd name="T30" fmla="*/ 1654 w 1912"/>
                <a:gd name="T31" fmla="*/ 1356 h 1393"/>
                <a:gd name="T32" fmla="*/ 1688 w 1912"/>
                <a:gd name="T33" fmla="*/ 1393 h 1393"/>
                <a:gd name="T34" fmla="*/ 1691 w 1912"/>
                <a:gd name="T35" fmla="*/ 1325 h 1393"/>
                <a:gd name="T36" fmla="*/ 1705 w 1912"/>
                <a:gd name="T37" fmla="*/ 1305 h 1393"/>
                <a:gd name="T38" fmla="*/ 1723 w 1912"/>
                <a:gd name="T39" fmla="*/ 1305 h 1393"/>
                <a:gd name="T40" fmla="*/ 1679 w 1912"/>
                <a:gd name="T41" fmla="*/ 1339 h 1393"/>
                <a:gd name="T42" fmla="*/ 1691 w 1912"/>
                <a:gd name="T43" fmla="*/ 1380 h 1393"/>
                <a:gd name="T44" fmla="*/ 1654 w 1912"/>
                <a:gd name="T45" fmla="*/ 1356 h 1393"/>
                <a:gd name="T46" fmla="*/ 1511 w 1912"/>
                <a:gd name="T47" fmla="*/ 1391 h 1393"/>
                <a:gd name="T48" fmla="*/ 1541 w 1912"/>
                <a:gd name="T49" fmla="*/ 1317 h 1393"/>
                <a:gd name="T50" fmla="*/ 1569 w 1912"/>
                <a:gd name="T51" fmla="*/ 1391 h 1393"/>
                <a:gd name="T52" fmla="*/ 1593 w 1912"/>
                <a:gd name="T53" fmla="*/ 1332 h 1393"/>
                <a:gd name="T54" fmla="*/ 1610 w 1912"/>
                <a:gd name="T55" fmla="*/ 1326 h 1393"/>
                <a:gd name="T56" fmla="*/ 1548 w 1912"/>
                <a:gd name="T57" fmla="*/ 1303 h 1393"/>
                <a:gd name="T58" fmla="*/ 1527 w 1912"/>
                <a:gd name="T59" fmla="*/ 1305 h 1393"/>
                <a:gd name="T60" fmla="*/ 1511 w 1912"/>
                <a:gd name="T61" fmla="*/ 1391 h 1393"/>
                <a:gd name="T62" fmla="*/ 1470 w 1912"/>
                <a:gd name="T63" fmla="*/ 1316 h 1393"/>
                <a:gd name="T64" fmla="*/ 1456 w 1912"/>
                <a:gd name="T65" fmla="*/ 1348 h 1393"/>
                <a:gd name="T66" fmla="*/ 1439 w 1912"/>
                <a:gd name="T67" fmla="*/ 1348 h 1393"/>
                <a:gd name="T68" fmla="*/ 1470 w 1912"/>
                <a:gd name="T69" fmla="*/ 1303 h 1393"/>
                <a:gd name="T70" fmla="*/ 1394 w 1912"/>
                <a:gd name="T71" fmla="*/ 1391 h 1393"/>
                <a:gd name="T72" fmla="*/ 1412 w 1912"/>
                <a:gd name="T73" fmla="*/ 1340 h 1393"/>
                <a:gd name="T74" fmla="*/ 1436 w 1912"/>
                <a:gd name="T75" fmla="*/ 1304 h 1393"/>
                <a:gd name="T76" fmla="*/ 1412 w 1912"/>
                <a:gd name="T77" fmla="*/ 1319 h 1393"/>
                <a:gd name="T78" fmla="*/ 1394 w 1912"/>
                <a:gd name="T79" fmla="*/ 1391 h 1393"/>
                <a:gd name="T80" fmla="*/ 1326 w 1912"/>
                <a:gd name="T81" fmla="*/ 1391 h 1393"/>
                <a:gd name="T82" fmla="*/ 1384 w 1912"/>
                <a:gd name="T83" fmla="*/ 1340 h 1393"/>
                <a:gd name="T84" fmla="*/ 1344 w 1912"/>
                <a:gd name="T85" fmla="*/ 1293 h 1393"/>
                <a:gd name="T86" fmla="*/ 1326 w 1912"/>
                <a:gd name="T87" fmla="*/ 1277 h 1393"/>
                <a:gd name="T88" fmla="*/ 630 w 1912"/>
                <a:gd name="T89" fmla="*/ 244 h 1393"/>
                <a:gd name="T90" fmla="*/ 626 w 1912"/>
                <a:gd name="T91" fmla="*/ 246 h 1393"/>
                <a:gd name="T92" fmla="*/ 360 w 1912"/>
                <a:gd name="T93" fmla="*/ 323 h 1393"/>
                <a:gd name="T94" fmla="*/ 246 w 1912"/>
                <a:gd name="T95" fmla="*/ 600 h 1393"/>
                <a:gd name="T96" fmla="*/ 236 w 1912"/>
                <a:gd name="T97" fmla="*/ 597 h 1393"/>
                <a:gd name="T98" fmla="*/ 4 w 1912"/>
                <a:gd name="T99" fmla="*/ 211 h 1393"/>
                <a:gd name="T100" fmla="*/ 1 w 1912"/>
                <a:gd name="T101" fmla="*/ 203 h 1393"/>
                <a:gd name="T102" fmla="*/ 8 w 1912"/>
                <a:gd name="T103" fmla="*/ 201 h 1393"/>
                <a:gd name="T104" fmla="*/ 392 w 1912"/>
                <a:gd name="T105" fmla="*/ 5 h 1393"/>
                <a:gd name="T106" fmla="*/ 395 w 1912"/>
                <a:gd name="T107" fmla="*/ 2 h 1393"/>
                <a:gd name="T108" fmla="*/ 405 w 1912"/>
                <a:gd name="T109" fmla="*/ 7 h 1393"/>
                <a:gd name="T110" fmla="*/ 628 w 1912"/>
                <a:gd name="T111" fmla="*/ 232 h 1393"/>
                <a:gd name="T112" fmla="*/ 630 w 1912"/>
                <a:gd name="T113" fmla="*/ 244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2" h="1393">
                  <a:moveTo>
                    <a:pt x="1894" y="1391"/>
                  </a:moveTo>
                  <a:lnTo>
                    <a:pt x="1894" y="1391"/>
                  </a:lnTo>
                  <a:lnTo>
                    <a:pt x="1912" y="1391"/>
                  </a:lnTo>
                  <a:lnTo>
                    <a:pt x="1912" y="1370"/>
                  </a:lnTo>
                  <a:lnTo>
                    <a:pt x="1894" y="1370"/>
                  </a:lnTo>
                  <a:lnTo>
                    <a:pt x="1894" y="1391"/>
                  </a:lnTo>
                  <a:close/>
                  <a:moveTo>
                    <a:pt x="1814" y="1356"/>
                  </a:moveTo>
                  <a:lnTo>
                    <a:pt x="1814" y="1356"/>
                  </a:lnTo>
                  <a:lnTo>
                    <a:pt x="1814" y="1359"/>
                  </a:lnTo>
                  <a:cubicBezTo>
                    <a:pt x="1814" y="1375"/>
                    <a:pt x="1820" y="1393"/>
                    <a:pt x="1848" y="1393"/>
                  </a:cubicBezTo>
                  <a:cubicBezTo>
                    <a:pt x="1871" y="1393"/>
                    <a:pt x="1886" y="1383"/>
                    <a:pt x="1886" y="1359"/>
                  </a:cubicBezTo>
                  <a:cubicBezTo>
                    <a:pt x="1886" y="1344"/>
                    <a:pt x="1879" y="1335"/>
                    <a:pt x="1863" y="1329"/>
                  </a:cubicBezTo>
                  <a:lnTo>
                    <a:pt x="1850" y="1325"/>
                  </a:lnTo>
                  <a:cubicBezTo>
                    <a:pt x="1838" y="1320"/>
                    <a:pt x="1833" y="1315"/>
                    <a:pt x="1833" y="1305"/>
                  </a:cubicBezTo>
                  <a:cubicBezTo>
                    <a:pt x="1833" y="1293"/>
                    <a:pt x="1841" y="1289"/>
                    <a:pt x="1849" y="1289"/>
                  </a:cubicBezTo>
                  <a:cubicBezTo>
                    <a:pt x="1860" y="1289"/>
                    <a:pt x="1865" y="1295"/>
                    <a:pt x="1865" y="1305"/>
                  </a:cubicBezTo>
                  <a:lnTo>
                    <a:pt x="1865" y="1308"/>
                  </a:lnTo>
                  <a:lnTo>
                    <a:pt x="1883" y="1308"/>
                  </a:lnTo>
                  <a:lnTo>
                    <a:pt x="1883" y="1305"/>
                  </a:lnTo>
                  <a:cubicBezTo>
                    <a:pt x="1883" y="1293"/>
                    <a:pt x="1880" y="1275"/>
                    <a:pt x="1851" y="1275"/>
                  </a:cubicBezTo>
                  <a:cubicBezTo>
                    <a:pt x="1829" y="1275"/>
                    <a:pt x="1815" y="1287"/>
                    <a:pt x="1815" y="1307"/>
                  </a:cubicBezTo>
                  <a:cubicBezTo>
                    <a:pt x="1815" y="1324"/>
                    <a:pt x="1822" y="1332"/>
                    <a:pt x="1839" y="1339"/>
                  </a:cubicBezTo>
                  <a:lnTo>
                    <a:pt x="1851" y="1343"/>
                  </a:lnTo>
                  <a:cubicBezTo>
                    <a:pt x="1862" y="1346"/>
                    <a:pt x="1868" y="1351"/>
                    <a:pt x="1868" y="1363"/>
                  </a:cubicBezTo>
                  <a:cubicBezTo>
                    <a:pt x="1868" y="1372"/>
                    <a:pt x="1862" y="1380"/>
                    <a:pt x="1850" y="1380"/>
                  </a:cubicBezTo>
                  <a:cubicBezTo>
                    <a:pt x="1838" y="1380"/>
                    <a:pt x="1832" y="1373"/>
                    <a:pt x="1832" y="1359"/>
                  </a:cubicBezTo>
                  <a:lnTo>
                    <a:pt x="1832" y="1356"/>
                  </a:lnTo>
                  <a:lnTo>
                    <a:pt x="1814" y="1356"/>
                  </a:lnTo>
                  <a:lnTo>
                    <a:pt x="1814" y="1356"/>
                  </a:lnTo>
                  <a:close/>
                  <a:moveTo>
                    <a:pt x="1757" y="1349"/>
                  </a:moveTo>
                  <a:lnTo>
                    <a:pt x="1757" y="1349"/>
                  </a:lnTo>
                  <a:lnTo>
                    <a:pt x="1770" y="1293"/>
                  </a:lnTo>
                  <a:lnTo>
                    <a:pt x="1771" y="1293"/>
                  </a:lnTo>
                  <a:lnTo>
                    <a:pt x="1784" y="1349"/>
                  </a:lnTo>
                  <a:lnTo>
                    <a:pt x="1757" y="1349"/>
                  </a:lnTo>
                  <a:lnTo>
                    <a:pt x="1757" y="1349"/>
                  </a:lnTo>
                  <a:close/>
                  <a:moveTo>
                    <a:pt x="1727" y="1391"/>
                  </a:moveTo>
                  <a:lnTo>
                    <a:pt x="1727" y="1391"/>
                  </a:lnTo>
                  <a:lnTo>
                    <a:pt x="1746" y="1391"/>
                  </a:lnTo>
                  <a:lnTo>
                    <a:pt x="1754" y="1363"/>
                  </a:lnTo>
                  <a:lnTo>
                    <a:pt x="1787" y="1363"/>
                  </a:lnTo>
                  <a:lnTo>
                    <a:pt x="1794" y="1391"/>
                  </a:lnTo>
                  <a:lnTo>
                    <a:pt x="1813" y="1391"/>
                  </a:lnTo>
                  <a:lnTo>
                    <a:pt x="1783" y="1277"/>
                  </a:lnTo>
                  <a:lnTo>
                    <a:pt x="1760" y="1277"/>
                  </a:lnTo>
                  <a:lnTo>
                    <a:pt x="1727" y="1391"/>
                  </a:lnTo>
                  <a:lnTo>
                    <a:pt x="1727" y="1391"/>
                  </a:lnTo>
                  <a:close/>
                  <a:moveTo>
                    <a:pt x="1654" y="1356"/>
                  </a:moveTo>
                  <a:lnTo>
                    <a:pt x="1654" y="1356"/>
                  </a:lnTo>
                  <a:lnTo>
                    <a:pt x="1654" y="1359"/>
                  </a:lnTo>
                  <a:cubicBezTo>
                    <a:pt x="1654" y="1375"/>
                    <a:pt x="1660" y="1393"/>
                    <a:pt x="1688" y="1393"/>
                  </a:cubicBezTo>
                  <a:cubicBezTo>
                    <a:pt x="1711" y="1393"/>
                    <a:pt x="1726" y="1383"/>
                    <a:pt x="1726" y="1359"/>
                  </a:cubicBezTo>
                  <a:cubicBezTo>
                    <a:pt x="1726" y="1344"/>
                    <a:pt x="1719" y="1335"/>
                    <a:pt x="1703" y="1329"/>
                  </a:cubicBezTo>
                  <a:lnTo>
                    <a:pt x="1691" y="1325"/>
                  </a:lnTo>
                  <a:cubicBezTo>
                    <a:pt x="1679" y="1320"/>
                    <a:pt x="1674" y="1315"/>
                    <a:pt x="1674" y="1305"/>
                  </a:cubicBezTo>
                  <a:cubicBezTo>
                    <a:pt x="1674" y="1293"/>
                    <a:pt x="1681" y="1289"/>
                    <a:pt x="1689" y="1289"/>
                  </a:cubicBezTo>
                  <a:cubicBezTo>
                    <a:pt x="1700" y="1289"/>
                    <a:pt x="1705" y="1295"/>
                    <a:pt x="1705" y="1305"/>
                  </a:cubicBezTo>
                  <a:lnTo>
                    <a:pt x="1705" y="1308"/>
                  </a:lnTo>
                  <a:lnTo>
                    <a:pt x="1723" y="1308"/>
                  </a:lnTo>
                  <a:lnTo>
                    <a:pt x="1723" y="1305"/>
                  </a:lnTo>
                  <a:cubicBezTo>
                    <a:pt x="1723" y="1293"/>
                    <a:pt x="1720" y="1275"/>
                    <a:pt x="1691" y="1275"/>
                  </a:cubicBezTo>
                  <a:cubicBezTo>
                    <a:pt x="1670" y="1275"/>
                    <a:pt x="1656" y="1287"/>
                    <a:pt x="1656" y="1307"/>
                  </a:cubicBezTo>
                  <a:cubicBezTo>
                    <a:pt x="1656" y="1324"/>
                    <a:pt x="1663" y="1332"/>
                    <a:pt x="1679" y="1339"/>
                  </a:cubicBezTo>
                  <a:lnTo>
                    <a:pt x="1692" y="1343"/>
                  </a:lnTo>
                  <a:cubicBezTo>
                    <a:pt x="1702" y="1346"/>
                    <a:pt x="1708" y="1351"/>
                    <a:pt x="1708" y="1363"/>
                  </a:cubicBezTo>
                  <a:cubicBezTo>
                    <a:pt x="1708" y="1372"/>
                    <a:pt x="1702" y="1380"/>
                    <a:pt x="1691" y="1380"/>
                  </a:cubicBezTo>
                  <a:cubicBezTo>
                    <a:pt x="1678" y="1380"/>
                    <a:pt x="1672" y="1373"/>
                    <a:pt x="1672" y="1359"/>
                  </a:cubicBezTo>
                  <a:lnTo>
                    <a:pt x="1672" y="1356"/>
                  </a:lnTo>
                  <a:lnTo>
                    <a:pt x="1654" y="1356"/>
                  </a:lnTo>
                  <a:lnTo>
                    <a:pt x="1654" y="1356"/>
                  </a:lnTo>
                  <a:close/>
                  <a:moveTo>
                    <a:pt x="1511" y="1391"/>
                  </a:moveTo>
                  <a:lnTo>
                    <a:pt x="1511" y="1391"/>
                  </a:lnTo>
                  <a:lnTo>
                    <a:pt x="1528" y="1391"/>
                  </a:lnTo>
                  <a:lnTo>
                    <a:pt x="1528" y="1334"/>
                  </a:lnTo>
                  <a:cubicBezTo>
                    <a:pt x="1528" y="1322"/>
                    <a:pt x="1535" y="1317"/>
                    <a:pt x="1541" y="1317"/>
                  </a:cubicBezTo>
                  <a:cubicBezTo>
                    <a:pt x="1549" y="1317"/>
                    <a:pt x="1552" y="1321"/>
                    <a:pt x="1552" y="1332"/>
                  </a:cubicBezTo>
                  <a:lnTo>
                    <a:pt x="1552" y="1391"/>
                  </a:lnTo>
                  <a:lnTo>
                    <a:pt x="1569" y="1391"/>
                  </a:lnTo>
                  <a:lnTo>
                    <a:pt x="1569" y="1334"/>
                  </a:lnTo>
                  <a:cubicBezTo>
                    <a:pt x="1569" y="1322"/>
                    <a:pt x="1576" y="1317"/>
                    <a:pt x="1583" y="1317"/>
                  </a:cubicBezTo>
                  <a:cubicBezTo>
                    <a:pt x="1590" y="1317"/>
                    <a:pt x="1593" y="1321"/>
                    <a:pt x="1593" y="1332"/>
                  </a:cubicBezTo>
                  <a:lnTo>
                    <a:pt x="1593" y="1391"/>
                  </a:lnTo>
                  <a:lnTo>
                    <a:pt x="1610" y="1391"/>
                  </a:lnTo>
                  <a:lnTo>
                    <a:pt x="1610" y="1326"/>
                  </a:lnTo>
                  <a:cubicBezTo>
                    <a:pt x="1610" y="1309"/>
                    <a:pt x="1602" y="1303"/>
                    <a:pt x="1590" y="1303"/>
                  </a:cubicBezTo>
                  <a:cubicBezTo>
                    <a:pt x="1579" y="1303"/>
                    <a:pt x="1573" y="1308"/>
                    <a:pt x="1568" y="1316"/>
                  </a:cubicBezTo>
                  <a:cubicBezTo>
                    <a:pt x="1565" y="1309"/>
                    <a:pt x="1560" y="1303"/>
                    <a:pt x="1548" y="1303"/>
                  </a:cubicBezTo>
                  <a:cubicBezTo>
                    <a:pt x="1540" y="1303"/>
                    <a:pt x="1532" y="1308"/>
                    <a:pt x="1527" y="1315"/>
                  </a:cubicBezTo>
                  <a:lnTo>
                    <a:pt x="1527" y="1315"/>
                  </a:lnTo>
                  <a:lnTo>
                    <a:pt x="1527" y="1305"/>
                  </a:lnTo>
                  <a:lnTo>
                    <a:pt x="1511" y="1305"/>
                  </a:lnTo>
                  <a:lnTo>
                    <a:pt x="1511" y="1391"/>
                  </a:lnTo>
                  <a:lnTo>
                    <a:pt x="1511" y="1391"/>
                  </a:lnTo>
                  <a:close/>
                  <a:moveTo>
                    <a:pt x="1456" y="1348"/>
                  </a:moveTo>
                  <a:lnTo>
                    <a:pt x="1456" y="1348"/>
                  </a:lnTo>
                  <a:cubicBezTo>
                    <a:pt x="1456" y="1329"/>
                    <a:pt x="1458" y="1316"/>
                    <a:pt x="1470" y="1316"/>
                  </a:cubicBezTo>
                  <a:cubicBezTo>
                    <a:pt x="1483" y="1316"/>
                    <a:pt x="1485" y="1329"/>
                    <a:pt x="1485" y="1348"/>
                  </a:cubicBezTo>
                  <a:cubicBezTo>
                    <a:pt x="1485" y="1370"/>
                    <a:pt x="1483" y="1381"/>
                    <a:pt x="1470" y="1381"/>
                  </a:cubicBezTo>
                  <a:cubicBezTo>
                    <a:pt x="1458" y="1381"/>
                    <a:pt x="1456" y="1370"/>
                    <a:pt x="1456" y="1348"/>
                  </a:cubicBezTo>
                  <a:lnTo>
                    <a:pt x="1456" y="1348"/>
                  </a:lnTo>
                  <a:close/>
                  <a:moveTo>
                    <a:pt x="1439" y="1348"/>
                  </a:moveTo>
                  <a:lnTo>
                    <a:pt x="1439" y="1348"/>
                  </a:lnTo>
                  <a:cubicBezTo>
                    <a:pt x="1439" y="1375"/>
                    <a:pt x="1447" y="1393"/>
                    <a:pt x="1470" y="1393"/>
                  </a:cubicBezTo>
                  <a:cubicBezTo>
                    <a:pt x="1494" y="1393"/>
                    <a:pt x="1502" y="1375"/>
                    <a:pt x="1502" y="1348"/>
                  </a:cubicBezTo>
                  <a:cubicBezTo>
                    <a:pt x="1502" y="1322"/>
                    <a:pt x="1495" y="1303"/>
                    <a:pt x="1470" y="1303"/>
                  </a:cubicBezTo>
                  <a:cubicBezTo>
                    <a:pt x="1446" y="1303"/>
                    <a:pt x="1439" y="1322"/>
                    <a:pt x="1439" y="1348"/>
                  </a:cubicBezTo>
                  <a:lnTo>
                    <a:pt x="1439" y="1348"/>
                  </a:lnTo>
                  <a:close/>
                  <a:moveTo>
                    <a:pt x="1394" y="1391"/>
                  </a:moveTo>
                  <a:lnTo>
                    <a:pt x="1394" y="1391"/>
                  </a:lnTo>
                  <a:lnTo>
                    <a:pt x="1412" y="1391"/>
                  </a:lnTo>
                  <a:lnTo>
                    <a:pt x="1412" y="1340"/>
                  </a:lnTo>
                  <a:cubicBezTo>
                    <a:pt x="1412" y="1324"/>
                    <a:pt x="1421" y="1320"/>
                    <a:pt x="1429" y="1320"/>
                  </a:cubicBezTo>
                  <a:cubicBezTo>
                    <a:pt x="1432" y="1320"/>
                    <a:pt x="1435" y="1321"/>
                    <a:pt x="1436" y="1321"/>
                  </a:cubicBezTo>
                  <a:lnTo>
                    <a:pt x="1436" y="1304"/>
                  </a:lnTo>
                  <a:cubicBezTo>
                    <a:pt x="1435" y="1304"/>
                    <a:pt x="1434" y="1303"/>
                    <a:pt x="1432" y="1303"/>
                  </a:cubicBezTo>
                  <a:cubicBezTo>
                    <a:pt x="1422" y="1303"/>
                    <a:pt x="1416" y="1309"/>
                    <a:pt x="1412" y="1319"/>
                  </a:cubicBezTo>
                  <a:lnTo>
                    <a:pt x="1412" y="1319"/>
                  </a:lnTo>
                  <a:lnTo>
                    <a:pt x="1412" y="1305"/>
                  </a:lnTo>
                  <a:lnTo>
                    <a:pt x="1394" y="1305"/>
                  </a:lnTo>
                  <a:lnTo>
                    <a:pt x="1394" y="1391"/>
                  </a:lnTo>
                  <a:lnTo>
                    <a:pt x="1394" y="1391"/>
                  </a:lnTo>
                  <a:close/>
                  <a:moveTo>
                    <a:pt x="1326" y="1391"/>
                  </a:moveTo>
                  <a:lnTo>
                    <a:pt x="1326" y="1391"/>
                  </a:lnTo>
                  <a:lnTo>
                    <a:pt x="1344" y="1391"/>
                  </a:lnTo>
                  <a:lnTo>
                    <a:pt x="1344" y="1340"/>
                  </a:lnTo>
                  <a:lnTo>
                    <a:pt x="1384" y="1340"/>
                  </a:lnTo>
                  <a:lnTo>
                    <a:pt x="1384" y="1324"/>
                  </a:lnTo>
                  <a:lnTo>
                    <a:pt x="1344" y="1324"/>
                  </a:lnTo>
                  <a:lnTo>
                    <a:pt x="1344" y="1293"/>
                  </a:lnTo>
                  <a:lnTo>
                    <a:pt x="1386" y="1293"/>
                  </a:lnTo>
                  <a:lnTo>
                    <a:pt x="1386" y="1277"/>
                  </a:lnTo>
                  <a:lnTo>
                    <a:pt x="1326" y="1277"/>
                  </a:lnTo>
                  <a:lnTo>
                    <a:pt x="1326" y="1391"/>
                  </a:lnTo>
                  <a:lnTo>
                    <a:pt x="1326" y="1391"/>
                  </a:lnTo>
                  <a:close/>
                  <a:moveTo>
                    <a:pt x="630" y="244"/>
                  </a:moveTo>
                  <a:lnTo>
                    <a:pt x="630" y="244"/>
                  </a:lnTo>
                  <a:cubicBezTo>
                    <a:pt x="629" y="245"/>
                    <a:pt x="628" y="246"/>
                    <a:pt x="627" y="246"/>
                  </a:cubicBezTo>
                  <a:cubicBezTo>
                    <a:pt x="627" y="246"/>
                    <a:pt x="626" y="246"/>
                    <a:pt x="626" y="246"/>
                  </a:cubicBezTo>
                  <a:lnTo>
                    <a:pt x="625" y="246"/>
                  </a:lnTo>
                  <a:cubicBezTo>
                    <a:pt x="585" y="240"/>
                    <a:pt x="546" y="239"/>
                    <a:pt x="508" y="245"/>
                  </a:cubicBezTo>
                  <a:cubicBezTo>
                    <a:pt x="456" y="254"/>
                    <a:pt x="407" y="277"/>
                    <a:pt x="360" y="323"/>
                  </a:cubicBezTo>
                  <a:cubicBezTo>
                    <a:pt x="277" y="403"/>
                    <a:pt x="256" y="486"/>
                    <a:pt x="248" y="595"/>
                  </a:cubicBezTo>
                  <a:lnTo>
                    <a:pt x="248" y="595"/>
                  </a:lnTo>
                  <a:cubicBezTo>
                    <a:pt x="248" y="597"/>
                    <a:pt x="247" y="599"/>
                    <a:pt x="246" y="600"/>
                  </a:cubicBezTo>
                  <a:cubicBezTo>
                    <a:pt x="245" y="601"/>
                    <a:pt x="244" y="601"/>
                    <a:pt x="243" y="601"/>
                  </a:cubicBezTo>
                  <a:cubicBezTo>
                    <a:pt x="241" y="602"/>
                    <a:pt x="238" y="601"/>
                    <a:pt x="237" y="599"/>
                  </a:cubicBezTo>
                  <a:lnTo>
                    <a:pt x="236" y="597"/>
                  </a:lnTo>
                  <a:lnTo>
                    <a:pt x="235" y="595"/>
                  </a:lnTo>
                  <a:cubicBezTo>
                    <a:pt x="195" y="482"/>
                    <a:pt x="216" y="358"/>
                    <a:pt x="266" y="277"/>
                  </a:cubicBezTo>
                  <a:cubicBezTo>
                    <a:pt x="188" y="292"/>
                    <a:pt x="84" y="273"/>
                    <a:pt x="4" y="211"/>
                  </a:cubicBezTo>
                  <a:lnTo>
                    <a:pt x="3" y="210"/>
                  </a:lnTo>
                  <a:lnTo>
                    <a:pt x="2" y="209"/>
                  </a:lnTo>
                  <a:cubicBezTo>
                    <a:pt x="1" y="207"/>
                    <a:pt x="0" y="205"/>
                    <a:pt x="1" y="203"/>
                  </a:cubicBezTo>
                  <a:cubicBezTo>
                    <a:pt x="2" y="203"/>
                    <a:pt x="3" y="202"/>
                    <a:pt x="3" y="201"/>
                  </a:cubicBezTo>
                  <a:cubicBezTo>
                    <a:pt x="5" y="201"/>
                    <a:pt x="6" y="201"/>
                    <a:pt x="8" y="201"/>
                  </a:cubicBezTo>
                  <a:lnTo>
                    <a:pt x="8" y="201"/>
                  </a:lnTo>
                  <a:cubicBezTo>
                    <a:pt x="99" y="225"/>
                    <a:pt x="172" y="232"/>
                    <a:pt x="259" y="190"/>
                  </a:cubicBezTo>
                  <a:cubicBezTo>
                    <a:pt x="309" y="166"/>
                    <a:pt x="341" y="134"/>
                    <a:pt x="362" y="97"/>
                  </a:cubicBezTo>
                  <a:cubicBezTo>
                    <a:pt x="377" y="69"/>
                    <a:pt x="386" y="38"/>
                    <a:pt x="392" y="5"/>
                  </a:cubicBezTo>
                  <a:lnTo>
                    <a:pt x="393" y="5"/>
                  </a:lnTo>
                  <a:cubicBezTo>
                    <a:pt x="393" y="4"/>
                    <a:pt x="393" y="4"/>
                    <a:pt x="393" y="4"/>
                  </a:cubicBezTo>
                  <a:cubicBezTo>
                    <a:pt x="393" y="3"/>
                    <a:pt x="394" y="2"/>
                    <a:pt x="395" y="2"/>
                  </a:cubicBezTo>
                  <a:cubicBezTo>
                    <a:pt x="398" y="0"/>
                    <a:pt x="402" y="1"/>
                    <a:pt x="404" y="4"/>
                  </a:cubicBezTo>
                  <a:lnTo>
                    <a:pt x="404" y="5"/>
                  </a:lnTo>
                  <a:lnTo>
                    <a:pt x="405" y="7"/>
                  </a:lnTo>
                  <a:cubicBezTo>
                    <a:pt x="424" y="61"/>
                    <a:pt x="407" y="147"/>
                    <a:pt x="385" y="189"/>
                  </a:cubicBezTo>
                  <a:cubicBezTo>
                    <a:pt x="392" y="188"/>
                    <a:pt x="399" y="187"/>
                    <a:pt x="407" y="185"/>
                  </a:cubicBezTo>
                  <a:cubicBezTo>
                    <a:pt x="463" y="176"/>
                    <a:pt x="572" y="189"/>
                    <a:pt x="628" y="232"/>
                  </a:cubicBezTo>
                  <a:lnTo>
                    <a:pt x="629" y="233"/>
                  </a:lnTo>
                  <a:lnTo>
                    <a:pt x="631" y="234"/>
                  </a:lnTo>
                  <a:cubicBezTo>
                    <a:pt x="633" y="237"/>
                    <a:pt x="633" y="242"/>
                    <a:pt x="630" y="24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20">
              <a:extLst>
                <a:ext uri="{FF2B5EF4-FFF2-40B4-BE49-F238E27FC236}">
                  <a16:creationId xmlns:a16="http://schemas.microsoft.com/office/drawing/2014/main" id="{7F438A6D-349F-A346-9CF2-2C08DD774B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5" y="3268663"/>
              <a:ext cx="1690688" cy="1130299"/>
            </a:xfrm>
            <a:custGeom>
              <a:avLst/>
              <a:gdLst>
                <a:gd name="T0" fmla="*/ 2042 w 2203"/>
                <a:gd name="T1" fmla="*/ 1106 h 1464"/>
                <a:gd name="T2" fmla="*/ 2053 w 2203"/>
                <a:gd name="T3" fmla="*/ 1114 h 1464"/>
                <a:gd name="T4" fmla="*/ 2099 w 2203"/>
                <a:gd name="T5" fmla="*/ 1109 h 1464"/>
                <a:gd name="T6" fmla="*/ 2054 w 2203"/>
                <a:gd name="T7" fmla="*/ 1164 h 1464"/>
                <a:gd name="T8" fmla="*/ 1486 w 2203"/>
                <a:gd name="T9" fmla="*/ 1387 h 1464"/>
                <a:gd name="T10" fmla="*/ 1500 w 2203"/>
                <a:gd name="T11" fmla="*/ 1346 h 1464"/>
                <a:gd name="T12" fmla="*/ 1424 w 2203"/>
                <a:gd name="T13" fmla="*/ 1353 h 1464"/>
                <a:gd name="T14" fmla="*/ 1436 w 2203"/>
                <a:gd name="T15" fmla="*/ 1353 h 1464"/>
                <a:gd name="T16" fmla="*/ 1366 w 2203"/>
                <a:gd name="T17" fmla="*/ 1348 h 1464"/>
                <a:gd name="T18" fmla="*/ 1353 w 2203"/>
                <a:gd name="T19" fmla="*/ 1449 h 1464"/>
                <a:gd name="T20" fmla="*/ 1303 w 2203"/>
                <a:gd name="T21" fmla="*/ 1348 h 1464"/>
                <a:gd name="T22" fmla="*/ 1321 w 2203"/>
                <a:gd name="T23" fmla="*/ 1383 h 1464"/>
                <a:gd name="T24" fmla="*/ 1263 w 2203"/>
                <a:gd name="T25" fmla="*/ 1358 h 1464"/>
                <a:gd name="T26" fmla="*/ 1263 w 2203"/>
                <a:gd name="T27" fmla="*/ 1425 h 1464"/>
                <a:gd name="T28" fmla="*/ 1248 w 2203"/>
                <a:gd name="T29" fmla="*/ 1394 h 1464"/>
                <a:gd name="T30" fmla="*/ 1229 w 2203"/>
                <a:gd name="T31" fmla="*/ 1348 h 1464"/>
                <a:gd name="T32" fmla="*/ 1130 w 2203"/>
                <a:gd name="T33" fmla="*/ 1359 h 1464"/>
                <a:gd name="T34" fmla="*/ 1099 w 2203"/>
                <a:gd name="T35" fmla="*/ 1391 h 1464"/>
                <a:gd name="T36" fmla="*/ 1092 w 2203"/>
                <a:gd name="T37" fmla="*/ 1377 h 1464"/>
                <a:gd name="T38" fmla="*/ 1007 w 2203"/>
                <a:gd name="T39" fmla="*/ 1373 h 1464"/>
                <a:gd name="T40" fmla="*/ 994 w 2203"/>
                <a:gd name="T41" fmla="*/ 1436 h 1464"/>
                <a:gd name="T42" fmla="*/ 985 w 2203"/>
                <a:gd name="T43" fmla="*/ 1394 h 1464"/>
                <a:gd name="T44" fmla="*/ 938 w 2203"/>
                <a:gd name="T45" fmla="*/ 1348 h 1464"/>
                <a:gd name="T46" fmla="*/ 956 w 2203"/>
                <a:gd name="T47" fmla="*/ 1336 h 1464"/>
                <a:gd name="T48" fmla="*/ 873 w 2203"/>
                <a:gd name="T49" fmla="*/ 1334 h 1464"/>
                <a:gd name="T50" fmla="*/ 855 w 2203"/>
                <a:gd name="T51" fmla="*/ 1434 h 1464"/>
                <a:gd name="T52" fmla="*/ 784 w 2203"/>
                <a:gd name="T53" fmla="*/ 1320 h 1464"/>
                <a:gd name="T54" fmla="*/ 751 w 2203"/>
                <a:gd name="T55" fmla="*/ 1389 h 1464"/>
                <a:gd name="T56" fmla="*/ 751 w 2203"/>
                <a:gd name="T57" fmla="*/ 1424 h 1464"/>
                <a:gd name="T58" fmla="*/ 710 w 2203"/>
                <a:gd name="T59" fmla="*/ 1374 h 1464"/>
                <a:gd name="T60" fmla="*/ 642 w 2203"/>
                <a:gd name="T61" fmla="*/ 1391 h 1464"/>
                <a:gd name="T62" fmla="*/ 703 w 2203"/>
                <a:gd name="T63" fmla="*/ 1403 h 1464"/>
                <a:gd name="T64" fmla="*/ 613 w 2203"/>
                <a:gd name="T65" fmla="*/ 1319 h 1464"/>
                <a:gd name="T66" fmla="*/ 573 w 2203"/>
                <a:gd name="T67" fmla="*/ 1348 h 1464"/>
                <a:gd name="T68" fmla="*/ 598 w 2203"/>
                <a:gd name="T69" fmla="*/ 1421 h 1464"/>
                <a:gd name="T70" fmla="*/ 561 w 2203"/>
                <a:gd name="T71" fmla="*/ 1348 h 1464"/>
                <a:gd name="T72" fmla="*/ 559 w 2203"/>
                <a:gd name="T73" fmla="*/ 1410 h 1464"/>
                <a:gd name="T74" fmla="*/ 533 w 2203"/>
                <a:gd name="T75" fmla="*/ 1399 h 1464"/>
                <a:gd name="T76" fmla="*/ 471 w 2203"/>
                <a:gd name="T77" fmla="*/ 1348 h 1464"/>
                <a:gd name="T78" fmla="*/ 488 w 2203"/>
                <a:gd name="T79" fmla="*/ 1319 h 1464"/>
                <a:gd name="T80" fmla="*/ 449 w 2203"/>
                <a:gd name="T81" fmla="*/ 1324 h 1464"/>
                <a:gd name="T82" fmla="*/ 463 w 2203"/>
                <a:gd name="T83" fmla="*/ 1434 h 1464"/>
                <a:gd name="T84" fmla="*/ 395 w 2203"/>
                <a:gd name="T85" fmla="*/ 1389 h 1464"/>
                <a:gd name="T86" fmla="*/ 411 w 2203"/>
                <a:gd name="T87" fmla="*/ 1416 h 1464"/>
                <a:gd name="T88" fmla="*/ 351 w 2203"/>
                <a:gd name="T89" fmla="*/ 1412 h 1464"/>
                <a:gd name="T90" fmla="*/ 411 w 2203"/>
                <a:gd name="T91" fmla="*/ 1367 h 1464"/>
                <a:gd name="T92" fmla="*/ 333 w 2203"/>
                <a:gd name="T93" fmla="*/ 1348 h 1464"/>
                <a:gd name="T94" fmla="*/ 333 w 2203"/>
                <a:gd name="T95" fmla="*/ 1435 h 1464"/>
                <a:gd name="T96" fmla="*/ 247 w 2203"/>
                <a:gd name="T97" fmla="*/ 1402 h 1464"/>
                <a:gd name="T98" fmla="*/ 298 w 2203"/>
                <a:gd name="T99" fmla="*/ 1351 h 1464"/>
                <a:gd name="T100" fmla="*/ 264 w 2203"/>
                <a:gd name="T101" fmla="*/ 1436 h 1464"/>
                <a:gd name="T102" fmla="*/ 434 w 2203"/>
                <a:gd name="T103" fmla="*/ 157 h 1464"/>
                <a:gd name="T104" fmla="*/ 1045 w 2203"/>
                <a:gd name="T105" fmla="*/ 630 h 1464"/>
                <a:gd name="T106" fmla="*/ 1212 w 2203"/>
                <a:gd name="T107" fmla="*/ 376 h 1464"/>
                <a:gd name="T108" fmla="*/ 790 w 2203"/>
                <a:gd name="T109" fmla="*/ 516 h 1464"/>
                <a:gd name="T110" fmla="*/ 281 w 2203"/>
                <a:gd name="T111" fmla="*/ 388 h 1464"/>
                <a:gd name="T112" fmla="*/ 284 w 2203"/>
                <a:gd name="T113" fmla="*/ 1086 h 1464"/>
                <a:gd name="T114" fmla="*/ 1592 w 2203"/>
                <a:gd name="T115" fmla="*/ 752 h 1464"/>
                <a:gd name="T116" fmla="*/ 1362 w 2203"/>
                <a:gd name="T117" fmla="*/ 127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03" h="1464">
                  <a:moveTo>
                    <a:pt x="2042" y="1106"/>
                  </a:moveTo>
                  <a:lnTo>
                    <a:pt x="2042" y="1106"/>
                  </a:lnTo>
                  <a:lnTo>
                    <a:pt x="2053" y="1106"/>
                  </a:lnTo>
                  <a:cubicBezTo>
                    <a:pt x="2061" y="1106"/>
                    <a:pt x="2069" y="1105"/>
                    <a:pt x="2069" y="1095"/>
                  </a:cubicBezTo>
                  <a:cubicBezTo>
                    <a:pt x="2069" y="1087"/>
                    <a:pt x="2062" y="1086"/>
                    <a:pt x="2055" y="1086"/>
                  </a:cubicBezTo>
                  <a:lnTo>
                    <a:pt x="2042" y="1086"/>
                  </a:lnTo>
                  <a:lnTo>
                    <a:pt x="2042" y="1106"/>
                  </a:lnTo>
                  <a:lnTo>
                    <a:pt x="2042" y="1106"/>
                  </a:lnTo>
                  <a:close/>
                  <a:moveTo>
                    <a:pt x="2032" y="1077"/>
                  </a:moveTo>
                  <a:lnTo>
                    <a:pt x="2032" y="1077"/>
                  </a:lnTo>
                  <a:lnTo>
                    <a:pt x="2057" y="1077"/>
                  </a:lnTo>
                  <a:cubicBezTo>
                    <a:pt x="2072" y="1077"/>
                    <a:pt x="2079" y="1083"/>
                    <a:pt x="2079" y="1096"/>
                  </a:cubicBezTo>
                  <a:cubicBezTo>
                    <a:pt x="2079" y="1107"/>
                    <a:pt x="2072" y="1112"/>
                    <a:pt x="2063" y="1113"/>
                  </a:cubicBezTo>
                  <a:lnTo>
                    <a:pt x="2081" y="1142"/>
                  </a:lnTo>
                  <a:lnTo>
                    <a:pt x="2070" y="1142"/>
                  </a:lnTo>
                  <a:lnTo>
                    <a:pt x="2053" y="1114"/>
                  </a:lnTo>
                  <a:lnTo>
                    <a:pt x="2042" y="1114"/>
                  </a:lnTo>
                  <a:lnTo>
                    <a:pt x="2042" y="1142"/>
                  </a:lnTo>
                  <a:lnTo>
                    <a:pt x="2032" y="1142"/>
                  </a:lnTo>
                  <a:lnTo>
                    <a:pt x="2032" y="1077"/>
                  </a:lnTo>
                  <a:lnTo>
                    <a:pt x="2032" y="1077"/>
                  </a:lnTo>
                  <a:close/>
                  <a:moveTo>
                    <a:pt x="2054" y="1156"/>
                  </a:moveTo>
                  <a:lnTo>
                    <a:pt x="2054" y="1156"/>
                  </a:lnTo>
                  <a:cubicBezTo>
                    <a:pt x="2079" y="1156"/>
                    <a:pt x="2099" y="1136"/>
                    <a:pt x="2099" y="1109"/>
                  </a:cubicBezTo>
                  <a:cubicBezTo>
                    <a:pt x="2099" y="1083"/>
                    <a:pt x="2079" y="1063"/>
                    <a:pt x="2054" y="1063"/>
                  </a:cubicBezTo>
                  <a:cubicBezTo>
                    <a:pt x="2028" y="1063"/>
                    <a:pt x="2008" y="1083"/>
                    <a:pt x="2008" y="1109"/>
                  </a:cubicBezTo>
                  <a:cubicBezTo>
                    <a:pt x="2008" y="1136"/>
                    <a:pt x="2028" y="1156"/>
                    <a:pt x="2054" y="1156"/>
                  </a:cubicBezTo>
                  <a:lnTo>
                    <a:pt x="2054" y="1156"/>
                  </a:lnTo>
                  <a:close/>
                  <a:moveTo>
                    <a:pt x="2054" y="1055"/>
                  </a:moveTo>
                  <a:lnTo>
                    <a:pt x="2054" y="1055"/>
                  </a:lnTo>
                  <a:cubicBezTo>
                    <a:pt x="2084" y="1055"/>
                    <a:pt x="2109" y="1078"/>
                    <a:pt x="2109" y="1109"/>
                  </a:cubicBezTo>
                  <a:cubicBezTo>
                    <a:pt x="2109" y="1141"/>
                    <a:pt x="2084" y="1164"/>
                    <a:pt x="2054" y="1164"/>
                  </a:cubicBezTo>
                  <a:cubicBezTo>
                    <a:pt x="2024" y="1164"/>
                    <a:pt x="1998" y="1141"/>
                    <a:pt x="1998" y="1109"/>
                  </a:cubicBezTo>
                  <a:cubicBezTo>
                    <a:pt x="1998" y="1078"/>
                    <a:pt x="2024" y="1055"/>
                    <a:pt x="2054" y="1055"/>
                  </a:cubicBezTo>
                  <a:lnTo>
                    <a:pt x="2054" y="1055"/>
                  </a:lnTo>
                  <a:close/>
                  <a:moveTo>
                    <a:pt x="1504" y="1355"/>
                  </a:moveTo>
                  <a:lnTo>
                    <a:pt x="1504" y="1355"/>
                  </a:lnTo>
                  <a:lnTo>
                    <a:pt x="1503" y="1355"/>
                  </a:lnTo>
                  <a:lnTo>
                    <a:pt x="1491" y="1387"/>
                  </a:lnTo>
                  <a:lnTo>
                    <a:pt x="1486" y="1387"/>
                  </a:lnTo>
                  <a:lnTo>
                    <a:pt x="1474" y="1355"/>
                  </a:lnTo>
                  <a:lnTo>
                    <a:pt x="1473" y="1355"/>
                  </a:lnTo>
                  <a:lnTo>
                    <a:pt x="1473" y="1387"/>
                  </a:lnTo>
                  <a:lnTo>
                    <a:pt x="1465" y="1387"/>
                  </a:lnTo>
                  <a:lnTo>
                    <a:pt x="1465" y="1346"/>
                  </a:lnTo>
                  <a:lnTo>
                    <a:pt x="1477" y="1346"/>
                  </a:lnTo>
                  <a:lnTo>
                    <a:pt x="1489" y="1375"/>
                  </a:lnTo>
                  <a:lnTo>
                    <a:pt x="1500" y="1346"/>
                  </a:lnTo>
                  <a:lnTo>
                    <a:pt x="1512" y="1346"/>
                  </a:lnTo>
                  <a:lnTo>
                    <a:pt x="1512" y="1387"/>
                  </a:lnTo>
                  <a:lnTo>
                    <a:pt x="1504" y="1387"/>
                  </a:lnTo>
                  <a:lnTo>
                    <a:pt x="1504" y="1355"/>
                  </a:lnTo>
                  <a:lnTo>
                    <a:pt x="1504" y="1355"/>
                  </a:lnTo>
                  <a:close/>
                  <a:moveTo>
                    <a:pt x="1436" y="1353"/>
                  </a:moveTo>
                  <a:lnTo>
                    <a:pt x="1436" y="1353"/>
                  </a:lnTo>
                  <a:lnTo>
                    <a:pt x="1424" y="1353"/>
                  </a:lnTo>
                  <a:lnTo>
                    <a:pt x="1424" y="1346"/>
                  </a:lnTo>
                  <a:lnTo>
                    <a:pt x="1457" y="1346"/>
                  </a:lnTo>
                  <a:lnTo>
                    <a:pt x="1457" y="1353"/>
                  </a:lnTo>
                  <a:lnTo>
                    <a:pt x="1445" y="1353"/>
                  </a:lnTo>
                  <a:lnTo>
                    <a:pt x="1445" y="1387"/>
                  </a:lnTo>
                  <a:lnTo>
                    <a:pt x="1436" y="1387"/>
                  </a:lnTo>
                  <a:lnTo>
                    <a:pt x="1436" y="1353"/>
                  </a:lnTo>
                  <a:lnTo>
                    <a:pt x="1436" y="1353"/>
                  </a:lnTo>
                  <a:close/>
                  <a:moveTo>
                    <a:pt x="1407" y="1413"/>
                  </a:moveTo>
                  <a:lnTo>
                    <a:pt x="1407" y="1413"/>
                  </a:lnTo>
                  <a:lnTo>
                    <a:pt x="1425" y="1413"/>
                  </a:lnTo>
                  <a:lnTo>
                    <a:pt x="1425" y="1434"/>
                  </a:lnTo>
                  <a:lnTo>
                    <a:pt x="1407" y="1434"/>
                  </a:lnTo>
                  <a:lnTo>
                    <a:pt x="1407" y="1413"/>
                  </a:lnTo>
                  <a:close/>
                  <a:moveTo>
                    <a:pt x="1366" y="1348"/>
                  </a:moveTo>
                  <a:lnTo>
                    <a:pt x="1366" y="1348"/>
                  </a:lnTo>
                  <a:lnTo>
                    <a:pt x="1381" y="1413"/>
                  </a:lnTo>
                  <a:lnTo>
                    <a:pt x="1381" y="1413"/>
                  </a:lnTo>
                  <a:lnTo>
                    <a:pt x="1395" y="1348"/>
                  </a:lnTo>
                  <a:lnTo>
                    <a:pt x="1413" y="1348"/>
                  </a:lnTo>
                  <a:lnTo>
                    <a:pt x="1389" y="1437"/>
                  </a:lnTo>
                  <a:cubicBezTo>
                    <a:pt x="1383" y="1461"/>
                    <a:pt x="1377" y="1464"/>
                    <a:pt x="1359" y="1463"/>
                  </a:cubicBezTo>
                  <a:cubicBezTo>
                    <a:pt x="1357" y="1463"/>
                    <a:pt x="1355" y="1463"/>
                    <a:pt x="1353" y="1463"/>
                  </a:cubicBezTo>
                  <a:lnTo>
                    <a:pt x="1353" y="1449"/>
                  </a:lnTo>
                  <a:cubicBezTo>
                    <a:pt x="1355" y="1449"/>
                    <a:pt x="1356" y="1450"/>
                    <a:pt x="1358" y="1450"/>
                  </a:cubicBezTo>
                  <a:cubicBezTo>
                    <a:pt x="1364" y="1450"/>
                    <a:pt x="1368" y="1449"/>
                    <a:pt x="1370" y="1443"/>
                  </a:cubicBezTo>
                  <a:lnTo>
                    <a:pt x="1372" y="1436"/>
                  </a:lnTo>
                  <a:lnTo>
                    <a:pt x="1348" y="1348"/>
                  </a:lnTo>
                  <a:lnTo>
                    <a:pt x="1366" y="1348"/>
                  </a:lnTo>
                  <a:lnTo>
                    <a:pt x="1366" y="1348"/>
                  </a:lnTo>
                  <a:close/>
                  <a:moveTo>
                    <a:pt x="1303" y="1348"/>
                  </a:moveTo>
                  <a:lnTo>
                    <a:pt x="1303" y="1348"/>
                  </a:lnTo>
                  <a:lnTo>
                    <a:pt x="1321" y="1348"/>
                  </a:lnTo>
                  <a:lnTo>
                    <a:pt x="1321" y="1362"/>
                  </a:lnTo>
                  <a:lnTo>
                    <a:pt x="1321" y="1362"/>
                  </a:lnTo>
                  <a:cubicBezTo>
                    <a:pt x="1325" y="1352"/>
                    <a:pt x="1331" y="1346"/>
                    <a:pt x="1341" y="1346"/>
                  </a:cubicBezTo>
                  <a:cubicBezTo>
                    <a:pt x="1343" y="1346"/>
                    <a:pt x="1344" y="1347"/>
                    <a:pt x="1345" y="1347"/>
                  </a:cubicBezTo>
                  <a:lnTo>
                    <a:pt x="1345" y="1364"/>
                  </a:lnTo>
                  <a:cubicBezTo>
                    <a:pt x="1344" y="1364"/>
                    <a:pt x="1341" y="1363"/>
                    <a:pt x="1338" y="1363"/>
                  </a:cubicBezTo>
                  <a:cubicBezTo>
                    <a:pt x="1330" y="1363"/>
                    <a:pt x="1321" y="1367"/>
                    <a:pt x="1321" y="1383"/>
                  </a:cubicBezTo>
                  <a:lnTo>
                    <a:pt x="1321" y="1434"/>
                  </a:lnTo>
                  <a:lnTo>
                    <a:pt x="1303" y="1434"/>
                  </a:lnTo>
                  <a:lnTo>
                    <a:pt x="1303" y="1348"/>
                  </a:lnTo>
                  <a:lnTo>
                    <a:pt x="1303" y="1348"/>
                  </a:lnTo>
                  <a:close/>
                  <a:moveTo>
                    <a:pt x="1276" y="1382"/>
                  </a:moveTo>
                  <a:lnTo>
                    <a:pt x="1276" y="1382"/>
                  </a:lnTo>
                  <a:lnTo>
                    <a:pt x="1276" y="1377"/>
                  </a:lnTo>
                  <a:cubicBezTo>
                    <a:pt x="1276" y="1366"/>
                    <a:pt x="1272" y="1358"/>
                    <a:pt x="1263" y="1358"/>
                  </a:cubicBezTo>
                  <a:cubicBezTo>
                    <a:pt x="1252" y="1358"/>
                    <a:pt x="1248" y="1369"/>
                    <a:pt x="1248" y="1380"/>
                  </a:cubicBezTo>
                  <a:lnTo>
                    <a:pt x="1248" y="1382"/>
                  </a:lnTo>
                  <a:lnTo>
                    <a:pt x="1276" y="1382"/>
                  </a:lnTo>
                  <a:lnTo>
                    <a:pt x="1276" y="1382"/>
                  </a:lnTo>
                  <a:close/>
                  <a:moveTo>
                    <a:pt x="1248" y="1394"/>
                  </a:moveTo>
                  <a:lnTo>
                    <a:pt x="1248" y="1394"/>
                  </a:lnTo>
                  <a:lnTo>
                    <a:pt x="1248" y="1398"/>
                  </a:lnTo>
                  <a:cubicBezTo>
                    <a:pt x="1248" y="1410"/>
                    <a:pt x="1250" y="1425"/>
                    <a:pt x="1263" y="1425"/>
                  </a:cubicBezTo>
                  <a:cubicBezTo>
                    <a:pt x="1275" y="1425"/>
                    <a:pt x="1276" y="1411"/>
                    <a:pt x="1276" y="1405"/>
                  </a:cubicBezTo>
                  <a:lnTo>
                    <a:pt x="1293" y="1405"/>
                  </a:lnTo>
                  <a:cubicBezTo>
                    <a:pt x="1293" y="1424"/>
                    <a:pt x="1281" y="1436"/>
                    <a:pt x="1262" y="1436"/>
                  </a:cubicBezTo>
                  <a:cubicBezTo>
                    <a:pt x="1248" y="1436"/>
                    <a:pt x="1231" y="1432"/>
                    <a:pt x="1231" y="1393"/>
                  </a:cubicBezTo>
                  <a:cubicBezTo>
                    <a:pt x="1231" y="1370"/>
                    <a:pt x="1236" y="1346"/>
                    <a:pt x="1263" y="1346"/>
                  </a:cubicBezTo>
                  <a:cubicBezTo>
                    <a:pt x="1287" y="1346"/>
                    <a:pt x="1293" y="1361"/>
                    <a:pt x="1293" y="1384"/>
                  </a:cubicBezTo>
                  <a:lnTo>
                    <a:pt x="1293" y="1394"/>
                  </a:lnTo>
                  <a:lnTo>
                    <a:pt x="1248" y="1394"/>
                  </a:lnTo>
                  <a:lnTo>
                    <a:pt x="1248" y="1394"/>
                  </a:lnTo>
                  <a:close/>
                  <a:moveTo>
                    <a:pt x="1163" y="1348"/>
                  </a:moveTo>
                  <a:lnTo>
                    <a:pt x="1163" y="1348"/>
                  </a:lnTo>
                  <a:lnTo>
                    <a:pt x="1182" y="1348"/>
                  </a:lnTo>
                  <a:lnTo>
                    <a:pt x="1197" y="1416"/>
                  </a:lnTo>
                  <a:lnTo>
                    <a:pt x="1197" y="1416"/>
                  </a:lnTo>
                  <a:lnTo>
                    <a:pt x="1210" y="1348"/>
                  </a:lnTo>
                  <a:lnTo>
                    <a:pt x="1229" y="1348"/>
                  </a:lnTo>
                  <a:lnTo>
                    <a:pt x="1206" y="1434"/>
                  </a:lnTo>
                  <a:lnTo>
                    <a:pt x="1186" y="1434"/>
                  </a:lnTo>
                  <a:lnTo>
                    <a:pt x="1163" y="1348"/>
                  </a:lnTo>
                  <a:lnTo>
                    <a:pt x="1163" y="1348"/>
                  </a:lnTo>
                  <a:close/>
                  <a:moveTo>
                    <a:pt x="1130" y="1424"/>
                  </a:moveTo>
                  <a:lnTo>
                    <a:pt x="1130" y="1424"/>
                  </a:lnTo>
                  <a:cubicBezTo>
                    <a:pt x="1143" y="1424"/>
                    <a:pt x="1145" y="1413"/>
                    <a:pt x="1145" y="1391"/>
                  </a:cubicBezTo>
                  <a:cubicBezTo>
                    <a:pt x="1145" y="1372"/>
                    <a:pt x="1143" y="1359"/>
                    <a:pt x="1130" y="1359"/>
                  </a:cubicBezTo>
                  <a:cubicBezTo>
                    <a:pt x="1118" y="1359"/>
                    <a:pt x="1116" y="1372"/>
                    <a:pt x="1116" y="1391"/>
                  </a:cubicBezTo>
                  <a:cubicBezTo>
                    <a:pt x="1116" y="1413"/>
                    <a:pt x="1118" y="1424"/>
                    <a:pt x="1130" y="1424"/>
                  </a:cubicBezTo>
                  <a:lnTo>
                    <a:pt x="1130" y="1424"/>
                  </a:lnTo>
                  <a:close/>
                  <a:moveTo>
                    <a:pt x="1130" y="1346"/>
                  </a:moveTo>
                  <a:lnTo>
                    <a:pt x="1130" y="1346"/>
                  </a:lnTo>
                  <a:cubicBezTo>
                    <a:pt x="1155" y="1346"/>
                    <a:pt x="1163" y="1365"/>
                    <a:pt x="1163" y="1391"/>
                  </a:cubicBezTo>
                  <a:cubicBezTo>
                    <a:pt x="1163" y="1418"/>
                    <a:pt x="1154" y="1436"/>
                    <a:pt x="1130" y="1436"/>
                  </a:cubicBezTo>
                  <a:cubicBezTo>
                    <a:pt x="1107" y="1436"/>
                    <a:pt x="1099" y="1418"/>
                    <a:pt x="1099" y="1391"/>
                  </a:cubicBezTo>
                  <a:cubicBezTo>
                    <a:pt x="1099" y="1365"/>
                    <a:pt x="1106" y="1346"/>
                    <a:pt x="1130" y="1346"/>
                  </a:cubicBezTo>
                  <a:lnTo>
                    <a:pt x="1130" y="1346"/>
                  </a:lnTo>
                  <a:close/>
                  <a:moveTo>
                    <a:pt x="1092" y="1403"/>
                  </a:moveTo>
                  <a:lnTo>
                    <a:pt x="1092" y="1403"/>
                  </a:lnTo>
                  <a:cubicBezTo>
                    <a:pt x="1090" y="1423"/>
                    <a:pt x="1083" y="1436"/>
                    <a:pt x="1062" y="1436"/>
                  </a:cubicBezTo>
                  <a:cubicBezTo>
                    <a:pt x="1037" y="1436"/>
                    <a:pt x="1030" y="1418"/>
                    <a:pt x="1030" y="1391"/>
                  </a:cubicBezTo>
                  <a:cubicBezTo>
                    <a:pt x="1030" y="1365"/>
                    <a:pt x="1037" y="1346"/>
                    <a:pt x="1062" y="1346"/>
                  </a:cubicBezTo>
                  <a:cubicBezTo>
                    <a:pt x="1088" y="1346"/>
                    <a:pt x="1092" y="1366"/>
                    <a:pt x="1092" y="1377"/>
                  </a:cubicBezTo>
                  <a:lnTo>
                    <a:pt x="1075" y="1377"/>
                  </a:lnTo>
                  <a:cubicBezTo>
                    <a:pt x="1075" y="1369"/>
                    <a:pt x="1072" y="1359"/>
                    <a:pt x="1062" y="1359"/>
                  </a:cubicBezTo>
                  <a:cubicBezTo>
                    <a:pt x="1050" y="1359"/>
                    <a:pt x="1048" y="1372"/>
                    <a:pt x="1048" y="1391"/>
                  </a:cubicBezTo>
                  <a:cubicBezTo>
                    <a:pt x="1048" y="1410"/>
                    <a:pt x="1050" y="1424"/>
                    <a:pt x="1062" y="1424"/>
                  </a:cubicBezTo>
                  <a:cubicBezTo>
                    <a:pt x="1072" y="1424"/>
                    <a:pt x="1075" y="1416"/>
                    <a:pt x="1075" y="1403"/>
                  </a:cubicBezTo>
                  <a:lnTo>
                    <a:pt x="1092" y="1403"/>
                  </a:lnTo>
                  <a:lnTo>
                    <a:pt x="1092" y="1403"/>
                  </a:lnTo>
                  <a:close/>
                  <a:moveTo>
                    <a:pt x="1007" y="1373"/>
                  </a:moveTo>
                  <a:lnTo>
                    <a:pt x="1007" y="1373"/>
                  </a:lnTo>
                  <a:lnTo>
                    <a:pt x="1007" y="1371"/>
                  </a:lnTo>
                  <a:cubicBezTo>
                    <a:pt x="1007" y="1364"/>
                    <a:pt x="1004" y="1358"/>
                    <a:pt x="995" y="1358"/>
                  </a:cubicBezTo>
                  <a:cubicBezTo>
                    <a:pt x="988" y="1358"/>
                    <a:pt x="983" y="1361"/>
                    <a:pt x="983" y="1369"/>
                  </a:cubicBezTo>
                  <a:cubicBezTo>
                    <a:pt x="983" y="1376"/>
                    <a:pt x="986" y="1379"/>
                    <a:pt x="995" y="1382"/>
                  </a:cubicBezTo>
                  <a:lnTo>
                    <a:pt x="1006" y="1386"/>
                  </a:lnTo>
                  <a:cubicBezTo>
                    <a:pt x="1019" y="1390"/>
                    <a:pt x="1025" y="1397"/>
                    <a:pt x="1025" y="1410"/>
                  </a:cubicBezTo>
                  <a:cubicBezTo>
                    <a:pt x="1025" y="1429"/>
                    <a:pt x="1011" y="1436"/>
                    <a:pt x="994" y="1436"/>
                  </a:cubicBezTo>
                  <a:cubicBezTo>
                    <a:pt x="972" y="1436"/>
                    <a:pt x="966" y="1426"/>
                    <a:pt x="966" y="1410"/>
                  </a:cubicBezTo>
                  <a:lnTo>
                    <a:pt x="966" y="1407"/>
                  </a:lnTo>
                  <a:lnTo>
                    <a:pt x="981" y="1407"/>
                  </a:lnTo>
                  <a:lnTo>
                    <a:pt x="981" y="1409"/>
                  </a:lnTo>
                  <a:cubicBezTo>
                    <a:pt x="981" y="1419"/>
                    <a:pt x="985" y="1425"/>
                    <a:pt x="995" y="1425"/>
                  </a:cubicBezTo>
                  <a:cubicBezTo>
                    <a:pt x="1004" y="1425"/>
                    <a:pt x="1009" y="1420"/>
                    <a:pt x="1009" y="1412"/>
                  </a:cubicBezTo>
                  <a:cubicBezTo>
                    <a:pt x="1009" y="1406"/>
                    <a:pt x="1005" y="1401"/>
                    <a:pt x="999" y="1399"/>
                  </a:cubicBezTo>
                  <a:lnTo>
                    <a:pt x="985" y="1394"/>
                  </a:lnTo>
                  <a:cubicBezTo>
                    <a:pt x="972" y="1390"/>
                    <a:pt x="967" y="1383"/>
                    <a:pt x="967" y="1370"/>
                  </a:cubicBezTo>
                  <a:cubicBezTo>
                    <a:pt x="967" y="1354"/>
                    <a:pt x="978" y="1346"/>
                    <a:pt x="996" y="1346"/>
                  </a:cubicBezTo>
                  <a:cubicBezTo>
                    <a:pt x="1018" y="1346"/>
                    <a:pt x="1023" y="1359"/>
                    <a:pt x="1023" y="1370"/>
                  </a:cubicBezTo>
                  <a:lnTo>
                    <a:pt x="1023" y="1373"/>
                  </a:lnTo>
                  <a:lnTo>
                    <a:pt x="1007" y="1373"/>
                  </a:lnTo>
                  <a:lnTo>
                    <a:pt x="1007" y="1373"/>
                  </a:lnTo>
                  <a:close/>
                  <a:moveTo>
                    <a:pt x="938" y="1348"/>
                  </a:moveTo>
                  <a:lnTo>
                    <a:pt x="938" y="1348"/>
                  </a:lnTo>
                  <a:lnTo>
                    <a:pt x="956" y="1348"/>
                  </a:lnTo>
                  <a:lnTo>
                    <a:pt x="956" y="1434"/>
                  </a:lnTo>
                  <a:lnTo>
                    <a:pt x="938" y="1434"/>
                  </a:lnTo>
                  <a:lnTo>
                    <a:pt x="938" y="1348"/>
                  </a:lnTo>
                  <a:close/>
                  <a:moveTo>
                    <a:pt x="938" y="1319"/>
                  </a:moveTo>
                  <a:lnTo>
                    <a:pt x="938" y="1319"/>
                  </a:lnTo>
                  <a:lnTo>
                    <a:pt x="956" y="1319"/>
                  </a:lnTo>
                  <a:lnTo>
                    <a:pt x="956" y="1336"/>
                  </a:lnTo>
                  <a:lnTo>
                    <a:pt x="938" y="1336"/>
                  </a:lnTo>
                  <a:lnTo>
                    <a:pt x="938" y="1319"/>
                  </a:lnTo>
                  <a:close/>
                  <a:moveTo>
                    <a:pt x="873" y="1420"/>
                  </a:moveTo>
                  <a:lnTo>
                    <a:pt x="873" y="1420"/>
                  </a:lnTo>
                  <a:lnTo>
                    <a:pt x="888" y="1420"/>
                  </a:lnTo>
                  <a:cubicBezTo>
                    <a:pt x="903" y="1420"/>
                    <a:pt x="909" y="1411"/>
                    <a:pt x="909" y="1377"/>
                  </a:cubicBezTo>
                  <a:cubicBezTo>
                    <a:pt x="909" y="1345"/>
                    <a:pt x="904" y="1334"/>
                    <a:pt x="888" y="1334"/>
                  </a:cubicBezTo>
                  <a:lnTo>
                    <a:pt x="873" y="1334"/>
                  </a:lnTo>
                  <a:lnTo>
                    <a:pt x="873" y="1420"/>
                  </a:lnTo>
                  <a:lnTo>
                    <a:pt x="873" y="1420"/>
                  </a:lnTo>
                  <a:close/>
                  <a:moveTo>
                    <a:pt x="855" y="1320"/>
                  </a:moveTo>
                  <a:lnTo>
                    <a:pt x="855" y="1320"/>
                  </a:lnTo>
                  <a:lnTo>
                    <a:pt x="887" y="1320"/>
                  </a:lnTo>
                  <a:cubicBezTo>
                    <a:pt x="923" y="1320"/>
                    <a:pt x="928" y="1344"/>
                    <a:pt x="928" y="1377"/>
                  </a:cubicBezTo>
                  <a:cubicBezTo>
                    <a:pt x="928" y="1411"/>
                    <a:pt x="923" y="1434"/>
                    <a:pt x="887" y="1434"/>
                  </a:cubicBezTo>
                  <a:lnTo>
                    <a:pt x="855" y="1434"/>
                  </a:lnTo>
                  <a:lnTo>
                    <a:pt x="855" y="1320"/>
                  </a:lnTo>
                  <a:lnTo>
                    <a:pt x="855" y="1320"/>
                  </a:lnTo>
                  <a:close/>
                  <a:moveTo>
                    <a:pt x="784" y="1320"/>
                  </a:moveTo>
                  <a:lnTo>
                    <a:pt x="784" y="1320"/>
                  </a:lnTo>
                  <a:lnTo>
                    <a:pt x="801" y="1320"/>
                  </a:lnTo>
                  <a:lnTo>
                    <a:pt x="801" y="1434"/>
                  </a:lnTo>
                  <a:lnTo>
                    <a:pt x="784" y="1434"/>
                  </a:lnTo>
                  <a:lnTo>
                    <a:pt x="784" y="1320"/>
                  </a:lnTo>
                  <a:close/>
                  <a:moveTo>
                    <a:pt x="751" y="1389"/>
                  </a:moveTo>
                  <a:lnTo>
                    <a:pt x="751" y="1389"/>
                  </a:lnTo>
                  <a:cubicBezTo>
                    <a:pt x="746" y="1392"/>
                    <a:pt x="737" y="1394"/>
                    <a:pt x="732" y="1397"/>
                  </a:cubicBezTo>
                  <a:cubicBezTo>
                    <a:pt x="727" y="1399"/>
                    <a:pt x="725" y="1404"/>
                    <a:pt x="725" y="1411"/>
                  </a:cubicBezTo>
                  <a:cubicBezTo>
                    <a:pt x="725" y="1418"/>
                    <a:pt x="728" y="1424"/>
                    <a:pt x="735" y="1424"/>
                  </a:cubicBezTo>
                  <a:cubicBezTo>
                    <a:pt x="746" y="1424"/>
                    <a:pt x="751" y="1416"/>
                    <a:pt x="751" y="1403"/>
                  </a:cubicBezTo>
                  <a:lnTo>
                    <a:pt x="751" y="1389"/>
                  </a:lnTo>
                  <a:lnTo>
                    <a:pt x="751" y="1389"/>
                  </a:lnTo>
                  <a:close/>
                  <a:moveTo>
                    <a:pt x="767" y="1416"/>
                  </a:moveTo>
                  <a:lnTo>
                    <a:pt x="767" y="1416"/>
                  </a:lnTo>
                  <a:cubicBezTo>
                    <a:pt x="767" y="1420"/>
                    <a:pt x="769" y="1422"/>
                    <a:pt x="771" y="1422"/>
                  </a:cubicBezTo>
                  <a:cubicBezTo>
                    <a:pt x="773" y="1422"/>
                    <a:pt x="774" y="1422"/>
                    <a:pt x="774" y="1422"/>
                  </a:cubicBezTo>
                  <a:lnTo>
                    <a:pt x="774" y="1433"/>
                  </a:lnTo>
                  <a:cubicBezTo>
                    <a:pt x="772" y="1434"/>
                    <a:pt x="769" y="1435"/>
                    <a:pt x="766" y="1435"/>
                  </a:cubicBezTo>
                  <a:cubicBezTo>
                    <a:pt x="758" y="1435"/>
                    <a:pt x="752" y="1432"/>
                    <a:pt x="751" y="1424"/>
                  </a:cubicBezTo>
                  <a:lnTo>
                    <a:pt x="751" y="1424"/>
                  </a:lnTo>
                  <a:cubicBezTo>
                    <a:pt x="746" y="1432"/>
                    <a:pt x="740" y="1436"/>
                    <a:pt x="730" y="1436"/>
                  </a:cubicBezTo>
                  <a:cubicBezTo>
                    <a:pt x="716" y="1436"/>
                    <a:pt x="707" y="1429"/>
                    <a:pt x="707" y="1412"/>
                  </a:cubicBezTo>
                  <a:cubicBezTo>
                    <a:pt x="707" y="1393"/>
                    <a:pt x="716" y="1389"/>
                    <a:pt x="727" y="1385"/>
                  </a:cubicBezTo>
                  <a:lnTo>
                    <a:pt x="741" y="1382"/>
                  </a:lnTo>
                  <a:cubicBezTo>
                    <a:pt x="747" y="1380"/>
                    <a:pt x="751" y="1378"/>
                    <a:pt x="751" y="1371"/>
                  </a:cubicBezTo>
                  <a:cubicBezTo>
                    <a:pt x="751" y="1363"/>
                    <a:pt x="748" y="1358"/>
                    <a:pt x="739" y="1358"/>
                  </a:cubicBezTo>
                  <a:cubicBezTo>
                    <a:pt x="727" y="1358"/>
                    <a:pt x="726" y="1366"/>
                    <a:pt x="726" y="1374"/>
                  </a:cubicBezTo>
                  <a:lnTo>
                    <a:pt x="710" y="1374"/>
                  </a:lnTo>
                  <a:cubicBezTo>
                    <a:pt x="710" y="1356"/>
                    <a:pt x="717" y="1346"/>
                    <a:pt x="740" y="1346"/>
                  </a:cubicBezTo>
                  <a:cubicBezTo>
                    <a:pt x="755" y="1346"/>
                    <a:pt x="767" y="1352"/>
                    <a:pt x="767" y="1367"/>
                  </a:cubicBezTo>
                  <a:lnTo>
                    <a:pt x="767" y="1416"/>
                  </a:lnTo>
                  <a:lnTo>
                    <a:pt x="767" y="1416"/>
                  </a:lnTo>
                  <a:close/>
                  <a:moveTo>
                    <a:pt x="703" y="1403"/>
                  </a:moveTo>
                  <a:lnTo>
                    <a:pt x="703" y="1403"/>
                  </a:lnTo>
                  <a:cubicBezTo>
                    <a:pt x="702" y="1423"/>
                    <a:pt x="695" y="1436"/>
                    <a:pt x="674" y="1436"/>
                  </a:cubicBezTo>
                  <a:cubicBezTo>
                    <a:pt x="649" y="1436"/>
                    <a:pt x="642" y="1418"/>
                    <a:pt x="642" y="1391"/>
                  </a:cubicBezTo>
                  <a:cubicBezTo>
                    <a:pt x="642" y="1365"/>
                    <a:pt x="649" y="1346"/>
                    <a:pt x="674" y="1346"/>
                  </a:cubicBezTo>
                  <a:cubicBezTo>
                    <a:pt x="699" y="1346"/>
                    <a:pt x="703" y="1366"/>
                    <a:pt x="703" y="1377"/>
                  </a:cubicBezTo>
                  <a:lnTo>
                    <a:pt x="686" y="1377"/>
                  </a:lnTo>
                  <a:cubicBezTo>
                    <a:pt x="686" y="1369"/>
                    <a:pt x="684" y="1359"/>
                    <a:pt x="674" y="1359"/>
                  </a:cubicBezTo>
                  <a:cubicBezTo>
                    <a:pt x="661" y="1359"/>
                    <a:pt x="659" y="1372"/>
                    <a:pt x="659" y="1391"/>
                  </a:cubicBezTo>
                  <a:cubicBezTo>
                    <a:pt x="659" y="1410"/>
                    <a:pt x="661" y="1424"/>
                    <a:pt x="674" y="1424"/>
                  </a:cubicBezTo>
                  <a:cubicBezTo>
                    <a:pt x="683" y="1424"/>
                    <a:pt x="687" y="1416"/>
                    <a:pt x="687" y="1403"/>
                  </a:cubicBezTo>
                  <a:lnTo>
                    <a:pt x="703" y="1403"/>
                  </a:lnTo>
                  <a:lnTo>
                    <a:pt x="703" y="1403"/>
                  </a:lnTo>
                  <a:close/>
                  <a:moveTo>
                    <a:pt x="613" y="1348"/>
                  </a:moveTo>
                  <a:lnTo>
                    <a:pt x="613" y="1348"/>
                  </a:lnTo>
                  <a:lnTo>
                    <a:pt x="630" y="1348"/>
                  </a:lnTo>
                  <a:lnTo>
                    <a:pt x="630" y="1434"/>
                  </a:lnTo>
                  <a:lnTo>
                    <a:pt x="613" y="1434"/>
                  </a:lnTo>
                  <a:lnTo>
                    <a:pt x="613" y="1348"/>
                  </a:lnTo>
                  <a:close/>
                  <a:moveTo>
                    <a:pt x="613" y="1319"/>
                  </a:moveTo>
                  <a:lnTo>
                    <a:pt x="613" y="1319"/>
                  </a:lnTo>
                  <a:lnTo>
                    <a:pt x="630" y="1319"/>
                  </a:lnTo>
                  <a:lnTo>
                    <a:pt x="630" y="1336"/>
                  </a:lnTo>
                  <a:lnTo>
                    <a:pt x="613" y="1336"/>
                  </a:lnTo>
                  <a:lnTo>
                    <a:pt x="613" y="1319"/>
                  </a:lnTo>
                  <a:close/>
                  <a:moveTo>
                    <a:pt x="561" y="1348"/>
                  </a:moveTo>
                  <a:lnTo>
                    <a:pt x="561" y="1348"/>
                  </a:lnTo>
                  <a:lnTo>
                    <a:pt x="573" y="1348"/>
                  </a:lnTo>
                  <a:lnTo>
                    <a:pt x="573" y="1324"/>
                  </a:lnTo>
                  <a:lnTo>
                    <a:pt x="590" y="1324"/>
                  </a:lnTo>
                  <a:lnTo>
                    <a:pt x="590" y="1348"/>
                  </a:lnTo>
                  <a:lnTo>
                    <a:pt x="604" y="1348"/>
                  </a:lnTo>
                  <a:lnTo>
                    <a:pt x="604" y="1361"/>
                  </a:lnTo>
                  <a:lnTo>
                    <a:pt x="590" y="1361"/>
                  </a:lnTo>
                  <a:lnTo>
                    <a:pt x="590" y="1412"/>
                  </a:lnTo>
                  <a:cubicBezTo>
                    <a:pt x="590" y="1419"/>
                    <a:pt x="592" y="1421"/>
                    <a:pt x="598" y="1421"/>
                  </a:cubicBezTo>
                  <a:cubicBezTo>
                    <a:pt x="601" y="1421"/>
                    <a:pt x="603" y="1421"/>
                    <a:pt x="604" y="1421"/>
                  </a:cubicBezTo>
                  <a:lnTo>
                    <a:pt x="604" y="1434"/>
                  </a:lnTo>
                  <a:cubicBezTo>
                    <a:pt x="601" y="1435"/>
                    <a:pt x="596" y="1435"/>
                    <a:pt x="591" y="1435"/>
                  </a:cubicBezTo>
                  <a:cubicBezTo>
                    <a:pt x="579" y="1435"/>
                    <a:pt x="573" y="1432"/>
                    <a:pt x="573" y="1414"/>
                  </a:cubicBezTo>
                  <a:lnTo>
                    <a:pt x="573" y="1361"/>
                  </a:lnTo>
                  <a:lnTo>
                    <a:pt x="561" y="1361"/>
                  </a:lnTo>
                  <a:lnTo>
                    <a:pt x="561" y="1348"/>
                  </a:lnTo>
                  <a:lnTo>
                    <a:pt x="561" y="1348"/>
                  </a:lnTo>
                  <a:close/>
                  <a:moveTo>
                    <a:pt x="541" y="1373"/>
                  </a:moveTo>
                  <a:lnTo>
                    <a:pt x="541" y="1373"/>
                  </a:lnTo>
                  <a:lnTo>
                    <a:pt x="541" y="1371"/>
                  </a:lnTo>
                  <a:cubicBezTo>
                    <a:pt x="541" y="1364"/>
                    <a:pt x="538" y="1358"/>
                    <a:pt x="529" y="1358"/>
                  </a:cubicBezTo>
                  <a:cubicBezTo>
                    <a:pt x="523" y="1358"/>
                    <a:pt x="517" y="1361"/>
                    <a:pt x="517" y="1369"/>
                  </a:cubicBezTo>
                  <a:cubicBezTo>
                    <a:pt x="517" y="1376"/>
                    <a:pt x="520" y="1379"/>
                    <a:pt x="529" y="1382"/>
                  </a:cubicBezTo>
                  <a:lnTo>
                    <a:pt x="540" y="1386"/>
                  </a:lnTo>
                  <a:cubicBezTo>
                    <a:pt x="553" y="1390"/>
                    <a:pt x="559" y="1397"/>
                    <a:pt x="559" y="1410"/>
                  </a:cubicBezTo>
                  <a:cubicBezTo>
                    <a:pt x="559" y="1429"/>
                    <a:pt x="546" y="1436"/>
                    <a:pt x="528" y="1436"/>
                  </a:cubicBezTo>
                  <a:cubicBezTo>
                    <a:pt x="507" y="1436"/>
                    <a:pt x="500" y="1426"/>
                    <a:pt x="500" y="1410"/>
                  </a:cubicBezTo>
                  <a:lnTo>
                    <a:pt x="500" y="1407"/>
                  </a:lnTo>
                  <a:lnTo>
                    <a:pt x="515" y="1407"/>
                  </a:lnTo>
                  <a:lnTo>
                    <a:pt x="515" y="1409"/>
                  </a:lnTo>
                  <a:cubicBezTo>
                    <a:pt x="515" y="1419"/>
                    <a:pt x="519" y="1425"/>
                    <a:pt x="529" y="1425"/>
                  </a:cubicBezTo>
                  <a:cubicBezTo>
                    <a:pt x="538" y="1425"/>
                    <a:pt x="543" y="1420"/>
                    <a:pt x="543" y="1412"/>
                  </a:cubicBezTo>
                  <a:cubicBezTo>
                    <a:pt x="543" y="1406"/>
                    <a:pt x="539" y="1401"/>
                    <a:pt x="533" y="1399"/>
                  </a:cubicBezTo>
                  <a:lnTo>
                    <a:pt x="519" y="1394"/>
                  </a:lnTo>
                  <a:cubicBezTo>
                    <a:pt x="506" y="1390"/>
                    <a:pt x="501" y="1383"/>
                    <a:pt x="501" y="1370"/>
                  </a:cubicBezTo>
                  <a:cubicBezTo>
                    <a:pt x="501" y="1354"/>
                    <a:pt x="513" y="1346"/>
                    <a:pt x="530" y="1346"/>
                  </a:cubicBezTo>
                  <a:cubicBezTo>
                    <a:pt x="552" y="1346"/>
                    <a:pt x="557" y="1359"/>
                    <a:pt x="557" y="1370"/>
                  </a:cubicBezTo>
                  <a:lnTo>
                    <a:pt x="557" y="1373"/>
                  </a:lnTo>
                  <a:lnTo>
                    <a:pt x="541" y="1373"/>
                  </a:lnTo>
                  <a:lnTo>
                    <a:pt x="541" y="1373"/>
                  </a:lnTo>
                  <a:close/>
                  <a:moveTo>
                    <a:pt x="471" y="1348"/>
                  </a:moveTo>
                  <a:lnTo>
                    <a:pt x="471" y="1348"/>
                  </a:lnTo>
                  <a:lnTo>
                    <a:pt x="488" y="1348"/>
                  </a:lnTo>
                  <a:lnTo>
                    <a:pt x="488" y="1434"/>
                  </a:lnTo>
                  <a:lnTo>
                    <a:pt x="471" y="1434"/>
                  </a:lnTo>
                  <a:lnTo>
                    <a:pt x="471" y="1348"/>
                  </a:lnTo>
                  <a:close/>
                  <a:moveTo>
                    <a:pt x="471" y="1319"/>
                  </a:moveTo>
                  <a:lnTo>
                    <a:pt x="471" y="1319"/>
                  </a:lnTo>
                  <a:lnTo>
                    <a:pt x="488" y="1319"/>
                  </a:lnTo>
                  <a:lnTo>
                    <a:pt x="488" y="1336"/>
                  </a:lnTo>
                  <a:lnTo>
                    <a:pt x="471" y="1336"/>
                  </a:lnTo>
                  <a:lnTo>
                    <a:pt x="471" y="1319"/>
                  </a:lnTo>
                  <a:close/>
                  <a:moveTo>
                    <a:pt x="420" y="1348"/>
                  </a:moveTo>
                  <a:lnTo>
                    <a:pt x="420" y="1348"/>
                  </a:lnTo>
                  <a:lnTo>
                    <a:pt x="432" y="1348"/>
                  </a:lnTo>
                  <a:lnTo>
                    <a:pt x="432" y="1324"/>
                  </a:lnTo>
                  <a:lnTo>
                    <a:pt x="449" y="1324"/>
                  </a:lnTo>
                  <a:lnTo>
                    <a:pt x="449" y="1348"/>
                  </a:lnTo>
                  <a:lnTo>
                    <a:pt x="463" y="1348"/>
                  </a:lnTo>
                  <a:lnTo>
                    <a:pt x="463" y="1361"/>
                  </a:lnTo>
                  <a:lnTo>
                    <a:pt x="449" y="1361"/>
                  </a:lnTo>
                  <a:lnTo>
                    <a:pt x="449" y="1412"/>
                  </a:lnTo>
                  <a:cubicBezTo>
                    <a:pt x="449" y="1419"/>
                    <a:pt x="451" y="1421"/>
                    <a:pt x="457" y="1421"/>
                  </a:cubicBezTo>
                  <a:cubicBezTo>
                    <a:pt x="459" y="1421"/>
                    <a:pt x="461" y="1421"/>
                    <a:pt x="463" y="1421"/>
                  </a:cubicBezTo>
                  <a:lnTo>
                    <a:pt x="463" y="1434"/>
                  </a:lnTo>
                  <a:cubicBezTo>
                    <a:pt x="459" y="1435"/>
                    <a:pt x="454" y="1435"/>
                    <a:pt x="449" y="1435"/>
                  </a:cubicBezTo>
                  <a:cubicBezTo>
                    <a:pt x="437" y="1435"/>
                    <a:pt x="432" y="1432"/>
                    <a:pt x="432" y="1414"/>
                  </a:cubicBezTo>
                  <a:lnTo>
                    <a:pt x="432" y="1361"/>
                  </a:lnTo>
                  <a:lnTo>
                    <a:pt x="420" y="1361"/>
                  </a:lnTo>
                  <a:lnTo>
                    <a:pt x="420" y="1348"/>
                  </a:lnTo>
                  <a:lnTo>
                    <a:pt x="420" y="1348"/>
                  </a:lnTo>
                  <a:close/>
                  <a:moveTo>
                    <a:pt x="395" y="1389"/>
                  </a:moveTo>
                  <a:lnTo>
                    <a:pt x="395" y="1389"/>
                  </a:lnTo>
                  <a:cubicBezTo>
                    <a:pt x="390" y="1392"/>
                    <a:pt x="381" y="1394"/>
                    <a:pt x="376" y="1397"/>
                  </a:cubicBezTo>
                  <a:cubicBezTo>
                    <a:pt x="371" y="1399"/>
                    <a:pt x="369" y="1404"/>
                    <a:pt x="369" y="1411"/>
                  </a:cubicBezTo>
                  <a:cubicBezTo>
                    <a:pt x="369" y="1418"/>
                    <a:pt x="372" y="1424"/>
                    <a:pt x="379" y="1424"/>
                  </a:cubicBezTo>
                  <a:cubicBezTo>
                    <a:pt x="390" y="1424"/>
                    <a:pt x="395" y="1416"/>
                    <a:pt x="395" y="1403"/>
                  </a:cubicBezTo>
                  <a:lnTo>
                    <a:pt x="395" y="1389"/>
                  </a:lnTo>
                  <a:lnTo>
                    <a:pt x="395" y="1389"/>
                  </a:lnTo>
                  <a:close/>
                  <a:moveTo>
                    <a:pt x="411" y="1416"/>
                  </a:moveTo>
                  <a:lnTo>
                    <a:pt x="411" y="1416"/>
                  </a:lnTo>
                  <a:cubicBezTo>
                    <a:pt x="411" y="1420"/>
                    <a:pt x="413" y="1422"/>
                    <a:pt x="416" y="1422"/>
                  </a:cubicBezTo>
                  <a:cubicBezTo>
                    <a:pt x="417" y="1422"/>
                    <a:pt x="418" y="1422"/>
                    <a:pt x="418" y="1422"/>
                  </a:cubicBezTo>
                  <a:lnTo>
                    <a:pt x="418" y="1433"/>
                  </a:lnTo>
                  <a:cubicBezTo>
                    <a:pt x="416" y="1434"/>
                    <a:pt x="413" y="1435"/>
                    <a:pt x="410" y="1435"/>
                  </a:cubicBezTo>
                  <a:cubicBezTo>
                    <a:pt x="402" y="1435"/>
                    <a:pt x="396" y="1432"/>
                    <a:pt x="395" y="1424"/>
                  </a:cubicBezTo>
                  <a:lnTo>
                    <a:pt x="395" y="1424"/>
                  </a:lnTo>
                  <a:cubicBezTo>
                    <a:pt x="390" y="1432"/>
                    <a:pt x="384" y="1436"/>
                    <a:pt x="374" y="1436"/>
                  </a:cubicBezTo>
                  <a:cubicBezTo>
                    <a:pt x="360" y="1436"/>
                    <a:pt x="351" y="1429"/>
                    <a:pt x="351" y="1412"/>
                  </a:cubicBezTo>
                  <a:cubicBezTo>
                    <a:pt x="351" y="1393"/>
                    <a:pt x="360" y="1389"/>
                    <a:pt x="371" y="1385"/>
                  </a:cubicBezTo>
                  <a:lnTo>
                    <a:pt x="385" y="1382"/>
                  </a:lnTo>
                  <a:cubicBezTo>
                    <a:pt x="391" y="1380"/>
                    <a:pt x="395" y="1378"/>
                    <a:pt x="395" y="1371"/>
                  </a:cubicBezTo>
                  <a:cubicBezTo>
                    <a:pt x="395" y="1363"/>
                    <a:pt x="392" y="1358"/>
                    <a:pt x="383" y="1358"/>
                  </a:cubicBezTo>
                  <a:cubicBezTo>
                    <a:pt x="372" y="1358"/>
                    <a:pt x="370" y="1366"/>
                    <a:pt x="370" y="1374"/>
                  </a:cubicBezTo>
                  <a:lnTo>
                    <a:pt x="354" y="1374"/>
                  </a:lnTo>
                  <a:cubicBezTo>
                    <a:pt x="354" y="1356"/>
                    <a:pt x="361" y="1346"/>
                    <a:pt x="384" y="1346"/>
                  </a:cubicBezTo>
                  <a:cubicBezTo>
                    <a:pt x="399" y="1346"/>
                    <a:pt x="411" y="1352"/>
                    <a:pt x="411" y="1367"/>
                  </a:cubicBezTo>
                  <a:lnTo>
                    <a:pt x="411" y="1416"/>
                  </a:lnTo>
                  <a:lnTo>
                    <a:pt x="411" y="1416"/>
                  </a:lnTo>
                  <a:close/>
                  <a:moveTo>
                    <a:pt x="304" y="1348"/>
                  </a:moveTo>
                  <a:lnTo>
                    <a:pt x="304" y="1348"/>
                  </a:lnTo>
                  <a:lnTo>
                    <a:pt x="316" y="1348"/>
                  </a:lnTo>
                  <a:lnTo>
                    <a:pt x="316" y="1324"/>
                  </a:lnTo>
                  <a:lnTo>
                    <a:pt x="333" y="1324"/>
                  </a:lnTo>
                  <a:lnTo>
                    <a:pt x="333" y="1348"/>
                  </a:lnTo>
                  <a:lnTo>
                    <a:pt x="347" y="1348"/>
                  </a:lnTo>
                  <a:lnTo>
                    <a:pt x="347" y="1361"/>
                  </a:lnTo>
                  <a:lnTo>
                    <a:pt x="333" y="1361"/>
                  </a:lnTo>
                  <a:lnTo>
                    <a:pt x="333" y="1412"/>
                  </a:lnTo>
                  <a:cubicBezTo>
                    <a:pt x="333" y="1419"/>
                    <a:pt x="335" y="1421"/>
                    <a:pt x="341" y="1421"/>
                  </a:cubicBezTo>
                  <a:cubicBezTo>
                    <a:pt x="343" y="1421"/>
                    <a:pt x="345" y="1421"/>
                    <a:pt x="347" y="1421"/>
                  </a:cubicBezTo>
                  <a:lnTo>
                    <a:pt x="347" y="1434"/>
                  </a:lnTo>
                  <a:cubicBezTo>
                    <a:pt x="343" y="1435"/>
                    <a:pt x="339" y="1435"/>
                    <a:pt x="333" y="1435"/>
                  </a:cubicBezTo>
                  <a:cubicBezTo>
                    <a:pt x="321" y="1435"/>
                    <a:pt x="316" y="1432"/>
                    <a:pt x="316" y="1414"/>
                  </a:cubicBezTo>
                  <a:lnTo>
                    <a:pt x="316" y="1361"/>
                  </a:lnTo>
                  <a:lnTo>
                    <a:pt x="304" y="1361"/>
                  </a:lnTo>
                  <a:lnTo>
                    <a:pt x="304" y="1348"/>
                  </a:lnTo>
                  <a:lnTo>
                    <a:pt x="304" y="1348"/>
                  </a:lnTo>
                  <a:close/>
                  <a:moveTo>
                    <a:pt x="247" y="1399"/>
                  </a:moveTo>
                  <a:lnTo>
                    <a:pt x="247" y="1399"/>
                  </a:lnTo>
                  <a:lnTo>
                    <a:pt x="247" y="1402"/>
                  </a:lnTo>
                  <a:cubicBezTo>
                    <a:pt x="247" y="1416"/>
                    <a:pt x="253" y="1423"/>
                    <a:pt x="266" y="1423"/>
                  </a:cubicBezTo>
                  <a:cubicBezTo>
                    <a:pt x="277" y="1423"/>
                    <a:pt x="283" y="1415"/>
                    <a:pt x="283" y="1406"/>
                  </a:cubicBezTo>
                  <a:cubicBezTo>
                    <a:pt x="283" y="1394"/>
                    <a:pt x="277" y="1389"/>
                    <a:pt x="267" y="1386"/>
                  </a:cubicBezTo>
                  <a:lnTo>
                    <a:pt x="254" y="1382"/>
                  </a:lnTo>
                  <a:cubicBezTo>
                    <a:pt x="238" y="1375"/>
                    <a:pt x="231" y="1367"/>
                    <a:pt x="231" y="1350"/>
                  </a:cubicBezTo>
                  <a:cubicBezTo>
                    <a:pt x="231" y="1330"/>
                    <a:pt x="245" y="1318"/>
                    <a:pt x="266" y="1318"/>
                  </a:cubicBezTo>
                  <a:cubicBezTo>
                    <a:pt x="295" y="1318"/>
                    <a:pt x="298" y="1336"/>
                    <a:pt x="298" y="1348"/>
                  </a:cubicBezTo>
                  <a:lnTo>
                    <a:pt x="298" y="1351"/>
                  </a:lnTo>
                  <a:lnTo>
                    <a:pt x="280" y="1351"/>
                  </a:lnTo>
                  <a:lnTo>
                    <a:pt x="280" y="1348"/>
                  </a:lnTo>
                  <a:cubicBezTo>
                    <a:pt x="280" y="1338"/>
                    <a:pt x="275" y="1332"/>
                    <a:pt x="264" y="1332"/>
                  </a:cubicBezTo>
                  <a:cubicBezTo>
                    <a:pt x="256" y="1332"/>
                    <a:pt x="249" y="1336"/>
                    <a:pt x="249" y="1348"/>
                  </a:cubicBezTo>
                  <a:cubicBezTo>
                    <a:pt x="249" y="1358"/>
                    <a:pt x="254" y="1363"/>
                    <a:pt x="266" y="1368"/>
                  </a:cubicBezTo>
                  <a:lnTo>
                    <a:pt x="278" y="1372"/>
                  </a:lnTo>
                  <a:cubicBezTo>
                    <a:pt x="294" y="1378"/>
                    <a:pt x="301" y="1387"/>
                    <a:pt x="301" y="1402"/>
                  </a:cubicBezTo>
                  <a:cubicBezTo>
                    <a:pt x="301" y="1426"/>
                    <a:pt x="287" y="1436"/>
                    <a:pt x="264" y="1436"/>
                  </a:cubicBezTo>
                  <a:cubicBezTo>
                    <a:pt x="235" y="1436"/>
                    <a:pt x="229" y="1418"/>
                    <a:pt x="229" y="1402"/>
                  </a:cubicBezTo>
                  <a:lnTo>
                    <a:pt x="229" y="1399"/>
                  </a:lnTo>
                  <a:lnTo>
                    <a:pt x="247" y="1399"/>
                  </a:lnTo>
                  <a:lnTo>
                    <a:pt x="247" y="1399"/>
                  </a:lnTo>
                  <a:close/>
                  <a:moveTo>
                    <a:pt x="404" y="8"/>
                  </a:moveTo>
                  <a:lnTo>
                    <a:pt x="404" y="8"/>
                  </a:lnTo>
                  <a:cubicBezTo>
                    <a:pt x="363" y="16"/>
                    <a:pt x="336" y="56"/>
                    <a:pt x="344" y="97"/>
                  </a:cubicBezTo>
                  <a:cubicBezTo>
                    <a:pt x="353" y="138"/>
                    <a:pt x="393" y="165"/>
                    <a:pt x="434" y="157"/>
                  </a:cubicBezTo>
                  <a:cubicBezTo>
                    <a:pt x="475" y="148"/>
                    <a:pt x="502" y="108"/>
                    <a:pt x="494" y="67"/>
                  </a:cubicBezTo>
                  <a:cubicBezTo>
                    <a:pt x="485" y="26"/>
                    <a:pt x="445" y="0"/>
                    <a:pt x="404" y="8"/>
                  </a:cubicBezTo>
                  <a:lnTo>
                    <a:pt x="404" y="8"/>
                  </a:lnTo>
                  <a:close/>
                  <a:moveTo>
                    <a:pt x="947" y="1117"/>
                  </a:moveTo>
                  <a:lnTo>
                    <a:pt x="947" y="1117"/>
                  </a:lnTo>
                  <a:lnTo>
                    <a:pt x="947" y="1117"/>
                  </a:lnTo>
                  <a:lnTo>
                    <a:pt x="1045" y="632"/>
                  </a:lnTo>
                  <a:cubicBezTo>
                    <a:pt x="1045" y="631"/>
                    <a:pt x="1045" y="631"/>
                    <a:pt x="1045" y="630"/>
                  </a:cubicBezTo>
                  <a:cubicBezTo>
                    <a:pt x="1059" y="567"/>
                    <a:pt x="1121" y="516"/>
                    <a:pt x="1184" y="516"/>
                  </a:cubicBezTo>
                  <a:lnTo>
                    <a:pt x="1207" y="516"/>
                  </a:lnTo>
                  <a:cubicBezTo>
                    <a:pt x="1271" y="516"/>
                    <a:pt x="1313" y="568"/>
                    <a:pt x="1300" y="632"/>
                  </a:cubicBezTo>
                  <a:lnTo>
                    <a:pt x="1202" y="1117"/>
                  </a:lnTo>
                  <a:lnTo>
                    <a:pt x="1342" y="1117"/>
                  </a:lnTo>
                  <a:lnTo>
                    <a:pt x="1439" y="632"/>
                  </a:lnTo>
                  <a:cubicBezTo>
                    <a:pt x="1468" y="491"/>
                    <a:pt x="1376" y="376"/>
                    <a:pt x="1235" y="376"/>
                  </a:cubicBezTo>
                  <a:lnTo>
                    <a:pt x="1212" y="376"/>
                  </a:lnTo>
                  <a:cubicBezTo>
                    <a:pt x="1139" y="376"/>
                    <a:pt x="1067" y="407"/>
                    <a:pt x="1010" y="457"/>
                  </a:cubicBezTo>
                  <a:cubicBezTo>
                    <a:pt x="973" y="407"/>
                    <a:pt x="913" y="376"/>
                    <a:pt x="840" y="376"/>
                  </a:cubicBezTo>
                  <a:lnTo>
                    <a:pt x="818" y="376"/>
                  </a:lnTo>
                  <a:cubicBezTo>
                    <a:pt x="676" y="376"/>
                    <a:pt x="538" y="491"/>
                    <a:pt x="510" y="632"/>
                  </a:cubicBezTo>
                  <a:lnTo>
                    <a:pt x="412" y="1117"/>
                  </a:lnTo>
                  <a:lnTo>
                    <a:pt x="552" y="1117"/>
                  </a:lnTo>
                  <a:lnTo>
                    <a:pt x="650" y="632"/>
                  </a:lnTo>
                  <a:cubicBezTo>
                    <a:pt x="663" y="568"/>
                    <a:pt x="725" y="516"/>
                    <a:pt x="790" y="516"/>
                  </a:cubicBezTo>
                  <a:lnTo>
                    <a:pt x="812" y="516"/>
                  </a:lnTo>
                  <a:cubicBezTo>
                    <a:pt x="876" y="516"/>
                    <a:pt x="917" y="567"/>
                    <a:pt x="905" y="630"/>
                  </a:cubicBezTo>
                  <a:cubicBezTo>
                    <a:pt x="905" y="631"/>
                    <a:pt x="905" y="631"/>
                    <a:pt x="905" y="632"/>
                  </a:cubicBezTo>
                  <a:lnTo>
                    <a:pt x="807" y="1117"/>
                  </a:lnTo>
                  <a:lnTo>
                    <a:pt x="947" y="1117"/>
                  </a:lnTo>
                  <a:lnTo>
                    <a:pt x="947" y="1117"/>
                  </a:lnTo>
                  <a:close/>
                  <a:moveTo>
                    <a:pt x="281" y="388"/>
                  </a:moveTo>
                  <a:lnTo>
                    <a:pt x="281" y="388"/>
                  </a:lnTo>
                  <a:lnTo>
                    <a:pt x="153" y="1067"/>
                  </a:lnTo>
                  <a:cubicBezTo>
                    <a:pt x="138" y="1142"/>
                    <a:pt x="118" y="1155"/>
                    <a:pt x="78" y="1155"/>
                  </a:cubicBezTo>
                  <a:cubicBezTo>
                    <a:pt x="61" y="1155"/>
                    <a:pt x="47" y="1155"/>
                    <a:pt x="31" y="1153"/>
                  </a:cubicBezTo>
                  <a:lnTo>
                    <a:pt x="22" y="1151"/>
                  </a:lnTo>
                  <a:lnTo>
                    <a:pt x="0" y="1268"/>
                  </a:lnTo>
                  <a:lnTo>
                    <a:pt x="6" y="1269"/>
                  </a:lnTo>
                  <a:cubicBezTo>
                    <a:pt x="25" y="1273"/>
                    <a:pt x="45" y="1275"/>
                    <a:pt x="68" y="1275"/>
                  </a:cubicBezTo>
                  <a:cubicBezTo>
                    <a:pt x="184" y="1275"/>
                    <a:pt x="261" y="1208"/>
                    <a:pt x="284" y="1086"/>
                  </a:cubicBezTo>
                  <a:lnTo>
                    <a:pt x="417" y="388"/>
                  </a:lnTo>
                  <a:lnTo>
                    <a:pt x="281" y="388"/>
                  </a:lnTo>
                  <a:lnTo>
                    <a:pt x="281" y="388"/>
                  </a:lnTo>
                  <a:close/>
                  <a:moveTo>
                    <a:pt x="1758" y="1011"/>
                  </a:moveTo>
                  <a:lnTo>
                    <a:pt x="1758" y="1011"/>
                  </a:lnTo>
                  <a:cubicBezTo>
                    <a:pt x="1944" y="1011"/>
                    <a:pt x="2001" y="826"/>
                    <a:pt x="2017" y="746"/>
                  </a:cubicBezTo>
                  <a:cubicBezTo>
                    <a:pt x="2042" y="621"/>
                    <a:pt x="2001" y="494"/>
                    <a:pt x="1853" y="494"/>
                  </a:cubicBezTo>
                  <a:cubicBezTo>
                    <a:pt x="1698" y="494"/>
                    <a:pt x="1617" y="627"/>
                    <a:pt x="1592" y="752"/>
                  </a:cubicBezTo>
                  <a:cubicBezTo>
                    <a:pt x="1580" y="812"/>
                    <a:pt x="1557" y="1011"/>
                    <a:pt x="1758" y="1011"/>
                  </a:cubicBezTo>
                  <a:lnTo>
                    <a:pt x="1758" y="1011"/>
                  </a:lnTo>
                  <a:close/>
                  <a:moveTo>
                    <a:pt x="2157" y="754"/>
                  </a:moveTo>
                  <a:lnTo>
                    <a:pt x="2157" y="754"/>
                  </a:lnTo>
                  <a:cubicBezTo>
                    <a:pt x="2112" y="983"/>
                    <a:pt x="1951" y="1131"/>
                    <a:pt x="1747" y="1131"/>
                  </a:cubicBezTo>
                  <a:cubicBezTo>
                    <a:pt x="1673" y="1131"/>
                    <a:pt x="1583" y="1104"/>
                    <a:pt x="1541" y="1033"/>
                  </a:cubicBezTo>
                  <a:cubicBezTo>
                    <a:pt x="1536" y="1061"/>
                    <a:pt x="1510" y="1200"/>
                    <a:pt x="1497" y="1270"/>
                  </a:cubicBezTo>
                  <a:lnTo>
                    <a:pt x="1362" y="1270"/>
                  </a:lnTo>
                  <a:lnTo>
                    <a:pt x="1533" y="390"/>
                  </a:lnTo>
                  <a:lnTo>
                    <a:pt x="1668" y="390"/>
                  </a:lnTo>
                  <a:cubicBezTo>
                    <a:pt x="1668" y="390"/>
                    <a:pt x="1658" y="441"/>
                    <a:pt x="1652" y="469"/>
                  </a:cubicBezTo>
                  <a:cubicBezTo>
                    <a:pt x="1706" y="408"/>
                    <a:pt x="1792" y="374"/>
                    <a:pt x="1894" y="374"/>
                  </a:cubicBezTo>
                  <a:cubicBezTo>
                    <a:pt x="2099" y="374"/>
                    <a:pt x="2203" y="523"/>
                    <a:pt x="2157" y="75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1" name="TextBox 3">
            <a:extLst>
              <a:ext uri="{FF2B5EF4-FFF2-40B4-BE49-F238E27FC236}">
                <a16:creationId xmlns:a16="http://schemas.microsoft.com/office/drawing/2014/main" id="{9A29BBA6-B091-3C47-9B68-68CC5B4BA043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310128" y="4935202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098185185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AS Closing Slide">
    <p:bg>
      <p:bgPr>
        <a:gradFill>
          <a:gsLst>
            <a:gs pos="0">
              <a:srgbClr val="1D73BA">
                <a:lumMod val="55000"/>
                <a:lumOff val="45000"/>
              </a:srgbClr>
            </a:gs>
            <a:gs pos="100000">
              <a:srgbClr val="1D73BA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E24B373-ECA3-824A-AEB1-DB4B5174FA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5000"/>
          </a:blip>
          <a:srcRect t="1" r="13180" b="4107"/>
          <a:stretch/>
        </p:blipFill>
        <p:spPr>
          <a:xfrm>
            <a:off x="5956663" y="1657883"/>
            <a:ext cx="3187337" cy="3557461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0" y="2120427"/>
            <a:ext cx="9144000" cy="584775"/>
          </a:xfrm>
        </p:spPr>
        <p:txBody>
          <a:bodyPr anchor="ctr" anchorCtr="0">
            <a:spAutoFit/>
          </a:bodyPr>
          <a:lstStyle>
            <a:lvl1pPr algn="ctr">
              <a:defRPr sz="3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TextBox 2">
            <a:hlinkClick r:id="rId3"/>
          </p:cNvPr>
          <p:cNvSpPr txBox="1"/>
          <p:nvPr/>
        </p:nvSpPr>
        <p:spPr>
          <a:xfrm>
            <a:off x="-4574" y="3943877"/>
            <a:ext cx="9144003" cy="369332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 defTabSz="182880"/>
            <a:r>
              <a:rPr lang="en-US" sz="1800" baseline="0" dirty="0">
                <a:solidFill>
                  <a:schemeClr val="bg1"/>
                </a:solidFill>
              </a:rPr>
              <a:t>jmp.com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7289C6C-FA6A-2543-A0DD-C0E5F3F6AFC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08354" y="4313047"/>
            <a:ext cx="842999" cy="563581"/>
            <a:chOff x="6029325" y="3268663"/>
            <a:chExt cx="1690688" cy="1130299"/>
          </a:xfrm>
          <a:solidFill>
            <a:srgbClr val="FFFFFF"/>
          </a:solidFill>
        </p:grpSpPr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3BE6C20F-6C6E-2947-A35F-0FB899A089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3302000"/>
              <a:ext cx="1468438" cy="1074737"/>
            </a:xfrm>
            <a:custGeom>
              <a:avLst/>
              <a:gdLst>
                <a:gd name="T0" fmla="*/ 1912 w 1912"/>
                <a:gd name="T1" fmla="*/ 1391 h 1393"/>
                <a:gd name="T2" fmla="*/ 1894 w 1912"/>
                <a:gd name="T3" fmla="*/ 1391 h 1393"/>
                <a:gd name="T4" fmla="*/ 1814 w 1912"/>
                <a:gd name="T5" fmla="*/ 1359 h 1393"/>
                <a:gd name="T6" fmla="*/ 1863 w 1912"/>
                <a:gd name="T7" fmla="*/ 1329 h 1393"/>
                <a:gd name="T8" fmla="*/ 1849 w 1912"/>
                <a:gd name="T9" fmla="*/ 1289 h 1393"/>
                <a:gd name="T10" fmla="*/ 1883 w 1912"/>
                <a:gd name="T11" fmla="*/ 1308 h 1393"/>
                <a:gd name="T12" fmla="*/ 1815 w 1912"/>
                <a:gd name="T13" fmla="*/ 1307 h 1393"/>
                <a:gd name="T14" fmla="*/ 1868 w 1912"/>
                <a:gd name="T15" fmla="*/ 1363 h 1393"/>
                <a:gd name="T16" fmla="*/ 1832 w 1912"/>
                <a:gd name="T17" fmla="*/ 1356 h 1393"/>
                <a:gd name="T18" fmla="*/ 1757 w 1912"/>
                <a:gd name="T19" fmla="*/ 1349 h 1393"/>
                <a:gd name="T20" fmla="*/ 1771 w 1912"/>
                <a:gd name="T21" fmla="*/ 1293 h 1393"/>
                <a:gd name="T22" fmla="*/ 1757 w 1912"/>
                <a:gd name="T23" fmla="*/ 1349 h 1393"/>
                <a:gd name="T24" fmla="*/ 1746 w 1912"/>
                <a:gd name="T25" fmla="*/ 1391 h 1393"/>
                <a:gd name="T26" fmla="*/ 1794 w 1912"/>
                <a:gd name="T27" fmla="*/ 1391 h 1393"/>
                <a:gd name="T28" fmla="*/ 1760 w 1912"/>
                <a:gd name="T29" fmla="*/ 1277 h 1393"/>
                <a:gd name="T30" fmla="*/ 1654 w 1912"/>
                <a:gd name="T31" fmla="*/ 1356 h 1393"/>
                <a:gd name="T32" fmla="*/ 1688 w 1912"/>
                <a:gd name="T33" fmla="*/ 1393 h 1393"/>
                <a:gd name="T34" fmla="*/ 1691 w 1912"/>
                <a:gd name="T35" fmla="*/ 1325 h 1393"/>
                <a:gd name="T36" fmla="*/ 1705 w 1912"/>
                <a:gd name="T37" fmla="*/ 1305 h 1393"/>
                <a:gd name="T38" fmla="*/ 1723 w 1912"/>
                <a:gd name="T39" fmla="*/ 1305 h 1393"/>
                <a:gd name="T40" fmla="*/ 1679 w 1912"/>
                <a:gd name="T41" fmla="*/ 1339 h 1393"/>
                <a:gd name="T42" fmla="*/ 1691 w 1912"/>
                <a:gd name="T43" fmla="*/ 1380 h 1393"/>
                <a:gd name="T44" fmla="*/ 1654 w 1912"/>
                <a:gd name="T45" fmla="*/ 1356 h 1393"/>
                <a:gd name="T46" fmla="*/ 1511 w 1912"/>
                <a:gd name="T47" fmla="*/ 1391 h 1393"/>
                <a:gd name="T48" fmla="*/ 1541 w 1912"/>
                <a:gd name="T49" fmla="*/ 1317 h 1393"/>
                <a:gd name="T50" fmla="*/ 1569 w 1912"/>
                <a:gd name="T51" fmla="*/ 1391 h 1393"/>
                <a:gd name="T52" fmla="*/ 1593 w 1912"/>
                <a:gd name="T53" fmla="*/ 1332 h 1393"/>
                <a:gd name="T54" fmla="*/ 1610 w 1912"/>
                <a:gd name="T55" fmla="*/ 1326 h 1393"/>
                <a:gd name="T56" fmla="*/ 1548 w 1912"/>
                <a:gd name="T57" fmla="*/ 1303 h 1393"/>
                <a:gd name="T58" fmla="*/ 1527 w 1912"/>
                <a:gd name="T59" fmla="*/ 1305 h 1393"/>
                <a:gd name="T60" fmla="*/ 1511 w 1912"/>
                <a:gd name="T61" fmla="*/ 1391 h 1393"/>
                <a:gd name="T62" fmla="*/ 1470 w 1912"/>
                <a:gd name="T63" fmla="*/ 1316 h 1393"/>
                <a:gd name="T64" fmla="*/ 1456 w 1912"/>
                <a:gd name="T65" fmla="*/ 1348 h 1393"/>
                <a:gd name="T66" fmla="*/ 1439 w 1912"/>
                <a:gd name="T67" fmla="*/ 1348 h 1393"/>
                <a:gd name="T68" fmla="*/ 1470 w 1912"/>
                <a:gd name="T69" fmla="*/ 1303 h 1393"/>
                <a:gd name="T70" fmla="*/ 1394 w 1912"/>
                <a:gd name="T71" fmla="*/ 1391 h 1393"/>
                <a:gd name="T72" fmla="*/ 1412 w 1912"/>
                <a:gd name="T73" fmla="*/ 1340 h 1393"/>
                <a:gd name="T74" fmla="*/ 1436 w 1912"/>
                <a:gd name="T75" fmla="*/ 1304 h 1393"/>
                <a:gd name="T76" fmla="*/ 1412 w 1912"/>
                <a:gd name="T77" fmla="*/ 1319 h 1393"/>
                <a:gd name="T78" fmla="*/ 1394 w 1912"/>
                <a:gd name="T79" fmla="*/ 1391 h 1393"/>
                <a:gd name="T80" fmla="*/ 1326 w 1912"/>
                <a:gd name="T81" fmla="*/ 1391 h 1393"/>
                <a:gd name="T82" fmla="*/ 1384 w 1912"/>
                <a:gd name="T83" fmla="*/ 1340 h 1393"/>
                <a:gd name="T84" fmla="*/ 1344 w 1912"/>
                <a:gd name="T85" fmla="*/ 1293 h 1393"/>
                <a:gd name="T86" fmla="*/ 1326 w 1912"/>
                <a:gd name="T87" fmla="*/ 1277 h 1393"/>
                <a:gd name="T88" fmla="*/ 630 w 1912"/>
                <a:gd name="T89" fmla="*/ 244 h 1393"/>
                <a:gd name="T90" fmla="*/ 626 w 1912"/>
                <a:gd name="T91" fmla="*/ 246 h 1393"/>
                <a:gd name="T92" fmla="*/ 360 w 1912"/>
                <a:gd name="T93" fmla="*/ 323 h 1393"/>
                <a:gd name="T94" fmla="*/ 246 w 1912"/>
                <a:gd name="T95" fmla="*/ 600 h 1393"/>
                <a:gd name="T96" fmla="*/ 236 w 1912"/>
                <a:gd name="T97" fmla="*/ 597 h 1393"/>
                <a:gd name="T98" fmla="*/ 4 w 1912"/>
                <a:gd name="T99" fmla="*/ 211 h 1393"/>
                <a:gd name="T100" fmla="*/ 1 w 1912"/>
                <a:gd name="T101" fmla="*/ 203 h 1393"/>
                <a:gd name="T102" fmla="*/ 8 w 1912"/>
                <a:gd name="T103" fmla="*/ 201 h 1393"/>
                <a:gd name="T104" fmla="*/ 392 w 1912"/>
                <a:gd name="T105" fmla="*/ 5 h 1393"/>
                <a:gd name="T106" fmla="*/ 395 w 1912"/>
                <a:gd name="T107" fmla="*/ 2 h 1393"/>
                <a:gd name="T108" fmla="*/ 405 w 1912"/>
                <a:gd name="T109" fmla="*/ 7 h 1393"/>
                <a:gd name="T110" fmla="*/ 628 w 1912"/>
                <a:gd name="T111" fmla="*/ 232 h 1393"/>
                <a:gd name="T112" fmla="*/ 630 w 1912"/>
                <a:gd name="T113" fmla="*/ 244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2" h="1393">
                  <a:moveTo>
                    <a:pt x="1894" y="1391"/>
                  </a:moveTo>
                  <a:lnTo>
                    <a:pt x="1894" y="1391"/>
                  </a:lnTo>
                  <a:lnTo>
                    <a:pt x="1912" y="1391"/>
                  </a:lnTo>
                  <a:lnTo>
                    <a:pt x="1912" y="1370"/>
                  </a:lnTo>
                  <a:lnTo>
                    <a:pt x="1894" y="1370"/>
                  </a:lnTo>
                  <a:lnTo>
                    <a:pt x="1894" y="1391"/>
                  </a:lnTo>
                  <a:close/>
                  <a:moveTo>
                    <a:pt x="1814" y="1356"/>
                  </a:moveTo>
                  <a:lnTo>
                    <a:pt x="1814" y="1356"/>
                  </a:lnTo>
                  <a:lnTo>
                    <a:pt x="1814" y="1359"/>
                  </a:lnTo>
                  <a:cubicBezTo>
                    <a:pt x="1814" y="1375"/>
                    <a:pt x="1820" y="1393"/>
                    <a:pt x="1848" y="1393"/>
                  </a:cubicBezTo>
                  <a:cubicBezTo>
                    <a:pt x="1871" y="1393"/>
                    <a:pt x="1886" y="1383"/>
                    <a:pt x="1886" y="1359"/>
                  </a:cubicBezTo>
                  <a:cubicBezTo>
                    <a:pt x="1886" y="1344"/>
                    <a:pt x="1879" y="1335"/>
                    <a:pt x="1863" y="1329"/>
                  </a:cubicBezTo>
                  <a:lnTo>
                    <a:pt x="1850" y="1325"/>
                  </a:lnTo>
                  <a:cubicBezTo>
                    <a:pt x="1838" y="1320"/>
                    <a:pt x="1833" y="1315"/>
                    <a:pt x="1833" y="1305"/>
                  </a:cubicBezTo>
                  <a:cubicBezTo>
                    <a:pt x="1833" y="1293"/>
                    <a:pt x="1841" y="1289"/>
                    <a:pt x="1849" y="1289"/>
                  </a:cubicBezTo>
                  <a:cubicBezTo>
                    <a:pt x="1860" y="1289"/>
                    <a:pt x="1865" y="1295"/>
                    <a:pt x="1865" y="1305"/>
                  </a:cubicBezTo>
                  <a:lnTo>
                    <a:pt x="1865" y="1308"/>
                  </a:lnTo>
                  <a:lnTo>
                    <a:pt x="1883" y="1308"/>
                  </a:lnTo>
                  <a:lnTo>
                    <a:pt x="1883" y="1305"/>
                  </a:lnTo>
                  <a:cubicBezTo>
                    <a:pt x="1883" y="1293"/>
                    <a:pt x="1880" y="1275"/>
                    <a:pt x="1851" y="1275"/>
                  </a:cubicBezTo>
                  <a:cubicBezTo>
                    <a:pt x="1829" y="1275"/>
                    <a:pt x="1815" y="1287"/>
                    <a:pt x="1815" y="1307"/>
                  </a:cubicBezTo>
                  <a:cubicBezTo>
                    <a:pt x="1815" y="1324"/>
                    <a:pt x="1822" y="1332"/>
                    <a:pt x="1839" y="1339"/>
                  </a:cubicBezTo>
                  <a:lnTo>
                    <a:pt x="1851" y="1343"/>
                  </a:lnTo>
                  <a:cubicBezTo>
                    <a:pt x="1862" y="1346"/>
                    <a:pt x="1868" y="1351"/>
                    <a:pt x="1868" y="1363"/>
                  </a:cubicBezTo>
                  <a:cubicBezTo>
                    <a:pt x="1868" y="1372"/>
                    <a:pt x="1862" y="1380"/>
                    <a:pt x="1850" y="1380"/>
                  </a:cubicBezTo>
                  <a:cubicBezTo>
                    <a:pt x="1838" y="1380"/>
                    <a:pt x="1832" y="1373"/>
                    <a:pt x="1832" y="1359"/>
                  </a:cubicBezTo>
                  <a:lnTo>
                    <a:pt x="1832" y="1356"/>
                  </a:lnTo>
                  <a:lnTo>
                    <a:pt x="1814" y="1356"/>
                  </a:lnTo>
                  <a:lnTo>
                    <a:pt x="1814" y="1356"/>
                  </a:lnTo>
                  <a:close/>
                  <a:moveTo>
                    <a:pt x="1757" y="1349"/>
                  </a:moveTo>
                  <a:lnTo>
                    <a:pt x="1757" y="1349"/>
                  </a:lnTo>
                  <a:lnTo>
                    <a:pt x="1770" y="1293"/>
                  </a:lnTo>
                  <a:lnTo>
                    <a:pt x="1771" y="1293"/>
                  </a:lnTo>
                  <a:lnTo>
                    <a:pt x="1784" y="1349"/>
                  </a:lnTo>
                  <a:lnTo>
                    <a:pt x="1757" y="1349"/>
                  </a:lnTo>
                  <a:lnTo>
                    <a:pt x="1757" y="1349"/>
                  </a:lnTo>
                  <a:close/>
                  <a:moveTo>
                    <a:pt x="1727" y="1391"/>
                  </a:moveTo>
                  <a:lnTo>
                    <a:pt x="1727" y="1391"/>
                  </a:lnTo>
                  <a:lnTo>
                    <a:pt x="1746" y="1391"/>
                  </a:lnTo>
                  <a:lnTo>
                    <a:pt x="1754" y="1363"/>
                  </a:lnTo>
                  <a:lnTo>
                    <a:pt x="1787" y="1363"/>
                  </a:lnTo>
                  <a:lnTo>
                    <a:pt x="1794" y="1391"/>
                  </a:lnTo>
                  <a:lnTo>
                    <a:pt x="1813" y="1391"/>
                  </a:lnTo>
                  <a:lnTo>
                    <a:pt x="1783" y="1277"/>
                  </a:lnTo>
                  <a:lnTo>
                    <a:pt x="1760" y="1277"/>
                  </a:lnTo>
                  <a:lnTo>
                    <a:pt x="1727" y="1391"/>
                  </a:lnTo>
                  <a:lnTo>
                    <a:pt x="1727" y="1391"/>
                  </a:lnTo>
                  <a:close/>
                  <a:moveTo>
                    <a:pt x="1654" y="1356"/>
                  </a:moveTo>
                  <a:lnTo>
                    <a:pt x="1654" y="1356"/>
                  </a:lnTo>
                  <a:lnTo>
                    <a:pt x="1654" y="1359"/>
                  </a:lnTo>
                  <a:cubicBezTo>
                    <a:pt x="1654" y="1375"/>
                    <a:pt x="1660" y="1393"/>
                    <a:pt x="1688" y="1393"/>
                  </a:cubicBezTo>
                  <a:cubicBezTo>
                    <a:pt x="1711" y="1393"/>
                    <a:pt x="1726" y="1383"/>
                    <a:pt x="1726" y="1359"/>
                  </a:cubicBezTo>
                  <a:cubicBezTo>
                    <a:pt x="1726" y="1344"/>
                    <a:pt x="1719" y="1335"/>
                    <a:pt x="1703" y="1329"/>
                  </a:cubicBezTo>
                  <a:lnTo>
                    <a:pt x="1691" y="1325"/>
                  </a:lnTo>
                  <a:cubicBezTo>
                    <a:pt x="1679" y="1320"/>
                    <a:pt x="1674" y="1315"/>
                    <a:pt x="1674" y="1305"/>
                  </a:cubicBezTo>
                  <a:cubicBezTo>
                    <a:pt x="1674" y="1293"/>
                    <a:pt x="1681" y="1289"/>
                    <a:pt x="1689" y="1289"/>
                  </a:cubicBezTo>
                  <a:cubicBezTo>
                    <a:pt x="1700" y="1289"/>
                    <a:pt x="1705" y="1295"/>
                    <a:pt x="1705" y="1305"/>
                  </a:cubicBezTo>
                  <a:lnTo>
                    <a:pt x="1705" y="1308"/>
                  </a:lnTo>
                  <a:lnTo>
                    <a:pt x="1723" y="1308"/>
                  </a:lnTo>
                  <a:lnTo>
                    <a:pt x="1723" y="1305"/>
                  </a:lnTo>
                  <a:cubicBezTo>
                    <a:pt x="1723" y="1293"/>
                    <a:pt x="1720" y="1275"/>
                    <a:pt x="1691" y="1275"/>
                  </a:cubicBezTo>
                  <a:cubicBezTo>
                    <a:pt x="1670" y="1275"/>
                    <a:pt x="1656" y="1287"/>
                    <a:pt x="1656" y="1307"/>
                  </a:cubicBezTo>
                  <a:cubicBezTo>
                    <a:pt x="1656" y="1324"/>
                    <a:pt x="1663" y="1332"/>
                    <a:pt x="1679" y="1339"/>
                  </a:cubicBezTo>
                  <a:lnTo>
                    <a:pt x="1692" y="1343"/>
                  </a:lnTo>
                  <a:cubicBezTo>
                    <a:pt x="1702" y="1346"/>
                    <a:pt x="1708" y="1351"/>
                    <a:pt x="1708" y="1363"/>
                  </a:cubicBezTo>
                  <a:cubicBezTo>
                    <a:pt x="1708" y="1372"/>
                    <a:pt x="1702" y="1380"/>
                    <a:pt x="1691" y="1380"/>
                  </a:cubicBezTo>
                  <a:cubicBezTo>
                    <a:pt x="1678" y="1380"/>
                    <a:pt x="1672" y="1373"/>
                    <a:pt x="1672" y="1359"/>
                  </a:cubicBezTo>
                  <a:lnTo>
                    <a:pt x="1672" y="1356"/>
                  </a:lnTo>
                  <a:lnTo>
                    <a:pt x="1654" y="1356"/>
                  </a:lnTo>
                  <a:lnTo>
                    <a:pt x="1654" y="1356"/>
                  </a:lnTo>
                  <a:close/>
                  <a:moveTo>
                    <a:pt x="1511" y="1391"/>
                  </a:moveTo>
                  <a:lnTo>
                    <a:pt x="1511" y="1391"/>
                  </a:lnTo>
                  <a:lnTo>
                    <a:pt x="1528" y="1391"/>
                  </a:lnTo>
                  <a:lnTo>
                    <a:pt x="1528" y="1334"/>
                  </a:lnTo>
                  <a:cubicBezTo>
                    <a:pt x="1528" y="1322"/>
                    <a:pt x="1535" y="1317"/>
                    <a:pt x="1541" y="1317"/>
                  </a:cubicBezTo>
                  <a:cubicBezTo>
                    <a:pt x="1549" y="1317"/>
                    <a:pt x="1552" y="1321"/>
                    <a:pt x="1552" y="1332"/>
                  </a:cubicBezTo>
                  <a:lnTo>
                    <a:pt x="1552" y="1391"/>
                  </a:lnTo>
                  <a:lnTo>
                    <a:pt x="1569" y="1391"/>
                  </a:lnTo>
                  <a:lnTo>
                    <a:pt x="1569" y="1334"/>
                  </a:lnTo>
                  <a:cubicBezTo>
                    <a:pt x="1569" y="1322"/>
                    <a:pt x="1576" y="1317"/>
                    <a:pt x="1583" y="1317"/>
                  </a:cubicBezTo>
                  <a:cubicBezTo>
                    <a:pt x="1590" y="1317"/>
                    <a:pt x="1593" y="1321"/>
                    <a:pt x="1593" y="1332"/>
                  </a:cubicBezTo>
                  <a:lnTo>
                    <a:pt x="1593" y="1391"/>
                  </a:lnTo>
                  <a:lnTo>
                    <a:pt x="1610" y="1391"/>
                  </a:lnTo>
                  <a:lnTo>
                    <a:pt x="1610" y="1326"/>
                  </a:lnTo>
                  <a:cubicBezTo>
                    <a:pt x="1610" y="1309"/>
                    <a:pt x="1602" y="1303"/>
                    <a:pt x="1590" y="1303"/>
                  </a:cubicBezTo>
                  <a:cubicBezTo>
                    <a:pt x="1579" y="1303"/>
                    <a:pt x="1573" y="1308"/>
                    <a:pt x="1568" y="1316"/>
                  </a:cubicBezTo>
                  <a:cubicBezTo>
                    <a:pt x="1565" y="1309"/>
                    <a:pt x="1560" y="1303"/>
                    <a:pt x="1548" y="1303"/>
                  </a:cubicBezTo>
                  <a:cubicBezTo>
                    <a:pt x="1540" y="1303"/>
                    <a:pt x="1532" y="1308"/>
                    <a:pt x="1527" y="1315"/>
                  </a:cubicBezTo>
                  <a:lnTo>
                    <a:pt x="1527" y="1315"/>
                  </a:lnTo>
                  <a:lnTo>
                    <a:pt x="1527" y="1305"/>
                  </a:lnTo>
                  <a:lnTo>
                    <a:pt x="1511" y="1305"/>
                  </a:lnTo>
                  <a:lnTo>
                    <a:pt x="1511" y="1391"/>
                  </a:lnTo>
                  <a:lnTo>
                    <a:pt x="1511" y="1391"/>
                  </a:lnTo>
                  <a:close/>
                  <a:moveTo>
                    <a:pt x="1456" y="1348"/>
                  </a:moveTo>
                  <a:lnTo>
                    <a:pt x="1456" y="1348"/>
                  </a:lnTo>
                  <a:cubicBezTo>
                    <a:pt x="1456" y="1329"/>
                    <a:pt x="1458" y="1316"/>
                    <a:pt x="1470" y="1316"/>
                  </a:cubicBezTo>
                  <a:cubicBezTo>
                    <a:pt x="1483" y="1316"/>
                    <a:pt x="1485" y="1329"/>
                    <a:pt x="1485" y="1348"/>
                  </a:cubicBezTo>
                  <a:cubicBezTo>
                    <a:pt x="1485" y="1370"/>
                    <a:pt x="1483" y="1381"/>
                    <a:pt x="1470" y="1381"/>
                  </a:cubicBezTo>
                  <a:cubicBezTo>
                    <a:pt x="1458" y="1381"/>
                    <a:pt x="1456" y="1370"/>
                    <a:pt x="1456" y="1348"/>
                  </a:cubicBezTo>
                  <a:lnTo>
                    <a:pt x="1456" y="1348"/>
                  </a:lnTo>
                  <a:close/>
                  <a:moveTo>
                    <a:pt x="1439" y="1348"/>
                  </a:moveTo>
                  <a:lnTo>
                    <a:pt x="1439" y="1348"/>
                  </a:lnTo>
                  <a:cubicBezTo>
                    <a:pt x="1439" y="1375"/>
                    <a:pt x="1447" y="1393"/>
                    <a:pt x="1470" y="1393"/>
                  </a:cubicBezTo>
                  <a:cubicBezTo>
                    <a:pt x="1494" y="1393"/>
                    <a:pt x="1502" y="1375"/>
                    <a:pt x="1502" y="1348"/>
                  </a:cubicBezTo>
                  <a:cubicBezTo>
                    <a:pt x="1502" y="1322"/>
                    <a:pt x="1495" y="1303"/>
                    <a:pt x="1470" y="1303"/>
                  </a:cubicBezTo>
                  <a:cubicBezTo>
                    <a:pt x="1446" y="1303"/>
                    <a:pt x="1439" y="1322"/>
                    <a:pt x="1439" y="1348"/>
                  </a:cubicBezTo>
                  <a:lnTo>
                    <a:pt x="1439" y="1348"/>
                  </a:lnTo>
                  <a:close/>
                  <a:moveTo>
                    <a:pt x="1394" y="1391"/>
                  </a:moveTo>
                  <a:lnTo>
                    <a:pt x="1394" y="1391"/>
                  </a:lnTo>
                  <a:lnTo>
                    <a:pt x="1412" y="1391"/>
                  </a:lnTo>
                  <a:lnTo>
                    <a:pt x="1412" y="1340"/>
                  </a:lnTo>
                  <a:cubicBezTo>
                    <a:pt x="1412" y="1324"/>
                    <a:pt x="1421" y="1320"/>
                    <a:pt x="1429" y="1320"/>
                  </a:cubicBezTo>
                  <a:cubicBezTo>
                    <a:pt x="1432" y="1320"/>
                    <a:pt x="1435" y="1321"/>
                    <a:pt x="1436" y="1321"/>
                  </a:cubicBezTo>
                  <a:lnTo>
                    <a:pt x="1436" y="1304"/>
                  </a:lnTo>
                  <a:cubicBezTo>
                    <a:pt x="1435" y="1304"/>
                    <a:pt x="1434" y="1303"/>
                    <a:pt x="1432" y="1303"/>
                  </a:cubicBezTo>
                  <a:cubicBezTo>
                    <a:pt x="1422" y="1303"/>
                    <a:pt x="1416" y="1309"/>
                    <a:pt x="1412" y="1319"/>
                  </a:cubicBezTo>
                  <a:lnTo>
                    <a:pt x="1412" y="1319"/>
                  </a:lnTo>
                  <a:lnTo>
                    <a:pt x="1412" y="1305"/>
                  </a:lnTo>
                  <a:lnTo>
                    <a:pt x="1394" y="1305"/>
                  </a:lnTo>
                  <a:lnTo>
                    <a:pt x="1394" y="1391"/>
                  </a:lnTo>
                  <a:lnTo>
                    <a:pt x="1394" y="1391"/>
                  </a:lnTo>
                  <a:close/>
                  <a:moveTo>
                    <a:pt x="1326" y="1391"/>
                  </a:moveTo>
                  <a:lnTo>
                    <a:pt x="1326" y="1391"/>
                  </a:lnTo>
                  <a:lnTo>
                    <a:pt x="1344" y="1391"/>
                  </a:lnTo>
                  <a:lnTo>
                    <a:pt x="1344" y="1340"/>
                  </a:lnTo>
                  <a:lnTo>
                    <a:pt x="1384" y="1340"/>
                  </a:lnTo>
                  <a:lnTo>
                    <a:pt x="1384" y="1324"/>
                  </a:lnTo>
                  <a:lnTo>
                    <a:pt x="1344" y="1324"/>
                  </a:lnTo>
                  <a:lnTo>
                    <a:pt x="1344" y="1293"/>
                  </a:lnTo>
                  <a:lnTo>
                    <a:pt x="1386" y="1293"/>
                  </a:lnTo>
                  <a:lnTo>
                    <a:pt x="1386" y="1277"/>
                  </a:lnTo>
                  <a:lnTo>
                    <a:pt x="1326" y="1277"/>
                  </a:lnTo>
                  <a:lnTo>
                    <a:pt x="1326" y="1391"/>
                  </a:lnTo>
                  <a:lnTo>
                    <a:pt x="1326" y="1391"/>
                  </a:lnTo>
                  <a:close/>
                  <a:moveTo>
                    <a:pt x="630" y="244"/>
                  </a:moveTo>
                  <a:lnTo>
                    <a:pt x="630" y="244"/>
                  </a:lnTo>
                  <a:cubicBezTo>
                    <a:pt x="629" y="245"/>
                    <a:pt x="628" y="246"/>
                    <a:pt x="627" y="246"/>
                  </a:cubicBezTo>
                  <a:cubicBezTo>
                    <a:pt x="627" y="246"/>
                    <a:pt x="626" y="246"/>
                    <a:pt x="626" y="246"/>
                  </a:cubicBezTo>
                  <a:lnTo>
                    <a:pt x="625" y="246"/>
                  </a:lnTo>
                  <a:cubicBezTo>
                    <a:pt x="585" y="240"/>
                    <a:pt x="546" y="239"/>
                    <a:pt x="508" y="245"/>
                  </a:cubicBezTo>
                  <a:cubicBezTo>
                    <a:pt x="456" y="254"/>
                    <a:pt x="407" y="277"/>
                    <a:pt x="360" y="323"/>
                  </a:cubicBezTo>
                  <a:cubicBezTo>
                    <a:pt x="277" y="403"/>
                    <a:pt x="256" y="486"/>
                    <a:pt x="248" y="595"/>
                  </a:cubicBezTo>
                  <a:lnTo>
                    <a:pt x="248" y="595"/>
                  </a:lnTo>
                  <a:cubicBezTo>
                    <a:pt x="248" y="597"/>
                    <a:pt x="247" y="599"/>
                    <a:pt x="246" y="600"/>
                  </a:cubicBezTo>
                  <a:cubicBezTo>
                    <a:pt x="245" y="601"/>
                    <a:pt x="244" y="601"/>
                    <a:pt x="243" y="601"/>
                  </a:cubicBezTo>
                  <a:cubicBezTo>
                    <a:pt x="241" y="602"/>
                    <a:pt x="238" y="601"/>
                    <a:pt x="237" y="599"/>
                  </a:cubicBezTo>
                  <a:lnTo>
                    <a:pt x="236" y="597"/>
                  </a:lnTo>
                  <a:lnTo>
                    <a:pt x="235" y="595"/>
                  </a:lnTo>
                  <a:cubicBezTo>
                    <a:pt x="195" y="482"/>
                    <a:pt x="216" y="358"/>
                    <a:pt x="266" y="277"/>
                  </a:cubicBezTo>
                  <a:cubicBezTo>
                    <a:pt x="188" y="292"/>
                    <a:pt x="84" y="273"/>
                    <a:pt x="4" y="211"/>
                  </a:cubicBezTo>
                  <a:lnTo>
                    <a:pt x="3" y="210"/>
                  </a:lnTo>
                  <a:lnTo>
                    <a:pt x="2" y="209"/>
                  </a:lnTo>
                  <a:cubicBezTo>
                    <a:pt x="1" y="207"/>
                    <a:pt x="0" y="205"/>
                    <a:pt x="1" y="203"/>
                  </a:cubicBezTo>
                  <a:cubicBezTo>
                    <a:pt x="2" y="203"/>
                    <a:pt x="3" y="202"/>
                    <a:pt x="3" y="201"/>
                  </a:cubicBezTo>
                  <a:cubicBezTo>
                    <a:pt x="5" y="201"/>
                    <a:pt x="6" y="201"/>
                    <a:pt x="8" y="201"/>
                  </a:cubicBezTo>
                  <a:lnTo>
                    <a:pt x="8" y="201"/>
                  </a:lnTo>
                  <a:cubicBezTo>
                    <a:pt x="99" y="225"/>
                    <a:pt x="172" y="232"/>
                    <a:pt x="259" y="190"/>
                  </a:cubicBezTo>
                  <a:cubicBezTo>
                    <a:pt x="309" y="166"/>
                    <a:pt x="341" y="134"/>
                    <a:pt x="362" y="97"/>
                  </a:cubicBezTo>
                  <a:cubicBezTo>
                    <a:pt x="377" y="69"/>
                    <a:pt x="386" y="38"/>
                    <a:pt x="392" y="5"/>
                  </a:cubicBezTo>
                  <a:lnTo>
                    <a:pt x="393" y="5"/>
                  </a:lnTo>
                  <a:cubicBezTo>
                    <a:pt x="393" y="4"/>
                    <a:pt x="393" y="4"/>
                    <a:pt x="393" y="4"/>
                  </a:cubicBezTo>
                  <a:cubicBezTo>
                    <a:pt x="393" y="3"/>
                    <a:pt x="394" y="2"/>
                    <a:pt x="395" y="2"/>
                  </a:cubicBezTo>
                  <a:cubicBezTo>
                    <a:pt x="398" y="0"/>
                    <a:pt x="402" y="1"/>
                    <a:pt x="404" y="4"/>
                  </a:cubicBezTo>
                  <a:lnTo>
                    <a:pt x="404" y="5"/>
                  </a:lnTo>
                  <a:lnTo>
                    <a:pt x="405" y="7"/>
                  </a:lnTo>
                  <a:cubicBezTo>
                    <a:pt x="424" y="61"/>
                    <a:pt x="407" y="147"/>
                    <a:pt x="385" y="189"/>
                  </a:cubicBezTo>
                  <a:cubicBezTo>
                    <a:pt x="392" y="188"/>
                    <a:pt x="399" y="187"/>
                    <a:pt x="407" y="185"/>
                  </a:cubicBezTo>
                  <a:cubicBezTo>
                    <a:pt x="463" y="176"/>
                    <a:pt x="572" y="189"/>
                    <a:pt x="628" y="232"/>
                  </a:cubicBezTo>
                  <a:lnTo>
                    <a:pt x="629" y="233"/>
                  </a:lnTo>
                  <a:lnTo>
                    <a:pt x="631" y="234"/>
                  </a:lnTo>
                  <a:cubicBezTo>
                    <a:pt x="633" y="237"/>
                    <a:pt x="633" y="242"/>
                    <a:pt x="630" y="24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20">
              <a:extLst>
                <a:ext uri="{FF2B5EF4-FFF2-40B4-BE49-F238E27FC236}">
                  <a16:creationId xmlns:a16="http://schemas.microsoft.com/office/drawing/2014/main" id="{D4D7151A-9C79-6F46-8DFE-6477A7A90C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5" y="3268663"/>
              <a:ext cx="1690688" cy="1130299"/>
            </a:xfrm>
            <a:custGeom>
              <a:avLst/>
              <a:gdLst>
                <a:gd name="T0" fmla="*/ 2042 w 2203"/>
                <a:gd name="T1" fmla="*/ 1106 h 1464"/>
                <a:gd name="T2" fmla="*/ 2053 w 2203"/>
                <a:gd name="T3" fmla="*/ 1114 h 1464"/>
                <a:gd name="T4" fmla="*/ 2099 w 2203"/>
                <a:gd name="T5" fmla="*/ 1109 h 1464"/>
                <a:gd name="T6" fmla="*/ 2054 w 2203"/>
                <a:gd name="T7" fmla="*/ 1164 h 1464"/>
                <a:gd name="T8" fmla="*/ 1486 w 2203"/>
                <a:gd name="T9" fmla="*/ 1387 h 1464"/>
                <a:gd name="T10" fmla="*/ 1500 w 2203"/>
                <a:gd name="T11" fmla="*/ 1346 h 1464"/>
                <a:gd name="T12" fmla="*/ 1424 w 2203"/>
                <a:gd name="T13" fmla="*/ 1353 h 1464"/>
                <a:gd name="T14" fmla="*/ 1436 w 2203"/>
                <a:gd name="T15" fmla="*/ 1353 h 1464"/>
                <a:gd name="T16" fmla="*/ 1366 w 2203"/>
                <a:gd name="T17" fmla="*/ 1348 h 1464"/>
                <a:gd name="T18" fmla="*/ 1353 w 2203"/>
                <a:gd name="T19" fmla="*/ 1449 h 1464"/>
                <a:gd name="T20" fmla="*/ 1303 w 2203"/>
                <a:gd name="T21" fmla="*/ 1348 h 1464"/>
                <a:gd name="T22" fmla="*/ 1321 w 2203"/>
                <a:gd name="T23" fmla="*/ 1383 h 1464"/>
                <a:gd name="T24" fmla="*/ 1263 w 2203"/>
                <a:gd name="T25" fmla="*/ 1358 h 1464"/>
                <a:gd name="T26" fmla="*/ 1263 w 2203"/>
                <a:gd name="T27" fmla="*/ 1425 h 1464"/>
                <a:gd name="T28" fmla="*/ 1248 w 2203"/>
                <a:gd name="T29" fmla="*/ 1394 h 1464"/>
                <a:gd name="T30" fmla="*/ 1229 w 2203"/>
                <a:gd name="T31" fmla="*/ 1348 h 1464"/>
                <a:gd name="T32" fmla="*/ 1130 w 2203"/>
                <a:gd name="T33" fmla="*/ 1359 h 1464"/>
                <a:gd name="T34" fmla="*/ 1099 w 2203"/>
                <a:gd name="T35" fmla="*/ 1391 h 1464"/>
                <a:gd name="T36" fmla="*/ 1092 w 2203"/>
                <a:gd name="T37" fmla="*/ 1377 h 1464"/>
                <a:gd name="T38" fmla="*/ 1007 w 2203"/>
                <a:gd name="T39" fmla="*/ 1373 h 1464"/>
                <a:gd name="T40" fmla="*/ 994 w 2203"/>
                <a:gd name="T41" fmla="*/ 1436 h 1464"/>
                <a:gd name="T42" fmla="*/ 985 w 2203"/>
                <a:gd name="T43" fmla="*/ 1394 h 1464"/>
                <a:gd name="T44" fmla="*/ 938 w 2203"/>
                <a:gd name="T45" fmla="*/ 1348 h 1464"/>
                <a:gd name="T46" fmla="*/ 956 w 2203"/>
                <a:gd name="T47" fmla="*/ 1336 h 1464"/>
                <a:gd name="T48" fmla="*/ 873 w 2203"/>
                <a:gd name="T49" fmla="*/ 1334 h 1464"/>
                <a:gd name="T50" fmla="*/ 855 w 2203"/>
                <a:gd name="T51" fmla="*/ 1434 h 1464"/>
                <a:gd name="T52" fmla="*/ 784 w 2203"/>
                <a:gd name="T53" fmla="*/ 1320 h 1464"/>
                <a:gd name="T54" fmla="*/ 751 w 2203"/>
                <a:gd name="T55" fmla="*/ 1389 h 1464"/>
                <a:gd name="T56" fmla="*/ 751 w 2203"/>
                <a:gd name="T57" fmla="*/ 1424 h 1464"/>
                <a:gd name="T58" fmla="*/ 710 w 2203"/>
                <a:gd name="T59" fmla="*/ 1374 h 1464"/>
                <a:gd name="T60" fmla="*/ 642 w 2203"/>
                <a:gd name="T61" fmla="*/ 1391 h 1464"/>
                <a:gd name="T62" fmla="*/ 703 w 2203"/>
                <a:gd name="T63" fmla="*/ 1403 h 1464"/>
                <a:gd name="T64" fmla="*/ 613 w 2203"/>
                <a:gd name="T65" fmla="*/ 1319 h 1464"/>
                <a:gd name="T66" fmla="*/ 573 w 2203"/>
                <a:gd name="T67" fmla="*/ 1348 h 1464"/>
                <a:gd name="T68" fmla="*/ 598 w 2203"/>
                <a:gd name="T69" fmla="*/ 1421 h 1464"/>
                <a:gd name="T70" fmla="*/ 561 w 2203"/>
                <a:gd name="T71" fmla="*/ 1348 h 1464"/>
                <a:gd name="T72" fmla="*/ 559 w 2203"/>
                <a:gd name="T73" fmla="*/ 1410 h 1464"/>
                <a:gd name="T74" fmla="*/ 533 w 2203"/>
                <a:gd name="T75" fmla="*/ 1399 h 1464"/>
                <a:gd name="T76" fmla="*/ 471 w 2203"/>
                <a:gd name="T77" fmla="*/ 1348 h 1464"/>
                <a:gd name="T78" fmla="*/ 488 w 2203"/>
                <a:gd name="T79" fmla="*/ 1319 h 1464"/>
                <a:gd name="T80" fmla="*/ 449 w 2203"/>
                <a:gd name="T81" fmla="*/ 1324 h 1464"/>
                <a:gd name="T82" fmla="*/ 463 w 2203"/>
                <a:gd name="T83" fmla="*/ 1434 h 1464"/>
                <a:gd name="T84" fmla="*/ 395 w 2203"/>
                <a:gd name="T85" fmla="*/ 1389 h 1464"/>
                <a:gd name="T86" fmla="*/ 411 w 2203"/>
                <a:gd name="T87" fmla="*/ 1416 h 1464"/>
                <a:gd name="T88" fmla="*/ 351 w 2203"/>
                <a:gd name="T89" fmla="*/ 1412 h 1464"/>
                <a:gd name="T90" fmla="*/ 411 w 2203"/>
                <a:gd name="T91" fmla="*/ 1367 h 1464"/>
                <a:gd name="T92" fmla="*/ 333 w 2203"/>
                <a:gd name="T93" fmla="*/ 1348 h 1464"/>
                <a:gd name="T94" fmla="*/ 333 w 2203"/>
                <a:gd name="T95" fmla="*/ 1435 h 1464"/>
                <a:gd name="T96" fmla="*/ 247 w 2203"/>
                <a:gd name="T97" fmla="*/ 1402 h 1464"/>
                <a:gd name="T98" fmla="*/ 298 w 2203"/>
                <a:gd name="T99" fmla="*/ 1351 h 1464"/>
                <a:gd name="T100" fmla="*/ 264 w 2203"/>
                <a:gd name="T101" fmla="*/ 1436 h 1464"/>
                <a:gd name="T102" fmla="*/ 434 w 2203"/>
                <a:gd name="T103" fmla="*/ 157 h 1464"/>
                <a:gd name="T104" fmla="*/ 1045 w 2203"/>
                <a:gd name="T105" fmla="*/ 630 h 1464"/>
                <a:gd name="T106" fmla="*/ 1212 w 2203"/>
                <a:gd name="T107" fmla="*/ 376 h 1464"/>
                <a:gd name="T108" fmla="*/ 790 w 2203"/>
                <a:gd name="T109" fmla="*/ 516 h 1464"/>
                <a:gd name="T110" fmla="*/ 281 w 2203"/>
                <a:gd name="T111" fmla="*/ 388 h 1464"/>
                <a:gd name="T112" fmla="*/ 284 w 2203"/>
                <a:gd name="T113" fmla="*/ 1086 h 1464"/>
                <a:gd name="T114" fmla="*/ 1592 w 2203"/>
                <a:gd name="T115" fmla="*/ 752 h 1464"/>
                <a:gd name="T116" fmla="*/ 1362 w 2203"/>
                <a:gd name="T117" fmla="*/ 127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03" h="1464">
                  <a:moveTo>
                    <a:pt x="2042" y="1106"/>
                  </a:moveTo>
                  <a:lnTo>
                    <a:pt x="2042" y="1106"/>
                  </a:lnTo>
                  <a:lnTo>
                    <a:pt x="2053" y="1106"/>
                  </a:lnTo>
                  <a:cubicBezTo>
                    <a:pt x="2061" y="1106"/>
                    <a:pt x="2069" y="1105"/>
                    <a:pt x="2069" y="1095"/>
                  </a:cubicBezTo>
                  <a:cubicBezTo>
                    <a:pt x="2069" y="1087"/>
                    <a:pt x="2062" y="1086"/>
                    <a:pt x="2055" y="1086"/>
                  </a:cubicBezTo>
                  <a:lnTo>
                    <a:pt x="2042" y="1086"/>
                  </a:lnTo>
                  <a:lnTo>
                    <a:pt x="2042" y="1106"/>
                  </a:lnTo>
                  <a:lnTo>
                    <a:pt x="2042" y="1106"/>
                  </a:lnTo>
                  <a:close/>
                  <a:moveTo>
                    <a:pt x="2032" y="1077"/>
                  </a:moveTo>
                  <a:lnTo>
                    <a:pt x="2032" y="1077"/>
                  </a:lnTo>
                  <a:lnTo>
                    <a:pt x="2057" y="1077"/>
                  </a:lnTo>
                  <a:cubicBezTo>
                    <a:pt x="2072" y="1077"/>
                    <a:pt x="2079" y="1083"/>
                    <a:pt x="2079" y="1096"/>
                  </a:cubicBezTo>
                  <a:cubicBezTo>
                    <a:pt x="2079" y="1107"/>
                    <a:pt x="2072" y="1112"/>
                    <a:pt x="2063" y="1113"/>
                  </a:cubicBezTo>
                  <a:lnTo>
                    <a:pt x="2081" y="1142"/>
                  </a:lnTo>
                  <a:lnTo>
                    <a:pt x="2070" y="1142"/>
                  </a:lnTo>
                  <a:lnTo>
                    <a:pt x="2053" y="1114"/>
                  </a:lnTo>
                  <a:lnTo>
                    <a:pt x="2042" y="1114"/>
                  </a:lnTo>
                  <a:lnTo>
                    <a:pt x="2042" y="1142"/>
                  </a:lnTo>
                  <a:lnTo>
                    <a:pt x="2032" y="1142"/>
                  </a:lnTo>
                  <a:lnTo>
                    <a:pt x="2032" y="1077"/>
                  </a:lnTo>
                  <a:lnTo>
                    <a:pt x="2032" y="1077"/>
                  </a:lnTo>
                  <a:close/>
                  <a:moveTo>
                    <a:pt x="2054" y="1156"/>
                  </a:moveTo>
                  <a:lnTo>
                    <a:pt x="2054" y="1156"/>
                  </a:lnTo>
                  <a:cubicBezTo>
                    <a:pt x="2079" y="1156"/>
                    <a:pt x="2099" y="1136"/>
                    <a:pt x="2099" y="1109"/>
                  </a:cubicBezTo>
                  <a:cubicBezTo>
                    <a:pt x="2099" y="1083"/>
                    <a:pt x="2079" y="1063"/>
                    <a:pt x="2054" y="1063"/>
                  </a:cubicBezTo>
                  <a:cubicBezTo>
                    <a:pt x="2028" y="1063"/>
                    <a:pt x="2008" y="1083"/>
                    <a:pt x="2008" y="1109"/>
                  </a:cubicBezTo>
                  <a:cubicBezTo>
                    <a:pt x="2008" y="1136"/>
                    <a:pt x="2028" y="1156"/>
                    <a:pt x="2054" y="1156"/>
                  </a:cubicBezTo>
                  <a:lnTo>
                    <a:pt x="2054" y="1156"/>
                  </a:lnTo>
                  <a:close/>
                  <a:moveTo>
                    <a:pt x="2054" y="1055"/>
                  </a:moveTo>
                  <a:lnTo>
                    <a:pt x="2054" y="1055"/>
                  </a:lnTo>
                  <a:cubicBezTo>
                    <a:pt x="2084" y="1055"/>
                    <a:pt x="2109" y="1078"/>
                    <a:pt x="2109" y="1109"/>
                  </a:cubicBezTo>
                  <a:cubicBezTo>
                    <a:pt x="2109" y="1141"/>
                    <a:pt x="2084" y="1164"/>
                    <a:pt x="2054" y="1164"/>
                  </a:cubicBezTo>
                  <a:cubicBezTo>
                    <a:pt x="2024" y="1164"/>
                    <a:pt x="1998" y="1141"/>
                    <a:pt x="1998" y="1109"/>
                  </a:cubicBezTo>
                  <a:cubicBezTo>
                    <a:pt x="1998" y="1078"/>
                    <a:pt x="2024" y="1055"/>
                    <a:pt x="2054" y="1055"/>
                  </a:cubicBezTo>
                  <a:lnTo>
                    <a:pt x="2054" y="1055"/>
                  </a:lnTo>
                  <a:close/>
                  <a:moveTo>
                    <a:pt x="1504" y="1355"/>
                  </a:moveTo>
                  <a:lnTo>
                    <a:pt x="1504" y="1355"/>
                  </a:lnTo>
                  <a:lnTo>
                    <a:pt x="1503" y="1355"/>
                  </a:lnTo>
                  <a:lnTo>
                    <a:pt x="1491" y="1387"/>
                  </a:lnTo>
                  <a:lnTo>
                    <a:pt x="1486" y="1387"/>
                  </a:lnTo>
                  <a:lnTo>
                    <a:pt x="1474" y="1355"/>
                  </a:lnTo>
                  <a:lnTo>
                    <a:pt x="1473" y="1355"/>
                  </a:lnTo>
                  <a:lnTo>
                    <a:pt x="1473" y="1387"/>
                  </a:lnTo>
                  <a:lnTo>
                    <a:pt x="1465" y="1387"/>
                  </a:lnTo>
                  <a:lnTo>
                    <a:pt x="1465" y="1346"/>
                  </a:lnTo>
                  <a:lnTo>
                    <a:pt x="1477" y="1346"/>
                  </a:lnTo>
                  <a:lnTo>
                    <a:pt x="1489" y="1375"/>
                  </a:lnTo>
                  <a:lnTo>
                    <a:pt x="1500" y="1346"/>
                  </a:lnTo>
                  <a:lnTo>
                    <a:pt x="1512" y="1346"/>
                  </a:lnTo>
                  <a:lnTo>
                    <a:pt x="1512" y="1387"/>
                  </a:lnTo>
                  <a:lnTo>
                    <a:pt x="1504" y="1387"/>
                  </a:lnTo>
                  <a:lnTo>
                    <a:pt x="1504" y="1355"/>
                  </a:lnTo>
                  <a:lnTo>
                    <a:pt x="1504" y="1355"/>
                  </a:lnTo>
                  <a:close/>
                  <a:moveTo>
                    <a:pt x="1436" y="1353"/>
                  </a:moveTo>
                  <a:lnTo>
                    <a:pt x="1436" y="1353"/>
                  </a:lnTo>
                  <a:lnTo>
                    <a:pt x="1424" y="1353"/>
                  </a:lnTo>
                  <a:lnTo>
                    <a:pt x="1424" y="1346"/>
                  </a:lnTo>
                  <a:lnTo>
                    <a:pt x="1457" y="1346"/>
                  </a:lnTo>
                  <a:lnTo>
                    <a:pt x="1457" y="1353"/>
                  </a:lnTo>
                  <a:lnTo>
                    <a:pt x="1445" y="1353"/>
                  </a:lnTo>
                  <a:lnTo>
                    <a:pt x="1445" y="1387"/>
                  </a:lnTo>
                  <a:lnTo>
                    <a:pt x="1436" y="1387"/>
                  </a:lnTo>
                  <a:lnTo>
                    <a:pt x="1436" y="1353"/>
                  </a:lnTo>
                  <a:lnTo>
                    <a:pt x="1436" y="1353"/>
                  </a:lnTo>
                  <a:close/>
                  <a:moveTo>
                    <a:pt x="1407" y="1413"/>
                  </a:moveTo>
                  <a:lnTo>
                    <a:pt x="1407" y="1413"/>
                  </a:lnTo>
                  <a:lnTo>
                    <a:pt x="1425" y="1413"/>
                  </a:lnTo>
                  <a:lnTo>
                    <a:pt x="1425" y="1434"/>
                  </a:lnTo>
                  <a:lnTo>
                    <a:pt x="1407" y="1434"/>
                  </a:lnTo>
                  <a:lnTo>
                    <a:pt x="1407" y="1413"/>
                  </a:lnTo>
                  <a:close/>
                  <a:moveTo>
                    <a:pt x="1366" y="1348"/>
                  </a:moveTo>
                  <a:lnTo>
                    <a:pt x="1366" y="1348"/>
                  </a:lnTo>
                  <a:lnTo>
                    <a:pt x="1381" y="1413"/>
                  </a:lnTo>
                  <a:lnTo>
                    <a:pt x="1381" y="1413"/>
                  </a:lnTo>
                  <a:lnTo>
                    <a:pt x="1395" y="1348"/>
                  </a:lnTo>
                  <a:lnTo>
                    <a:pt x="1413" y="1348"/>
                  </a:lnTo>
                  <a:lnTo>
                    <a:pt x="1389" y="1437"/>
                  </a:lnTo>
                  <a:cubicBezTo>
                    <a:pt x="1383" y="1461"/>
                    <a:pt x="1377" y="1464"/>
                    <a:pt x="1359" y="1463"/>
                  </a:cubicBezTo>
                  <a:cubicBezTo>
                    <a:pt x="1357" y="1463"/>
                    <a:pt x="1355" y="1463"/>
                    <a:pt x="1353" y="1463"/>
                  </a:cubicBezTo>
                  <a:lnTo>
                    <a:pt x="1353" y="1449"/>
                  </a:lnTo>
                  <a:cubicBezTo>
                    <a:pt x="1355" y="1449"/>
                    <a:pt x="1356" y="1450"/>
                    <a:pt x="1358" y="1450"/>
                  </a:cubicBezTo>
                  <a:cubicBezTo>
                    <a:pt x="1364" y="1450"/>
                    <a:pt x="1368" y="1449"/>
                    <a:pt x="1370" y="1443"/>
                  </a:cubicBezTo>
                  <a:lnTo>
                    <a:pt x="1372" y="1436"/>
                  </a:lnTo>
                  <a:lnTo>
                    <a:pt x="1348" y="1348"/>
                  </a:lnTo>
                  <a:lnTo>
                    <a:pt x="1366" y="1348"/>
                  </a:lnTo>
                  <a:lnTo>
                    <a:pt x="1366" y="1348"/>
                  </a:lnTo>
                  <a:close/>
                  <a:moveTo>
                    <a:pt x="1303" y="1348"/>
                  </a:moveTo>
                  <a:lnTo>
                    <a:pt x="1303" y="1348"/>
                  </a:lnTo>
                  <a:lnTo>
                    <a:pt x="1321" y="1348"/>
                  </a:lnTo>
                  <a:lnTo>
                    <a:pt x="1321" y="1362"/>
                  </a:lnTo>
                  <a:lnTo>
                    <a:pt x="1321" y="1362"/>
                  </a:lnTo>
                  <a:cubicBezTo>
                    <a:pt x="1325" y="1352"/>
                    <a:pt x="1331" y="1346"/>
                    <a:pt x="1341" y="1346"/>
                  </a:cubicBezTo>
                  <a:cubicBezTo>
                    <a:pt x="1343" y="1346"/>
                    <a:pt x="1344" y="1347"/>
                    <a:pt x="1345" y="1347"/>
                  </a:cubicBezTo>
                  <a:lnTo>
                    <a:pt x="1345" y="1364"/>
                  </a:lnTo>
                  <a:cubicBezTo>
                    <a:pt x="1344" y="1364"/>
                    <a:pt x="1341" y="1363"/>
                    <a:pt x="1338" y="1363"/>
                  </a:cubicBezTo>
                  <a:cubicBezTo>
                    <a:pt x="1330" y="1363"/>
                    <a:pt x="1321" y="1367"/>
                    <a:pt x="1321" y="1383"/>
                  </a:cubicBezTo>
                  <a:lnTo>
                    <a:pt x="1321" y="1434"/>
                  </a:lnTo>
                  <a:lnTo>
                    <a:pt x="1303" y="1434"/>
                  </a:lnTo>
                  <a:lnTo>
                    <a:pt x="1303" y="1348"/>
                  </a:lnTo>
                  <a:lnTo>
                    <a:pt x="1303" y="1348"/>
                  </a:lnTo>
                  <a:close/>
                  <a:moveTo>
                    <a:pt x="1276" y="1382"/>
                  </a:moveTo>
                  <a:lnTo>
                    <a:pt x="1276" y="1382"/>
                  </a:lnTo>
                  <a:lnTo>
                    <a:pt x="1276" y="1377"/>
                  </a:lnTo>
                  <a:cubicBezTo>
                    <a:pt x="1276" y="1366"/>
                    <a:pt x="1272" y="1358"/>
                    <a:pt x="1263" y="1358"/>
                  </a:cubicBezTo>
                  <a:cubicBezTo>
                    <a:pt x="1252" y="1358"/>
                    <a:pt x="1248" y="1369"/>
                    <a:pt x="1248" y="1380"/>
                  </a:cubicBezTo>
                  <a:lnTo>
                    <a:pt x="1248" y="1382"/>
                  </a:lnTo>
                  <a:lnTo>
                    <a:pt x="1276" y="1382"/>
                  </a:lnTo>
                  <a:lnTo>
                    <a:pt x="1276" y="1382"/>
                  </a:lnTo>
                  <a:close/>
                  <a:moveTo>
                    <a:pt x="1248" y="1394"/>
                  </a:moveTo>
                  <a:lnTo>
                    <a:pt x="1248" y="1394"/>
                  </a:lnTo>
                  <a:lnTo>
                    <a:pt x="1248" y="1398"/>
                  </a:lnTo>
                  <a:cubicBezTo>
                    <a:pt x="1248" y="1410"/>
                    <a:pt x="1250" y="1425"/>
                    <a:pt x="1263" y="1425"/>
                  </a:cubicBezTo>
                  <a:cubicBezTo>
                    <a:pt x="1275" y="1425"/>
                    <a:pt x="1276" y="1411"/>
                    <a:pt x="1276" y="1405"/>
                  </a:cubicBezTo>
                  <a:lnTo>
                    <a:pt x="1293" y="1405"/>
                  </a:lnTo>
                  <a:cubicBezTo>
                    <a:pt x="1293" y="1424"/>
                    <a:pt x="1281" y="1436"/>
                    <a:pt x="1262" y="1436"/>
                  </a:cubicBezTo>
                  <a:cubicBezTo>
                    <a:pt x="1248" y="1436"/>
                    <a:pt x="1231" y="1432"/>
                    <a:pt x="1231" y="1393"/>
                  </a:cubicBezTo>
                  <a:cubicBezTo>
                    <a:pt x="1231" y="1370"/>
                    <a:pt x="1236" y="1346"/>
                    <a:pt x="1263" y="1346"/>
                  </a:cubicBezTo>
                  <a:cubicBezTo>
                    <a:pt x="1287" y="1346"/>
                    <a:pt x="1293" y="1361"/>
                    <a:pt x="1293" y="1384"/>
                  </a:cubicBezTo>
                  <a:lnTo>
                    <a:pt x="1293" y="1394"/>
                  </a:lnTo>
                  <a:lnTo>
                    <a:pt x="1248" y="1394"/>
                  </a:lnTo>
                  <a:lnTo>
                    <a:pt x="1248" y="1394"/>
                  </a:lnTo>
                  <a:close/>
                  <a:moveTo>
                    <a:pt x="1163" y="1348"/>
                  </a:moveTo>
                  <a:lnTo>
                    <a:pt x="1163" y="1348"/>
                  </a:lnTo>
                  <a:lnTo>
                    <a:pt x="1182" y="1348"/>
                  </a:lnTo>
                  <a:lnTo>
                    <a:pt x="1197" y="1416"/>
                  </a:lnTo>
                  <a:lnTo>
                    <a:pt x="1197" y="1416"/>
                  </a:lnTo>
                  <a:lnTo>
                    <a:pt x="1210" y="1348"/>
                  </a:lnTo>
                  <a:lnTo>
                    <a:pt x="1229" y="1348"/>
                  </a:lnTo>
                  <a:lnTo>
                    <a:pt x="1206" y="1434"/>
                  </a:lnTo>
                  <a:lnTo>
                    <a:pt x="1186" y="1434"/>
                  </a:lnTo>
                  <a:lnTo>
                    <a:pt x="1163" y="1348"/>
                  </a:lnTo>
                  <a:lnTo>
                    <a:pt x="1163" y="1348"/>
                  </a:lnTo>
                  <a:close/>
                  <a:moveTo>
                    <a:pt x="1130" y="1424"/>
                  </a:moveTo>
                  <a:lnTo>
                    <a:pt x="1130" y="1424"/>
                  </a:lnTo>
                  <a:cubicBezTo>
                    <a:pt x="1143" y="1424"/>
                    <a:pt x="1145" y="1413"/>
                    <a:pt x="1145" y="1391"/>
                  </a:cubicBezTo>
                  <a:cubicBezTo>
                    <a:pt x="1145" y="1372"/>
                    <a:pt x="1143" y="1359"/>
                    <a:pt x="1130" y="1359"/>
                  </a:cubicBezTo>
                  <a:cubicBezTo>
                    <a:pt x="1118" y="1359"/>
                    <a:pt x="1116" y="1372"/>
                    <a:pt x="1116" y="1391"/>
                  </a:cubicBezTo>
                  <a:cubicBezTo>
                    <a:pt x="1116" y="1413"/>
                    <a:pt x="1118" y="1424"/>
                    <a:pt x="1130" y="1424"/>
                  </a:cubicBezTo>
                  <a:lnTo>
                    <a:pt x="1130" y="1424"/>
                  </a:lnTo>
                  <a:close/>
                  <a:moveTo>
                    <a:pt x="1130" y="1346"/>
                  </a:moveTo>
                  <a:lnTo>
                    <a:pt x="1130" y="1346"/>
                  </a:lnTo>
                  <a:cubicBezTo>
                    <a:pt x="1155" y="1346"/>
                    <a:pt x="1163" y="1365"/>
                    <a:pt x="1163" y="1391"/>
                  </a:cubicBezTo>
                  <a:cubicBezTo>
                    <a:pt x="1163" y="1418"/>
                    <a:pt x="1154" y="1436"/>
                    <a:pt x="1130" y="1436"/>
                  </a:cubicBezTo>
                  <a:cubicBezTo>
                    <a:pt x="1107" y="1436"/>
                    <a:pt x="1099" y="1418"/>
                    <a:pt x="1099" y="1391"/>
                  </a:cubicBezTo>
                  <a:cubicBezTo>
                    <a:pt x="1099" y="1365"/>
                    <a:pt x="1106" y="1346"/>
                    <a:pt x="1130" y="1346"/>
                  </a:cubicBezTo>
                  <a:lnTo>
                    <a:pt x="1130" y="1346"/>
                  </a:lnTo>
                  <a:close/>
                  <a:moveTo>
                    <a:pt x="1092" y="1403"/>
                  </a:moveTo>
                  <a:lnTo>
                    <a:pt x="1092" y="1403"/>
                  </a:lnTo>
                  <a:cubicBezTo>
                    <a:pt x="1090" y="1423"/>
                    <a:pt x="1083" y="1436"/>
                    <a:pt x="1062" y="1436"/>
                  </a:cubicBezTo>
                  <a:cubicBezTo>
                    <a:pt x="1037" y="1436"/>
                    <a:pt x="1030" y="1418"/>
                    <a:pt x="1030" y="1391"/>
                  </a:cubicBezTo>
                  <a:cubicBezTo>
                    <a:pt x="1030" y="1365"/>
                    <a:pt x="1037" y="1346"/>
                    <a:pt x="1062" y="1346"/>
                  </a:cubicBezTo>
                  <a:cubicBezTo>
                    <a:pt x="1088" y="1346"/>
                    <a:pt x="1092" y="1366"/>
                    <a:pt x="1092" y="1377"/>
                  </a:cubicBezTo>
                  <a:lnTo>
                    <a:pt x="1075" y="1377"/>
                  </a:lnTo>
                  <a:cubicBezTo>
                    <a:pt x="1075" y="1369"/>
                    <a:pt x="1072" y="1359"/>
                    <a:pt x="1062" y="1359"/>
                  </a:cubicBezTo>
                  <a:cubicBezTo>
                    <a:pt x="1050" y="1359"/>
                    <a:pt x="1048" y="1372"/>
                    <a:pt x="1048" y="1391"/>
                  </a:cubicBezTo>
                  <a:cubicBezTo>
                    <a:pt x="1048" y="1410"/>
                    <a:pt x="1050" y="1424"/>
                    <a:pt x="1062" y="1424"/>
                  </a:cubicBezTo>
                  <a:cubicBezTo>
                    <a:pt x="1072" y="1424"/>
                    <a:pt x="1075" y="1416"/>
                    <a:pt x="1075" y="1403"/>
                  </a:cubicBezTo>
                  <a:lnTo>
                    <a:pt x="1092" y="1403"/>
                  </a:lnTo>
                  <a:lnTo>
                    <a:pt x="1092" y="1403"/>
                  </a:lnTo>
                  <a:close/>
                  <a:moveTo>
                    <a:pt x="1007" y="1373"/>
                  </a:moveTo>
                  <a:lnTo>
                    <a:pt x="1007" y="1373"/>
                  </a:lnTo>
                  <a:lnTo>
                    <a:pt x="1007" y="1371"/>
                  </a:lnTo>
                  <a:cubicBezTo>
                    <a:pt x="1007" y="1364"/>
                    <a:pt x="1004" y="1358"/>
                    <a:pt x="995" y="1358"/>
                  </a:cubicBezTo>
                  <a:cubicBezTo>
                    <a:pt x="988" y="1358"/>
                    <a:pt x="983" y="1361"/>
                    <a:pt x="983" y="1369"/>
                  </a:cubicBezTo>
                  <a:cubicBezTo>
                    <a:pt x="983" y="1376"/>
                    <a:pt x="986" y="1379"/>
                    <a:pt x="995" y="1382"/>
                  </a:cubicBezTo>
                  <a:lnTo>
                    <a:pt x="1006" y="1386"/>
                  </a:lnTo>
                  <a:cubicBezTo>
                    <a:pt x="1019" y="1390"/>
                    <a:pt x="1025" y="1397"/>
                    <a:pt x="1025" y="1410"/>
                  </a:cubicBezTo>
                  <a:cubicBezTo>
                    <a:pt x="1025" y="1429"/>
                    <a:pt x="1011" y="1436"/>
                    <a:pt x="994" y="1436"/>
                  </a:cubicBezTo>
                  <a:cubicBezTo>
                    <a:pt x="972" y="1436"/>
                    <a:pt x="966" y="1426"/>
                    <a:pt x="966" y="1410"/>
                  </a:cubicBezTo>
                  <a:lnTo>
                    <a:pt x="966" y="1407"/>
                  </a:lnTo>
                  <a:lnTo>
                    <a:pt x="981" y="1407"/>
                  </a:lnTo>
                  <a:lnTo>
                    <a:pt x="981" y="1409"/>
                  </a:lnTo>
                  <a:cubicBezTo>
                    <a:pt x="981" y="1419"/>
                    <a:pt x="985" y="1425"/>
                    <a:pt x="995" y="1425"/>
                  </a:cubicBezTo>
                  <a:cubicBezTo>
                    <a:pt x="1004" y="1425"/>
                    <a:pt x="1009" y="1420"/>
                    <a:pt x="1009" y="1412"/>
                  </a:cubicBezTo>
                  <a:cubicBezTo>
                    <a:pt x="1009" y="1406"/>
                    <a:pt x="1005" y="1401"/>
                    <a:pt x="999" y="1399"/>
                  </a:cubicBezTo>
                  <a:lnTo>
                    <a:pt x="985" y="1394"/>
                  </a:lnTo>
                  <a:cubicBezTo>
                    <a:pt x="972" y="1390"/>
                    <a:pt x="967" y="1383"/>
                    <a:pt x="967" y="1370"/>
                  </a:cubicBezTo>
                  <a:cubicBezTo>
                    <a:pt x="967" y="1354"/>
                    <a:pt x="978" y="1346"/>
                    <a:pt x="996" y="1346"/>
                  </a:cubicBezTo>
                  <a:cubicBezTo>
                    <a:pt x="1018" y="1346"/>
                    <a:pt x="1023" y="1359"/>
                    <a:pt x="1023" y="1370"/>
                  </a:cubicBezTo>
                  <a:lnTo>
                    <a:pt x="1023" y="1373"/>
                  </a:lnTo>
                  <a:lnTo>
                    <a:pt x="1007" y="1373"/>
                  </a:lnTo>
                  <a:lnTo>
                    <a:pt x="1007" y="1373"/>
                  </a:lnTo>
                  <a:close/>
                  <a:moveTo>
                    <a:pt x="938" y="1348"/>
                  </a:moveTo>
                  <a:lnTo>
                    <a:pt x="938" y="1348"/>
                  </a:lnTo>
                  <a:lnTo>
                    <a:pt x="956" y="1348"/>
                  </a:lnTo>
                  <a:lnTo>
                    <a:pt x="956" y="1434"/>
                  </a:lnTo>
                  <a:lnTo>
                    <a:pt x="938" y="1434"/>
                  </a:lnTo>
                  <a:lnTo>
                    <a:pt x="938" y="1348"/>
                  </a:lnTo>
                  <a:close/>
                  <a:moveTo>
                    <a:pt x="938" y="1319"/>
                  </a:moveTo>
                  <a:lnTo>
                    <a:pt x="938" y="1319"/>
                  </a:lnTo>
                  <a:lnTo>
                    <a:pt x="956" y="1319"/>
                  </a:lnTo>
                  <a:lnTo>
                    <a:pt x="956" y="1336"/>
                  </a:lnTo>
                  <a:lnTo>
                    <a:pt x="938" y="1336"/>
                  </a:lnTo>
                  <a:lnTo>
                    <a:pt x="938" y="1319"/>
                  </a:lnTo>
                  <a:close/>
                  <a:moveTo>
                    <a:pt x="873" y="1420"/>
                  </a:moveTo>
                  <a:lnTo>
                    <a:pt x="873" y="1420"/>
                  </a:lnTo>
                  <a:lnTo>
                    <a:pt x="888" y="1420"/>
                  </a:lnTo>
                  <a:cubicBezTo>
                    <a:pt x="903" y="1420"/>
                    <a:pt x="909" y="1411"/>
                    <a:pt x="909" y="1377"/>
                  </a:cubicBezTo>
                  <a:cubicBezTo>
                    <a:pt x="909" y="1345"/>
                    <a:pt x="904" y="1334"/>
                    <a:pt x="888" y="1334"/>
                  </a:cubicBezTo>
                  <a:lnTo>
                    <a:pt x="873" y="1334"/>
                  </a:lnTo>
                  <a:lnTo>
                    <a:pt x="873" y="1420"/>
                  </a:lnTo>
                  <a:lnTo>
                    <a:pt x="873" y="1420"/>
                  </a:lnTo>
                  <a:close/>
                  <a:moveTo>
                    <a:pt x="855" y="1320"/>
                  </a:moveTo>
                  <a:lnTo>
                    <a:pt x="855" y="1320"/>
                  </a:lnTo>
                  <a:lnTo>
                    <a:pt x="887" y="1320"/>
                  </a:lnTo>
                  <a:cubicBezTo>
                    <a:pt x="923" y="1320"/>
                    <a:pt x="928" y="1344"/>
                    <a:pt x="928" y="1377"/>
                  </a:cubicBezTo>
                  <a:cubicBezTo>
                    <a:pt x="928" y="1411"/>
                    <a:pt x="923" y="1434"/>
                    <a:pt x="887" y="1434"/>
                  </a:cubicBezTo>
                  <a:lnTo>
                    <a:pt x="855" y="1434"/>
                  </a:lnTo>
                  <a:lnTo>
                    <a:pt x="855" y="1320"/>
                  </a:lnTo>
                  <a:lnTo>
                    <a:pt x="855" y="1320"/>
                  </a:lnTo>
                  <a:close/>
                  <a:moveTo>
                    <a:pt x="784" y="1320"/>
                  </a:moveTo>
                  <a:lnTo>
                    <a:pt x="784" y="1320"/>
                  </a:lnTo>
                  <a:lnTo>
                    <a:pt x="801" y="1320"/>
                  </a:lnTo>
                  <a:lnTo>
                    <a:pt x="801" y="1434"/>
                  </a:lnTo>
                  <a:lnTo>
                    <a:pt x="784" y="1434"/>
                  </a:lnTo>
                  <a:lnTo>
                    <a:pt x="784" y="1320"/>
                  </a:lnTo>
                  <a:close/>
                  <a:moveTo>
                    <a:pt x="751" y="1389"/>
                  </a:moveTo>
                  <a:lnTo>
                    <a:pt x="751" y="1389"/>
                  </a:lnTo>
                  <a:cubicBezTo>
                    <a:pt x="746" y="1392"/>
                    <a:pt x="737" y="1394"/>
                    <a:pt x="732" y="1397"/>
                  </a:cubicBezTo>
                  <a:cubicBezTo>
                    <a:pt x="727" y="1399"/>
                    <a:pt x="725" y="1404"/>
                    <a:pt x="725" y="1411"/>
                  </a:cubicBezTo>
                  <a:cubicBezTo>
                    <a:pt x="725" y="1418"/>
                    <a:pt x="728" y="1424"/>
                    <a:pt x="735" y="1424"/>
                  </a:cubicBezTo>
                  <a:cubicBezTo>
                    <a:pt x="746" y="1424"/>
                    <a:pt x="751" y="1416"/>
                    <a:pt x="751" y="1403"/>
                  </a:cubicBezTo>
                  <a:lnTo>
                    <a:pt x="751" y="1389"/>
                  </a:lnTo>
                  <a:lnTo>
                    <a:pt x="751" y="1389"/>
                  </a:lnTo>
                  <a:close/>
                  <a:moveTo>
                    <a:pt x="767" y="1416"/>
                  </a:moveTo>
                  <a:lnTo>
                    <a:pt x="767" y="1416"/>
                  </a:lnTo>
                  <a:cubicBezTo>
                    <a:pt x="767" y="1420"/>
                    <a:pt x="769" y="1422"/>
                    <a:pt x="771" y="1422"/>
                  </a:cubicBezTo>
                  <a:cubicBezTo>
                    <a:pt x="773" y="1422"/>
                    <a:pt x="774" y="1422"/>
                    <a:pt x="774" y="1422"/>
                  </a:cubicBezTo>
                  <a:lnTo>
                    <a:pt x="774" y="1433"/>
                  </a:lnTo>
                  <a:cubicBezTo>
                    <a:pt x="772" y="1434"/>
                    <a:pt x="769" y="1435"/>
                    <a:pt x="766" y="1435"/>
                  </a:cubicBezTo>
                  <a:cubicBezTo>
                    <a:pt x="758" y="1435"/>
                    <a:pt x="752" y="1432"/>
                    <a:pt x="751" y="1424"/>
                  </a:cubicBezTo>
                  <a:lnTo>
                    <a:pt x="751" y="1424"/>
                  </a:lnTo>
                  <a:cubicBezTo>
                    <a:pt x="746" y="1432"/>
                    <a:pt x="740" y="1436"/>
                    <a:pt x="730" y="1436"/>
                  </a:cubicBezTo>
                  <a:cubicBezTo>
                    <a:pt x="716" y="1436"/>
                    <a:pt x="707" y="1429"/>
                    <a:pt x="707" y="1412"/>
                  </a:cubicBezTo>
                  <a:cubicBezTo>
                    <a:pt x="707" y="1393"/>
                    <a:pt x="716" y="1389"/>
                    <a:pt x="727" y="1385"/>
                  </a:cubicBezTo>
                  <a:lnTo>
                    <a:pt x="741" y="1382"/>
                  </a:lnTo>
                  <a:cubicBezTo>
                    <a:pt x="747" y="1380"/>
                    <a:pt x="751" y="1378"/>
                    <a:pt x="751" y="1371"/>
                  </a:cubicBezTo>
                  <a:cubicBezTo>
                    <a:pt x="751" y="1363"/>
                    <a:pt x="748" y="1358"/>
                    <a:pt x="739" y="1358"/>
                  </a:cubicBezTo>
                  <a:cubicBezTo>
                    <a:pt x="727" y="1358"/>
                    <a:pt x="726" y="1366"/>
                    <a:pt x="726" y="1374"/>
                  </a:cubicBezTo>
                  <a:lnTo>
                    <a:pt x="710" y="1374"/>
                  </a:lnTo>
                  <a:cubicBezTo>
                    <a:pt x="710" y="1356"/>
                    <a:pt x="717" y="1346"/>
                    <a:pt x="740" y="1346"/>
                  </a:cubicBezTo>
                  <a:cubicBezTo>
                    <a:pt x="755" y="1346"/>
                    <a:pt x="767" y="1352"/>
                    <a:pt x="767" y="1367"/>
                  </a:cubicBezTo>
                  <a:lnTo>
                    <a:pt x="767" y="1416"/>
                  </a:lnTo>
                  <a:lnTo>
                    <a:pt x="767" y="1416"/>
                  </a:lnTo>
                  <a:close/>
                  <a:moveTo>
                    <a:pt x="703" y="1403"/>
                  </a:moveTo>
                  <a:lnTo>
                    <a:pt x="703" y="1403"/>
                  </a:lnTo>
                  <a:cubicBezTo>
                    <a:pt x="702" y="1423"/>
                    <a:pt x="695" y="1436"/>
                    <a:pt x="674" y="1436"/>
                  </a:cubicBezTo>
                  <a:cubicBezTo>
                    <a:pt x="649" y="1436"/>
                    <a:pt x="642" y="1418"/>
                    <a:pt x="642" y="1391"/>
                  </a:cubicBezTo>
                  <a:cubicBezTo>
                    <a:pt x="642" y="1365"/>
                    <a:pt x="649" y="1346"/>
                    <a:pt x="674" y="1346"/>
                  </a:cubicBezTo>
                  <a:cubicBezTo>
                    <a:pt x="699" y="1346"/>
                    <a:pt x="703" y="1366"/>
                    <a:pt x="703" y="1377"/>
                  </a:cubicBezTo>
                  <a:lnTo>
                    <a:pt x="686" y="1377"/>
                  </a:lnTo>
                  <a:cubicBezTo>
                    <a:pt x="686" y="1369"/>
                    <a:pt x="684" y="1359"/>
                    <a:pt x="674" y="1359"/>
                  </a:cubicBezTo>
                  <a:cubicBezTo>
                    <a:pt x="661" y="1359"/>
                    <a:pt x="659" y="1372"/>
                    <a:pt x="659" y="1391"/>
                  </a:cubicBezTo>
                  <a:cubicBezTo>
                    <a:pt x="659" y="1410"/>
                    <a:pt x="661" y="1424"/>
                    <a:pt x="674" y="1424"/>
                  </a:cubicBezTo>
                  <a:cubicBezTo>
                    <a:pt x="683" y="1424"/>
                    <a:pt x="687" y="1416"/>
                    <a:pt x="687" y="1403"/>
                  </a:cubicBezTo>
                  <a:lnTo>
                    <a:pt x="703" y="1403"/>
                  </a:lnTo>
                  <a:lnTo>
                    <a:pt x="703" y="1403"/>
                  </a:lnTo>
                  <a:close/>
                  <a:moveTo>
                    <a:pt x="613" y="1348"/>
                  </a:moveTo>
                  <a:lnTo>
                    <a:pt x="613" y="1348"/>
                  </a:lnTo>
                  <a:lnTo>
                    <a:pt x="630" y="1348"/>
                  </a:lnTo>
                  <a:lnTo>
                    <a:pt x="630" y="1434"/>
                  </a:lnTo>
                  <a:lnTo>
                    <a:pt x="613" y="1434"/>
                  </a:lnTo>
                  <a:lnTo>
                    <a:pt x="613" y="1348"/>
                  </a:lnTo>
                  <a:close/>
                  <a:moveTo>
                    <a:pt x="613" y="1319"/>
                  </a:moveTo>
                  <a:lnTo>
                    <a:pt x="613" y="1319"/>
                  </a:lnTo>
                  <a:lnTo>
                    <a:pt x="630" y="1319"/>
                  </a:lnTo>
                  <a:lnTo>
                    <a:pt x="630" y="1336"/>
                  </a:lnTo>
                  <a:lnTo>
                    <a:pt x="613" y="1336"/>
                  </a:lnTo>
                  <a:lnTo>
                    <a:pt x="613" y="1319"/>
                  </a:lnTo>
                  <a:close/>
                  <a:moveTo>
                    <a:pt x="561" y="1348"/>
                  </a:moveTo>
                  <a:lnTo>
                    <a:pt x="561" y="1348"/>
                  </a:lnTo>
                  <a:lnTo>
                    <a:pt x="573" y="1348"/>
                  </a:lnTo>
                  <a:lnTo>
                    <a:pt x="573" y="1324"/>
                  </a:lnTo>
                  <a:lnTo>
                    <a:pt x="590" y="1324"/>
                  </a:lnTo>
                  <a:lnTo>
                    <a:pt x="590" y="1348"/>
                  </a:lnTo>
                  <a:lnTo>
                    <a:pt x="604" y="1348"/>
                  </a:lnTo>
                  <a:lnTo>
                    <a:pt x="604" y="1361"/>
                  </a:lnTo>
                  <a:lnTo>
                    <a:pt x="590" y="1361"/>
                  </a:lnTo>
                  <a:lnTo>
                    <a:pt x="590" y="1412"/>
                  </a:lnTo>
                  <a:cubicBezTo>
                    <a:pt x="590" y="1419"/>
                    <a:pt x="592" y="1421"/>
                    <a:pt x="598" y="1421"/>
                  </a:cubicBezTo>
                  <a:cubicBezTo>
                    <a:pt x="601" y="1421"/>
                    <a:pt x="603" y="1421"/>
                    <a:pt x="604" y="1421"/>
                  </a:cubicBezTo>
                  <a:lnTo>
                    <a:pt x="604" y="1434"/>
                  </a:lnTo>
                  <a:cubicBezTo>
                    <a:pt x="601" y="1435"/>
                    <a:pt x="596" y="1435"/>
                    <a:pt x="591" y="1435"/>
                  </a:cubicBezTo>
                  <a:cubicBezTo>
                    <a:pt x="579" y="1435"/>
                    <a:pt x="573" y="1432"/>
                    <a:pt x="573" y="1414"/>
                  </a:cubicBezTo>
                  <a:lnTo>
                    <a:pt x="573" y="1361"/>
                  </a:lnTo>
                  <a:lnTo>
                    <a:pt x="561" y="1361"/>
                  </a:lnTo>
                  <a:lnTo>
                    <a:pt x="561" y="1348"/>
                  </a:lnTo>
                  <a:lnTo>
                    <a:pt x="561" y="1348"/>
                  </a:lnTo>
                  <a:close/>
                  <a:moveTo>
                    <a:pt x="541" y="1373"/>
                  </a:moveTo>
                  <a:lnTo>
                    <a:pt x="541" y="1373"/>
                  </a:lnTo>
                  <a:lnTo>
                    <a:pt x="541" y="1371"/>
                  </a:lnTo>
                  <a:cubicBezTo>
                    <a:pt x="541" y="1364"/>
                    <a:pt x="538" y="1358"/>
                    <a:pt x="529" y="1358"/>
                  </a:cubicBezTo>
                  <a:cubicBezTo>
                    <a:pt x="523" y="1358"/>
                    <a:pt x="517" y="1361"/>
                    <a:pt x="517" y="1369"/>
                  </a:cubicBezTo>
                  <a:cubicBezTo>
                    <a:pt x="517" y="1376"/>
                    <a:pt x="520" y="1379"/>
                    <a:pt x="529" y="1382"/>
                  </a:cubicBezTo>
                  <a:lnTo>
                    <a:pt x="540" y="1386"/>
                  </a:lnTo>
                  <a:cubicBezTo>
                    <a:pt x="553" y="1390"/>
                    <a:pt x="559" y="1397"/>
                    <a:pt x="559" y="1410"/>
                  </a:cubicBezTo>
                  <a:cubicBezTo>
                    <a:pt x="559" y="1429"/>
                    <a:pt x="546" y="1436"/>
                    <a:pt x="528" y="1436"/>
                  </a:cubicBezTo>
                  <a:cubicBezTo>
                    <a:pt x="507" y="1436"/>
                    <a:pt x="500" y="1426"/>
                    <a:pt x="500" y="1410"/>
                  </a:cubicBezTo>
                  <a:lnTo>
                    <a:pt x="500" y="1407"/>
                  </a:lnTo>
                  <a:lnTo>
                    <a:pt x="515" y="1407"/>
                  </a:lnTo>
                  <a:lnTo>
                    <a:pt x="515" y="1409"/>
                  </a:lnTo>
                  <a:cubicBezTo>
                    <a:pt x="515" y="1419"/>
                    <a:pt x="519" y="1425"/>
                    <a:pt x="529" y="1425"/>
                  </a:cubicBezTo>
                  <a:cubicBezTo>
                    <a:pt x="538" y="1425"/>
                    <a:pt x="543" y="1420"/>
                    <a:pt x="543" y="1412"/>
                  </a:cubicBezTo>
                  <a:cubicBezTo>
                    <a:pt x="543" y="1406"/>
                    <a:pt x="539" y="1401"/>
                    <a:pt x="533" y="1399"/>
                  </a:cubicBezTo>
                  <a:lnTo>
                    <a:pt x="519" y="1394"/>
                  </a:lnTo>
                  <a:cubicBezTo>
                    <a:pt x="506" y="1390"/>
                    <a:pt x="501" y="1383"/>
                    <a:pt x="501" y="1370"/>
                  </a:cubicBezTo>
                  <a:cubicBezTo>
                    <a:pt x="501" y="1354"/>
                    <a:pt x="513" y="1346"/>
                    <a:pt x="530" y="1346"/>
                  </a:cubicBezTo>
                  <a:cubicBezTo>
                    <a:pt x="552" y="1346"/>
                    <a:pt x="557" y="1359"/>
                    <a:pt x="557" y="1370"/>
                  </a:cubicBezTo>
                  <a:lnTo>
                    <a:pt x="557" y="1373"/>
                  </a:lnTo>
                  <a:lnTo>
                    <a:pt x="541" y="1373"/>
                  </a:lnTo>
                  <a:lnTo>
                    <a:pt x="541" y="1373"/>
                  </a:lnTo>
                  <a:close/>
                  <a:moveTo>
                    <a:pt x="471" y="1348"/>
                  </a:moveTo>
                  <a:lnTo>
                    <a:pt x="471" y="1348"/>
                  </a:lnTo>
                  <a:lnTo>
                    <a:pt x="488" y="1348"/>
                  </a:lnTo>
                  <a:lnTo>
                    <a:pt x="488" y="1434"/>
                  </a:lnTo>
                  <a:lnTo>
                    <a:pt x="471" y="1434"/>
                  </a:lnTo>
                  <a:lnTo>
                    <a:pt x="471" y="1348"/>
                  </a:lnTo>
                  <a:close/>
                  <a:moveTo>
                    <a:pt x="471" y="1319"/>
                  </a:moveTo>
                  <a:lnTo>
                    <a:pt x="471" y="1319"/>
                  </a:lnTo>
                  <a:lnTo>
                    <a:pt x="488" y="1319"/>
                  </a:lnTo>
                  <a:lnTo>
                    <a:pt x="488" y="1336"/>
                  </a:lnTo>
                  <a:lnTo>
                    <a:pt x="471" y="1336"/>
                  </a:lnTo>
                  <a:lnTo>
                    <a:pt x="471" y="1319"/>
                  </a:lnTo>
                  <a:close/>
                  <a:moveTo>
                    <a:pt x="420" y="1348"/>
                  </a:moveTo>
                  <a:lnTo>
                    <a:pt x="420" y="1348"/>
                  </a:lnTo>
                  <a:lnTo>
                    <a:pt x="432" y="1348"/>
                  </a:lnTo>
                  <a:lnTo>
                    <a:pt x="432" y="1324"/>
                  </a:lnTo>
                  <a:lnTo>
                    <a:pt x="449" y="1324"/>
                  </a:lnTo>
                  <a:lnTo>
                    <a:pt x="449" y="1348"/>
                  </a:lnTo>
                  <a:lnTo>
                    <a:pt x="463" y="1348"/>
                  </a:lnTo>
                  <a:lnTo>
                    <a:pt x="463" y="1361"/>
                  </a:lnTo>
                  <a:lnTo>
                    <a:pt x="449" y="1361"/>
                  </a:lnTo>
                  <a:lnTo>
                    <a:pt x="449" y="1412"/>
                  </a:lnTo>
                  <a:cubicBezTo>
                    <a:pt x="449" y="1419"/>
                    <a:pt x="451" y="1421"/>
                    <a:pt x="457" y="1421"/>
                  </a:cubicBezTo>
                  <a:cubicBezTo>
                    <a:pt x="459" y="1421"/>
                    <a:pt x="461" y="1421"/>
                    <a:pt x="463" y="1421"/>
                  </a:cubicBezTo>
                  <a:lnTo>
                    <a:pt x="463" y="1434"/>
                  </a:lnTo>
                  <a:cubicBezTo>
                    <a:pt x="459" y="1435"/>
                    <a:pt x="454" y="1435"/>
                    <a:pt x="449" y="1435"/>
                  </a:cubicBezTo>
                  <a:cubicBezTo>
                    <a:pt x="437" y="1435"/>
                    <a:pt x="432" y="1432"/>
                    <a:pt x="432" y="1414"/>
                  </a:cubicBezTo>
                  <a:lnTo>
                    <a:pt x="432" y="1361"/>
                  </a:lnTo>
                  <a:lnTo>
                    <a:pt x="420" y="1361"/>
                  </a:lnTo>
                  <a:lnTo>
                    <a:pt x="420" y="1348"/>
                  </a:lnTo>
                  <a:lnTo>
                    <a:pt x="420" y="1348"/>
                  </a:lnTo>
                  <a:close/>
                  <a:moveTo>
                    <a:pt x="395" y="1389"/>
                  </a:moveTo>
                  <a:lnTo>
                    <a:pt x="395" y="1389"/>
                  </a:lnTo>
                  <a:cubicBezTo>
                    <a:pt x="390" y="1392"/>
                    <a:pt x="381" y="1394"/>
                    <a:pt x="376" y="1397"/>
                  </a:cubicBezTo>
                  <a:cubicBezTo>
                    <a:pt x="371" y="1399"/>
                    <a:pt x="369" y="1404"/>
                    <a:pt x="369" y="1411"/>
                  </a:cubicBezTo>
                  <a:cubicBezTo>
                    <a:pt x="369" y="1418"/>
                    <a:pt x="372" y="1424"/>
                    <a:pt x="379" y="1424"/>
                  </a:cubicBezTo>
                  <a:cubicBezTo>
                    <a:pt x="390" y="1424"/>
                    <a:pt x="395" y="1416"/>
                    <a:pt x="395" y="1403"/>
                  </a:cubicBezTo>
                  <a:lnTo>
                    <a:pt x="395" y="1389"/>
                  </a:lnTo>
                  <a:lnTo>
                    <a:pt x="395" y="1389"/>
                  </a:lnTo>
                  <a:close/>
                  <a:moveTo>
                    <a:pt x="411" y="1416"/>
                  </a:moveTo>
                  <a:lnTo>
                    <a:pt x="411" y="1416"/>
                  </a:lnTo>
                  <a:cubicBezTo>
                    <a:pt x="411" y="1420"/>
                    <a:pt x="413" y="1422"/>
                    <a:pt x="416" y="1422"/>
                  </a:cubicBezTo>
                  <a:cubicBezTo>
                    <a:pt x="417" y="1422"/>
                    <a:pt x="418" y="1422"/>
                    <a:pt x="418" y="1422"/>
                  </a:cubicBezTo>
                  <a:lnTo>
                    <a:pt x="418" y="1433"/>
                  </a:lnTo>
                  <a:cubicBezTo>
                    <a:pt x="416" y="1434"/>
                    <a:pt x="413" y="1435"/>
                    <a:pt x="410" y="1435"/>
                  </a:cubicBezTo>
                  <a:cubicBezTo>
                    <a:pt x="402" y="1435"/>
                    <a:pt x="396" y="1432"/>
                    <a:pt x="395" y="1424"/>
                  </a:cubicBezTo>
                  <a:lnTo>
                    <a:pt x="395" y="1424"/>
                  </a:lnTo>
                  <a:cubicBezTo>
                    <a:pt x="390" y="1432"/>
                    <a:pt x="384" y="1436"/>
                    <a:pt x="374" y="1436"/>
                  </a:cubicBezTo>
                  <a:cubicBezTo>
                    <a:pt x="360" y="1436"/>
                    <a:pt x="351" y="1429"/>
                    <a:pt x="351" y="1412"/>
                  </a:cubicBezTo>
                  <a:cubicBezTo>
                    <a:pt x="351" y="1393"/>
                    <a:pt x="360" y="1389"/>
                    <a:pt x="371" y="1385"/>
                  </a:cubicBezTo>
                  <a:lnTo>
                    <a:pt x="385" y="1382"/>
                  </a:lnTo>
                  <a:cubicBezTo>
                    <a:pt x="391" y="1380"/>
                    <a:pt x="395" y="1378"/>
                    <a:pt x="395" y="1371"/>
                  </a:cubicBezTo>
                  <a:cubicBezTo>
                    <a:pt x="395" y="1363"/>
                    <a:pt x="392" y="1358"/>
                    <a:pt x="383" y="1358"/>
                  </a:cubicBezTo>
                  <a:cubicBezTo>
                    <a:pt x="372" y="1358"/>
                    <a:pt x="370" y="1366"/>
                    <a:pt x="370" y="1374"/>
                  </a:cubicBezTo>
                  <a:lnTo>
                    <a:pt x="354" y="1374"/>
                  </a:lnTo>
                  <a:cubicBezTo>
                    <a:pt x="354" y="1356"/>
                    <a:pt x="361" y="1346"/>
                    <a:pt x="384" y="1346"/>
                  </a:cubicBezTo>
                  <a:cubicBezTo>
                    <a:pt x="399" y="1346"/>
                    <a:pt x="411" y="1352"/>
                    <a:pt x="411" y="1367"/>
                  </a:cubicBezTo>
                  <a:lnTo>
                    <a:pt x="411" y="1416"/>
                  </a:lnTo>
                  <a:lnTo>
                    <a:pt x="411" y="1416"/>
                  </a:lnTo>
                  <a:close/>
                  <a:moveTo>
                    <a:pt x="304" y="1348"/>
                  </a:moveTo>
                  <a:lnTo>
                    <a:pt x="304" y="1348"/>
                  </a:lnTo>
                  <a:lnTo>
                    <a:pt x="316" y="1348"/>
                  </a:lnTo>
                  <a:lnTo>
                    <a:pt x="316" y="1324"/>
                  </a:lnTo>
                  <a:lnTo>
                    <a:pt x="333" y="1324"/>
                  </a:lnTo>
                  <a:lnTo>
                    <a:pt x="333" y="1348"/>
                  </a:lnTo>
                  <a:lnTo>
                    <a:pt x="347" y="1348"/>
                  </a:lnTo>
                  <a:lnTo>
                    <a:pt x="347" y="1361"/>
                  </a:lnTo>
                  <a:lnTo>
                    <a:pt x="333" y="1361"/>
                  </a:lnTo>
                  <a:lnTo>
                    <a:pt x="333" y="1412"/>
                  </a:lnTo>
                  <a:cubicBezTo>
                    <a:pt x="333" y="1419"/>
                    <a:pt x="335" y="1421"/>
                    <a:pt x="341" y="1421"/>
                  </a:cubicBezTo>
                  <a:cubicBezTo>
                    <a:pt x="343" y="1421"/>
                    <a:pt x="345" y="1421"/>
                    <a:pt x="347" y="1421"/>
                  </a:cubicBezTo>
                  <a:lnTo>
                    <a:pt x="347" y="1434"/>
                  </a:lnTo>
                  <a:cubicBezTo>
                    <a:pt x="343" y="1435"/>
                    <a:pt x="339" y="1435"/>
                    <a:pt x="333" y="1435"/>
                  </a:cubicBezTo>
                  <a:cubicBezTo>
                    <a:pt x="321" y="1435"/>
                    <a:pt x="316" y="1432"/>
                    <a:pt x="316" y="1414"/>
                  </a:cubicBezTo>
                  <a:lnTo>
                    <a:pt x="316" y="1361"/>
                  </a:lnTo>
                  <a:lnTo>
                    <a:pt x="304" y="1361"/>
                  </a:lnTo>
                  <a:lnTo>
                    <a:pt x="304" y="1348"/>
                  </a:lnTo>
                  <a:lnTo>
                    <a:pt x="304" y="1348"/>
                  </a:lnTo>
                  <a:close/>
                  <a:moveTo>
                    <a:pt x="247" y="1399"/>
                  </a:moveTo>
                  <a:lnTo>
                    <a:pt x="247" y="1399"/>
                  </a:lnTo>
                  <a:lnTo>
                    <a:pt x="247" y="1402"/>
                  </a:lnTo>
                  <a:cubicBezTo>
                    <a:pt x="247" y="1416"/>
                    <a:pt x="253" y="1423"/>
                    <a:pt x="266" y="1423"/>
                  </a:cubicBezTo>
                  <a:cubicBezTo>
                    <a:pt x="277" y="1423"/>
                    <a:pt x="283" y="1415"/>
                    <a:pt x="283" y="1406"/>
                  </a:cubicBezTo>
                  <a:cubicBezTo>
                    <a:pt x="283" y="1394"/>
                    <a:pt x="277" y="1389"/>
                    <a:pt x="267" y="1386"/>
                  </a:cubicBezTo>
                  <a:lnTo>
                    <a:pt x="254" y="1382"/>
                  </a:lnTo>
                  <a:cubicBezTo>
                    <a:pt x="238" y="1375"/>
                    <a:pt x="231" y="1367"/>
                    <a:pt x="231" y="1350"/>
                  </a:cubicBezTo>
                  <a:cubicBezTo>
                    <a:pt x="231" y="1330"/>
                    <a:pt x="245" y="1318"/>
                    <a:pt x="266" y="1318"/>
                  </a:cubicBezTo>
                  <a:cubicBezTo>
                    <a:pt x="295" y="1318"/>
                    <a:pt x="298" y="1336"/>
                    <a:pt x="298" y="1348"/>
                  </a:cubicBezTo>
                  <a:lnTo>
                    <a:pt x="298" y="1351"/>
                  </a:lnTo>
                  <a:lnTo>
                    <a:pt x="280" y="1351"/>
                  </a:lnTo>
                  <a:lnTo>
                    <a:pt x="280" y="1348"/>
                  </a:lnTo>
                  <a:cubicBezTo>
                    <a:pt x="280" y="1338"/>
                    <a:pt x="275" y="1332"/>
                    <a:pt x="264" y="1332"/>
                  </a:cubicBezTo>
                  <a:cubicBezTo>
                    <a:pt x="256" y="1332"/>
                    <a:pt x="249" y="1336"/>
                    <a:pt x="249" y="1348"/>
                  </a:cubicBezTo>
                  <a:cubicBezTo>
                    <a:pt x="249" y="1358"/>
                    <a:pt x="254" y="1363"/>
                    <a:pt x="266" y="1368"/>
                  </a:cubicBezTo>
                  <a:lnTo>
                    <a:pt x="278" y="1372"/>
                  </a:lnTo>
                  <a:cubicBezTo>
                    <a:pt x="294" y="1378"/>
                    <a:pt x="301" y="1387"/>
                    <a:pt x="301" y="1402"/>
                  </a:cubicBezTo>
                  <a:cubicBezTo>
                    <a:pt x="301" y="1426"/>
                    <a:pt x="287" y="1436"/>
                    <a:pt x="264" y="1436"/>
                  </a:cubicBezTo>
                  <a:cubicBezTo>
                    <a:pt x="235" y="1436"/>
                    <a:pt x="229" y="1418"/>
                    <a:pt x="229" y="1402"/>
                  </a:cubicBezTo>
                  <a:lnTo>
                    <a:pt x="229" y="1399"/>
                  </a:lnTo>
                  <a:lnTo>
                    <a:pt x="247" y="1399"/>
                  </a:lnTo>
                  <a:lnTo>
                    <a:pt x="247" y="1399"/>
                  </a:lnTo>
                  <a:close/>
                  <a:moveTo>
                    <a:pt x="404" y="8"/>
                  </a:moveTo>
                  <a:lnTo>
                    <a:pt x="404" y="8"/>
                  </a:lnTo>
                  <a:cubicBezTo>
                    <a:pt x="363" y="16"/>
                    <a:pt x="336" y="56"/>
                    <a:pt x="344" y="97"/>
                  </a:cubicBezTo>
                  <a:cubicBezTo>
                    <a:pt x="353" y="138"/>
                    <a:pt x="393" y="165"/>
                    <a:pt x="434" y="157"/>
                  </a:cubicBezTo>
                  <a:cubicBezTo>
                    <a:pt x="475" y="148"/>
                    <a:pt x="502" y="108"/>
                    <a:pt x="494" y="67"/>
                  </a:cubicBezTo>
                  <a:cubicBezTo>
                    <a:pt x="485" y="26"/>
                    <a:pt x="445" y="0"/>
                    <a:pt x="404" y="8"/>
                  </a:cubicBezTo>
                  <a:lnTo>
                    <a:pt x="404" y="8"/>
                  </a:lnTo>
                  <a:close/>
                  <a:moveTo>
                    <a:pt x="947" y="1117"/>
                  </a:moveTo>
                  <a:lnTo>
                    <a:pt x="947" y="1117"/>
                  </a:lnTo>
                  <a:lnTo>
                    <a:pt x="947" y="1117"/>
                  </a:lnTo>
                  <a:lnTo>
                    <a:pt x="1045" y="632"/>
                  </a:lnTo>
                  <a:cubicBezTo>
                    <a:pt x="1045" y="631"/>
                    <a:pt x="1045" y="631"/>
                    <a:pt x="1045" y="630"/>
                  </a:cubicBezTo>
                  <a:cubicBezTo>
                    <a:pt x="1059" y="567"/>
                    <a:pt x="1121" y="516"/>
                    <a:pt x="1184" y="516"/>
                  </a:cubicBezTo>
                  <a:lnTo>
                    <a:pt x="1207" y="516"/>
                  </a:lnTo>
                  <a:cubicBezTo>
                    <a:pt x="1271" y="516"/>
                    <a:pt x="1313" y="568"/>
                    <a:pt x="1300" y="632"/>
                  </a:cubicBezTo>
                  <a:lnTo>
                    <a:pt x="1202" y="1117"/>
                  </a:lnTo>
                  <a:lnTo>
                    <a:pt x="1342" y="1117"/>
                  </a:lnTo>
                  <a:lnTo>
                    <a:pt x="1439" y="632"/>
                  </a:lnTo>
                  <a:cubicBezTo>
                    <a:pt x="1468" y="491"/>
                    <a:pt x="1376" y="376"/>
                    <a:pt x="1235" y="376"/>
                  </a:cubicBezTo>
                  <a:lnTo>
                    <a:pt x="1212" y="376"/>
                  </a:lnTo>
                  <a:cubicBezTo>
                    <a:pt x="1139" y="376"/>
                    <a:pt x="1067" y="407"/>
                    <a:pt x="1010" y="457"/>
                  </a:cubicBezTo>
                  <a:cubicBezTo>
                    <a:pt x="973" y="407"/>
                    <a:pt x="913" y="376"/>
                    <a:pt x="840" y="376"/>
                  </a:cubicBezTo>
                  <a:lnTo>
                    <a:pt x="818" y="376"/>
                  </a:lnTo>
                  <a:cubicBezTo>
                    <a:pt x="676" y="376"/>
                    <a:pt x="538" y="491"/>
                    <a:pt x="510" y="632"/>
                  </a:cubicBezTo>
                  <a:lnTo>
                    <a:pt x="412" y="1117"/>
                  </a:lnTo>
                  <a:lnTo>
                    <a:pt x="552" y="1117"/>
                  </a:lnTo>
                  <a:lnTo>
                    <a:pt x="650" y="632"/>
                  </a:lnTo>
                  <a:cubicBezTo>
                    <a:pt x="663" y="568"/>
                    <a:pt x="725" y="516"/>
                    <a:pt x="790" y="516"/>
                  </a:cubicBezTo>
                  <a:lnTo>
                    <a:pt x="812" y="516"/>
                  </a:lnTo>
                  <a:cubicBezTo>
                    <a:pt x="876" y="516"/>
                    <a:pt x="917" y="567"/>
                    <a:pt x="905" y="630"/>
                  </a:cubicBezTo>
                  <a:cubicBezTo>
                    <a:pt x="905" y="631"/>
                    <a:pt x="905" y="631"/>
                    <a:pt x="905" y="632"/>
                  </a:cubicBezTo>
                  <a:lnTo>
                    <a:pt x="807" y="1117"/>
                  </a:lnTo>
                  <a:lnTo>
                    <a:pt x="947" y="1117"/>
                  </a:lnTo>
                  <a:lnTo>
                    <a:pt x="947" y="1117"/>
                  </a:lnTo>
                  <a:close/>
                  <a:moveTo>
                    <a:pt x="281" y="388"/>
                  </a:moveTo>
                  <a:lnTo>
                    <a:pt x="281" y="388"/>
                  </a:lnTo>
                  <a:lnTo>
                    <a:pt x="153" y="1067"/>
                  </a:lnTo>
                  <a:cubicBezTo>
                    <a:pt x="138" y="1142"/>
                    <a:pt x="118" y="1155"/>
                    <a:pt x="78" y="1155"/>
                  </a:cubicBezTo>
                  <a:cubicBezTo>
                    <a:pt x="61" y="1155"/>
                    <a:pt x="47" y="1155"/>
                    <a:pt x="31" y="1153"/>
                  </a:cubicBezTo>
                  <a:lnTo>
                    <a:pt x="22" y="1151"/>
                  </a:lnTo>
                  <a:lnTo>
                    <a:pt x="0" y="1268"/>
                  </a:lnTo>
                  <a:lnTo>
                    <a:pt x="6" y="1269"/>
                  </a:lnTo>
                  <a:cubicBezTo>
                    <a:pt x="25" y="1273"/>
                    <a:pt x="45" y="1275"/>
                    <a:pt x="68" y="1275"/>
                  </a:cubicBezTo>
                  <a:cubicBezTo>
                    <a:pt x="184" y="1275"/>
                    <a:pt x="261" y="1208"/>
                    <a:pt x="284" y="1086"/>
                  </a:cubicBezTo>
                  <a:lnTo>
                    <a:pt x="417" y="388"/>
                  </a:lnTo>
                  <a:lnTo>
                    <a:pt x="281" y="388"/>
                  </a:lnTo>
                  <a:lnTo>
                    <a:pt x="281" y="388"/>
                  </a:lnTo>
                  <a:close/>
                  <a:moveTo>
                    <a:pt x="1758" y="1011"/>
                  </a:moveTo>
                  <a:lnTo>
                    <a:pt x="1758" y="1011"/>
                  </a:lnTo>
                  <a:cubicBezTo>
                    <a:pt x="1944" y="1011"/>
                    <a:pt x="2001" y="826"/>
                    <a:pt x="2017" y="746"/>
                  </a:cubicBezTo>
                  <a:cubicBezTo>
                    <a:pt x="2042" y="621"/>
                    <a:pt x="2001" y="494"/>
                    <a:pt x="1853" y="494"/>
                  </a:cubicBezTo>
                  <a:cubicBezTo>
                    <a:pt x="1698" y="494"/>
                    <a:pt x="1617" y="627"/>
                    <a:pt x="1592" y="752"/>
                  </a:cubicBezTo>
                  <a:cubicBezTo>
                    <a:pt x="1580" y="812"/>
                    <a:pt x="1557" y="1011"/>
                    <a:pt x="1758" y="1011"/>
                  </a:cubicBezTo>
                  <a:lnTo>
                    <a:pt x="1758" y="1011"/>
                  </a:lnTo>
                  <a:close/>
                  <a:moveTo>
                    <a:pt x="2157" y="754"/>
                  </a:moveTo>
                  <a:lnTo>
                    <a:pt x="2157" y="754"/>
                  </a:lnTo>
                  <a:cubicBezTo>
                    <a:pt x="2112" y="983"/>
                    <a:pt x="1951" y="1131"/>
                    <a:pt x="1747" y="1131"/>
                  </a:cubicBezTo>
                  <a:cubicBezTo>
                    <a:pt x="1673" y="1131"/>
                    <a:pt x="1583" y="1104"/>
                    <a:pt x="1541" y="1033"/>
                  </a:cubicBezTo>
                  <a:cubicBezTo>
                    <a:pt x="1536" y="1061"/>
                    <a:pt x="1510" y="1200"/>
                    <a:pt x="1497" y="1270"/>
                  </a:cubicBezTo>
                  <a:lnTo>
                    <a:pt x="1362" y="1270"/>
                  </a:lnTo>
                  <a:lnTo>
                    <a:pt x="1533" y="390"/>
                  </a:lnTo>
                  <a:lnTo>
                    <a:pt x="1668" y="390"/>
                  </a:lnTo>
                  <a:cubicBezTo>
                    <a:pt x="1668" y="390"/>
                    <a:pt x="1658" y="441"/>
                    <a:pt x="1652" y="469"/>
                  </a:cubicBezTo>
                  <a:cubicBezTo>
                    <a:pt x="1706" y="408"/>
                    <a:pt x="1792" y="374"/>
                    <a:pt x="1894" y="374"/>
                  </a:cubicBezTo>
                  <a:cubicBezTo>
                    <a:pt x="2099" y="374"/>
                    <a:pt x="2203" y="523"/>
                    <a:pt x="2157" y="75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" name="TextBox 3">
            <a:extLst>
              <a:ext uri="{FF2B5EF4-FFF2-40B4-BE49-F238E27FC236}">
                <a16:creationId xmlns:a16="http://schemas.microsoft.com/office/drawing/2014/main" id="{5C1FA37F-8BDD-BA47-A0E5-B405D7890A14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310128" y="4935202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243597250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149359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ck Background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310128" y="4941552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</a:t>
            </a: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104" y="4772207"/>
            <a:ext cx="532437" cy="221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347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gradFill>
          <a:gsLst>
            <a:gs pos="0">
              <a:srgbClr val="1D73BA">
                <a:lumMod val="55000"/>
                <a:lumOff val="45000"/>
              </a:srgbClr>
            </a:gs>
            <a:gs pos="100000">
              <a:srgbClr val="1D73BA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152144" y="1799050"/>
            <a:ext cx="6611112" cy="584775"/>
          </a:xfrm>
        </p:spPr>
        <p:txBody>
          <a:bodyPr anchor="b" anchorCtr="0">
            <a:spAutoFit/>
          </a:bodyPr>
          <a:lstStyle>
            <a:lvl1pPr algn="l">
              <a:defRPr sz="320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body" sz="quarter" idx="13" hasCustomPrompt="1"/>
          </p:nvPr>
        </p:nvSpPr>
        <p:spPr>
          <a:xfrm>
            <a:off x="1152144" y="2383825"/>
            <a:ext cx="6611112" cy="356251"/>
          </a:xfrm>
        </p:spPr>
        <p:txBody>
          <a:bodyPr wrap="square" anchor="t">
            <a:spAutoFit/>
          </a:bodyPr>
          <a:lstStyle>
            <a:lvl1pPr marL="0" indent="-182876" algn="l">
              <a:lnSpc>
                <a:spcPct val="85000"/>
              </a:lnSpc>
              <a:spcBef>
                <a:spcPts val="800"/>
              </a:spcBef>
              <a:buFont typeface="Arial" pitchFamily="34" charset="0"/>
              <a:buNone/>
              <a:defRPr sz="2000" b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8EBD4F0-4FE7-DE4D-980A-7338D7231A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5000"/>
          </a:blip>
          <a:srcRect t="1" r="13180" b="4107"/>
          <a:stretch/>
        </p:blipFill>
        <p:spPr>
          <a:xfrm>
            <a:off x="5956664" y="1657884"/>
            <a:ext cx="3187337" cy="3557461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3BBD6577-8EEF-447D-B14B-0BA78A5ED55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08355" y="4313048"/>
            <a:ext cx="842999" cy="563581"/>
            <a:chOff x="6029325" y="3268663"/>
            <a:chExt cx="1690688" cy="1130299"/>
          </a:xfrm>
          <a:solidFill>
            <a:srgbClr val="FFFFFF"/>
          </a:solidFill>
        </p:grpSpPr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323DA7D2-4AD0-4608-ABD6-809312A0A7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3302000"/>
              <a:ext cx="1468438" cy="1074737"/>
            </a:xfrm>
            <a:custGeom>
              <a:avLst/>
              <a:gdLst>
                <a:gd name="T0" fmla="*/ 1912 w 1912"/>
                <a:gd name="T1" fmla="*/ 1391 h 1393"/>
                <a:gd name="T2" fmla="*/ 1894 w 1912"/>
                <a:gd name="T3" fmla="*/ 1391 h 1393"/>
                <a:gd name="T4" fmla="*/ 1814 w 1912"/>
                <a:gd name="T5" fmla="*/ 1359 h 1393"/>
                <a:gd name="T6" fmla="*/ 1863 w 1912"/>
                <a:gd name="T7" fmla="*/ 1329 h 1393"/>
                <a:gd name="T8" fmla="*/ 1849 w 1912"/>
                <a:gd name="T9" fmla="*/ 1289 h 1393"/>
                <a:gd name="T10" fmla="*/ 1883 w 1912"/>
                <a:gd name="T11" fmla="*/ 1308 h 1393"/>
                <a:gd name="T12" fmla="*/ 1815 w 1912"/>
                <a:gd name="T13" fmla="*/ 1307 h 1393"/>
                <a:gd name="T14" fmla="*/ 1868 w 1912"/>
                <a:gd name="T15" fmla="*/ 1363 h 1393"/>
                <a:gd name="T16" fmla="*/ 1832 w 1912"/>
                <a:gd name="T17" fmla="*/ 1356 h 1393"/>
                <a:gd name="T18" fmla="*/ 1757 w 1912"/>
                <a:gd name="T19" fmla="*/ 1349 h 1393"/>
                <a:gd name="T20" fmla="*/ 1771 w 1912"/>
                <a:gd name="T21" fmla="*/ 1293 h 1393"/>
                <a:gd name="T22" fmla="*/ 1757 w 1912"/>
                <a:gd name="T23" fmla="*/ 1349 h 1393"/>
                <a:gd name="T24" fmla="*/ 1746 w 1912"/>
                <a:gd name="T25" fmla="*/ 1391 h 1393"/>
                <a:gd name="T26" fmla="*/ 1794 w 1912"/>
                <a:gd name="T27" fmla="*/ 1391 h 1393"/>
                <a:gd name="T28" fmla="*/ 1760 w 1912"/>
                <a:gd name="T29" fmla="*/ 1277 h 1393"/>
                <a:gd name="T30" fmla="*/ 1654 w 1912"/>
                <a:gd name="T31" fmla="*/ 1356 h 1393"/>
                <a:gd name="T32" fmla="*/ 1688 w 1912"/>
                <a:gd name="T33" fmla="*/ 1393 h 1393"/>
                <a:gd name="T34" fmla="*/ 1691 w 1912"/>
                <a:gd name="T35" fmla="*/ 1325 h 1393"/>
                <a:gd name="T36" fmla="*/ 1705 w 1912"/>
                <a:gd name="T37" fmla="*/ 1305 h 1393"/>
                <a:gd name="T38" fmla="*/ 1723 w 1912"/>
                <a:gd name="T39" fmla="*/ 1305 h 1393"/>
                <a:gd name="T40" fmla="*/ 1679 w 1912"/>
                <a:gd name="T41" fmla="*/ 1339 h 1393"/>
                <a:gd name="T42" fmla="*/ 1691 w 1912"/>
                <a:gd name="T43" fmla="*/ 1380 h 1393"/>
                <a:gd name="T44" fmla="*/ 1654 w 1912"/>
                <a:gd name="T45" fmla="*/ 1356 h 1393"/>
                <a:gd name="T46" fmla="*/ 1511 w 1912"/>
                <a:gd name="T47" fmla="*/ 1391 h 1393"/>
                <a:gd name="T48" fmla="*/ 1541 w 1912"/>
                <a:gd name="T49" fmla="*/ 1317 h 1393"/>
                <a:gd name="T50" fmla="*/ 1569 w 1912"/>
                <a:gd name="T51" fmla="*/ 1391 h 1393"/>
                <a:gd name="T52" fmla="*/ 1593 w 1912"/>
                <a:gd name="T53" fmla="*/ 1332 h 1393"/>
                <a:gd name="T54" fmla="*/ 1610 w 1912"/>
                <a:gd name="T55" fmla="*/ 1326 h 1393"/>
                <a:gd name="T56" fmla="*/ 1548 w 1912"/>
                <a:gd name="T57" fmla="*/ 1303 h 1393"/>
                <a:gd name="T58" fmla="*/ 1527 w 1912"/>
                <a:gd name="T59" fmla="*/ 1305 h 1393"/>
                <a:gd name="T60" fmla="*/ 1511 w 1912"/>
                <a:gd name="T61" fmla="*/ 1391 h 1393"/>
                <a:gd name="T62" fmla="*/ 1470 w 1912"/>
                <a:gd name="T63" fmla="*/ 1316 h 1393"/>
                <a:gd name="T64" fmla="*/ 1456 w 1912"/>
                <a:gd name="T65" fmla="*/ 1348 h 1393"/>
                <a:gd name="T66" fmla="*/ 1439 w 1912"/>
                <a:gd name="T67" fmla="*/ 1348 h 1393"/>
                <a:gd name="T68" fmla="*/ 1470 w 1912"/>
                <a:gd name="T69" fmla="*/ 1303 h 1393"/>
                <a:gd name="T70" fmla="*/ 1394 w 1912"/>
                <a:gd name="T71" fmla="*/ 1391 h 1393"/>
                <a:gd name="T72" fmla="*/ 1412 w 1912"/>
                <a:gd name="T73" fmla="*/ 1340 h 1393"/>
                <a:gd name="T74" fmla="*/ 1436 w 1912"/>
                <a:gd name="T75" fmla="*/ 1304 h 1393"/>
                <a:gd name="T76" fmla="*/ 1412 w 1912"/>
                <a:gd name="T77" fmla="*/ 1319 h 1393"/>
                <a:gd name="T78" fmla="*/ 1394 w 1912"/>
                <a:gd name="T79" fmla="*/ 1391 h 1393"/>
                <a:gd name="T80" fmla="*/ 1326 w 1912"/>
                <a:gd name="T81" fmla="*/ 1391 h 1393"/>
                <a:gd name="T82" fmla="*/ 1384 w 1912"/>
                <a:gd name="T83" fmla="*/ 1340 h 1393"/>
                <a:gd name="T84" fmla="*/ 1344 w 1912"/>
                <a:gd name="T85" fmla="*/ 1293 h 1393"/>
                <a:gd name="T86" fmla="*/ 1326 w 1912"/>
                <a:gd name="T87" fmla="*/ 1277 h 1393"/>
                <a:gd name="T88" fmla="*/ 630 w 1912"/>
                <a:gd name="T89" fmla="*/ 244 h 1393"/>
                <a:gd name="T90" fmla="*/ 626 w 1912"/>
                <a:gd name="T91" fmla="*/ 246 h 1393"/>
                <a:gd name="T92" fmla="*/ 360 w 1912"/>
                <a:gd name="T93" fmla="*/ 323 h 1393"/>
                <a:gd name="T94" fmla="*/ 246 w 1912"/>
                <a:gd name="T95" fmla="*/ 600 h 1393"/>
                <a:gd name="T96" fmla="*/ 236 w 1912"/>
                <a:gd name="T97" fmla="*/ 597 h 1393"/>
                <a:gd name="T98" fmla="*/ 4 w 1912"/>
                <a:gd name="T99" fmla="*/ 211 h 1393"/>
                <a:gd name="T100" fmla="*/ 1 w 1912"/>
                <a:gd name="T101" fmla="*/ 203 h 1393"/>
                <a:gd name="T102" fmla="*/ 8 w 1912"/>
                <a:gd name="T103" fmla="*/ 201 h 1393"/>
                <a:gd name="T104" fmla="*/ 392 w 1912"/>
                <a:gd name="T105" fmla="*/ 5 h 1393"/>
                <a:gd name="T106" fmla="*/ 395 w 1912"/>
                <a:gd name="T107" fmla="*/ 2 h 1393"/>
                <a:gd name="T108" fmla="*/ 405 w 1912"/>
                <a:gd name="T109" fmla="*/ 7 h 1393"/>
                <a:gd name="T110" fmla="*/ 628 w 1912"/>
                <a:gd name="T111" fmla="*/ 232 h 1393"/>
                <a:gd name="T112" fmla="*/ 630 w 1912"/>
                <a:gd name="T113" fmla="*/ 244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2" h="1393">
                  <a:moveTo>
                    <a:pt x="1894" y="1391"/>
                  </a:moveTo>
                  <a:lnTo>
                    <a:pt x="1894" y="1391"/>
                  </a:lnTo>
                  <a:lnTo>
                    <a:pt x="1912" y="1391"/>
                  </a:lnTo>
                  <a:lnTo>
                    <a:pt x="1912" y="1370"/>
                  </a:lnTo>
                  <a:lnTo>
                    <a:pt x="1894" y="1370"/>
                  </a:lnTo>
                  <a:lnTo>
                    <a:pt x="1894" y="1391"/>
                  </a:lnTo>
                  <a:close/>
                  <a:moveTo>
                    <a:pt x="1814" y="1356"/>
                  </a:moveTo>
                  <a:lnTo>
                    <a:pt x="1814" y="1356"/>
                  </a:lnTo>
                  <a:lnTo>
                    <a:pt x="1814" y="1359"/>
                  </a:lnTo>
                  <a:cubicBezTo>
                    <a:pt x="1814" y="1375"/>
                    <a:pt x="1820" y="1393"/>
                    <a:pt x="1848" y="1393"/>
                  </a:cubicBezTo>
                  <a:cubicBezTo>
                    <a:pt x="1871" y="1393"/>
                    <a:pt x="1886" y="1383"/>
                    <a:pt x="1886" y="1359"/>
                  </a:cubicBezTo>
                  <a:cubicBezTo>
                    <a:pt x="1886" y="1344"/>
                    <a:pt x="1879" y="1335"/>
                    <a:pt x="1863" y="1329"/>
                  </a:cubicBezTo>
                  <a:lnTo>
                    <a:pt x="1850" y="1325"/>
                  </a:lnTo>
                  <a:cubicBezTo>
                    <a:pt x="1838" y="1320"/>
                    <a:pt x="1833" y="1315"/>
                    <a:pt x="1833" y="1305"/>
                  </a:cubicBezTo>
                  <a:cubicBezTo>
                    <a:pt x="1833" y="1293"/>
                    <a:pt x="1841" y="1289"/>
                    <a:pt x="1849" y="1289"/>
                  </a:cubicBezTo>
                  <a:cubicBezTo>
                    <a:pt x="1860" y="1289"/>
                    <a:pt x="1865" y="1295"/>
                    <a:pt x="1865" y="1305"/>
                  </a:cubicBezTo>
                  <a:lnTo>
                    <a:pt x="1865" y="1308"/>
                  </a:lnTo>
                  <a:lnTo>
                    <a:pt x="1883" y="1308"/>
                  </a:lnTo>
                  <a:lnTo>
                    <a:pt x="1883" y="1305"/>
                  </a:lnTo>
                  <a:cubicBezTo>
                    <a:pt x="1883" y="1293"/>
                    <a:pt x="1880" y="1275"/>
                    <a:pt x="1851" y="1275"/>
                  </a:cubicBezTo>
                  <a:cubicBezTo>
                    <a:pt x="1829" y="1275"/>
                    <a:pt x="1815" y="1287"/>
                    <a:pt x="1815" y="1307"/>
                  </a:cubicBezTo>
                  <a:cubicBezTo>
                    <a:pt x="1815" y="1324"/>
                    <a:pt x="1822" y="1332"/>
                    <a:pt x="1839" y="1339"/>
                  </a:cubicBezTo>
                  <a:lnTo>
                    <a:pt x="1851" y="1343"/>
                  </a:lnTo>
                  <a:cubicBezTo>
                    <a:pt x="1862" y="1346"/>
                    <a:pt x="1868" y="1351"/>
                    <a:pt x="1868" y="1363"/>
                  </a:cubicBezTo>
                  <a:cubicBezTo>
                    <a:pt x="1868" y="1372"/>
                    <a:pt x="1862" y="1380"/>
                    <a:pt x="1850" y="1380"/>
                  </a:cubicBezTo>
                  <a:cubicBezTo>
                    <a:pt x="1838" y="1380"/>
                    <a:pt x="1832" y="1373"/>
                    <a:pt x="1832" y="1359"/>
                  </a:cubicBezTo>
                  <a:lnTo>
                    <a:pt x="1832" y="1356"/>
                  </a:lnTo>
                  <a:lnTo>
                    <a:pt x="1814" y="1356"/>
                  </a:lnTo>
                  <a:lnTo>
                    <a:pt x="1814" y="1356"/>
                  </a:lnTo>
                  <a:close/>
                  <a:moveTo>
                    <a:pt x="1757" y="1349"/>
                  </a:moveTo>
                  <a:lnTo>
                    <a:pt x="1757" y="1349"/>
                  </a:lnTo>
                  <a:lnTo>
                    <a:pt x="1770" y="1293"/>
                  </a:lnTo>
                  <a:lnTo>
                    <a:pt x="1771" y="1293"/>
                  </a:lnTo>
                  <a:lnTo>
                    <a:pt x="1784" y="1349"/>
                  </a:lnTo>
                  <a:lnTo>
                    <a:pt x="1757" y="1349"/>
                  </a:lnTo>
                  <a:lnTo>
                    <a:pt x="1757" y="1349"/>
                  </a:lnTo>
                  <a:close/>
                  <a:moveTo>
                    <a:pt x="1727" y="1391"/>
                  </a:moveTo>
                  <a:lnTo>
                    <a:pt x="1727" y="1391"/>
                  </a:lnTo>
                  <a:lnTo>
                    <a:pt x="1746" y="1391"/>
                  </a:lnTo>
                  <a:lnTo>
                    <a:pt x="1754" y="1363"/>
                  </a:lnTo>
                  <a:lnTo>
                    <a:pt x="1787" y="1363"/>
                  </a:lnTo>
                  <a:lnTo>
                    <a:pt x="1794" y="1391"/>
                  </a:lnTo>
                  <a:lnTo>
                    <a:pt x="1813" y="1391"/>
                  </a:lnTo>
                  <a:lnTo>
                    <a:pt x="1783" y="1277"/>
                  </a:lnTo>
                  <a:lnTo>
                    <a:pt x="1760" y="1277"/>
                  </a:lnTo>
                  <a:lnTo>
                    <a:pt x="1727" y="1391"/>
                  </a:lnTo>
                  <a:lnTo>
                    <a:pt x="1727" y="1391"/>
                  </a:lnTo>
                  <a:close/>
                  <a:moveTo>
                    <a:pt x="1654" y="1356"/>
                  </a:moveTo>
                  <a:lnTo>
                    <a:pt x="1654" y="1356"/>
                  </a:lnTo>
                  <a:lnTo>
                    <a:pt x="1654" y="1359"/>
                  </a:lnTo>
                  <a:cubicBezTo>
                    <a:pt x="1654" y="1375"/>
                    <a:pt x="1660" y="1393"/>
                    <a:pt x="1688" y="1393"/>
                  </a:cubicBezTo>
                  <a:cubicBezTo>
                    <a:pt x="1711" y="1393"/>
                    <a:pt x="1726" y="1383"/>
                    <a:pt x="1726" y="1359"/>
                  </a:cubicBezTo>
                  <a:cubicBezTo>
                    <a:pt x="1726" y="1344"/>
                    <a:pt x="1719" y="1335"/>
                    <a:pt x="1703" y="1329"/>
                  </a:cubicBezTo>
                  <a:lnTo>
                    <a:pt x="1691" y="1325"/>
                  </a:lnTo>
                  <a:cubicBezTo>
                    <a:pt x="1679" y="1320"/>
                    <a:pt x="1674" y="1315"/>
                    <a:pt x="1674" y="1305"/>
                  </a:cubicBezTo>
                  <a:cubicBezTo>
                    <a:pt x="1674" y="1293"/>
                    <a:pt x="1681" y="1289"/>
                    <a:pt x="1689" y="1289"/>
                  </a:cubicBezTo>
                  <a:cubicBezTo>
                    <a:pt x="1700" y="1289"/>
                    <a:pt x="1705" y="1295"/>
                    <a:pt x="1705" y="1305"/>
                  </a:cubicBezTo>
                  <a:lnTo>
                    <a:pt x="1705" y="1308"/>
                  </a:lnTo>
                  <a:lnTo>
                    <a:pt x="1723" y="1308"/>
                  </a:lnTo>
                  <a:lnTo>
                    <a:pt x="1723" y="1305"/>
                  </a:lnTo>
                  <a:cubicBezTo>
                    <a:pt x="1723" y="1293"/>
                    <a:pt x="1720" y="1275"/>
                    <a:pt x="1691" y="1275"/>
                  </a:cubicBezTo>
                  <a:cubicBezTo>
                    <a:pt x="1670" y="1275"/>
                    <a:pt x="1656" y="1287"/>
                    <a:pt x="1656" y="1307"/>
                  </a:cubicBezTo>
                  <a:cubicBezTo>
                    <a:pt x="1656" y="1324"/>
                    <a:pt x="1663" y="1332"/>
                    <a:pt x="1679" y="1339"/>
                  </a:cubicBezTo>
                  <a:lnTo>
                    <a:pt x="1692" y="1343"/>
                  </a:lnTo>
                  <a:cubicBezTo>
                    <a:pt x="1702" y="1346"/>
                    <a:pt x="1708" y="1351"/>
                    <a:pt x="1708" y="1363"/>
                  </a:cubicBezTo>
                  <a:cubicBezTo>
                    <a:pt x="1708" y="1372"/>
                    <a:pt x="1702" y="1380"/>
                    <a:pt x="1691" y="1380"/>
                  </a:cubicBezTo>
                  <a:cubicBezTo>
                    <a:pt x="1678" y="1380"/>
                    <a:pt x="1672" y="1373"/>
                    <a:pt x="1672" y="1359"/>
                  </a:cubicBezTo>
                  <a:lnTo>
                    <a:pt x="1672" y="1356"/>
                  </a:lnTo>
                  <a:lnTo>
                    <a:pt x="1654" y="1356"/>
                  </a:lnTo>
                  <a:lnTo>
                    <a:pt x="1654" y="1356"/>
                  </a:lnTo>
                  <a:close/>
                  <a:moveTo>
                    <a:pt x="1511" y="1391"/>
                  </a:moveTo>
                  <a:lnTo>
                    <a:pt x="1511" y="1391"/>
                  </a:lnTo>
                  <a:lnTo>
                    <a:pt x="1528" y="1391"/>
                  </a:lnTo>
                  <a:lnTo>
                    <a:pt x="1528" y="1334"/>
                  </a:lnTo>
                  <a:cubicBezTo>
                    <a:pt x="1528" y="1322"/>
                    <a:pt x="1535" y="1317"/>
                    <a:pt x="1541" y="1317"/>
                  </a:cubicBezTo>
                  <a:cubicBezTo>
                    <a:pt x="1549" y="1317"/>
                    <a:pt x="1552" y="1321"/>
                    <a:pt x="1552" y="1332"/>
                  </a:cubicBezTo>
                  <a:lnTo>
                    <a:pt x="1552" y="1391"/>
                  </a:lnTo>
                  <a:lnTo>
                    <a:pt x="1569" y="1391"/>
                  </a:lnTo>
                  <a:lnTo>
                    <a:pt x="1569" y="1334"/>
                  </a:lnTo>
                  <a:cubicBezTo>
                    <a:pt x="1569" y="1322"/>
                    <a:pt x="1576" y="1317"/>
                    <a:pt x="1583" y="1317"/>
                  </a:cubicBezTo>
                  <a:cubicBezTo>
                    <a:pt x="1590" y="1317"/>
                    <a:pt x="1593" y="1321"/>
                    <a:pt x="1593" y="1332"/>
                  </a:cubicBezTo>
                  <a:lnTo>
                    <a:pt x="1593" y="1391"/>
                  </a:lnTo>
                  <a:lnTo>
                    <a:pt x="1610" y="1391"/>
                  </a:lnTo>
                  <a:lnTo>
                    <a:pt x="1610" y="1326"/>
                  </a:lnTo>
                  <a:cubicBezTo>
                    <a:pt x="1610" y="1309"/>
                    <a:pt x="1602" y="1303"/>
                    <a:pt x="1590" y="1303"/>
                  </a:cubicBezTo>
                  <a:cubicBezTo>
                    <a:pt x="1579" y="1303"/>
                    <a:pt x="1573" y="1308"/>
                    <a:pt x="1568" y="1316"/>
                  </a:cubicBezTo>
                  <a:cubicBezTo>
                    <a:pt x="1565" y="1309"/>
                    <a:pt x="1560" y="1303"/>
                    <a:pt x="1548" y="1303"/>
                  </a:cubicBezTo>
                  <a:cubicBezTo>
                    <a:pt x="1540" y="1303"/>
                    <a:pt x="1532" y="1308"/>
                    <a:pt x="1527" y="1315"/>
                  </a:cubicBezTo>
                  <a:lnTo>
                    <a:pt x="1527" y="1315"/>
                  </a:lnTo>
                  <a:lnTo>
                    <a:pt x="1527" y="1305"/>
                  </a:lnTo>
                  <a:lnTo>
                    <a:pt x="1511" y="1305"/>
                  </a:lnTo>
                  <a:lnTo>
                    <a:pt x="1511" y="1391"/>
                  </a:lnTo>
                  <a:lnTo>
                    <a:pt x="1511" y="1391"/>
                  </a:lnTo>
                  <a:close/>
                  <a:moveTo>
                    <a:pt x="1456" y="1348"/>
                  </a:moveTo>
                  <a:lnTo>
                    <a:pt x="1456" y="1348"/>
                  </a:lnTo>
                  <a:cubicBezTo>
                    <a:pt x="1456" y="1329"/>
                    <a:pt x="1458" y="1316"/>
                    <a:pt x="1470" y="1316"/>
                  </a:cubicBezTo>
                  <a:cubicBezTo>
                    <a:pt x="1483" y="1316"/>
                    <a:pt x="1485" y="1329"/>
                    <a:pt x="1485" y="1348"/>
                  </a:cubicBezTo>
                  <a:cubicBezTo>
                    <a:pt x="1485" y="1370"/>
                    <a:pt x="1483" y="1381"/>
                    <a:pt x="1470" y="1381"/>
                  </a:cubicBezTo>
                  <a:cubicBezTo>
                    <a:pt x="1458" y="1381"/>
                    <a:pt x="1456" y="1370"/>
                    <a:pt x="1456" y="1348"/>
                  </a:cubicBezTo>
                  <a:lnTo>
                    <a:pt x="1456" y="1348"/>
                  </a:lnTo>
                  <a:close/>
                  <a:moveTo>
                    <a:pt x="1439" y="1348"/>
                  </a:moveTo>
                  <a:lnTo>
                    <a:pt x="1439" y="1348"/>
                  </a:lnTo>
                  <a:cubicBezTo>
                    <a:pt x="1439" y="1375"/>
                    <a:pt x="1447" y="1393"/>
                    <a:pt x="1470" y="1393"/>
                  </a:cubicBezTo>
                  <a:cubicBezTo>
                    <a:pt x="1494" y="1393"/>
                    <a:pt x="1502" y="1375"/>
                    <a:pt x="1502" y="1348"/>
                  </a:cubicBezTo>
                  <a:cubicBezTo>
                    <a:pt x="1502" y="1322"/>
                    <a:pt x="1495" y="1303"/>
                    <a:pt x="1470" y="1303"/>
                  </a:cubicBezTo>
                  <a:cubicBezTo>
                    <a:pt x="1446" y="1303"/>
                    <a:pt x="1439" y="1322"/>
                    <a:pt x="1439" y="1348"/>
                  </a:cubicBezTo>
                  <a:lnTo>
                    <a:pt x="1439" y="1348"/>
                  </a:lnTo>
                  <a:close/>
                  <a:moveTo>
                    <a:pt x="1394" y="1391"/>
                  </a:moveTo>
                  <a:lnTo>
                    <a:pt x="1394" y="1391"/>
                  </a:lnTo>
                  <a:lnTo>
                    <a:pt x="1412" y="1391"/>
                  </a:lnTo>
                  <a:lnTo>
                    <a:pt x="1412" y="1340"/>
                  </a:lnTo>
                  <a:cubicBezTo>
                    <a:pt x="1412" y="1324"/>
                    <a:pt x="1421" y="1320"/>
                    <a:pt x="1429" y="1320"/>
                  </a:cubicBezTo>
                  <a:cubicBezTo>
                    <a:pt x="1432" y="1320"/>
                    <a:pt x="1435" y="1321"/>
                    <a:pt x="1436" y="1321"/>
                  </a:cubicBezTo>
                  <a:lnTo>
                    <a:pt x="1436" y="1304"/>
                  </a:lnTo>
                  <a:cubicBezTo>
                    <a:pt x="1435" y="1304"/>
                    <a:pt x="1434" y="1303"/>
                    <a:pt x="1432" y="1303"/>
                  </a:cubicBezTo>
                  <a:cubicBezTo>
                    <a:pt x="1422" y="1303"/>
                    <a:pt x="1416" y="1309"/>
                    <a:pt x="1412" y="1319"/>
                  </a:cubicBezTo>
                  <a:lnTo>
                    <a:pt x="1412" y="1319"/>
                  </a:lnTo>
                  <a:lnTo>
                    <a:pt x="1412" y="1305"/>
                  </a:lnTo>
                  <a:lnTo>
                    <a:pt x="1394" y="1305"/>
                  </a:lnTo>
                  <a:lnTo>
                    <a:pt x="1394" y="1391"/>
                  </a:lnTo>
                  <a:lnTo>
                    <a:pt x="1394" y="1391"/>
                  </a:lnTo>
                  <a:close/>
                  <a:moveTo>
                    <a:pt x="1326" y="1391"/>
                  </a:moveTo>
                  <a:lnTo>
                    <a:pt x="1326" y="1391"/>
                  </a:lnTo>
                  <a:lnTo>
                    <a:pt x="1344" y="1391"/>
                  </a:lnTo>
                  <a:lnTo>
                    <a:pt x="1344" y="1340"/>
                  </a:lnTo>
                  <a:lnTo>
                    <a:pt x="1384" y="1340"/>
                  </a:lnTo>
                  <a:lnTo>
                    <a:pt x="1384" y="1324"/>
                  </a:lnTo>
                  <a:lnTo>
                    <a:pt x="1344" y="1324"/>
                  </a:lnTo>
                  <a:lnTo>
                    <a:pt x="1344" y="1293"/>
                  </a:lnTo>
                  <a:lnTo>
                    <a:pt x="1386" y="1293"/>
                  </a:lnTo>
                  <a:lnTo>
                    <a:pt x="1386" y="1277"/>
                  </a:lnTo>
                  <a:lnTo>
                    <a:pt x="1326" y="1277"/>
                  </a:lnTo>
                  <a:lnTo>
                    <a:pt x="1326" y="1391"/>
                  </a:lnTo>
                  <a:lnTo>
                    <a:pt x="1326" y="1391"/>
                  </a:lnTo>
                  <a:close/>
                  <a:moveTo>
                    <a:pt x="630" y="244"/>
                  </a:moveTo>
                  <a:lnTo>
                    <a:pt x="630" y="244"/>
                  </a:lnTo>
                  <a:cubicBezTo>
                    <a:pt x="629" y="245"/>
                    <a:pt x="628" y="246"/>
                    <a:pt x="627" y="246"/>
                  </a:cubicBezTo>
                  <a:cubicBezTo>
                    <a:pt x="627" y="246"/>
                    <a:pt x="626" y="246"/>
                    <a:pt x="626" y="246"/>
                  </a:cubicBezTo>
                  <a:lnTo>
                    <a:pt x="625" y="246"/>
                  </a:lnTo>
                  <a:cubicBezTo>
                    <a:pt x="585" y="240"/>
                    <a:pt x="546" y="239"/>
                    <a:pt x="508" y="245"/>
                  </a:cubicBezTo>
                  <a:cubicBezTo>
                    <a:pt x="456" y="254"/>
                    <a:pt x="407" y="277"/>
                    <a:pt x="360" y="323"/>
                  </a:cubicBezTo>
                  <a:cubicBezTo>
                    <a:pt x="277" y="403"/>
                    <a:pt x="256" y="486"/>
                    <a:pt x="248" y="595"/>
                  </a:cubicBezTo>
                  <a:lnTo>
                    <a:pt x="248" y="595"/>
                  </a:lnTo>
                  <a:cubicBezTo>
                    <a:pt x="248" y="597"/>
                    <a:pt x="247" y="599"/>
                    <a:pt x="246" y="600"/>
                  </a:cubicBezTo>
                  <a:cubicBezTo>
                    <a:pt x="245" y="601"/>
                    <a:pt x="244" y="601"/>
                    <a:pt x="243" y="601"/>
                  </a:cubicBezTo>
                  <a:cubicBezTo>
                    <a:pt x="241" y="602"/>
                    <a:pt x="238" y="601"/>
                    <a:pt x="237" y="599"/>
                  </a:cubicBezTo>
                  <a:lnTo>
                    <a:pt x="236" y="597"/>
                  </a:lnTo>
                  <a:lnTo>
                    <a:pt x="235" y="595"/>
                  </a:lnTo>
                  <a:cubicBezTo>
                    <a:pt x="195" y="482"/>
                    <a:pt x="216" y="358"/>
                    <a:pt x="266" y="277"/>
                  </a:cubicBezTo>
                  <a:cubicBezTo>
                    <a:pt x="188" y="292"/>
                    <a:pt x="84" y="273"/>
                    <a:pt x="4" y="211"/>
                  </a:cubicBezTo>
                  <a:lnTo>
                    <a:pt x="3" y="210"/>
                  </a:lnTo>
                  <a:lnTo>
                    <a:pt x="2" y="209"/>
                  </a:lnTo>
                  <a:cubicBezTo>
                    <a:pt x="1" y="207"/>
                    <a:pt x="0" y="205"/>
                    <a:pt x="1" y="203"/>
                  </a:cubicBezTo>
                  <a:cubicBezTo>
                    <a:pt x="2" y="203"/>
                    <a:pt x="3" y="202"/>
                    <a:pt x="3" y="201"/>
                  </a:cubicBezTo>
                  <a:cubicBezTo>
                    <a:pt x="5" y="201"/>
                    <a:pt x="6" y="201"/>
                    <a:pt x="8" y="201"/>
                  </a:cubicBezTo>
                  <a:lnTo>
                    <a:pt x="8" y="201"/>
                  </a:lnTo>
                  <a:cubicBezTo>
                    <a:pt x="99" y="225"/>
                    <a:pt x="172" y="232"/>
                    <a:pt x="259" y="190"/>
                  </a:cubicBezTo>
                  <a:cubicBezTo>
                    <a:pt x="309" y="166"/>
                    <a:pt x="341" y="134"/>
                    <a:pt x="362" y="97"/>
                  </a:cubicBezTo>
                  <a:cubicBezTo>
                    <a:pt x="377" y="69"/>
                    <a:pt x="386" y="38"/>
                    <a:pt x="392" y="5"/>
                  </a:cubicBezTo>
                  <a:lnTo>
                    <a:pt x="393" y="5"/>
                  </a:lnTo>
                  <a:cubicBezTo>
                    <a:pt x="393" y="4"/>
                    <a:pt x="393" y="4"/>
                    <a:pt x="393" y="4"/>
                  </a:cubicBezTo>
                  <a:cubicBezTo>
                    <a:pt x="393" y="3"/>
                    <a:pt x="394" y="2"/>
                    <a:pt x="395" y="2"/>
                  </a:cubicBezTo>
                  <a:cubicBezTo>
                    <a:pt x="398" y="0"/>
                    <a:pt x="402" y="1"/>
                    <a:pt x="404" y="4"/>
                  </a:cubicBezTo>
                  <a:lnTo>
                    <a:pt x="404" y="5"/>
                  </a:lnTo>
                  <a:lnTo>
                    <a:pt x="405" y="7"/>
                  </a:lnTo>
                  <a:cubicBezTo>
                    <a:pt x="424" y="61"/>
                    <a:pt x="407" y="147"/>
                    <a:pt x="385" y="189"/>
                  </a:cubicBezTo>
                  <a:cubicBezTo>
                    <a:pt x="392" y="188"/>
                    <a:pt x="399" y="187"/>
                    <a:pt x="407" y="185"/>
                  </a:cubicBezTo>
                  <a:cubicBezTo>
                    <a:pt x="463" y="176"/>
                    <a:pt x="572" y="189"/>
                    <a:pt x="628" y="232"/>
                  </a:cubicBezTo>
                  <a:lnTo>
                    <a:pt x="629" y="233"/>
                  </a:lnTo>
                  <a:lnTo>
                    <a:pt x="631" y="234"/>
                  </a:lnTo>
                  <a:cubicBezTo>
                    <a:pt x="633" y="237"/>
                    <a:pt x="633" y="242"/>
                    <a:pt x="630" y="24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3" name="Freeform 20">
              <a:extLst>
                <a:ext uri="{FF2B5EF4-FFF2-40B4-BE49-F238E27FC236}">
                  <a16:creationId xmlns:a16="http://schemas.microsoft.com/office/drawing/2014/main" id="{917CFED2-6D9D-48F9-AB15-6A7948C7A4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5" y="3268663"/>
              <a:ext cx="1690688" cy="1130299"/>
            </a:xfrm>
            <a:custGeom>
              <a:avLst/>
              <a:gdLst>
                <a:gd name="T0" fmla="*/ 2042 w 2203"/>
                <a:gd name="T1" fmla="*/ 1106 h 1464"/>
                <a:gd name="T2" fmla="*/ 2053 w 2203"/>
                <a:gd name="T3" fmla="*/ 1114 h 1464"/>
                <a:gd name="T4" fmla="*/ 2099 w 2203"/>
                <a:gd name="T5" fmla="*/ 1109 h 1464"/>
                <a:gd name="T6" fmla="*/ 2054 w 2203"/>
                <a:gd name="T7" fmla="*/ 1164 h 1464"/>
                <a:gd name="T8" fmla="*/ 1486 w 2203"/>
                <a:gd name="T9" fmla="*/ 1387 h 1464"/>
                <a:gd name="T10" fmla="*/ 1500 w 2203"/>
                <a:gd name="T11" fmla="*/ 1346 h 1464"/>
                <a:gd name="T12" fmla="*/ 1424 w 2203"/>
                <a:gd name="T13" fmla="*/ 1353 h 1464"/>
                <a:gd name="T14" fmla="*/ 1436 w 2203"/>
                <a:gd name="T15" fmla="*/ 1353 h 1464"/>
                <a:gd name="T16" fmla="*/ 1366 w 2203"/>
                <a:gd name="T17" fmla="*/ 1348 h 1464"/>
                <a:gd name="T18" fmla="*/ 1353 w 2203"/>
                <a:gd name="T19" fmla="*/ 1449 h 1464"/>
                <a:gd name="T20" fmla="*/ 1303 w 2203"/>
                <a:gd name="T21" fmla="*/ 1348 h 1464"/>
                <a:gd name="T22" fmla="*/ 1321 w 2203"/>
                <a:gd name="T23" fmla="*/ 1383 h 1464"/>
                <a:gd name="T24" fmla="*/ 1263 w 2203"/>
                <a:gd name="T25" fmla="*/ 1358 h 1464"/>
                <a:gd name="T26" fmla="*/ 1263 w 2203"/>
                <a:gd name="T27" fmla="*/ 1425 h 1464"/>
                <a:gd name="T28" fmla="*/ 1248 w 2203"/>
                <a:gd name="T29" fmla="*/ 1394 h 1464"/>
                <a:gd name="T30" fmla="*/ 1229 w 2203"/>
                <a:gd name="T31" fmla="*/ 1348 h 1464"/>
                <a:gd name="T32" fmla="*/ 1130 w 2203"/>
                <a:gd name="T33" fmla="*/ 1359 h 1464"/>
                <a:gd name="T34" fmla="*/ 1099 w 2203"/>
                <a:gd name="T35" fmla="*/ 1391 h 1464"/>
                <a:gd name="T36" fmla="*/ 1092 w 2203"/>
                <a:gd name="T37" fmla="*/ 1377 h 1464"/>
                <a:gd name="T38" fmla="*/ 1007 w 2203"/>
                <a:gd name="T39" fmla="*/ 1373 h 1464"/>
                <a:gd name="T40" fmla="*/ 994 w 2203"/>
                <a:gd name="T41" fmla="*/ 1436 h 1464"/>
                <a:gd name="T42" fmla="*/ 985 w 2203"/>
                <a:gd name="T43" fmla="*/ 1394 h 1464"/>
                <a:gd name="T44" fmla="*/ 938 w 2203"/>
                <a:gd name="T45" fmla="*/ 1348 h 1464"/>
                <a:gd name="T46" fmla="*/ 956 w 2203"/>
                <a:gd name="T47" fmla="*/ 1336 h 1464"/>
                <a:gd name="T48" fmla="*/ 873 w 2203"/>
                <a:gd name="T49" fmla="*/ 1334 h 1464"/>
                <a:gd name="T50" fmla="*/ 855 w 2203"/>
                <a:gd name="T51" fmla="*/ 1434 h 1464"/>
                <a:gd name="T52" fmla="*/ 784 w 2203"/>
                <a:gd name="T53" fmla="*/ 1320 h 1464"/>
                <a:gd name="T54" fmla="*/ 751 w 2203"/>
                <a:gd name="T55" fmla="*/ 1389 h 1464"/>
                <a:gd name="T56" fmla="*/ 751 w 2203"/>
                <a:gd name="T57" fmla="*/ 1424 h 1464"/>
                <a:gd name="T58" fmla="*/ 710 w 2203"/>
                <a:gd name="T59" fmla="*/ 1374 h 1464"/>
                <a:gd name="T60" fmla="*/ 642 w 2203"/>
                <a:gd name="T61" fmla="*/ 1391 h 1464"/>
                <a:gd name="T62" fmla="*/ 703 w 2203"/>
                <a:gd name="T63" fmla="*/ 1403 h 1464"/>
                <a:gd name="T64" fmla="*/ 613 w 2203"/>
                <a:gd name="T65" fmla="*/ 1319 h 1464"/>
                <a:gd name="T66" fmla="*/ 573 w 2203"/>
                <a:gd name="T67" fmla="*/ 1348 h 1464"/>
                <a:gd name="T68" fmla="*/ 598 w 2203"/>
                <a:gd name="T69" fmla="*/ 1421 h 1464"/>
                <a:gd name="T70" fmla="*/ 561 w 2203"/>
                <a:gd name="T71" fmla="*/ 1348 h 1464"/>
                <a:gd name="T72" fmla="*/ 559 w 2203"/>
                <a:gd name="T73" fmla="*/ 1410 h 1464"/>
                <a:gd name="T74" fmla="*/ 533 w 2203"/>
                <a:gd name="T75" fmla="*/ 1399 h 1464"/>
                <a:gd name="T76" fmla="*/ 471 w 2203"/>
                <a:gd name="T77" fmla="*/ 1348 h 1464"/>
                <a:gd name="T78" fmla="*/ 488 w 2203"/>
                <a:gd name="T79" fmla="*/ 1319 h 1464"/>
                <a:gd name="T80" fmla="*/ 449 w 2203"/>
                <a:gd name="T81" fmla="*/ 1324 h 1464"/>
                <a:gd name="T82" fmla="*/ 463 w 2203"/>
                <a:gd name="T83" fmla="*/ 1434 h 1464"/>
                <a:gd name="T84" fmla="*/ 395 w 2203"/>
                <a:gd name="T85" fmla="*/ 1389 h 1464"/>
                <a:gd name="T86" fmla="*/ 411 w 2203"/>
                <a:gd name="T87" fmla="*/ 1416 h 1464"/>
                <a:gd name="T88" fmla="*/ 351 w 2203"/>
                <a:gd name="T89" fmla="*/ 1412 h 1464"/>
                <a:gd name="T90" fmla="*/ 411 w 2203"/>
                <a:gd name="T91" fmla="*/ 1367 h 1464"/>
                <a:gd name="T92" fmla="*/ 333 w 2203"/>
                <a:gd name="T93" fmla="*/ 1348 h 1464"/>
                <a:gd name="T94" fmla="*/ 333 w 2203"/>
                <a:gd name="T95" fmla="*/ 1435 h 1464"/>
                <a:gd name="T96" fmla="*/ 247 w 2203"/>
                <a:gd name="T97" fmla="*/ 1402 h 1464"/>
                <a:gd name="T98" fmla="*/ 298 w 2203"/>
                <a:gd name="T99" fmla="*/ 1351 h 1464"/>
                <a:gd name="T100" fmla="*/ 264 w 2203"/>
                <a:gd name="T101" fmla="*/ 1436 h 1464"/>
                <a:gd name="T102" fmla="*/ 434 w 2203"/>
                <a:gd name="T103" fmla="*/ 157 h 1464"/>
                <a:gd name="T104" fmla="*/ 1045 w 2203"/>
                <a:gd name="T105" fmla="*/ 630 h 1464"/>
                <a:gd name="T106" fmla="*/ 1212 w 2203"/>
                <a:gd name="T107" fmla="*/ 376 h 1464"/>
                <a:gd name="T108" fmla="*/ 790 w 2203"/>
                <a:gd name="T109" fmla="*/ 516 h 1464"/>
                <a:gd name="T110" fmla="*/ 281 w 2203"/>
                <a:gd name="T111" fmla="*/ 388 h 1464"/>
                <a:gd name="T112" fmla="*/ 284 w 2203"/>
                <a:gd name="T113" fmla="*/ 1086 h 1464"/>
                <a:gd name="T114" fmla="*/ 1592 w 2203"/>
                <a:gd name="T115" fmla="*/ 752 h 1464"/>
                <a:gd name="T116" fmla="*/ 1362 w 2203"/>
                <a:gd name="T117" fmla="*/ 127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03" h="1464">
                  <a:moveTo>
                    <a:pt x="2042" y="1106"/>
                  </a:moveTo>
                  <a:lnTo>
                    <a:pt x="2042" y="1106"/>
                  </a:lnTo>
                  <a:lnTo>
                    <a:pt x="2053" y="1106"/>
                  </a:lnTo>
                  <a:cubicBezTo>
                    <a:pt x="2061" y="1106"/>
                    <a:pt x="2069" y="1105"/>
                    <a:pt x="2069" y="1095"/>
                  </a:cubicBezTo>
                  <a:cubicBezTo>
                    <a:pt x="2069" y="1087"/>
                    <a:pt x="2062" y="1086"/>
                    <a:pt x="2055" y="1086"/>
                  </a:cubicBezTo>
                  <a:lnTo>
                    <a:pt x="2042" y="1086"/>
                  </a:lnTo>
                  <a:lnTo>
                    <a:pt x="2042" y="1106"/>
                  </a:lnTo>
                  <a:lnTo>
                    <a:pt x="2042" y="1106"/>
                  </a:lnTo>
                  <a:close/>
                  <a:moveTo>
                    <a:pt x="2032" y="1077"/>
                  </a:moveTo>
                  <a:lnTo>
                    <a:pt x="2032" y="1077"/>
                  </a:lnTo>
                  <a:lnTo>
                    <a:pt x="2057" y="1077"/>
                  </a:lnTo>
                  <a:cubicBezTo>
                    <a:pt x="2072" y="1077"/>
                    <a:pt x="2079" y="1083"/>
                    <a:pt x="2079" y="1096"/>
                  </a:cubicBezTo>
                  <a:cubicBezTo>
                    <a:pt x="2079" y="1107"/>
                    <a:pt x="2072" y="1112"/>
                    <a:pt x="2063" y="1113"/>
                  </a:cubicBezTo>
                  <a:lnTo>
                    <a:pt x="2081" y="1142"/>
                  </a:lnTo>
                  <a:lnTo>
                    <a:pt x="2070" y="1142"/>
                  </a:lnTo>
                  <a:lnTo>
                    <a:pt x="2053" y="1114"/>
                  </a:lnTo>
                  <a:lnTo>
                    <a:pt x="2042" y="1114"/>
                  </a:lnTo>
                  <a:lnTo>
                    <a:pt x="2042" y="1142"/>
                  </a:lnTo>
                  <a:lnTo>
                    <a:pt x="2032" y="1142"/>
                  </a:lnTo>
                  <a:lnTo>
                    <a:pt x="2032" y="1077"/>
                  </a:lnTo>
                  <a:lnTo>
                    <a:pt x="2032" y="1077"/>
                  </a:lnTo>
                  <a:close/>
                  <a:moveTo>
                    <a:pt x="2054" y="1156"/>
                  </a:moveTo>
                  <a:lnTo>
                    <a:pt x="2054" y="1156"/>
                  </a:lnTo>
                  <a:cubicBezTo>
                    <a:pt x="2079" y="1156"/>
                    <a:pt x="2099" y="1136"/>
                    <a:pt x="2099" y="1109"/>
                  </a:cubicBezTo>
                  <a:cubicBezTo>
                    <a:pt x="2099" y="1083"/>
                    <a:pt x="2079" y="1063"/>
                    <a:pt x="2054" y="1063"/>
                  </a:cubicBezTo>
                  <a:cubicBezTo>
                    <a:pt x="2028" y="1063"/>
                    <a:pt x="2008" y="1083"/>
                    <a:pt x="2008" y="1109"/>
                  </a:cubicBezTo>
                  <a:cubicBezTo>
                    <a:pt x="2008" y="1136"/>
                    <a:pt x="2028" y="1156"/>
                    <a:pt x="2054" y="1156"/>
                  </a:cubicBezTo>
                  <a:lnTo>
                    <a:pt x="2054" y="1156"/>
                  </a:lnTo>
                  <a:close/>
                  <a:moveTo>
                    <a:pt x="2054" y="1055"/>
                  </a:moveTo>
                  <a:lnTo>
                    <a:pt x="2054" y="1055"/>
                  </a:lnTo>
                  <a:cubicBezTo>
                    <a:pt x="2084" y="1055"/>
                    <a:pt x="2109" y="1078"/>
                    <a:pt x="2109" y="1109"/>
                  </a:cubicBezTo>
                  <a:cubicBezTo>
                    <a:pt x="2109" y="1141"/>
                    <a:pt x="2084" y="1164"/>
                    <a:pt x="2054" y="1164"/>
                  </a:cubicBezTo>
                  <a:cubicBezTo>
                    <a:pt x="2024" y="1164"/>
                    <a:pt x="1998" y="1141"/>
                    <a:pt x="1998" y="1109"/>
                  </a:cubicBezTo>
                  <a:cubicBezTo>
                    <a:pt x="1998" y="1078"/>
                    <a:pt x="2024" y="1055"/>
                    <a:pt x="2054" y="1055"/>
                  </a:cubicBezTo>
                  <a:lnTo>
                    <a:pt x="2054" y="1055"/>
                  </a:lnTo>
                  <a:close/>
                  <a:moveTo>
                    <a:pt x="1504" y="1355"/>
                  </a:moveTo>
                  <a:lnTo>
                    <a:pt x="1504" y="1355"/>
                  </a:lnTo>
                  <a:lnTo>
                    <a:pt x="1503" y="1355"/>
                  </a:lnTo>
                  <a:lnTo>
                    <a:pt x="1491" y="1387"/>
                  </a:lnTo>
                  <a:lnTo>
                    <a:pt x="1486" y="1387"/>
                  </a:lnTo>
                  <a:lnTo>
                    <a:pt x="1474" y="1355"/>
                  </a:lnTo>
                  <a:lnTo>
                    <a:pt x="1473" y="1355"/>
                  </a:lnTo>
                  <a:lnTo>
                    <a:pt x="1473" y="1387"/>
                  </a:lnTo>
                  <a:lnTo>
                    <a:pt x="1465" y="1387"/>
                  </a:lnTo>
                  <a:lnTo>
                    <a:pt x="1465" y="1346"/>
                  </a:lnTo>
                  <a:lnTo>
                    <a:pt x="1477" y="1346"/>
                  </a:lnTo>
                  <a:lnTo>
                    <a:pt x="1489" y="1375"/>
                  </a:lnTo>
                  <a:lnTo>
                    <a:pt x="1500" y="1346"/>
                  </a:lnTo>
                  <a:lnTo>
                    <a:pt x="1512" y="1346"/>
                  </a:lnTo>
                  <a:lnTo>
                    <a:pt x="1512" y="1387"/>
                  </a:lnTo>
                  <a:lnTo>
                    <a:pt x="1504" y="1387"/>
                  </a:lnTo>
                  <a:lnTo>
                    <a:pt x="1504" y="1355"/>
                  </a:lnTo>
                  <a:lnTo>
                    <a:pt x="1504" y="1355"/>
                  </a:lnTo>
                  <a:close/>
                  <a:moveTo>
                    <a:pt x="1436" y="1353"/>
                  </a:moveTo>
                  <a:lnTo>
                    <a:pt x="1436" y="1353"/>
                  </a:lnTo>
                  <a:lnTo>
                    <a:pt x="1424" y="1353"/>
                  </a:lnTo>
                  <a:lnTo>
                    <a:pt x="1424" y="1346"/>
                  </a:lnTo>
                  <a:lnTo>
                    <a:pt x="1457" y="1346"/>
                  </a:lnTo>
                  <a:lnTo>
                    <a:pt x="1457" y="1353"/>
                  </a:lnTo>
                  <a:lnTo>
                    <a:pt x="1445" y="1353"/>
                  </a:lnTo>
                  <a:lnTo>
                    <a:pt x="1445" y="1387"/>
                  </a:lnTo>
                  <a:lnTo>
                    <a:pt x="1436" y="1387"/>
                  </a:lnTo>
                  <a:lnTo>
                    <a:pt x="1436" y="1353"/>
                  </a:lnTo>
                  <a:lnTo>
                    <a:pt x="1436" y="1353"/>
                  </a:lnTo>
                  <a:close/>
                  <a:moveTo>
                    <a:pt x="1407" y="1413"/>
                  </a:moveTo>
                  <a:lnTo>
                    <a:pt x="1407" y="1413"/>
                  </a:lnTo>
                  <a:lnTo>
                    <a:pt x="1425" y="1413"/>
                  </a:lnTo>
                  <a:lnTo>
                    <a:pt x="1425" y="1434"/>
                  </a:lnTo>
                  <a:lnTo>
                    <a:pt x="1407" y="1434"/>
                  </a:lnTo>
                  <a:lnTo>
                    <a:pt x="1407" y="1413"/>
                  </a:lnTo>
                  <a:close/>
                  <a:moveTo>
                    <a:pt x="1366" y="1348"/>
                  </a:moveTo>
                  <a:lnTo>
                    <a:pt x="1366" y="1348"/>
                  </a:lnTo>
                  <a:lnTo>
                    <a:pt x="1381" y="1413"/>
                  </a:lnTo>
                  <a:lnTo>
                    <a:pt x="1381" y="1413"/>
                  </a:lnTo>
                  <a:lnTo>
                    <a:pt x="1395" y="1348"/>
                  </a:lnTo>
                  <a:lnTo>
                    <a:pt x="1413" y="1348"/>
                  </a:lnTo>
                  <a:lnTo>
                    <a:pt x="1389" y="1437"/>
                  </a:lnTo>
                  <a:cubicBezTo>
                    <a:pt x="1383" y="1461"/>
                    <a:pt x="1377" y="1464"/>
                    <a:pt x="1359" y="1463"/>
                  </a:cubicBezTo>
                  <a:cubicBezTo>
                    <a:pt x="1357" y="1463"/>
                    <a:pt x="1355" y="1463"/>
                    <a:pt x="1353" y="1463"/>
                  </a:cubicBezTo>
                  <a:lnTo>
                    <a:pt x="1353" y="1449"/>
                  </a:lnTo>
                  <a:cubicBezTo>
                    <a:pt x="1355" y="1449"/>
                    <a:pt x="1356" y="1450"/>
                    <a:pt x="1358" y="1450"/>
                  </a:cubicBezTo>
                  <a:cubicBezTo>
                    <a:pt x="1364" y="1450"/>
                    <a:pt x="1368" y="1449"/>
                    <a:pt x="1370" y="1443"/>
                  </a:cubicBezTo>
                  <a:lnTo>
                    <a:pt x="1372" y="1436"/>
                  </a:lnTo>
                  <a:lnTo>
                    <a:pt x="1348" y="1348"/>
                  </a:lnTo>
                  <a:lnTo>
                    <a:pt x="1366" y="1348"/>
                  </a:lnTo>
                  <a:lnTo>
                    <a:pt x="1366" y="1348"/>
                  </a:lnTo>
                  <a:close/>
                  <a:moveTo>
                    <a:pt x="1303" y="1348"/>
                  </a:moveTo>
                  <a:lnTo>
                    <a:pt x="1303" y="1348"/>
                  </a:lnTo>
                  <a:lnTo>
                    <a:pt x="1321" y="1348"/>
                  </a:lnTo>
                  <a:lnTo>
                    <a:pt x="1321" y="1362"/>
                  </a:lnTo>
                  <a:lnTo>
                    <a:pt x="1321" y="1362"/>
                  </a:lnTo>
                  <a:cubicBezTo>
                    <a:pt x="1325" y="1352"/>
                    <a:pt x="1331" y="1346"/>
                    <a:pt x="1341" y="1346"/>
                  </a:cubicBezTo>
                  <a:cubicBezTo>
                    <a:pt x="1343" y="1346"/>
                    <a:pt x="1344" y="1347"/>
                    <a:pt x="1345" y="1347"/>
                  </a:cubicBezTo>
                  <a:lnTo>
                    <a:pt x="1345" y="1364"/>
                  </a:lnTo>
                  <a:cubicBezTo>
                    <a:pt x="1344" y="1364"/>
                    <a:pt x="1341" y="1363"/>
                    <a:pt x="1338" y="1363"/>
                  </a:cubicBezTo>
                  <a:cubicBezTo>
                    <a:pt x="1330" y="1363"/>
                    <a:pt x="1321" y="1367"/>
                    <a:pt x="1321" y="1383"/>
                  </a:cubicBezTo>
                  <a:lnTo>
                    <a:pt x="1321" y="1434"/>
                  </a:lnTo>
                  <a:lnTo>
                    <a:pt x="1303" y="1434"/>
                  </a:lnTo>
                  <a:lnTo>
                    <a:pt x="1303" y="1348"/>
                  </a:lnTo>
                  <a:lnTo>
                    <a:pt x="1303" y="1348"/>
                  </a:lnTo>
                  <a:close/>
                  <a:moveTo>
                    <a:pt x="1276" y="1382"/>
                  </a:moveTo>
                  <a:lnTo>
                    <a:pt x="1276" y="1382"/>
                  </a:lnTo>
                  <a:lnTo>
                    <a:pt x="1276" y="1377"/>
                  </a:lnTo>
                  <a:cubicBezTo>
                    <a:pt x="1276" y="1366"/>
                    <a:pt x="1272" y="1358"/>
                    <a:pt x="1263" y="1358"/>
                  </a:cubicBezTo>
                  <a:cubicBezTo>
                    <a:pt x="1252" y="1358"/>
                    <a:pt x="1248" y="1369"/>
                    <a:pt x="1248" y="1380"/>
                  </a:cubicBezTo>
                  <a:lnTo>
                    <a:pt x="1248" y="1382"/>
                  </a:lnTo>
                  <a:lnTo>
                    <a:pt x="1276" y="1382"/>
                  </a:lnTo>
                  <a:lnTo>
                    <a:pt x="1276" y="1382"/>
                  </a:lnTo>
                  <a:close/>
                  <a:moveTo>
                    <a:pt x="1248" y="1394"/>
                  </a:moveTo>
                  <a:lnTo>
                    <a:pt x="1248" y="1394"/>
                  </a:lnTo>
                  <a:lnTo>
                    <a:pt x="1248" y="1398"/>
                  </a:lnTo>
                  <a:cubicBezTo>
                    <a:pt x="1248" y="1410"/>
                    <a:pt x="1250" y="1425"/>
                    <a:pt x="1263" y="1425"/>
                  </a:cubicBezTo>
                  <a:cubicBezTo>
                    <a:pt x="1275" y="1425"/>
                    <a:pt x="1276" y="1411"/>
                    <a:pt x="1276" y="1405"/>
                  </a:cubicBezTo>
                  <a:lnTo>
                    <a:pt x="1293" y="1405"/>
                  </a:lnTo>
                  <a:cubicBezTo>
                    <a:pt x="1293" y="1424"/>
                    <a:pt x="1281" y="1436"/>
                    <a:pt x="1262" y="1436"/>
                  </a:cubicBezTo>
                  <a:cubicBezTo>
                    <a:pt x="1248" y="1436"/>
                    <a:pt x="1231" y="1432"/>
                    <a:pt x="1231" y="1393"/>
                  </a:cubicBezTo>
                  <a:cubicBezTo>
                    <a:pt x="1231" y="1370"/>
                    <a:pt x="1236" y="1346"/>
                    <a:pt x="1263" y="1346"/>
                  </a:cubicBezTo>
                  <a:cubicBezTo>
                    <a:pt x="1287" y="1346"/>
                    <a:pt x="1293" y="1361"/>
                    <a:pt x="1293" y="1384"/>
                  </a:cubicBezTo>
                  <a:lnTo>
                    <a:pt x="1293" y="1394"/>
                  </a:lnTo>
                  <a:lnTo>
                    <a:pt x="1248" y="1394"/>
                  </a:lnTo>
                  <a:lnTo>
                    <a:pt x="1248" y="1394"/>
                  </a:lnTo>
                  <a:close/>
                  <a:moveTo>
                    <a:pt x="1163" y="1348"/>
                  </a:moveTo>
                  <a:lnTo>
                    <a:pt x="1163" y="1348"/>
                  </a:lnTo>
                  <a:lnTo>
                    <a:pt x="1182" y="1348"/>
                  </a:lnTo>
                  <a:lnTo>
                    <a:pt x="1197" y="1416"/>
                  </a:lnTo>
                  <a:lnTo>
                    <a:pt x="1197" y="1416"/>
                  </a:lnTo>
                  <a:lnTo>
                    <a:pt x="1210" y="1348"/>
                  </a:lnTo>
                  <a:lnTo>
                    <a:pt x="1229" y="1348"/>
                  </a:lnTo>
                  <a:lnTo>
                    <a:pt x="1206" y="1434"/>
                  </a:lnTo>
                  <a:lnTo>
                    <a:pt x="1186" y="1434"/>
                  </a:lnTo>
                  <a:lnTo>
                    <a:pt x="1163" y="1348"/>
                  </a:lnTo>
                  <a:lnTo>
                    <a:pt x="1163" y="1348"/>
                  </a:lnTo>
                  <a:close/>
                  <a:moveTo>
                    <a:pt x="1130" y="1424"/>
                  </a:moveTo>
                  <a:lnTo>
                    <a:pt x="1130" y="1424"/>
                  </a:lnTo>
                  <a:cubicBezTo>
                    <a:pt x="1143" y="1424"/>
                    <a:pt x="1145" y="1413"/>
                    <a:pt x="1145" y="1391"/>
                  </a:cubicBezTo>
                  <a:cubicBezTo>
                    <a:pt x="1145" y="1372"/>
                    <a:pt x="1143" y="1359"/>
                    <a:pt x="1130" y="1359"/>
                  </a:cubicBezTo>
                  <a:cubicBezTo>
                    <a:pt x="1118" y="1359"/>
                    <a:pt x="1116" y="1372"/>
                    <a:pt x="1116" y="1391"/>
                  </a:cubicBezTo>
                  <a:cubicBezTo>
                    <a:pt x="1116" y="1413"/>
                    <a:pt x="1118" y="1424"/>
                    <a:pt x="1130" y="1424"/>
                  </a:cubicBezTo>
                  <a:lnTo>
                    <a:pt x="1130" y="1424"/>
                  </a:lnTo>
                  <a:close/>
                  <a:moveTo>
                    <a:pt x="1130" y="1346"/>
                  </a:moveTo>
                  <a:lnTo>
                    <a:pt x="1130" y="1346"/>
                  </a:lnTo>
                  <a:cubicBezTo>
                    <a:pt x="1155" y="1346"/>
                    <a:pt x="1163" y="1365"/>
                    <a:pt x="1163" y="1391"/>
                  </a:cubicBezTo>
                  <a:cubicBezTo>
                    <a:pt x="1163" y="1418"/>
                    <a:pt x="1154" y="1436"/>
                    <a:pt x="1130" y="1436"/>
                  </a:cubicBezTo>
                  <a:cubicBezTo>
                    <a:pt x="1107" y="1436"/>
                    <a:pt x="1099" y="1418"/>
                    <a:pt x="1099" y="1391"/>
                  </a:cubicBezTo>
                  <a:cubicBezTo>
                    <a:pt x="1099" y="1365"/>
                    <a:pt x="1106" y="1346"/>
                    <a:pt x="1130" y="1346"/>
                  </a:cubicBezTo>
                  <a:lnTo>
                    <a:pt x="1130" y="1346"/>
                  </a:lnTo>
                  <a:close/>
                  <a:moveTo>
                    <a:pt x="1092" y="1403"/>
                  </a:moveTo>
                  <a:lnTo>
                    <a:pt x="1092" y="1403"/>
                  </a:lnTo>
                  <a:cubicBezTo>
                    <a:pt x="1090" y="1423"/>
                    <a:pt x="1083" y="1436"/>
                    <a:pt x="1062" y="1436"/>
                  </a:cubicBezTo>
                  <a:cubicBezTo>
                    <a:pt x="1037" y="1436"/>
                    <a:pt x="1030" y="1418"/>
                    <a:pt x="1030" y="1391"/>
                  </a:cubicBezTo>
                  <a:cubicBezTo>
                    <a:pt x="1030" y="1365"/>
                    <a:pt x="1037" y="1346"/>
                    <a:pt x="1062" y="1346"/>
                  </a:cubicBezTo>
                  <a:cubicBezTo>
                    <a:pt x="1088" y="1346"/>
                    <a:pt x="1092" y="1366"/>
                    <a:pt x="1092" y="1377"/>
                  </a:cubicBezTo>
                  <a:lnTo>
                    <a:pt x="1075" y="1377"/>
                  </a:lnTo>
                  <a:cubicBezTo>
                    <a:pt x="1075" y="1369"/>
                    <a:pt x="1072" y="1359"/>
                    <a:pt x="1062" y="1359"/>
                  </a:cubicBezTo>
                  <a:cubicBezTo>
                    <a:pt x="1050" y="1359"/>
                    <a:pt x="1048" y="1372"/>
                    <a:pt x="1048" y="1391"/>
                  </a:cubicBezTo>
                  <a:cubicBezTo>
                    <a:pt x="1048" y="1410"/>
                    <a:pt x="1050" y="1424"/>
                    <a:pt x="1062" y="1424"/>
                  </a:cubicBezTo>
                  <a:cubicBezTo>
                    <a:pt x="1072" y="1424"/>
                    <a:pt x="1075" y="1416"/>
                    <a:pt x="1075" y="1403"/>
                  </a:cubicBezTo>
                  <a:lnTo>
                    <a:pt x="1092" y="1403"/>
                  </a:lnTo>
                  <a:lnTo>
                    <a:pt x="1092" y="1403"/>
                  </a:lnTo>
                  <a:close/>
                  <a:moveTo>
                    <a:pt x="1007" y="1373"/>
                  </a:moveTo>
                  <a:lnTo>
                    <a:pt x="1007" y="1373"/>
                  </a:lnTo>
                  <a:lnTo>
                    <a:pt x="1007" y="1371"/>
                  </a:lnTo>
                  <a:cubicBezTo>
                    <a:pt x="1007" y="1364"/>
                    <a:pt x="1004" y="1358"/>
                    <a:pt x="995" y="1358"/>
                  </a:cubicBezTo>
                  <a:cubicBezTo>
                    <a:pt x="988" y="1358"/>
                    <a:pt x="983" y="1361"/>
                    <a:pt x="983" y="1369"/>
                  </a:cubicBezTo>
                  <a:cubicBezTo>
                    <a:pt x="983" y="1376"/>
                    <a:pt x="986" y="1379"/>
                    <a:pt x="995" y="1382"/>
                  </a:cubicBezTo>
                  <a:lnTo>
                    <a:pt x="1006" y="1386"/>
                  </a:lnTo>
                  <a:cubicBezTo>
                    <a:pt x="1019" y="1390"/>
                    <a:pt x="1025" y="1397"/>
                    <a:pt x="1025" y="1410"/>
                  </a:cubicBezTo>
                  <a:cubicBezTo>
                    <a:pt x="1025" y="1429"/>
                    <a:pt x="1011" y="1436"/>
                    <a:pt x="994" y="1436"/>
                  </a:cubicBezTo>
                  <a:cubicBezTo>
                    <a:pt x="972" y="1436"/>
                    <a:pt x="966" y="1426"/>
                    <a:pt x="966" y="1410"/>
                  </a:cubicBezTo>
                  <a:lnTo>
                    <a:pt x="966" y="1407"/>
                  </a:lnTo>
                  <a:lnTo>
                    <a:pt x="981" y="1407"/>
                  </a:lnTo>
                  <a:lnTo>
                    <a:pt x="981" y="1409"/>
                  </a:lnTo>
                  <a:cubicBezTo>
                    <a:pt x="981" y="1419"/>
                    <a:pt x="985" y="1425"/>
                    <a:pt x="995" y="1425"/>
                  </a:cubicBezTo>
                  <a:cubicBezTo>
                    <a:pt x="1004" y="1425"/>
                    <a:pt x="1009" y="1420"/>
                    <a:pt x="1009" y="1412"/>
                  </a:cubicBezTo>
                  <a:cubicBezTo>
                    <a:pt x="1009" y="1406"/>
                    <a:pt x="1005" y="1401"/>
                    <a:pt x="999" y="1399"/>
                  </a:cubicBezTo>
                  <a:lnTo>
                    <a:pt x="985" y="1394"/>
                  </a:lnTo>
                  <a:cubicBezTo>
                    <a:pt x="972" y="1390"/>
                    <a:pt x="967" y="1383"/>
                    <a:pt x="967" y="1370"/>
                  </a:cubicBezTo>
                  <a:cubicBezTo>
                    <a:pt x="967" y="1354"/>
                    <a:pt x="978" y="1346"/>
                    <a:pt x="996" y="1346"/>
                  </a:cubicBezTo>
                  <a:cubicBezTo>
                    <a:pt x="1018" y="1346"/>
                    <a:pt x="1023" y="1359"/>
                    <a:pt x="1023" y="1370"/>
                  </a:cubicBezTo>
                  <a:lnTo>
                    <a:pt x="1023" y="1373"/>
                  </a:lnTo>
                  <a:lnTo>
                    <a:pt x="1007" y="1373"/>
                  </a:lnTo>
                  <a:lnTo>
                    <a:pt x="1007" y="1373"/>
                  </a:lnTo>
                  <a:close/>
                  <a:moveTo>
                    <a:pt x="938" y="1348"/>
                  </a:moveTo>
                  <a:lnTo>
                    <a:pt x="938" y="1348"/>
                  </a:lnTo>
                  <a:lnTo>
                    <a:pt x="956" y="1348"/>
                  </a:lnTo>
                  <a:lnTo>
                    <a:pt x="956" y="1434"/>
                  </a:lnTo>
                  <a:lnTo>
                    <a:pt x="938" y="1434"/>
                  </a:lnTo>
                  <a:lnTo>
                    <a:pt x="938" y="1348"/>
                  </a:lnTo>
                  <a:close/>
                  <a:moveTo>
                    <a:pt x="938" y="1319"/>
                  </a:moveTo>
                  <a:lnTo>
                    <a:pt x="938" y="1319"/>
                  </a:lnTo>
                  <a:lnTo>
                    <a:pt x="956" y="1319"/>
                  </a:lnTo>
                  <a:lnTo>
                    <a:pt x="956" y="1336"/>
                  </a:lnTo>
                  <a:lnTo>
                    <a:pt x="938" y="1336"/>
                  </a:lnTo>
                  <a:lnTo>
                    <a:pt x="938" y="1319"/>
                  </a:lnTo>
                  <a:close/>
                  <a:moveTo>
                    <a:pt x="873" y="1420"/>
                  </a:moveTo>
                  <a:lnTo>
                    <a:pt x="873" y="1420"/>
                  </a:lnTo>
                  <a:lnTo>
                    <a:pt x="888" y="1420"/>
                  </a:lnTo>
                  <a:cubicBezTo>
                    <a:pt x="903" y="1420"/>
                    <a:pt x="909" y="1411"/>
                    <a:pt x="909" y="1377"/>
                  </a:cubicBezTo>
                  <a:cubicBezTo>
                    <a:pt x="909" y="1345"/>
                    <a:pt x="904" y="1334"/>
                    <a:pt x="888" y="1334"/>
                  </a:cubicBezTo>
                  <a:lnTo>
                    <a:pt x="873" y="1334"/>
                  </a:lnTo>
                  <a:lnTo>
                    <a:pt x="873" y="1420"/>
                  </a:lnTo>
                  <a:lnTo>
                    <a:pt x="873" y="1420"/>
                  </a:lnTo>
                  <a:close/>
                  <a:moveTo>
                    <a:pt x="855" y="1320"/>
                  </a:moveTo>
                  <a:lnTo>
                    <a:pt x="855" y="1320"/>
                  </a:lnTo>
                  <a:lnTo>
                    <a:pt x="887" y="1320"/>
                  </a:lnTo>
                  <a:cubicBezTo>
                    <a:pt x="923" y="1320"/>
                    <a:pt x="928" y="1344"/>
                    <a:pt x="928" y="1377"/>
                  </a:cubicBezTo>
                  <a:cubicBezTo>
                    <a:pt x="928" y="1411"/>
                    <a:pt x="923" y="1434"/>
                    <a:pt x="887" y="1434"/>
                  </a:cubicBezTo>
                  <a:lnTo>
                    <a:pt x="855" y="1434"/>
                  </a:lnTo>
                  <a:lnTo>
                    <a:pt x="855" y="1320"/>
                  </a:lnTo>
                  <a:lnTo>
                    <a:pt x="855" y="1320"/>
                  </a:lnTo>
                  <a:close/>
                  <a:moveTo>
                    <a:pt x="784" y="1320"/>
                  </a:moveTo>
                  <a:lnTo>
                    <a:pt x="784" y="1320"/>
                  </a:lnTo>
                  <a:lnTo>
                    <a:pt x="801" y="1320"/>
                  </a:lnTo>
                  <a:lnTo>
                    <a:pt x="801" y="1434"/>
                  </a:lnTo>
                  <a:lnTo>
                    <a:pt x="784" y="1434"/>
                  </a:lnTo>
                  <a:lnTo>
                    <a:pt x="784" y="1320"/>
                  </a:lnTo>
                  <a:close/>
                  <a:moveTo>
                    <a:pt x="751" y="1389"/>
                  </a:moveTo>
                  <a:lnTo>
                    <a:pt x="751" y="1389"/>
                  </a:lnTo>
                  <a:cubicBezTo>
                    <a:pt x="746" y="1392"/>
                    <a:pt x="737" y="1394"/>
                    <a:pt x="732" y="1397"/>
                  </a:cubicBezTo>
                  <a:cubicBezTo>
                    <a:pt x="727" y="1399"/>
                    <a:pt x="725" y="1404"/>
                    <a:pt x="725" y="1411"/>
                  </a:cubicBezTo>
                  <a:cubicBezTo>
                    <a:pt x="725" y="1418"/>
                    <a:pt x="728" y="1424"/>
                    <a:pt x="735" y="1424"/>
                  </a:cubicBezTo>
                  <a:cubicBezTo>
                    <a:pt x="746" y="1424"/>
                    <a:pt x="751" y="1416"/>
                    <a:pt x="751" y="1403"/>
                  </a:cubicBezTo>
                  <a:lnTo>
                    <a:pt x="751" y="1389"/>
                  </a:lnTo>
                  <a:lnTo>
                    <a:pt x="751" y="1389"/>
                  </a:lnTo>
                  <a:close/>
                  <a:moveTo>
                    <a:pt x="767" y="1416"/>
                  </a:moveTo>
                  <a:lnTo>
                    <a:pt x="767" y="1416"/>
                  </a:lnTo>
                  <a:cubicBezTo>
                    <a:pt x="767" y="1420"/>
                    <a:pt x="769" y="1422"/>
                    <a:pt x="771" y="1422"/>
                  </a:cubicBezTo>
                  <a:cubicBezTo>
                    <a:pt x="773" y="1422"/>
                    <a:pt x="774" y="1422"/>
                    <a:pt x="774" y="1422"/>
                  </a:cubicBezTo>
                  <a:lnTo>
                    <a:pt x="774" y="1433"/>
                  </a:lnTo>
                  <a:cubicBezTo>
                    <a:pt x="772" y="1434"/>
                    <a:pt x="769" y="1435"/>
                    <a:pt x="766" y="1435"/>
                  </a:cubicBezTo>
                  <a:cubicBezTo>
                    <a:pt x="758" y="1435"/>
                    <a:pt x="752" y="1432"/>
                    <a:pt x="751" y="1424"/>
                  </a:cubicBezTo>
                  <a:lnTo>
                    <a:pt x="751" y="1424"/>
                  </a:lnTo>
                  <a:cubicBezTo>
                    <a:pt x="746" y="1432"/>
                    <a:pt x="740" y="1436"/>
                    <a:pt x="730" y="1436"/>
                  </a:cubicBezTo>
                  <a:cubicBezTo>
                    <a:pt x="716" y="1436"/>
                    <a:pt x="707" y="1429"/>
                    <a:pt x="707" y="1412"/>
                  </a:cubicBezTo>
                  <a:cubicBezTo>
                    <a:pt x="707" y="1393"/>
                    <a:pt x="716" y="1389"/>
                    <a:pt x="727" y="1385"/>
                  </a:cubicBezTo>
                  <a:lnTo>
                    <a:pt x="741" y="1382"/>
                  </a:lnTo>
                  <a:cubicBezTo>
                    <a:pt x="747" y="1380"/>
                    <a:pt x="751" y="1378"/>
                    <a:pt x="751" y="1371"/>
                  </a:cubicBezTo>
                  <a:cubicBezTo>
                    <a:pt x="751" y="1363"/>
                    <a:pt x="748" y="1358"/>
                    <a:pt x="739" y="1358"/>
                  </a:cubicBezTo>
                  <a:cubicBezTo>
                    <a:pt x="727" y="1358"/>
                    <a:pt x="726" y="1366"/>
                    <a:pt x="726" y="1374"/>
                  </a:cubicBezTo>
                  <a:lnTo>
                    <a:pt x="710" y="1374"/>
                  </a:lnTo>
                  <a:cubicBezTo>
                    <a:pt x="710" y="1356"/>
                    <a:pt x="717" y="1346"/>
                    <a:pt x="740" y="1346"/>
                  </a:cubicBezTo>
                  <a:cubicBezTo>
                    <a:pt x="755" y="1346"/>
                    <a:pt x="767" y="1352"/>
                    <a:pt x="767" y="1367"/>
                  </a:cubicBezTo>
                  <a:lnTo>
                    <a:pt x="767" y="1416"/>
                  </a:lnTo>
                  <a:lnTo>
                    <a:pt x="767" y="1416"/>
                  </a:lnTo>
                  <a:close/>
                  <a:moveTo>
                    <a:pt x="703" y="1403"/>
                  </a:moveTo>
                  <a:lnTo>
                    <a:pt x="703" y="1403"/>
                  </a:lnTo>
                  <a:cubicBezTo>
                    <a:pt x="702" y="1423"/>
                    <a:pt x="695" y="1436"/>
                    <a:pt x="674" y="1436"/>
                  </a:cubicBezTo>
                  <a:cubicBezTo>
                    <a:pt x="649" y="1436"/>
                    <a:pt x="642" y="1418"/>
                    <a:pt x="642" y="1391"/>
                  </a:cubicBezTo>
                  <a:cubicBezTo>
                    <a:pt x="642" y="1365"/>
                    <a:pt x="649" y="1346"/>
                    <a:pt x="674" y="1346"/>
                  </a:cubicBezTo>
                  <a:cubicBezTo>
                    <a:pt x="699" y="1346"/>
                    <a:pt x="703" y="1366"/>
                    <a:pt x="703" y="1377"/>
                  </a:cubicBezTo>
                  <a:lnTo>
                    <a:pt x="686" y="1377"/>
                  </a:lnTo>
                  <a:cubicBezTo>
                    <a:pt x="686" y="1369"/>
                    <a:pt x="684" y="1359"/>
                    <a:pt x="674" y="1359"/>
                  </a:cubicBezTo>
                  <a:cubicBezTo>
                    <a:pt x="661" y="1359"/>
                    <a:pt x="659" y="1372"/>
                    <a:pt x="659" y="1391"/>
                  </a:cubicBezTo>
                  <a:cubicBezTo>
                    <a:pt x="659" y="1410"/>
                    <a:pt x="661" y="1424"/>
                    <a:pt x="674" y="1424"/>
                  </a:cubicBezTo>
                  <a:cubicBezTo>
                    <a:pt x="683" y="1424"/>
                    <a:pt x="687" y="1416"/>
                    <a:pt x="687" y="1403"/>
                  </a:cubicBezTo>
                  <a:lnTo>
                    <a:pt x="703" y="1403"/>
                  </a:lnTo>
                  <a:lnTo>
                    <a:pt x="703" y="1403"/>
                  </a:lnTo>
                  <a:close/>
                  <a:moveTo>
                    <a:pt x="613" y="1348"/>
                  </a:moveTo>
                  <a:lnTo>
                    <a:pt x="613" y="1348"/>
                  </a:lnTo>
                  <a:lnTo>
                    <a:pt x="630" y="1348"/>
                  </a:lnTo>
                  <a:lnTo>
                    <a:pt x="630" y="1434"/>
                  </a:lnTo>
                  <a:lnTo>
                    <a:pt x="613" y="1434"/>
                  </a:lnTo>
                  <a:lnTo>
                    <a:pt x="613" y="1348"/>
                  </a:lnTo>
                  <a:close/>
                  <a:moveTo>
                    <a:pt x="613" y="1319"/>
                  </a:moveTo>
                  <a:lnTo>
                    <a:pt x="613" y="1319"/>
                  </a:lnTo>
                  <a:lnTo>
                    <a:pt x="630" y="1319"/>
                  </a:lnTo>
                  <a:lnTo>
                    <a:pt x="630" y="1336"/>
                  </a:lnTo>
                  <a:lnTo>
                    <a:pt x="613" y="1336"/>
                  </a:lnTo>
                  <a:lnTo>
                    <a:pt x="613" y="1319"/>
                  </a:lnTo>
                  <a:close/>
                  <a:moveTo>
                    <a:pt x="561" y="1348"/>
                  </a:moveTo>
                  <a:lnTo>
                    <a:pt x="561" y="1348"/>
                  </a:lnTo>
                  <a:lnTo>
                    <a:pt x="573" y="1348"/>
                  </a:lnTo>
                  <a:lnTo>
                    <a:pt x="573" y="1324"/>
                  </a:lnTo>
                  <a:lnTo>
                    <a:pt x="590" y="1324"/>
                  </a:lnTo>
                  <a:lnTo>
                    <a:pt x="590" y="1348"/>
                  </a:lnTo>
                  <a:lnTo>
                    <a:pt x="604" y="1348"/>
                  </a:lnTo>
                  <a:lnTo>
                    <a:pt x="604" y="1361"/>
                  </a:lnTo>
                  <a:lnTo>
                    <a:pt x="590" y="1361"/>
                  </a:lnTo>
                  <a:lnTo>
                    <a:pt x="590" y="1412"/>
                  </a:lnTo>
                  <a:cubicBezTo>
                    <a:pt x="590" y="1419"/>
                    <a:pt x="592" y="1421"/>
                    <a:pt x="598" y="1421"/>
                  </a:cubicBezTo>
                  <a:cubicBezTo>
                    <a:pt x="601" y="1421"/>
                    <a:pt x="603" y="1421"/>
                    <a:pt x="604" y="1421"/>
                  </a:cubicBezTo>
                  <a:lnTo>
                    <a:pt x="604" y="1434"/>
                  </a:lnTo>
                  <a:cubicBezTo>
                    <a:pt x="601" y="1435"/>
                    <a:pt x="596" y="1435"/>
                    <a:pt x="591" y="1435"/>
                  </a:cubicBezTo>
                  <a:cubicBezTo>
                    <a:pt x="579" y="1435"/>
                    <a:pt x="573" y="1432"/>
                    <a:pt x="573" y="1414"/>
                  </a:cubicBezTo>
                  <a:lnTo>
                    <a:pt x="573" y="1361"/>
                  </a:lnTo>
                  <a:lnTo>
                    <a:pt x="561" y="1361"/>
                  </a:lnTo>
                  <a:lnTo>
                    <a:pt x="561" y="1348"/>
                  </a:lnTo>
                  <a:lnTo>
                    <a:pt x="561" y="1348"/>
                  </a:lnTo>
                  <a:close/>
                  <a:moveTo>
                    <a:pt x="541" y="1373"/>
                  </a:moveTo>
                  <a:lnTo>
                    <a:pt x="541" y="1373"/>
                  </a:lnTo>
                  <a:lnTo>
                    <a:pt x="541" y="1371"/>
                  </a:lnTo>
                  <a:cubicBezTo>
                    <a:pt x="541" y="1364"/>
                    <a:pt x="538" y="1358"/>
                    <a:pt x="529" y="1358"/>
                  </a:cubicBezTo>
                  <a:cubicBezTo>
                    <a:pt x="523" y="1358"/>
                    <a:pt x="517" y="1361"/>
                    <a:pt x="517" y="1369"/>
                  </a:cubicBezTo>
                  <a:cubicBezTo>
                    <a:pt x="517" y="1376"/>
                    <a:pt x="520" y="1379"/>
                    <a:pt x="529" y="1382"/>
                  </a:cubicBezTo>
                  <a:lnTo>
                    <a:pt x="540" y="1386"/>
                  </a:lnTo>
                  <a:cubicBezTo>
                    <a:pt x="553" y="1390"/>
                    <a:pt x="559" y="1397"/>
                    <a:pt x="559" y="1410"/>
                  </a:cubicBezTo>
                  <a:cubicBezTo>
                    <a:pt x="559" y="1429"/>
                    <a:pt x="546" y="1436"/>
                    <a:pt x="528" y="1436"/>
                  </a:cubicBezTo>
                  <a:cubicBezTo>
                    <a:pt x="507" y="1436"/>
                    <a:pt x="500" y="1426"/>
                    <a:pt x="500" y="1410"/>
                  </a:cubicBezTo>
                  <a:lnTo>
                    <a:pt x="500" y="1407"/>
                  </a:lnTo>
                  <a:lnTo>
                    <a:pt x="515" y="1407"/>
                  </a:lnTo>
                  <a:lnTo>
                    <a:pt x="515" y="1409"/>
                  </a:lnTo>
                  <a:cubicBezTo>
                    <a:pt x="515" y="1419"/>
                    <a:pt x="519" y="1425"/>
                    <a:pt x="529" y="1425"/>
                  </a:cubicBezTo>
                  <a:cubicBezTo>
                    <a:pt x="538" y="1425"/>
                    <a:pt x="543" y="1420"/>
                    <a:pt x="543" y="1412"/>
                  </a:cubicBezTo>
                  <a:cubicBezTo>
                    <a:pt x="543" y="1406"/>
                    <a:pt x="539" y="1401"/>
                    <a:pt x="533" y="1399"/>
                  </a:cubicBezTo>
                  <a:lnTo>
                    <a:pt x="519" y="1394"/>
                  </a:lnTo>
                  <a:cubicBezTo>
                    <a:pt x="506" y="1390"/>
                    <a:pt x="501" y="1383"/>
                    <a:pt x="501" y="1370"/>
                  </a:cubicBezTo>
                  <a:cubicBezTo>
                    <a:pt x="501" y="1354"/>
                    <a:pt x="513" y="1346"/>
                    <a:pt x="530" y="1346"/>
                  </a:cubicBezTo>
                  <a:cubicBezTo>
                    <a:pt x="552" y="1346"/>
                    <a:pt x="557" y="1359"/>
                    <a:pt x="557" y="1370"/>
                  </a:cubicBezTo>
                  <a:lnTo>
                    <a:pt x="557" y="1373"/>
                  </a:lnTo>
                  <a:lnTo>
                    <a:pt x="541" y="1373"/>
                  </a:lnTo>
                  <a:lnTo>
                    <a:pt x="541" y="1373"/>
                  </a:lnTo>
                  <a:close/>
                  <a:moveTo>
                    <a:pt x="471" y="1348"/>
                  </a:moveTo>
                  <a:lnTo>
                    <a:pt x="471" y="1348"/>
                  </a:lnTo>
                  <a:lnTo>
                    <a:pt x="488" y="1348"/>
                  </a:lnTo>
                  <a:lnTo>
                    <a:pt x="488" y="1434"/>
                  </a:lnTo>
                  <a:lnTo>
                    <a:pt x="471" y="1434"/>
                  </a:lnTo>
                  <a:lnTo>
                    <a:pt x="471" y="1348"/>
                  </a:lnTo>
                  <a:close/>
                  <a:moveTo>
                    <a:pt x="471" y="1319"/>
                  </a:moveTo>
                  <a:lnTo>
                    <a:pt x="471" y="1319"/>
                  </a:lnTo>
                  <a:lnTo>
                    <a:pt x="488" y="1319"/>
                  </a:lnTo>
                  <a:lnTo>
                    <a:pt x="488" y="1336"/>
                  </a:lnTo>
                  <a:lnTo>
                    <a:pt x="471" y="1336"/>
                  </a:lnTo>
                  <a:lnTo>
                    <a:pt x="471" y="1319"/>
                  </a:lnTo>
                  <a:close/>
                  <a:moveTo>
                    <a:pt x="420" y="1348"/>
                  </a:moveTo>
                  <a:lnTo>
                    <a:pt x="420" y="1348"/>
                  </a:lnTo>
                  <a:lnTo>
                    <a:pt x="432" y="1348"/>
                  </a:lnTo>
                  <a:lnTo>
                    <a:pt x="432" y="1324"/>
                  </a:lnTo>
                  <a:lnTo>
                    <a:pt x="449" y="1324"/>
                  </a:lnTo>
                  <a:lnTo>
                    <a:pt x="449" y="1348"/>
                  </a:lnTo>
                  <a:lnTo>
                    <a:pt x="463" y="1348"/>
                  </a:lnTo>
                  <a:lnTo>
                    <a:pt x="463" y="1361"/>
                  </a:lnTo>
                  <a:lnTo>
                    <a:pt x="449" y="1361"/>
                  </a:lnTo>
                  <a:lnTo>
                    <a:pt x="449" y="1412"/>
                  </a:lnTo>
                  <a:cubicBezTo>
                    <a:pt x="449" y="1419"/>
                    <a:pt x="451" y="1421"/>
                    <a:pt x="457" y="1421"/>
                  </a:cubicBezTo>
                  <a:cubicBezTo>
                    <a:pt x="459" y="1421"/>
                    <a:pt x="461" y="1421"/>
                    <a:pt x="463" y="1421"/>
                  </a:cubicBezTo>
                  <a:lnTo>
                    <a:pt x="463" y="1434"/>
                  </a:lnTo>
                  <a:cubicBezTo>
                    <a:pt x="459" y="1435"/>
                    <a:pt x="454" y="1435"/>
                    <a:pt x="449" y="1435"/>
                  </a:cubicBezTo>
                  <a:cubicBezTo>
                    <a:pt x="437" y="1435"/>
                    <a:pt x="432" y="1432"/>
                    <a:pt x="432" y="1414"/>
                  </a:cubicBezTo>
                  <a:lnTo>
                    <a:pt x="432" y="1361"/>
                  </a:lnTo>
                  <a:lnTo>
                    <a:pt x="420" y="1361"/>
                  </a:lnTo>
                  <a:lnTo>
                    <a:pt x="420" y="1348"/>
                  </a:lnTo>
                  <a:lnTo>
                    <a:pt x="420" y="1348"/>
                  </a:lnTo>
                  <a:close/>
                  <a:moveTo>
                    <a:pt x="395" y="1389"/>
                  </a:moveTo>
                  <a:lnTo>
                    <a:pt x="395" y="1389"/>
                  </a:lnTo>
                  <a:cubicBezTo>
                    <a:pt x="390" y="1392"/>
                    <a:pt x="381" y="1394"/>
                    <a:pt x="376" y="1397"/>
                  </a:cubicBezTo>
                  <a:cubicBezTo>
                    <a:pt x="371" y="1399"/>
                    <a:pt x="369" y="1404"/>
                    <a:pt x="369" y="1411"/>
                  </a:cubicBezTo>
                  <a:cubicBezTo>
                    <a:pt x="369" y="1418"/>
                    <a:pt x="372" y="1424"/>
                    <a:pt x="379" y="1424"/>
                  </a:cubicBezTo>
                  <a:cubicBezTo>
                    <a:pt x="390" y="1424"/>
                    <a:pt x="395" y="1416"/>
                    <a:pt x="395" y="1403"/>
                  </a:cubicBezTo>
                  <a:lnTo>
                    <a:pt x="395" y="1389"/>
                  </a:lnTo>
                  <a:lnTo>
                    <a:pt x="395" y="1389"/>
                  </a:lnTo>
                  <a:close/>
                  <a:moveTo>
                    <a:pt x="411" y="1416"/>
                  </a:moveTo>
                  <a:lnTo>
                    <a:pt x="411" y="1416"/>
                  </a:lnTo>
                  <a:cubicBezTo>
                    <a:pt x="411" y="1420"/>
                    <a:pt x="413" y="1422"/>
                    <a:pt x="416" y="1422"/>
                  </a:cubicBezTo>
                  <a:cubicBezTo>
                    <a:pt x="417" y="1422"/>
                    <a:pt x="418" y="1422"/>
                    <a:pt x="418" y="1422"/>
                  </a:cubicBezTo>
                  <a:lnTo>
                    <a:pt x="418" y="1433"/>
                  </a:lnTo>
                  <a:cubicBezTo>
                    <a:pt x="416" y="1434"/>
                    <a:pt x="413" y="1435"/>
                    <a:pt x="410" y="1435"/>
                  </a:cubicBezTo>
                  <a:cubicBezTo>
                    <a:pt x="402" y="1435"/>
                    <a:pt x="396" y="1432"/>
                    <a:pt x="395" y="1424"/>
                  </a:cubicBezTo>
                  <a:lnTo>
                    <a:pt x="395" y="1424"/>
                  </a:lnTo>
                  <a:cubicBezTo>
                    <a:pt x="390" y="1432"/>
                    <a:pt x="384" y="1436"/>
                    <a:pt x="374" y="1436"/>
                  </a:cubicBezTo>
                  <a:cubicBezTo>
                    <a:pt x="360" y="1436"/>
                    <a:pt x="351" y="1429"/>
                    <a:pt x="351" y="1412"/>
                  </a:cubicBezTo>
                  <a:cubicBezTo>
                    <a:pt x="351" y="1393"/>
                    <a:pt x="360" y="1389"/>
                    <a:pt x="371" y="1385"/>
                  </a:cubicBezTo>
                  <a:lnTo>
                    <a:pt x="385" y="1382"/>
                  </a:lnTo>
                  <a:cubicBezTo>
                    <a:pt x="391" y="1380"/>
                    <a:pt x="395" y="1378"/>
                    <a:pt x="395" y="1371"/>
                  </a:cubicBezTo>
                  <a:cubicBezTo>
                    <a:pt x="395" y="1363"/>
                    <a:pt x="392" y="1358"/>
                    <a:pt x="383" y="1358"/>
                  </a:cubicBezTo>
                  <a:cubicBezTo>
                    <a:pt x="372" y="1358"/>
                    <a:pt x="370" y="1366"/>
                    <a:pt x="370" y="1374"/>
                  </a:cubicBezTo>
                  <a:lnTo>
                    <a:pt x="354" y="1374"/>
                  </a:lnTo>
                  <a:cubicBezTo>
                    <a:pt x="354" y="1356"/>
                    <a:pt x="361" y="1346"/>
                    <a:pt x="384" y="1346"/>
                  </a:cubicBezTo>
                  <a:cubicBezTo>
                    <a:pt x="399" y="1346"/>
                    <a:pt x="411" y="1352"/>
                    <a:pt x="411" y="1367"/>
                  </a:cubicBezTo>
                  <a:lnTo>
                    <a:pt x="411" y="1416"/>
                  </a:lnTo>
                  <a:lnTo>
                    <a:pt x="411" y="1416"/>
                  </a:lnTo>
                  <a:close/>
                  <a:moveTo>
                    <a:pt x="304" y="1348"/>
                  </a:moveTo>
                  <a:lnTo>
                    <a:pt x="304" y="1348"/>
                  </a:lnTo>
                  <a:lnTo>
                    <a:pt x="316" y="1348"/>
                  </a:lnTo>
                  <a:lnTo>
                    <a:pt x="316" y="1324"/>
                  </a:lnTo>
                  <a:lnTo>
                    <a:pt x="333" y="1324"/>
                  </a:lnTo>
                  <a:lnTo>
                    <a:pt x="333" y="1348"/>
                  </a:lnTo>
                  <a:lnTo>
                    <a:pt x="347" y="1348"/>
                  </a:lnTo>
                  <a:lnTo>
                    <a:pt x="347" y="1361"/>
                  </a:lnTo>
                  <a:lnTo>
                    <a:pt x="333" y="1361"/>
                  </a:lnTo>
                  <a:lnTo>
                    <a:pt x="333" y="1412"/>
                  </a:lnTo>
                  <a:cubicBezTo>
                    <a:pt x="333" y="1419"/>
                    <a:pt x="335" y="1421"/>
                    <a:pt x="341" y="1421"/>
                  </a:cubicBezTo>
                  <a:cubicBezTo>
                    <a:pt x="343" y="1421"/>
                    <a:pt x="345" y="1421"/>
                    <a:pt x="347" y="1421"/>
                  </a:cubicBezTo>
                  <a:lnTo>
                    <a:pt x="347" y="1434"/>
                  </a:lnTo>
                  <a:cubicBezTo>
                    <a:pt x="343" y="1435"/>
                    <a:pt x="339" y="1435"/>
                    <a:pt x="333" y="1435"/>
                  </a:cubicBezTo>
                  <a:cubicBezTo>
                    <a:pt x="321" y="1435"/>
                    <a:pt x="316" y="1432"/>
                    <a:pt x="316" y="1414"/>
                  </a:cubicBezTo>
                  <a:lnTo>
                    <a:pt x="316" y="1361"/>
                  </a:lnTo>
                  <a:lnTo>
                    <a:pt x="304" y="1361"/>
                  </a:lnTo>
                  <a:lnTo>
                    <a:pt x="304" y="1348"/>
                  </a:lnTo>
                  <a:lnTo>
                    <a:pt x="304" y="1348"/>
                  </a:lnTo>
                  <a:close/>
                  <a:moveTo>
                    <a:pt x="247" y="1399"/>
                  </a:moveTo>
                  <a:lnTo>
                    <a:pt x="247" y="1399"/>
                  </a:lnTo>
                  <a:lnTo>
                    <a:pt x="247" y="1402"/>
                  </a:lnTo>
                  <a:cubicBezTo>
                    <a:pt x="247" y="1416"/>
                    <a:pt x="253" y="1423"/>
                    <a:pt x="266" y="1423"/>
                  </a:cubicBezTo>
                  <a:cubicBezTo>
                    <a:pt x="277" y="1423"/>
                    <a:pt x="283" y="1415"/>
                    <a:pt x="283" y="1406"/>
                  </a:cubicBezTo>
                  <a:cubicBezTo>
                    <a:pt x="283" y="1394"/>
                    <a:pt x="277" y="1389"/>
                    <a:pt x="267" y="1386"/>
                  </a:cubicBezTo>
                  <a:lnTo>
                    <a:pt x="254" y="1382"/>
                  </a:lnTo>
                  <a:cubicBezTo>
                    <a:pt x="238" y="1375"/>
                    <a:pt x="231" y="1367"/>
                    <a:pt x="231" y="1350"/>
                  </a:cubicBezTo>
                  <a:cubicBezTo>
                    <a:pt x="231" y="1330"/>
                    <a:pt x="245" y="1318"/>
                    <a:pt x="266" y="1318"/>
                  </a:cubicBezTo>
                  <a:cubicBezTo>
                    <a:pt x="295" y="1318"/>
                    <a:pt x="298" y="1336"/>
                    <a:pt x="298" y="1348"/>
                  </a:cubicBezTo>
                  <a:lnTo>
                    <a:pt x="298" y="1351"/>
                  </a:lnTo>
                  <a:lnTo>
                    <a:pt x="280" y="1351"/>
                  </a:lnTo>
                  <a:lnTo>
                    <a:pt x="280" y="1348"/>
                  </a:lnTo>
                  <a:cubicBezTo>
                    <a:pt x="280" y="1338"/>
                    <a:pt x="275" y="1332"/>
                    <a:pt x="264" y="1332"/>
                  </a:cubicBezTo>
                  <a:cubicBezTo>
                    <a:pt x="256" y="1332"/>
                    <a:pt x="249" y="1336"/>
                    <a:pt x="249" y="1348"/>
                  </a:cubicBezTo>
                  <a:cubicBezTo>
                    <a:pt x="249" y="1358"/>
                    <a:pt x="254" y="1363"/>
                    <a:pt x="266" y="1368"/>
                  </a:cubicBezTo>
                  <a:lnTo>
                    <a:pt x="278" y="1372"/>
                  </a:lnTo>
                  <a:cubicBezTo>
                    <a:pt x="294" y="1378"/>
                    <a:pt x="301" y="1387"/>
                    <a:pt x="301" y="1402"/>
                  </a:cubicBezTo>
                  <a:cubicBezTo>
                    <a:pt x="301" y="1426"/>
                    <a:pt x="287" y="1436"/>
                    <a:pt x="264" y="1436"/>
                  </a:cubicBezTo>
                  <a:cubicBezTo>
                    <a:pt x="235" y="1436"/>
                    <a:pt x="229" y="1418"/>
                    <a:pt x="229" y="1402"/>
                  </a:cubicBezTo>
                  <a:lnTo>
                    <a:pt x="229" y="1399"/>
                  </a:lnTo>
                  <a:lnTo>
                    <a:pt x="247" y="1399"/>
                  </a:lnTo>
                  <a:lnTo>
                    <a:pt x="247" y="1399"/>
                  </a:lnTo>
                  <a:close/>
                  <a:moveTo>
                    <a:pt x="404" y="8"/>
                  </a:moveTo>
                  <a:lnTo>
                    <a:pt x="404" y="8"/>
                  </a:lnTo>
                  <a:cubicBezTo>
                    <a:pt x="363" y="16"/>
                    <a:pt x="336" y="56"/>
                    <a:pt x="344" y="97"/>
                  </a:cubicBezTo>
                  <a:cubicBezTo>
                    <a:pt x="353" y="138"/>
                    <a:pt x="393" y="165"/>
                    <a:pt x="434" y="157"/>
                  </a:cubicBezTo>
                  <a:cubicBezTo>
                    <a:pt x="475" y="148"/>
                    <a:pt x="502" y="108"/>
                    <a:pt x="494" y="67"/>
                  </a:cubicBezTo>
                  <a:cubicBezTo>
                    <a:pt x="485" y="26"/>
                    <a:pt x="445" y="0"/>
                    <a:pt x="404" y="8"/>
                  </a:cubicBezTo>
                  <a:lnTo>
                    <a:pt x="404" y="8"/>
                  </a:lnTo>
                  <a:close/>
                  <a:moveTo>
                    <a:pt x="947" y="1117"/>
                  </a:moveTo>
                  <a:lnTo>
                    <a:pt x="947" y="1117"/>
                  </a:lnTo>
                  <a:lnTo>
                    <a:pt x="947" y="1117"/>
                  </a:lnTo>
                  <a:lnTo>
                    <a:pt x="1045" y="632"/>
                  </a:lnTo>
                  <a:cubicBezTo>
                    <a:pt x="1045" y="631"/>
                    <a:pt x="1045" y="631"/>
                    <a:pt x="1045" y="630"/>
                  </a:cubicBezTo>
                  <a:cubicBezTo>
                    <a:pt x="1059" y="567"/>
                    <a:pt x="1121" y="516"/>
                    <a:pt x="1184" y="516"/>
                  </a:cubicBezTo>
                  <a:lnTo>
                    <a:pt x="1207" y="516"/>
                  </a:lnTo>
                  <a:cubicBezTo>
                    <a:pt x="1271" y="516"/>
                    <a:pt x="1313" y="568"/>
                    <a:pt x="1300" y="632"/>
                  </a:cubicBezTo>
                  <a:lnTo>
                    <a:pt x="1202" y="1117"/>
                  </a:lnTo>
                  <a:lnTo>
                    <a:pt x="1342" y="1117"/>
                  </a:lnTo>
                  <a:lnTo>
                    <a:pt x="1439" y="632"/>
                  </a:lnTo>
                  <a:cubicBezTo>
                    <a:pt x="1468" y="491"/>
                    <a:pt x="1376" y="376"/>
                    <a:pt x="1235" y="376"/>
                  </a:cubicBezTo>
                  <a:lnTo>
                    <a:pt x="1212" y="376"/>
                  </a:lnTo>
                  <a:cubicBezTo>
                    <a:pt x="1139" y="376"/>
                    <a:pt x="1067" y="407"/>
                    <a:pt x="1010" y="457"/>
                  </a:cubicBezTo>
                  <a:cubicBezTo>
                    <a:pt x="973" y="407"/>
                    <a:pt x="913" y="376"/>
                    <a:pt x="840" y="376"/>
                  </a:cubicBezTo>
                  <a:lnTo>
                    <a:pt x="818" y="376"/>
                  </a:lnTo>
                  <a:cubicBezTo>
                    <a:pt x="676" y="376"/>
                    <a:pt x="538" y="491"/>
                    <a:pt x="510" y="632"/>
                  </a:cubicBezTo>
                  <a:lnTo>
                    <a:pt x="412" y="1117"/>
                  </a:lnTo>
                  <a:lnTo>
                    <a:pt x="552" y="1117"/>
                  </a:lnTo>
                  <a:lnTo>
                    <a:pt x="650" y="632"/>
                  </a:lnTo>
                  <a:cubicBezTo>
                    <a:pt x="663" y="568"/>
                    <a:pt x="725" y="516"/>
                    <a:pt x="790" y="516"/>
                  </a:cubicBezTo>
                  <a:lnTo>
                    <a:pt x="812" y="516"/>
                  </a:lnTo>
                  <a:cubicBezTo>
                    <a:pt x="876" y="516"/>
                    <a:pt x="917" y="567"/>
                    <a:pt x="905" y="630"/>
                  </a:cubicBezTo>
                  <a:cubicBezTo>
                    <a:pt x="905" y="631"/>
                    <a:pt x="905" y="631"/>
                    <a:pt x="905" y="632"/>
                  </a:cubicBezTo>
                  <a:lnTo>
                    <a:pt x="807" y="1117"/>
                  </a:lnTo>
                  <a:lnTo>
                    <a:pt x="947" y="1117"/>
                  </a:lnTo>
                  <a:lnTo>
                    <a:pt x="947" y="1117"/>
                  </a:lnTo>
                  <a:close/>
                  <a:moveTo>
                    <a:pt x="281" y="388"/>
                  </a:moveTo>
                  <a:lnTo>
                    <a:pt x="281" y="388"/>
                  </a:lnTo>
                  <a:lnTo>
                    <a:pt x="153" y="1067"/>
                  </a:lnTo>
                  <a:cubicBezTo>
                    <a:pt x="138" y="1142"/>
                    <a:pt x="118" y="1155"/>
                    <a:pt x="78" y="1155"/>
                  </a:cubicBezTo>
                  <a:cubicBezTo>
                    <a:pt x="61" y="1155"/>
                    <a:pt x="47" y="1155"/>
                    <a:pt x="31" y="1153"/>
                  </a:cubicBezTo>
                  <a:lnTo>
                    <a:pt x="22" y="1151"/>
                  </a:lnTo>
                  <a:lnTo>
                    <a:pt x="0" y="1268"/>
                  </a:lnTo>
                  <a:lnTo>
                    <a:pt x="6" y="1269"/>
                  </a:lnTo>
                  <a:cubicBezTo>
                    <a:pt x="25" y="1273"/>
                    <a:pt x="45" y="1275"/>
                    <a:pt x="68" y="1275"/>
                  </a:cubicBezTo>
                  <a:cubicBezTo>
                    <a:pt x="184" y="1275"/>
                    <a:pt x="261" y="1208"/>
                    <a:pt x="284" y="1086"/>
                  </a:cubicBezTo>
                  <a:lnTo>
                    <a:pt x="417" y="388"/>
                  </a:lnTo>
                  <a:lnTo>
                    <a:pt x="281" y="388"/>
                  </a:lnTo>
                  <a:lnTo>
                    <a:pt x="281" y="388"/>
                  </a:lnTo>
                  <a:close/>
                  <a:moveTo>
                    <a:pt x="1758" y="1011"/>
                  </a:moveTo>
                  <a:lnTo>
                    <a:pt x="1758" y="1011"/>
                  </a:lnTo>
                  <a:cubicBezTo>
                    <a:pt x="1944" y="1011"/>
                    <a:pt x="2001" y="826"/>
                    <a:pt x="2017" y="746"/>
                  </a:cubicBezTo>
                  <a:cubicBezTo>
                    <a:pt x="2042" y="621"/>
                    <a:pt x="2001" y="494"/>
                    <a:pt x="1853" y="494"/>
                  </a:cubicBezTo>
                  <a:cubicBezTo>
                    <a:pt x="1698" y="494"/>
                    <a:pt x="1617" y="627"/>
                    <a:pt x="1592" y="752"/>
                  </a:cubicBezTo>
                  <a:cubicBezTo>
                    <a:pt x="1580" y="812"/>
                    <a:pt x="1557" y="1011"/>
                    <a:pt x="1758" y="1011"/>
                  </a:cubicBezTo>
                  <a:lnTo>
                    <a:pt x="1758" y="1011"/>
                  </a:lnTo>
                  <a:close/>
                  <a:moveTo>
                    <a:pt x="2157" y="754"/>
                  </a:moveTo>
                  <a:lnTo>
                    <a:pt x="2157" y="754"/>
                  </a:lnTo>
                  <a:cubicBezTo>
                    <a:pt x="2112" y="983"/>
                    <a:pt x="1951" y="1131"/>
                    <a:pt x="1747" y="1131"/>
                  </a:cubicBezTo>
                  <a:cubicBezTo>
                    <a:pt x="1673" y="1131"/>
                    <a:pt x="1583" y="1104"/>
                    <a:pt x="1541" y="1033"/>
                  </a:cubicBezTo>
                  <a:cubicBezTo>
                    <a:pt x="1536" y="1061"/>
                    <a:pt x="1510" y="1200"/>
                    <a:pt x="1497" y="1270"/>
                  </a:cubicBezTo>
                  <a:lnTo>
                    <a:pt x="1362" y="1270"/>
                  </a:lnTo>
                  <a:lnTo>
                    <a:pt x="1533" y="390"/>
                  </a:lnTo>
                  <a:lnTo>
                    <a:pt x="1668" y="390"/>
                  </a:lnTo>
                  <a:cubicBezTo>
                    <a:pt x="1668" y="390"/>
                    <a:pt x="1658" y="441"/>
                    <a:pt x="1652" y="469"/>
                  </a:cubicBezTo>
                  <a:cubicBezTo>
                    <a:pt x="1706" y="408"/>
                    <a:pt x="1792" y="374"/>
                    <a:pt x="1894" y="374"/>
                  </a:cubicBezTo>
                  <a:cubicBezTo>
                    <a:pt x="2099" y="374"/>
                    <a:pt x="2203" y="523"/>
                    <a:pt x="2157" y="75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10" name="TextBox 4">
            <a:extLst>
              <a:ext uri="{FF2B5EF4-FFF2-40B4-BE49-F238E27FC236}">
                <a16:creationId xmlns:a16="http://schemas.microsoft.com/office/drawing/2014/main" id="{267CF199-6B01-644A-8F6B-839026F3D6C2}"/>
              </a:ext>
            </a:extLst>
          </p:cNvPr>
          <p:cNvSpPr txBox="1"/>
          <p:nvPr userDrawn="1"/>
        </p:nvSpPr>
        <p:spPr>
          <a:xfrm>
            <a:off x="3310128" y="4941553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63871758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 anchor="ctr" anchorCtr="0">
            <a:noAutofit/>
          </a:bodyPr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 flipH="1">
            <a:off x="626364" y="640080"/>
            <a:ext cx="7891272" cy="274320"/>
          </a:xfrm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626364" y="1016460"/>
            <a:ext cx="7891272" cy="3642853"/>
          </a:xfrm>
        </p:spPr>
        <p:txBody>
          <a:bodyPr wrap="square" anchor="t" anchorCtr="0">
            <a:normAutofit/>
          </a:bodyPr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976208B-6111-490B-8CEC-FFB249DB2100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701596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 anchor="ctr" anchorCtr="0"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 hasCustomPrompt="1"/>
          </p:nvPr>
        </p:nvSpPr>
        <p:spPr>
          <a:xfrm flipH="1">
            <a:off x="626364" y="640080"/>
            <a:ext cx="7891272" cy="274320"/>
          </a:xfrm>
        </p:spPr>
        <p:txBody>
          <a:bodyPr wrap="square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324231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 anchor="ctr" anchorCtr="0"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 hasCustomPrompt="1"/>
          </p:nvPr>
        </p:nvSpPr>
        <p:spPr>
          <a:xfrm flipH="1">
            <a:off x="626364" y="640080"/>
            <a:ext cx="7891272" cy="274320"/>
          </a:xfrm>
        </p:spPr>
        <p:txBody>
          <a:bodyPr wrap="square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976208B-6111-490B-8CEC-FFB249DB2100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710367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 anchor="ctr" anchorCtr="0"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76208B-6111-490B-8CEC-FFB249DB2100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431159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3" hasCustomPrompt="1"/>
          </p:nvPr>
        </p:nvSpPr>
        <p:spPr>
          <a:xfrm>
            <a:off x="627641" y="640080"/>
            <a:ext cx="7891272" cy="274320"/>
          </a:xfrm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latin typeface="+mj-lt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4" hasCustomPrompt="1"/>
          </p:nvPr>
        </p:nvSpPr>
        <p:spPr>
          <a:xfrm>
            <a:off x="627641" y="1014984"/>
            <a:ext cx="3886200" cy="3639312"/>
          </a:xfrm>
        </p:spPr>
        <p:txBody>
          <a:bodyPr wrap="square" anchor="t" anchorCtr="0">
            <a:normAutofit/>
          </a:bodyPr>
          <a:lstStyle>
            <a:lvl1pPr>
              <a:defRPr sz="2000" baseline="0">
                <a:solidFill>
                  <a:schemeClr val="tx2"/>
                </a:solidFill>
                <a:latin typeface="+mn-lt"/>
              </a:defRPr>
            </a:lvl1pPr>
            <a:lvl2pPr>
              <a:defRPr sz="1800" baseline="0">
                <a:latin typeface="+mn-lt"/>
              </a:defRPr>
            </a:lvl2pPr>
            <a:lvl3pPr>
              <a:defRPr sz="1400" baseline="0">
                <a:latin typeface="+mn-lt"/>
              </a:defRPr>
            </a:lvl3pPr>
            <a:lvl4pPr>
              <a:defRPr sz="1200" baseline="0">
                <a:latin typeface="+mj-lt"/>
              </a:defRPr>
            </a:lvl4pPr>
            <a:lvl5pPr>
              <a:defRPr sz="1000" baseline="0"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4634121" y="1014984"/>
            <a:ext cx="3886200" cy="3639312"/>
          </a:xfrm>
        </p:spPr>
        <p:txBody>
          <a:bodyPr wrap="square">
            <a:normAutofit/>
          </a:bodyPr>
          <a:lstStyle>
            <a:lvl1pPr>
              <a:defRPr sz="2000" baseline="0">
                <a:solidFill>
                  <a:schemeClr val="tx2"/>
                </a:solidFill>
                <a:latin typeface="+mn-lt"/>
              </a:defRPr>
            </a:lvl1pPr>
            <a:lvl2pPr>
              <a:defRPr baseline="0">
                <a:latin typeface="+mn-lt"/>
              </a:defRPr>
            </a:lvl2pPr>
            <a:lvl3pPr>
              <a:defRPr baseline="0">
                <a:latin typeface="+mn-lt"/>
              </a:defRPr>
            </a:lvl3pPr>
            <a:lvl4pPr>
              <a:defRPr baseline="0">
                <a:latin typeface="+mj-lt"/>
              </a:defRPr>
            </a:lvl4pPr>
            <a:lvl5pPr>
              <a:defRPr baseline="0">
                <a:latin typeface="+mj-lt"/>
              </a:defRPr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76208B-6111-490B-8CEC-FFB249DB2100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351853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F94382-549F-414D-AF22-AB535F95B810}"/>
              </a:ext>
            </a:extLst>
          </p:cNvPr>
          <p:cNvSpPr/>
          <p:nvPr userDrawn="1"/>
        </p:nvSpPr>
        <p:spPr>
          <a:xfrm>
            <a:off x="0" y="1014984"/>
            <a:ext cx="9144000" cy="3639312"/>
          </a:xfrm>
          <a:prstGeom prst="rect">
            <a:avLst/>
          </a:prstGeom>
          <a:gradFill>
            <a:gsLst>
              <a:gs pos="0">
                <a:srgbClr val="1D73BA">
                  <a:lumMod val="55000"/>
                  <a:lumOff val="45000"/>
                </a:srgbClr>
              </a:gs>
              <a:gs pos="100000">
                <a:srgbClr val="1D73BA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74B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3" hasCustomPrompt="1"/>
          </p:nvPr>
        </p:nvSpPr>
        <p:spPr>
          <a:xfrm>
            <a:off x="627641" y="640080"/>
            <a:ext cx="7891272" cy="274320"/>
          </a:xfrm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latin typeface="+mj-lt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76208B-6111-490B-8CEC-FFB249DB2100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C4110318-83C8-FE49-9C1F-42043459F43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7641" y="1014984"/>
            <a:ext cx="3886200" cy="3639312"/>
          </a:xfrm>
        </p:spPr>
        <p:txBody>
          <a:bodyPr wrap="square" anchor="t" anchorCtr="0">
            <a:normAutofit/>
          </a:bodyPr>
          <a:lstStyle>
            <a:lvl1pPr>
              <a:buClr>
                <a:schemeClr val="bg1"/>
              </a:buClr>
              <a:buSzPct val="80000"/>
              <a:defRPr sz="2000" baseline="0">
                <a:solidFill>
                  <a:schemeClr val="bg1"/>
                </a:solidFill>
                <a:latin typeface="+mn-lt"/>
              </a:defRPr>
            </a:lvl1pPr>
            <a:lvl2pPr>
              <a:buClr>
                <a:schemeClr val="bg1"/>
              </a:buClr>
              <a:buSzPct val="80000"/>
              <a:defRPr sz="1800" baseline="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buSzPct val="100000"/>
              <a:defRPr sz="1400" baseline="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buSzPct val="100000"/>
              <a:defRPr sz="1200" baseline="0">
                <a:solidFill>
                  <a:schemeClr val="bg1"/>
                </a:solidFill>
                <a:latin typeface="+mj-lt"/>
              </a:defRPr>
            </a:lvl4pPr>
            <a:lvl5pPr marL="914378" indent="-182876">
              <a:buClr>
                <a:schemeClr val="bg1"/>
              </a:buClr>
              <a:buSzPct val="100000"/>
              <a:defRPr sz="1000" baseline="0">
                <a:solidFill>
                  <a:schemeClr val="bg1"/>
                </a:solidFill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2EE3C823-684D-EA44-B3CF-578DF458BC64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634121" y="1014984"/>
            <a:ext cx="3886200" cy="3639312"/>
          </a:xfrm>
        </p:spPr>
        <p:txBody>
          <a:bodyPr vert="horz" wrap="square" lIns="91440" tIns="45720" rIns="91440" bIns="45720" rtlCol="0" anchor="t" anchorCtr="0">
            <a:normAutofit/>
          </a:bodyPr>
          <a:lstStyle>
            <a:lvl1pPr>
              <a:buClr>
                <a:schemeClr val="bg1"/>
              </a:buClr>
              <a:defRPr lang="en-US" dirty="0" smtClean="0">
                <a:solidFill>
                  <a:schemeClr val="bg1"/>
                </a:solidFill>
              </a:defRPr>
            </a:lvl1pPr>
            <a:lvl2pPr marL="182876" indent="-182876" defTabSz="365751">
              <a:lnSpc>
                <a:spcPct val="85000"/>
              </a:lnSpc>
              <a:spcBef>
                <a:spcPts val="8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2000" dirty="0" smtClean="0">
                <a:solidFill>
                  <a:schemeClr val="bg1"/>
                </a:solidFill>
                <a:latin typeface="+mn-lt"/>
              </a:defRPr>
            </a:lvl2pPr>
            <a:lvl3pPr marL="365751" indent="-182876" defTabSz="365751">
              <a:lnSpc>
                <a:spcPct val="85000"/>
              </a:lnSpc>
              <a:spcBef>
                <a:spcPts val="800"/>
              </a:spcBef>
              <a:buClr>
                <a:schemeClr val="bg1"/>
              </a:buClr>
              <a:buSzPct val="80000"/>
              <a:buFont typeface="Arial" panose="020B0604020202020204" pitchFamily="34" charset="0"/>
              <a:buChar char="•"/>
              <a:defRPr lang="en-US" sz="1800" dirty="0" smtClean="0">
                <a:solidFill>
                  <a:schemeClr val="bg1"/>
                </a:solidFill>
                <a:latin typeface="+mn-lt"/>
              </a:defRPr>
            </a:lvl3pPr>
            <a:lvl4pPr marL="548627" defTabSz="365751">
              <a:lnSpc>
                <a:spcPct val="85000"/>
              </a:lnSpc>
              <a:spcBef>
                <a:spcPts val="800"/>
              </a:spcBef>
              <a:buClr>
                <a:schemeClr val="bg1"/>
              </a:buClr>
              <a:defRPr lang="en-US" sz="1400" dirty="0" smtClean="0">
                <a:solidFill>
                  <a:schemeClr val="bg1"/>
                </a:solidFill>
                <a:latin typeface="+mn-lt"/>
              </a:defRPr>
            </a:lvl4pPr>
            <a:lvl5pPr marL="731502" indent="-182876" defTabSz="365751">
              <a:buClr>
                <a:schemeClr val="bg1"/>
              </a:buClr>
              <a:defRPr lang="en-US" sz="1200" dirty="0">
                <a:solidFill>
                  <a:schemeClr val="bg1"/>
                </a:solidFill>
                <a:latin typeface="+mj-lt"/>
              </a:defRPr>
            </a:lvl5pPr>
            <a:lvl6pPr marL="914378" indent="-182876" defTabSz="365751">
              <a:buClr>
                <a:schemeClr val="bg1"/>
              </a:buClr>
              <a:buSzPct val="100000"/>
              <a:buFont typeface="Calibri" panose="020F0502020204030204" pitchFamily="34" charset="0"/>
              <a:buChar char="-"/>
              <a:defRPr>
                <a:solidFill>
                  <a:schemeClr val="bg1"/>
                </a:solidFill>
                <a:latin typeface="+mj-lt"/>
              </a:defRPr>
            </a:lvl6pPr>
          </a:lstStyle>
          <a:p>
            <a:pPr lvl="1"/>
            <a:r>
              <a:rPr lang="en-US" dirty="0"/>
              <a:t>Click to add text or click an icon to add other content types.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23432108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7DD1F89-7048-9B48-BB91-B798006B0D2F}"/>
              </a:ext>
            </a:extLst>
          </p:cNvPr>
          <p:cNvSpPr/>
          <p:nvPr userDrawn="1"/>
        </p:nvSpPr>
        <p:spPr>
          <a:xfrm>
            <a:off x="0" y="0"/>
            <a:ext cx="3127248" cy="5143500"/>
          </a:xfrm>
          <a:prstGeom prst="rect">
            <a:avLst/>
          </a:prstGeom>
          <a:gradFill>
            <a:gsLst>
              <a:gs pos="0">
                <a:srgbClr val="1D73BA">
                  <a:lumMod val="55000"/>
                  <a:lumOff val="45000"/>
                </a:srgbClr>
              </a:gs>
              <a:gs pos="100000">
                <a:srgbClr val="1D73BA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74B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888"/>
            <a:ext cx="3127248" cy="369332"/>
          </a:xfrm>
        </p:spPr>
        <p:txBody>
          <a:bodyPr lIns="91440" rIns="91440" anchor="t" anchorCtr="0">
            <a:spAutoFit/>
          </a:bodyPr>
          <a:lstStyle>
            <a:lvl1pPr algn="ctr" defTabSz="182876">
              <a:spcBef>
                <a:spcPts val="0"/>
              </a:spcBef>
              <a:defRPr sz="1800" baseline="0"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127248" y="192025"/>
            <a:ext cx="6016752" cy="430887"/>
          </a:xfrm>
        </p:spPr>
        <p:txBody>
          <a:bodyPr wrap="square" lIns="274320" rIns="274320" anchor="ctr" anchorCtr="0">
            <a:noAutofit/>
          </a:bodyPr>
          <a:lstStyle>
            <a:lvl1pPr marL="0" indent="0" algn="l" defTabSz="182876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i="0" cap="none" baseline="0">
                <a:solidFill>
                  <a:schemeClr val="tx2"/>
                </a:solidFill>
                <a:effectLst/>
                <a:latin typeface="+mj-lt"/>
              </a:defRPr>
            </a:lvl1pPr>
            <a:lvl2pPr marL="0" indent="0" algn="r">
              <a:buFontTx/>
              <a:buNone/>
              <a:defRPr sz="1400" b="1">
                <a:solidFill>
                  <a:schemeClr val="bg1"/>
                </a:solidFill>
              </a:defRPr>
            </a:lvl2pPr>
            <a:lvl3pPr marL="182876" indent="0" algn="r">
              <a:buFontTx/>
              <a:buNone/>
              <a:defRPr sz="1400" b="1">
                <a:solidFill>
                  <a:schemeClr val="bg1"/>
                </a:solidFill>
              </a:defRPr>
            </a:lvl3pPr>
            <a:lvl4pPr marL="365751" indent="0" algn="r">
              <a:buFontTx/>
              <a:buNone/>
              <a:defRPr sz="1400" b="1">
                <a:solidFill>
                  <a:schemeClr val="bg1"/>
                </a:solidFill>
              </a:defRPr>
            </a:lvl4pPr>
            <a:lvl5pPr marL="548627" indent="0" algn="r">
              <a:buFontTx/>
              <a:buNone/>
              <a:defRPr sz="1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4" hasCustomPrompt="1"/>
          </p:nvPr>
        </p:nvSpPr>
        <p:spPr>
          <a:xfrm>
            <a:off x="3127248" y="636360"/>
            <a:ext cx="6016752" cy="4507141"/>
          </a:xfrm>
        </p:spPr>
        <p:txBody>
          <a:bodyPr vert="horz" wrap="square" lIns="274320" tIns="45720" rIns="457200" bIns="91440" rtlCol="0" anchor="t" anchorCtr="0">
            <a:normAutofit/>
          </a:bodyPr>
          <a:lstStyle>
            <a:lvl1pPr>
              <a:defRPr lang="en-US" dirty="0" smtClean="0">
                <a:latin typeface="+mn-lt"/>
              </a:defRPr>
            </a:lvl1pPr>
            <a:lvl2pPr>
              <a:defRPr lang="en-US" dirty="0" smtClean="0">
                <a:latin typeface="+mn-lt"/>
              </a:defRPr>
            </a:lvl2pPr>
            <a:lvl3pPr>
              <a:defRPr lang="en-US" dirty="0" smtClean="0">
                <a:latin typeface="+mn-lt"/>
              </a:defRPr>
            </a:lvl3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11480" y="996695"/>
            <a:ext cx="2304288" cy="615553"/>
          </a:xfrm>
        </p:spPr>
        <p:txBody>
          <a:bodyPr wrap="square" anchor="t" anchorCtr="0">
            <a:spAutoFit/>
          </a:bodyPr>
          <a:lstStyle>
            <a:lvl1pPr marL="0" indent="-182876" algn="l">
              <a:buFont typeface="Arial" pitchFamily="34" charset="0"/>
              <a:buNone/>
              <a:defRPr sz="2000" b="0" cap="none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lang="en-US" dirty="0"/>
              <a:t>Click to edit caption text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976208B-6111-490B-8CEC-FFB249DB2100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81332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5C04E02-6E03-AA43-BB04-8DAA2ECB7B79}"/>
              </a:ext>
            </a:extLst>
          </p:cNvPr>
          <p:cNvSpPr/>
          <p:nvPr userDrawn="1"/>
        </p:nvSpPr>
        <p:spPr>
          <a:xfrm>
            <a:off x="6016752" y="2818"/>
            <a:ext cx="3127248" cy="5143500"/>
          </a:xfrm>
          <a:prstGeom prst="rect">
            <a:avLst/>
          </a:prstGeom>
          <a:gradFill>
            <a:gsLst>
              <a:gs pos="0">
                <a:srgbClr val="1D73BA">
                  <a:lumMod val="55000"/>
                  <a:lumOff val="45000"/>
                </a:srgbClr>
              </a:gs>
              <a:gs pos="100000">
                <a:srgbClr val="1D73BA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74B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92025"/>
            <a:ext cx="6016752" cy="430887"/>
          </a:xfrm>
        </p:spPr>
        <p:txBody>
          <a:bodyPr lIns="182880" rIns="182880" anchor="b" anchorCtr="0">
            <a:noAutofit/>
          </a:bodyPr>
          <a:lstStyle>
            <a:lvl1pPr algn="ctr">
              <a:defRPr sz="2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37660"/>
            <a:ext cx="6016752" cy="274320"/>
          </a:xfrm>
        </p:spPr>
        <p:txBody>
          <a:bodyPr wrap="square" lIns="182880" rIns="18288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800" b="0" cap="none" baseline="0">
                <a:solidFill>
                  <a:schemeClr val="accent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5" hasCustomPrompt="1"/>
          </p:nvPr>
        </p:nvSpPr>
        <p:spPr>
          <a:xfrm>
            <a:off x="0" y="920338"/>
            <a:ext cx="6016752" cy="4215653"/>
          </a:xfrm>
        </p:spPr>
        <p:txBody>
          <a:bodyPr wrap="square" lIns="365760" rIns="274320" bIns="91440" anchor="t" anchorCtr="0">
            <a:normAutofit/>
          </a:bodyPr>
          <a:lstStyle>
            <a:lvl1pPr>
              <a:defRPr sz="2000" baseline="0">
                <a:solidFill>
                  <a:schemeClr val="tx2"/>
                </a:solidFill>
              </a:defRPr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half" idx="13" hasCustomPrompt="1"/>
          </p:nvPr>
        </p:nvSpPr>
        <p:spPr>
          <a:xfrm flipH="1">
            <a:off x="6016753" y="228600"/>
            <a:ext cx="3127247" cy="369332"/>
          </a:xfrm>
        </p:spPr>
        <p:txBody>
          <a:bodyPr lIns="91440" anchor="t" anchorCtr="0">
            <a:spAutoFit/>
          </a:bodyPr>
          <a:lstStyle>
            <a:lvl1pPr marL="0" indent="0" algn="ctr" defTabSz="182876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800" b="0" cap="none" baseline="0">
                <a:solidFill>
                  <a:schemeClr val="bg1"/>
                </a:solidFill>
                <a:effectLst/>
                <a:latin typeface="+mj-lt"/>
              </a:defRPr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 Heading</a:t>
            </a:r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428232" y="997228"/>
            <a:ext cx="2304288" cy="617861"/>
          </a:xfrm>
        </p:spPr>
        <p:txBody>
          <a:bodyPr wrap="square" anchor="t" anchorCtr="0">
            <a:spAutoFit/>
          </a:bodyPr>
          <a:lstStyle>
            <a:lvl1pPr marL="0" indent="-182876" algn="l">
              <a:buFont typeface="Arial" pitchFamily="34" charset="0"/>
              <a:buNone/>
              <a:defRPr sz="2000" b="0" cap="none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/>
            </a:lvl2pPr>
            <a:lvl3pPr marL="182876" indent="0">
              <a:buFontTx/>
              <a:buNone/>
              <a:defRPr/>
            </a:lvl3pPr>
            <a:lvl4pPr marL="365751" indent="0">
              <a:buFontTx/>
              <a:buNone/>
              <a:defRPr/>
            </a:lvl4pPr>
            <a:lvl5pPr marL="548627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caption text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76208B-6111-490B-8CEC-FFB249DB2100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3A69090-8E7B-7D44-A048-7D36F536C6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37488" y="4726062"/>
            <a:ext cx="504434" cy="29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099477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ustomer Succes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A38440A-BA05-294A-BE79-F1A648E2721A}"/>
              </a:ext>
            </a:extLst>
          </p:cNvPr>
          <p:cNvSpPr/>
          <p:nvPr userDrawn="1"/>
        </p:nvSpPr>
        <p:spPr>
          <a:xfrm>
            <a:off x="6510268" y="0"/>
            <a:ext cx="2633732" cy="5143500"/>
          </a:xfrm>
          <a:prstGeom prst="rect">
            <a:avLst/>
          </a:prstGeom>
          <a:gradFill>
            <a:gsLst>
              <a:gs pos="0">
                <a:srgbClr val="1D73BA">
                  <a:lumMod val="75000"/>
                  <a:lumOff val="25000"/>
                </a:srgbClr>
              </a:gs>
              <a:gs pos="100000">
                <a:srgbClr val="1D73BA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74B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" y="192024"/>
            <a:ext cx="6510269" cy="429768"/>
          </a:xfrm>
        </p:spPr>
        <p:txBody>
          <a:bodyPr lIns="182880" rIns="182880"/>
          <a:lstStyle>
            <a:lvl1pPr algn="ctr">
              <a:defRPr sz="2200" baseline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510270" y="226815"/>
            <a:ext cx="2633730" cy="369332"/>
          </a:xfrm>
        </p:spPr>
        <p:txBody>
          <a:bodyPr wrap="square" anchor="ctr">
            <a:spAutoFit/>
          </a:bodyPr>
          <a:lstStyle>
            <a:lvl1pPr marL="0" indent="0" algn="ctr" defTabSz="182876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800" b="0" cap="none" baseline="0"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Click to Edit Industry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5" hasCustomPrompt="1"/>
          </p:nvPr>
        </p:nvSpPr>
        <p:spPr>
          <a:xfrm>
            <a:off x="0" y="643515"/>
            <a:ext cx="6510270" cy="3977640"/>
          </a:xfrm>
        </p:spPr>
        <p:txBody>
          <a:bodyPr wrap="square" lIns="365760" rIns="274320" anchor="t">
            <a:normAutofit/>
          </a:bodyPr>
          <a:lstStyle>
            <a:lvl1pPr>
              <a:defRPr sz="2000" baseline="0">
                <a:latin typeface="+mn-lt"/>
              </a:defRPr>
            </a:lvl1pPr>
            <a:lvl2pPr>
              <a:defRPr baseline="0">
                <a:latin typeface="+mn-lt"/>
              </a:defRPr>
            </a:lvl2pPr>
            <a:lvl3pPr>
              <a:defRPr baseline="0">
                <a:latin typeface="+mn-lt"/>
              </a:defRPr>
            </a:lvl3pPr>
            <a:lvl4pPr>
              <a:defRPr baseline="0">
                <a:latin typeface="+mj-lt"/>
              </a:defRPr>
            </a:lvl4pPr>
            <a:lvl5pPr>
              <a:defRPr baseline="0">
                <a:latin typeface="+mj-lt"/>
              </a:defRPr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602878" y="776289"/>
            <a:ext cx="2448000" cy="1869230"/>
          </a:xfrm>
        </p:spPr>
        <p:txBody>
          <a:bodyPr wrap="square" anchor="t">
            <a:spAutoFit/>
          </a:bodyPr>
          <a:lstStyle>
            <a:lvl1pPr marL="0" indent="-182876">
              <a:lnSpc>
                <a:spcPct val="85000"/>
              </a:lnSpc>
              <a:buFont typeface="Arial" pitchFamily="34" charset="0"/>
              <a:buNone/>
              <a:defRPr sz="1600" b="0" cap="none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/>
            </a:lvl2pPr>
            <a:lvl3pPr marL="182876" indent="0">
              <a:buFontTx/>
              <a:buNone/>
              <a:defRPr/>
            </a:lvl3pPr>
            <a:lvl4pPr marL="365751" indent="0">
              <a:buFontTx/>
              <a:buNone/>
              <a:defRPr/>
            </a:lvl4pPr>
            <a:lvl5pPr marL="548627" indent="0">
              <a:buFontTx/>
              <a:buNone/>
              <a:defRPr/>
            </a:lvl5pPr>
          </a:lstStyle>
          <a:p>
            <a:pPr lvl="0"/>
            <a:r>
              <a:rPr lang="en-US" dirty="0"/>
              <a:t>“Add a customer win quote here regarding “Expected Results” and/or how the organization has been using SAS in the past.</a:t>
            </a:r>
          </a:p>
          <a:p>
            <a:pPr lvl="0"/>
            <a:r>
              <a:rPr lang="en-US" dirty="0"/>
              <a:t>If the name and title are unavailable, add the company name only.”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6598393" y="3658777"/>
            <a:ext cx="2450592" cy="277064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85000"/>
              </a:lnSpc>
              <a:buNone/>
              <a:defRPr sz="1400" b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lang="en-US" dirty="0"/>
              <a:t>Spokesperson’s Name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6598393" y="3941855"/>
            <a:ext cx="2450592" cy="250710"/>
          </a:xfrm>
        </p:spPr>
        <p:txBody>
          <a:bodyPr wrap="square" anchor="t">
            <a:spAutoFit/>
          </a:bodyPr>
          <a:lstStyle>
            <a:lvl1pPr marL="182876" indent="0" algn="l">
              <a:lnSpc>
                <a:spcPct val="85000"/>
              </a:lnSpc>
              <a:buNone/>
              <a:defRPr sz="1200">
                <a:solidFill>
                  <a:schemeClr val="bg1">
                    <a:lumMod val="85000"/>
                  </a:schemeClr>
                </a:solidFill>
                <a:effectLst/>
              </a:defRPr>
            </a:lvl1pPr>
          </a:lstStyle>
          <a:p>
            <a:pPr lvl="0"/>
            <a:r>
              <a:rPr lang="en-US" dirty="0"/>
              <a:t>Spokesperson’s Job Title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half" idx="13" hasCustomPrompt="1"/>
          </p:nvPr>
        </p:nvSpPr>
        <p:spPr>
          <a:xfrm flipH="1">
            <a:off x="-2" y="4620986"/>
            <a:ext cx="6510270" cy="276999"/>
          </a:xfrm>
        </p:spPr>
        <p:txBody>
          <a:bodyPr wrap="square" lIns="182880" rIns="182880" anchor="b">
            <a:noAutofit/>
          </a:bodyPr>
          <a:lstStyle>
            <a:lvl1pPr marL="0" indent="0" algn="ctr">
              <a:lnSpc>
                <a:spcPct val="100000"/>
              </a:lnSpc>
              <a:buFont typeface="Arial" pitchFamily="34" charset="0"/>
              <a:buNone/>
              <a:defRPr sz="1200" b="0" cap="none" baseline="0">
                <a:solidFill>
                  <a:schemeClr val="accent1"/>
                </a:solidFill>
                <a:effectLst/>
                <a:latin typeface="+mj-lt"/>
              </a:defRPr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Customer Validation Slide – For One-to-One Use Only - NO EXTERNAL DISTRIBUTION</a:t>
            </a:r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8"/>
          </p:nvPr>
        </p:nvSpPr>
        <p:spPr>
          <a:xfrm>
            <a:off x="0" y="4912669"/>
            <a:ext cx="914400" cy="230832"/>
          </a:xfrm>
        </p:spPr>
        <p:txBody>
          <a:bodyPr/>
          <a:lstStyle>
            <a:lvl1pPr algn="l">
              <a:defRPr/>
            </a:lvl1pPr>
          </a:lstStyle>
          <a:p>
            <a:fld id="{4976208B-6111-490B-8CEC-FFB249DB2100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D4AF1A7-A491-354E-AD56-6884BC1B9C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37488" y="4726062"/>
            <a:ext cx="504434" cy="29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790567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ue_Section Header">
    <p:bg>
      <p:bgPr>
        <a:gradFill>
          <a:gsLst>
            <a:gs pos="0">
              <a:srgbClr val="1D73BA">
                <a:lumMod val="55000"/>
                <a:lumOff val="45000"/>
              </a:srgbClr>
            </a:gs>
            <a:gs pos="100000">
              <a:srgbClr val="1D73BA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7C49BDFD-C5A6-F247-86DA-C83D46AD92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lum bright="70000" contrast="-70000"/>
            <a:alphaModFix amt="10000"/>
          </a:blip>
          <a:srcRect t="1" r="13180" b="4107"/>
          <a:stretch/>
        </p:blipFill>
        <p:spPr>
          <a:xfrm>
            <a:off x="5956664" y="1657884"/>
            <a:ext cx="3187337" cy="35574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800895"/>
            <a:ext cx="9144000" cy="584775"/>
          </a:xfrm>
        </p:spPr>
        <p:txBody>
          <a:bodyPr anchor="b" anchorCtr="0">
            <a:spAutoFit/>
          </a:bodyPr>
          <a:lstStyle>
            <a:lvl1pPr algn="ctr">
              <a:defRPr sz="3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383825"/>
            <a:ext cx="9144000" cy="356251"/>
          </a:xfrm>
        </p:spPr>
        <p:txBody>
          <a:bodyPr anchor="t">
            <a:spAutoFit/>
          </a:bodyPr>
          <a:lstStyle>
            <a:lvl1pPr marL="0" indent="-182876" algn="ctr">
              <a:lnSpc>
                <a:spcPct val="85000"/>
              </a:lnSpc>
              <a:buFont typeface="Arial" pitchFamily="34" charset="0"/>
              <a:buNone/>
              <a:defRPr sz="2000" b="0" i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4976208B-6111-490B-8CEC-FFB249DB2100}" type="slidenum">
              <a:rPr lang="en-US" smtClean="0">
                <a:solidFill>
                  <a:srgbClr val="FFFFFF">
                    <a:lumMod val="8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lumMod val="85000"/>
                </a:srgbClr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B0E0B5B-D8BF-0749-894E-3B7794EEADD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08355" y="4313048"/>
            <a:ext cx="842999" cy="563581"/>
            <a:chOff x="6029325" y="3268663"/>
            <a:chExt cx="1690688" cy="1130299"/>
          </a:xfrm>
          <a:solidFill>
            <a:srgbClr val="FFFFFF"/>
          </a:solidFill>
        </p:grpSpPr>
        <p:sp>
          <p:nvSpPr>
            <p:cNvPr id="16" name="Freeform 19">
              <a:extLst>
                <a:ext uri="{FF2B5EF4-FFF2-40B4-BE49-F238E27FC236}">
                  <a16:creationId xmlns:a16="http://schemas.microsoft.com/office/drawing/2014/main" id="{C6B8C37C-AB1F-8E46-B5AC-0ABF8AB0DD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3302000"/>
              <a:ext cx="1468438" cy="1074737"/>
            </a:xfrm>
            <a:custGeom>
              <a:avLst/>
              <a:gdLst>
                <a:gd name="T0" fmla="*/ 1912 w 1912"/>
                <a:gd name="T1" fmla="*/ 1391 h 1393"/>
                <a:gd name="T2" fmla="*/ 1894 w 1912"/>
                <a:gd name="T3" fmla="*/ 1391 h 1393"/>
                <a:gd name="T4" fmla="*/ 1814 w 1912"/>
                <a:gd name="T5" fmla="*/ 1359 h 1393"/>
                <a:gd name="T6" fmla="*/ 1863 w 1912"/>
                <a:gd name="T7" fmla="*/ 1329 h 1393"/>
                <a:gd name="T8" fmla="*/ 1849 w 1912"/>
                <a:gd name="T9" fmla="*/ 1289 h 1393"/>
                <a:gd name="T10" fmla="*/ 1883 w 1912"/>
                <a:gd name="T11" fmla="*/ 1308 h 1393"/>
                <a:gd name="T12" fmla="*/ 1815 w 1912"/>
                <a:gd name="T13" fmla="*/ 1307 h 1393"/>
                <a:gd name="T14" fmla="*/ 1868 w 1912"/>
                <a:gd name="T15" fmla="*/ 1363 h 1393"/>
                <a:gd name="T16" fmla="*/ 1832 w 1912"/>
                <a:gd name="T17" fmla="*/ 1356 h 1393"/>
                <a:gd name="T18" fmla="*/ 1757 w 1912"/>
                <a:gd name="T19" fmla="*/ 1349 h 1393"/>
                <a:gd name="T20" fmla="*/ 1771 w 1912"/>
                <a:gd name="T21" fmla="*/ 1293 h 1393"/>
                <a:gd name="T22" fmla="*/ 1757 w 1912"/>
                <a:gd name="T23" fmla="*/ 1349 h 1393"/>
                <a:gd name="T24" fmla="*/ 1746 w 1912"/>
                <a:gd name="T25" fmla="*/ 1391 h 1393"/>
                <a:gd name="T26" fmla="*/ 1794 w 1912"/>
                <a:gd name="T27" fmla="*/ 1391 h 1393"/>
                <a:gd name="T28" fmla="*/ 1760 w 1912"/>
                <a:gd name="T29" fmla="*/ 1277 h 1393"/>
                <a:gd name="T30" fmla="*/ 1654 w 1912"/>
                <a:gd name="T31" fmla="*/ 1356 h 1393"/>
                <a:gd name="T32" fmla="*/ 1688 w 1912"/>
                <a:gd name="T33" fmla="*/ 1393 h 1393"/>
                <a:gd name="T34" fmla="*/ 1691 w 1912"/>
                <a:gd name="T35" fmla="*/ 1325 h 1393"/>
                <a:gd name="T36" fmla="*/ 1705 w 1912"/>
                <a:gd name="T37" fmla="*/ 1305 h 1393"/>
                <a:gd name="T38" fmla="*/ 1723 w 1912"/>
                <a:gd name="T39" fmla="*/ 1305 h 1393"/>
                <a:gd name="T40" fmla="*/ 1679 w 1912"/>
                <a:gd name="T41" fmla="*/ 1339 h 1393"/>
                <a:gd name="T42" fmla="*/ 1691 w 1912"/>
                <a:gd name="T43" fmla="*/ 1380 h 1393"/>
                <a:gd name="T44" fmla="*/ 1654 w 1912"/>
                <a:gd name="T45" fmla="*/ 1356 h 1393"/>
                <a:gd name="T46" fmla="*/ 1511 w 1912"/>
                <a:gd name="T47" fmla="*/ 1391 h 1393"/>
                <a:gd name="T48" fmla="*/ 1541 w 1912"/>
                <a:gd name="T49" fmla="*/ 1317 h 1393"/>
                <a:gd name="T50" fmla="*/ 1569 w 1912"/>
                <a:gd name="T51" fmla="*/ 1391 h 1393"/>
                <a:gd name="T52" fmla="*/ 1593 w 1912"/>
                <a:gd name="T53" fmla="*/ 1332 h 1393"/>
                <a:gd name="T54" fmla="*/ 1610 w 1912"/>
                <a:gd name="T55" fmla="*/ 1326 h 1393"/>
                <a:gd name="T56" fmla="*/ 1548 w 1912"/>
                <a:gd name="T57" fmla="*/ 1303 h 1393"/>
                <a:gd name="T58" fmla="*/ 1527 w 1912"/>
                <a:gd name="T59" fmla="*/ 1305 h 1393"/>
                <a:gd name="T60" fmla="*/ 1511 w 1912"/>
                <a:gd name="T61" fmla="*/ 1391 h 1393"/>
                <a:gd name="T62" fmla="*/ 1470 w 1912"/>
                <a:gd name="T63" fmla="*/ 1316 h 1393"/>
                <a:gd name="T64" fmla="*/ 1456 w 1912"/>
                <a:gd name="T65" fmla="*/ 1348 h 1393"/>
                <a:gd name="T66" fmla="*/ 1439 w 1912"/>
                <a:gd name="T67" fmla="*/ 1348 h 1393"/>
                <a:gd name="T68" fmla="*/ 1470 w 1912"/>
                <a:gd name="T69" fmla="*/ 1303 h 1393"/>
                <a:gd name="T70" fmla="*/ 1394 w 1912"/>
                <a:gd name="T71" fmla="*/ 1391 h 1393"/>
                <a:gd name="T72" fmla="*/ 1412 w 1912"/>
                <a:gd name="T73" fmla="*/ 1340 h 1393"/>
                <a:gd name="T74" fmla="*/ 1436 w 1912"/>
                <a:gd name="T75" fmla="*/ 1304 h 1393"/>
                <a:gd name="T76" fmla="*/ 1412 w 1912"/>
                <a:gd name="T77" fmla="*/ 1319 h 1393"/>
                <a:gd name="T78" fmla="*/ 1394 w 1912"/>
                <a:gd name="T79" fmla="*/ 1391 h 1393"/>
                <a:gd name="T80" fmla="*/ 1326 w 1912"/>
                <a:gd name="T81" fmla="*/ 1391 h 1393"/>
                <a:gd name="T82" fmla="*/ 1384 w 1912"/>
                <a:gd name="T83" fmla="*/ 1340 h 1393"/>
                <a:gd name="T84" fmla="*/ 1344 w 1912"/>
                <a:gd name="T85" fmla="*/ 1293 h 1393"/>
                <a:gd name="T86" fmla="*/ 1326 w 1912"/>
                <a:gd name="T87" fmla="*/ 1277 h 1393"/>
                <a:gd name="T88" fmla="*/ 630 w 1912"/>
                <a:gd name="T89" fmla="*/ 244 h 1393"/>
                <a:gd name="T90" fmla="*/ 626 w 1912"/>
                <a:gd name="T91" fmla="*/ 246 h 1393"/>
                <a:gd name="T92" fmla="*/ 360 w 1912"/>
                <a:gd name="T93" fmla="*/ 323 h 1393"/>
                <a:gd name="T94" fmla="*/ 246 w 1912"/>
                <a:gd name="T95" fmla="*/ 600 h 1393"/>
                <a:gd name="T96" fmla="*/ 236 w 1912"/>
                <a:gd name="T97" fmla="*/ 597 h 1393"/>
                <a:gd name="T98" fmla="*/ 4 w 1912"/>
                <a:gd name="T99" fmla="*/ 211 h 1393"/>
                <a:gd name="T100" fmla="*/ 1 w 1912"/>
                <a:gd name="T101" fmla="*/ 203 h 1393"/>
                <a:gd name="T102" fmla="*/ 8 w 1912"/>
                <a:gd name="T103" fmla="*/ 201 h 1393"/>
                <a:gd name="T104" fmla="*/ 392 w 1912"/>
                <a:gd name="T105" fmla="*/ 5 h 1393"/>
                <a:gd name="T106" fmla="*/ 395 w 1912"/>
                <a:gd name="T107" fmla="*/ 2 h 1393"/>
                <a:gd name="T108" fmla="*/ 405 w 1912"/>
                <a:gd name="T109" fmla="*/ 7 h 1393"/>
                <a:gd name="T110" fmla="*/ 628 w 1912"/>
                <a:gd name="T111" fmla="*/ 232 h 1393"/>
                <a:gd name="T112" fmla="*/ 630 w 1912"/>
                <a:gd name="T113" fmla="*/ 244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2" h="1393">
                  <a:moveTo>
                    <a:pt x="1894" y="1391"/>
                  </a:moveTo>
                  <a:lnTo>
                    <a:pt x="1894" y="1391"/>
                  </a:lnTo>
                  <a:lnTo>
                    <a:pt x="1912" y="1391"/>
                  </a:lnTo>
                  <a:lnTo>
                    <a:pt x="1912" y="1370"/>
                  </a:lnTo>
                  <a:lnTo>
                    <a:pt x="1894" y="1370"/>
                  </a:lnTo>
                  <a:lnTo>
                    <a:pt x="1894" y="1391"/>
                  </a:lnTo>
                  <a:close/>
                  <a:moveTo>
                    <a:pt x="1814" y="1356"/>
                  </a:moveTo>
                  <a:lnTo>
                    <a:pt x="1814" y="1356"/>
                  </a:lnTo>
                  <a:lnTo>
                    <a:pt x="1814" y="1359"/>
                  </a:lnTo>
                  <a:cubicBezTo>
                    <a:pt x="1814" y="1375"/>
                    <a:pt x="1820" y="1393"/>
                    <a:pt x="1848" y="1393"/>
                  </a:cubicBezTo>
                  <a:cubicBezTo>
                    <a:pt x="1871" y="1393"/>
                    <a:pt x="1886" y="1383"/>
                    <a:pt x="1886" y="1359"/>
                  </a:cubicBezTo>
                  <a:cubicBezTo>
                    <a:pt x="1886" y="1344"/>
                    <a:pt x="1879" y="1335"/>
                    <a:pt x="1863" y="1329"/>
                  </a:cubicBezTo>
                  <a:lnTo>
                    <a:pt x="1850" y="1325"/>
                  </a:lnTo>
                  <a:cubicBezTo>
                    <a:pt x="1838" y="1320"/>
                    <a:pt x="1833" y="1315"/>
                    <a:pt x="1833" y="1305"/>
                  </a:cubicBezTo>
                  <a:cubicBezTo>
                    <a:pt x="1833" y="1293"/>
                    <a:pt x="1841" y="1289"/>
                    <a:pt x="1849" y="1289"/>
                  </a:cubicBezTo>
                  <a:cubicBezTo>
                    <a:pt x="1860" y="1289"/>
                    <a:pt x="1865" y="1295"/>
                    <a:pt x="1865" y="1305"/>
                  </a:cubicBezTo>
                  <a:lnTo>
                    <a:pt x="1865" y="1308"/>
                  </a:lnTo>
                  <a:lnTo>
                    <a:pt x="1883" y="1308"/>
                  </a:lnTo>
                  <a:lnTo>
                    <a:pt x="1883" y="1305"/>
                  </a:lnTo>
                  <a:cubicBezTo>
                    <a:pt x="1883" y="1293"/>
                    <a:pt x="1880" y="1275"/>
                    <a:pt x="1851" y="1275"/>
                  </a:cubicBezTo>
                  <a:cubicBezTo>
                    <a:pt x="1829" y="1275"/>
                    <a:pt x="1815" y="1287"/>
                    <a:pt x="1815" y="1307"/>
                  </a:cubicBezTo>
                  <a:cubicBezTo>
                    <a:pt x="1815" y="1324"/>
                    <a:pt x="1822" y="1332"/>
                    <a:pt x="1839" y="1339"/>
                  </a:cubicBezTo>
                  <a:lnTo>
                    <a:pt x="1851" y="1343"/>
                  </a:lnTo>
                  <a:cubicBezTo>
                    <a:pt x="1862" y="1346"/>
                    <a:pt x="1868" y="1351"/>
                    <a:pt x="1868" y="1363"/>
                  </a:cubicBezTo>
                  <a:cubicBezTo>
                    <a:pt x="1868" y="1372"/>
                    <a:pt x="1862" y="1380"/>
                    <a:pt x="1850" y="1380"/>
                  </a:cubicBezTo>
                  <a:cubicBezTo>
                    <a:pt x="1838" y="1380"/>
                    <a:pt x="1832" y="1373"/>
                    <a:pt x="1832" y="1359"/>
                  </a:cubicBezTo>
                  <a:lnTo>
                    <a:pt x="1832" y="1356"/>
                  </a:lnTo>
                  <a:lnTo>
                    <a:pt x="1814" y="1356"/>
                  </a:lnTo>
                  <a:lnTo>
                    <a:pt x="1814" y="1356"/>
                  </a:lnTo>
                  <a:close/>
                  <a:moveTo>
                    <a:pt x="1757" y="1349"/>
                  </a:moveTo>
                  <a:lnTo>
                    <a:pt x="1757" y="1349"/>
                  </a:lnTo>
                  <a:lnTo>
                    <a:pt x="1770" y="1293"/>
                  </a:lnTo>
                  <a:lnTo>
                    <a:pt x="1771" y="1293"/>
                  </a:lnTo>
                  <a:lnTo>
                    <a:pt x="1784" y="1349"/>
                  </a:lnTo>
                  <a:lnTo>
                    <a:pt x="1757" y="1349"/>
                  </a:lnTo>
                  <a:lnTo>
                    <a:pt x="1757" y="1349"/>
                  </a:lnTo>
                  <a:close/>
                  <a:moveTo>
                    <a:pt x="1727" y="1391"/>
                  </a:moveTo>
                  <a:lnTo>
                    <a:pt x="1727" y="1391"/>
                  </a:lnTo>
                  <a:lnTo>
                    <a:pt x="1746" y="1391"/>
                  </a:lnTo>
                  <a:lnTo>
                    <a:pt x="1754" y="1363"/>
                  </a:lnTo>
                  <a:lnTo>
                    <a:pt x="1787" y="1363"/>
                  </a:lnTo>
                  <a:lnTo>
                    <a:pt x="1794" y="1391"/>
                  </a:lnTo>
                  <a:lnTo>
                    <a:pt x="1813" y="1391"/>
                  </a:lnTo>
                  <a:lnTo>
                    <a:pt x="1783" y="1277"/>
                  </a:lnTo>
                  <a:lnTo>
                    <a:pt x="1760" y="1277"/>
                  </a:lnTo>
                  <a:lnTo>
                    <a:pt x="1727" y="1391"/>
                  </a:lnTo>
                  <a:lnTo>
                    <a:pt x="1727" y="1391"/>
                  </a:lnTo>
                  <a:close/>
                  <a:moveTo>
                    <a:pt x="1654" y="1356"/>
                  </a:moveTo>
                  <a:lnTo>
                    <a:pt x="1654" y="1356"/>
                  </a:lnTo>
                  <a:lnTo>
                    <a:pt x="1654" y="1359"/>
                  </a:lnTo>
                  <a:cubicBezTo>
                    <a:pt x="1654" y="1375"/>
                    <a:pt x="1660" y="1393"/>
                    <a:pt x="1688" y="1393"/>
                  </a:cubicBezTo>
                  <a:cubicBezTo>
                    <a:pt x="1711" y="1393"/>
                    <a:pt x="1726" y="1383"/>
                    <a:pt x="1726" y="1359"/>
                  </a:cubicBezTo>
                  <a:cubicBezTo>
                    <a:pt x="1726" y="1344"/>
                    <a:pt x="1719" y="1335"/>
                    <a:pt x="1703" y="1329"/>
                  </a:cubicBezTo>
                  <a:lnTo>
                    <a:pt x="1691" y="1325"/>
                  </a:lnTo>
                  <a:cubicBezTo>
                    <a:pt x="1679" y="1320"/>
                    <a:pt x="1674" y="1315"/>
                    <a:pt x="1674" y="1305"/>
                  </a:cubicBezTo>
                  <a:cubicBezTo>
                    <a:pt x="1674" y="1293"/>
                    <a:pt x="1681" y="1289"/>
                    <a:pt x="1689" y="1289"/>
                  </a:cubicBezTo>
                  <a:cubicBezTo>
                    <a:pt x="1700" y="1289"/>
                    <a:pt x="1705" y="1295"/>
                    <a:pt x="1705" y="1305"/>
                  </a:cubicBezTo>
                  <a:lnTo>
                    <a:pt x="1705" y="1308"/>
                  </a:lnTo>
                  <a:lnTo>
                    <a:pt x="1723" y="1308"/>
                  </a:lnTo>
                  <a:lnTo>
                    <a:pt x="1723" y="1305"/>
                  </a:lnTo>
                  <a:cubicBezTo>
                    <a:pt x="1723" y="1293"/>
                    <a:pt x="1720" y="1275"/>
                    <a:pt x="1691" y="1275"/>
                  </a:cubicBezTo>
                  <a:cubicBezTo>
                    <a:pt x="1670" y="1275"/>
                    <a:pt x="1656" y="1287"/>
                    <a:pt x="1656" y="1307"/>
                  </a:cubicBezTo>
                  <a:cubicBezTo>
                    <a:pt x="1656" y="1324"/>
                    <a:pt x="1663" y="1332"/>
                    <a:pt x="1679" y="1339"/>
                  </a:cubicBezTo>
                  <a:lnTo>
                    <a:pt x="1692" y="1343"/>
                  </a:lnTo>
                  <a:cubicBezTo>
                    <a:pt x="1702" y="1346"/>
                    <a:pt x="1708" y="1351"/>
                    <a:pt x="1708" y="1363"/>
                  </a:cubicBezTo>
                  <a:cubicBezTo>
                    <a:pt x="1708" y="1372"/>
                    <a:pt x="1702" y="1380"/>
                    <a:pt x="1691" y="1380"/>
                  </a:cubicBezTo>
                  <a:cubicBezTo>
                    <a:pt x="1678" y="1380"/>
                    <a:pt x="1672" y="1373"/>
                    <a:pt x="1672" y="1359"/>
                  </a:cubicBezTo>
                  <a:lnTo>
                    <a:pt x="1672" y="1356"/>
                  </a:lnTo>
                  <a:lnTo>
                    <a:pt x="1654" y="1356"/>
                  </a:lnTo>
                  <a:lnTo>
                    <a:pt x="1654" y="1356"/>
                  </a:lnTo>
                  <a:close/>
                  <a:moveTo>
                    <a:pt x="1511" y="1391"/>
                  </a:moveTo>
                  <a:lnTo>
                    <a:pt x="1511" y="1391"/>
                  </a:lnTo>
                  <a:lnTo>
                    <a:pt x="1528" y="1391"/>
                  </a:lnTo>
                  <a:lnTo>
                    <a:pt x="1528" y="1334"/>
                  </a:lnTo>
                  <a:cubicBezTo>
                    <a:pt x="1528" y="1322"/>
                    <a:pt x="1535" y="1317"/>
                    <a:pt x="1541" y="1317"/>
                  </a:cubicBezTo>
                  <a:cubicBezTo>
                    <a:pt x="1549" y="1317"/>
                    <a:pt x="1552" y="1321"/>
                    <a:pt x="1552" y="1332"/>
                  </a:cubicBezTo>
                  <a:lnTo>
                    <a:pt x="1552" y="1391"/>
                  </a:lnTo>
                  <a:lnTo>
                    <a:pt x="1569" y="1391"/>
                  </a:lnTo>
                  <a:lnTo>
                    <a:pt x="1569" y="1334"/>
                  </a:lnTo>
                  <a:cubicBezTo>
                    <a:pt x="1569" y="1322"/>
                    <a:pt x="1576" y="1317"/>
                    <a:pt x="1583" y="1317"/>
                  </a:cubicBezTo>
                  <a:cubicBezTo>
                    <a:pt x="1590" y="1317"/>
                    <a:pt x="1593" y="1321"/>
                    <a:pt x="1593" y="1332"/>
                  </a:cubicBezTo>
                  <a:lnTo>
                    <a:pt x="1593" y="1391"/>
                  </a:lnTo>
                  <a:lnTo>
                    <a:pt x="1610" y="1391"/>
                  </a:lnTo>
                  <a:lnTo>
                    <a:pt x="1610" y="1326"/>
                  </a:lnTo>
                  <a:cubicBezTo>
                    <a:pt x="1610" y="1309"/>
                    <a:pt x="1602" y="1303"/>
                    <a:pt x="1590" y="1303"/>
                  </a:cubicBezTo>
                  <a:cubicBezTo>
                    <a:pt x="1579" y="1303"/>
                    <a:pt x="1573" y="1308"/>
                    <a:pt x="1568" y="1316"/>
                  </a:cubicBezTo>
                  <a:cubicBezTo>
                    <a:pt x="1565" y="1309"/>
                    <a:pt x="1560" y="1303"/>
                    <a:pt x="1548" y="1303"/>
                  </a:cubicBezTo>
                  <a:cubicBezTo>
                    <a:pt x="1540" y="1303"/>
                    <a:pt x="1532" y="1308"/>
                    <a:pt x="1527" y="1315"/>
                  </a:cubicBezTo>
                  <a:lnTo>
                    <a:pt x="1527" y="1315"/>
                  </a:lnTo>
                  <a:lnTo>
                    <a:pt x="1527" y="1305"/>
                  </a:lnTo>
                  <a:lnTo>
                    <a:pt x="1511" y="1305"/>
                  </a:lnTo>
                  <a:lnTo>
                    <a:pt x="1511" y="1391"/>
                  </a:lnTo>
                  <a:lnTo>
                    <a:pt x="1511" y="1391"/>
                  </a:lnTo>
                  <a:close/>
                  <a:moveTo>
                    <a:pt x="1456" y="1348"/>
                  </a:moveTo>
                  <a:lnTo>
                    <a:pt x="1456" y="1348"/>
                  </a:lnTo>
                  <a:cubicBezTo>
                    <a:pt x="1456" y="1329"/>
                    <a:pt x="1458" y="1316"/>
                    <a:pt x="1470" y="1316"/>
                  </a:cubicBezTo>
                  <a:cubicBezTo>
                    <a:pt x="1483" y="1316"/>
                    <a:pt x="1485" y="1329"/>
                    <a:pt x="1485" y="1348"/>
                  </a:cubicBezTo>
                  <a:cubicBezTo>
                    <a:pt x="1485" y="1370"/>
                    <a:pt x="1483" y="1381"/>
                    <a:pt x="1470" y="1381"/>
                  </a:cubicBezTo>
                  <a:cubicBezTo>
                    <a:pt x="1458" y="1381"/>
                    <a:pt x="1456" y="1370"/>
                    <a:pt x="1456" y="1348"/>
                  </a:cubicBezTo>
                  <a:lnTo>
                    <a:pt x="1456" y="1348"/>
                  </a:lnTo>
                  <a:close/>
                  <a:moveTo>
                    <a:pt x="1439" y="1348"/>
                  </a:moveTo>
                  <a:lnTo>
                    <a:pt x="1439" y="1348"/>
                  </a:lnTo>
                  <a:cubicBezTo>
                    <a:pt x="1439" y="1375"/>
                    <a:pt x="1447" y="1393"/>
                    <a:pt x="1470" y="1393"/>
                  </a:cubicBezTo>
                  <a:cubicBezTo>
                    <a:pt x="1494" y="1393"/>
                    <a:pt x="1502" y="1375"/>
                    <a:pt x="1502" y="1348"/>
                  </a:cubicBezTo>
                  <a:cubicBezTo>
                    <a:pt x="1502" y="1322"/>
                    <a:pt x="1495" y="1303"/>
                    <a:pt x="1470" y="1303"/>
                  </a:cubicBezTo>
                  <a:cubicBezTo>
                    <a:pt x="1446" y="1303"/>
                    <a:pt x="1439" y="1322"/>
                    <a:pt x="1439" y="1348"/>
                  </a:cubicBezTo>
                  <a:lnTo>
                    <a:pt x="1439" y="1348"/>
                  </a:lnTo>
                  <a:close/>
                  <a:moveTo>
                    <a:pt x="1394" y="1391"/>
                  </a:moveTo>
                  <a:lnTo>
                    <a:pt x="1394" y="1391"/>
                  </a:lnTo>
                  <a:lnTo>
                    <a:pt x="1412" y="1391"/>
                  </a:lnTo>
                  <a:lnTo>
                    <a:pt x="1412" y="1340"/>
                  </a:lnTo>
                  <a:cubicBezTo>
                    <a:pt x="1412" y="1324"/>
                    <a:pt x="1421" y="1320"/>
                    <a:pt x="1429" y="1320"/>
                  </a:cubicBezTo>
                  <a:cubicBezTo>
                    <a:pt x="1432" y="1320"/>
                    <a:pt x="1435" y="1321"/>
                    <a:pt x="1436" y="1321"/>
                  </a:cubicBezTo>
                  <a:lnTo>
                    <a:pt x="1436" y="1304"/>
                  </a:lnTo>
                  <a:cubicBezTo>
                    <a:pt x="1435" y="1304"/>
                    <a:pt x="1434" y="1303"/>
                    <a:pt x="1432" y="1303"/>
                  </a:cubicBezTo>
                  <a:cubicBezTo>
                    <a:pt x="1422" y="1303"/>
                    <a:pt x="1416" y="1309"/>
                    <a:pt x="1412" y="1319"/>
                  </a:cubicBezTo>
                  <a:lnTo>
                    <a:pt x="1412" y="1319"/>
                  </a:lnTo>
                  <a:lnTo>
                    <a:pt x="1412" y="1305"/>
                  </a:lnTo>
                  <a:lnTo>
                    <a:pt x="1394" y="1305"/>
                  </a:lnTo>
                  <a:lnTo>
                    <a:pt x="1394" y="1391"/>
                  </a:lnTo>
                  <a:lnTo>
                    <a:pt x="1394" y="1391"/>
                  </a:lnTo>
                  <a:close/>
                  <a:moveTo>
                    <a:pt x="1326" y="1391"/>
                  </a:moveTo>
                  <a:lnTo>
                    <a:pt x="1326" y="1391"/>
                  </a:lnTo>
                  <a:lnTo>
                    <a:pt x="1344" y="1391"/>
                  </a:lnTo>
                  <a:lnTo>
                    <a:pt x="1344" y="1340"/>
                  </a:lnTo>
                  <a:lnTo>
                    <a:pt x="1384" y="1340"/>
                  </a:lnTo>
                  <a:lnTo>
                    <a:pt x="1384" y="1324"/>
                  </a:lnTo>
                  <a:lnTo>
                    <a:pt x="1344" y="1324"/>
                  </a:lnTo>
                  <a:lnTo>
                    <a:pt x="1344" y="1293"/>
                  </a:lnTo>
                  <a:lnTo>
                    <a:pt x="1386" y="1293"/>
                  </a:lnTo>
                  <a:lnTo>
                    <a:pt x="1386" y="1277"/>
                  </a:lnTo>
                  <a:lnTo>
                    <a:pt x="1326" y="1277"/>
                  </a:lnTo>
                  <a:lnTo>
                    <a:pt x="1326" y="1391"/>
                  </a:lnTo>
                  <a:lnTo>
                    <a:pt x="1326" y="1391"/>
                  </a:lnTo>
                  <a:close/>
                  <a:moveTo>
                    <a:pt x="630" y="244"/>
                  </a:moveTo>
                  <a:lnTo>
                    <a:pt x="630" y="244"/>
                  </a:lnTo>
                  <a:cubicBezTo>
                    <a:pt x="629" y="245"/>
                    <a:pt x="628" y="246"/>
                    <a:pt x="627" y="246"/>
                  </a:cubicBezTo>
                  <a:cubicBezTo>
                    <a:pt x="627" y="246"/>
                    <a:pt x="626" y="246"/>
                    <a:pt x="626" y="246"/>
                  </a:cubicBezTo>
                  <a:lnTo>
                    <a:pt x="625" y="246"/>
                  </a:lnTo>
                  <a:cubicBezTo>
                    <a:pt x="585" y="240"/>
                    <a:pt x="546" y="239"/>
                    <a:pt x="508" y="245"/>
                  </a:cubicBezTo>
                  <a:cubicBezTo>
                    <a:pt x="456" y="254"/>
                    <a:pt x="407" y="277"/>
                    <a:pt x="360" y="323"/>
                  </a:cubicBezTo>
                  <a:cubicBezTo>
                    <a:pt x="277" y="403"/>
                    <a:pt x="256" y="486"/>
                    <a:pt x="248" y="595"/>
                  </a:cubicBezTo>
                  <a:lnTo>
                    <a:pt x="248" y="595"/>
                  </a:lnTo>
                  <a:cubicBezTo>
                    <a:pt x="248" y="597"/>
                    <a:pt x="247" y="599"/>
                    <a:pt x="246" y="600"/>
                  </a:cubicBezTo>
                  <a:cubicBezTo>
                    <a:pt x="245" y="601"/>
                    <a:pt x="244" y="601"/>
                    <a:pt x="243" y="601"/>
                  </a:cubicBezTo>
                  <a:cubicBezTo>
                    <a:pt x="241" y="602"/>
                    <a:pt x="238" y="601"/>
                    <a:pt x="237" y="599"/>
                  </a:cubicBezTo>
                  <a:lnTo>
                    <a:pt x="236" y="597"/>
                  </a:lnTo>
                  <a:lnTo>
                    <a:pt x="235" y="595"/>
                  </a:lnTo>
                  <a:cubicBezTo>
                    <a:pt x="195" y="482"/>
                    <a:pt x="216" y="358"/>
                    <a:pt x="266" y="277"/>
                  </a:cubicBezTo>
                  <a:cubicBezTo>
                    <a:pt x="188" y="292"/>
                    <a:pt x="84" y="273"/>
                    <a:pt x="4" y="211"/>
                  </a:cubicBezTo>
                  <a:lnTo>
                    <a:pt x="3" y="210"/>
                  </a:lnTo>
                  <a:lnTo>
                    <a:pt x="2" y="209"/>
                  </a:lnTo>
                  <a:cubicBezTo>
                    <a:pt x="1" y="207"/>
                    <a:pt x="0" y="205"/>
                    <a:pt x="1" y="203"/>
                  </a:cubicBezTo>
                  <a:cubicBezTo>
                    <a:pt x="2" y="203"/>
                    <a:pt x="3" y="202"/>
                    <a:pt x="3" y="201"/>
                  </a:cubicBezTo>
                  <a:cubicBezTo>
                    <a:pt x="5" y="201"/>
                    <a:pt x="6" y="201"/>
                    <a:pt x="8" y="201"/>
                  </a:cubicBezTo>
                  <a:lnTo>
                    <a:pt x="8" y="201"/>
                  </a:lnTo>
                  <a:cubicBezTo>
                    <a:pt x="99" y="225"/>
                    <a:pt x="172" y="232"/>
                    <a:pt x="259" y="190"/>
                  </a:cubicBezTo>
                  <a:cubicBezTo>
                    <a:pt x="309" y="166"/>
                    <a:pt x="341" y="134"/>
                    <a:pt x="362" y="97"/>
                  </a:cubicBezTo>
                  <a:cubicBezTo>
                    <a:pt x="377" y="69"/>
                    <a:pt x="386" y="38"/>
                    <a:pt x="392" y="5"/>
                  </a:cubicBezTo>
                  <a:lnTo>
                    <a:pt x="393" y="5"/>
                  </a:lnTo>
                  <a:cubicBezTo>
                    <a:pt x="393" y="4"/>
                    <a:pt x="393" y="4"/>
                    <a:pt x="393" y="4"/>
                  </a:cubicBezTo>
                  <a:cubicBezTo>
                    <a:pt x="393" y="3"/>
                    <a:pt x="394" y="2"/>
                    <a:pt x="395" y="2"/>
                  </a:cubicBezTo>
                  <a:cubicBezTo>
                    <a:pt x="398" y="0"/>
                    <a:pt x="402" y="1"/>
                    <a:pt x="404" y="4"/>
                  </a:cubicBezTo>
                  <a:lnTo>
                    <a:pt x="404" y="5"/>
                  </a:lnTo>
                  <a:lnTo>
                    <a:pt x="405" y="7"/>
                  </a:lnTo>
                  <a:cubicBezTo>
                    <a:pt x="424" y="61"/>
                    <a:pt x="407" y="147"/>
                    <a:pt x="385" y="189"/>
                  </a:cubicBezTo>
                  <a:cubicBezTo>
                    <a:pt x="392" y="188"/>
                    <a:pt x="399" y="187"/>
                    <a:pt x="407" y="185"/>
                  </a:cubicBezTo>
                  <a:cubicBezTo>
                    <a:pt x="463" y="176"/>
                    <a:pt x="572" y="189"/>
                    <a:pt x="628" y="232"/>
                  </a:cubicBezTo>
                  <a:lnTo>
                    <a:pt x="629" y="233"/>
                  </a:lnTo>
                  <a:lnTo>
                    <a:pt x="631" y="234"/>
                  </a:lnTo>
                  <a:cubicBezTo>
                    <a:pt x="633" y="237"/>
                    <a:pt x="633" y="242"/>
                    <a:pt x="630" y="24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7" name="Freeform 20">
              <a:extLst>
                <a:ext uri="{FF2B5EF4-FFF2-40B4-BE49-F238E27FC236}">
                  <a16:creationId xmlns:a16="http://schemas.microsoft.com/office/drawing/2014/main" id="{7F438A6D-349F-A346-9CF2-2C08DD774B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5" y="3268663"/>
              <a:ext cx="1690688" cy="1130299"/>
            </a:xfrm>
            <a:custGeom>
              <a:avLst/>
              <a:gdLst>
                <a:gd name="T0" fmla="*/ 2042 w 2203"/>
                <a:gd name="T1" fmla="*/ 1106 h 1464"/>
                <a:gd name="T2" fmla="*/ 2053 w 2203"/>
                <a:gd name="T3" fmla="*/ 1114 h 1464"/>
                <a:gd name="T4" fmla="*/ 2099 w 2203"/>
                <a:gd name="T5" fmla="*/ 1109 h 1464"/>
                <a:gd name="T6" fmla="*/ 2054 w 2203"/>
                <a:gd name="T7" fmla="*/ 1164 h 1464"/>
                <a:gd name="T8" fmla="*/ 1486 w 2203"/>
                <a:gd name="T9" fmla="*/ 1387 h 1464"/>
                <a:gd name="T10" fmla="*/ 1500 w 2203"/>
                <a:gd name="T11" fmla="*/ 1346 h 1464"/>
                <a:gd name="T12" fmla="*/ 1424 w 2203"/>
                <a:gd name="T13" fmla="*/ 1353 h 1464"/>
                <a:gd name="T14" fmla="*/ 1436 w 2203"/>
                <a:gd name="T15" fmla="*/ 1353 h 1464"/>
                <a:gd name="T16" fmla="*/ 1366 w 2203"/>
                <a:gd name="T17" fmla="*/ 1348 h 1464"/>
                <a:gd name="T18" fmla="*/ 1353 w 2203"/>
                <a:gd name="T19" fmla="*/ 1449 h 1464"/>
                <a:gd name="T20" fmla="*/ 1303 w 2203"/>
                <a:gd name="T21" fmla="*/ 1348 h 1464"/>
                <a:gd name="T22" fmla="*/ 1321 w 2203"/>
                <a:gd name="T23" fmla="*/ 1383 h 1464"/>
                <a:gd name="T24" fmla="*/ 1263 w 2203"/>
                <a:gd name="T25" fmla="*/ 1358 h 1464"/>
                <a:gd name="T26" fmla="*/ 1263 w 2203"/>
                <a:gd name="T27" fmla="*/ 1425 h 1464"/>
                <a:gd name="T28" fmla="*/ 1248 w 2203"/>
                <a:gd name="T29" fmla="*/ 1394 h 1464"/>
                <a:gd name="T30" fmla="*/ 1229 w 2203"/>
                <a:gd name="T31" fmla="*/ 1348 h 1464"/>
                <a:gd name="T32" fmla="*/ 1130 w 2203"/>
                <a:gd name="T33" fmla="*/ 1359 h 1464"/>
                <a:gd name="T34" fmla="*/ 1099 w 2203"/>
                <a:gd name="T35" fmla="*/ 1391 h 1464"/>
                <a:gd name="T36" fmla="*/ 1092 w 2203"/>
                <a:gd name="T37" fmla="*/ 1377 h 1464"/>
                <a:gd name="T38" fmla="*/ 1007 w 2203"/>
                <a:gd name="T39" fmla="*/ 1373 h 1464"/>
                <a:gd name="T40" fmla="*/ 994 w 2203"/>
                <a:gd name="T41" fmla="*/ 1436 h 1464"/>
                <a:gd name="T42" fmla="*/ 985 w 2203"/>
                <a:gd name="T43" fmla="*/ 1394 h 1464"/>
                <a:gd name="T44" fmla="*/ 938 w 2203"/>
                <a:gd name="T45" fmla="*/ 1348 h 1464"/>
                <a:gd name="T46" fmla="*/ 956 w 2203"/>
                <a:gd name="T47" fmla="*/ 1336 h 1464"/>
                <a:gd name="T48" fmla="*/ 873 w 2203"/>
                <a:gd name="T49" fmla="*/ 1334 h 1464"/>
                <a:gd name="T50" fmla="*/ 855 w 2203"/>
                <a:gd name="T51" fmla="*/ 1434 h 1464"/>
                <a:gd name="T52" fmla="*/ 784 w 2203"/>
                <a:gd name="T53" fmla="*/ 1320 h 1464"/>
                <a:gd name="T54" fmla="*/ 751 w 2203"/>
                <a:gd name="T55" fmla="*/ 1389 h 1464"/>
                <a:gd name="T56" fmla="*/ 751 w 2203"/>
                <a:gd name="T57" fmla="*/ 1424 h 1464"/>
                <a:gd name="T58" fmla="*/ 710 w 2203"/>
                <a:gd name="T59" fmla="*/ 1374 h 1464"/>
                <a:gd name="T60" fmla="*/ 642 w 2203"/>
                <a:gd name="T61" fmla="*/ 1391 h 1464"/>
                <a:gd name="T62" fmla="*/ 703 w 2203"/>
                <a:gd name="T63" fmla="*/ 1403 h 1464"/>
                <a:gd name="T64" fmla="*/ 613 w 2203"/>
                <a:gd name="T65" fmla="*/ 1319 h 1464"/>
                <a:gd name="T66" fmla="*/ 573 w 2203"/>
                <a:gd name="T67" fmla="*/ 1348 h 1464"/>
                <a:gd name="T68" fmla="*/ 598 w 2203"/>
                <a:gd name="T69" fmla="*/ 1421 h 1464"/>
                <a:gd name="T70" fmla="*/ 561 w 2203"/>
                <a:gd name="T71" fmla="*/ 1348 h 1464"/>
                <a:gd name="T72" fmla="*/ 559 w 2203"/>
                <a:gd name="T73" fmla="*/ 1410 h 1464"/>
                <a:gd name="T74" fmla="*/ 533 w 2203"/>
                <a:gd name="T75" fmla="*/ 1399 h 1464"/>
                <a:gd name="T76" fmla="*/ 471 w 2203"/>
                <a:gd name="T77" fmla="*/ 1348 h 1464"/>
                <a:gd name="T78" fmla="*/ 488 w 2203"/>
                <a:gd name="T79" fmla="*/ 1319 h 1464"/>
                <a:gd name="T80" fmla="*/ 449 w 2203"/>
                <a:gd name="T81" fmla="*/ 1324 h 1464"/>
                <a:gd name="T82" fmla="*/ 463 w 2203"/>
                <a:gd name="T83" fmla="*/ 1434 h 1464"/>
                <a:gd name="T84" fmla="*/ 395 w 2203"/>
                <a:gd name="T85" fmla="*/ 1389 h 1464"/>
                <a:gd name="T86" fmla="*/ 411 w 2203"/>
                <a:gd name="T87" fmla="*/ 1416 h 1464"/>
                <a:gd name="T88" fmla="*/ 351 w 2203"/>
                <a:gd name="T89" fmla="*/ 1412 h 1464"/>
                <a:gd name="T90" fmla="*/ 411 w 2203"/>
                <a:gd name="T91" fmla="*/ 1367 h 1464"/>
                <a:gd name="T92" fmla="*/ 333 w 2203"/>
                <a:gd name="T93" fmla="*/ 1348 h 1464"/>
                <a:gd name="T94" fmla="*/ 333 w 2203"/>
                <a:gd name="T95" fmla="*/ 1435 h 1464"/>
                <a:gd name="T96" fmla="*/ 247 w 2203"/>
                <a:gd name="T97" fmla="*/ 1402 h 1464"/>
                <a:gd name="T98" fmla="*/ 298 w 2203"/>
                <a:gd name="T99" fmla="*/ 1351 h 1464"/>
                <a:gd name="T100" fmla="*/ 264 w 2203"/>
                <a:gd name="T101" fmla="*/ 1436 h 1464"/>
                <a:gd name="T102" fmla="*/ 434 w 2203"/>
                <a:gd name="T103" fmla="*/ 157 h 1464"/>
                <a:gd name="T104" fmla="*/ 1045 w 2203"/>
                <a:gd name="T105" fmla="*/ 630 h 1464"/>
                <a:gd name="T106" fmla="*/ 1212 w 2203"/>
                <a:gd name="T107" fmla="*/ 376 h 1464"/>
                <a:gd name="T108" fmla="*/ 790 w 2203"/>
                <a:gd name="T109" fmla="*/ 516 h 1464"/>
                <a:gd name="T110" fmla="*/ 281 w 2203"/>
                <a:gd name="T111" fmla="*/ 388 h 1464"/>
                <a:gd name="T112" fmla="*/ 284 w 2203"/>
                <a:gd name="T113" fmla="*/ 1086 h 1464"/>
                <a:gd name="T114" fmla="*/ 1592 w 2203"/>
                <a:gd name="T115" fmla="*/ 752 h 1464"/>
                <a:gd name="T116" fmla="*/ 1362 w 2203"/>
                <a:gd name="T117" fmla="*/ 127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03" h="1464">
                  <a:moveTo>
                    <a:pt x="2042" y="1106"/>
                  </a:moveTo>
                  <a:lnTo>
                    <a:pt x="2042" y="1106"/>
                  </a:lnTo>
                  <a:lnTo>
                    <a:pt x="2053" y="1106"/>
                  </a:lnTo>
                  <a:cubicBezTo>
                    <a:pt x="2061" y="1106"/>
                    <a:pt x="2069" y="1105"/>
                    <a:pt x="2069" y="1095"/>
                  </a:cubicBezTo>
                  <a:cubicBezTo>
                    <a:pt x="2069" y="1087"/>
                    <a:pt x="2062" y="1086"/>
                    <a:pt x="2055" y="1086"/>
                  </a:cubicBezTo>
                  <a:lnTo>
                    <a:pt x="2042" y="1086"/>
                  </a:lnTo>
                  <a:lnTo>
                    <a:pt x="2042" y="1106"/>
                  </a:lnTo>
                  <a:lnTo>
                    <a:pt x="2042" y="1106"/>
                  </a:lnTo>
                  <a:close/>
                  <a:moveTo>
                    <a:pt x="2032" y="1077"/>
                  </a:moveTo>
                  <a:lnTo>
                    <a:pt x="2032" y="1077"/>
                  </a:lnTo>
                  <a:lnTo>
                    <a:pt x="2057" y="1077"/>
                  </a:lnTo>
                  <a:cubicBezTo>
                    <a:pt x="2072" y="1077"/>
                    <a:pt x="2079" y="1083"/>
                    <a:pt x="2079" y="1096"/>
                  </a:cubicBezTo>
                  <a:cubicBezTo>
                    <a:pt x="2079" y="1107"/>
                    <a:pt x="2072" y="1112"/>
                    <a:pt x="2063" y="1113"/>
                  </a:cubicBezTo>
                  <a:lnTo>
                    <a:pt x="2081" y="1142"/>
                  </a:lnTo>
                  <a:lnTo>
                    <a:pt x="2070" y="1142"/>
                  </a:lnTo>
                  <a:lnTo>
                    <a:pt x="2053" y="1114"/>
                  </a:lnTo>
                  <a:lnTo>
                    <a:pt x="2042" y="1114"/>
                  </a:lnTo>
                  <a:lnTo>
                    <a:pt x="2042" y="1142"/>
                  </a:lnTo>
                  <a:lnTo>
                    <a:pt x="2032" y="1142"/>
                  </a:lnTo>
                  <a:lnTo>
                    <a:pt x="2032" y="1077"/>
                  </a:lnTo>
                  <a:lnTo>
                    <a:pt x="2032" y="1077"/>
                  </a:lnTo>
                  <a:close/>
                  <a:moveTo>
                    <a:pt x="2054" y="1156"/>
                  </a:moveTo>
                  <a:lnTo>
                    <a:pt x="2054" y="1156"/>
                  </a:lnTo>
                  <a:cubicBezTo>
                    <a:pt x="2079" y="1156"/>
                    <a:pt x="2099" y="1136"/>
                    <a:pt x="2099" y="1109"/>
                  </a:cubicBezTo>
                  <a:cubicBezTo>
                    <a:pt x="2099" y="1083"/>
                    <a:pt x="2079" y="1063"/>
                    <a:pt x="2054" y="1063"/>
                  </a:cubicBezTo>
                  <a:cubicBezTo>
                    <a:pt x="2028" y="1063"/>
                    <a:pt x="2008" y="1083"/>
                    <a:pt x="2008" y="1109"/>
                  </a:cubicBezTo>
                  <a:cubicBezTo>
                    <a:pt x="2008" y="1136"/>
                    <a:pt x="2028" y="1156"/>
                    <a:pt x="2054" y="1156"/>
                  </a:cubicBezTo>
                  <a:lnTo>
                    <a:pt x="2054" y="1156"/>
                  </a:lnTo>
                  <a:close/>
                  <a:moveTo>
                    <a:pt x="2054" y="1055"/>
                  </a:moveTo>
                  <a:lnTo>
                    <a:pt x="2054" y="1055"/>
                  </a:lnTo>
                  <a:cubicBezTo>
                    <a:pt x="2084" y="1055"/>
                    <a:pt x="2109" y="1078"/>
                    <a:pt x="2109" y="1109"/>
                  </a:cubicBezTo>
                  <a:cubicBezTo>
                    <a:pt x="2109" y="1141"/>
                    <a:pt x="2084" y="1164"/>
                    <a:pt x="2054" y="1164"/>
                  </a:cubicBezTo>
                  <a:cubicBezTo>
                    <a:pt x="2024" y="1164"/>
                    <a:pt x="1998" y="1141"/>
                    <a:pt x="1998" y="1109"/>
                  </a:cubicBezTo>
                  <a:cubicBezTo>
                    <a:pt x="1998" y="1078"/>
                    <a:pt x="2024" y="1055"/>
                    <a:pt x="2054" y="1055"/>
                  </a:cubicBezTo>
                  <a:lnTo>
                    <a:pt x="2054" y="1055"/>
                  </a:lnTo>
                  <a:close/>
                  <a:moveTo>
                    <a:pt x="1504" y="1355"/>
                  </a:moveTo>
                  <a:lnTo>
                    <a:pt x="1504" y="1355"/>
                  </a:lnTo>
                  <a:lnTo>
                    <a:pt x="1503" y="1355"/>
                  </a:lnTo>
                  <a:lnTo>
                    <a:pt x="1491" y="1387"/>
                  </a:lnTo>
                  <a:lnTo>
                    <a:pt x="1486" y="1387"/>
                  </a:lnTo>
                  <a:lnTo>
                    <a:pt x="1474" y="1355"/>
                  </a:lnTo>
                  <a:lnTo>
                    <a:pt x="1473" y="1355"/>
                  </a:lnTo>
                  <a:lnTo>
                    <a:pt x="1473" y="1387"/>
                  </a:lnTo>
                  <a:lnTo>
                    <a:pt x="1465" y="1387"/>
                  </a:lnTo>
                  <a:lnTo>
                    <a:pt x="1465" y="1346"/>
                  </a:lnTo>
                  <a:lnTo>
                    <a:pt x="1477" y="1346"/>
                  </a:lnTo>
                  <a:lnTo>
                    <a:pt x="1489" y="1375"/>
                  </a:lnTo>
                  <a:lnTo>
                    <a:pt x="1500" y="1346"/>
                  </a:lnTo>
                  <a:lnTo>
                    <a:pt x="1512" y="1346"/>
                  </a:lnTo>
                  <a:lnTo>
                    <a:pt x="1512" y="1387"/>
                  </a:lnTo>
                  <a:lnTo>
                    <a:pt x="1504" y="1387"/>
                  </a:lnTo>
                  <a:lnTo>
                    <a:pt x="1504" y="1355"/>
                  </a:lnTo>
                  <a:lnTo>
                    <a:pt x="1504" y="1355"/>
                  </a:lnTo>
                  <a:close/>
                  <a:moveTo>
                    <a:pt x="1436" y="1353"/>
                  </a:moveTo>
                  <a:lnTo>
                    <a:pt x="1436" y="1353"/>
                  </a:lnTo>
                  <a:lnTo>
                    <a:pt x="1424" y="1353"/>
                  </a:lnTo>
                  <a:lnTo>
                    <a:pt x="1424" y="1346"/>
                  </a:lnTo>
                  <a:lnTo>
                    <a:pt x="1457" y="1346"/>
                  </a:lnTo>
                  <a:lnTo>
                    <a:pt x="1457" y="1353"/>
                  </a:lnTo>
                  <a:lnTo>
                    <a:pt x="1445" y="1353"/>
                  </a:lnTo>
                  <a:lnTo>
                    <a:pt x="1445" y="1387"/>
                  </a:lnTo>
                  <a:lnTo>
                    <a:pt x="1436" y="1387"/>
                  </a:lnTo>
                  <a:lnTo>
                    <a:pt x="1436" y="1353"/>
                  </a:lnTo>
                  <a:lnTo>
                    <a:pt x="1436" y="1353"/>
                  </a:lnTo>
                  <a:close/>
                  <a:moveTo>
                    <a:pt x="1407" y="1413"/>
                  </a:moveTo>
                  <a:lnTo>
                    <a:pt x="1407" y="1413"/>
                  </a:lnTo>
                  <a:lnTo>
                    <a:pt x="1425" y="1413"/>
                  </a:lnTo>
                  <a:lnTo>
                    <a:pt x="1425" y="1434"/>
                  </a:lnTo>
                  <a:lnTo>
                    <a:pt x="1407" y="1434"/>
                  </a:lnTo>
                  <a:lnTo>
                    <a:pt x="1407" y="1413"/>
                  </a:lnTo>
                  <a:close/>
                  <a:moveTo>
                    <a:pt x="1366" y="1348"/>
                  </a:moveTo>
                  <a:lnTo>
                    <a:pt x="1366" y="1348"/>
                  </a:lnTo>
                  <a:lnTo>
                    <a:pt x="1381" y="1413"/>
                  </a:lnTo>
                  <a:lnTo>
                    <a:pt x="1381" y="1413"/>
                  </a:lnTo>
                  <a:lnTo>
                    <a:pt x="1395" y="1348"/>
                  </a:lnTo>
                  <a:lnTo>
                    <a:pt x="1413" y="1348"/>
                  </a:lnTo>
                  <a:lnTo>
                    <a:pt x="1389" y="1437"/>
                  </a:lnTo>
                  <a:cubicBezTo>
                    <a:pt x="1383" y="1461"/>
                    <a:pt x="1377" y="1464"/>
                    <a:pt x="1359" y="1463"/>
                  </a:cubicBezTo>
                  <a:cubicBezTo>
                    <a:pt x="1357" y="1463"/>
                    <a:pt x="1355" y="1463"/>
                    <a:pt x="1353" y="1463"/>
                  </a:cubicBezTo>
                  <a:lnTo>
                    <a:pt x="1353" y="1449"/>
                  </a:lnTo>
                  <a:cubicBezTo>
                    <a:pt x="1355" y="1449"/>
                    <a:pt x="1356" y="1450"/>
                    <a:pt x="1358" y="1450"/>
                  </a:cubicBezTo>
                  <a:cubicBezTo>
                    <a:pt x="1364" y="1450"/>
                    <a:pt x="1368" y="1449"/>
                    <a:pt x="1370" y="1443"/>
                  </a:cubicBezTo>
                  <a:lnTo>
                    <a:pt x="1372" y="1436"/>
                  </a:lnTo>
                  <a:lnTo>
                    <a:pt x="1348" y="1348"/>
                  </a:lnTo>
                  <a:lnTo>
                    <a:pt x="1366" y="1348"/>
                  </a:lnTo>
                  <a:lnTo>
                    <a:pt x="1366" y="1348"/>
                  </a:lnTo>
                  <a:close/>
                  <a:moveTo>
                    <a:pt x="1303" y="1348"/>
                  </a:moveTo>
                  <a:lnTo>
                    <a:pt x="1303" y="1348"/>
                  </a:lnTo>
                  <a:lnTo>
                    <a:pt x="1321" y="1348"/>
                  </a:lnTo>
                  <a:lnTo>
                    <a:pt x="1321" y="1362"/>
                  </a:lnTo>
                  <a:lnTo>
                    <a:pt x="1321" y="1362"/>
                  </a:lnTo>
                  <a:cubicBezTo>
                    <a:pt x="1325" y="1352"/>
                    <a:pt x="1331" y="1346"/>
                    <a:pt x="1341" y="1346"/>
                  </a:cubicBezTo>
                  <a:cubicBezTo>
                    <a:pt x="1343" y="1346"/>
                    <a:pt x="1344" y="1347"/>
                    <a:pt x="1345" y="1347"/>
                  </a:cubicBezTo>
                  <a:lnTo>
                    <a:pt x="1345" y="1364"/>
                  </a:lnTo>
                  <a:cubicBezTo>
                    <a:pt x="1344" y="1364"/>
                    <a:pt x="1341" y="1363"/>
                    <a:pt x="1338" y="1363"/>
                  </a:cubicBezTo>
                  <a:cubicBezTo>
                    <a:pt x="1330" y="1363"/>
                    <a:pt x="1321" y="1367"/>
                    <a:pt x="1321" y="1383"/>
                  </a:cubicBezTo>
                  <a:lnTo>
                    <a:pt x="1321" y="1434"/>
                  </a:lnTo>
                  <a:lnTo>
                    <a:pt x="1303" y="1434"/>
                  </a:lnTo>
                  <a:lnTo>
                    <a:pt x="1303" y="1348"/>
                  </a:lnTo>
                  <a:lnTo>
                    <a:pt x="1303" y="1348"/>
                  </a:lnTo>
                  <a:close/>
                  <a:moveTo>
                    <a:pt x="1276" y="1382"/>
                  </a:moveTo>
                  <a:lnTo>
                    <a:pt x="1276" y="1382"/>
                  </a:lnTo>
                  <a:lnTo>
                    <a:pt x="1276" y="1377"/>
                  </a:lnTo>
                  <a:cubicBezTo>
                    <a:pt x="1276" y="1366"/>
                    <a:pt x="1272" y="1358"/>
                    <a:pt x="1263" y="1358"/>
                  </a:cubicBezTo>
                  <a:cubicBezTo>
                    <a:pt x="1252" y="1358"/>
                    <a:pt x="1248" y="1369"/>
                    <a:pt x="1248" y="1380"/>
                  </a:cubicBezTo>
                  <a:lnTo>
                    <a:pt x="1248" y="1382"/>
                  </a:lnTo>
                  <a:lnTo>
                    <a:pt x="1276" y="1382"/>
                  </a:lnTo>
                  <a:lnTo>
                    <a:pt x="1276" y="1382"/>
                  </a:lnTo>
                  <a:close/>
                  <a:moveTo>
                    <a:pt x="1248" y="1394"/>
                  </a:moveTo>
                  <a:lnTo>
                    <a:pt x="1248" y="1394"/>
                  </a:lnTo>
                  <a:lnTo>
                    <a:pt x="1248" y="1398"/>
                  </a:lnTo>
                  <a:cubicBezTo>
                    <a:pt x="1248" y="1410"/>
                    <a:pt x="1250" y="1425"/>
                    <a:pt x="1263" y="1425"/>
                  </a:cubicBezTo>
                  <a:cubicBezTo>
                    <a:pt x="1275" y="1425"/>
                    <a:pt x="1276" y="1411"/>
                    <a:pt x="1276" y="1405"/>
                  </a:cubicBezTo>
                  <a:lnTo>
                    <a:pt x="1293" y="1405"/>
                  </a:lnTo>
                  <a:cubicBezTo>
                    <a:pt x="1293" y="1424"/>
                    <a:pt x="1281" y="1436"/>
                    <a:pt x="1262" y="1436"/>
                  </a:cubicBezTo>
                  <a:cubicBezTo>
                    <a:pt x="1248" y="1436"/>
                    <a:pt x="1231" y="1432"/>
                    <a:pt x="1231" y="1393"/>
                  </a:cubicBezTo>
                  <a:cubicBezTo>
                    <a:pt x="1231" y="1370"/>
                    <a:pt x="1236" y="1346"/>
                    <a:pt x="1263" y="1346"/>
                  </a:cubicBezTo>
                  <a:cubicBezTo>
                    <a:pt x="1287" y="1346"/>
                    <a:pt x="1293" y="1361"/>
                    <a:pt x="1293" y="1384"/>
                  </a:cubicBezTo>
                  <a:lnTo>
                    <a:pt x="1293" y="1394"/>
                  </a:lnTo>
                  <a:lnTo>
                    <a:pt x="1248" y="1394"/>
                  </a:lnTo>
                  <a:lnTo>
                    <a:pt x="1248" y="1394"/>
                  </a:lnTo>
                  <a:close/>
                  <a:moveTo>
                    <a:pt x="1163" y="1348"/>
                  </a:moveTo>
                  <a:lnTo>
                    <a:pt x="1163" y="1348"/>
                  </a:lnTo>
                  <a:lnTo>
                    <a:pt x="1182" y="1348"/>
                  </a:lnTo>
                  <a:lnTo>
                    <a:pt x="1197" y="1416"/>
                  </a:lnTo>
                  <a:lnTo>
                    <a:pt x="1197" y="1416"/>
                  </a:lnTo>
                  <a:lnTo>
                    <a:pt x="1210" y="1348"/>
                  </a:lnTo>
                  <a:lnTo>
                    <a:pt x="1229" y="1348"/>
                  </a:lnTo>
                  <a:lnTo>
                    <a:pt x="1206" y="1434"/>
                  </a:lnTo>
                  <a:lnTo>
                    <a:pt x="1186" y="1434"/>
                  </a:lnTo>
                  <a:lnTo>
                    <a:pt x="1163" y="1348"/>
                  </a:lnTo>
                  <a:lnTo>
                    <a:pt x="1163" y="1348"/>
                  </a:lnTo>
                  <a:close/>
                  <a:moveTo>
                    <a:pt x="1130" y="1424"/>
                  </a:moveTo>
                  <a:lnTo>
                    <a:pt x="1130" y="1424"/>
                  </a:lnTo>
                  <a:cubicBezTo>
                    <a:pt x="1143" y="1424"/>
                    <a:pt x="1145" y="1413"/>
                    <a:pt x="1145" y="1391"/>
                  </a:cubicBezTo>
                  <a:cubicBezTo>
                    <a:pt x="1145" y="1372"/>
                    <a:pt x="1143" y="1359"/>
                    <a:pt x="1130" y="1359"/>
                  </a:cubicBezTo>
                  <a:cubicBezTo>
                    <a:pt x="1118" y="1359"/>
                    <a:pt x="1116" y="1372"/>
                    <a:pt x="1116" y="1391"/>
                  </a:cubicBezTo>
                  <a:cubicBezTo>
                    <a:pt x="1116" y="1413"/>
                    <a:pt x="1118" y="1424"/>
                    <a:pt x="1130" y="1424"/>
                  </a:cubicBezTo>
                  <a:lnTo>
                    <a:pt x="1130" y="1424"/>
                  </a:lnTo>
                  <a:close/>
                  <a:moveTo>
                    <a:pt x="1130" y="1346"/>
                  </a:moveTo>
                  <a:lnTo>
                    <a:pt x="1130" y="1346"/>
                  </a:lnTo>
                  <a:cubicBezTo>
                    <a:pt x="1155" y="1346"/>
                    <a:pt x="1163" y="1365"/>
                    <a:pt x="1163" y="1391"/>
                  </a:cubicBezTo>
                  <a:cubicBezTo>
                    <a:pt x="1163" y="1418"/>
                    <a:pt x="1154" y="1436"/>
                    <a:pt x="1130" y="1436"/>
                  </a:cubicBezTo>
                  <a:cubicBezTo>
                    <a:pt x="1107" y="1436"/>
                    <a:pt x="1099" y="1418"/>
                    <a:pt x="1099" y="1391"/>
                  </a:cubicBezTo>
                  <a:cubicBezTo>
                    <a:pt x="1099" y="1365"/>
                    <a:pt x="1106" y="1346"/>
                    <a:pt x="1130" y="1346"/>
                  </a:cubicBezTo>
                  <a:lnTo>
                    <a:pt x="1130" y="1346"/>
                  </a:lnTo>
                  <a:close/>
                  <a:moveTo>
                    <a:pt x="1092" y="1403"/>
                  </a:moveTo>
                  <a:lnTo>
                    <a:pt x="1092" y="1403"/>
                  </a:lnTo>
                  <a:cubicBezTo>
                    <a:pt x="1090" y="1423"/>
                    <a:pt x="1083" y="1436"/>
                    <a:pt x="1062" y="1436"/>
                  </a:cubicBezTo>
                  <a:cubicBezTo>
                    <a:pt x="1037" y="1436"/>
                    <a:pt x="1030" y="1418"/>
                    <a:pt x="1030" y="1391"/>
                  </a:cubicBezTo>
                  <a:cubicBezTo>
                    <a:pt x="1030" y="1365"/>
                    <a:pt x="1037" y="1346"/>
                    <a:pt x="1062" y="1346"/>
                  </a:cubicBezTo>
                  <a:cubicBezTo>
                    <a:pt x="1088" y="1346"/>
                    <a:pt x="1092" y="1366"/>
                    <a:pt x="1092" y="1377"/>
                  </a:cubicBezTo>
                  <a:lnTo>
                    <a:pt x="1075" y="1377"/>
                  </a:lnTo>
                  <a:cubicBezTo>
                    <a:pt x="1075" y="1369"/>
                    <a:pt x="1072" y="1359"/>
                    <a:pt x="1062" y="1359"/>
                  </a:cubicBezTo>
                  <a:cubicBezTo>
                    <a:pt x="1050" y="1359"/>
                    <a:pt x="1048" y="1372"/>
                    <a:pt x="1048" y="1391"/>
                  </a:cubicBezTo>
                  <a:cubicBezTo>
                    <a:pt x="1048" y="1410"/>
                    <a:pt x="1050" y="1424"/>
                    <a:pt x="1062" y="1424"/>
                  </a:cubicBezTo>
                  <a:cubicBezTo>
                    <a:pt x="1072" y="1424"/>
                    <a:pt x="1075" y="1416"/>
                    <a:pt x="1075" y="1403"/>
                  </a:cubicBezTo>
                  <a:lnTo>
                    <a:pt x="1092" y="1403"/>
                  </a:lnTo>
                  <a:lnTo>
                    <a:pt x="1092" y="1403"/>
                  </a:lnTo>
                  <a:close/>
                  <a:moveTo>
                    <a:pt x="1007" y="1373"/>
                  </a:moveTo>
                  <a:lnTo>
                    <a:pt x="1007" y="1373"/>
                  </a:lnTo>
                  <a:lnTo>
                    <a:pt x="1007" y="1371"/>
                  </a:lnTo>
                  <a:cubicBezTo>
                    <a:pt x="1007" y="1364"/>
                    <a:pt x="1004" y="1358"/>
                    <a:pt x="995" y="1358"/>
                  </a:cubicBezTo>
                  <a:cubicBezTo>
                    <a:pt x="988" y="1358"/>
                    <a:pt x="983" y="1361"/>
                    <a:pt x="983" y="1369"/>
                  </a:cubicBezTo>
                  <a:cubicBezTo>
                    <a:pt x="983" y="1376"/>
                    <a:pt x="986" y="1379"/>
                    <a:pt x="995" y="1382"/>
                  </a:cubicBezTo>
                  <a:lnTo>
                    <a:pt x="1006" y="1386"/>
                  </a:lnTo>
                  <a:cubicBezTo>
                    <a:pt x="1019" y="1390"/>
                    <a:pt x="1025" y="1397"/>
                    <a:pt x="1025" y="1410"/>
                  </a:cubicBezTo>
                  <a:cubicBezTo>
                    <a:pt x="1025" y="1429"/>
                    <a:pt x="1011" y="1436"/>
                    <a:pt x="994" y="1436"/>
                  </a:cubicBezTo>
                  <a:cubicBezTo>
                    <a:pt x="972" y="1436"/>
                    <a:pt x="966" y="1426"/>
                    <a:pt x="966" y="1410"/>
                  </a:cubicBezTo>
                  <a:lnTo>
                    <a:pt x="966" y="1407"/>
                  </a:lnTo>
                  <a:lnTo>
                    <a:pt x="981" y="1407"/>
                  </a:lnTo>
                  <a:lnTo>
                    <a:pt x="981" y="1409"/>
                  </a:lnTo>
                  <a:cubicBezTo>
                    <a:pt x="981" y="1419"/>
                    <a:pt x="985" y="1425"/>
                    <a:pt x="995" y="1425"/>
                  </a:cubicBezTo>
                  <a:cubicBezTo>
                    <a:pt x="1004" y="1425"/>
                    <a:pt x="1009" y="1420"/>
                    <a:pt x="1009" y="1412"/>
                  </a:cubicBezTo>
                  <a:cubicBezTo>
                    <a:pt x="1009" y="1406"/>
                    <a:pt x="1005" y="1401"/>
                    <a:pt x="999" y="1399"/>
                  </a:cubicBezTo>
                  <a:lnTo>
                    <a:pt x="985" y="1394"/>
                  </a:lnTo>
                  <a:cubicBezTo>
                    <a:pt x="972" y="1390"/>
                    <a:pt x="967" y="1383"/>
                    <a:pt x="967" y="1370"/>
                  </a:cubicBezTo>
                  <a:cubicBezTo>
                    <a:pt x="967" y="1354"/>
                    <a:pt x="978" y="1346"/>
                    <a:pt x="996" y="1346"/>
                  </a:cubicBezTo>
                  <a:cubicBezTo>
                    <a:pt x="1018" y="1346"/>
                    <a:pt x="1023" y="1359"/>
                    <a:pt x="1023" y="1370"/>
                  </a:cubicBezTo>
                  <a:lnTo>
                    <a:pt x="1023" y="1373"/>
                  </a:lnTo>
                  <a:lnTo>
                    <a:pt x="1007" y="1373"/>
                  </a:lnTo>
                  <a:lnTo>
                    <a:pt x="1007" y="1373"/>
                  </a:lnTo>
                  <a:close/>
                  <a:moveTo>
                    <a:pt x="938" y="1348"/>
                  </a:moveTo>
                  <a:lnTo>
                    <a:pt x="938" y="1348"/>
                  </a:lnTo>
                  <a:lnTo>
                    <a:pt x="956" y="1348"/>
                  </a:lnTo>
                  <a:lnTo>
                    <a:pt x="956" y="1434"/>
                  </a:lnTo>
                  <a:lnTo>
                    <a:pt x="938" y="1434"/>
                  </a:lnTo>
                  <a:lnTo>
                    <a:pt x="938" y="1348"/>
                  </a:lnTo>
                  <a:close/>
                  <a:moveTo>
                    <a:pt x="938" y="1319"/>
                  </a:moveTo>
                  <a:lnTo>
                    <a:pt x="938" y="1319"/>
                  </a:lnTo>
                  <a:lnTo>
                    <a:pt x="956" y="1319"/>
                  </a:lnTo>
                  <a:lnTo>
                    <a:pt x="956" y="1336"/>
                  </a:lnTo>
                  <a:lnTo>
                    <a:pt x="938" y="1336"/>
                  </a:lnTo>
                  <a:lnTo>
                    <a:pt x="938" y="1319"/>
                  </a:lnTo>
                  <a:close/>
                  <a:moveTo>
                    <a:pt x="873" y="1420"/>
                  </a:moveTo>
                  <a:lnTo>
                    <a:pt x="873" y="1420"/>
                  </a:lnTo>
                  <a:lnTo>
                    <a:pt x="888" y="1420"/>
                  </a:lnTo>
                  <a:cubicBezTo>
                    <a:pt x="903" y="1420"/>
                    <a:pt x="909" y="1411"/>
                    <a:pt x="909" y="1377"/>
                  </a:cubicBezTo>
                  <a:cubicBezTo>
                    <a:pt x="909" y="1345"/>
                    <a:pt x="904" y="1334"/>
                    <a:pt x="888" y="1334"/>
                  </a:cubicBezTo>
                  <a:lnTo>
                    <a:pt x="873" y="1334"/>
                  </a:lnTo>
                  <a:lnTo>
                    <a:pt x="873" y="1420"/>
                  </a:lnTo>
                  <a:lnTo>
                    <a:pt x="873" y="1420"/>
                  </a:lnTo>
                  <a:close/>
                  <a:moveTo>
                    <a:pt x="855" y="1320"/>
                  </a:moveTo>
                  <a:lnTo>
                    <a:pt x="855" y="1320"/>
                  </a:lnTo>
                  <a:lnTo>
                    <a:pt x="887" y="1320"/>
                  </a:lnTo>
                  <a:cubicBezTo>
                    <a:pt x="923" y="1320"/>
                    <a:pt x="928" y="1344"/>
                    <a:pt x="928" y="1377"/>
                  </a:cubicBezTo>
                  <a:cubicBezTo>
                    <a:pt x="928" y="1411"/>
                    <a:pt x="923" y="1434"/>
                    <a:pt x="887" y="1434"/>
                  </a:cubicBezTo>
                  <a:lnTo>
                    <a:pt x="855" y="1434"/>
                  </a:lnTo>
                  <a:lnTo>
                    <a:pt x="855" y="1320"/>
                  </a:lnTo>
                  <a:lnTo>
                    <a:pt x="855" y="1320"/>
                  </a:lnTo>
                  <a:close/>
                  <a:moveTo>
                    <a:pt x="784" y="1320"/>
                  </a:moveTo>
                  <a:lnTo>
                    <a:pt x="784" y="1320"/>
                  </a:lnTo>
                  <a:lnTo>
                    <a:pt x="801" y="1320"/>
                  </a:lnTo>
                  <a:lnTo>
                    <a:pt x="801" y="1434"/>
                  </a:lnTo>
                  <a:lnTo>
                    <a:pt x="784" y="1434"/>
                  </a:lnTo>
                  <a:lnTo>
                    <a:pt x="784" y="1320"/>
                  </a:lnTo>
                  <a:close/>
                  <a:moveTo>
                    <a:pt x="751" y="1389"/>
                  </a:moveTo>
                  <a:lnTo>
                    <a:pt x="751" y="1389"/>
                  </a:lnTo>
                  <a:cubicBezTo>
                    <a:pt x="746" y="1392"/>
                    <a:pt x="737" y="1394"/>
                    <a:pt x="732" y="1397"/>
                  </a:cubicBezTo>
                  <a:cubicBezTo>
                    <a:pt x="727" y="1399"/>
                    <a:pt x="725" y="1404"/>
                    <a:pt x="725" y="1411"/>
                  </a:cubicBezTo>
                  <a:cubicBezTo>
                    <a:pt x="725" y="1418"/>
                    <a:pt x="728" y="1424"/>
                    <a:pt x="735" y="1424"/>
                  </a:cubicBezTo>
                  <a:cubicBezTo>
                    <a:pt x="746" y="1424"/>
                    <a:pt x="751" y="1416"/>
                    <a:pt x="751" y="1403"/>
                  </a:cubicBezTo>
                  <a:lnTo>
                    <a:pt x="751" y="1389"/>
                  </a:lnTo>
                  <a:lnTo>
                    <a:pt x="751" y="1389"/>
                  </a:lnTo>
                  <a:close/>
                  <a:moveTo>
                    <a:pt x="767" y="1416"/>
                  </a:moveTo>
                  <a:lnTo>
                    <a:pt x="767" y="1416"/>
                  </a:lnTo>
                  <a:cubicBezTo>
                    <a:pt x="767" y="1420"/>
                    <a:pt x="769" y="1422"/>
                    <a:pt x="771" y="1422"/>
                  </a:cubicBezTo>
                  <a:cubicBezTo>
                    <a:pt x="773" y="1422"/>
                    <a:pt x="774" y="1422"/>
                    <a:pt x="774" y="1422"/>
                  </a:cubicBezTo>
                  <a:lnTo>
                    <a:pt x="774" y="1433"/>
                  </a:lnTo>
                  <a:cubicBezTo>
                    <a:pt x="772" y="1434"/>
                    <a:pt x="769" y="1435"/>
                    <a:pt x="766" y="1435"/>
                  </a:cubicBezTo>
                  <a:cubicBezTo>
                    <a:pt x="758" y="1435"/>
                    <a:pt x="752" y="1432"/>
                    <a:pt x="751" y="1424"/>
                  </a:cubicBezTo>
                  <a:lnTo>
                    <a:pt x="751" y="1424"/>
                  </a:lnTo>
                  <a:cubicBezTo>
                    <a:pt x="746" y="1432"/>
                    <a:pt x="740" y="1436"/>
                    <a:pt x="730" y="1436"/>
                  </a:cubicBezTo>
                  <a:cubicBezTo>
                    <a:pt x="716" y="1436"/>
                    <a:pt x="707" y="1429"/>
                    <a:pt x="707" y="1412"/>
                  </a:cubicBezTo>
                  <a:cubicBezTo>
                    <a:pt x="707" y="1393"/>
                    <a:pt x="716" y="1389"/>
                    <a:pt x="727" y="1385"/>
                  </a:cubicBezTo>
                  <a:lnTo>
                    <a:pt x="741" y="1382"/>
                  </a:lnTo>
                  <a:cubicBezTo>
                    <a:pt x="747" y="1380"/>
                    <a:pt x="751" y="1378"/>
                    <a:pt x="751" y="1371"/>
                  </a:cubicBezTo>
                  <a:cubicBezTo>
                    <a:pt x="751" y="1363"/>
                    <a:pt x="748" y="1358"/>
                    <a:pt x="739" y="1358"/>
                  </a:cubicBezTo>
                  <a:cubicBezTo>
                    <a:pt x="727" y="1358"/>
                    <a:pt x="726" y="1366"/>
                    <a:pt x="726" y="1374"/>
                  </a:cubicBezTo>
                  <a:lnTo>
                    <a:pt x="710" y="1374"/>
                  </a:lnTo>
                  <a:cubicBezTo>
                    <a:pt x="710" y="1356"/>
                    <a:pt x="717" y="1346"/>
                    <a:pt x="740" y="1346"/>
                  </a:cubicBezTo>
                  <a:cubicBezTo>
                    <a:pt x="755" y="1346"/>
                    <a:pt x="767" y="1352"/>
                    <a:pt x="767" y="1367"/>
                  </a:cubicBezTo>
                  <a:lnTo>
                    <a:pt x="767" y="1416"/>
                  </a:lnTo>
                  <a:lnTo>
                    <a:pt x="767" y="1416"/>
                  </a:lnTo>
                  <a:close/>
                  <a:moveTo>
                    <a:pt x="703" y="1403"/>
                  </a:moveTo>
                  <a:lnTo>
                    <a:pt x="703" y="1403"/>
                  </a:lnTo>
                  <a:cubicBezTo>
                    <a:pt x="702" y="1423"/>
                    <a:pt x="695" y="1436"/>
                    <a:pt x="674" y="1436"/>
                  </a:cubicBezTo>
                  <a:cubicBezTo>
                    <a:pt x="649" y="1436"/>
                    <a:pt x="642" y="1418"/>
                    <a:pt x="642" y="1391"/>
                  </a:cubicBezTo>
                  <a:cubicBezTo>
                    <a:pt x="642" y="1365"/>
                    <a:pt x="649" y="1346"/>
                    <a:pt x="674" y="1346"/>
                  </a:cubicBezTo>
                  <a:cubicBezTo>
                    <a:pt x="699" y="1346"/>
                    <a:pt x="703" y="1366"/>
                    <a:pt x="703" y="1377"/>
                  </a:cubicBezTo>
                  <a:lnTo>
                    <a:pt x="686" y="1377"/>
                  </a:lnTo>
                  <a:cubicBezTo>
                    <a:pt x="686" y="1369"/>
                    <a:pt x="684" y="1359"/>
                    <a:pt x="674" y="1359"/>
                  </a:cubicBezTo>
                  <a:cubicBezTo>
                    <a:pt x="661" y="1359"/>
                    <a:pt x="659" y="1372"/>
                    <a:pt x="659" y="1391"/>
                  </a:cubicBezTo>
                  <a:cubicBezTo>
                    <a:pt x="659" y="1410"/>
                    <a:pt x="661" y="1424"/>
                    <a:pt x="674" y="1424"/>
                  </a:cubicBezTo>
                  <a:cubicBezTo>
                    <a:pt x="683" y="1424"/>
                    <a:pt x="687" y="1416"/>
                    <a:pt x="687" y="1403"/>
                  </a:cubicBezTo>
                  <a:lnTo>
                    <a:pt x="703" y="1403"/>
                  </a:lnTo>
                  <a:lnTo>
                    <a:pt x="703" y="1403"/>
                  </a:lnTo>
                  <a:close/>
                  <a:moveTo>
                    <a:pt x="613" y="1348"/>
                  </a:moveTo>
                  <a:lnTo>
                    <a:pt x="613" y="1348"/>
                  </a:lnTo>
                  <a:lnTo>
                    <a:pt x="630" y="1348"/>
                  </a:lnTo>
                  <a:lnTo>
                    <a:pt x="630" y="1434"/>
                  </a:lnTo>
                  <a:lnTo>
                    <a:pt x="613" y="1434"/>
                  </a:lnTo>
                  <a:lnTo>
                    <a:pt x="613" y="1348"/>
                  </a:lnTo>
                  <a:close/>
                  <a:moveTo>
                    <a:pt x="613" y="1319"/>
                  </a:moveTo>
                  <a:lnTo>
                    <a:pt x="613" y="1319"/>
                  </a:lnTo>
                  <a:lnTo>
                    <a:pt x="630" y="1319"/>
                  </a:lnTo>
                  <a:lnTo>
                    <a:pt x="630" y="1336"/>
                  </a:lnTo>
                  <a:lnTo>
                    <a:pt x="613" y="1336"/>
                  </a:lnTo>
                  <a:lnTo>
                    <a:pt x="613" y="1319"/>
                  </a:lnTo>
                  <a:close/>
                  <a:moveTo>
                    <a:pt x="561" y="1348"/>
                  </a:moveTo>
                  <a:lnTo>
                    <a:pt x="561" y="1348"/>
                  </a:lnTo>
                  <a:lnTo>
                    <a:pt x="573" y="1348"/>
                  </a:lnTo>
                  <a:lnTo>
                    <a:pt x="573" y="1324"/>
                  </a:lnTo>
                  <a:lnTo>
                    <a:pt x="590" y="1324"/>
                  </a:lnTo>
                  <a:lnTo>
                    <a:pt x="590" y="1348"/>
                  </a:lnTo>
                  <a:lnTo>
                    <a:pt x="604" y="1348"/>
                  </a:lnTo>
                  <a:lnTo>
                    <a:pt x="604" y="1361"/>
                  </a:lnTo>
                  <a:lnTo>
                    <a:pt x="590" y="1361"/>
                  </a:lnTo>
                  <a:lnTo>
                    <a:pt x="590" y="1412"/>
                  </a:lnTo>
                  <a:cubicBezTo>
                    <a:pt x="590" y="1419"/>
                    <a:pt x="592" y="1421"/>
                    <a:pt x="598" y="1421"/>
                  </a:cubicBezTo>
                  <a:cubicBezTo>
                    <a:pt x="601" y="1421"/>
                    <a:pt x="603" y="1421"/>
                    <a:pt x="604" y="1421"/>
                  </a:cubicBezTo>
                  <a:lnTo>
                    <a:pt x="604" y="1434"/>
                  </a:lnTo>
                  <a:cubicBezTo>
                    <a:pt x="601" y="1435"/>
                    <a:pt x="596" y="1435"/>
                    <a:pt x="591" y="1435"/>
                  </a:cubicBezTo>
                  <a:cubicBezTo>
                    <a:pt x="579" y="1435"/>
                    <a:pt x="573" y="1432"/>
                    <a:pt x="573" y="1414"/>
                  </a:cubicBezTo>
                  <a:lnTo>
                    <a:pt x="573" y="1361"/>
                  </a:lnTo>
                  <a:lnTo>
                    <a:pt x="561" y="1361"/>
                  </a:lnTo>
                  <a:lnTo>
                    <a:pt x="561" y="1348"/>
                  </a:lnTo>
                  <a:lnTo>
                    <a:pt x="561" y="1348"/>
                  </a:lnTo>
                  <a:close/>
                  <a:moveTo>
                    <a:pt x="541" y="1373"/>
                  </a:moveTo>
                  <a:lnTo>
                    <a:pt x="541" y="1373"/>
                  </a:lnTo>
                  <a:lnTo>
                    <a:pt x="541" y="1371"/>
                  </a:lnTo>
                  <a:cubicBezTo>
                    <a:pt x="541" y="1364"/>
                    <a:pt x="538" y="1358"/>
                    <a:pt x="529" y="1358"/>
                  </a:cubicBezTo>
                  <a:cubicBezTo>
                    <a:pt x="523" y="1358"/>
                    <a:pt x="517" y="1361"/>
                    <a:pt x="517" y="1369"/>
                  </a:cubicBezTo>
                  <a:cubicBezTo>
                    <a:pt x="517" y="1376"/>
                    <a:pt x="520" y="1379"/>
                    <a:pt x="529" y="1382"/>
                  </a:cubicBezTo>
                  <a:lnTo>
                    <a:pt x="540" y="1386"/>
                  </a:lnTo>
                  <a:cubicBezTo>
                    <a:pt x="553" y="1390"/>
                    <a:pt x="559" y="1397"/>
                    <a:pt x="559" y="1410"/>
                  </a:cubicBezTo>
                  <a:cubicBezTo>
                    <a:pt x="559" y="1429"/>
                    <a:pt x="546" y="1436"/>
                    <a:pt x="528" y="1436"/>
                  </a:cubicBezTo>
                  <a:cubicBezTo>
                    <a:pt x="507" y="1436"/>
                    <a:pt x="500" y="1426"/>
                    <a:pt x="500" y="1410"/>
                  </a:cubicBezTo>
                  <a:lnTo>
                    <a:pt x="500" y="1407"/>
                  </a:lnTo>
                  <a:lnTo>
                    <a:pt x="515" y="1407"/>
                  </a:lnTo>
                  <a:lnTo>
                    <a:pt x="515" y="1409"/>
                  </a:lnTo>
                  <a:cubicBezTo>
                    <a:pt x="515" y="1419"/>
                    <a:pt x="519" y="1425"/>
                    <a:pt x="529" y="1425"/>
                  </a:cubicBezTo>
                  <a:cubicBezTo>
                    <a:pt x="538" y="1425"/>
                    <a:pt x="543" y="1420"/>
                    <a:pt x="543" y="1412"/>
                  </a:cubicBezTo>
                  <a:cubicBezTo>
                    <a:pt x="543" y="1406"/>
                    <a:pt x="539" y="1401"/>
                    <a:pt x="533" y="1399"/>
                  </a:cubicBezTo>
                  <a:lnTo>
                    <a:pt x="519" y="1394"/>
                  </a:lnTo>
                  <a:cubicBezTo>
                    <a:pt x="506" y="1390"/>
                    <a:pt x="501" y="1383"/>
                    <a:pt x="501" y="1370"/>
                  </a:cubicBezTo>
                  <a:cubicBezTo>
                    <a:pt x="501" y="1354"/>
                    <a:pt x="513" y="1346"/>
                    <a:pt x="530" y="1346"/>
                  </a:cubicBezTo>
                  <a:cubicBezTo>
                    <a:pt x="552" y="1346"/>
                    <a:pt x="557" y="1359"/>
                    <a:pt x="557" y="1370"/>
                  </a:cubicBezTo>
                  <a:lnTo>
                    <a:pt x="557" y="1373"/>
                  </a:lnTo>
                  <a:lnTo>
                    <a:pt x="541" y="1373"/>
                  </a:lnTo>
                  <a:lnTo>
                    <a:pt x="541" y="1373"/>
                  </a:lnTo>
                  <a:close/>
                  <a:moveTo>
                    <a:pt x="471" y="1348"/>
                  </a:moveTo>
                  <a:lnTo>
                    <a:pt x="471" y="1348"/>
                  </a:lnTo>
                  <a:lnTo>
                    <a:pt x="488" y="1348"/>
                  </a:lnTo>
                  <a:lnTo>
                    <a:pt x="488" y="1434"/>
                  </a:lnTo>
                  <a:lnTo>
                    <a:pt x="471" y="1434"/>
                  </a:lnTo>
                  <a:lnTo>
                    <a:pt x="471" y="1348"/>
                  </a:lnTo>
                  <a:close/>
                  <a:moveTo>
                    <a:pt x="471" y="1319"/>
                  </a:moveTo>
                  <a:lnTo>
                    <a:pt x="471" y="1319"/>
                  </a:lnTo>
                  <a:lnTo>
                    <a:pt x="488" y="1319"/>
                  </a:lnTo>
                  <a:lnTo>
                    <a:pt x="488" y="1336"/>
                  </a:lnTo>
                  <a:lnTo>
                    <a:pt x="471" y="1336"/>
                  </a:lnTo>
                  <a:lnTo>
                    <a:pt x="471" y="1319"/>
                  </a:lnTo>
                  <a:close/>
                  <a:moveTo>
                    <a:pt x="420" y="1348"/>
                  </a:moveTo>
                  <a:lnTo>
                    <a:pt x="420" y="1348"/>
                  </a:lnTo>
                  <a:lnTo>
                    <a:pt x="432" y="1348"/>
                  </a:lnTo>
                  <a:lnTo>
                    <a:pt x="432" y="1324"/>
                  </a:lnTo>
                  <a:lnTo>
                    <a:pt x="449" y="1324"/>
                  </a:lnTo>
                  <a:lnTo>
                    <a:pt x="449" y="1348"/>
                  </a:lnTo>
                  <a:lnTo>
                    <a:pt x="463" y="1348"/>
                  </a:lnTo>
                  <a:lnTo>
                    <a:pt x="463" y="1361"/>
                  </a:lnTo>
                  <a:lnTo>
                    <a:pt x="449" y="1361"/>
                  </a:lnTo>
                  <a:lnTo>
                    <a:pt x="449" y="1412"/>
                  </a:lnTo>
                  <a:cubicBezTo>
                    <a:pt x="449" y="1419"/>
                    <a:pt x="451" y="1421"/>
                    <a:pt x="457" y="1421"/>
                  </a:cubicBezTo>
                  <a:cubicBezTo>
                    <a:pt x="459" y="1421"/>
                    <a:pt x="461" y="1421"/>
                    <a:pt x="463" y="1421"/>
                  </a:cubicBezTo>
                  <a:lnTo>
                    <a:pt x="463" y="1434"/>
                  </a:lnTo>
                  <a:cubicBezTo>
                    <a:pt x="459" y="1435"/>
                    <a:pt x="454" y="1435"/>
                    <a:pt x="449" y="1435"/>
                  </a:cubicBezTo>
                  <a:cubicBezTo>
                    <a:pt x="437" y="1435"/>
                    <a:pt x="432" y="1432"/>
                    <a:pt x="432" y="1414"/>
                  </a:cubicBezTo>
                  <a:lnTo>
                    <a:pt x="432" y="1361"/>
                  </a:lnTo>
                  <a:lnTo>
                    <a:pt x="420" y="1361"/>
                  </a:lnTo>
                  <a:lnTo>
                    <a:pt x="420" y="1348"/>
                  </a:lnTo>
                  <a:lnTo>
                    <a:pt x="420" y="1348"/>
                  </a:lnTo>
                  <a:close/>
                  <a:moveTo>
                    <a:pt x="395" y="1389"/>
                  </a:moveTo>
                  <a:lnTo>
                    <a:pt x="395" y="1389"/>
                  </a:lnTo>
                  <a:cubicBezTo>
                    <a:pt x="390" y="1392"/>
                    <a:pt x="381" y="1394"/>
                    <a:pt x="376" y="1397"/>
                  </a:cubicBezTo>
                  <a:cubicBezTo>
                    <a:pt x="371" y="1399"/>
                    <a:pt x="369" y="1404"/>
                    <a:pt x="369" y="1411"/>
                  </a:cubicBezTo>
                  <a:cubicBezTo>
                    <a:pt x="369" y="1418"/>
                    <a:pt x="372" y="1424"/>
                    <a:pt x="379" y="1424"/>
                  </a:cubicBezTo>
                  <a:cubicBezTo>
                    <a:pt x="390" y="1424"/>
                    <a:pt x="395" y="1416"/>
                    <a:pt x="395" y="1403"/>
                  </a:cubicBezTo>
                  <a:lnTo>
                    <a:pt x="395" y="1389"/>
                  </a:lnTo>
                  <a:lnTo>
                    <a:pt x="395" y="1389"/>
                  </a:lnTo>
                  <a:close/>
                  <a:moveTo>
                    <a:pt x="411" y="1416"/>
                  </a:moveTo>
                  <a:lnTo>
                    <a:pt x="411" y="1416"/>
                  </a:lnTo>
                  <a:cubicBezTo>
                    <a:pt x="411" y="1420"/>
                    <a:pt x="413" y="1422"/>
                    <a:pt x="416" y="1422"/>
                  </a:cubicBezTo>
                  <a:cubicBezTo>
                    <a:pt x="417" y="1422"/>
                    <a:pt x="418" y="1422"/>
                    <a:pt x="418" y="1422"/>
                  </a:cubicBezTo>
                  <a:lnTo>
                    <a:pt x="418" y="1433"/>
                  </a:lnTo>
                  <a:cubicBezTo>
                    <a:pt x="416" y="1434"/>
                    <a:pt x="413" y="1435"/>
                    <a:pt x="410" y="1435"/>
                  </a:cubicBezTo>
                  <a:cubicBezTo>
                    <a:pt x="402" y="1435"/>
                    <a:pt x="396" y="1432"/>
                    <a:pt x="395" y="1424"/>
                  </a:cubicBezTo>
                  <a:lnTo>
                    <a:pt x="395" y="1424"/>
                  </a:lnTo>
                  <a:cubicBezTo>
                    <a:pt x="390" y="1432"/>
                    <a:pt x="384" y="1436"/>
                    <a:pt x="374" y="1436"/>
                  </a:cubicBezTo>
                  <a:cubicBezTo>
                    <a:pt x="360" y="1436"/>
                    <a:pt x="351" y="1429"/>
                    <a:pt x="351" y="1412"/>
                  </a:cubicBezTo>
                  <a:cubicBezTo>
                    <a:pt x="351" y="1393"/>
                    <a:pt x="360" y="1389"/>
                    <a:pt x="371" y="1385"/>
                  </a:cubicBezTo>
                  <a:lnTo>
                    <a:pt x="385" y="1382"/>
                  </a:lnTo>
                  <a:cubicBezTo>
                    <a:pt x="391" y="1380"/>
                    <a:pt x="395" y="1378"/>
                    <a:pt x="395" y="1371"/>
                  </a:cubicBezTo>
                  <a:cubicBezTo>
                    <a:pt x="395" y="1363"/>
                    <a:pt x="392" y="1358"/>
                    <a:pt x="383" y="1358"/>
                  </a:cubicBezTo>
                  <a:cubicBezTo>
                    <a:pt x="372" y="1358"/>
                    <a:pt x="370" y="1366"/>
                    <a:pt x="370" y="1374"/>
                  </a:cubicBezTo>
                  <a:lnTo>
                    <a:pt x="354" y="1374"/>
                  </a:lnTo>
                  <a:cubicBezTo>
                    <a:pt x="354" y="1356"/>
                    <a:pt x="361" y="1346"/>
                    <a:pt x="384" y="1346"/>
                  </a:cubicBezTo>
                  <a:cubicBezTo>
                    <a:pt x="399" y="1346"/>
                    <a:pt x="411" y="1352"/>
                    <a:pt x="411" y="1367"/>
                  </a:cubicBezTo>
                  <a:lnTo>
                    <a:pt x="411" y="1416"/>
                  </a:lnTo>
                  <a:lnTo>
                    <a:pt x="411" y="1416"/>
                  </a:lnTo>
                  <a:close/>
                  <a:moveTo>
                    <a:pt x="304" y="1348"/>
                  </a:moveTo>
                  <a:lnTo>
                    <a:pt x="304" y="1348"/>
                  </a:lnTo>
                  <a:lnTo>
                    <a:pt x="316" y="1348"/>
                  </a:lnTo>
                  <a:lnTo>
                    <a:pt x="316" y="1324"/>
                  </a:lnTo>
                  <a:lnTo>
                    <a:pt x="333" y="1324"/>
                  </a:lnTo>
                  <a:lnTo>
                    <a:pt x="333" y="1348"/>
                  </a:lnTo>
                  <a:lnTo>
                    <a:pt x="347" y="1348"/>
                  </a:lnTo>
                  <a:lnTo>
                    <a:pt x="347" y="1361"/>
                  </a:lnTo>
                  <a:lnTo>
                    <a:pt x="333" y="1361"/>
                  </a:lnTo>
                  <a:lnTo>
                    <a:pt x="333" y="1412"/>
                  </a:lnTo>
                  <a:cubicBezTo>
                    <a:pt x="333" y="1419"/>
                    <a:pt x="335" y="1421"/>
                    <a:pt x="341" y="1421"/>
                  </a:cubicBezTo>
                  <a:cubicBezTo>
                    <a:pt x="343" y="1421"/>
                    <a:pt x="345" y="1421"/>
                    <a:pt x="347" y="1421"/>
                  </a:cubicBezTo>
                  <a:lnTo>
                    <a:pt x="347" y="1434"/>
                  </a:lnTo>
                  <a:cubicBezTo>
                    <a:pt x="343" y="1435"/>
                    <a:pt x="339" y="1435"/>
                    <a:pt x="333" y="1435"/>
                  </a:cubicBezTo>
                  <a:cubicBezTo>
                    <a:pt x="321" y="1435"/>
                    <a:pt x="316" y="1432"/>
                    <a:pt x="316" y="1414"/>
                  </a:cubicBezTo>
                  <a:lnTo>
                    <a:pt x="316" y="1361"/>
                  </a:lnTo>
                  <a:lnTo>
                    <a:pt x="304" y="1361"/>
                  </a:lnTo>
                  <a:lnTo>
                    <a:pt x="304" y="1348"/>
                  </a:lnTo>
                  <a:lnTo>
                    <a:pt x="304" y="1348"/>
                  </a:lnTo>
                  <a:close/>
                  <a:moveTo>
                    <a:pt x="247" y="1399"/>
                  </a:moveTo>
                  <a:lnTo>
                    <a:pt x="247" y="1399"/>
                  </a:lnTo>
                  <a:lnTo>
                    <a:pt x="247" y="1402"/>
                  </a:lnTo>
                  <a:cubicBezTo>
                    <a:pt x="247" y="1416"/>
                    <a:pt x="253" y="1423"/>
                    <a:pt x="266" y="1423"/>
                  </a:cubicBezTo>
                  <a:cubicBezTo>
                    <a:pt x="277" y="1423"/>
                    <a:pt x="283" y="1415"/>
                    <a:pt x="283" y="1406"/>
                  </a:cubicBezTo>
                  <a:cubicBezTo>
                    <a:pt x="283" y="1394"/>
                    <a:pt x="277" y="1389"/>
                    <a:pt x="267" y="1386"/>
                  </a:cubicBezTo>
                  <a:lnTo>
                    <a:pt x="254" y="1382"/>
                  </a:lnTo>
                  <a:cubicBezTo>
                    <a:pt x="238" y="1375"/>
                    <a:pt x="231" y="1367"/>
                    <a:pt x="231" y="1350"/>
                  </a:cubicBezTo>
                  <a:cubicBezTo>
                    <a:pt x="231" y="1330"/>
                    <a:pt x="245" y="1318"/>
                    <a:pt x="266" y="1318"/>
                  </a:cubicBezTo>
                  <a:cubicBezTo>
                    <a:pt x="295" y="1318"/>
                    <a:pt x="298" y="1336"/>
                    <a:pt x="298" y="1348"/>
                  </a:cubicBezTo>
                  <a:lnTo>
                    <a:pt x="298" y="1351"/>
                  </a:lnTo>
                  <a:lnTo>
                    <a:pt x="280" y="1351"/>
                  </a:lnTo>
                  <a:lnTo>
                    <a:pt x="280" y="1348"/>
                  </a:lnTo>
                  <a:cubicBezTo>
                    <a:pt x="280" y="1338"/>
                    <a:pt x="275" y="1332"/>
                    <a:pt x="264" y="1332"/>
                  </a:cubicBezTo>
                  <a:cubicBezTo>
                    <a:pt x="256" y="1332"/>
                    <a:pt x="249" y="1336"/>
                    <a:pt x="249" y="1348"/>
                  </a:cubicBezTo>
                  <a:cubicBezTo>
                    <a:pt x="249" y="1358"/>
                    <a:pt x="254" y="1363"/>
                    <a:pt x="266" y="1368"/>
                  </a:cubicBezTo>
                  <a:lnTo>
                    <a:pt x="278" y="1372"/>
                  </a:lnTo>
                  <a:cubicBezTo>
                    <a:pt x="294" y="1378"/>
                    <a:pt x="301" y="1387"/>
                    <a:pt x="301" y="1402"/>
                  </a:cubicBezTo>
                  <a:cubicBezTo>
                    <a:pt x="301" y="1426"/>
                    <a:pt x="287" y="1436"/>
                    <a:pt x="264" y="1436"/>
                  </a:cubicBezTo>
                  <a:cubicBezTo>
                    <a:pt x="235" y="1436"/>
                    <a:pt x="229" y="1418"/>
                    <a:pt x="229" y="1402"/>
                  </a:cubicBezTo>
                  <a:lnTo>
                    <a:pt x="229" y="1399"/>
                  </a:lnTo>
                  <a:lnTo>
                    <a:pt x="247" y="1399"/>
                  </a:lnTo>
                  <a:lnTo>
                    <a:pt x="247" y="1399"/>
                  </a:lnTo>
                  <a:close/>
                  <a:moveTo>
                    <a:pt x="404" y="8"/>
                  </a:moveTo>
                  <a:lnTo>
                    <a:pt x="404" y="8"/>
                  </a:lnTo>
                  <a:cubicBezTo>
                    <a:pt x="363" y="16"/>
                    <a:pt x="336" y="56"/>
                    <a:pt x="344" y="97"/>
                  </a:cubicBezTo>
                  <a:cubicBezTo>
                    <a:pt x="353" y="138"/>
                    <a:pt x="393" y="165"/>
                    <a:pt x="434" y="157"/>
                  </a:cubicBezTo>
                  <a:cubicBezTo>
                    <a:pt x="475" y="148"/>
                    <a:pt x="502" y="108"/>
                    <a:pt x="494" y="67"/>
                  </a:cubicBezTo>
                  <a:cubicBezTo>
                    <a:pt x="485" y="26"/>
                    <a:pt x="445" y="0"/>
                    <a:pt x="404" y="8"/>
                  </a:cubicBezTo>
                  <a:lnTo>
                    <a:pt x="404" y="8"/>
                  </a:lnTo>
                  <a:close/>
                  <a:moveTo>
                    <a:pt x="947" y="1117"/>
                  </a:moveTo>
                  <a:lnTo>
                    <a:pt x="947" y="1117"/>
                  </a:lnTo>
                  <a:lnTo>
                    <a:pt x="947" y="1117"/>
                  </a:lnTo>
                  <a:lnTo>
                    <a:pt x="1045" y="632"/>
                  </a:lnTo>
                  <a:cubicBezTo>
                    <a:pt x="1045" y="631"/>
                    <a:pt x="1045" y="631"/>
                    <a:pt x="1045" y="630"/>
                  </a:cubicBezTo>
                  <a:cubicBezTo>
                    <a:pt x="1059" y="567"/>
                    <a:pt x="1121" y="516"/>
                    <a:pt x="1184" y="516"/>
                  </a:cubicBezTo>
                  <a:lnTo>
                    <a:pt x="1207" y="516"/>
                  </a:lnTo>
                  <a:cubicBezTo>
                    <a:pt x="1271" y="516"/>
                    <a:pt x="1313" y="568"/>
                    <a:pt x="1300" y="632"/>
                  </a:cubicBezTo>
                  <a:lnTo>
                    <a:pt x="1202" y="1117"/>
                  </a:lnTo>
                  <a:lnTo>
                    <a:pt x="1342" y="1117"/>
                  </a:lnTo>
                  <a:lnTo>
                    <a:pt x="1439" y="632"/>
                  </a:lnTo>
                  <a:cubicBezTo>
                    <a:pt x="1468" y="491"/>
                    <a:pt x="1376" y="376"/>
                    <a:pt x="1235" y="376"/>
                  </a:cubicBezTo>
                  <a:lnTo>
                    <a:pt x="1212" y="376"/>
                  </a:lnTo>
                  <a:cubicBezTo>
                    <a:pt x="1139" y="376"/>
                    <a:pt x="1067" y="407"/>
                    <a:pt x="1010" y="457"/>
                  </a:cubicBezTo>
                  <a:cubicBezTo>
                    <a:pt x="973" y="407"/>
                    <a:pt x="913" y="376"/>
                    <a:pt x="840" y="376"/>
                  </a:cubicBezTo>
                  <a:lnTo>
                    <a:pt x="818" y="376"/>
                  </a:lnTo>
                  <a:cubicBezTo>
                    <a:pt x="676" y="376"/>
                    <a:pt x="538" y="491"/>
                    <a:pt x="510" y="632"/>
                  </a:cubicBezTo>
                  <a:lnTo>
                    <a:pt x="412" y="1117"/>
                  </a:lnTo>
                  <a:lnTo>
                    <a:pt x="552" y="1117"/>
                  </a:lnTo>
                  <a:lnTo>
                    <a:pt x="650" y="632"/>
                  </a:lnTo>
                  <a:cubicBezTo>
                    <a:pt x="663" y="568"/>
                    <a:pt x="725" y="516"/>
                    <a:pt x="790" y="516"/>
                  </a:cubicBezTo>
                  <a:lnTo>
                    <a:pt x="812" y="516"/>
                  </a:lnTo>
                  <a:cubicBezTo>
                    <a:pt x="876" y="516"/>
                    <a:pt x="917" y="567"/>
                    <a:pt x="905" y="630"/>
                  </a:cubicBezTo>
                  <a:cubicBezTo>
                    <a:pt x="905" y="631"/>
                    <a:pt x="905" y="631"/>
                    <a:pt x="905" y="632"/>
                  </a:cubicBezTo>
                  <a:lnTo>
                    <a:pt x="807" y="1117"/>
                  </a:lnTo>
                  <a:lnTo>
                    <a:pt x="947" y="1117"/>
                  </a:lnTo>
                  <a:lnTo>
                    <a:pt x="947" y="1117"/>
                  </a:lnTo>
                  <a:close/>
                  <a:moveTo>
                    <a:pt x="281" y="388"/>
                  </a:moveTo>
                  <a:lnTo>
                    <a:pt x="281" y="388"/>
                  </a:lnTo>
                  <a:lnTo>
                    <a:pt x="153" y="1067"/>
                  </a:lnTo>
                  <a:cubicBezTo>
                    <a:pt x="138" y="1142"/>
                    <a:pt x="118" y="1155"/>
                    <a:pt x="78" y="1155"/>
                  </a:cubicBezTo>
                  <a:cubicBezTo>
                    <a:pt x="61" y="1155"/>
                    <a:pt x="47" y="1155"/>
                    <a:pt x="31" y="1153"/>
                  </a:cubicBezTo>
                  <a:lnTo>
                    <a:pt x="22" y="1151"/>
                  </a:lnTo>
                  <a:lnTo>
                    <a:pt x="0" y="1268"/>
                  </a:lnTo>
                  <a:lnTo>
                    <a:pt x="6" y="1269"/>
                  </a:lnTo>
                  <a:cubicBezTo>
                    <a:pt x="25" y="1273"/>
                    <a:pt x="45" y="1275"/>
                    <a:pt x="68" y="1275"/>
                  </a:cubicBezTo>
                  <a:cubicBezTo>
                    <a:pt x="184" y="1275"/>
                    <a:pt x="261" y="1208"/>
                    <a:pt x="284" y="1086"/>
                  </a:cubicBezTo>
                  <a:lnTo>
                    <a:pt x="417" y="388"/>
                  </a:lnTo>
                  <a:lnTo>
                    <a:pt x="281" y="388"/>
                  </a:lnTo>
                  <a:lnTo>
                    <a:pt x="281" y="388"/>
                  </a:lnTo>
                  <a:close/>
                  <a:moveTo>
                    <a:pt x="1758" y="1011"/>
                  </a:moveTo>
                  <a:lnTo>
                    <a:pt x="1758" y="1011"/>
                  </a:lnTo>
                  <a:cubicBezTo>
                    <a:pt x="1944" y="1011"/>
                    <a:pt x="2001" y="826"/>
                    <a:pt x="2017" y="746"/>
                  </a:cubicBezTo>
                  <a:cubicBezTo>
                    <a:pt x="2042" y="621"/>
                    <a:pt x="2001" y="494"/>
                    <a:pt x="1853" y="494"/>
                  </a:cubicBezTo>
                  <a:cubicBezTo>
                    <a:pt x="1698" y="494"/>
                    <a:pt x="1617" y="627"/>
                    <a:pt x="1592" y="752"/>
                  </a:cubicBezTo>
                  <a:cubicBezTo>
                    <a:pt x="1580" y="812"/>
                    <a:pt x="1557" y="1011"/>
                    <a:pt x="1758" y="1011"/>
                  </a:cubicBezTo>
                  <a:lnTo>
                    <a:pt x="1758" y="1011"/>
                  </a:lnTo>
                  <a:close/>
                  <a:moveTo>
                    <a:pt x="2157" y="754"/>
                  </a:moveTo>
                  <a:lnTo>
                    <a:pt x="2157" y="754"/>
                  </a:lnTo>
                  <a:cubicBezTo>
                    <a:pt x="2112" y="983"/>
                    <a:pt x="1951" y="1131"/>
                    <a:pt x="1747" y="1131"/>
                  </a:cubicBezTo>
                  <a:cubicBezTo>
                    <a:pt x="1673" y="1131"/>
                    <a:pt x="1583" y="1104"/>
                    <a:pt x="1541" y="1033"/>
                  </a:cubicBezTo>
                  <a:cubicBezTo>
                    <a:pt x="1536" y="1061"/>
                    <a:pt x="1510" y="1200"/>
                    <a:pt x="1497" y="1270"/>
                  </a:cubicBezTo>
                  <a:lnTo>
                    <a:pt x="1362" y="1270"/>
                  </a:lnTo>
                  <a:lnTo>
                    <a:pt x="1533" y="390"/>
                  </a:lnTo>
                  <a:lnTo>
                    <a:pt x="1668" y="390"/>
                  </a:lnTo>
                  <a:cubicBezTo>
                    <a:pt x="1668" y="390"/>
                    <a:pt x="1658" y="441"/>
                    <a:pt x="1652" y="469"/>
                  </a:cubicBezTo>
                  <a:cubicBezTo>
                    <a:pt x="1706" y="408"/>
                    <a:pt x="1792" y="374"/>
                    <a:pt x="1894" y="374"/>
                  </a:cubicBezTo>
                  <a:cubicBezTo>
                    <a:pt x="2099" y="374"/>
                    <a:pt x="2203" y="523"/>
                    <a:pt x="2157" y="75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10" name="TextBox 4">
            <a:extLst>
              <a:ext uri="{FF2B5EF4-FFF2-40B4-BE49-F238E27FC236}">
                <a16:creationId xmlns:a16="http://schemas.microsoft.com/office/drawing/2014/main" id="{4F953BB5-9401-5149-82E9-703428CAAE03}"/>
              </a:ext>
            </a:extLst>
          </p:cNvPr>
          <p:cNvSpPr txBox="1"/>
          <p:nvPr userDrawn="1"/>
        </p:nvSpPr>
        <p:spPr>
          <a:xfrm>
            <a:off x="3310128" y="4941553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596655331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AS Closing Slide">
    <p:bg>
      <p:bgPr>
        <a:gradFill>
          <a:gsLst>
            <a:gs pos="0">
              <a:srgbClr val="1D73BA">
                <a:lumMod val="55000"/>
                <a:lumOff val="45000"/>
              </a:srgbClr>
            </a:gs>
            <a:gs pos="100000">
              <a:srgbClr val="1D73BA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E24B373-ECA3-824A-AEB1-DB4B5174FA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5000"/>
          </a:blip>
          <a:srcRect t="1" r="13180" b="4107"/>
          <a:stretch/>
        </p:blipFill>
        <p:spPr>
          <a:xfrm>
            <a:off x="5956664" y="1657884"/>
            <a:ext cx="3187337" cy="3557461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0" y="2120428"/>
            <a:ext cx="9144000" cy="584775"/>
          </a:xfrm>
        </p:spPr>
        <p:txBody>
          <a:bodyPr anchor="ctr" anchorCtr="0">
            <a:spAutoFit/>
          </a:bodyPr>
          <a:lstStyle>
            <a:lvl1pPr algn="ctr">
              <a:defRPr sz="3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TextBox 2">
            <a:hlinkClick r:id="rId3"/>
          </p:cNvPr>
          <p:cNvSpPr txBox="1"/>
          <p:nvPr/>
        </p:nvSpPr>
        <p:spPr>
          <a:xfrm>
            <a:off x="-4574" y="3943878"/>
            <a:ext cx="9144003" cy="369332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marL="0" marR="0" lvl="0" indent="0" algn="ctr" defTabSz="1828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jmp.com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7289C6C-FA6A-2543-A0DD-C0E5F3F6AFC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08355" y="4313048"/>
            <a:ext cx="842999" cy="563581"/>
            <a:chOff x="6029325" y="3268663"/>
            <a:chExt cx="1690688" cy="1130299"/>
          </a:xfrm>
          <a:solidFill>
            <a:srgbClr val="FFFFFF"/>
          </a:solidFill>
        </p:grpSpPr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3BE6C20F-6C6E-2947-A35F-0FB899A089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3302000"/>
              <a:ext cx="1468438" cy="1074737"/>
            </a:xfrm>
            <a:custGeom>
              <a:avLst/>
              <a:gdLst>
                <a:gd name="T0" fmla="*/ 1912 w 1912"/>
                <a:gd name="T1" fmla="*/ 1391 h 1393"/>
                <a:gd name="T2" fmla="*/ 1894 w 1912"/>
                <a:gd name="T3" fmla="*/ 1391 h 1393"/>
                <a:gd name="T4" fmla="*/ 1814 w 1912"/>
                <a:gd name="T5" fmla="*/ 1359 h 1393"/>
                <a:gd name="T6" fmla="*/ 1863 w 1912"/>
                <a:gd name="T7" fmla="*/ 1329 h 1393"/>
                <a:gd name="T8" fmla="*/ 1849 w 1912"/>
                <a:gd name="T9" fmla="*/ 1289 h 1393"/>
                <a:gd name="T10" fmla="*/ 1883 w 1912"/>
                <a:gd name="T11" fmla="*/ 1308 h 1393"/>
                <a:gd name="T12" fmla="*/ 1815 w 1912"/>
                <a:gd name="T13" fmla="*/ 1307 h 1393"/>
                <a:gd name="T14" fmla="*/ 1868 w 1912"/>
                <a:gd name="T15" fmla="*/ 1363 h 1393"/>
                <a:gd name="T16" fmla="*/ 1832 w 1912"/>
                <a:gd name="T17" fmla="*/ 1356 h 1393"/>
                <a:gd name="T18" fmla="*/ 1757 w 1912"/>
                <a:gd name="T19" fmla="*/ 1349 h 1393"/>
                <a:gd name="T20" fmla="*/ 1771 w 1912"/>
                <a:gd name="T21" fmla="*/ 1293 h 1393"/>
                <a:gd name="T22" fmla="*/ 1757 w 1912"/>
                <a:gd name="T23" fmla="*/ 1349 h 1393"/>
                <a:gd name="T24" fmla="*/ 1746 w 1912"/>
                <a:gd name="T25" fmla="*/ 1391 h 1393"/>
                <a:gd name="T26" fmla="*/ 1794 w 1912"/>
                <a:gd name="T27" fmla="*/ 1391 h 1393"/>
                <a:gd name="T28" fmla="*/ 1760 w 1912"/>
                <a:gd name="T29" fmla="*/ 1277 h 1393"/>
                <a:gd name="T30" fmla="*/ 1654 w 1912"/>
                <a:gd name="T31" fmla="*/ 1356 h 1393"/>
                <a:gd name="T32" fmla="*/ 1688 w 1912"/>
                <a:gd name="T33" fmla="*/ 1393 h 1393"/>
                <a:gd name="T34" fmla="*/ 1691 w 1912"/>
                <a:gd name="T35" fmla="*/ 1325 h 1393"/>
                <a:gd name="T36" fmla="*/ 1705 w 1912"/>
                <a:gd name="T37" fmla="*/ 1305 h 1393"/>
                <a:gd name="T38" fmla="*/ 1723 w 1912"/>
                <a:gd name="T39" fmla="*/ 1305 h 1393"/>
                <a:gd name="T40" fmla="*/ 1679 w 1912"/>
                <a:gd name="T41" fmla="*/ 1339 h 1393"/>
                <a:gd name="T42" fmla="*/ 1691 w 1912"/>
                <a:gd name="T43" fmla="*/ 1380 h 1393"/>
                <a:gd name="T44" fmla="*/ 1654 w 1912"/>
                <a:gd name="T45" fmla="*/ 1356 h 1393"/>
                <a:gd name="T46" fmla="*/ 1511 w 1912"/>
                <a:gd name="T47" fmla="*/ 1391 h 1393"/>
                <a:gd name="T48" fmla="*/ 1541 w 1912"/>
                <a:gd name="T49" fmla="*/ 1317 h 1393"/>
                <a:gd name="T50" fmla="*/ 1569 w 1912"/>
                <a:gd name="T51" fmla="*/ 1391 h 1393"/>
                <a:gd name="T52" fmla="*/ 1593 w 1912"/>
                <a:gd name="T53" fmla="*/ 1332 h 1393"/>
                <a:gd name="T54" fmla="*/ 1610 w 1912"/>
                <a:gd name="T55" fmla="*/ 1326 h 1393"/>
                <a:gd name="T56" fmla="*/ 1548 w 1912"/>
                <a:gd name="T57" fmla="*/ 1303 h 1393"/>
                <a:gd name="T58" fmla="*/ 1527 w 1912"/>
                <a:gd name="T59" fmla="*/ 1305 h 1393"/>
                <a:gd name="T60" fmla="*/ 1511 w 1912"/>
                <a:gd name="T61" fmla="*/ 1391 h 1393"/>
                <a:gd name="T62" fmla="*/ 1470 w 1912"/>
                <a:gd name="T63" fmla="*/ 1316 h 1393"/>
                <a:gd name="T64" fmla="*/ 1456 w 1912"/>
                <a:gd name="T65" fmla="*/ 1348 h 1393"/>
                <a:gd name="T66" fmla="*/ 1439 w 1912"/>
                <a:gd name="T67" fmla="*/ 1348 h 1393"/>
                <a:gd name="T68" fmla="*/ 1470 w 1912"/>
                <a:gd name="T69" fmla="*/ 1303 h 1393"/>
                <a:gd name="T70" fmla="*/ 1394 w 1912"/>
                <a:gd name="T71" fmla="*/ 1391 h 1393"/>
                <a:gd name="T72" fmla="*/ 1412 w 1912"/>
                <a:gd name="T73" fmla="*/ 1340 h 1393"/>
                <a:gd name="T74" fmla="*/ 1436 w 1912"/>
                <a:gd name="T75" fmla="*/ 1304 h 1393"/>
                <a:gd name="T76" fmla="*/ 1412 w 1912"/>
                <a:gd name="T77" fmla="*/ 1319 h 1393"/>
                <a:gd name="T78" fmla="*/ 1394 w 1912"/>
                <a:gd name="T79" fmla="*/ 1391 h 1393"/>
                <a:gd name="T80" fmla="*/ 1326 w 1912"/>
                <a:gd name="T81" fmla="*/ 1391 h 1393"/>
                <a:gd name="T82" fmla="*/ 1384 w 1912"/>
                <a:gd name="T83" fmla="*/ 1340 h 1393"/>
                <a:gd name="T84" fmla="*/ 1344 w 1912"/>
                <a:gd name="T85" fmla="*/ 1293 h 1393"/>
                <a:gd name="T86" fmla="*/ 1326 w 1912"/>
                <a:gd name="T87" fmla="*/ 1277 h 1393"/>
                <a:gd name="T88" fmla="*/ 630 w 1912"/>
                <a:gd name="T89" fmla="*/ 244 h 1393"/>
                <a:gd name="T90" fmla="*/ 626 w 1912"/>
                <a:gd name="T91" fmla="*/ 246 h 1393"/>
                <a:gd name="T92" fmla="*/ 360 w 1912"/>
                <a:gd name="T93" fmla="*/ 323 h 1393"/>
                <a:gd name="T94" fmla="*/ 246 w 1912"/>
                <a:gd name="T95" fmla="*/ 600 h 1393"/>
                <a:gd name="T96" fmla="*/ 236 w 1912"/>
                <a:gd name="T97" fmla="*/ 597 h 1393"/>
                <a:gd name="T98" fmla="*/ 4 w 1912"/>
                <a:gd name="T99" fmla="*/ 211 h 1393"/>
                <a:gd name="T100" fmla="*/ 1 w 1912"/>
                <a:gd name="T101" fmla="*/ 203 h 1393"/>
                <a:gd name="T102" fmla="*/ 8 w 1912"/>
                <a:gd name="T103" fmla="*/ 201 h 1393"/>
                <a:gd name="T104" fmla="*/ 392 w 1912"/>
                <a:gd name="T105" fmla="*/ 5 h 1393"/>
                <a:gd name="T106" fmla="*/ 395 w 1912"/>
                <a:gd name="T107" fmla="*/ 2 h 1393"/>
                <a:gd name="T108" fmla="*/ 405 w 1912"/>
                <a:gd name="T109" fmla="*/ 7 h 1393"/>
                <a:gd name="T110" fmla="*/ 628 w 1912"/>
                <a:gd name="T111" fmla="*/ 232 h 1393"/>
                <a:gd name="T112" fmla="*/ 630 w 1912"/>
                <a:gd name="T113" fmla="*/ 244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2" h="1393">
                  <a:moveTo>
                    <a:pt x="1894" y="1391"/>
                  </a:moveTo>
                  <a:lnTo>
                    <a:pt x="1894" y="1391"/>
                  </a:lnTo>
                  <a:lnTo>
                    <a:pt x="1912" y="1391"/>
                  </a:lnTo>
                  <a:lnTo>
                    <a:pt x="1912" y="1370"/>
                  </a:lnTo>
                  <a:lnTo>
                    <a:pt x="1894" y="1370"/>
                  </a:lnTo>
                  <a:lnTo>
                    <a:pt x="1894" y="1391"/>
                  </a:lnTo>
                  <a:close/>
                  <a:moveTo>
                    <a:pt x="1814" y="1356"/>
                  </a:moveTo>
                  <a:lnTo>
                    <a:pt x="1814" y="1356"/>
                  </a:lnTo>
                  <a:lnTo>
                    <a:pt x="1814" y="1359"/>
                  </a:lnTo>
                  <a:cubicBezTo>
                    <a:pt x="1814" y="1375"/>
                    <a:pt x="1820" y="1393"/>
                    <a:pt x="1848" y="1393"/>
                  </a:cubicBezTo>
                  <a:cubicBezTo>
                    <a:pt x="1871" y="1393"/>
                    <a:pt x="1886" y="1383"/>
                    <a:pt x="1886" y="1359"/>
                  </a:cubicBezTo>
                  <a:cubicBezTo>
                    <a:pt x="1886" y="1344"/>
                    <a:pt x="1879" y="1335"/>
                    <a:pt x="1863" y="1329"/>
                  </a:cubicBezTo>
                  <a:lnTo>
                    <a:pt x="1850" y="1325"/>
                  </a:lnTo>
                  <a:cubicBezTo>
                    <a:pt x="1838" y="1320"/>
                    <a:pt x="1833" y="1315"/>
                    <a:pt x="1833" y="1305"/>
                  </a:cubicBezTo>
                  <a:cubicBezTo>
                    <a:pt x="1833" y="1293"/>
                    <a:pt x="1841" y="1289"/>
                    <a:pt x="1849" y="1289"/>
                  </a:cubicBezTo>
                  <a:cubicBezTo>
                    <a:pt x="1860" y="1289"/>
                    <a:pt x="1865" y="1295"/>
                    <a:pt x="1865" y="1305"/>
                  </a:cubicBezTo>
                  <a:lnTo>
                    <a:pt x="1865" y="1308"/>
                  </a:lnTo>
                  <a:lnTo>
                    <a:pt x="1883" y="1308"/>
                  </a:lnTo>
                  <a:lnTo>
                    <a:pt x="1883" y="1305"/>
                  </a:lnTo>
                  <a:cubicBezTo>
                    <a:pt x="1883" y="1293"/>
                    <a:pt x="1880" y="1275"/>
                    <a:pt x="1851" y="1275"/>
                  </a:cubicBezTo>
                  <a:cubicBezTo>
                    <a:pt x="1829" y="1275"/>
                    <a:pt x="1815" y="1287"/>
                    <a:pt x="1815" y="1307"/>
                  </a:cubicBezTo>
                  <a:cubicBezTo>
                    <a:pt x="1815" y="1324"/>
                    <a:pt x="1822" y="1332"/>
                    <a:pt x="1839" y="1339"/>
                  </a:cubicBezTo>
                  <a:lnTo>
                    <a:pt x="1851" y="1343"/>
                  </a:lnTo>
                  <a:cubicBezTo>
                    <a:pt x="1862" y="1346"/>
                    <a:pt x="1868" y="1351"/>
                    <a:pt x="1868" y="1363"/>
                  </a:cubicBezTo>
                  <a:cubicBezTo>
                    <a:pt x="1868" y="1372"/>
                    <a:pt x="1862" y="1380"/>
                    <a:pt x="1850" y="1380"/>
                  </a:cubicBezTo>
                  <a:cubicBezTo>
                    <a:pt x="1838" y="1380"/>
                    <a:pt x="1832" y="1373"/>
                    <a:pt x="1832" y="1359"/>
                  </a:cubicBezTo>
                  <a:lnTo>
                    <a:pt x="1832" y="1356"/>
                  </a:lnTo>
                  <a:lnTo>
                    <a:pt x="1814" y="1356"/>
                  </a:lnTo>
                  <a:lnTo>
                    <a:pt x="1814" y="1356"/>
                  </a:lnTo>
                  <a:close/>
                  <a:moveTo>
                    <a:pt x="1757" y="1349"/>
                  </a:moveTo>
                  <a:lnTo>
                    <a:pt x="1757" y="1349"/>
                  </a:lnTo>
                  <a:lnTo>
                    <a:pt x="1770" y="1293"/>
                  </a:lnTo>
                  <a:lnTo>
                    <a:pt x="1771" y="1293"/>
                  </a:lnTo>
                  <a:lnTo>
                    <a:pt x="1784" y="1349"/>
                  </a:lnTo>
                  <a:lnTo>
                    <a:pt x="1757" y="1349"/>
                  </a:lnTo>
                  <a:lnTo>
                    <a:pt x="1757" y="1349"/>
                  </a:lnTo>
                  <a:close/>
                  <a:moveTo>
                    <a:pt x="1727" y="1391"/>
                  </a:moveTo>
                  <a:lnTo>
                    <a:pt x="1727" y="1391"/>
                  </a:lnTo>
                  <a:lnTo>
                    <a:pt x="1746" y="1391"/>
                  </a:lnTo>
                  <a:lnTo>
                    <a:pt x="1754" y="1363"/>
                  </a:lnTo>
                  <a:lnTo>
                    <a:pt x="1787" y="1363"/>
                  </a:lnTo>
                  <a:lnTo>
                    <a:pt x="1794" y="1391"/>
                  </a:lnTo>
                  <a:lnTo>
                    <a:pt x="1813" y="1391"/>
                  </a:lnTo>
                  <a:lnTo>
                    <a:pt x="1783" y="1277"/>
                  </a:lnTo>
                  <a:lnTo>
                    <a:pt x="1760" y="1277"/>
                  </a:lnTo>
                  <a:lnTo>
                    <a:pt x="1727" y="1391"/>
                  </a:lnTo>
                  <a:lnTo>
                    <a:pt x="1727" y="1391"/>
                  </a:lnTo>
                  <a:close/>
                  <a:moveTo>
                    <a:pt x="1654" y="1356"/>
                  </a:moveTo>
                  <a:lnTo>
                    <a:pt x="1654" y="1356"/>
                  </a:lnTo>
                  <a:lnTo>
                    <a:pt x="1654" y="1359"/>
                  </a:lnTo>
                  <a:cubicBezTo>
                    <a:pt x="1654" y="1375"/>
                    <a:pt x="1660" y="1393"/>
                    <a:pt x="1688" y="1393"/>
                  </a:cubicBezTo>
                  <a:cubicBezTo>
                    <a:pt x="1711" y="1393"/>
                    <a:pt x="1726" y="1383"/>
                    <a:pt x="1726" y="1359"/>
                  </a:cubicBezTo>
                  <a:cubicBezTo>
                    <a:pt x="1726" y="1344"/>
                    <a:pt x="1719" y="1335"/>
                    <a:pt x="1703" y="1329"/>
                  </a:cubicBezTo>
                  <a:lnTo>
                    <a:pt x="1691" y="1325"/>
                  </a:lnTo>
                  <a:cubicBezTo>
                    <a:pt x="1679" y="1320"/>
                    <a:pt x="1674" y="1315"/>
                    <a:pt x="1674" y="1305"/>
                  </a:cubicBezTo>
                  <a:cubicBezTo>
                    <a:pt x="1674" y="1293"/>
                    <a:pt x="1681" y="1289"/>
                    <a:pt x="1689" y="1289"/>
                  </a:cubicBezTo>
                  <a:cubicBezTo>
                    <a:pt x="1700" y="1289"/>
                    <a:pt x="1705" y="1295"/>
                    <a:pt x="1705" y="1305"/>
                  </a:cubicBezTo>
                  <a:lnTo>
                    <a:pt x="1705" y="1308"/>
                  </a:lnTo>
                  <a:lnTo>
                    <a:pt x="1723" y="1308"/>
                  </a:lnTo>
                  <a:lnTo>
                    <a:pt x="1723" y="1305"/>
                  </a:lnTo>
                  <a:cubicBezTo>
                    <a:pt x="1723" y="1293"/>
                    <a:pt x="1720" y="1275"/>
                    <a:pt x="1691" y="1275"/>
                  </a:cubicBezTo>
                  <a:cubicBezTo>
                    <a:pt x="1670" y="1275"/>
                    <a:pt x="1656" y="1287"/>
                    <a:pt x="1656" y="1307"/>
                  </a:cubicBezTo>
                  <a:cubicBezTo>
                    <a:pt x="1656" y="1324"/>
                    <a:pt x="1663" y="1332"/>
                    <a:pt x="1679" y="1339"/>
                  </a:cubicBezTo>
                  <a:lnTo>
                    <a:pt x="1692" y="1343"/>
                  </a:lnTo>
                  <a:cubicBezTo>
                    <a:pt x="1702" y="1346"/>
                    <a:pt x="1708" y="1351"/>
                    <a:pt x="1708" y="1363"/>
                  </a:cubicBezTo>
                  <a:cubicBezTo>
                    <a:pt x="1708" y="1372"/>
                    <a:pt x="1702" y="1380"/>
                    <a:pt x="1691" y="1380"/>
                  </a:cubicBezTo>
                  <a:cubicBezTo>
                    <a:pt x="1678" y="1380"/>
                    <a:pt x="1672" y="1373"/>
                    <a:pt x="1672" y="1359"/>
                  </a:cubicBezTo>
                  <a:lnTo>
                    <a:pt x="1672" y="1356"/>
                  </a:lnTo>
                  <a:lnTo>
                    <a:pt x="1654" y="1356"/>
                  </a:lnTo>
                  <a:lnTo>
                    <a:pt x="1654" y="1356"/>
                  </a:lnTo>
                  <a:close/>
                  <a:moveTo>
                    <a:pt x="1511" y="1391"/>
                  </a:moveTo>
                  <a:lnTo>
                    <a:pt x="1511" y="1391"/>
                  </a:lnTo>
                  <a:lnTo>
                    <a:pt x="1528" y="1391"/>
                  </a:lnTo>
                  <a:lnTo>
                    <a:pt x="1528" y="1334"/>
                  </a:lnTo>
                  <a:cubicBezTo>
                    <a:pt x="1528" y="1322"/>
                    <a:pt x="1535" y="1317"/>
                    <a:pt x="1541" y="1317"/>
                  </a:cubicBezTo>
                  <a:cubicBezTo>
                    <a:pt x="1549" y="1317"/>
                    <a:pt x="1552" y="1321"/>
                    <a:pt x="1552" y="1332"/>
                  </a:cubicBezTo>
                  <a:lnTo>
                    <a:pt x="1552" y="1391"/>
                  </a:lnTo>
                  <a:lnTo>
                    <a:pt x="1569" y="1391"/>
                  </a:lnTo>
                  <a:lnTo>
                    <a:pt x="1569" y="1334"/>
                  </a:lnTo>
                  <a:cubicBezTo>
                    <a:pt x="1569" y="1322"/>
                    <a:pt x="1576" y="1317"/>
                    <a:pt x="1583" y="1317"/>
                  </a:cubicBezTo>
                  <a:cubicBezTo>
                    <a:pt x="1590" y="1317"/>
                    <a:pt x="1593" y="1321"/>
                    <a:pt x="1593" y="1332"/>
                  </a:cubicBezTo>
                  <a:lnTo>
                    <a:pt x="1593" y="1391"/>
                  </a:lnTo>
                  <a:lnTo>
                    <a:pt x="1610" y="1391"/>
                  </a:lnTo>
                  <a:lnTo>
                    <a:pt x="1610" y="1326"/>
                  </a:lnTo>
                  <a:cubicBezTo>
                    <a:pt x="1610" y="1309"/>
                    <a:pt x="1602" y="1303"/>
                    <a:pt x="1590" y="1303"/>
                  </a:cubicBezTo>
                  <a:cubicBezTo>
                    <a:pt x="1579" y="1303"/>
                    <a:pt x="1573" y="1308"/>
                    <a:pt x="1568" y="1316"/>
                  </a:cubicBezTo>
                  <a:cubicBezTo>
                    <a:pt x="1565" y="1309"/>
                    <a:pt x="1560" y="1303"/>
                    <a:pt x="1548" y="1303"/>
                  </a:cubicBezTo>
                  <a:cubicBezTo>
                    <a:pt x="1540" y="1303"/>
                    <a:pt x="1532" y="1308"/>
                    <a:pt x="1527" y="1315"/>
                  </a:cubicBezTo>
                  <a:lnTo>
                    <a:pt x="1527" y="1315"/>
                  </a:lnTo>
                  <a:lnTo>
                    <a:pt x="1527" y="1305"/>
                  </a:lnTo>
                  <a:lnTo>
                    <a:pt x="1511" y="1305"/>
                  </a:lnTo>
                  <a:lnTo>
                    <a:pt x="1511" y="1391"/>
                  </a:lnTo>
                  <a:lnTo>
                    <a:pt x="1511" y="1391"/>
                  </a:lnTo>
                  <a:close/>
                  <a:moveTo>
                    <a:pt x="1456" y="1348"/>
                  </a:moveTo>
                  <a:lnTo>
                    <a:pt x="1456" y="1348"/>
                  </a:lnTo>
                  <a:cubicBezTo>
                    <a:pt x="1456" y="1329"/>
                    <a:pt x="1458" y="1316"/>
                    <a:pt x="1470" y="1316"/>
                  </a:cubicBezTo>
                  <a:cubicBezTo>
                    <a:pt x="1483" y="1316"/>
                    <a:pt x="1485" y="1329"/>
                    <a:pt x="1485" y="1348"/>
                  </a:cubicBezTo>
                  <a:cubicBezTo>
                    <a:pt x="1485" y="1370"/>
                    <a:pt x="1483" y="1381"/>
                    <a:pt x="1470" y="1381"/>
                  </a:cubicBezTo>
                  <a:cubicBezTo>
                    <a:pt x="1458" y="1381"/>
                    <a:pt x="1456" y="1370"/>
                    <a:pt x="1456" y="1348"/>
                  </a:cubicBezTo>
                  <a:lnTo>
                    <a:pt x="1456" y="1348"/>
                  </a:lnTo>
                  <a:close/>
                  <a:moveTo>
                    <a:pt x="1439" y="1348"/>
                  </a:moveTo>
                  <a:lnTo>
                    <a:pt x="1439" y="1348"/>
                  </a:lnTo>
                  <a:cubicBezTo>
                    <a:pt x="1439" y="1375"/>
                    <a:pt x="1447" y="1393"/>
                    <a:pt x="1470" y="1393"/>
                  </a:cubicBezTo>
                  <a:cubicBezTo>
                    <a:pt x="1494" y="1393"/>
                    <a:pt x="1502" y="1375"/>
                    <a:pt x="1502" y="1348"/>
                  </a:cubicBezTo>
                  <a:cubicBezTo>
                    <a:pt x="1502" y="1322"/>
                    <a:pt x="1495" y="1303"/>
                    <a:pt x="1470" y="1303"/>
                  </a:cubicBezTo>
                  <a:cubicBezTo>
                    <a:pt x="1446" y="1303"/>
                    <a:pt x="1439" y="1322"/>
                    <a:pt x="1439" y="1348"/>
                  </a:cubicBezTo>
                  <a:lnTo>
                    <a:pt x="1439" y="1348"/>
                  </a:lnTo>
                  <a:close/>
                  <a:moveTo>
                    <a:pt x="1394" y="1391"/>
                  </a:moveTo>
                  <a:lnTo>
                    <a:pt x="1394" y="1391"/>
                  </a:lnTo>
                  <a:lnTo>
                    <a:pt x="1412" y="1391"/>
                  </a:lnTo>
                  <a:lnTo>
                    <a:pt x="1412" y="1340"/>
                  </a:lnTo>
                  <a:cubicBezTo>
                    <a:pt x="1412" y="1324"/>
                    <a:pt x="1421" y="1320"/>
                    <a:pt x="1429" y="1320"/>
                  </a:cubicBezTo>
                  <a:cubicBezTo>
                    <a:pt x="1432" y="1320"/>
                    <a:pt x="1435" y="1321"/>
                    <a:pt x="1436" y="1321"/>
                  </a:cubicBezTo>
                  <a:lnTo>
                    <a:pt x="1436" y="1304"/>
                  </a:lnTo>
                  <a:cubicBezTo>
                    <a:pt x="1435" y="1304"/>
                    <a:pt x="1434" y="1303"/>
                    <a:pt x="1432" y="1303"/>
                  </a:cubicBezTo>
                  <a:cubicBezTo>
                    <a:pt x="1422" y="1303"/>
                    <a:pt x="1416" y="1309"/>
                    <a:pt x="1412" y="1319"/>
                  </a:cubicBezTo>
                  <a:lnTo>
                    <a:pt x="1412" y="1319"/>
                  </a:lnTo>
                  <a:lnTo>
                    <a:pt x="1412" y="1305"/>
                  </a:lnTo>
                  <a:lnTo>
                    <a:pt x="1394" y="1305"/>
                  </a:lnTo>
                  <a:lnTo>
                    <a:pt x="1394" y="1391"/>
                  </a:lnTo>
                  <a:lnTo>
                    <a:pt x="1394" y="1391"/>
                  </a:lnTo>
                  <a:close/>
                  <a:moveTo>
                    <a:pt x="1326" y="1391"/>
                  </a:moveTo>
                  <a:lnTo>
                    <a:pt x="1326" y="1391"/>
                  </a:lnTo>
                  <a:lnTo>
                    <a:pt x="1344" y="1391"/>
                  </a:lnTo>
                  <a:lnTo>
                    <a:pt x="1344" y="1340"/>
                  </a:lnTo>
                  <a:lnTo>
                    <a:pt x="1384" y="1340"/>
                  </a:lnTo>
                  <a:lnTo>
                    <a:pt x="1384" y="1324"/>
                  </a:lnTo>
                  <a:lnTo>
                    <a:pt x="1344" y="1324"/>
                  </a:lnTo>
                  <a:lnTo>
                    <a:pt x="1344" y="1293"/>
                  </a:lnTo>
                  <a:lnTo>
                    <a:pt x="1386" y="1293"/>
                  </a:lnTo>
                  <a:lnTo>
                    <a:pt x="1386" y="1277"/>
                  </a:lnTo>
                  <a:lnTo>
                    <a:pt x="1326" y="1277"/>
                  </a:lnTo>
                  <a:lnTo>
                    <a:pt x="1326" y="1391"/>
                  </a:lnTo>
                  <a:lnTo>
                    <a:pt x="1326" y="1391"/>
                  </a:lnTo>
                  <a:close/>
                  <a:moveTo>
                    <a:pt x="630" y="244"/>
                  </a:moveTo>
                  <a:lnTo>
                    <a:pt x="630" y="244"/>
                  </a:lnTo>
                  <a:cubicBezTo>
                    <a:pt x="629" y="245"/>
                    <a:pt x="628" y="246"/>
                    <a:pt x="627" y="246"/>
                  </a:cubicBezTo>
                  <a:cubicBezTo>
                    <a:pt x="627" y="246"/>
                    <a:pt x="626" y="246"/>
                    <a:pt x="626" y="246"/>
                  </a:cubicBezTo>
                  <a:lnTo>
                    <a:pt x="625" y="246"/>
                  </a:lnTo>
                  <a:cubicBezTo>
                    <a:pt x="585" y="240"/>
                    <a:pt x="546" y="239"/>
                    <a:pt x="508" y="245"/>
                  </a:cubicBezTo>
                  <a:cubicBezTo>
                    <a:pt x="456" y="254"/>
                    <a:pt x="407" y="277"/>
                    <a:pt x="360" y="323"/>
                  </a:cubicBezTo>
                  <a:cubicBezTo>
                    <a:pt x="277" y="403"/>
                    <a:pt x="256" y="486"/>
                    <a:pt x="248" y="595"/>
                  </a:cubicBezTo>
                  <a:lnTo>
                    <a:pt x="248" y="595"/>
                  </a:lnTo>
                  <a:cubicBezTo>
                    <a:pt x="248" y="597"/>
                    <a:pt x="247" y="599"/>
                    <a:pt x="246" y="600"/>
                  </a:cubicBezTo>
                  <a:cubicBezTo>
                    <a:pt x="245" y="601"/>
                    <a:pt x="244" y="601"/>
                    <a:pt x="243" y="601"/>
                  </a:cubicBezTo>
                  <a:cubicBezTo>
                    <a:pt x="241" y="602"/>
                    <a:pt x="238" y="601"/>
                    <a:pt x="237" y="599"/>
                  </a:cubicBezTo>
                  <a:lnTo>
                    <a:pt x="236" y="597"/>
                  </a:lnTo>
                  <a:lnTo>
                    <a:pt x="235" y="595"/>
                  </a:lnTo>
                  <a:cubicBezTo>
                    <a:pt x="195" y="482"/>
                    <a:pt x="216" y="358"/>
                    <a:pt x="266" y="277"/>
                  </a:cubicBezTo>
                  <a:cubicBezTo>
                    <a:pt x="188" y="292"/>
                    <a:pt x="84" y="273"/>
                    <a:pt x="4" y="211"/>
                  </a:cubicBezTo>
                  <a:lnTo>
                    <a:pt x="3" y="210"/>
                  </a:lnTo>
                  <a:lnTo>
                    <a:pt x="2" y="209"/>
                  </a:lnTo>
                  <a:cubicBezTo>
                    <a:pt x="1" y="207"/>
                    <a:pt x="0" y="205"/>
                    <a:pt x="1" y="203"/>
                  </a:cubicBezTo>
                  <a:cubicBezTo>
                    <a:pt x="2" y="203"/>
                    <a:pt x="3" y="202"/>
                    <a:pt x="3" y="201"/>
                  </a:cubicBezTo>
                  <a:cubicBezTo>
                    <a:pt x="5" y="201"/>
                    <a:pt x="6" y="201"/>
                    <a:pt x="8" y="201"/>
                  </a:cubicBezTo>
                  <a:lnTo>
                    <a:pt x="8" y="201"/>
                  </a:lnTo>
                  <a:cubicBezTo>
                    <a:pt x="99" y="225"/>
                    <a:pt x="172" y="232"/>
                    <a:pt x="259" y="190"/>
                  </a:cubicBezTo>
                  <a:cubicBezTo>
                    <a:pt x="309" y="166"/>
                    <a:pt x="341" y="134"/>
                    <a:pt x="362" y="97"/>
                  </a:cubicBezTo>
                  <a:cubicBezTo>
                    <a:pt x="377" y="69"/>
                    <a:pt x="386" y="38"/>
                    <a:pt x="392" y="5"/>
                  </a:cubicBezTo>
                  <a:lnTo>
                    <a:pt x="393" y="5"/>
                  </a:lnTo>
                  <a:cubicBezTo>
                    <a:pt x="393" y="4"/>
                    <a:pt x="393" y="4"/>
                    <a:pt x="393" y="4"/>
                  </a:cubicBezTo>
                  <a:cubicBezTo>
                    <a:pt x="393" y="3"/>
                    <a:pt x="394" y="2"/>
                    <a:pt x="395" y="2"/>
                  </a:cubicBezTo>
                  <a:cubicBezTo>
                    <a:pt x="398" y="0"/>
                    <a:pt x="402" y="1"/>
                    <a:pt x="404" y="4"/>
                  </a:cubicBezTo>
                  <a:lnTo>
                    <a:pt x="404" y="5"/>
                  </a:lnTo>
                  <a:lnTo>
                    <a:pt x="405" y="7"/>
                  </a:lnTo>
                  <a:cubicBezTo>
                    <a:pt x="424" y="61"/>
                    <a:pt x="407" y="147"/>
                    <a:pt x="385" y="189"/>
                  </a:cubicBezTo>
                  <a:cubicBezTo>
                    <a:pt x="392" y="188"/>
                    <a:pt x="399" y="187"/>
                    <a:pt x="407" y="185"/>
                  </a:cubicBezTo>
                  <a:cubicBezTo>
                    <a:pt x="463" y="176"/>
                    <a:pt x="572" y="189"/>
                    <a:pt x="628" y="232"/>
                  </a:cubicBezTo>
                  <a:lnTo>
                    <a:pt x="629" y="233"/>
                  </a:lnTo>
                  <a:lnTo>
                    <a:pt x="631" y="234"/>
                  </a:lnTo>
                  <a:cubicBezTo>
                    <a:pt x="633" y="237"/>
                    <a:pt x="633" y="242"/>
                    <a:pt x="630" y="24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6" name="Freeform 20">
              <a:extLst>
                <a:ext uri="{FF2B5EF4-FFF2-40B4-BE49-F238E27FC236}">
                  <a16:creationId xmlns:a16="http://schemas.microsoft.com/office/drawing/2014/main" id="{D4D7151A-9C79-6F46-8DFE-6477A7A90C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5" y="3268663"/>
              <a:ext cx="1690688" cy="1130299"/>
            </a:xfrm>
            <a:custGeom>
              <a:avLst/>
              <a:gdLst>
                <a:gd name="T0" fmla="*/ 2042 w 2203"/>
                <a:gd name="T1" fmla="*/ 1106 h 1464"/>
                <a:gd name="T2" fmla="*/ 2053 w 2203"/>
                <a:gd name="T3" fmla="*/ 1114 h 1464"/>
                <a:gd name="T4" fmla="*/ 2099 w 2203"/>
                <a:gd name="T5" fmla="*/ 1109 h 1464"/>
                <a:gd name="T6" fmla="*/ 2054 w 2203"/>
                <a:gd name="T7" fmla="*/ 1164 h 1464"/>
                <a:gd name="T8" fmla="*/ 1486 w 2203"/>
                <a:gd name="T9" fmla="*/ 1387 h 1464"/>
                <a:gd name="T10" fmla="*/ 1500 w 2203"/>
                <a:gd name="T11" fmla="*/ 1346 h 1464"/>
                <a:gd name="T12" fmla="*/ 1424 w 2203"/>
                <a:gd name="T13" fmla="*/ 1353 h 1464"/>
                <a:gd name="T14" fmla="*/ 1436 w 2203"/>
                <a:gd name="T15" fmla="*/ 1353 h 1464"/>
                <a:gd name="T16" fmla="*/ 1366 w 2203"/>
                <a:gd name="T17" fmla="*/ 1348 h 1464"/>
                <a:gd name="T18" fmla="*/ 1353 w 2203"/>
                <a:gd name="T19" fmla="*/ 1449 h 1464"/>
                <a:gd name="T20" fmla="*/ 1303 w 2203"/>
                <a:gd name="T21" fmla="*/ 1348 h 1464"/>
                <a:gd name="T22" fmla="*/ 1321 w 2203"/>
                <a:gd name="T23" fmla="*/ 1383 h 1464"/>
                <a:gd name="T24" fmla="*/ 1263 w 2203"/>
                <a:gd name="T25" fmla="*/ 1358 h 1464"/>
                <a:gd name="T26" fmla="*/ 1263 w 2203"/>
                <a:gd name="T27" fmla="*/ 1425 h 1464"/>
                <a:gd name="T28" fmla="*/ 1248 w 2203"/>
                <a:gd name="T29" fmla="*/ 1394 h 1464"/>
                <a:gd name="T30" fmla="*/ 1229 w 2203"/>
                <a:gd name="T31" fmla="*/ 1348 h 1464"/>
                <a:gd name="T32" fmla="*/ 1130 w 2203"/>
                <a:gd name="T33" fmla="*/ 1359 h 1464"/>
                <a:gd name="T34" fmla="*/ 1099 w 2203"/>
                <a:gd name="T35" fmla="*/ 1391 h 1464"/>
                <a:gd name="T36" fmla="*/ 1092 w 2203"/>
                <a:gd name="T37" fmla="*/ 1377 h 1464"/>
                <a:gd name="T38" fmla="*/ 1007 w 2203"/>
                <a:gd name="T39" fmla="*/ 1373 h 1464"/>
                <a:gd name="T40" fmla="*/ 994 w 2203"/>
                <a:gd name="T41" fmla="*/ 1436 h 1464"/>
                <a:gd name="T42" fmla="*/ 985 w 2203"/>
                <a:gd name="T43" fmla="*/ 1394 h 1464"/>
                <a:gd name="T44" fmla="*/ 938 w 2203"/>
                <a:gd name="T45" fmla="*/ 1348 h 1464"/>
                <a:gd name="T46" fmla="*/ 956 w 2203"/>
                <a:gd name="T47" fmla="*/ 1336 h 1464"/>
                <a:gd name="T48" fmla="*/ 873 w 2203"/>
                <a:gd name="T49" fmla="*/ 1334 h 1464"/>
                <a:gd name="T50" fmla="*/ 855 w 2203"/>
                <a:gd name="T51" fmla="*/ 1434 h 1464"/>
                <a:gd name="T52" fmla="*/ 784 w 2203"/>
                <a:gd name="T53" fmla="*/ 1320 h 1464"/>
                <a:gd name="T54" fmla="*/ 751 w 2203"/>
                <a:gd name="T55" fmla="*/ 1389 h 1464"/>
                <a:gd name="T56" fmla="*/ 751 w 2203"/>
                <a:gd name="T57" fmla="*/ 1424 h 1464"/>
                <a:gd name="T58" fmla="*/ 710 w 2203"/>
                <a:gd name="T59" fmla="*/ 1374 h 1464"/>
                <a:gd name="T60" fmla="*/ 642 w 2203"/>
                <a:gd name="T61" fmla="*/ 1391 h 1464"/>
                <a:gd name="T62" fmla="*/ 703 w 2203"/>
                <a:gd name="T63" fmla="*/ 1403 h 1464"/>
                <a:gd name="T64" fmla="*/ 613 w 2203"/>
                <a:gd name="T65" fmla="*/ 1319 h 1464"/>
                <a:gd name="T66" fmla="*/ 573 w 2203"/>
                <a:gd name="T67" fmla="*/ 1348 h 1464"/>
                <a:gd name="T68" fmla="*/ 598 w 2203"/>
                <a:gd name="T69" fmla="*/ 1421 h 1464"/>
                <a:gd name="T70" fmla="*/ 561 w 2203"/>
                <a:gd name="T71" fmla="*/ 1348 h 1464"/>
                <a:gd name="T72" fmla="*/ 559 w 2203"/>
                <a:gd name="T73" fmla="*/ 1410 h 1464"/>
                <a:gd name="T74" fmla="*/ 533 w 2203"/>
                <a:gd name="T75" fmla="*/ 1399 h 1464"/>
                <a:gd name="T76" fmla="*/ 471 w 2203"/>
                <a:gd name="T77" fmla="*/ 1348 h 1464"/>
                <a:gd name="T78" fmla="*/ 488 w 2203"/>
                <a:gd name="T79" fmla="*/ 1319 h 1464"/>
                <a:gd name="T80" fmla="*/ 449 w 2203"/>
                <a:gd name="T81" fmla="*/ 1324 h 1464"/>
                <a:gd name="T82" fmla="*/ 463 w 2203"/>
                <a:gd name="T83" fmla="*/ 1434 h 1464"/>
                <a:gd name="T84" fmla="*/ 395 w 2203"/>
                <a:gd name="T85" fmla="*/ 1389 h 1464"/>
                <a:gd name="T86" fmla="*/ 411 w 2203"/>
                <a:gd name="T87" fmla="*/ 1416 h 1464"/>
                <a:gd name="T88" fmla="*/ 351 w 2203"/>
                <a:gd name="T89" fmla="*/ 1412 h 1464"/>
                <a:gd name="T90" fmla="*/ 411 w 2203"/>
                <a:gd name="T91" fmla="*/ 1367 h 1464"/>
                <a:gd name="T92" fmla="*/ 333 w 2203"/>
                <a:gd name="T93" fmla="*/ 1348 h 1464"/>
                <a:gd name="T94" fmla="*/ 333 w 2203"/>
                <a:gd name="T95" fmla="*/ 1435 h 1464"/>
                <a:gd name="T96" fmla="*/ 247 w 2203"/>
                <a:gd name="T97" fmla="*/ 1402 h 1464"/>
                <a:gd name="T98" fmla="*/ 298 w 2203"/>
                <a:gd name="T99" fmla="*/ 1351 h 1464"/>
                <a:gd name="T100" fmla="*/ 264 w 2203"/>
                <a:gd name="T101" fmla="*/ 1436 h 1464"/>
                <a:gd name="T102" fmla="*/ 434 w 2203"/>
                <a:gd name="T103" fmla="*/ 157 h 1464"/>
                <a:gd name="T104" fmla="*/ 1045 w 2203"/>
                <a:gd name="T105" fmla="*/ 630 h 1464"/>
                <a:gd name="T106" fmla="*/ 1212 w 2203"/>
                <a:gd name="T107" fmla="*/ 376 h 1464"/>
                <a:gd name="T108" fmla="*/ 790 w 2203"/>
                <a:gd name="T109" fmla="*/ 516 h 1464"/>
                <a:gd name="T110" fmla="*/ 281 w 2203"/>
                <a:gd name="T111" fmla="*/ 388 h 1464"/>
                <a:gd name="T112" fmla="*/ 284 w 2203"/>
                <a:gd name="T113" fmla="*/ 1086 h 1464"/>
                <a:gd name="T114" fmla="*/ 1592 w 2203"/>
                <a:gd name="T115" fmla="*/ 752 h 1464"/>
                <a:gd name="T116" fmla="*/ 1362 w 2203"/>
                <a:gd name="T117" fmla="*/ 127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03" h="1464">
                  <a:moveTo>
                    <a:pt x="2042" y="1106"/>
                  </a:moveTo>
                  <a:lnTo>
                    <a:pt x="2042" y="1106"/>
                  </a:lnTo>
                  <a:lnTo>
                    <a:pt x="2053" y="1106"/>
                  </a:lnTo>
                  <a:cubicBezTo>
                    <a:pt x="2061" y="1106"/>
                    <a:pt x="2069" y="1105"/>
                    <a:pt x="2069" y="1095"/>
                  </a:cubicBezTo>
                  <a:cubicBezTo>
                    <a:pt x="2069" y="1087"/>
                    <a:pt x="2062" y="1086"/>
                    <a:pt x="2055" y="1086"/>
                  </a:cubicBezTo>
                  <a:lnTo>
                    <a:pt x="2042" y="1086"/>
                  </a:lnTo>
                  <a:lnTo>
                    <a:pt x="2042" y="1106"/>
                  </a:lnTo>
                  <a:lnTo>
                    <a:pt x="2042" y="1106"/>
                  </a:lnTo>
                  <a:close/>
                  <a:moveTo>
                    <a:pt x="2032" y="1077"/>
                  </a:moveTo>
                  <a:lnTo>
                    <a:pt x="2032" y="1077"/>
                  </a:lnTo>
                  <a:lnTo>
                    <a:pt x="2057" y="1077"/>
                  </a:lnTo>
                  <a:cubicBezTo>
                    <a:pt x="2072" y="1077"/>
                    <a:pt x="2079" y="1083"/>
                    <a:pt x="2079" y="1096"/>
                  </a:cubicBezTo>
                  <a:cubicBezTo>
                    <a:pt x="2079" y="1107"/>
                    <a:pt x="2072" y="1112"/>
                    <a:pt x="2063" y="1113"/>
                  </a:cubicBezTo>
                  <a:lnTo>
                    <a:pt x="2081" y="1142"/>
                  </a:lnTo>
                  <a:lnTo>
                    <a:pt x="2070" y="1142"/>
                  </a:lnTo>
                  <a:lnTo>
                    <a:pt x="2053" y="1114"/>
                  </a:lnTo>
                  <a:lnTo>
                    <a:pt x="2042" y="1114"/>
                  </a:lnTo>
                  <a:lnTo>
                    <a:pt x="2042" y="1142"/>
                  </a:lnTo>
                  <a:lnTo>
                    <a:pt x="2032" y="1142"/>
                  </a:lnTo>
                  <a:lnTo>
                    <a:pt x="2032" y="1077"/>
                  </a:lnTo>
                  <a:lnTo>
                    <a:pt x="2032" y="1077"/>
                  </a:lnTo>
                  <a:close/>
                  <a:moveTo>
                    <a:pt x="2054" y="1156"/>
                  </a:moveTo>
                  <a:lnTo>
                    <a:pt x="2054" y="1156"/>
                  </a:lnTo>
                  <a:cubicBezTo>
                    <a:pt x="2079" y="1156"/>
                    <a:pt x="2099" y="1136"/>
                    <a:pt x="2099" y="1109"/>
                  </a:cubicBezTo>
                  <a:cubicBezTo>
                    <a:pt x="2099" y="1083"/>
                    <a:pt x="2079" y="1063"/>
                    <a:pt x="2054" y="1063"/>
                  </a:cubicBezTo>
                  <a:cubicBezTo>
                    <a:pt x="2028" y="1063"/>
                    <a:pt x="2008" y="1083"/>
                    <a:pt x="2008" y="1109"/>
                  </a:cubicBezTo>
                  <a:cubicBezTo>
                    <a:pt x="2008" y="1136"/>
                    <a:pt x="2028" y="1156"/>
                    <a:pt x="2054" y="1156"/>
                  </a:cubicBezTo>
                  <a:lnTo>
                    <a:pt x="2054" y="1156"/>
                  </a:lnTo>
                  <a:close/>
                  <a:moveTo>
                    <a:pt x="2054" y="1055"/>
                  </a:moveTo>
                  <a:lnTo>
                    <a:pt x="2054" y="1055"/>
                  </a:lnTo>
                  <a:cubicBezTo>
                    <a:pt x="2084" y="1055"/>
                    <a:pt x="2109" y="1078"/>
                    <a:pt x="2109" y="1109"/>
                  </a:cubicBezTo>
                  <a:cubicBezTo>
                    <a:pt x="2109" y="1141"/>
                    <a:pt x="2084" y="1164"/>
                    <a:pt x="2054" y="1164"/>
                  </a:cubicBezTo>
                  <a:cubicBezTo>
                    <a:pt x="2024" y="1164"/>
                    <a:pt x="1998" y="1141"/>
                    <a:pt x="1998" y="1109"/>
                  </a:cubicBezTo>
                  <a:cubicBezTo>
                    <a:pt x="1998" y="1078"/>
                    <a:pt x="2024" y="1055"/>
                    <a:pt x="2054" y="1055"/>
                  </a:cubicBezTo>
                  <a:lnTo>
                    <a:pt x="2054" y="1055"/>
                  </a:lnTo>
                  <a:close/>
                  <a:moveTo>
                    <a:pt x="1504" y="1355"/>
                  </a:moveTo>
                  <a:lnTo>
                    <a:pt x="1504" y="1355"/>
                  </a:lnTo>
                  <a:lnTo>
                    <a:pt x="1503" y="1355"/>
                  </a:lnTo>
                  <a:lnTo>
                    <a:pt x="1491" y="1387"/>
                  </a:lnTo>
                  <a:lnTo>
                    <a:pt x="1486" y="1387"/>
                  </a:lnTo>
                  <a:lnTo>
                    <a:pt x="1474" y="1355"/>
                  </a:lnTo>
                  <a:lnTo>
                    <a:pt x="1473" y="1355"/>
                  </a:lnTo>
                  <a:lnTo>
                    <a:pt x="1473" y="1387"/>
                  </a:lnTo>
                  <a:lnTo>
                    <a:pt x="1465" y="1387"/>
                  </a:lnTo>
                  <a:lnTo>
                    <a:pt x="1465" y="1346"/>
                  </a:lnTo>
                  <a:lnTo>
                    <a:pt x="1477" y="1346"/>
                  </a:lnTo>
                  <a:lnTo>
                    <a:pt x="1489" y="1375"/>
                  </a:lnTo>
                  <a:lnTo>
                    <a:pt x="1500" y="1346"/>
                  </a:lnTo>
                  <a:lnTo>
                    <a:pt x="1512" y="1346"/>
                  </a:lnTo>
                  <a:lnTo>
                    <a:pt x="1512" y="1387"/>
                  </a:lnTo>
                  <a:lnTo>
                    <a:pt x="1504" y="1387"/>
                  </a:lnTo>
                  <a:lnTo>
                    <a:pt x="1504" y="1355"/>
                  </a:lnTo>
                  <a:lnTo>
                    <a:pt x="1504" y="1355"/>
                  </a:lnTo>
                  <a:close/>
                  <a:moveTo>
                    <a:pt x="1436" y="1353"/>
                  </a:moveTo>
                  <a:lnTo>
                    <a:pt x="1436" y="1353"/>
                  </a:lnTo>
                  <a:lnTo>
                    <a:pt x="1424" y="1353"/>
                  </a:lnTo>
                  <a:lnTo>
                    <a:pt x="1424" y="1346"/>
                  </a:lnTo>
                  <a:lnTo>
                    <a:pt x="1457" y="1346"/>
                  </a:lnTo>
                  <a:lnTo>
                    <a:pt x="1457" y="1353"/>
                  </a:lnTo>
                  <a:lnTo>
                    <a:pt x="1445" y="1353"/>
                  </a:lnTo>
                  <a:lnTo>
                    <a:pt x="1445" y="1387"/>
                  </a:lnTo>
                  <a:lnTo>
                    <a:pt x="1436" y="1387"/>
                  </a:lnTo>
                  <a:lnTo>
                    <a:pt x="1436" y="1353"/>
                  </a:lnTo>
                  <a:lnTo>
                    <a:pt x="1436" y="1353"/>
                  </a:lnTo>
                  <a:close/>
                  <a:moveTo>
                    <a:pt x="1407" y="1413"/>
                  </a:moveTo>
                  <a:lnTo>
                    <a:pt x="1407" y="1413"/>
                  </a:lnTo>
                  <a:lnTo>
                    <a:pt x="1425" y="1413"/>
                  </a:lnTo>
                  <a:lnTo>
                    <a:pt x="1425" y="1434"/>
                  </a:lnTo>
                  <a:lnTo>
                    <a:pt x="1407" y="1434"/>
                  </a:lnTo>
                  <a:lnTo>
                    <a:pt x="1407" y="1413"/>
                  </a:lnTo>
                  <a:close/>
                  <a:moveTo>
                    <a:pt x="1366" y="1348"/>
                  </a:moveTo>
                  <a:lnTo>
                    <a:pt x="1366" y="1348"/>
                  </a:lnTo>
                  <a:lnTo>
                    <a:pt x="1381" y="1413"/>
                  </a:lnTo>
                  <a:lnTo>
                    <a:pt x="1381" y="1413"/>
                  </a:lnTo>
                  <a:lnTo>
                    <a:pt x="1395" y="1348"/>
                  </a:lnTo>
                  <a:lnTo>
                    <a:pt x="1413" y="1348"/>
                  </a:lnTo>
                  <a:lnTo>
                    <a:pt x="1389" y="1437"/>
                  </a:lnTo>
                  <a:cubicBezTo>
                    <a:pt x="1383" y="1461"/>
                    <a:pt x="1377" y="1464"/>
                    <a:pt x="1359" y="1463"/>
                  </a:cubicBezTo>
                  <a:cubicBezTo>
                    <a:pt x="1357" y="1463"/>
                    <a:pt x="1355" y="1463"/>
                    <a:pt x="1353" y="1463"/>
                  </a:cubicBezTo>
                  <a:lnTo>
                    <a:pt x="1353" y="1449"/>
                  </a:lnTo>
                  <a:cubicBezTo>
                    <a:pt x="1355" y="1449"/>
                    <a:pt x="1356" y="1450"/>
                    <a:pt x="1358" y="1450"/>
                  </a:cubicBezTo>
                  <a:cubicBezTo>
                    <a:pt x="1364" y="1450"/>
                    <a:pt x="1368" y="1449"/>
                    <a:pt x="1370" y="1443"/>
                  </a:cubicBezTo>
                  <a:lnTo>
                    <a:pt x="1372" y="1436"/>
                  </a:lnTo>
                  <a:lnTo>
                    <a:pt x="1348" y="1348"/>
                  </a:lnTo>
                  <a:lnTo>
                    <a:pt x="1366" y="1348"/>
                  </a:lnTo>
                  <a:lnTo>
                    <a:pt x="1366" y="1348"/>
                  </a:lnTo>
                  <a:close/>
                  <a:moveTo>
                    <a:pt x="1303" y="1348"/>
                  </a:moveTo>
                  <a:lnTo>
                    <a:pt x="1303" y="1348"/>
                  </a:lnTo>
                  <a:lnTo>
                    <a:pt x="1321" y="1348"/>
                  </a:lnTo>
                  <a:lnTo>
                    <a:pt x="1321" y="1362"/>
                  </a:lnTo>
                  <a:lnTo>
                    <a:pt x="1321" y="1362"/>
                  </a:lnTo>
                  <a:cubicBezTo>
                    <a:pt x="1325" y="1352"/>
                    <a:pt x="1331" y="1346"/>
                    <a:pt x="1341" y="1346"/>
                  </a:cubicBezTo>
                  <a:cubicBezTo>
                    <a:pt x="1343" y="1346"/>
                    <a:pt x="1344" y="1347"/>
                    <a:pt x="1345" y="1347"/>
                  </a:cubicBezTo>
                  <a:lnTo>
                    <a:pt x="1345" y="1364"/>
                  </a:lnTo>
                  <a:cubicBezTo>
                    <a:pt x="1344" y="1364"/>
                    <a:pt x="1341" y="1363"/>
                    <a:pt x="1338" y="1363"/>
                  </a:cubicBezTo>
                  <a:cubicBezTo>
                    <a:pt x="1330" y="1363"/>
                    <a:pt x="1321" y="1367"/>
                    <a:pt x="1321" y="1383"/>
                  </a:cubicBezTo>
                  <a:lnTo>
                    <a:pt x="1321" y="1434"/>
                  </a:lnTo>
                  <a:lnTo>
                    <a:pt x="1303" y="1434"/>
                  </a:lnTo>
                  <a:lnTo>
                    <a:pt x="1303" y="1348"/>
                  </a:lnTo>
                  <a:lnTo>
                    <a:pt x="1303" y="1348"/>
                  </a:lnTo>
                  <a:close/>
                  <a:moveTo>
                    <a:pt x="1276" y="1382"/>
                  </a:moveTo>
                  <a:lnTo>
                    <a:pt x="1276" y="1382"/>
                  </a:lnTo>
                  <a:lnTo>
                    <a:pt x="1276" y="1377"/>
                  </a:lnTo>
                  <a:cubicBezTo>
                    <a:pt x="1276" y="1366"/>
                    <a:pt x="1272" y="1358"/>
                    <a:pt x="1263" y="1358"/>
                  </a:cubicBezTo>
                  <a:cubicBezTo>
                    <a:pt x="1252" y="1358"/>
                    <a:pt x="1248" y="1369"/>
                    <a:pt x="1248" y="1380"/>
                  </a:cubicBezTo>
                  <a:lnTo>
                    <a:pt x="1248" y="1382"/>
                  </a:lnTo>
                  <a:lnTo>
                    <a:pt x="1276" y="1382"/>
                  </a:lnTo>
                  <a:lnTo>
                    <a:pt x="1276" y="1382"/>
                  </a:lnTo>
                  <a:close/>
                  <a:moveTo>
                    <a:pt x="1248" y="1394"/>
                  </a:moveTo>
                  <a:lnTo>
                    <a:pt x="1248" y="1394"/>
                  </a:lnTo>
                  <a:lnTo>
                    <a:pt x="1248" y="1398"/>
                  </a:lnTo>
                  <a:cubicBezTo>
                    <a:pt x="1248" y="1410"/>
                    <a:pt x="1250" y="1425"/>
                    <a:pt x="1263" y="1425"/>
                  </a:cubicBezTo>
                  <a:cubicBezTo>
                    <a:pt x="1275" y="1425"/>
                    <a:pt x="1276" y="1411"/>
                    <a:pt x="1276" y="1405"/>
                  </a:cubicBezTo>
                  <a:lnTo>
                    <a:pt x="1293" y="1405"/>
                  </a:lnTo>
                  <a:cubicBezTo>
                    <a:pt x="1293" y="1424"/>
                    <a:pt x="1281" y="1436"/>
                    <a:pt x="1262" y="1436"/>
                  </a:cubicBezTo>
                  <a:cubicBezTo>
                    <a:pt x="1248" y="1436"/>
                    <a:pt x="1231" y="1432"/>
                    <a:pt x="1231" y="1393"/>
                  </a:cubicBezTo>
                  <a:cubicBezTo>
                    <a:pt x="1231" y="1370"/>
                    <a:pt x="1236" y="1346"/>
                    <a:pt x="1263" y="1346"/>
                  </a:cubicBezTo>
                  <a:cubicBezTo>
                    <a:pt x="1287" y="1346"/>
                    <a:pt x="1293" y="1361"/>
                    <a:pt x="1293" y="1384"/>
                  </a:cubicBezTo>
                  <a:lnTo>
                    <a:pt x="1293" y="1394"/>
                  </a:lnTo>
                  <a:lnTo>
                    <a:pt x="1248" y="1394"/>
                  </a:lnTo>
                  <a:lnTo>
                    <a:pt x="1248" y="1394"/>
                  </a:lnTo>
                  <a:close/>
                  <a:moveTo>
                    <a:pt x="1163" y="1348"/>
                  </a:moveTo>
                  <a:lnTo>
                    <a:pt x="1163" y="1348"/>
                  </a:lnTo>
                  <a:lnTo>
                    <a:pt x="1182" y="1348"/>
                  </a:lnTo>
                  <a:lnTo>
                    <a:pt x="1197" y="1416"/>
                  </a:lnTo>
                  <a:lnTo>
                    <a:pt x="1197" y="1416"/>
                  </a:lnTo>
                  <a:lnTo>
                    <a:pt x="1210" y="1348"/>
                  </a:lnTo>
                  <a:lnTo>
                    <a:pt x="1229" y="1348"/>
                  </a:lnTo>
                  <a:lnTo>
                    <a:pt x="1206" y="1434"/>
                  </a:lnTo>
                  <a:lnTo>
                    <a:pt x="1186" y="1434"/>
                  </a:lnTo>
                  <a:lnTo>
                    <a:pt x="1163" y="1348"/>
                  </a:lnTo>
                  <a:lnTo>
                    <a:pt x="1163" y="1348"/>
                  </a:lnTo>
                  <a:close/>
                  <a:moveTo>
                    <a:pt x="1130" y="1424"/>
                  </a:moveTo>
                  <a:lnTo>
                    <a:pt x="1130" y="1424"/>
                  </a:lnTo>
                  <a:cubicBezTo>
                    <a:pt x="1143" y="1424"/>
                    <a:pt x="1145" y="1413"/>
                    <a:pt x="1145" y="1391"/>
                  </a:cubicBezTo>
                  <a:cubicBezTo>
                    <a:pt x="1145" y="1372"/>
                    <a:pt x="1143" y="1359"/>
                    <a:pt x="1130" y="1359"/>
                  </a:cubicBezTo>
                  <a:cubicBezTo>
                    <a:pt x="1118" y="1359"/>
                    <a:pt x="1116" y="1372"/>
                    <a:pt x="1116" y="1391"/>
                  </a:cubicBezTo>
                  <a:cubicBezTo>
                    <a:pt x="1116" y="1413"/>
                    <a:pt x="1118" y="1424"/>
                    <a:pt x="1130" y="1424"/>
                  </a:cubicBezTo>
                  <a:lnTo>
                    <a:pt x="1130" y="1424"/>
                  </a:lnTo>
                  <a:close/>
                  <a:moveTo>
                    <a:pt x="1130" y="1346"/>
                  </a:moveTo>
                  <a:lnTo>
                    <a:pt x="1130" y="1346"/>
                  </a:lnTo>
                  <a:cubicBezTo>
                    <a:pt x="1155" y="1346"/>
                    <a:pt x="1163" y="1365"/>
                    <a:pt x="1163" y="1391"/>
                  </a:cubicBezTo>
                  <a:cubicBezTo>
                    <a:pt x="1163" y="1418"/>
                    <a:pt x="1154" y="1436"/>
                    <a:pt x="1130" y="1436"/>
                  </a:cubicBezTo>
                  <a:cubicBezTo>
                    <a:pt x="1107" y="1436"/>
                    <a:pt x="1099" y="1418"/>
                    <a:pt x="1099" y="1391"/>
                  </a:cubicBezTo>
                  <a:cubicBezTo>
                    <a:pt x="1099" y="1365"/>
                    <a:pt x="1106" y="1346"/>
                    <a:pt x="1130" y="1346"/>
                  </a:cubicBezTo>
                  <a:lnTo>
                    <a:pt x="1130" y="1346"/>
                  </a:lnTo>
                  <a:close/>
                  <a:moveTo>
                    <a:pt x="1092" y="1403"/>
                  </a:moveTo>
                  <a:lnTo>
                    <a:pt x="1092" y="1403"/>
                  </a:lnTo>
                  <a:cubicBezTo>
                    <a:pt x="1090" y="1423"/>
                    <a:pt x="1083" y="1436"/>
                    <a:pt x="1062" y="1436"/>
                  </a:cubicBezTo>
                  <a:cubicBezTo>
                    <a:pt x="1037" y="1436"/>
                    <a:pt x="1030" y="1418"/>
                    <a:pt x="1030" y="1391"/>
                  </a:cubicBezTo>
                  <a:cubicBezTo>
                    <a:pt x="1030" y="1365"/>
                    <a:pt x="1037" y="1346"/>
                    <a:pt x="1062" y="1346"/>
                  </a:cubicBezTo>
                  <a:cubicBezTo>
                    <a:pt x="1088" y="1346"/>
                    <a:pt x="1092" y="1366"/>
                    <a:pt x="1092" y="1377"/>
                  </a:cubicBezTo>
                  <a:lnTo>
                    <a:pt x="1075" y="1377"/>
                  </a:lnTo>
                  <a:cubicBezTo>
                    <a:pt x="1075" y="1369"/>
                    <a:pt x="1072" y="1359"/>
                    <a:pt x="1062" y="1359"/>
                  </a:cubicBezTo>
                  <a:cubicBezTo>
                    <a:pt x="1050" y="1359"/>
                    <a:pt x="1048" y="1372"/>
                    <a:pt x="1048" y="1391"/>
                  </a:cubicBezTo>
                  <a:cubicBezTo>
                    <a:pt x="1048" y="1410"/>
                    <a:pt x="1050" y="1424"/>
                    <a:pt x="1062" y="1424"/>
                  </a:cubicBezTo>
                  <a:cubicBezTo>
                    <a:pt x="1072" y="1424"/>
                    <a:pt x="1075" y="1416"/>
                    <a:pt x="1075" y="1403"/>
                  </a:cubicBezTo>
                  <a:lnTo>
                    <a:pt x="1092" y="1403"/>
                  </a:lnTo>
                  <a:lnTo>
                    <a:pt x="1092" y="1403"/>
                  </a:lnTo>
                  <a:close/>
                  <a:moveTo>
                    <a:pt x="1007" y="1373"/>
                  </a:moveTo>
                  <a:lnTo>
                    <a:pt x="1007" y="1373"/>
                  </a:lnTo>
                  <a:lnTo>
                    <a:pt x="1007" y="1371"/>
                  </a:lnTo>
                  <a:cubicBezTo>
                    <a:pt x="1007" y="1364"/>
                    <a:pt x="1004" y="1358"/>
                    <a:pt x="995" y="1358"/>
                  </a:cubicBezTo>
                  <a:cubicBezTo>
                    <a:pt x="988" y="1358"/>
                    <a:pt x="983" y="1361"/>
                    <a:pt x="983" y="1369"/>
                  </a:cubicBezTo>
                  <a:cubicBezTo>
                    <a:pt x="983" y="1376"/>
                    <a:pt x="986" y="1379"/>
                    <a:pt x="995" y="1382"/>
                  </a:cubicBezTo>
                  <a:lnTo>
                    <a:pt x="1006" y="1386"/>
                  </a:lnTo>
                  <a:cubicBezTo>
                    <a:pt x="1019" y="1390"/>
                    <a:pt x="1025" y="1397"/>
                    <a:pt x="1025" y="1410"/>
                  </a:cubicBezTo>
                  <a:cubicBezTo>
                    <a:pt x="1025" y="1429"/>
                    <a:pt x="1011" y="1436"/>
                    <a:pt x="994" y="1436"/>
                  </a:cubicBezTo>
                  <a:cubicBezTo>
                    <a:pt x="972" y="1436"/>
                    <a:pt x="966" y="1426"/>
                    <a:pt x="966" y="1410"/>
                  </a:cubicBezTo>
                  <a:lnTo>
                    <a:pt x="966" y="1407"/>
                  </a:lnTo>
                  <a:lnTo>
                    <a:pt x="981" y="1407"/>
                  </a:lnTo>
                  <a:lnTo>
                    <a:pt x="981" y="1409"/>
                  </a:lnTo>
                  <a:cubicBezTo>
                    <a:pt x="981" y="1419"/>
                    <a:pt x="985" y="1425"/>
                    <a:pt x="995" y="1425"/>
                  </a:cubicBezTo>
                  <a:cubicBezTo>
                    <a:pt x="1004" y="1425"/>
                    <a:pt x="1009" y="1420"/>
                    <a:pt x="1009" y="1412"/>
                  </a:cubicBezTo>
                  <a:cubicBezTo>
                    <a:pt x="1009" y="1406"/>
                    <a:pt x="1005" y="1401"/>
                    <a:pt x="999" y="1399"/>
                  </a:cubicBezTo>
                  <a:lnTo>
                    <a:pt x="985" y="1394"/>
                  </a:lnTo>
                  <a:cubicBezTo>
                    <a:pt x="972" y="1390"/>
                    <a:pt x="967" y="1383"/>
                    <a:pt x="967" y="1370"/>
                  </a:cubicBezTo>
                  <a:cubicBezTo>
                    <a:pt x="967" y="1354"/>
                    <a:pt x="978" y="1346"/>
                    <a:pt x="996" y="1346"/>
                  </a:cubicBezTo>
                  <a:cubicBezTo>
                    <a:pt x="1018" y="1346"/>
                    <a:pt x="1023" y="1359"/>
                    <a:pt x="1023" y="1370"/>
                  </a:cubicBezTo>
                  <a:lnTo>
                    <a:pt x="1023" y="1373"/>
                  </a:lnTo>
                  <a:lnTo>
                    <a:pt x="1007" y="1373"/>
                  </a:lnTo>
                  <a:lnTo>
                    <a:pt x="1007" y="1373"/>
                  </a:lnTo>
                  <a:close/>
                  <a:moveTo>
                    <a:pt x="938" y="1348"/>
                  </a:moveTo>
                  <a:lnTo>
                    <a:pt x="938" y="1348"/>
                  </a:lnTo>
                  <a:lnTo>
                    <a:pt x="956" y="1348"/>
                  </a:lnTo>
                  <a:lnTo>
                    <a:pt x="956" y="1434"/>
                  </a:lnTo>
                  <a:lnTo>
                    <a:pt x="938" y="1434"/>
                  </a:lnTo>
                  <a:lnTo>
                    <a:pt x="938" y="1348"/>
                  </a:lnTo>
                  <a:close/>
                  <a:moveTo>
                    <a:pt x="938" y="1319"/>
                  </a:moveTo>
                  <a:lnTo>
                    <a:pt x="938" y="1319"/>
                  </a:lnTo>
                  <a:lnTo>
                    <a:pt x="956" y="1319"/>
                  </a:lnTo>
                  <a:lnTo>
                    <a:pt x="956" y="1336"/>
                  </a:lnTo>
                  <a:lnTo>
                    <a:pt x="938" y="1336"/>
                  </a:lnTo>
                  <a:lnTo>
                    <a:pt x="938" y="1319"/>
                  </a:lnTo>
                  <a:close/>
                  <a:moveTo>
                    <a:pt x="873" y="1420"/>
                  </a:moveTo>
                  <a:lnTo>
                    <a:pt x="873" y="1420"/>
                  </a:lnTo>
                  <a:lnTo>
                    <a:pt x="888" y="1420"/>
                  </a:lnTo>
                  <a:cubicBezTo>
                    <a:pt x="903" y="1420"/>
                    <a:pt x="909" y="1411"/>
                    <a:pt x="909" y="1377"/>
                  </a:cubicBezTo>
                  <a:cubicBezTo>
                    <a:pt x="909" y="1345"/>
                    <a:pt x="904" y="1334"/>
                    <a:pt x="888" y="1334"/>
                  </a:cubicBezTo>
                  <a:lnTo>
                    <a:pt x="873" y="1334"/>
                  </a:lnTo>
                  <a:lnTo>
                    <a:pt x="873" y="1420"/>
                  </a:lnTo>
                  <a:lnTo>
                    <a:pt x="873" y="1420"/>
                  </a:lnTo>
                  <a:close/>
                  <a:moveTo>
                    <a:pt x="855" y="1320"/>
                  </a:moveTo>
                  <a:lnTo>
                    <a:pt x="855" y="1320"/>
                  </a:lnTo>
                  <a:lnTo>
                    <a:pt x="887" y="1320"/>
                  </a:lnTo>
                  <a:cubicBezTo>
                    <a:pt x="923" y="1320"/>
                    <a:pt x="928" y="1344"/>
                    <a:pt x="928" y="1377"/>
                  </a:cubicBezTo>
                  <a:cubicBezTo>
                    <a:pt x="928" y="1411"/>
                    <a:pt x="923" y="1434"/>
                    <a:pt x="887" y="1434"/>
                  </a:cubicBezTo>
                  <a:lnTo>
                    <a:pt x="855" y="1434"/>
                  </a:lnTo>
                  <a:lnTo>
                    <a:pt x="855" y="1320"/>
                  </a:lnTo>
                  <a:lnTo>
                    <a:pt x="855" y="1320"/>
                  </a:lnTo>
                  <a:close/>
                  <a:moveTo>
                    <a:pt x="784" y="1320"/>
                  </a:moveTo>
                  <a:lnTo>
                    <a:pt x="784" y="1320"/>
                  </a:lnTo>
                  <a:lnTo>
                    <a:pt x="801" y="1320"/>
                  </a:lnTo>
                  <a:lnTo>
                    <a:pt x="801" y="1434"/>
                  </a:lnTo>
                  <a:lnTo>
                    <a:pt x="784" y="1434"/>
                  </a:lnTo>
                  <a:lnTo>
                    <a:pt x="784" y="1320"/>
                  </a:lnTo>
                  <a:close/>
                  <a:moveTo>
                    <a:pt x="751" y="1389"/>
                  </a:moveTo>
                  <a:lnTo>
                    <a:pt x="751" y="1389"/>
                  </a:lnTo>
                  <a:cubicBezTo>
                    <a:pt x="746" y="1392"/>
                    <a:pt x="737" y="1394"/>
                    <a:pt x="732" y="1397"/>
                  </a:cubicBezTo>
                  <a:cubicBezTo>
                    <a:pt x="727" y="1399"/>
                    <a:pt x="725" y="1404"/>
                    <a:pt x="725" y="1411"/>
                  </a:cubicBezTo>
                  <a:cubicBezTo>
                    <a:pt x="725" y="1418"/>
                    <a:pt x="728" y="1424"/>
                    <a:pt x="735" y="1424"/>
                  </a:cubicBezTo>
                  <a:cubicBezTo>
                    <a:pt x="746" y="1424"/>
                    <a:pt x="751" y="1416"/>
                    <a:pt x="751" y="1403"/>
                  </a:cubicBezTo>
                  <a:lnTo>
                    <a:pt x="751" y="1389"/>
                  </a:lnTo>
                  <a:lnTo>
                    <a:pt x="751" y="1389"/>
                  </a:lnTo>
                  <a:close/>
                  <a:moveTo>
                    <a:pt x="767" y="1416"/>
                  </a:moveTo>
                  <a:lnTo>
                    <a:pt x="767" y="1416"/>
                  </a:lnTo>
                  <a:cubicBezTo>
                    <a:pt x="767" y="1420"/>
                    <a:pt x="769" y="1422"/>
                    <a:pt x="771" y="1422"/>
                  </a:cubicBezTo>
                  <a:cubicBezTo>
                    <a:pt x="773" y="1422"/>
                    <a:pt x="774" y="1422"/>
                    <a:pt x="774" y="1422"/>
                  </a:cubicBezTo>
                  <a:lnTo>
                    <a:pt x="774" y="1433"/>
                  </a:lnTo>
                  <a:cubicBezTo>
                    <a:pt x="772" y="1434"/>
                    <a:pt x="769" y="1435"/>
                    <a:pt x="766" y="1435"/>
                  </a:cubicBezTo>
                  <a:cubicBezTo>
                    <a:pt x="758" y="1435"/>
                    <a:pt x="752" y="1432"/>
                    <a:pt x="751" y="1424"/>
                  </a:cubicBezTo>
                  <a:lnTo>
                    <a:pt x="751" y="1424"/>
                  </a:lnTo>
                  <a:cubicBezTo>
                    <a:pt x="746" y="1432"/>
                    <a:pt x="740" y="1436"/>
                    <a:pt x="730" y="1436"/>
                  </a:cubicBezTo>
                  <a:cubicBezTo>
                    <a:pt x="716" y="1436"/>
                    <a:pt x="707" y="1429"/>
                    <a:pt x="707" y="1412"/>
                  </a:cubicBezTo>
                  <a:cubicBezTo>
                    <a:pt x="707" y="1393"/>
                    <a:pt x="716" y="1389"/>
                    <a:pt x="727" y="1385"/>
                  </a:cubicBezTo>
                  <a:lnTo>
                    <a:pt x="741" y="1382"/>
                  </a:lnTo>
                  <a:cubicBezTo>
                    <a:pt x="747" y="1380"/>
                    <a:pt x="751" y="1378"/>
                    <a:pt x="751" y="1371"/>
                  </a:cubicBezTo>
                  <a:cubicBezTo>
                    <a:pt x="751" y="1363"/>
                    <a:pt x="748" y="1358"/>
                    <a:pt x="739" y="1358"/>
                  </a:cubicBezTo>
                  <a:cubicBezTo>
                    <a:pt x="727" y="1358"/>
                    <a:pt x="726" y="1366"/>
                    <a:pt x="726" y="1374"/>
                  </a:cubicBezTo>
                  <a:lnTo>
                    <a:pt x="710" y="1374"/>
                  </a:lnTo>
                  <a:cubicBezTo>
                    <a:pt x="710" y="1356"/>
                    <a:pt x="717" y="1346"/>
                    <a:pt x="740" y="1346"/>
                  </a:cubicBezTo>
                  <a:cubicBezTo>
                    <a:pt x="755" y="1346"/>
                    <a:pt x="767" y="1352"/>
                    <a:pt x="767" y="1367"/>
                  </a:cubicBezTo>
                  <a:lnTo>
                    <a:pt x="767" y="1416"/>
                  </a:lnTo>
                  <a:lnTo>
                    <a:pt x="767" y="1416"/>
                  </a:lnTo>
                  <a:close/>
                  <a:moveTo>
                    <a:pt x="703" y="1403"/>
                  </a:moveTo>
                  <a:lnTo>
                    <a:pt x="703" y="1403"/>
                  </a:lnTo>
                  <a:cubicBezTo>
                    <a:pt x="702" y="1423"/>
                    <a:pt x="695" y="1436"/>
                    <a:pt x="674" y="1436"/>
                  </a:cubicBezTo>
                  <a:cubicBezTo>
                    <a:pt x="649" y="1436"/>
                    <a:pt x="642" y="1418"/>
                    <a:pt x="642" y="1391"/>
                  </a:cubicBezTo>
                  <a:cubicBezTo>
                    <a:pt x="642" y="1365"/>
                    <a:pt x="649" y="1346"/>
                    <a:pt x="674" y="1346"/>
                  </a:cubicBezTo>
                  <a:cubicBezTo>
                    <a:pt x="699" y="1346"/>
                    <a:pt x="703" y="1366"/>
                    <a:pt x="703" y="1377"/>
                  </a:cubicBezTo>
                  <a:lnTo>
                    <a:pt x="686" y="1377"/>
                  </a:lnTo>
                  <a:cubicBezTo>
                    <a:pt x="686" y="1369"/>
                    <a:pt x="684" y="1359"/>
                    <a:pt x="674" y="1359"/>
                  </a:cubicBezTo>
                  <a:cubicBezTo>
                    <a:pt x="661" y="1359"/>
                    <a:pt x="659" y="1372"/>
                    <a:pt x="659" y="1391"/>
                  </a:cubicBezTo>
                  <a:cubicBezTo>
                    <a:pt x="659" y="1410"/>
                    <a:pt x="661" y="1424"/>
                    <a:pt x="674" y="1424"/>
                  </a:cubicBezTo>
                  <a:cubicBezTo>
                    <a:pt x="683" y="1424"/>
                    <a:pt x="687" y="1416"/>
                    <a:pt x="687" y="1403"/>
                  </a:cubicBezTo>
                  <a:lnTo>
                    <a:pt x="703" y="1403"/>
                  </a:lnTo>
                  <a:lnTo>
                    <a:pt x="703" y="1403"/>
                  </a:lnTo>
                  <a:close/>
                  <a:moveTo>
                    <a:pt x="613" y="1348"/>
                  </a:moveTo>
                  <a:lnTo>
                    <a:pt x="613" y="1348"/>
                  </a:lnTo>
                  <a:lnTo>
                    <a:pt x="630" y="1348"/>
                  </a:lnTo>
                  <a:lnTo>
                    <a:pt x="630" y="1434"/>
                  </a:lnTo>
                  <a:lnTo>
                    <a:pt x="613" y="1434"/>
                  </a:lnTo>
                  <a:lnTo>
                    <a:pt x="613" y="1348"/>
                  </a:lnTo>
                  <a:close/>
                  <a:moveTo>
                    <a:pt x="613" y="1319"/>
                  </a:moveTo>
                  <a:lnTo>
                    <a:pt x="613" y="1319"/>
                  </a:lnTo>
                  <a:lnTo>
                    <a:pt x="630" y="1319"/>
                  </a:lnTo>
                  <a:lnTo>
                    <a:pt x="630" y="1336"/>
                  </a:lnTo>
                  <a:lnTo>
                    <a:pt x="613" y="1336"/>
                  </a:lnTo>
                  <a:lnTo>
                    <a:pt x="613" y="1319"/>
                  </a:lnTo>
                  <a:close/>
                  <a:moveTo>
                    <a:pt x="561" y="1348"/>
                  </a:moveTo>
                  <a:lnTo>
                    <a:pt x="561" y="1348"/>
                  </a:lnTo>
                  <a:lnTo>
                    <a:pt x="573" y="1348"/>
                  </a:lnTo>
                  <a:lnTo>
                    <a:pt x="573" y="1324"/>
                  </a:lnTo>
                  <a:lnTo>
                    <a:pt x="590" y="1324"/>
                  </a:lnTo>
                  <a:lnTo>
                    <a:pt x="590" y="1348"/>
                  </a:lnTo>
                  <a:lnTo>
                    <a:pt x="604" y="1348"/>
                  </a:lnTo>
                  <a:lnTo>
                    <a:pt x="604" y="1361"/>
                  </a:lnTo>
                  <a:lnTo>
                    <a:pt x="590" y="1361"/>
                  </a:lnTo>
                  <a:lnTo>
                    <a:pt x="590" y="1412"/>
                  </a:lnTo>
                  <a:cubicBezTo>
                    <a:pt x="590" y="1419"/>
                    <a:pt x="592" y="1421"/>
                    <a:pt x="598" y="1421"/>
                  </a:cubicBezTo>
                  <a:cubicBezTo>
                    <a:pt x="601" y="1421"/>
                    <a:pt x="603" y="1421"/>
                    <a:pt x="604" y="1421"/>
                  </a:cubicBezTo>
                  <a:lnTo>
                    <a:pt x="604" y="1434"/>
                  </a:lnTo>
                  <a:cubicBezTo>
                    <a:pt x="601" y="1435"/>
                    <a:pt x="596" y="1435"/>
                    <a:pt x="591" y="1435"/>
                  </a:cubicBezTo>
                  <a:cubicBezTo>
                    <a:pt x="579" y="1435"/>
                    <a:pt x="573" y="1432"/>
                    <a:pt x="573" y="1414"/>
                  </a:cubicBezTo>
                  <a:lnTo>
                    <a:pt x="573" y="1361"/>
                  </a:lnTo>
                  <a:lnTo>
                    <a:pt x="561" y="1361"/>
                  </a:lnTo>
                  <a:lnTo>
                    <a:pt x="561" y="1348"/>
                  </a:lnTo>
                  <a:lnTo>
                    <a:pt x="561" y="1348"/>
                  </a:lnTo>
                  <a:close/>
                  <a:moveTo>
                    <a:pt x="541" y="1373"/>
                  </a:moveTo>
                  <a:lnTo>
                    <a:pt x="541" y="1373"/>
                  </a:lnTo>
                  <a:lnTo>
                    <a:pt x="541" y="1371"/>
                  </a:lnTo>
                  <a:cubicBezTo>
                    <a:pt x="541" y="1364"/>
                    <a:pt x="538" y="1358"/>
                    <a:pt x="529" y="1358"/>
                  </a:cubicBezTo>
                  <a:cubicBezTo>
                    <a:pt x="523" y="1358"/>
                    <a:pt x="517" y="1361"/>
                    <a:pt x="517" y="1369"/>
                  </a:cubicBezTo>
                  <a:cubicBezTo>
                    <a:pt x="517" y="1376"/>
                    <a:pt x="520" y="1379"/>
                    <a:pt x="529" y="1382"/>
                  </a:cubicBezTo>
                  <a:lnTo>
                    <a:pt x="540" y="1386"/>
                  </a:lnTo>
                  <a:cubicBezTo>
                    <a:pt x="553" y="1390"/>
                    <a:pt x="559" y="1397"/>
                    <a:pt x="559" y="1410"/>
                  </a:cubicBezTo>
                  <a:cubicBezTo>
                    <a:pt x="559" y="1429"/>
                    <a:pt x="546" y="1436"/>
                    <a:pt x="528" y="1436"/>
                  </a:cubicBezTo>
                  <a:cubicBezTo>
                    <a:pt x="507" y="1436"/>
                    <a:pt x="500" y="1426"/>
                    <a:pt x="500" y="1410"/>
                  </a:cubicBezTo>
                  <a:lnTo>
                    <a:pt x="500" y="1407"/>
                  </a:lnTo>
                  <a:lnTo>
                    <a:pt x="515" y="1407"/>
                  </a:lnTo>
                  <a:lnTo>
                    <a:pt x="515" y="1409"/>
                  </a:lnTo>
                  <a:cubicBezTo>
                    <a:pt x="515" y="1419"/>
                    <a:pt x="519" y="1425"/>
                    <a:pt x="529" y="1425"/>
                  </a:cubicBezTo>
                  <a:cubicBezTo>
                    <a:pt x="538" y="1425"/>
                    <a:pt x="543" y="1420"/>
                    <a:pt x="543" y="1412"/>
                  </a:cubicBezTo>
                  <a:cubicBezTo>
                    <a:pt x="543" y="1406"/>
                    <a:pt x="539" y="1401"/>
                    <a:pt x="533" y="1399"/>
                  </a:cubicBezTo>
                  <a:lnTo>
                    <a:pt x="519" y="1394"/>
                  </a:lnTo>
                  <a:cubicBezTo>
                    <a:pt x="506" y="1390"/>
                    <a:pt x="501" y="1383"/>
                    <a:pt x="501" y="1370"/>
                  </a:cubicBezTo>
                  <a:cubicBezTo>
                    <a:pt x="501" y="1354"/>
                    <a:pt x="513" y="1346"/>
                    <a:pt x="530" y="1346"/>
                  </a:cubicBezTo>
                  <a:cubicBezTo>
                    <a:pt x="552" y="1346"/>
                    <a:pt x="557" y="1359"/>
                    <a:pt x="557" y="1370"/>
                  </a:cubicBezTo>
                  <a:lnTo>
                    <a:pt x="557" y="1373"/>
                  </a:lnTo>
                  <a:lnTo>
                    <a:pt x="541" y="1373"/>
                  </a:lnTo>
                  <a:lnTo>
                    <a:pt x="541" y="1373"/>
                  </a:lnTo>
                  <a:close/>
                  <a:moveTo>
                    <a:pt x="471" y="1348"/>
                  </a:moveTo>
                  <a:lnTo>
                    <a:pt x="471" y="1348"/>
                  </a:lnTo>
                  <a:lnTo>
                    <a:pt x="488" y="1348"/>
                  </a:lnTo>
                  <a:lnTo>
                    <a:pt x="488" y="1434"/>
                  </a:lnTo>
                  <a:lnTo>
                    <a:pt x="471" y="1434"/>
                  </a:lnTo>
                  <a:lnTo>
                    <a:pt x="471" y="1348"/>
                  </a:lnTo>
                  <a:close/>
                  <a:moveTo>
                    <a:pt x="471" y="1319"/>
                  </a:moveTo>
                  <a:lnTo>
                    <a:pt x="471" y="1319"/>
                  </a:lnTo>
                  <a:lnTo>
                    <a:pt x="488" y="1319"/>
                  </a:lnTo>
                  <a:lnTo>
                    <a:pt x="488" y="1336"/>
                  </a:lnTo>
                  <a:lnTo>
                    <a:pt x="471" y="1336"/>
                  </a:lnTo>
                  <a:lnTo>
                    <a:pt x="471" y="1319"/>
                  </a:lnTo>
                  <a:close/>
                  <a:moveTo>
                    <a:pt x="420" y="1348"/>
                  </a:moveTo>
                  <a:lnTo>
                    <a:pt x="420" y="1348"/>
                  </a:lnTo>
                  <a:lnTo>
                    <a:pt x="432" y="1348"/>
                  </a:lnTo>
                  <a:lnTo>
                    <a:pt x="432" y="1324"/>
                  </a:lnTo>
                  <a:lnTo>
                    <a:pt x="449" y="1324"/>
                  </a:lnTo>
                  <a:lnTo>
                    <a:pt x="449" y="1348"/>
                  </a:lnTo>
                  <a:lnTo>
                    <a:pt x="463" y="1348"/>
                  </a:lnTo>
                  <a:lnTo>
                    <a:pt x="463" y="1361"/>
                  </a:lnTo>
                  <a:lnTo>
                    <a:pt x="449" y="1361"/>
                  </a:lnTo>
                  <a:lnTo>
                    <a:pt x="449" y="1412"/>
                  </a:lnTo>
                  <a:cubicBezTo>
                    <a:pt x="449" y="1419"/>
                    <a:pt x="451" y="1421"/>
                    <a:pt x="457" y="1421"/>
                  </a:cubicBezTo>
                  <a:cubicBezTo>
                    <a:pt x="459" y="1421"/>
                    <a:pt x="461" y="1421"/>
                    <a:pt x="463" y="1421"/>
                  </a:cubicBezTo>
                  <a:lnTo>
                    <a:pt x="463" y="1434"/>
                  </a:lnTo>
                  <a:cubicBezTo>
                    <a:pt x="459" y="1435"/>
                    <a:pt x="454" y="1435"/>
                    <a:pt x="449" y="1435"/>
                  </a:cubicBezTo>
                  <a:cubicBezTo>
                    <a:pt x="437" y="1435"/>
                    <a:pt x="432" y="1432"/>
                    <a:pt x="432" y="1414"/>
                  </a:cubicBezTo>
                  <a:lnTo>
                    <a:pt x="432" y="1361"/>
                  </a:lnTo>
                  <a:lnTo>
                    <a:pt x="420" y="1361"/>
                  </a:lnTo>
                  <a:lnTo>
                    <a:pt x="420" y="1348"/>
                  </a:lnTo>
                  <a:lnTo>
                    <a:pt x="420" y="1348"/>
                  </a:lnTo>
                  <a:close/>
                  <a:moveTo>
                    <a:pt x="395" y="1389"/>
                  </a:moveTo>
                  <a:lnTo>
                    <a:pt x="395" y="1389"/>
                  </a:lnTo>
                  <a:cubicBezTo>
                    <a:pt x="390" y="1392"/>
                    <a:pt x="381" y="1394"/>
                    <a:pt x="376" y="1397"/>
                  </a:cubicBezTo>
                  <a:cubicBezTo>
                    <a:pt x="371" y="1399"/>
                    <a:pt x="369" y="1404"/>
                    <a:pt x="369" y="1411"/>
                  </a:cubicBezTo>
                  <a:cubicBezTo>
                    <a:pt x="369" y="1418"/>
                    <a:pt x="372" y="1424"/>
                    <a:pt x="379" y="1424"/>
                  </a:cubicBezTo>
                  <a:cubicBezTo>
                    <a:pt x="390" y="1424"/>
                    <a:pt x="395" y="1416"/>
                    <a:pt x="395" y="1403"/>
                  </a:cubicBezTo>
                  <a:lnTo>
                    <a:pt x="395" y="1389"/>
                  </a:lnTo>
                  <a:lnTo>
                    <a:pt x="395" y="1389"/>
                  </a:lnTo>
                  <a:close/>
                  <a:moveTo>
                    <a:pt x="411" y="1416"/>
                  </a:moveTo>
                  <a:lnTo>
                    <a:pt x="411" y="1416"/>
                  </a:lnTo>
                  <a:cubicBezTo>
                    <a:pt x="411" y="1420"/>
                    <a:pt x="413" y="1422"/>
                    <a:pt x="416" y="1422"/>
                  </a:cubicBezTo>
                  <a:cubicBezTo>
                    <a:pt x="417" y="1422"/>
                    <a:pt x="418" y="1422"/>
                    <a:pt x="418" y="1422"/>
                  </a:cubicBezTo>
                  <a:lnTo>
                    <a:pt x="418" y="1433"/>
                  </a:lnTo>
                  <a:cubicBezTo>
                    <a:pt x="416" y="1434"/>
                    <a:pt x="413" y="1435"/>
                    <a:pt x="410" y="1435"/>
                  </a:cubicBezTo>
                  <a:cubicBezTo>
                    <a:pt x="402" y="1435"/>
                    <a:pt x="396" y="1432"/>
                    <a:pt x="395" y="1424"/>
                  </a:cubicBezTo>
                  <a:lnTo>
                    <a:pt x="395" y="1424"/>
                  </a:lnTo>
                  <a:cubicBezTo>
                    <a:pt x="390" y="1432"/>
                    <a:pt x="384" y="1436"/>
                    <a:pt x="374" y="1436"/>
                  </a:cubicBezTo>
                  <a:cubicBezTo>
                    <a:pt x="360" y="1436"/>
                    <a:pt x="351" y="1429"/>
                    <a:pt x="351" y="1412"/>
                  </a:cubicBezTo>
                  <a:cubicBezTo>
                    <a:pt x="351" y="1393"/>
                    <a:pt x="360" y="1389"/>
                    <a:pt x="371" y="1385"/>
                  </a:cubicBezTo>
                  <a:lnTo>
                    <a:pt x="385" y="1382"/>
                  </a:lnTo>
                  <a:cubicBezTo>
                    <a:pt x="391" y="1380"/>
                    <a:pt x="395" y="1378"/>
                    <a:pt x="395" y="1371"/>
                  </a:cubicBezTo>
                  <a:cubicBezTo>
                    <a:pt x="395" y="1363"/>
                    <a:pt x="392" y="1358"/>
                    <a:pt x="383" y="1358"/>
                  </a:cubicBezTo>
                  <a:cubicBezTo>
                    <a:pt x="372" y="1358"/>
                    <a:pt x="370" y="1366"/>
                    <a:pt x="370" y="1374"/>
                  </a:cubicBezTo>
                  <a:lnTo>
                    <a:pt x="354" y="1374"/>
                  </a:lnTo>
                  <a:cubicBezTo>
                    <a:pt x="354" y="1356"/>
                    <a:pt x="361" y="1346"/>
                    <a:pt x="384" y="1346"/>
                  </a:cubicBezTo>
                  <a:cubicBezTo>
                    <a:pt x="399" y="1346"/>
                    <a:pt x="411" y="1352"/>
                    <a:pt x="411" y="1367"/>
                  </a:cubicBezTo>
                  <a:lnTo>
                    <a:pt x="411" y="1416"/>
                  </a:lnTo>
                  <a:lnTo>
                    <a:pt x="411" y="1416"/>
                  </a:lnTo>
                  <a:close/>
                  <a:moveTo>
                    <a:pt x="304" y="1348"/>
                  </a:moveTo>
                  <a:lnTo>
                    <a:pt x="304" y="1348"/>
                  </a:lnTo>
                  <a:lnTo>
                    <a:pt x="316" y="1348"/>
                  </a:lnTo>
                  <a:lnTo>
                    <a:pt x="316" y="1324"/>
                  </a:lnTo>
                  <a:lnTo>
                    <a:pt x="333" y="1324"/>
                  </a:lnTo>
                  <a:lnTo>
                    <a:pt x="333" y="1348"/>
                  </a:lnTo>
                  <a:lnTo>
                    <a:pt x="347" y="1348"/>
                  </a:lnTo>
                  <a:lnTo>
                    <a:pt x="347" y="1361"/>
                  </a:lnTo>
                  <a:lnTo>
                    <a:pt x="333" y="1361"/>
                  </a:lnTo>
                  <a:lnTo>
                    <a:pt x="333" y="1412"/>
                  </a:lnTo>
                  <a:cubicBezTo>
                    <a:pt x="333" y="1419"/>
                    <a:pt x="335" y="1421"/>
                    <a:pt x="341" y="1421"/>
                  </a:cubicBezTo>
                  <a:cubicBezTo>
                    <a:pt x="343" y="1421"/>
                    <a:pt x="345" y="1421"/>
                    <a:pt x="347" y="1421"/>
                  </a:cubicBezTo>
                  <a:lnTo>
                    <a:pt x="347" y="1434"/>
                  </a:lnTo>
                  <a:cubicBezTo>
                    <a:pt x="343" y="1435"/>
                    <a:pt x="339" y="1435"/>
                    <a:pt x="333" y="1435"/>
                  </a:cubicBezTo>
                  <a:cubicBezTo>
                    <a:pt x="321" y="1435"/>
                    <a:pt x="316" y="1432"/>
                    <a:pt x="316" y="1414"/>
                  </a:cubicBezTo>
                  <a:lnTo>
                    <a:pt x="316" y="1361"/>
                  </a:lnTo>
                  <a:lnTo>
                    <a:pt x="304" y="1361"/>
                  </a:lnTo>
                  <a:lnTo>
                    <a:pt x="304" y="1348"/>
                  </a:lnTo>
                  <a:lnTo>
                    <a:pt x="304" y="1348"/>
                  </a:lnTo>
                  <a:close/>
                  <a:moveTo>
                    <a:pt x="247" y="1399"/>
                  </a:moveTo>
                  <a:lnTo>
                    <a:pt x="247" y="1399"/>
                  </a:lnTo>
                  <a:lnTo>
                    <a:pt x="247" y="1402"/>
                  </a:lnTo>
                  <a:cubicBezTo>
                    <a:pt x="247" y="1416"/>
                    <a:pt x="253" y="1423"/>
                    <a:pt x="266" y="1423"/>
                  </a:cubicBezTo>
                  <a:cubicBezTo>
                    <a:pt x="277" y="1423"/>
                    <a:pt x="283" y="1415"/>
                    <a:pt x="283" y="1406"/>
                  </a:cubicBezTo>
                  <a:cubicBezTo>
                    <a:pt x="283" y="1394"/>
                    <a:pt x="277" y="1389"/>
                    <a:pt x="267" y="1386"/>
                  </a:cubicBezTo>
                  <a:lnTo>
                    <a:pt x="254" y="1382"/>
                  </a:lnTo>
                  <a:cubicBezTo>
                    <a:pt x="238" y="1375"/>
                    <a:pt x="231" y="1367"/>
                    <a:pt x="231" y="1350"/>
                  </a:cubicBezTo>
                  <a:cubicBezTo>
                    <a:pt x="231" y="1330"/>
                    <a:pt x="245" y="1318"/>
                    <a:pt x="266" y="1318"/>
                  </a:cubicBezTo>
                  <a:cubicBezTo>
                    <a:pt x="295" y="1318"/>
                    <a:pt x="298" y="1336"/>
                    <a:pt x="298" y="1348"/>
                  </a:cubicBezTo>
                  <a:lnTo>
                    <a:pt x="298" y="1351"/>
                  </a:lnTo>
                  <a:lnTo>
                    <a:pt x="280" y="1351"/>
                  </a:lnTo>
                  <a:lnTo>
                    <a:pt x="280" y="1348"/>
                  </a:lnTo>
                  <a:cubicBezTo>
                    <a:pt x="280" y="1338"/>
                    <a:pt x="275" y="1332"/>
                    <a:pt x="264" y="1332"/>
                  </a:cubicBezTo>
                  <a:cubicBezTo>
                    <a:pt x="256" y="1332"/>
                    <a:pt x="249" y="1336"/>
                    <a:pt x="249" y="1348"/>
                  </a:cubicBezTo>
                  <a:cubicBezTo>
                    <a:pt x="249" y="1358"/>
                    <a:pt x="254" y="1363"/>
                    <a:pt x="266" y="1368"/>
                  </a:cubicBezTo>
                  <a:lnTo>
                    <a:pt x="278" y="1372"/>
                  </a:lnTo>
                  <a:cubicBezTo>
                    <a:pt x="294" y="1378"/>
                    <a:pt x="301" y="1387"/>
                    <a:pt x="301" y="1402"/>
                  </a:cubicBezTo>
                  <a:cubicBezTo>
                    <a:pt x="301" y="1426"/>
                    <a:pt x="287" y="1436"/>
                    <a:pt x="264" y="1436"/>
                  </a:cubicBezTo>
                  <a:cubicBezTo>
                    <a:pt x="235" y="1436"/>
                    <a:pt x="229" y="1418"/>
                    <a:pt x="229" y="1402"/>
                  </a:cubicBezTo>
                  <a:lnTo>
                    <a:pt x="229" y="1399"/>
                  </a:lnTo>
                  <a:lnTo>
                    <a:pt x="247" y="1399"/>
                  </a:lnTo>
                  <a:lnTo>
                    <a:pt x="247" y="1399"/>
                  </a:lnTo>
                  <a:close/>
                  <a:moveTo>
                    <a:pt x="404" y="8"/>
                  </a:moveTo>
                  <a:lnTo>
                    <a:pt x="404" y="8"/>
                  </a:lnTo>
                  <a:cubicBezTo>
                    <a:pt x="363" y="16"/>
                    <a:pt x="336" y="56"/>
                    <a:pt x="344" y="97"/>
                  </a:cubicBezTo>
                  <a:cubicBezTo>
                    <a:pt x="353" y="138"/>
                    <a:pt x="393" y="165"/>
                    <a:pt x="434" y="157"/>
                  </a:cubicBezTo>
                  <a:cubicBezTo>
                    <a:pt x="475" y="148"/>
                    <a:pt x="502" y="108"/>
                    <a:pt x="494" y="67"/>
                  </a:cubicBezTo>
                  <a:cubicBezTo>
                    <a:pt x="485" y="26"/>
                    <a:pt x="445" y="0"/>
                    <a:pt x="404" y="8"/>
                  </a:cubicBezTo>
                  <a:lnTo>
                    <a:pt x="404" y="8"/>
                  </a:lnTo>
                  <a:close/>
                  <a:moveTo>
                    <a:pt x="947" y="1117"/>
                  </a:moveTo>
                  <a:lnTo>
                    <a:pt x="947" y="1117"/>
                  </a:lnTo>
                  <a:lnTo>
                    <a:pt x="947" y="1117"/>
                  </a:lnTo>
                  <a:lnTo>
                    <a:pt x="1045" y="632"/>
                  </a:lnTo>
                  <a:cubicBezTo>
                    <a:pt x="1045" y="631"/>
                    <a:pt x="1045" y="631"/>
                    <a:pt x="1045" y="630"/>
                  </a:cubicBezTo>
                  <a:cubicBezTo>
                    <a:pt x="1059" y="567"/>
                    <a:pt x="1121" y="516"/>
                    <a:pt x="1184" y="516"/>
                  </a:cubicBezTo>
                  <a:lnTo>
                    <a:pt x="1207" y="516"/>
                  </a:lnTo>
                  <a:cubicBezTo>
                    <a:pt x="1271" y="516"/>
                    <a:pt x="1313" y="568"/>
                    <a:pt x="1300" y="632"/>
                  </a:cubicBezTo>
                  <a:lnTo>
                    <a:pt x="1202" y="1117"/>
                  </a:lnTo>
                  <a:lnTo>
                    <a:pt x="1342" y="1117"/>
                  </a:lnTo>
                  <a:lnTo>
                    <a:pt x="1439" y="632"/>
                  </a:lnTo>
                  <a:cubicBezTo>
                    <a:pt x="1468" y="491"/>
                    <a:pt x="1376" y="376"/>
                    <a:pt x="1235" y="376"/>
                  </a:cubicBezTo>
                  <a:lnTo>
                    <a:pt x="1212" y="376"/>
                  </a:lnTo>
                  <a:cubicBezTo>
                    <a:pt x="1139" y="376"/>
                    <a:pt x="1067" y="407"/>
                    <a:pt x="1010" y="457"/>
                  </a:cubicBezTo>
                  <a:cubicBezTo>
                    <a:pt x="973" y="407"/>
                    <a:pt x="913" y="376"/>
                    <a:pt x="840" y="376"/>
                  </a:cubicBezTo>
                  <a:lnTo>
                    <a:pt x="818" y="376"/>
                  </a:lnTo>
                  <a:cubicBezTo>
                    <a:pt x="676" y="376"/>
                    <a:pt x="538" y="491"/>
                    <a:pt x="510" y="632"/>
                  </a:cubicBezTo>
                  <a:lnTo>
                    <a:pt x="412" y="1117"/>
                  </a:lnTo>
                  <a:lnTo>
                    <a:pt x="552" y="1117"/>
                  </a:lnTo>
                  <a:lnTo>
                    <a:pt x="650" y="632"/>
                  </a:lnTo>
                  <a:cubicBezTo>
                    <a:pt x="663" y="568"/>
                    <a:pt x="725" y="516"/>
                    <a:pt x="790" y="516"/>
                  </a:cubicBezTo>
                  <a:lnTo>
                    <a:pt x="812" y="516"/>
                  </a:lnTo>
                  <a:cubicBezTo>
                    <a:pt x="876" y="516"/>
                    <a:pt x="917" y="567"/>
                    <a:pt x="905" y="630"/>
                  </a:cubicBezTo>
                  <a:cubicBezTo>
                    <a:pt x="905" y="631"/>
                    <a:pt x="905" y="631"/>
                    <a:pt x="905" y="632"/>
                  </a:cubicBezTo>
                  <a:lnTo>
                    <a:pt x="807" y="1117"/>
                  </a:lnTo>
                  <a:lnTo>
                    <a:pt x="947" y="1117"/>
                  </a:lnTo>
                  <a:lnTo>
                    <a:pt x="947" y="1117"/>
                  </a:lnTo>
                  <a:close/>
                  <a:moveTo>
                    <a:pt x="281" y="388"/>
                  </a:moveTo>
                  <a:lnTo>
                    <a:pt x="281" y="388"/>
                  </a:lnTo>
                  <a:lnTo>
                    <a:pt x="153" y="1067"/>
                  </a:lnTo>
                  <a:cubicBezTo>
                    <a:pt x="138" y="1142"/>
                    <a:pt x="118" y="1155"/>
                    <a:pt x="78" y="1155"/>
                  </a:cubicBezTo>
                  <a:cubicBezTo>
                    <a:pt x="61" y="1155"/>
                    <a:pt x="47" y="1155"/>
                    <a:pt x="31" y="1153"/>
                  </a:cubicBezTo>
                  <a:lnTo>
                    <a:pt x="22" y="1151"/>
                  </a:lnTo>
                  <a:lnTo>
                    <a:pt x="0" y="1268"/>
                  </a:lnTo>
                  <a:lnTo>
                    <a:pt x="6" y="1269"/>
                  </a:lnTo>
                  <a:cubicBezTo>
                    <a:pt x="25" y="1273"/>
                    <a:pt x="45" y="1275"/>
                    <a:pt x="68" y="1275"/>
                  </a:cubicBezTo>
                  <a:cubicBezTo>
                    <a:pt x="184" y="1275"/>
                    <a:pt x="261" y="1208"/>
                    <a:pt x="284" y="1086"/>
                  </a:cubicBezTo>
                  <a:lnTo>
                    <a:pt x="417" y="388"/>
                  </a:lnTo>
                  <a:lnTo>
                    <a:pt x="281" y="388"/>
                  </a:lnTo>
                  <a:lnTo>
                    <a:pt x="281" y="388"/>
                  </a:lnTo>
                  <a:close/>
                  <a:moveTo>
                    <a:pt x="1758" y="1011"/>
                  </a:moveTo>
                  <a:lnTo>
                    <a:pt x="1758" y="1011"/>
                  </a:lnTo>
                  <a:cubicBezTo>
                    <a:pt x="1944" y="1011"/>
                    <a:pt x="2001" y="826"/>
                    <a:pt x="2017" y="746"/>
                  </a:cubicBezTo>
                  <a:cubicBezTo>
                    <a:pt x="2042" y="621"/>
                    <a:pt x="2001" y="494"/>
                    <a:pt x="1853" y="494"/>
                  </a:cubicBezTo>
                  <a:cubicBezTo>
                    <a:pt x="1698" y="494"/>
                    <a:pt x="1617" y="627"/>
                    <a:pt x="1592" y="752"/>
                  </a:cubicBezTo>
                  <a:cubicBezTo>
                    <a:pt x="1580" y="812"/>
                    <a:pt x="1557" y="1011"/>
                    <a:pt x="1758" y="1011"/>
                  </a:cubicBezTo>
                  <a:lnTo>
                    <a:pt x="1758" y="1011"/>
                  </a:lnTo>
                  <a:close/>
                  <a:moveTo>
                    <a:pt x="2157" y="754"/>
                  </a:moveTo>
                  <a:lnTo>
                    <a:pt x="2157" y="754"/>
                  </a:lnTo>
                  <a:cubicBezTo>
                    <a:pt x="2112" y="983"/>
                    <a:pt x="1951" y="1131"/>
                    <a:pt x="1747" y="1131"/>
                  </a:cubicBezTo>
                  <a:cubicBezTo>
                    <a:pt x="1673" y="1131"/>
                    <a:pt x="1583" y="1104"/>
                    <a:pt x="1541" y="1033"/>
                  </a:cubicBezTo>
                  <a:cubicBezTo>
                    <a:pt x="1536" y="1061"/>
                    <a:pt x="1510" y="1200"/>
                    <a:pt x="1497" y="1270"/>
                  </a:cubicBezTo>
                  <a:lnTo>
                    <a:pt x="1362" y="1270"/>
                  </a:lnTo>
                  <a:lnTo>
                    <a:pt x="1533" y="390"/>
                  </a:lnTo>
                  <a:lnTo>
                    <a:pt x="1668" y="390"/>
                  </a:lnTo>
                  <a:cubicBezTo>
                    <a:pt x="1668" y="390"/>
                    <a:pt x="1658" y="441"/>
                    <a:pt x="1652" y="469"/>
                  </a:cubicBezTo>
                  <a:cubicBezTo>
                    <a:pt x="1706" y="408"/>
                    <a:pt x="1792" y="374"/>
                    <a:pt x="1894" y="374"/>
                  </a:cubicBezTo>
                  <a:cubicBezTo>
                    <a:pt x="2099" y="374"/>
                    <a:pt x="2203" y="523"/>
                    <a:pt x="2157" y="75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</p:grpSp>
      <p:sp>
        <p:nvSpPr>
          <p:cNvPr id="13" name="TextBox 4">
            <a:extLst>
              <a:ext uri="{FF2B5EF4-FFF2-40B4-BE49-F238E27FC236}">
                <a16:creationId xmlns:a16="http://schemas.microsoft.com/office/drawing/2014/main" id="{534F18D6-1870-E340-AC00-897668657364}"/>
              </a:ext>
            </a:extLst>
          </p:cNvPr>
          <p:cNvSpPr txBox="1"/>
          <p:nvPr userDrawn="1"/>
        </p:nvSpPr>
        <p:spPr>
          <a:xfrm>
            <a:off x="3310128" y="4941553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849022656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76208B-6111-490B-8CEC-FFB249DB2100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170136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 anchor="ctr" anchorCtr="0"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069467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ck Background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976208B-6111-490B-8CEC-FFB249DB2100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105" y="4772207"/>
            <a:ext cx="532437" cy="22149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6B7375F-C850-8D41-B134-8DA69FEF6695}"/>
              </a:ext>
            </a:extLst>
          </p:cNvPr>
          <p:cNvSpPr txBox="1"/>
          <p:nvPr userDrawn="1"/>
        </p:nvSpPr>
        <p:spPr>
          <a:xfrm>
            <a:off x="3310128" y="4864609"/>
            <a:ext cx="2514600" cy="246221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1200" cap="none" spc="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Company Confidential – For Internal Use Only</a:t>
            </a:r>
          </a:p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806747665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9818" y="306474"/>
            <a:ext cx="2515438" cy="253916"/>
          </a:xfr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 flipH="1">
            <a:off x="2635255" y="286625"/>
            <a:ext cx="6054720" cy="276999"/>
          </a:xfrm>
        </p:spPr>
        <p:txBody>
          <a:bodyPr wrap="square" anchor="ctr">
            <a:spAutoFit/>
          </a:bodyPr>
          <a:lstStyle>
            <a:lvl1pPr marL="0" indent="0" algn="l">
              <a:lnSpc>
                <a:spcPct val="100000"/>
              </a:lnSpc>
              <a:buFont typeface="Arial" pitchFamily="34" charset="0"/>
              <a:buNone/>
              <a:defRPr sz="1200" b="1" cap="all" baseline="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457201" y="1885923"/>
            <a:ext cx="8232776" cy="1371658"/>
          </a:xfrm>
        </p:spPr>
        <p:txBody>
          <a:bodyPr wrap="square" anchor="ctr">
            <a:spAutoFit/>
          </a:bodyPr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95401088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3" hasCustomPrompt="1"/>
          </p:nvPr>
        </p:nvSpPr>
        <p:spPr>
          <a:xfrm>
            <a:off x="627641" y="640080"/>
            <a:ext cx="7891272" cy="274320"/>
          </a:xfrm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4" hasCustomPrompt="1"/>
          </p:nvPr>
        </p:nvSpPr>
        <p:spPr>
          <a:xfrm>
            <a:off x="627641" y="1014984"/>
            <a:ext cx="3886200" cy="3639312"/>
          </a:xfrm>
        </p:spPr>
        <p:txBody>
          <a:bodyPr wrap="square" anchor="t" anchorCtr="0">
            <a:normAutofit/>
          </a:bodyPr>
          <a:lstStyle>
            <a:lvl1pPr>
              <a:defRPr sz="2000" baseline="0">
                <a:solidFill>
                  <a:schemeClr val="tx2"/>
                </a:solidFill>
                <a:latin typeface="+mn-lt"/>
              </a:defRPr>
            </a:lvl1pPr>
            <a:lvl2pPr>
              <a:defRPr sz="1800" baseline="0">
                <a:latin typeface="+mn-lt"/>
              </a:defRPr>
            </a:lvl2pPr>
            <a:lvl3pPr>
              <a:defRPr sz="1400" baseline="0">
                <a:latin typeface="+mn-lt"/>
              </a:defRPr>
            </a:lvl3pPr>
            <a:lvl4pPr>
              <a:defRPr sz="1200" baseline="0">
                <a:latin typeface="+mj-lt"/>
              </a:defRPr>
            </a:lvl4pPr>
            <a:lvl5pPr>
              <a:defRPr sz="1000" baseline="0"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4634121" y="1014984"/>
            <a:ext cx="3886200" cy="3639312"/>
          </a:xfrm>
        </p:spPr>
        <p:txBody>
          <a:bodyPr wrap="square">
            <a:normAutofit/>
          </a:bodyPr>
          <a:lstStyle>
            <a:lvl1pPr>
              <a:defRPr sz="2000" baseline="0">
                <a:solidFill>
                  <a:schemeClr val="tx2"/>
                </a:solidFill>
                <a:latin typeface="+mn-lt"/>
              </a:defRPr>
            </a:lvl1pPr>
            <a:lvl2pPr>
              <a:defRPr baseline="0">
                <a:latin typeface="+mn-lt"/>
              </a:defRPr>
            </a:lvl2pPr>
            <a:lvl3pPr>
              <a:defRPr baseline="0">
                <a:latin typeface="+mn-lt"/>
              </a:defRPr>
            </a:lvl3pPr>
            <a:lvl4pPr>
              <a:defRPr baseline="0">
                <a:latin typeface="+mj-lt"/>
              </a:defRPr>
            </a:lvl4pPr>
            <a:lvl5pPr>
              <a:defRPr baseline="0">
                <a:latin typeface="+mj-lt"/>
              </a:defRPr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131585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F94382-549F-414D-AF22-AB535F95B810}"/>
              </a:ext>
            </a:extLst>
          </p:cNvPr>
          <p:cNvSpPr/>
          <p:nvPr userDrawn="1"/>
        </p:nvSpPr>
        <p:spPr>
          <a:xfrm>
            <a:off x="0" y="1014984"/>
            <a:ext cx="9144000" cy="3639312"/>
          </a:xfrm>
          <a:prstGeom prst="rect">
            <a:avLst/>
          </a:prstGeom>
          <a:gradFill>
            <a:gsLst>
              <a:gs pos="0">
                <a:srgbClr val="1D73BA">
                  <a:lumMod val="55000"/>
                  <a:lumOff val="45000"/>
                </a:srgbClr>
              </a:gs>
              <a:gs pos="100000">
                <a:srgbClr val="1D73BA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3" hasCustomPrompt="1"/>
          </p:nvPr>
        </p:nvSpPr>
        <p:spPr>
          <a:xfrm>
            <a:off x="627641" y="640080"/>
            <a:ext cx="7891272" cy="274320"/>
          </a:xfrm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C4110318-83C8-FE49-9C1F-42043459F43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7641" y="1014984"/>
            <a:ext cx="3886200" cy="3639312"/>
          </a:xfrm>
        </p:spPr>
        <p:txBody>
          <a:bodyPr wrap="square" anchor="t" anchorCtr="0">
            <a:normAutofit/>
          </a:bodyPr>
          <a:lstStyle>
            <a:lvl1pPr>
              <a:buClr>
                <a:schemeClr val="bg1"/>
              </a:buClr>
              <a:buSzPct val="80000"/>
              <a:defRPr sz="2000" baseline="0">
                <a:solidFill>
                  <a:schemeClr val="bg1"/>
                </a:solidFill>
                <a:latin typeface="+mn-lt"/>
              </a:defRPr>
            </a:lvl1pPr>
            <a:lvl2pPr>
              <a:buClr>
                <a:schemeClr val="bg1"/>
              </a:buClr>
              <a:buSzPct val="80000"/>
              <a:defRPr sz="1800" baseline="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buSzPct val="100000"/>
              <a:defRPr sz="1400" baseline="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buSzPct val="100000"/>
              <a:defRPr sz="1200" baseline="0">
                <a:solidFill>
                  <a:schemeClr val="bg1"/>
                </a:solidFill>
                <a:latin typeface="+mj-lt"/>
              </a:defRPr>
            </a:lvl4pPr>
            <a:lvl5pPr marL="914400" indent="-182880">
              <a:buClr>
                <a:schemeClr val="bg1"/>
              </a:buClr>
              <a:buSzPct val="100000"/>
              <a:defRPr sz="1000" baseline="0">
                <a:solidFill>
                  <a:schemeClr val="bg1"/>
                </a:solidFill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2EE3C823-684D-EA44-B3CF-578DF458BC64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634121" y="1014984"/>
            <a:ext cx="3886200" cy="3639312"/>
          </a:xfrm>
        </p:spPr>
        <p:txBody>
          <a:bodyPr vert="horz" wrap="square" lIns="91440" tIns="45720" rIns="91440" bIns="45720" rtlCol="0" anchor="t" anchorCtr="0">
            <a:normAutofit/>
          </a:bodyPr>
          <a:lstStyle>
            <a:lvl1pPr>
              <a:buClr>
                <a:schemeClr val="bg1"/>
              </a:buClr>
              <a:defRPr lang="en-US" dirty="0" smtClean="0">
                <a:solidFill>
                  <a:schemeClr val="bg1"/>
                </a:solidFill>
              </a:defRPr>
            </a:lvl1pPr>
            <a:lvl2pPr marL="182880" indent="-182880" defTabSz="365760">
              <a:lnSpc>
                <a:spcPct val="85000"/>
              </a:lnSpc>
              <a:spcBef>
                <a:spcPts val="8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2000" dirty="0" smtClean="0">
                <a:solidFill>
                  <a:schemeClr val="bg1"/>
                </a:solidFill>
                <a:latin typeface="+mn-lt"/>
              </a:defRPr>
            </a:lvl2pPr>
            <a:lvl3pPr marL="365760" indent="-182880" defTabSz="365760">
              <a:lnSpc>
                <a:spcPct val="85000"/>
              </a:lnSpc>
              <a:spcBef>
                <a:spcPts val="800"/>
              </a:spcBef>
              <a:buClr>
                <a:schemeClr val="bg1"/>
              </a:buClr>
              <a:buSzPct val="80000"/>
              <a:buFont typeface="Arial" panose="020B0604020202020204" pitchFamily="34" charset="0"/>
              <a:buChar char="•"/>
              <a:defRPr lang="en-US" sz="1800" dirty="0" smtClean="0">
                <a:solidFill>
                  <a:schemeClr val="bg1"/>
                </a:solidFill>
                <a:latin typeface="+mn-lt"/>
              </a:defRPr>
            </a:lvl3pPr>
            <a:lvl4pPr marL="548640" defTabSz="365760">
              <a:lnSpc>
                <a:spcPct val="85000"/>
              </a:lnSpc>
              <a:spcBef>
                <a:spcPts val="800"/>
              </a:spcBef>
              <a:buClr>
                <a:schemeClr val="bg1"/>
              </a:buClr>
              <a:defRPr lang="en-US" sz="1400" dirty="0" smtClean="0">
                <a:solidFill>
                  <a:schemeClr val="bg1"/>
                </a:solidFill>
                <a:latin typeface="+mn-lt"/>
              </a:defRPr>
            </a:lvl4pPr>
            <a:lvl5pPr marL="731520" indent="-182880" defTabSz="365760">
              <a:buClr>
                <a:schemeClr val="bg1"/>
              </a:buClr>
              <a:defRPr lang="en-US" sz="1200" dirty="0">
                <a:solidFill>
                  <a:schemeClr val="bg1"/>
                </a:solidFill>
                <a:latin typeface="+mj-lt"/>
              </a:defRPr>
            </a:lvl5pPr>
            <a:lvl6pPr marL="914400" indent="-182880" defTabSz="365760">
              <a:buClr>
                <a:schemeClr val="bg1"/>
              </a:buClr>
              <a:buSzPct val="100000"/>
              <a:buFont typeface="Calibri" panose="020F0502020204030204" pitchFamily="34" charset="0"/>
              <a:buChar char="-"/>
              <a:defRPr>
                <a:solidFill>
                  <a:schemeClr val="bg1"/>
                </a:solidFill>
                <a:latin typeface="+mj-lt"/>
              </a:defRPr>
            </a:lvl6pPr>
          </a:lstStyle>
          <a:p>
            <a:pPr lvl="1"/>
            <a:r>
              <a:rPr lang="en-US" dirty="0"/>
              <a:t>Click to add text or click an icon to add other content types.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8783247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7DD1F89-7048-9B48-BB91-B798006B0D2F}"/>
              </a:ext>
            </a:extLst>
          </p:cNvPr>
          <p:cNvSpPr/>
          <p:nvPr userDrawn="1"/>
        </p:nvSpPr>
        <p:spPr>
          <a:xfrm>
            <a:off x="0" y="0"/>
            <a:ext cx="3127248" cy="5143500"/>
          </a:xfrm>
          <a:prstGeom prst="rect">
            <a:avLst/>
          </a:prstGeom>
          <a:gradFill>
            <a:gsLst>
              <a:gs pos="0">
                <a:srgbClr val="1D73BA">
                  <a:lumMod val="55000"/>
                  <a:lumOff val="45000"/>
                </a:srgbClr>
              </a:gs>
              <a:gs pos="100000">
                <a:srgbClr val="1D73BA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887"/>
            <a:ext cx="3127248" cy="369332"/>
          </a:xfrm>
        </p:spPr>
        <p:txBody>
          <a:bodyPr lIns="91440" rIns="91440" anchor="t" anchorCtr="0">
            <a:spAutoFit/>
          </a:bodyPr>
          <a:lstStyle>
            <a:lvl1pPr algn="ctr" defTabSz="182880">
              <a:spcBef>
                <a:spcPts val="0"/>
              </a:spcBef>
              <a:defRPr sz="1800" baseline="0"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127248" y="192024"/>
            <a:ext cx="6016752" cy="430887"/>
          </a:xfrm>
        </p:spPr>
        <p:txBody>
          <a:bodyPr wrap="square" lIns="274320" rIns="274320" anchor="ctr" anchorCtr="0">
            <a:noAutofit/>
          </a:bodyPr>
          <a:lstStyle>
            <a:lvl1pPr marL="0" indent="0" algn="l" defTabSz="182880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i="0" cap="none" baseline="0">
                <a:solidFill>
                  <a:schemeClr val="tx2"/>
                </a:solidFill>
                <a:effectLst/>
                <a:latin typeface="+mj-lt"/>
              </a:defRPr>
            </a:lvl1pPr>
            <a:lvl2pPr marL="0" indent="0" algn="r">
              <a:buFontTx/>
              <a:buNone/>
              <a:defRPr sz="1400" b="1">
                <a:solidFill>
                  <a:schemeClr val="bg1"/>
                </a:solidFill>
              </a:defRPr>
            </a:lvl2pPr>
            <a:lvl3pPr marL="182880" indent="0" algn="r">
              <a:buFontTx/>
              <a:buNone/>
              <a:defRPr sz="1400" b="1">
                <a:solidFill>
                  <a:schemeClr val="bg1"/>
                </a:solidFill>
              </a:defRPr>
            </a:lvl3pPr>
            <a:lvl4pPr marL="365760" indent="0" algn="r">
              <a:buFontTx/>
              <a:buNone/>
              <a:defRPr sz="1400" b="1">
                <a:solidFill>
                  <a:schemeClr val="bg1"/>
                </a:solidFill>
              </a:defRPr>
            </a:lvl4pPr>
            <a:lvl5pPr marL="548640" indent="0" algn="r">
              <a:buFontTx/>
              <a:buNone/>
              <a:defRPr sz="1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4" hasCustomPrompt="1"/>
          </p:nvPr>
        </p:nvSpPr>
        <p:spPr>
          <a:xfrm>
            <a:off x="3127248" y="636359"/>
            <a:ext cx="6016752" cy="4507141"/>
          </a:xfrm>
        </p:spPr>
        <p:txBody>
          <a:bodyPr vert="horz" wrap="square" lIns="274320" tIns="45720" rIns="457200" bIns="91440" rtlCol="0" anchor="t" anchorCtr="0">
            <a:normAutofit/>
          </a:bodyPr>
          <a:lstStyle>
            <a:lvl1pPr>
              <a:defRPr lang="en-US" dirty="0" smtClean="0">
                <a:latin typeface="+mn-lt"/>
              </a:defRPr>
            </a:lvl1pPr>
            <a:lvl2pPr>
              <a:defRPr lang="en-US" dirty="0" smtClean="0">
                <a:latin typeface="+mn-lt"/>
              </a:defRPr>
            </a:lvl2pPr>
            <a:lvl3pPr>
              <a:defRPr lang="en-US" dirty="0" smtClean="0">
                <a:latin typeface="+mn-lt"/>
              </a:defRPr>
            </a:lvl3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11480" y="996694"/>
            <a:ext cx="2304288" cy="615553"/>
          </a:xfrm>
        </p:spPr>
        <p:txBody>
          <a:bodyPr wrap="square" anchor="t" anchorCtr="0">
            <a:spAutoFit/>
          </a:bodyPr>
          <a:lstStyle>
            <a:lvl1pPr marL="0" indent="-182880" algn="l">
              <a:buFont typeface="Arial" pitchFamily="34" charset="0"/>
              <a:buNone/>
              <a:defRPr sz="2000" b="0" cap="none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lang="en-US" dirty="0"/>
              <a:t>Click to edit caption text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07958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5C04E02-6E03-AA43-BB04-8DAA2ECB7B79}"/>
              </a:ext>
            </a:extLst>
          </p:cNvPr>
          <p:cNvSpPr/>
          <p:nvPr userDrawn="1"/>
        </p:nvSpPr>
        <p:spPr>
          <a:xfrm>
            <a:off x="6016752" y="2818"/>
            <a:ext cx="3127248" cy="5143500"/>
          </a:xfrm>
          <a:prstGeom prst="rect">
            <a:avLst/>
          </a:prstGeom>
          <a:gradFill>
            <a:gsLst>
              <a:gs pos="0">
                <a:srgbClr val="1D73BA">
                  <a:lumMod val="55000"/>
                  <a:lumOff val="45000"/>
                </a:srgbClr>
              </a:gs>
              <a:gs pos="100000">
                <a:srgbClr val="1D73BA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92024"/>
            <a:ext cx="6016752" cy="430887"/>
          </a:xfrm>
        </p:spPr>
        <p:txBody>
          <a:bodyPr lIns="182880" rIns="182880" anchor="b" anchorCtr="0">
            <a:noAutofit/>
          </a:bodyPr>
          <a:lstStyle>
            <a:lvl1pPr algn="ctr">
              <a:defRPr sz="2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37660"/>
            <a:ext cx="6016752" cy="274320"/>
          </a:xfrm>
        </p:spPr>
        <p:txBody>
          <a:bodyPr wrap="square" lIns="182880" rIns="18288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800" b="0" cap="none" baseline="0">
                <a:solidFill>
                  <a:schemeClr val="accent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5" hasCustomPrompt="1"/>
          </p:nvPr>
        </p:nvSpPr>
        <p:spPr>
          <a:xfrm>
            <a:off x="0" y="920337"/>
            <a:ext cx="6016752" cy="4215653"/>
          </a:xfrm>
        </p:spPr>
        <p:txBody>
          <a:bodyPr wrap="square" lIns="365760" rIns="274320" bIns="91440" anchor="t" anchorCtr="0">
            <a:normAutofit/>
          </a:bodyPr>
          <a:lstStyle>
            <a:lvl1pPr>
              <a:defRPr sz="2000" baseline="0">
                <a:solidFill>
                  <a:schemeClr val="tx2"/>
                </a:solidFill>
              </a:defRPr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half" idx="13" hasCustomPrompt="1"/>
          </p:nvPr>
        </p:nvSpPr>
        <p:spPr>
          <a:xfrm flipH="1">
            <a:off x="6016752" y="228600"/>
            <a:ext cx="3127247" cy="369332"/>
          </a:xfrm>
        </p:spPr>
        <p:txBody>
          <a:bodyPr lIns="91440" anchor="t" anchorCtr="0">
            <a:spAutoFit/>
          </a:bodyPr>
          <a:lstStyle>
            <a:lvl1pPr marL="0" indent="0" algn="ctr" defTabSz="182880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800" b="0" cap="none" baseline="0">
                <a:solidFill>
                  <a:schemeClr val="bg1"/>
                </a:solidFill>
                <a:effectLst/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Heading</a:t>
            </a:r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428232" y="997228"/>
            <a:ext cx="2304288" cy="3154680"/>
          </a:xfrm>
        </p:spPr>
        <p:txBody>
          <a:bodyPr wrap="square" anchor="t" anchorCtr="0">
            <a:spAutoFit/>
          </a:bodyPr>
          <a:lstStyle>
            <a:lvl1pPr marL="0" indent="-182880" algn="l">
              <a:buFont typeface="Arial" pitchFamily="34" charset="0"/>
              <a:buNone/>
              <a:defRPr sz="2000" b="0" cap="none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/>
            </a:lvl2pPr>
            <a:lvl3pPr marL="182880" indent="0">
              <a:buFontTx/>
              <a:buNone/>
              <a:defRPr/>
            </a:lvl3pPr>
            <a:lvl4pPr marL="365760" indent="0">
              <a:buFontTx/>
              <a:buNone/>
              <a:defRPr/>
            </a:lvl4pPr>
            <a:lvl5pPr marL="54864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caption text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3A69090-8E7B-7D44-A048-7D36F536C6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37487" y="4726061"/>
            <a:ext cx="504434" cy="29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059040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ustomer Succes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A38440A-BA05-294A-BE79-F1A648E2721A}"/>
              </a:ext>
            </a:extLst>
          </p:cNvPr>
          <p:cNvSpPr/>
          <p:nvPr userDrawn="1"/>
        </p:nvSpPr>
        <p:spPr>
          <a:xfrm>
            <a:off x="6510268" y="0"/>
            <a:ext cx="2633732" cy="5143500"/>
          </a:xfrm>
          <a:prstGeom prst="rect">
            <a:avLst/>
          </a:prstGeom>
          <a:gradFill>
            <a:gsLst>
              <a:gs pos="0">
                <a:srgbClr val="1D73BA">
                  <a:lumMod val="75000"/>
                  <a:lumOff val="25000"/>
                </a:srgbClr>
              </a:gs>
              <a:gs pos="100000">
                <a:srgbClr val="1D73BA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92024"/>
            <a:ext cx="6510269" cy="429768"/>
          </a:xfrm>
        </p:spPr>
        <p:txBody>
          <a:bodyPr lIns="182880" rIns="182880"/>
          <a:lstStyle>
            <a:lvl1pPr algn="ctr">
              <a:defRPr sz="2200" baseline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510270" y="226814"/>
            <a:ext cx="2633730" cy="369332"/>
          </a:xfrm>
        </p:spPr>
        <p:txBody>
          <a:bodyPr wrap="square" anchor="ctr">
            <a:spAutoFit/>
          </a:bodyPr>
          <a:lstStyle>
            <a:lvl1pPr marL="0" indent="0" algn="ctr" defTabSz="182880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800" b="0" cap="none" baseline="0"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Click to Edit Industry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5" hasCustomPrompt="1"/>
          </p:nvPr>
        </p:nvSpPr>
        <p:spPr>
          <a:xfrm>
            <a:off x="0" y="643515"/>
            <a:ext cx="6510270" cy="3977640"/>
          </a:xfrm>
        </p:spPr>
        <p:txBody>
          <a:bodyPr wrap="square" lIns="365760" rIns="274320" anchor="t">
            <a:normAutofit/>
          </a:bodyPr>
          <a:lstStyle>
            <a:lvl1pPr>
              <a:defRPr sz="2000" baseline="0">
                <a:latin typeface="+mn-lt"/>
              </a:defRPr>
            </a:lvl1pPr>
            <a:lvl2pPr>
              <a:defRPr baseline="0">
                <a:latin typeface="+mn-lt"/>
              </a:defRPr>
            </a:lvl2pPr>
            <a:lvl3pPr>
              <a:defRPr baseline="0">
                <a:latin typeface="+mn-lt"/>
              </a:defRPr>
            </a:lvl3pPr>
            <a:lvl4pPr>
              <a:defRPr baseline="0">
                <a:latin typeface="+mj-lt"/>
              </a:defRPr>
            </a:lvl4pPr>
            <a:lvl5pPr>
              <a:defRPr baseline="0">
                <a:latin typeface="+mj-lt"/>
              </a:defRPr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602878" y="776288"/>
            <a:ext cx="2448000" cy="1869230"/>
          </a:xfrm>
        </p:spPr>
        <p:txBody>
          <a:bodyPr wrap="square" anchor="t">
            <a:spAutoFit/>
          </a:bodyPr>
          <a:lstStyle>
            <a:lvl1pPr marL="0" indent="-182880">
              <a:lnSpc>
                <a:spcPct val="85000"/>
              </a:lnSpc>
              <a:buFont typeface="Arial" pitchFamily="34" charset="0"/>
              <a:buNone/>
              <a:defRPr sz="1600" b="0" cap="none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/>
            </a:lvl2pPr>
            <a:lvl3pPr marL="182880" indent="0">
              <a:buFontTx/>
              <a:buNone/>
              <a:defRPr/>
            </a:lvl3pPr>
            <a:lvl4pPr marL="365760" indent="0">
              <a:buFontTx/>
              <a:buNone/>
              <a:defRPr/>
            </a:lvl4pPr>
            <a:lvl5pPr marL="548640" indent="0">
              <a:buFontTx/>
              <a:buNone/>
              <a:defRPr/>
            </a:lvl5pPr>
          </a:lstStyle>
          <a:p>
            <a:pPr lvl="0"/>
            <a:r>
              <a:rPr lang="en-US" dirty="0"/>
              <a:t>“Add a customer win quote here regarding “Expected Results” and/or how the organization has been using SAS in the past.</a:t>
            </a:r>
          </a:p>
          <a:p>
            <a:pPr lvl="0"/>
            <a:r>
              <a:rPr lang="en-US" dirty="0"/>
              <a:t>If the name and title are unavailable, add the company name only.”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6598393" y="3649609"/>
            <a:ext cx="2450592" cy="286232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85000"/>
              </a:lnSpc>
              <a:buNone/>
              <a:defRPr sz="1400" b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lang="en-US" dirty="0"/>
              <a:t>Spokesperson’s Name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6598393" y="3941854"/>
            <a:ext cx="2450592" cy="258532"/>
          </a:xfrm>
        </p:spPr>
        <p:txBody>
          <a:bodyPr wrap="square" anchor="t">
            <a:spAutoFit/>
          </a:bodyPr>
          <a:lstStyle>
            <a:lvl1pPr marL="182880" indent="0" algn="l">
              <a:lnSpc>
                <a:spcPct val="85000"/>
              </a:lnSpc>
              <a:buNone/>
              <a:defRPr sz="1200">
                <a:solidFill>
                  <a:schemeClr val="bg1">
                    <a:lumMod val="85000"/>
                  </a:schemeClr>
                </a:solidFill>
                <a:effectLst/>
              </a:defRPr>
            </a:lvl1pPr>
          </a:lstStyle>
          <a:p>
            <a:pPr lvl="0"/>
            <a:r>
              <a:rPr lang="en-US" dirty="0"/>
              <a:t>Spokesperson’s Job Title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half" idx="13" hasCustomPrompt="1"/>
          </p:nvPr>
        </p:nvSpPr>
        <p:spPr>
          <a:xfrm flipH="1">
            <a:off x="-2" y="4620985"/>
            <a:ext cx="6510270" cy="276999"/>
          </a:xfrm>
        </p:spPr>
        <p:txBody>
          <a:bodyPr wrap="square" lIns="182880" rIns="182880" anchor="b">
            <a:noAutofit/>
          </a:bodyPr>
          <a:lstStyle>
            <a:lvl1pPr marL="0" indent="0" algn="ctr">
              <a:lnSpc>
                <a:spcPct val="100000"/>
              </a:lnSpc>
              <a:buFont typeface="Arial" pitchFamily="34" charset="0"/>
              <a:buNone/>
              <a:defRPr sz="1200" b="0" cap="none" baseline="0">
                <a:solidFill>
                  <a:schemeClr val="accent1"/>
                </a:solidFill>
                <a:effectLst/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Customer Validation Slide – For One-to-One Use Only - NO EXTERNAL DISTRIBUTION</a:t>
            </a:r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8"/>
          </p:nvPr>
        </p:nvSpPr>
        <p:spPr>
          <a:xfrm>
            <a:off x="0" y="4912668"/>
            <a:ext cx="914400" cy="230832"/>
          </a:xfrm>
        </p:spPr>
        <p:txBody>
          <a:bodyPr/>
          <a:lstStyle>
            <a:lvl1pPr algn="l">
              <a:defRPr/>
            </a:lvl1pPr>
          </a:lstStyle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D4AF1A7-A491-354E-AD56-6884BC1B9C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37487" y="4726061"/>
            <a:ext cx="504434" cy="29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03709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626364" y="192024"/>
            <a:ext cx="7891272" cy="457200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6364" y="1014984"/>
            <a:ext cx="7891272" cy="363931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lvl="0"/>
            <a:r>
              <a:rPr lang="en-US" dirty="0"/>
              <a:t>Click to add text or click an icon to add other content types.	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114800" y="4653280"/>
            <a:ext cx="914400" cy="230832"/>
          </a:xfrm>
          <a:prstGeom prst="rect">
            <a:avLst/>
          </a:prstGeom>
        </p:spPr>
        <p:txBody>
          <a:bodyPr vert="horz" lIns="91440" tIns="45720" rIns="91440" bIns="45720" rtlCol="0" anchor="b">
            <a:spAutoFit/>
          </a:bodyPr>
          <a:lstStyle>
            <a:lvl1pPr algn="ctr" defTabSz="182880">
              <a:defRPr sz="9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4"/>
          <p:cNvSpPr txBox="1"/>
          <p:nvPr/>
        </p:nvSpPr>
        <p:spPr>
          <a:xfrm>
            <a:off x="3310128" y="4941552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2D94A2-97DB-B74E-991F-496A36665838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8454149" y="4742759"/>
            <a:ext cx="470862" cy="274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744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64" r:id="rId6"/>
    <p:sldLayoutId id="2147483932" r:id="rId7"/>
    <p:sldLayoutId id="2147483933" r:id="rId8"/>
    <p:sldLayoutId id="2147483962" r:id="rId9"/>
    <p:sldLayoutId id="2147483939" r:id="rId10"/>
    <p:sldLayoutId id="2147483935" r:id="rId11"/>
    <p:sldLayoutId id="2147483941" r:id="rId12"/>
    <p:sldLayoutId id="2147483942" r:id="rId13"/>
    <p:sldLayoutId id="2147483994" r:id="rId14"/>
  </p:sldLayoutIdLst>
  <p:transition>
    <p:fade/>
  </p:transition>
  <p:hf sldNum="0" hdr="0" ftr="0" dt="0"/>
  <p:txStyles>
    <p:titleStyle>
      <a:lvl1pPr algn="ctr" defTabSz="182880" rtl="0" eaLnBrk="1" latinLnBrk="0" hangingPunct="1">
        <a:spcBef>
          <a:spcPct val="0"/>
        </a:spcBef>
        <a:buNone/>
        <a:defRPr lang="en-US" sz="2800" kern="1200" cap="none" baseline="0" dirty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365760" rtl="0" eaLnBrk="1" latinLnBrk="0" hangingPunct="1">
        <a:lnSpc>
          <a:spcPct val="85000"/>
        </a:lnSpc>
        <a:spcBef>
          <a:spcPts val="800"/>
        </a:spcBef>
        <a:spcAft>
          <a:spcPts val="0"/>
        </a:spcAft>
        <a:buClr>
          <a:schemeClr val="accent1"/>
        </a:buClr>
        <a:buSzPct val="80000"/>
        <a:buFont typeface="Arial" pitchFamily="34" charset="0"/>
        <a:buChar char="•"/>
        <a:defRPr sz="2000" b="0" kern="1200" cap="none" baseline="0">
          <a:solidFill>
            <a:schemeClr val="tx2"/>
          </a:solidFill>
          <a:latin typeface="+mn-lt"/>
          <a:ea typeface="+mn-ea"/>
          <a:cs typeface="+mn-cs"/>
        </a:defRPr>
      </a:lvl1pPr>
      <a:lvl2pPr marL="365760" indent="-182880" algn="l" defTabSz="365760" rtl="0" eaLnBrk="1" latinLnBrk="0" hangingPunct="1">
        <a:lnSpc>
          <a:spcPct val="85000"/>
        </a:lnSpc>
        <a:spcBef>
          <a:spcPts val="800"/>
        </a:spcBef>
        <a:spcAft>
          <a:spcPts val="0"/>
        </a:spcAft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tabLst/>
        <a:defRPr sz="18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548640" indent="-182880" algn="l" defTabSz="365760" rtl="0" eaLnBrk="1" latinLnBrk="0" hangingPunct="1">
        <a:lnSpc>
          <a:spcPct val="85000"/>
        </a:lnSpc>
        <a:spcBef>
          <a:spcPts val="800"/>
        </a:spcBef>
        <a:spcAft>
          <a:spcPts val="0"/>
        </a:spcAft>
        <a:buClr>
          <a:schemeClr val="tx1">
            <a:lumMod val="65000"/>
            <a:lumOff val="35000"/>
          </a:schemeClr>
        </a:buClr>
        <a:buSzPct val="100000"/>
        <a:buFont typeface="Calibri" panose="020F0502020204030204" pitchFamily="34" charset="0"/>
        <a:buChar char="-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731520" indent="-182880" algn="l" defTabSz="365760" rtl="0" eaLnBrk="1" latinLnBrk="0" hangingPunct="1">
        <a:lnSpc>
          <a:spcPct val="120000"/>
        </a:lnSpc>
        <a:spcBef>
          <a:spcPts val="0"/>
        </a:spcBef>
        <a:buClr>
          <a:schemeClr val="tx1">
            <a:lumMod val="65000"/>
            <a:lumOff val="35000"/>
          </a:schemeClr>
        </a:buClr>
        <a:buSzPct val="100000"/>
        <a:buFont typeface="Calibri" panose="020F0502020204030204" pitchFamily="34" charset="0"/>
        <a:buChar char="-"/>
        <a:defRPr sz="12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914400" indent="-182880" algn="l" defTabSz="365760" rtl="0" eaLnBrk="1" latinLnBrk="0" hangingPunct="1">
        <a:lnSpc>
          <a:spcPct val="120000"/>
        </a:lnSpc>
        <a:spcBef>
          <a:spcPts val="0"/>
        </a:spcBef>
        <a:buClr>
          <a:schemeClr val="tx1">
            <a:lumMod val="65000"/>
            <a:lumOff val="35000"/>
          </a:schemeClr>
        </a:buClr>
        <a:buSzPct val="100000"/>
        <a:buFont typeface="Calibri" panose="020F0502020204030204" pitchFamily="34" charset="0"/>
        <a:buChar char="-"/>
        <a:defRPr sz="10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097280" indent="-182880" algn="l" defTabSz="365760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6pPr>
      <a:lvl7pPr marL="1280160" indent="-182880" algn="l" defTabSz="365760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7pPr>
      <a:lvl8pPr marL="1463040" indent="-182880" algn="l" defTabSz="91440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8pPr>
      <a:lvl9pPr marL="1645920" indent="-182880" algn="l" defTabSz="36576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626364" y="192024"/>
            <a:ext cx="7891272" cy="457200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6364" y="1014984"/>
            <a:ext cx="7891272" cy="363931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lvl="0"/>
            <a:r>
              <a:rPr lang="en-US" dirty="0"/>
              <a:t>Click to add text or click an icon to add other content types.	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114800" y="4754880"/>
            <a:ext cx="914400" cy="230832"/>
          </a:xfrm>
          <a:prstGeom prst="rect">
            <a:avLst/>
          </a:prstGeom>
        </p:spPr>
        <p:txBody>
          <a:bodyPr vert="horz" lIns="91440" tIns="45720" rIns="91440" bIns="45720" rtlCol="0" anchor="b">
            <a:spAutoFit/>
          </a:bodyPr>
          <a:lstStyle>
            <a:lvl1pPr algn="ctr" defTabSz="182880">
              <a:defRPr sz="9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4"/>
          <p:cNvSpPr txBox="1"/>
          <p:nvPr/>
        </p:nvSpPr>
        <p:spPr>
          <a:xfrm>
            <a:off x="3310128" y="4941552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2D94A2-97DB-B74E-991F-496A36665838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454149" y="4742759"/>
            <a:ext cx="470862" cy="274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457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  <p:sldLayoutId id="2147483977" r:id="rId12"/>
    <p:sldLayoutId id="2147483978" r:id="rId13"/>
  </p:sldLayoutIdLst>
  <p:transition>
    <p:fade/>
  </p:transition>
  <p:hf sldNum="0" hdr="0" ftr="0" dt="0"/>
  <p:txStyles>
    <p:titleStyle>
      <a:lvl1pPr algn="ctr" defTabSz="182880" rtl="0" eaLnBrk="1" latinLnBrk="0" hangingPunct="1">
        <a:spcBef>
          <a:spcPct val="0"/>
        </a:spcBef>
        <a:buNone/>
        <a:defRPr lang="en-US" sz="2800" kern="1200" cap="none" baseline="0" dirty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365760" rtl="0" eaLnBrk="1" latinLnBrk="0" hangingPunct="1">
        <a:lnSpc>
          <a:spcPct val="85000"/>
        </a:lnSpc>
        <a:spcBef>
          <a:spcPts val="800"/>
        </a:spcBef>
        <a:spcAft>
          <a:spcPts val="0"/>
        </a:spcAft>
        <a:buClr>
          <a:schemeClr val="accent1"/>
        </a:buClr>
        <a:buSzPct val="80000"/>
        <a:buFont typeface="Arial" pitchFamily="34" charset="0"/>
        <a:buChar char="•"/>
        <a:defRPr sz="2000" b="0" kern="1200" cap="none" baseline="0">
          <a:solidFill>
            <a:schemeClr val="tx2"/>
          </a:solidFill>
          <a:latin typeface="+mn-lt"/>
          <a:ea typeface="+mn-ea"/>
          <a:cs typeface="+mn-cs"/>
        </a:defRPr>
      </a:lvl1pPr>
      <a:lvl2pPr marL="365760" indent="-182880" algn="l" defTabSz="365760" rtl="0" eaLnBrk="1" latinLnBrk="0" hangingPunct="1">
        <a:lnSpc>
          <a:spcPct val="85000"/>
        </a:lnSpc>
        <a:spcBef>
          <a:spcPts val="800"/>
        </a:spcBef>
        <a:spcAft>
          <a:spcPts val="0"/>
        </a:spcAft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tabLst/>
        <a:defRPr sz="18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548640" indent="-182880" algn="l" defTabSz="365760" rtl="0" eaLnBrk="1" latinLnBrk="0" hangingPunct="1">
        <a:lnSpc>
          <a:spcPct val="85000"/>
        </a:lnSpc>
        <a:spcBef>
          <a:spcPts val="800"/>
        </a:spcBef>
        <a:spcAft>
          <a:spcPts val="0"/>
        </a:spcAft>
        <a:buClr>
          <a:schemeClr val="tx1">
            <a:lumMod val="65000"/>
            <a:lumOff val="35000"/>
          </a:schemeClr>
        </a:buClr>
        <a:buSzPct val="100000"/>
        <a:buFont typeface="Calibri" panose="020F0502020204030204" pitchFamily="34" charset="0"/>
        <a:buChar char="-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731520" indent="-182880" algn="l" defTabSz="365760" rtl="0" eaLnBrk="1" latinLnBrk="0" hangingPunct="1">
        <a:lnSpc>
          <a:spcPct val="120000"/>
        </a:lnSpc>
        <a:spcBef>
          <a:spcPts val="0"/>
        </a:spcBef>
        <a:buClr>
          <a:schemeClr val="tx1">
            <a:lumMod val="65000"/>
            <a:lumOff val="35000"/>
          </a:schemeClr>
        </a:buClr>
        <a:buSzPct val="100000"/>
        <a:buFont typeface="Calibri" panose="020F0502020204030204" pitchFamily="34" charset="0"/>
        <a:buChar char="-"/>
        <a:defRPr sz="12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914400" indent="-182880" algn="l" defTabSz="365760" rtl="0" eaLnBrk="1" latinLnBrk="0" hangingPunct="1">
        <a:lnSpc>
          <a:spcPct val="120000"/>
        </a:lnSpc>
        <a:spcBef>
          <a:spcPts val="0"/>
        </a:spcBef>
        <a:buClr>
          <a:schemeClr val="tx1">
            <a:lumMod val="65000"/>
            <a:lumOff val="35000"/>
          </a:schemeClr>
        </a:buClr>
        <a:buSzPct val="100000"/>
        <a:buFont typeface="Calibri" panose="020F0502020204030204" pitchFamily="34" charset="0"/>
        <a:buChar char="-"/>
        <a:defRPr sz="10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097280" indent="-182880" algn="l" defTabSz="365760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6pPr>
      <a:lvl7pPr marL="1280160" indent="-182880" algn="l" defTabSz="365760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7pPr>
      <a:lvl8pPr marL="1463040" indent="-182880" algn="l" defTabSz="91440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8pPr>
      <a:lvl9pPr marL="1645920" indent="-182880" algn="l" defTabSz="36576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626364" y="192024"/>
            <a:ext cx="7891272" cy="457200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6364" y="1014984"/>
            <a:ext cx="7891272" cy="363931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lvl="0"/>
            <a:r>
              <a:rPr lang="en-US" dirty="0"/>
              <a:t>Click to add text or click an icon to add other content types.	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114800" y="4653281"/>
            <a:ext cx="914400" cy="230832"/>
          </a:xfrm>
          <a:prstGeom prst="rect">
            <a:avLst/>
          </a:prstGeom>
        </p:spPr>
        <p:txBody>
          <a:bodyPr vert="horz" lIns="91440" tIns="45720" rIns="91440" bIns="45720" rtlCol="0" anchor="b">
            <a:spAutoFit/>
          </a:bodyPr>
          <a:lstStyle>
            <a:lvl1pPr algn="ctr" defTabSz="182876">
              <a:defRPr sz="9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976208B-6111-490B-8CEC-FFB249DB2100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8" name="TextBox 4"/>
          <p:cNvSpPr txBox="1"/>
          <p:nvPr/>
        </p:nvSpPr>
        <p:spPr>
          <a:xfrm>
            <a:off x="3310128" y="4941553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Calibri Ligh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2D94A2-97DB-B74E-991F-496A36665838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8454149" y="4742760"/>
            <a:ext cx="470862" cy="274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741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  <p:sldLayoutId id="2147483983" r:id="rId4"/>
    <p:sldLayoutId id="2147483984" r:id="rId5"/>
    <p:sldLayoutId id="2147483985" r:id="rId6"/>
    <p:sldLayoutId id="2147483986" r:id="rId7"/>
    <p:sldLayoutId id="2147483987" r:id="rId8"/>
    <p:sldLayoutId id="2147483988" r:id="rId9"/>
    <p:sldLayoutId id="2147483989" r:id="rId10"/>
    <p:sldLayoutId id="2147483990" r:id="rId11"/>
    <p:sldLayoutId id="2147483991" r:id="rId12"/>
    <p:sldLayoutId id="2147483992" r:id="rId13"/>
    <p:sldLayoutId id="2147483993" r:id="rId14"/>
  </p:sldLayoutIdLst>
  <p:transition>
    <p:fade/>
  </p:transition>
  <p:hf sldNum="0" hdr="0" ftr="0" dt="0"/>
  <p:txStyles>
    <p:titleStyle>
      <a:lvl1pPr algn="ctr" defTabSz="182876" rtl="0" eaLnBrk="1" latinLnBrk="0" hangingPunct="1">
        <a:spcBef>
          <a:spcPct val="0"/>
        </a:spcBef>
        <a:buNone/>
        <a:defRPr lang="en-US" sz="2800" kern="1200" cap="none" baseline="0" dirty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76" indent="-182876" algn="l" defTabSz="365751" rtl="0" eaLnBrk="1" latinLnBrk="0" hangingPunct="1">
        <a:lnSpc>
          <a:spcPct val="85000"/>
        </a:lnSpc>
        <a:spcBef>
          <a:spcPts val="800"/>
        </a:spcBef>
        <a:spcAft>
          <a:spcPts val="0"/>
        </a:spcAft>
        <a:buClr>
          <a:schemeClr val="accent1"/>
        </a:buClr>
        <a:buSzPct val="80000"/>
        <a:buFont typeface="Arial" pitchFamily="34" charset="0"/>
        <a:buChar char="•"/>
        <a:defRPr sz="2000" b="0" kern="1200" cap="none" baseline="0">
          <a:solidFill>
            <a:schemeClr val="tx2"/>
          </a:solidFill>
          <a:latin typeface="+mn-lt"/>
          <a:ea typeface="+mn-ea"/>
          <a:cs typeface="+mn-cs"/>
        </a:defRPr>
      </a:lvl1pPr>
      <a:lvl2pPr marL="365751" indent="-182876" algn="l" defTabSz="365751" rtl="0" eaLnBrk="1" latinLnBrk="0" hangingPunct="1">
        <a:lnSpc>
          <a:spcPct val="85000"/>
        </a:lnSpc>
        <a:spcBef>
          <a:spcPts val="800"/>
        </a:spcBef>
        <a:spcAft>
          <a:spcPts val="0"/>
        </a:spcAft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tabLst/>
        <a:defRPr sz="18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548627" indent="-182876" algn="l" defTabSz="365751" rtl="0" eaLnBrk="1" latinLnBrk="0" hangingPunct="1">
        <a:lnSpc>
          <a:spcPct val="85000"/>
        </a:lnSpc>
        <a:spcBef>
          <a:spcPts val="800"/>
        </a:spcBef>
        <a:spcAft>
          <a:spcPts val="0"/>
        </a:spcAft>
        <a:buClr>
          <a:schemeClr val="tx1">
            <a:lumMod val="65000"/>
            <a:lumOff val="35000"/>
          </a:schemeClr>
        </a:buClr>
        <a:buSzPct val="100000"/>
        <a:buFont typeface="Calibri" panose="020F0502020204030204" pitchFamily="34" charset="0"/>
        <a:buChar char="-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731502" indent="-182876" algn="l" defTabSz="365751" rtl="0" eaLnBrk="1" latinLnBrk="0" hangingPunct="1">
        <a:lnSpc>
          <a:spcPct val="120000"/>
        </a:lnSpc>
        <a:spcBef>
          <a:spcPts val="0"/>
        </a:spcBef>
        <a:buClr>
          <a:schemeClr val="tx1">
            <a:lumMod val="65000"/>
            <a:lumOff val="35000"/>
          </a:schemeClr>
        </a:buClr>
        <a:buSzPct val="100000"/>
        <a:buFont typeface="Calibri" panose="020F0502020204030204" pitchFamily="34" charset="0"/>
        <a:buChar char="-"/>
        <a:defRPr sz="12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914378" indent="-182876" algn="l" defTabSz="365751" rtl="0" eaLnBrk="1" latinLnBrk="0" hangingPunct="1">
        <a:lnSpc>
          <a:spcPct val="120000"/>
        </a:lnSpc>
        <a:spcBef>
          <a:spcPts val="0"/>
        </a:spcBef>
        <a:buClr>
          <a:schemeClr val="tx1">
            <a:lumMod val="65000"/>
            <a:lumOff val="35000"/>
          </a:schemeClr>
        </a:buClr>
        <a:buSzPct val="100000"/>
        <a:buFont typeface="Calibri" panose="020F0502020204030204" pitchFamily="34" charset="0"/>
        <a:buChar char="-"/>
        <a:defRPr sz="10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097252" indent="-182876" algn="l" defTabSz="3657509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6pPr>
      <a:lvl7pPr marL="1280128" indent="-182876" algn="l" defTabSz="3657509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7pPr>
      <a:lvl8pPr marL="1463003" indent="-182876" algn="l" defTabSz="914378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8pPr>
      <a:lvl9pPr marL="1645879" indent="-182876" algn="l" defTabSz="365751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emf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59E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5106" y="1096944"/>
            <a:ext cx="5993743" cy="954107"/>
          </a:xfrm>
        </p:spPr>
        <p:txBody>
          <a:bodyPr/>
          <a:lstStyle/>
          <a:p>
            <a:r>
              <a:rPr lang="en-US" sz="2800" dirty="0"/>
              <a:t>Specialized Custom DOE for Experienced Experimenters</a:t>
            </a:r>
            <a:endParaRPr lang="en-US" sz="2800" b="1" dirty="0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649774" y="2731812"/>
            <a:ext cx="4596324" cy="1760482"/>
          </a:xfrm>
        </p:spPr>
        <p:txBody>
          <a:bodyPr/>
          <a:lstStyle/>
          <a:p>
            <a:r>
              <a:rPr lang="en-US" b="1" cap="none" dirty="0"/>
              <a:t>Tom Donnelly</a:t>
            </a:r>
          </a:p>
          <a:p>
            <a:r>
              <a:rPr lang="en-US" b="1" cap="none" dirty="0"/>
              <a:t>JMP Systems Engineer</a:t>
            </a:r>
          </a:p>
          <a:p>
            <a:r>
              <a:rPr lang="en-US" b="1" cap="none" dirty="0"/>
              <a:t>Tom.Donnelly@jmp.com</a:t>
            </a:r>
          </a:p>
          <a:p>
            <a:endParaRPr lang="en-US" sz="1800" cap="none" dirty="0"/>
          </a:p>
          <a:p>
            <a:endParaRPr lang="en-US" sz="1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253C54-2608-4D90-A8C7-A513DA052F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18" y="96043"/>
            <a:ext cx="1833563" cy="1852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581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6373" y="214141"/>
            <a:ext cx="4473218" cy="438581"/>
          </a:xfrm>
        </p:spPr>
        <p:txBody>
          <a:bodyPr/>
          <a:lstStyle/>
          <a:p>
            <a:pPr algn="r"/>
            <a:r>
              <a:rPr lang="en-US" sz="2400" dirty="0">
                <a:solidFill>
                  <a:srgbClr val="1D73BA"/>
                </a:solidFill>
              </a:rPr>
              <a:t>Discrete Numeric Variable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9113" y="746575"/>
            <a:ext cx="4603104" cy="173124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Only make four sizes of pizza 10”, 12”, 14” &amp; 16”</a:t>
            </a:r>
          </a:p>
          <a:p>
            <a:pPr marL="0" indent="0">
              <a:buNone/>
            </a:pPr>
            <a:r>
              <a:rPr lang="en-US" dirty="0"/>
              <a:t>Mid-point of full range is 13” diameter.</a:t>
            </a:r>
          </a:p>
          <a:p>
            <a:pPr marL="0" indent="0">
              <a:buNone/>
            </a:pPr>
            <a:endParaRPr lang="en-US" sz="788" dirty="0"/>
          </a:p>
          <a:p>
            <a:pPr marL="0" indent="0">
              <a:buNone/>
            </a:pPr>
            <a:r>
              <a:rPr lang="en-US" dirty="0"/>
              <a:t>Corresponding areas in sq. in. are: 78, 113, 154 &amp; 201</a:t>
            </a:r>
          </a:p>
          <a:p>
            <a:pPr marL="0" indent="0">
              <a:buNone/>
            </a:pPr>
            <a:r>
              <a:rPr lang="en-US" dirty="0"/>
              <a:t>Mid-point of full range is 123 sq. in. or 12.5” diameter.</a:t>
            </a:r>
          </a:p>
          <a:p>
            <a:pPr marL="0" indent="0">
              <a:buNone/>
            </a:pPr>
            <a:r>
              <a:rPr lang="en-US" dirty="0"/>
              <a:t>Could use either set of four actual sizes in diameter or area as levels of a discrete numeric variable.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/>
          <a:srcRect l="18984" r="17168"/>
          <a:stretch/>
        </p:blipFill>
        <p:spPr>
          <a:xfrm>
            <a:off x="1500318" y="883185"/>
            <a:ext cx="1609171" cy="1687711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348050" y="2169315"/>
            <a:ext cx="6652950" cy="2678906"/>
            <a:chOff x="81894" y="648825"/>
            <a:chExt cx="8870600" cy="357187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l="19237" r="17579"/>
            <a:stretch/>
          </p:blipFill>
          <p:spPr>
            <a:xfrm>
              <a:off x="5582277" y="648825"/>
              <a:ext cx="3370217" cy="3571875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2"/>
            <a:srcRect l="18685" t="-1625" r="17533" b="1625"/>
            <a:stretch/>
          </p:blipFill>
          <p:spPr>
            <a:xfrm>
              <a:off x="81894" y="1095309"/>
              <a:ext cx="2551611" cy="2678906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2"/>
            <a:srcRect l="18604" t="554" r="17389" b="-554"/>
            <a:stretch/>
          </p:blipFill>
          <p:spPr>
            <a:xfrm>
              <a:off x="2595581" y="863137"/>
              <a:ext cx="3004457" cy="3143250"/>
            </a:xfrm>
            <a:prstGeom prst="rect">
              <a:avLst/>
            </a:prstGeom>
          </p:spPr>
        </p:pic>
      </p:grpSp>
      <p:sp>
        <p:nvSpPr>
          <p:cNvPr id="26" name="Title 1"/>
          <p:cNvSpPr txBox="1">
            <a:spLocks/>
          </p:cNvSpPr>
          <p:nvPr/>
        </p:nvSpPr>
        <p:spPr>
          <a:xfrm>
            <a:off x="2126053" y="1600082"/>
            <a:ext cx="434021" cy="253916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spAutoFit/>
          </a:bodyPr>
          <a:lstStyle>
            <a:lvl1pPr algn="r" defTabSz="182880" rtl="0" eaLnBrk="1" latinLnBrk="0" hangingPunct="1">
              <a:spcBef>
                <a:spcPct val="0"/>
              </a:spcBef>
              <a:buNone/>
              <a:defRPr sz="1600" kern="1200" cap="all" baseline="0">
                <a:solidFill>
                  <a:srgbClr val="0053C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dirty="0"/>
              <a:t>10”</a:t>
            </a: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2126053" y="3504178"/>
            <a:ext cx="434021" cy="253916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spAutoFit/>
          </a:bodyPr>
          <a:lstStyle>
            <a:lvl1pPr algn="r" defTabSz="182880" rtl="0" eaLnBrk="1" latinLnBrk="0" hangingPunct="1">
              <a:spcBef>
                <a:spcPct val="0"/>
              </a:spcBef>
              <a:buNone/>
              <a:defRPr sz="1600" kern="1200" cap="all" baseline="0">
                <a:solidFill>
                  <a:srgbClr val="0053C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dirty="0"/>
              <a:t>12”</a:t>
            </a: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4219303" y="3381810"/>
            <a:ext cx="434021" cy="253916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spAutoFit/>
          </a:bodyPr>
          <a:lstStyle>
            <a:lvl1pPr algn="r" defTabSz="182880" rtl="0" eaLnBrk="1" latinLnBrk="0" hangingPunct="1">
              <a:spcBef>
                <a:spcPct val="0"/>
              </a:spcBef>
              <a:buNone/>
              <a:defRPr sz="1600" kern="1200" cap="all" baseline="0">
                <a:solidFill>
                  <a:srgbClr val="0053C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dirty="0"/>
              <a:t>14”</a:t>
            </a: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6593477" y="3381810"/>
            <a:ext cx="434021" cy="253916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spAutoFit/>
          </a:bodyPr>
          <a:lstStyle>
            <a:lvl1pPr algn="r" defTabSz="182880" rtl="0" eaLnBrk="1" latinLnBrk="0" hangingPunct="1">
              <a:spcBef>
                <a:spcPct val="0"/>
              </a:spcBef>
              <a:buNone/>
              <a:defRPr sz="1600" kern="1200" cap="all" baseline="0">
                <a:solidFill>
                  <a:srgbClr val="0053C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dirty="0"/>
              <a:t>16”</a:t>
            </a:r>
          </a:p>
        </p:txBody>
      </p:sp>
    </p:spTree>
    <p:extLst>
      <p:ext uri="{BB962C8B-B14F-4D97-AF65-F5344CB8AC3E}">
        <p14:creationId xmlns:p14="http://schemas.microsoft.com/office/powerpoint/2010/main" val="18066272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7943" y="169692"/>
            <a:ext cx="2796192" cy="305829"/>
          </a:xfrm>
        </p:spPr>
        <p:txBody>
          <a:bodyPr/>
          <a:lstStyle/>
          <a:p>
            <a:r>
              <a:rPr lang="en-US" sz="2400" dirty="0">
                <a:solidFill>
                  <a:srgbClr val="1D73BA"/>
                </a:solidFill>
              </a:rPr>
              <a:t>Mixture Variables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 flipH="1">
            <a:off x="626364" y="411480"/>
            <a:ext cx="7891272" cy="274320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Simple mixture – Making salad dressing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259319" y="685671"/>
            <a:ext cx="2633349" cy="4141134"/>
          </a:xfrm>
          <a:prstGeom prst="rect">
            <a:avLst/>
          </a:prstGeom>
        </p:spPr>
        <p:txBody>
          <a:bodyPr/>
          <a:lstStyle>
            <a:lvl1pPr marL="18288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SzPct val="80000"/>
              <a:buFont typeface="Arial" pitchFamily="34" charset="0"/>
              <a:buChar char="•"/>
              <a:defRPr sz="1800" b="0" kern="1200" cap="none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6576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SzPct val="80000"/>
              <a:buFont typeface="Arial" pitchFamily="34" charset="0"/>
              <a:buChar char="•"/>
              <a:tabLst/>
              <a:defRPr sz="1600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SzPct val="80000"/>
              <a:buFont typeface="Arial" pitchFamily="34" charset="0"/>
              <a:buChar char="•"/>
              <a:defRPr sz="1400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3152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SzPct val="80000"/>
              <a:buFont typeface="Arial" pitchFamily="34" charset="0"/>
              <a:buChar char="•"/>
              <a:defRPr sz="1200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02970" indent="-17145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SzPct val="80000"/>
              <a:buFont typeface="Arial" pitchFamily="34" charset="0"/>
              <a:buChar char="•"/>
              <a:defRPr sz="1000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7280" indent="-182880" algn="l" defTabSz="36576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80160" indent="-182880" algn="l" defTabSz="36576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63040" indent="-182880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4592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50" dirty="0"/>
              <a:t>Relative </a:t>
            </a:r>
            <a:r>
              <a:rPr lang="en-US" sz="1350" b="1" i="1" dirty="0"/>
              <a:t>proportions</a:t>
            </a:r>
            <a:r>
              <a:rPr lang="en-US" sz="1350" dirty="0"/>
              <a:t> of factors or components is more important than actual quantity</a:t>
            </a:r>
          </a:p>
          <a:p>
            <a:r>
              <a:rPr lang="en-US" sz="1350" dirty="0"/>
              <a:t>Three liquid components -    Oil, Water, and Vinegar</a:t>
            </a:r>
          </a:p>
          <a:p>
            <a:r>
              <a:rPr lang="en-US" sz="1350" dirty="0"/>
              <a:t>8 oz. in Cruet  vs.  4 gal. in Jug</a:t>
            </a:r>
          </a:p>
          <a:p>
            <a:pPr marL="342900" lvl="1" indent="0">
              <a:buNone/>
            </a:pPr>
            <a:r>
              <a:rPr lang="en-US" sz="1200" dirty="0"/>
              <a:t>	5 oz.   “O”	 320 oz.		5/8</a:t>
            </a:r>
          </a:p>
          <a:p>
            <a:pPr marL="342900" lvl="1" indent="0">
              <a:buNone/>
            </a:pPr>
            <a:r>
              <a:rPr lang="en-US" sz="1200" dirty="0"/>
              <a:t>	1 oz.   “W”	   64 oz.		1/8</a:t>
            </a:r>
          </a:p>
          <a:p>
            <a:pPr marL="342900" lvl="1" indent="0">
              <a:buNone/>
            </a:pPr>
            <a:r>
              <a:rPr lang="en-US" sz="1200" dirty="0"/>
              <a:t>	2 oz.   “V”	 128 oz.		1/4</a:t>
            </a:r>
          </a:p>
          <a:p>
            <a:r>
              <a:rPr lang="en-US" sz="1350" dirty="0"/>
              <a:t>To study these mixture components in a DOE use ranges that are proportions:</a:t>
            </a:r>
          </a:p>
          <a:p>
            <a:pPr marL="274320" lvl="2" indent="0">
              <a:buNone/>
            </a:pPr>
            <a:r>
              <a:rPr lang="en-US" sz="1050" dirty="0"/>
              <a:t>O: 	0.500 to 0.750	(½ to ¾)</a:t>
            </a:r>
          </a:p>
          <a:p>
            <a:pPr marL="274320" lvl="2" indent="0">
              <a:buNone/>
            </a:pPr>
            <a:r>
              <a:rPr lang="en-US" sz="1050" dirty="0"/>
              <a:t>W: 	0.000 to 0.250	(0 to ¼)</a:t>
            </a:r>
          </a:p>
          <a:p>
            <a:pPr marL="274320" lvl="2" indent="0">
              <a:buNone/>
            </a:pPr>
            <a:r>
              <a:rPr lang="en-US" sz="1050" dirty="0"/>
              <a:t>V: 	0.125 to 0.375	(⅛ to ⅜)</a:t>
            </a:r>
          </a:p>
          <a:p>
            <a:r>
              <a:rPr lang="en-US" sz="1350" dirty="0"/>
              <a:t>Sum of proportions </a:t>
            </a:r>
            <a:r>
              <a:rPr lang="en-US" sz="1350" b="1" i="1" dirty="0"/>
              <a:t>constrained</a:t>
            </a:r>
            <a:r>
              <a:rPr lang="en-US" sz="1350" dirty="0"/>
              <a:t> to equal 1.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4201479" y="1197374"/>
            <a:ext cx="3799521" cy="2796497"/>
            <a:chOff x="4077972" y="1596498"/>
            <a:chExt cx="5066028" cy="372866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77972" y="1596498"/>
              <a:ext cx="1807598" cy="3728663"/>
            </a:xfrm>
            <a:prstGeom prst="rect">
              <a:avLst/>
            </a:prstGeom>
          </p:spPr>
        </p:pic>
        <p:cxnSp>
          <p:nvCxnSpPr>
            <p:cNvPr id="7" name="Straight Connector 6"/>
            <p:cNvCxnSpPr/>
            <p:nvPr/>
          </p:nvCxnSpPr>
          <p:spPr>
            <a:xfrm>
              <a:off x="5942785" y="3507395"/>
              <a:ext cx="9704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5942785" y="4598832"/>
              <a:ext cx="9704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5942785" y="4789427"/>
              <a:ext cx="9704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5942786" y="5151226"/>
              <a:ext cx="9704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19043" y="1638769"/>
              <a:ext cx="2124957" cy="3670775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6140119" y="3295535"/>
              <a:ext cx="7731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100.0%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114107" y="4394129"/>
              <a:ext cx="627828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37.5%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114107" y="4567808"/>
              <a:ext cx="627828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25.0%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115785" y="4949574"/>
              <a:ext cx="627828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   0%</a:t>
              </a: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4532770" y="3348607"/>
              <a:ext cx="932307" cy="1642472"/>
              <a:chOff x="5675913" y="3495249"/>
              <a:chExt cx="932307" cy="1642472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5708472" y="4768389"/>
                <a:ext cx="8639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–– V ––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5696020" y="3495249"/>
                <a:ext cx="8852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–– O ––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5675913" y="4566737"/>
                <a:ext cx="9323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–– W ––</a:t>
                </a: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7592280" y="3348607"/>
              <a:ext cx="932307" cy="1642472"/>
              <a:chOff x="5675913" y="3495249"/>
              <a:chExt cx="932307" cy="1642472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5708472" y="4768389"/>
                <a:ext cx="8639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–– V ––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696020" y="3495249"/>
                <a:ext cx="8852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–– O ––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675913" y="4566737"/>
                <a:ext cx="9323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–– W ––</a:t>
                </a:r>
              </a:p>
            </p:txBody>
          </p:sp>
        </p:grpSp>
      </p:grpSp>
      <p:sp>
        <p:nvSpPr>
          <p:cNvPr id="24" name="Text Placeholder 2"/>
          <p:cNvSpPr txBox="1">
            <a:spLocks/>
          </p:cNvSpPr>
          <p:nvPr/>
        </p:nvSpPr>
        <p:spPr>
          <a:xfrm flipH="1">
            <a:off x="4266456" y="4207210"/>
            <a:ext cx="4185393" cy="589004"/>
          </a:xfrm>
          <a:prstGeom prst="rect">
            <a:avLst/>
          </a:prstGeom>
        </p:spPr>
        <p:txBody>
          <a:bodyPr/>
          <a:lstStyle>
            <a:lvl1pPr marL="18288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SzPct val="80000"/>
              <a:buFont typeface="Arial" pitchFamily="34" charset="0"/>
              <a:buChar char="•"/>
              <a:defRPr sz="1800" b="0" kern="1200" cap="none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6576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SzPct val="80000"/>
              <a:buFont typeface="Arial" pitchFamily="34" charset="0"/>
              <a:buChar char="•"/>
              <a:tabLst/>
              <a:defRPr sz="1600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SzPct val="80000"/>
              <a:buFont typeface="Arial" pitchFamily="34" charset="0"/>
              <a:buChar char="•"/>
              <a:defRPr sz="1400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3152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SzPct val="80000"/>
              <a:buFont typeface="Arial" pitchFamily="34" charset="0"/>
              <a:buChar char="•"/>
              <a:defRPr sz="1200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02970" indent="-17145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SzPct val="80000"/>
              <a:buFont typeface="Arial" pitchFamily="34" charset="0"/>
              <a:buChar char="•"/>
              <a:defRPr sz="1000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7280" indent="-182880" algn="l" defTabSz="36576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80160" indent="-182880" algn="l" defTabSz="36576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63040" indent="-182880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4592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350" dirty="0"/>
              <a:t>1 = O + W + V so therefore…</a:t>
            </a:r>
          </a:p>
          <a:p>
            <a:pPr marL="0" indent="0">
              <a:buNone/>
            </a:pPr>
            <a:r>
              <a:rPr lang="en-US" sz="1350" dirty="0"/>
              <a:t>W = 1 – (O + V), O = 1 – (V + W), &amp; V = 1 – (O + W)</a:t>
            </a:r>
            <a:endParaRPr lang="en-US" sz="1350" dirty="0">
              <a:solidFill>
                <a:srgbClr val="7030A0"/>
              </a:solidFill>
            </a:endParaRPr>
          </a:p>
        </p:txBody>
      </p:sp>
      <p:sp>
        <p:nvSpPr>
          <p:cNvPr id="25" name="Right Arrow 24"/>
          <p:cNvSpPr/>
          <p:nvPr/>
        </p:nvSpPr>
        <p:spPr>
          <a:xfrm>
            <a:off x="3756321" y="4257139"/>
            <a:ext cx="291142" cy="24585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948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249" y="50800"/>
            <a:ext cx="4933951" cy="425449"/>
          </a:xfrm>
        </p:spPr>
        <p:txBody>
          <a:bodyPr/>
          <a:lstStyle/>
          <a:p>
            <a:pPr algn="l"/>
            <a:r>
              <a:rPr lang="en-US" sz="2400" dirty="0">
                <a:solidFill>
                  <a:srgbClr val="1D73BA"/>
                </a:solidFill>
              </a:rPr>
              <a:t>Blocking Factor like “</a:t>
            </a:r>
            <a:r>
              <a:rPr lang="en-US" sz="2400" dirty="0" err="1">
                <a:solidFill>
                  <a:srgbClr val="1D73BA"/>
                </a:solidFill>
              </a:rPr>
              <a:t>Day”or</a:t>
            </a:r>
            <a:r>
              <a:rPr lang="en-US" sz="2400" dirty="0">
                <a:solidFill>
                  <a:srgbClr val="1D73BA"/>
                </a:solidFill>
              </a:rPr>
              <a:t> “Batch”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9885" y="2808032"/>
            <a:ext cx="6411719" cy="2756139"/>
          </a:xfrm>
        </p:spPr>
        <p:txBody>
          <a:bodyPr>
            <a:normAutofit fontScale="70000" lnSpcReduction="20000"/>
          </a:bodyPr>
          <a:lstStyle/>
          <a:p>
            <a:r>
              <a:rPr lang="en-US" altLang="en-US" dirty="0"/>
              <a:t>A design run over 5 days that is sensitive to humidity might SHIFT on Thursday</a:t>
            </a:r>
          </a:p>
          <a:p>
            <a:pPr lvl="1"/>
            <a:r>
              <a:rPr lang="en-US" altLang="en-US" dirty="0"/>
              <a:t>But what if because of the rain the tester from days 1, 2, 3 &amp; 5 didn’t make it to work?</a:t>
            </a:r>
          </a:p>
          <a:p>
            <a:pPr lvl="1"/>
            <a:r>
              <a:rPr lang="en-US" altLang="en-US" dirty="0"/>
              <a:t>What if that day the power went out briefly? Or, dept. meeting “paused” the work? Or…?</a:t>
            </a:r>
          </a:p>
          <a:p>
            <a:r>
              <a:rPr lang="en-US" altLang="en-US" dirty="0"/>
              <a:t>The block variable doesn’t tell you the cause of the effect - 						just that a shift has been detected among blocks. </a:t>
            </a:r>
          </a:p>
          <a:p>
            <a:r>
              <a:rPr lang="en-US" altLang="en-US" dirty="0"/>
              <a:t>Hoping block variable has no effect.  If it does then how can we reliably predict other blocks?  If significant it probably means we are missing a factor.</a:t>
            </a:r>
          </a:p>
          <a:p>
            <a:r>
              <a:rPr lang="en-US" altLang="en-US" dirty="0"/>
              <a:t>The only way to be sure that no “unknown” factor has crept into the experiment, is to test for it - and “blocking” your design is not expensive.</a:t>
            </a:r>
          </a:p>
          <a:p>
            <a:r>
              <a:rPr lang="en-US" altLang="en-US" dirty="0"/>
              <a:t>Block variable is a categorical factor having only 1-way effects (no interactions)</a:t>
            </a:r>
          </a:p>
          <a:p>
            <a:endParaRPr lang="en-US" dirty="0"/>
          </a:p>
        </p:txBody>
      </p:sp>
      <p:pic>
        <p:nvPicPr>
          <p:cNvPr id="4" name="Picture 3" descr="mix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077" y="1102928"/>
            <a:ext cx="4542857" cy="1414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0765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0852" y="1369822"/>
            <a:ext cx="3304502" cy="34643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3400" y="71008"/>
            <a:ext cx="4743449" cy="671942"/>
          </a:xfrm>
        </p:spPr>
        <p:txBody>
          <a:bodyPr/>
          <a:lstStyle/>
          <a:p>
            <a:pPr algn="r"/>
            <a:r>
              <a:rPr lang="en-US" sz="2400" dirty="0">
                <a:solidFill>
                  <a:srgbClr val="1D73BA"/>
                </a:solidFill>
                <a:latin typeface="Calibri" panose="020F0502020204030204" pitchFamily="34" charset="0"/>
              </a:rPr>
              <a:t>Time and Temperature </a:t>
            </a:r>
            <a:r>
              <a:rPr lang="en-US" sz="2400" dirty="0">
                <a:solidFill>
                  <a:srgbClr val="1D73BA"/>
                </a:solidFill>
              </a:rPr>
              <a:t>Constraints</a:t>
            </a:r>
            <a:br>
              <a:rPr lang="en-US" sz="2400" dirty="0">
                <a:solidFill>
                  <a:srgbClr val="1D73BA"/>
                </a:solidFill>
              </a:rPr>
            </a:br>
            <a:r>
              <a:rPr lang="en-US" sz="2400" dirty="0">
                <a:solidFill>
                  <a:srgbClr val="1D73BA"/>
                </a:solidFill>
              </a:rPr>
              <a:t> </a:t>
            </a:r>
            <a:r>
              <a:rPr lang="en-US" sz="2400" dirty="0" err="1">
                <a:solidFill>
                  <a:srgbClr val="1D73BA"/>
                </a:solidFill>
              </a:rPr>
              <a:t>Uncoded</a:t>
            </a:r>
            <a:endParaRPr lang="en-US" sz="2400" dirty="0">
              <a:solidFill>
                <a:srgbClr val="1D73B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1631" y="1440758"/>
            <a:ext cx="2950369" cy="3049355"/>
          </a:xfrm>
        </p:spPr>
        <p:txBody>
          <a:bodyPr>
            <a:noAutofit/>
          </a:bodyPr>
          <a:lstStyle/>
          <a:p>
            <a:r>
              <a:rPr lang="en-US" sz="1400" dirty="0"/>
              <a:t>Time:    10   20</a:t>
            </a:r>
          </a:p>
          <a:p>
            <a:r>
              <a:rPr lang="en-US" sz="1400" dirty="0"/>
              <a:t>Temp: 350 450</a:t>
            </a:r>
          </a:p>
          <a:p>
            <a:r>
              <a:rPr lang="en-US" sz="1400" dirty="0"/>
              <a:t>Pizza Size: 10, 12, 14 &amp; 16</a:t>
            </a:r>
          </a:p>
          <a:p>
            <a:r>
              <a:rPr lang="en-US" sz="1400" dirty="0"/>
              <a:t>Pizza Type </a:t>
            </a:r>
          </a:p>
          <a:p>
            <a:pPr lvl="1"/>
            <a:r>
              <a:rPr lang="en-US" sz="1400" dirty="0"/>
              <a:t>Cheese</a:t>
            </a:r>
          </a:p>
          <a:p>
            <a:pPr lvl="1"/>
            <a:r>
              <a:rPr lang="en-US" sz="1400" dirty="0"/>
              <a:t>Veggies</a:t>
            </a:r>
          </a:p>
          <a:p>
            <a:pPr lvl="1"/>
            <a:r>
              <a:rPr lang="en-US" sz="1400" dirty="0"/>
              <a:t>Meats</a:t>
            </a:r>
          </a:p>
          <a:p>
            <a:r>
              <a:rPr lang="en-US" sz="1400" dirty="0"/>
              <a:t>Batch (Size = 5)</a:t>
            </a:r>
          </a:p>
          <a:p>
            <a:endParaRPr lang="en-US" sz="1400" dirty="0"/>
          </a:p>
          <a:p>
            <a:r>
              <a:rPr lang="en-US" sz="1400" dirty="0"/>
              <a:t>Hi  + Hi = “Burnt”</a:t>
            </a:r>
          </a:p>
          <a:p>
            <a:r>
              <a:rPr lang="en-US" sz="1400" dirty="0"/>
              <a:t>Lo + Lo = “Not Done”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452166" y="1319668"/>
            <a:ext cx="2320234" cy="438582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spAutoFit/>
          </a:bodyPr>
          <a:lstStyle>
            <a:lvl1pPr algn="r" defTabSz="182880" rtl="0" eaLnBrk="1" latinLnBrk="0" hangingPunct="1">
              <a:spcBef>
                <a:spcPct val="0"/>
              </a:spcBef>
              <a:buNone/>
              <a:defRPr sz="1600" kern="1200" cap="all" baseline="0">
                <a:solidFill>
                  <a:srgbClr val="0053C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dirty="0"/>
              <a:t>Over baked </a:t>
            </a:r>
          </a:p>
          <a:p>
            <a:r>
              <a:rPr lang="en-US" sz="1200" dirty="0"/>
              <a:t>“Burnt” 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010387" y="3424912"/>
            <a:ext cx="757647" cy="438582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spAutoFit/>
          </a:bodyPr>
          <a:lstStyle>
            <a:lvl1pPr algn="r" defTabSz="182880" rtl="0" eaLnBrk="1" latinLnBrk="0" hangingPunct="1">
              <a:spcBef>
                <a:spcPct val="0"/>
              </a:spcBef>
              <a:buNone/>
              <a:defRPr sz="1600" kern="1200" cap="all" baseline="0">
                <a:solidFill>
                  <a:srgbClr val="0053C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dirty="0"/>
              <a:t>Under Baked</a:t>
            </a:r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 flipH="1">
            <a:off x="1674743" y="558516"/>
            <a:ext cx="4047553" cy="253916"/>
          </a:xfrm>
          <a:prstGeom prst="rect">
            <a:avLst/>
          </a:prstGeom>
        </p:spPr>
        <p:txBody>
          <a:bodyPr/>
          <a:lstStyle>
            <a:lvl1pPr marL="18288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SzPct val="80000"/>
              <a:buFont typeface="Arial" pitchFamily="34" charset="0"/>
              <a:buChar char="•"/>
              <a:defRPr sz="1800" b="0" kern="1200" cap="none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6576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SzPct val="80000"/>
              <a:buFont typeface="Arial" pitchFamily="34" charset="0"/>
              <a:buChar char="•"/>
              <a:tabLst/>
              <a:defRPr sz="1600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SzPct val="80000"/>
              <a:buFont typeface="Arial" pitchFamily="34" charset="0"/>
              <a:buChar char="•"/>
              <a:defRPr sz="1400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3152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SzPct val="80000"/>
              <a:buFont typeface="Arial" pitchFamily="34" charset="0"/>
              <a:buChar char="•"/>
              <a:defRPr sz="1200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02970" indent="-17145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SzPct val="80000"/>
              <a:buFont typeface="Arial" pitchFamily="34" charset="0"/>
              <a:buChar char="•"/>
              <a:defRPr sz="1000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7280" indent="-182880" algn="l" defTabSz="36576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80160" indent="-182880" algn="l" defTabSz="36576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63040" indent="-182880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4592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Create DOE for Pizza Process</a:t>
            </a:r>
          </a:p>
        </p:txBody>
      </p:sp>
    </p:spTree>
    <p:extLst>
      <p:ext uri="{BB962C8B-B14F-4D97-AF65-F5344CB8AC3E}">
        <p14:creationId xmlns:p14="http://schemas.microsoft.com/office/powerpoint/2010/main" val="10034714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0852" y="918972"/>
            <a:ext cx="3671452" cy="38490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3250" y="121807"/>
            <a:ext cx="4730749" cy="716393"/>
          </a:xfrm>
        </p:spPr>
        <p:txBody>
          <a:bodyPr/>
          <a:lstStyle/>
          <a:p>
            <a:pPr algn="r"/>
            <a:r>
              <a:rPr lang="en-US" sz="2400" dirty="0">
                <a:solidFill>
                  <a:srgbClr val="1D73BA"/>
                </a:solidFill>
              </a:rPr>
              <a:t>Time and Temperature Constraints</a:t>
            </a:r>
            <a:br>
              <a:rPr lang="en-US" sz="2400" dirty="0">
                <a:solidFill>
                  <a:srgbClr val="1D73BA"/>
                </a:solidFill>
              </a:rPr>
            </a:br>
            <a:r>
              <a:rPr lang="en-US" sz="2400" dirty="0" err="1">
                <a:solidFill>
                  <a:srgbClr val="1D73BA"/>
                </a:solidFill>
              </a:rPr>
              <a:t>Uncoded</a:t>
            </a:r>
            <a:endParaRPr lang="en-US" sz="2400" dirty="0">
              <a:solidFill>
                <a:srgbClr val="1D73B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427" y="1136602"/>
            <a:ext cx="4017316" cy="1947791"/>
          </a:xfrm>
        </p:spPr>
        <p:txBody>
          <a:bodyPr>
            <a:noAutofit/>
          </a:bodyPr>
          <a:lstStyle/>
          <a:p>
            <a:r>
              <a:rPr lang="en-US" dirty="0"/>
              <a:t>Shorter times means more product produced per hour</a:t>
            </a:r>
          </a:p>
          <a:p>
            <a:r>
              <a:rPr lang="en-US" dirty="0"/>
              <a:t>Make most of our money in a few hours each evening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878522" y="1328421"/>
            <a:ext cx="1021379" cy="623248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spAutoFit/>
          </a:bodyPr>
          <a:lstStyle>
            <a:lvl1pPr algn="r" defTabSz="182880" rtl="0" eaLnBrk="1" latinLnBrk="0" hangingPunct="1">
              <a:spcBef>
                <a:spcPct val="0"/>
              </a:spcBef>
              <a:buNone/>
              <a:defRPr sz="1600" kern="1200" cap="all" baseline="0">
                <a:solidFill>
                  <a:srgbClr val="0053C3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200" dirty="0"/>
              <a:t>Make</a:t>
            </a:r>
          </a:p>
          <a:p>
            <a:pPr algn="ctr"/>
            <a:r>
              <a:rPr lang="en-US" sz="1200" dirty="0"/>
              <a:t>More</a:t>
            </a:r>
          </a:p>
          <a:p>
            <a:pPr algn="ctr"/>
            <a:r>
              <a:rPr lang="en-US" sz="1200" dirty="0"/>
              <a:t>$$$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6893985" y="3332579"/>
            <a:ext cx="1021379" cy="623248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spAutoFit/>
          </a:bodyPr>
          <a:lstStyle>
            <a:lvl1pPr algn="r" defTabSz="182880" rtl="0" eaLnBrk="1" latinLnBrk="0" hangingPunct="1">
              <a:spcBef>
                <a:spcPct val="0"/>
              </a:spcBef>
              <a:buNone/>
              <a:defRPr sz="1600" kern="1200" cap="all" baseline="0">
                <a:solidFill>
                  <a:srgbClr val="0053C3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200" dirty="0"/>
              <a:t>Make</a:t>
            </a:r>
          </a:p>
          <a:p>
            <a:pPr algn="ctr"/>
            <a:r>
              <a:rPr lang="en-US" sz="1200" dirty="0"/>
              <a:t>less</a:t>
            </a:r>
          </a:p>
          <a:p>
            <a:pPr algn="ctr"/>
            <a:r>
              <a:rPr lang="en-US" sz="1200" dirty="0"/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9195401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1780" y="29475"/>
            <a:ext cx="4558869" cy="890160"/>
          </a:xfrm>
        </p:spPr>
        <p:txBody>
          <a:bodyPr/>
          <a:lstStyle/>
          <a:p>
            <a:pPr algn="r"/>
            <a:r>
              <a:rPr lang="en-US" sz="2400" dirty="0">
                <a:solidFill>
                  <a:srgbClr val="1D73BA"/>
                </a:solidFill>
              </a:rPr>
              <a:t>Time and Temperature Constraints</a:t>
            </a:r>
            <a:br>
              <a:rPr lang="en-US" sz="2400" dirty="0">
                <a:solidFill>
                  <a:srgbClr val="1D73BA"/>
                </a:solidFill>
              </a:rPr>
            </a:br>
            <a:r>
              <a:rPr lang="en-US" sz="2400" dirty="0">
                <a:solidFill>
                  <a:srgbClr val="1D73BA"/>
                </a:solidFill>
              </a:rPr>
              <a:t>Coded vs. </a:t>
            </a:r>
            <a:r>
              <a:rPr lang="en-US" sz="2400" dirty="0" err="1">
                <a:solidFill>
                  <a:srgbClr val="1D73BA"/>
                </a:solidFill>
              </a:rPr>
              <a:t>Uncoded</a:t>
            </a:r>
            <a:endParaRPr lang="en-US" sz="2400" dirty="0">
              <a:solidFill>
                <a:srgbClr val="1D73BA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6309" y="919163"/>
            <a:ext cx="3006090" cy="30975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5691" y="919635"/>
            <a:ext cx="3006090" cy="3097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9936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1782" y="29475"/>
            <a:ext cx="4628718" cy="827776"/>
          </a:xfrm>
        </p:spPr>
        <p:txBody>
          <a:bodyPr/>
          <a:lstStyle/>
          <a:p>
            <a:pPr algn="r"/>
            <a:r>
              <a:rPr lang="en-US" sz="2400" dirty="0">
                <a:solidFill>
                  <a:srgbClr val="1D73BA"/>
                </a:solidFill>
              </a:rPr>
              <a:t>Time and Temperature Constraints</a:t>
            </a:r>
            <a:br>
              <a:rPr lang="en-US" sz="2400" dirty="0">
                <a:solidFill>
                  <a:srgbClr val="1D73BA"/>
                </a:solidFill>
              </a:rPr>
            </a:br>
            <a:r>
              <a:rPr lang="en-US" sz="2400" dirty="0">
                <a:solidFill>
                  <a:srgbClr val="1D73BA"/>
                </a:solidFill>
              </a:rPr>
              <a:t>Coded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691" y="919635"/>
            <a:ext cx="3006090" cy="30975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0322" y="919163"/>
            <a:ext cx="3310689" cy="3464371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977517" y="1256307"/>
            <a:ext cx="2794883" cy="2794883"/>
            <a:chOff x="5112689" y="1675076"/>
            <a:chExt cx="3726510" cy="372651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5112689" y="3514477"/>
              <a:ext cx="3726510" cy="23853"/>
            </a:xfrm>
            <a:prstGeom prst="line">
              <a:avLst/>
            </a:prstGeom>
            <a:ln>
              <a:solidFill>
                <a:srgbClr val="FFC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>
              <a:off x="5099203" y="3526404"/>
              <a:ext cx="3726510" cy="23853"/>
            </a:xfrm>
            <a:prstGeom prst="line">
              <a:avLst/>
            </a:prstGeom>
            <a:ln>
              <a:solidFill>
                <a:srgbClr val="FFC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014563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6457" y="2986439"/>
            <a:ext cx="3310689" cy="156504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y = mx + b</a:t>
            </a:r>
          </a:p>
          <a:p>
            <a:r>
              <a:rPr lang="en-US" dirty="0"/>
              <a:t>Temp = m*Time + b</a:t>
            </a:r>
          </a:p>
          <a:p>
            <a:r>
              <a:rPr lang="en-US" dirty="0"/>
              <a:t>[1]*Temp = [-1]*Time + [-1]</a:t>
            </a:r>
          </a:p>
          <a:p>
            <a:r>
              <a:rPr lang="en-US" dirty="0"/>
              <a:t>[1]*Time + [1]*Temp = [-1]</a:t>
            </a:r>
          </a:p>
          <a:p>
            <a:endParaRPr lang="en-US" dirty="0"/>
          </a:p>
          <a:p>
            <a:r>
              <a:rPr lang="en-US" dirty="0"/>
              <a:t>[1]*Time + [1]*Temp &gt;= [-1]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0322" y="919163"/>
            <a:ext cx="3310689" cy="3464371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866459" y="947988"/>
            <a:ext cx="3310688" cy="1822294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spAutoFit/>
          </a:bodyPr>
          <a:lstStyle>
            <a:lvl1pPr marL="18288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SzPct val="80000"/>
              <a:buFont typeface="Arial" pitchFamily="34" charset="0"/>
              <a:buChar char="•"/>
              <a:defRPr sz="1800" b="0" kern="1200" cap="none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6576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SzPct val="80000"/>
              <a:buFont typeface="Wingdings" pitchFamily="2" charset="2"/>
              <a:buChar char="§"/>
              <a:tabLst/>
              <a:defRPr sz="1600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SzPct val="80000"/>
              <a:buFont typeface="Arial" pitchFamily="34" charset="0"/>
              <a:buChar char="»"/>
              <a:defRPr sz="1400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3152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SzPct val="80000"/>
              <a:buFont typeface="Arial" pitchFamily="34" charset="0"/>
              <a:buChar char="»"/>
              <a:defRPr sz="1200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02970" indent="-17145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SzPct val="80000"/>
              <a:buFont typeface="Arial" pitchFamily="34" charset="0"/>
              <a:buChar char="–"/>
              <a:defRPr sz="1000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7280" indent="-182880" algn="l" defTabSz="36576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80160" indent="-182880" algn="l" defTabSz="36576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63040" indent="-182880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4592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y = mx + b</a:t>
            </a:r>
          </a:p>
          <a:p>
            <a:r>
              <a:rPr lang="en-US" sz="1600" dirty="0"/>
              <a:t>Temp = m*Time + b</a:t>
            </a:r>
          </a:p>
          <a:p>
            <a:r>
              <a:rPr lang="en-US" sz="1600" dirty="0"/>
              <a:t>[1]*Temp = [-1]*Time + [1]</a:t>
            </a:r>
          </a:p>
          <a:p>
            <a:r>
              <a:rPr lang="en-US" sz="1600" dirty="0"/>
              <a:t>[1]*Time + [1]*Temp = [1]</a:t>
            </a:r>
          </a:p>
          <a:p>
            <a:endParaRPr lang="en-US" sz="1600" dirty="0"/>
          </a:p>
          <a:p>
            <a:r>
              <a:rPr lang="en-US" sz="1600" dirty="0"/>
              <a:t>[1]*Time + [1]*Temp &lt;= [1]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977517" y="1256307"/>
            <a:ext cx="2794883" cy="2794883"/>
            <a:chOff x="5112689" y="1675076"/>
            <a:chExt cx="3726510" cy="3726510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5112689" y="3514477"/>
              <a:ext cx="3726510" cy="23853"/>
            </a:xfrm>
            <a:prstGeom prst="line">
              <a:avLst/>
            </a:prstGeom>
            <a:ln>
              <a:solidFill>
                <a:srgbClr val="FFC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5099203" y="3526404"/>
              <a:ext cx="3726510" cy="23853"/>
            </a:xfrm>
            <a:prstGeom prst="line">
              <a:avLst/>
            </a:prstGeom>
            <a:ln>
              <a:solidFill>
                <a:srgbClr val="FFC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itle 1">
            <a:extLst>
              <a:ext uri="{FF2B5EF4-FFF2-40B4-BE49-F238E27FC236}">
                <a16:creationId xmlns:a16="http://schemas.microsoft.com/office/drawing/2014/main" id="{BB1B7B0E-D8BF-4A56-A834-3B156A2D9722}"/>
              </a:ext>
            </a:extLst>
          </p:cNvPr>
          <p:cNvSpPr txBox="1">
            <a:spLocks/>
          </p:cNvSpPr>
          <p:nvPr/>
        </p:nvSpPr>
        <p:spPr>
          <a:xfrm>
            <a:off x="4451782" y="29475"/>
            <a:ext cx="4628718" cy="827776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noAutofit/>
          </a:bodyPr>
          <a:lstStyle>
            <a:lvl1pPr algn="ctr" defTabSz="182880" rtl="0" eaLnBrk="1" latinLnBrk="0" hangingPunct="1">
              <a:spcBef>
                <a:spcPct val="0"/>
              </a:spcBef>
              <a:buNone/>
              <a:defRPr lang="en-US" sz="2800" kern="1200" cap="none" baseline="0">
                <a:solidFill>
                  <a:srgbClr val="0053C3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400" dirty="0">
                <a:solidFill>
                  <a:srgbClr val="1D73BA"/>
                </a:solidFill>
              </a:rPr>
              <a:t>Time and Temperature Constraints</a:t>
            </a:r>
            <a:br>
              <a:rPr lang="en-US" sz="2400" dirty="0">
                <a:solidFill>
                  <a:srgbClr val="1D73BA"/>
                </a:solidFill>
              </a:rPr>
            </a:br>
            <a:r>
              <a:rPr lang="en-US" sz="2400" dirty="0">
                <a:solidFill>
                  <a:srgbClr val="1D73BA"/>
                </a:solidFill>
              </a:rPr>
              <a:t>Coded</a:t>
            </a:r>
          </a:p>
        </p:txBody>
      </p:sp>
    </p:spTree>
    <p:extLst>
      <p:ext uri="{BB962C8B-B14F-4D97-AF65-F5344CB8AC3E}">
        <p14:creationId xmlns:p14="http://schemas.microsoft.com/office/powerpoint/2010/main" val="6734361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155" y="892194"/>
            <a:ext cx="3720687" cy="38338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0851" y="918972"/>
            <a:ext cx="3657805" cy="3834766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502CCE46-7A92-4D06-8F04-781CC6212FD1}"/>
              </a:ext>
            </a:extLst>
          </p:cNvPr>
          <p:cNvSpPr txBox="1">
            <a:spLocks/>
          </p:cNvSpPr>
          <p:nvPr/>
        </p:nvSpPr>
        <p:spPr>
          <a:xfrm>
            <a:off x="4451782" y="141441"/>
            <a:ext cx="4628718" cy="827776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noAutofit/>
          </a:bodyPr>
          <a:lstStyle>
            <a:lvl1pPr algn="ctr" defTabSz="182880" rtl="0" eaLnBrk="1" latinLnBrk="0" hangingPunct="1">
              <a:spcBef>
                <a:spcPct val="0"/>
              </a:spcBef>
              <a:buNone/>
              <a:defRPr lang="en-US" sz="2800" kern="1200" cap="none" baseline="0">
                <a:solidFill>
                  <a:srgbClr val="0053C3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400" dirty="0">
                <a:solidFill>
                  <a:srgbClr val="1D73BA"/>
                </a:solidFill>
              </a:rPr>
              <a:t>Time and Temperature Constraints</a:t>
            </a:r>
          </a:p>
          <a:p>
            <a:pPr algn="r"/>
            <a:r>
              <a:rPr lang="en-US" sz="2400" dirty="0" err="1">
                <a:solidFill>
                  <a:srgbClr val="1D73BA"/>
                </a:solidFill>
              </a:rPr>
              <a:t>Uncoded</a:t>
            </a:r>
            <a:br>
              <a:rPr lang="en-US" sz="2400" dirty="0">
                <a:solidFill>
                  <a:srgbClr val="559ED9"/>
                </a:solidFill>
              </a:rPr>
            </a:br>
            <a:endParaRPr lang="en-US" sz="2400" dirty="0">
              <a:solidFill>
                <a:srgbClr val="559E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2468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332" y="768096"/>
            <a:ext cx="3965700" cy="40961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9031" y="778298"/>
            <a:ext cx="3755325" cy="393700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857500" y="2763983"/>
            <a:ext cx="1101436" cy="1101436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rot="5400000">
            <a:off x="402126" y="2525983"/>
            <a:ext cx="2794883" cy="17890"/>
          </a:xfrm>
          <a:prstGeom prst="line">
            <a:avLst/>
          </a:prstGeom>
          <a:ln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F6EB9C60-4AE0-446B-8EA5-A7F83477CF3F}"/>
              </a:ext>
            </a:extLst>
          </p:cNvPr>
          <p:cNvSpPr txBox="1">
            <a:spLocks/>
          </p:cNvSpPr>
          <p:nvPr/>
        </p:nvSpPr>
        <p:spPr>
          <a:xfrm>
            <a:off x="4451782" y="29475"/>
            <a:ext cx="4628718" cy="827776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noAutofit/>
          </a:bodyPr>
          <a:lstStyle>
            <a:lvl1pPr algn="ctr" defTabSz="182880" rtl="0" eaLnBrk="1" latinLnBrk="0" hangingPunct="1">
              <a:spcBef>
                <a:spcPct val="0"/>
              </a:spcBef>
              <a:buNone/>
              <a:defRPr lang="en-US" sz="2800" kern="1200" cap="none" baseline="0">
                <a:solidFill>
                  <a:srgbClr val="0053C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1D73BA"/>
                </a:solidFill>
              </a:rPr>
              <a:t>Time and Temperature Constraints</a:t>
            </a:r>
          </a:p>
          <a:p>
            <a:r>
              <a:rPr lang="en-US" sz="2400" dirty="0" err="1">
                <a:solidFill>
                  <a:srgbClr val="1D73BA"/>
                </a:solidFill>
              </a:rPr>
              <a:t>Uncoded</a:t>
            </a:r>
            <a:endParaRPr lang="en-US" sz="2400" dirty="0">
              <a:solidFill>
                <a:srgbClr val="1D73B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12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2463" y="242973"/>
            <a:ext cx="1886579" cy="253916"/>
          </a:xfrm>
        </p:spPr>
        <p:txBody>
          <a:bodyPr/>
          <a:lstStyle/>
          <a:p>
            <a:pPr algn="r"/>
            <a:r>
              <a:rPr lang="en-US" dirty="0">
                <a:solidFill>
                  <a:srgbClr val="1D73BA"/>
                </a:solidFill>
              </a:rPr>
              <a:t>Agenda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85900" y="848880"/>
            <a:ext cx="6174582" cy="3445751"/>
          </a:xfrm>
        </p:spPr>
        <p:txBody>
          <a:bodyPr/>
          <a:lstStyle/>
          <a:p>
            <a:r>
              <a:rPr lang="en-US" sz="1800" dirty="0">
                <a:solidFill>
                  <a:schemeClr val="tx1"/>
                </a:solidFill>
              </a:rPr>
              <a:t>Multiple Response Optimization – Trade-Space Analysis</a:t>
            </a:r>
          </a:p>
          <a:p>
            <a:r>
              <a:rPr lang="en-US" sz="1800" dirty="0">
                <a:solidFill>
                  <a:schemeClr val="tx1"/>
                </a:solidFill>
              </a:rPr>
              <a:t>Review of Classic DOE</a:t>
            </a:r>
          </a:p>
          <a:p>
            <a:r>
              <a:rPr lang="en-US" sz="1800" dirty="0"/>
              <a:t>Real-World Experimental Issues – Custom DOE is about </a:t>
            </a:r>
            <a:r>
              <a:rPr lang="en-US" sz="1800" b="1" i="1" dirty="0"/>
              <a:t>Making Designs Fit the Problem –  NOT Making Problems Fit the Designs</a:t>
            </a:r>
          </a:p>
          <a:p>
            <a:r>
              <a:rPr lang="en-US" sz="1650" dirty="0">
                <a:solidFill>
                  <a:schemeClr val="tx1"/>
                </a:solidFill>
              </a:rPr>
              <a:t>Three Example Designs</a:t>
            </a:r>
          </a:p>
          <a:p>
            <a:pPr lvl="1"/>
            <a:r>
              <a:rPr lang="en-US" sz="1500" dirty="0">
                <a:solidFill>
                  <a:schemeClr val="tx1"/>
                </a:solidFill>
              </a:rPr>
              <a:t>Augment a broken design with constraints</a:t>
            </a:r>
          </a:p>
          <a:p>
            <a:pPr lvl="1"/>
            <a:r>
              <a:rPr lang="en-US" sz="1500" dirty="0">
                <a:solidFill>
                  <a:schemeClr val="tx1"/>
                </a:solidFill>
              </a:rPr>
              <a:t>Augment a screening design to RSM (sequential experimentation)</a:t>
            </a:r>
          </a:p>
          <a:p>
            <a:pPr lvl="1"/>
            <a:r>
              <a:rPr lang="en-US" sz="1500" dirty="0">
                <a:solidFill>
                  <a:schemeClr val="tx1"/>
                </a:solidFill>
              </a:rPr>
              <a:t>Create a design from a candidate set of trials – a good way to examine historical (haphazard) data</a:t>
            </a:r>
          </a:p>
          <a:p>
            <a:pPr lvl="1"/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394596127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866" y="768096"/>
            <a:ext cx="3870165" cy="3997513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894766" y="2911795"/>
            <a:ext cx="3614613" cy="1822294"/>
          </a:xfrm>
        </p:spPr>
        <p:txBody>
          <a:bodyPr>
            <a:noAutofit/>
          </a:bodyPr>
          <a:lstStyle/>
          <a:p>
            <a:r>
              <a:rPr lang="en-US" sz="1600" dirty="0"/>
              <a:t>y = mx + b</a:t>
            </a:r>
          </a:p>
          <a:p>
            <a:r>
              <a:rPr lang="en-US" sz="1600" dirty="0"/>
              <a:t>Temp = m*Time + b</a:t>
            </a:r>
          </a:p>
          <a:p>
            <a:r>
              <a:rPr lang="en-US" sz="1600" dirty="0"/>
              <a:t>[1]*Temp = [-10]*Time + [500]</a:t>
            </a:r>
          </a:p>
          <a:p>
            <a:r>
              <a:rPr lang="en-US" sz="1600" dirty="0"/>
              <a:t>[10]*Time + [1]*Temp = [500]</a:t>
            </a:r>
          </a:p>
          <a:p>
            <a:endParaRPr lang="en-US" sz="1600" dirty="0"/>
          </a:p>
          <a:p>
            <a:r>
              <a:rPr lang="en-US" sz="1600" dirty="0"/>
              <a:t>[10]*Time + [1]*Temp &gt;= [500]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894766" y="916791"/>
            <a:ext cx="3266595" cy="1822294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spAutoFit/>
          </a:bodyPr>
          <a:lstStyle>
            <a:lvl1pPr marL="18288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SzPct val="80000"/>
              <a:buFont typeface="Arial" pitchFamily="34" charset="0"/>
              <a:buChar char="•"/>
              <a:defRPr sz="1800" b="0" kern="1200" cap="none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6576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SzPct val="80000"/>
              <a:buFont typeface="Wingdings" pitchFamily="2" charset="2"/>
              <a:buChar char="§"/>
              <a:tabLst/>
              <a:defRPr sz="1600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SzPct val="80000"/>
              <a:buFont typeface="Arial" pitchFamily="34" charset="0"/>
              <a:buChar char="»"/>
              <a:defRPr sz="1400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3152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SzPct val="80000"/>
              <a:buFont typeface="Arial" pitchFamily="34" charset="0"/>
              <a:buChar char="»"/>
              <a:defRPr sz="1200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02970" indent="-17145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SzPct val="80000"/>
              <a:buFont typeface="Arial" pitchFamily="34" charset="0"/>
              <a:buChar char="–"/>
              <a:defRPr sz="1000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7280" indent="-182880" algn="l" defTabSz="36576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80160" indent="-182880" algn="l" defTabSz="36576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63040" indent="-182880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4592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y = mx + b</a:t>
            </a:r>
          </a:p>
          <a:p>
            <a:r>
              <a:rPr lang="en-US" sz="1600" dirty="0"/>
              <a:t>Temp = m*Time + b</a:t>
            </a:r>
          </a:p>
          <a:p>
            <a:r>
              <a:rPr lang="en-US" sz="1600" dirty="0"/>
              <a:t>[1]*Temp = [-10]*Time + [600]</a:t>
            </a:r>
          </a:p>
          <a:p>
            <a:r>
              <a:rPr lang="en-US" sz="1600" dirty="0"/>
              <a:t>[10]*Time + [1]*Temp = [600]</a:t>
            </a:r>
          </a:p>
          <a:p>
            <a:endParaRPr lang="en-US" sz="1600" dirty="0"/>
          </a:p>
          <a:p>
            <a:r>
              <a:rPr lang="en-US" sz="1600" dirty="0"/>
              <a:t>[10]*Time + [1]*Temp &lt;= [600]</a:t>
            </a:r>
          </a:p>
        </p:txBody>
      </p:sp>
      <p:sp>
        <p:nvSpPr>
          <p:cNvPr id="8" name="Rectangle 7"/>
          <p:cNvSpPr/>
          <p:nvPr/>
        </p:nvSpPr>
        <p:spPr>
          <a:xfrm>
            <a:off x="2857500" y="2763983"/>
            <a:ext cx="1101436" cy="1101436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402126" y="2525983"/>
            <a:ext cx="2794883" cy="17890"/>
          </a:xfrm>
          <a:prstGeom prst="line">
            <a:avLst/>
          </a:prstGeom>
          <a:ln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>
            <a:extLst>
              <a:ext uri="{FF2B5EF4-FFF2-40B4-BE49-F238E27FC236}">
                <a16:creationId xmlns:a16="http://schemas.microsoft.com/office/drawing/2014/main" id="{2B7FA18D-5DA8-4AEC-8BD6-DEC78ABDE2E3}"/>
              </a:ext>
            </a:extLst>
          </p:cNvPr>
          <p:cNvSpPr txBox="1">
            <a:spLocks/>
          </p:cNvSpPr>
          <p:nvPr/>
        </p:nvSpPr>
        <p:spPr>
          <a:xfrm>
            <a:off x="4451782" y="29475"/>
            <a:ext cx="4628718" cy="827776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noAutofit/>
          </a:bodyPr>
          <a:lstStyle>
            <a:lvl1pPr algn="ctr" defTabSz="182880" rtl="0" eaLnBrk="1" latinLnBrk="0" hangingPunct="1">
              <a:spcBef>
                <a:spcPct val="0"/>
              </a:spcBef>
              <a:buNone/>
              <a:defRPr lang="en-US" sz="2800" kern="1200" cap="none" baseline="0">
                <a:solidFill>
                  <a:srgbClr val="0053C3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400" dirty="0">
                <a:solidFill>
                  <a:srgbClr val="1D73BA"/>
                </a:solidFill>
              </a:rPr>
              <a:t>Time and Temperature Constraints</a:t>
            </a:r>
            <a:br>
              <a:rPr lang="en-US" sz="2400" dirty="0">
                <a:solidFill>
                  <a:srgbClr val="1D73BA"/>
                </a:solidFill>
              </a:rPr>
            </a:br>
            <a:r>
              <a:rPr lang="en-US" sz="2400" dirty="0" err="1">
                <a:solidFill>
                  <a:srgbClr val="1D73BA"/>
                </a:solidFill>
              </a:rPr>
              <a:t>Uncoded</a:t>
            </a:r>
            <a:endParaRPr lang="en-US" sz="2400" dirty="0">
              <a:solidFill>
                <a:srgbClr val="1D73B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7070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8012" y="428302"/>
            <a:ext cx="2609545" cy="91856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F440995-2E78-4FA5-9B93-40A88E9FC2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8689" y="1441787"/>
            <a:ext cx="3216461" cy="36233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B173226-ABDC-4B09-81E7-4EDDFA65AA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4872" y="1441787"/>
            <a:ext cx="3222918" cy="362336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7E2810E-EEFC-49CA-93B6-6B54C480F3A3}"/>
              </a:ext>
            </a:extLst>
          </p:cNvPr>
          <p:cNvSpPr txBox="1">
            <a:spLocks/>
          </p:cNvSpPr>
          <p:nvPr/>
        </p:nvSpPr>
        <p:spPr>
          <a:xfrm>
            <a:off x="4451782" y="54875"/>
            <a:ext cx="4628718" cy="827776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noAutofit/>
          </a:bodyPr>
          <a:lstStyle>
            <a:lvl1pPr algn="ctr" defTabSz="182880" rtl="0" eaLnBrk="1" latinLnBrk="0" hangingPunct="1">
              <a:spcBef>
                <a:spcPct val="0"/>
              </a:spcBef>
              <a:buNone/>
              <a:defRPr lang="en-US" sz="2800" kern="1200" cap="none" baseline="0">
                <a:solidFill>
                  <a:srgbClr val="0053C3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400" dirty="0">
                <a:solidFill>
                  <a:srgbClr val="1D73BA"/>
                </a:solidFill>
              </a:rPr>
              <a:t>Time and Temperature Constraints</a:t>
            </a:r>
            <a:br>
              <a:rPr lang="en-US" sz="2400" dirty="0">
                <a:solidFill>
                  <a:srgbClr val="1D73BA"/>
                </a:solidFill>
              </a:rPr>
            </a:br>
            <a:r>
              <a:rPr lang="en-US" sz="2400" dirty="0" err="1">
                <a:solidFill>
                  <a:srgbClr val="1D73BA"/>
                </a:solidFill>
              </a:rPr>
              <a:t>Uncoded</a:t>
            </a:r>
            <a:endParaRPr lang="en-US" sz="2400" dirty="0">
              <a:solidFill>
                <a:srgbClr val="1D73B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7400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87003" y="29475"/>
            <a:ext cx="5609230" cy="646089"/>
          </a:xfrm>
        </p:spPr>
        <p:txBody>
          <a:bodyPr/>
          <a:lstStyle/>
          <a:p>
            <a:pPr algn="r"/>
            <a:r>
              <a:rPr lang="en-US" sz="2400" dirty="0">
                <a:solidFill>
                  <a:srgbClr val="1D73BA"/>
                </a:solidFill>
              </a:rPr>
              <a:t>Final Design Showing Constrained Regions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199" y="638158"/>
            <a:ext cx="4414984" cy="439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3760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9444" y="887103"/>
            <a:ext cx="4101482" cy="394297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DF1B7BAC-F920-4938-8BCC-D3A6F5146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7003" y="29475"/>
            <a:ext cx="5609230" cy="646089"/>
          </a:xfrm>
        </p:spPr>
        <p:txBody>
          <a:bodyPr/>
          <a:lstStyle/>
          <a:p>
            <a:r>
              <a:rPr lang="en-US" sz="2400" dirty="0">
                <a:solidFill>
                  <a:srgbClr val="1D73BA"/>
                </a:solidFill>
              </a:rPr>
              <a:t>Final Design Showing Constrained Regions</a:t>
            </a:r>
          </a:p>
        </p:txBody>
      </p:sp>
    </p:spTree>
    <p:extLst>
      <p:ext uri="{BB962C8B-B14F-4D97-AF65-F5344CB8AC3E}">
        <p14:creationId xmlns:p14="http://schemas.microsoft.com/office/powerpoint/2010/main" val="10169872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542916"/>
            <a:ext cx="5574101" cy="4121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19767" y="133350"/>
            <a:ext cx="4476466" cy="494447"/>
          </a:xfrm>
        </p:spPr>
        <p:txBody>
          <a:bodyPr/>
          <a:lstStyle/>
          <a:p>
            <a:r>
              <a:rPr lang="en-US" sz="2400" dirty="0">
                <a:solidFill>
                  <a:srgbClr val="1D73BA"/>
                </a:solidFill>
              </a:rPr>
              <a:t>Definitive Screening Case Study</a:t>
            </a:r>
          </a:p>
        </p:txBody>
      </p:sp>
    </p:spTree>
    <p:extLst>
      <p:ext uri="{BB962C8B-B14F-4D97-AF65-F5344CB8AC3E}">
        <p14:creationId xmlns:p14="http://schemas.microsoft.com/office/powerpoint/2010/main" val="3221653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514" y="218901"/>
            <a:ext cx="5486400" cy="4473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Rectangle 29"/>
          <p:cNvSpPr/>
          <p:nvPr/>
        </p:nvSpPr>
        <p:spPr bwMode="auto">
          <a:xfrm>
            <a:off x="1405890" y="4080510"/>
            <a:ext cx="6571298" cy="640319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5800" fontAlgn="base"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</a:pPr>
            <a:r>
              <a:rPr lang="en-US" sz="1350" b="1" dirty="0">
                <a:solidFill>
                  <a:schemeClr val="bg1"/>
                </a:solidFill>
                <a:latin typeface="+mj-lt"/>
              </a:rPr>
              <a:t>Original design was for 11 variables with 23 unique trials</a:t>
            </a:r>
          </a:p>
          <a:p>
            <a:pPr algn="ctr" defTabSz="685800" fontAlgn="base"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</a:pPr>
            <a:r>
              <a:rPr lang="en-US" sz="1350" b="1" dirty="0">
                <a:solidFill>
                  <a:schemeClr val="bg1"/>
                </a:solidFill>
                <a:latin typeface="+mj-lt"/>
              </a:rPr>
              <a:t>and the center point replicated once.</a:t>
            </a:r>
          </a:p>
        </p:txBody>
      </p:sp>
      <p:sp>
        <p:nvSpPr>
          <p:cNvPr id="31" name="Rectangle 30"/>
          <p:cNvSpPr/>
          <p:nvPr/>
        </p:nvSpPr>
        <p:spPr bwMode="auto">
          <a:xfrm>
            <a:off x="1824514" y="2467961"/>
            <a:ext cx="5486400" cy="144780"/>
          </a:xfrm>
          <a:prstGeom prst="rect">
            <a:avLst/>
          </a:prstGeom>
          <a:solidFill>
            <a:srgbClr val="FFFF00">
              <a:alpha val="2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5800" fontAlgn="base"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</a:pPr>
            <a:endParaRPr lang="en-US" sz="1050">
              <a:solidFill>
                <a:srgbClr val="292929"/>
              </a:solidFill>
              <a:latin typeface="Arial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1824514" y="3347677"/>
            <a:ext cx="5486400" cy="144780"/>
          </a:xfrm>
          <a:prstGeom prst="rect">
            <a:avLst/>
          </a:prstGeom>
          <a:solidFill>
            <a:srgbClr val="FFFF00">
              <a:alpha val="2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5800" fontAlgn="base"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</a:pPr>
            <a:endParaRPr lang="en-US" sz="1050">
              <a:solidFill>
                <a:srgbClr val="292929"/>
              </a:solidFill>
              <a:latin typeface="Arial" charset="0"/>
            </a:endParaRPr>
          </a:p>
        </p:txBody>
      </p:sp>
      <p:sp>
        <p:nvSpPr>
          <p:cNvPr id="33" name="Rounded Rectangle 32"/>
          <p:cNvSpPr/>
          <p:nvPr/>
        </p:nvSpPr>
        <p:spPr bwMode="auto">
          <a:xfrm>
            <a:off x="2479129" y="3777175"/>
            <a:ext cx="415422" cy="160020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5800" fontAlgn="base"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</a:pPr>
            <a:endParaRPr lang="en-US" sz="1050">
              <a:solidFill>
                <a:srgbClr val="292929"/>
              </a:solidFill>
              <a:latin typeface="Arial" charset="0"/>
            </a:endParaRPr>
          </a:p>
        </p:txBody>
      </p:sp>
      <p:sp>
        <p:nvSpPr>
          <p:cNvPr id="34" name="Rounded Rectangle 33"/>
          <p:cNvSpPr/>
          <p:nvPr/>
        </p:nvSpPr>
        <p:spPr bwMode="auto">
          <a:xfrm>
            <a:off x="2479129" y="1867834"/>
            <a:ext cx="415422" cy="160020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5800" fontAlgn="base"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</a:pPr>
            <a:endParaRPr lang="en-US" sz="1050">
              <a:solidFill>
                <a:srgbClr val="292929"/>
              </a:solidFill>
              <a:latin typeface="Arial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2894551" y="1012874"/>
            <a:ext cx="513659" cy="126610"/>
          </a:xfrm>
          <a:prstGeom prst="rect">
            <a:avLst/>
          </a:prstGeom>
          <a:solidFill>
            <a:srgbClr val="FFFF00">
              <a:alpha val="2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5800" fontAlgn="base"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</a:pPr>
            <a:endParaRPr lang="en-US" sz="1050">
              <a:solidFill>
                <a:srgbClr val="292929"/>
              </a:solidFill>
              <a:latin typeface="Arial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2894551" y="1602366"/>
            <a:ext cx="513659" cy="126610"/>
          </a:xfrm>
          <a:prstGeom prst="rect">
            <a:avLst/>
          </a:prstGeom>
          <a:solidFill>
            <a:srgbClr val="FFFF00">
              <a:alpha val="2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5800" fontAlgn="base"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</a:pPr>
            <a:endParaRPr lang="en-US" sz="1050">
              <a:solidFill>
                <a:srgbClr val="292929"/>
              </a:solidFill>
              <a:latin typeface="Arial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3384365" y="1455306"/>
            <a:ext cx="434340" cy="126610"/>
          </a:xfrm>
          <a:prstGeom prst="rect">
            <a:avLst/>
          </a:prstGeom>
          <a:solidFill>
            <a:srgbClr val="FFFF00">
              <a:alpha val="2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5800" fontAlgn="base"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</a:pPr>
            <a:endParaRPr lang="en-US" sz="1050">
              <a:solidFill>
                <a:srgbClr val="292929"/>
              </a:solidFill>
              <a:latin typeface="Arial" charset="0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3382784" y="3793880"/>
            <a:ext cx="434340" cy="126610"/>
          </a:xfrm>
          <a:prstGeom prst="rect">
            <a:avLst/>
          </a:prstGeom>
          <a:solidFill>
            <a:srgbClr val="FFFF00">
              <a:alpha val="2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5800" fontAlgn="base"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</a:pPr>
            <a:endParaRPr lang="en-US" sz="1050">
              <a:solidFill>
                <a:srgbClr val="292929"/>
              </a:solidFill>
              <a:latin typeface="Arial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3812793" y="3650565"/>
            <a:ext cx="398571" cy="126610"/>
          </a:xfrm>
          <a:prstGeom prst="rect">
            <a:avLst/>
          </a:prstGeom>
          <a:solidFill>
            <a:srgbClr val="FFFF00">
              <a:alpha val="2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5800" fontAlgn="base"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</a:pPr>
            <a:endParaRPr lang="en-US" sz="1050">
              <a:solidFill>
                <a:srgbClr val="292929"/>
              </a:solidFill>
              <a:latin typeface="Arial" charset="0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3812793" y="3199080"/>
            <a:ext cx="398571" cy="126609"/>
          </a:xfrm>
          <a:prstGeom prst="rect">
            <a:avLst/>
          </a:prstGeom>
          <a:solidFill>
            <a:srgbClr val="FFFF00">
              <a:alpha val="2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5800" fontAlgn="base"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</a:pPr>
            <a:endParaRPr lang="en-US" sz="1050">
              <a:solidFill>
                <a:srgbClr val="292929"/>
              </a:solidFill>
              <a:latin typeface="Arial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4242550" y="3503513"/>
            <a:ext cx="388571" cy="126609"/>
          </a:xfrm>
          <a:prstGeom prst="rect">
            <a:avLst/>
          </a:prstGeom>
          <a:solidFill>
            <a:srgbClr val="FFFF00">
              <a:alpha val="2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5800" fontAlgn="base"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</a:pPr>
            <a:endParaRPr lang="en-US" sz="1050">
              <a:solidFill>
                <a:srgbClr val="292929"/>
              </a:solidFill>
              <a:latin typeface="Arial" charset="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4211364" y="566442"/>
            <a:ext cx="419757" cy="126610"/>
          </a:xfrm>
          <a:prstGeom prst="rect">
            <a:avLst/>
          </a:prstGeom>
          <a:solidFill>
            <a:srgbClr val="FFFF00">
              <a:alpha val="2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5800" fontAlgn="base"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</a:pPr>
            <a:endParaRPr lang="en-US" sz="1050">
              <a:solidFill>
                <a:srgbClr val="292929"/>
              </a:solidFill>
              <a:latin typeface="Arial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4652555" y="1740800"/>
            <a:ext cx="410148" cy="127034"/>
          </a:xfrm>
          <a:prstGeom prst="rect">
            <a:avLst/>
          </a:prstGeom>
          <a:solidFill>
            <a:srgbClr val="FFFF00">
              <a:alpha val="2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5800" fontAlgn="base"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</a:pPr>
            <a:endParaRPr lang="en-US" sz="1050">
              <a:solidFill>
                <a:srgbClr val="292929"/>
              </a:solidFill>
              <a:latin typeface="Arial" charset="0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4652555" y="1897290"/>
            <a:ext cx="410148" cy="126610"/>
          </a:xfrm>
          <a:prstGeom prst="rect">
            <a:avLst/>
          </a:prstGeom>
          <a:solidFill>
            <a:srgbClr val="FFFF00">
              <a:alpha val="2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5800" fontAlgn="base"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</a:pPr>
            <a:endParaRPr lang="en-US" sz="1050">
              <a:solidFill>
                <a:srgbClr val="292929"/>
              </a:solidFill>
              <a:latin typeface="Arial" charset="0"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5062702" y="2196197"/>
            <a:ext cx="449317" cy="126610"/>
          </a:xfrm>
          <a:prstGeom prst="rect">
            <a:avLst/>
          </a:prstGeom>
          <a:solidFill>
            <a:srgbClr val="FFFF00">
              <a:alpha val="2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5800" fontAlgn="base"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</a:pPr>
            <a:endParaRPr lang="en-US" sz="1050">
              <a:solidFill>
                <a:srgbClr val="292929"/>
              </a:solidFill>
              <a:latin typeface="Arial" charset="0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5062703" y="1156143"/>
            <a:ext cx="449316" cy="126610"/>
          </a:xfrm>
          <a:prstGeom prst="rect">
            <a:avLst/>
          </a:prstGeom>
          <a:solidFill>
            <a:srgbClr val="FFFF00">
              <a:alpha val="2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5800" fontAlgn="base"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</a:pPr>
            <a:endParaRPr lang="en-US" sz="1050">
              <a:solidFill>
                <a:srgbClr val="292929"/>
              </a:solidFill>
              <a:latin typeface="Arial" charset="0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5512019" y="2747607"/>
            <a:ext cx="390197" cy="126610"/>
          </a:xfrm>
          <a:prstGeom prst="rect">
            <a:avLst/>
          </a:prstGeom>
          <a:solidFill>
            <a:srgbClr val="FFFF00">
              <a:alpha val="2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5800" fontAlgn="base"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</a:pPr>
            <a:endParaRPr lang="en-US" sz="1050">
              <a:solidFill>
                <a:srgbClr val="292929"/>
              </a:solidFill>
              <a:latin typeface="Arial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5512019" y="2322807"/>
            <a:ext cx="390197" cy="126610"/>
          </a:xfrm>
          <a:prstGeom prst="rect">
            <a:avLst/>
          </a:prstGeom>
          <a:solidFill>
            <a:srgbClr val="FFFF00">
              <a:alpha val="2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5800" fontAlgn="base"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</a:pPr>
            <a:endParaRPr lang="en-US" sz="1050">
              <a:solidFill>
                <a:srgbClr val="292929"/>
              </a:solidFill>
              <a:latin typeface="Arial" charset="0"/>
            </a:endParaRPr>
          </a:p>
        </p:txBody>
      </p:sp>
      <p:sp>
        <p:nvSpPr>
          <p:cNvPr id="49" name="Rectangle 48"/>
          <p:cNvSpPr/>
          <p:nvPr/>
        </p:nvSpPr>
        <p:spPr bwMode="auto">
          <a:xfrm>
            <a:off x="5902216" y="1307741"/>
            <a:ext cx="437493" cy="110610"/>
          </a:xfrm>
          <a:prstGeom prst="rect">
            <a:avLst/>
          </a:prstGeom>
          <a:solidFill>
            <a:srgbClr val="FFFF00">
              <a:alpha val="2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5800" fontAlgn="base"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</a:pPr>
            <a:endParaRPr lang="en-US" sz="1050">
              <a:solidFill>
                <a:srgbClr val="292929"/>
              </a:solidFill>
              <a:latin typeface="Arial" charset="0"/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6339709" y="2023899"/>
            <a:ext cx="467054" cy="126610"/>
          </a:xfrm>
          <a:prstGeom prst="rect">
            <a:avLst/>
          </a:prstGeom>
          <a:solidFill>
            <a:srgbClr val="FFFF00">
              <a:alpha val="2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5800" fontAlgn="base"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</a:pPr>
            <a:endParaRPr lang="en-US" sz="1050">
              <a:solidFill>
                <a:srgbClr val="292929"/>
              </a:solidFill>
              <a:latin typeface="Arial" charset="0"/>
            </a:endParaRPr>
          </a:p>
        </p:txBody>
      </p:sp>
      <p:sp>
        <p:nvSpPr>
          <p:cNvPr id="51" name="Rectangle 50"/>
          <p:cNvSpPr/>
          <p:nvPr/>
        </p:nvSpPr>
        <p:spPr bwMode="auto">
          <a:xfrm>
            <a:off x="6339709" y="690778"/>
            <a:ext cx="467054" cy="173283"/>
          </a:xfrm>
          <a:prstGeom prst="rect">
            <a:avLst/>
          </a:prstGeom>
          <a:solidFill>
            <a:srgbClr val="FFFF00">
              <a:alpha val="2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5800" fontAlgn="base"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</a:pPr>
            <a:endParaRPr lang="en-US" sz="1050">
              <a:solidFill>
                <a:srgbClr val="292929"/>
              </a:solidFill>
              <a:latin typeface="Arial" charset="0"/>
            </a:endParaRPr>
          </a:p>
        </p:txBody>
      </p:sp>
      <p:sp>
        <p:nvSpPr>
          <p:cNvPr id="52" name="Rectangle 51"/>
          <p:cNvSpPr/>
          <p:nvPr/>
        </p:nvSpPr>
        <p:spPr bwMode="auto">
          <a:xfrm>
            <a:off x="6806762" y="870872"/>
            <a:ext cx="504152" cy="142001"/>
          </a:xfrm>
          <a:prstGeom prst="rect">
            <a:avLst/>
          </a:prstGeom>
          <a:solidFill>
            <a:srgbClr val="FFFF00">
              <a:alpha val="2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5800" fontAlgn="base"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</a:pPr>
            <a:endParaRPr lang="en-US" sz="1050">
              <a:solidFill>
                <a:srgbClr val="292929"/>
              </a:solidFill>
              <a:latin typeface="Arial" charset="0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6783705" y="2612742"/>
            <a:ext cx="527209" cy="134865"/>
          </a:xfrm>
          <a:prstGeom prst="rect">
            <a:avLst/>
          </a:prstGeom>
          <a:solidFill>
            <a:srgbClr val="FFFF00">
              <a:alpha val="2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5800" fontAlgn="base"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</a:pPr>
            <a:endParaRPr lang="en-US" sz="1050">
              <a:solidFill>
                <a:srgbClr val="292929"/>
              </a:solidFill>
              <a:latin typeface="Arial" charset="0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5902216" y="3937195"/>
            <a:ext cx="425669" cy="126610"/>
          </a:xfrm>
          <a:prstGeom prst="rect">
            <a:avLst/>
          </a:prstGeom>
          <a:solidFill>
            <a:srgbClr val="FFFF00">
              <a:alpha val="2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5800" fontAlgn="base"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</a:pPr>
            <a:endParaRPr lang="en-US" sz="1050">
              <a:solidFill>
                <a:srgbClr val="29292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3908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7373" y="214141"/>
            <a:ext cx="2886502" cy="438581"/>
          </a:xfrm>
        </p:spPr>
        <p:txBody>
          <a:bodyPr/>
          <a:lstStyle/>
          <a:p>
            <a:pPr algn="r"/>
            <a:r>
              <a:rPr lang="en-US" sz="2400" dirty="0">
                <a:solidFill>
                  <a:srgbClr val="1D73BA"/>
                </a:solidFill>
              </a:rPr>
              <a:t>Analysis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1631" y="735084"/>
            <a:ext cx="7372244" cy="4023528"/>
          </a:xfrm>
        </p:spPr>
        <p:txBody>
          <a:bodyPr>
            <a:noAutofit/>
          </a:bodyPr>
          <a:lstStyle/>
          <a:p>
            <a:r>
              <a:rPr lang="en-US" sz="1200" b="1" dirty="0"/>
              <a:t>Visual Tools:</a:t>
            </a:r>
          </a:p>
          <a:p>
            <a:pPr lvl="1"/>
            <a:r>
              <a:rPr lang="en-US" sz="1200" b="1" dirty="0"/>
              <a:t>Distribution</a:t>
            </a:r>
            <a:r>
              <a:rPr lang="en-US" sz="1200" dirty="0"/>
              <a:t> – click on “good” and “bad” response values to see correlations with factor settings</a:t>
            </a:r>
          </a:p>
          <a:p>
            <a:pPr lvl="1"/>
            <a:r>
              <a:rPr lang="en-US" sz="1200" b="1" dirty="0"/>
              <a:t>Graph Builder </a:t>
            </a:r>
            <a:r>
              <a:rPr lang="en-US" sz="1200" dirty="0"/>
              <a:t>– Y vs. X graphs – all data, summarized data, fit line, smoother</a:t>
            </a:r>
          </a:p>
          <a:p>
            <a:pPr lvl="2"/>
            <a:r>
              <a:rPr lang="en-US" sz="1200" dirty="0"/>
              <a:t>Drop factors side by side or alternatively (for coded factors) stack factors then </a:t>
            </a:r>
            <a:r>
              <a:rPr lang="en-US" sz="1200" dirty="0" err="1"/>
              <a:t>replot</a:t>
            </a:r>
            <a:endParaRPr lang="en-US" sz="1200" dirty="0"/>
          </a:p>
          <a:p>
            <a:pPr lvl="2"/>
            <a:r>
              <a:rPr lang="en-US" sz="1200" dirty="0"/>
              <a:t>Use Overlay field to look at possible interactions between two factors</a:t>
            </a:r>
          </a:p>
          <a:p>
            <a:pPr lvl="2"/>
            <a:endParaRPr lang="en-US" sz="1200" dirty="0"/>
          </a:p>
          <a:p>
            <a:r>
              <a:rPr lang="en-US" sz="1200" b="1" dirty="0"/>
              <a:t>Analytic Tools:</a:t>
            </a:r>
          </a:p>
          <a:p>
            <a:pPr lvl="1"/>
            <a:r>
              <a:rPr lang="en-US" sz="1200" b="1" dirty="0"/>
              <a:t>Conservative</a:t>
            </a:r>
            <a:r>
              <a:rPr lang="en-US" sz="1200" dirty="0"/>
              <a:t>: Main Effects fit – look at Scaled estimates</a:t>
            </a:r>
          </a:p>
          <a:p>
            <a:pPr lvl="2"/>
            <a:r>
              <a:rPr lang="en-US" sz="1200" dirty="0"/>
              <a:t>Consider adding interactions among significant factors using Effects Heredity and </a:t>
            </a:r>
            <a:r>
              <a:rPr lang="en-US" sz="1200" dirty="0" err="1"/>
              <a:t>Sparsity</a:t>
            </a:r>
            <a:endParaRPr lang="en-US" sz="1200" dirty="0"/>
          </a:p>
          <a:p>
            <a:pPr lvl="1"/>
            <a:r>
              <a:rPr lang="en-US" sz="1200" b="1" dirty="0"/>
              <a:t>Aggressive</a:t>
            </a:r>
            <a:r>
              <a:rPr lang="en-US" sz="1200" dirty="0"/>
              <a:t>: </a:t>
            </a:r>
            <a:r>
              <a:rPr lang="en-US" sz="1200" dirty="0" err="1"/>
              <a:t>Strepwise</a:t>
            </a:r>
            <a:r>
              <a:rPr lang="en-US" sz="1200" dirty="0"/>
              <a:t> with various stopping criteria</a:t>
            </a:r>
          </a:p>
          <a:p>
            <a:pPr lvl="2"/>
            <a:r>
              <a:rPr lang="en-US" sz="1200" dirty="0" err="1"/>
              <a:t>AICc</a:t>
            </a:r>
            <a:r>
              <a:rPr lang="en-US" sz="1200" dirty="0"/>
              <a:t>, BIC, K-fold, Excluded checkpoints, </a:t>
            </a:r>
          </a:p>
          <a:p>
            <a:pPr lvl="2"/>
            <a:r>
              <a:rPr lang="en-US" sz="1200" dirty="0"/>
              <a:t>Fit All Possible Models</a:t>
            </a:r>
          </a:p>
          <a:p>
            <a:pPr lvl="1"/>
            <a:r>
              <a:rPr lang="en-US" sz="1200" b="1" dirty="0"/>
              <a:t>Analytic Output: </a:t>
            </a:r>
          </a:p>
          <a:p>
            <a:pPr lvl="2"/>
            <a:r>
              <a:rPr lang="en-US" sz="1200" dirty="0"/>
              <a:t>Stepwise Histories – Criterion or </a:t>
            </a:r>
            <a:r>
              <a:rPr lang="en-US" sz="1200" dirty="0" err="1"/>
              <a:t>Rsquare</a:t>
            </a:r>
            <a:endParaRPr lang="en-US" sz="1200" dirty="0"/>
          </a:p>
          <a:p>
            <a:pPr lvl="2"/>
            <a:r>
              <a:rPr lang="en-US" sz="1200" dirty="0"/>
              <a:t>Actual vs. Predicted with Graph Builder – Col Switch different models</a:t>
            </a:r>
          </a:p>
          <a:p>
            <a:pPr lvl="2"/>
            <a:r>
              <a:rPr lang="en-US" sz="1200" dirty="0"/>
              <a:t>Create All Possible Models Table – Plot four metrics using Overlap Plot</a:t>
            </a:r>
          </a:p>
        </p:txBody>
      </p:sp>
    </p:spTree>
    <p:extLst>
      <p:ext uri="{BB962C8B-B14F-4D97-AF65-F5344CB8AC3E}">
        <p14:creationId xmlns:p14="http://schemas.microsoft.com/office/powerpoint/2010/main" val="20843351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9707" y="121808"/>
            <a:ext cx="5602406" cy="499166"/>
          </a:xfrm>
        </p:spPr>
        <p:txBody>
          <a:bodyPr/>
          <a:lstStyle/>
          <a:p>
            <a:pPr algn="r"/>
            <a:r>
              <a:rPr lang="en-US" sz="2400" dirty="0">
                <a:solidFill>
                  <a:srgbClr val="1D73BA"/>
                </a:solidFill>
              </a:rPr>
              <a:t>All Analyses Rank Factors A, B &amp; C as Top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6788" y="1125940"/>
            <a:ext cx="6297680" cy="3766866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Linear terms only – fourth factor is F</a:t>
            </a:r>
          </a:p>
          <a:p>
            <a:r>
              <a:rPr lang="en-US" dirty="0"/>
              <a:t>Linear + Squared terms – fourth factor is D</a:t>
            </a:r>
          </a:p>
          <a:p>
            <a:r>
              <a:rPr lang="en-US" dirty="0"/>
              <a:t>Stepwise with min </a:t>
            </a:r>
            <a:r>
              <a:rPr lang="en-US" dirty="0" err="1"/>
              <a:t>AICc</a:t>
            </a:r>
            <a:r>
              <a:rPr lang="en-US" dirty="0"/>
              <a:t> stopping rule – fourth factor is F</a:t>
            </a:r>
          </a:p>
          <a:p>
            <a:r>
              <a:rPr lang="en-US" dirty="0"/>
              <a:t>Stepwise with max K-Fold R-Square stopping rule – fourth factor is F</a:t>
            </a:r>
          </a:p>
          <a:p>
            <a:r>
              <a:rPr lang="en-US" dirty="0"/>
              <a:t>Stepwise with max Validation R-Square as stopping rule – fourth factor is F</a:t>
            </a:r>
          </a:p>
          <a:p>
            <a:r>
              <a:rPr lang="en-US" dirty="0"/>
              <a:t>Generalized regression with min </a:t>
            </a:r>
            <a:r>
              <a:rPr lang="en-US" dirty="0" err="1"/>
              <a:t>AICc</a:t>
            </a:r>
            <a:r>
              <a:rPr lang="en-US" dirty="0"/>
              <a:t> stopping rule – fourth factor is F</a:t>
            </a:r>
          </a:p>
          <a:p>
            <a:r>
              <a:rPr lang="en-US" dirty="0"/>
              <a:t>All possible models – fourth factor is G</a:t>
            </a:r>
          </a:p>
          <a:p>
            <a:endParaRPr lang="en-US" sz="600" dirty="0"/>
          </a:p>
          <a:p>
            <a:r>
              <a:rPr lang="en-US" dirty="0"/>
              <a:t>When D &amp; F are in same 5-factor (with A, B, &amp; C) stepwise model, D drops out</a:t>
            </a:r>
          </a:p>
          <a:p>
            <a:r>
              <a:rPr lang="en-US" dirty="0"/>
              <a:t>When G &amp; F are in same 5-factor (with A, B, &amp; C) stepwise model, G drops out</a:t>
            </a:r>
          </a:p>
          <a:p>
            <a:r>
              <a:rPr lang="en-US" dirty="0"/>
              <a:t>When D &amp; G are in same 5-factor (with A, B, &amp; C) stepwise model, both drop out</a:t>
            </a:r>
          </a:p>
          <a:p>
            <a:endParaRPr lang="en-US" sz="600" dirty="0"/>
          </a:p>
          <a:p>
            <a:r>
              <a:rPr lang="en-US" dirty="0"/>
              <a:t>There is an important difference between saying, </a:t>
            </a:r>
            <a:r>
              <a:rPr lang="en-US" i="1" dirty="0"/>
              <a:t>“Factor F has no effect.” </a:t>
            </a:r>
            <a:r>
              <a:rPr lang="en-US" dirty="0"/>
              <a:t>and, </a:t>
            </a:r>
            <a:r>
              <a:rPr lang="en-US" i="1" dirty="0"/>
              <a:t>“Given the amount of data taken an effect for factor F was not detected.”</a:t>
            </a:r>
          </a:p>
          <a:p>
            <a:endParaRPr lang="en-US" sz="600" dirty="0"/>
          </a:p>
          <a:p>
            <a:r>
              <a:rPr lang="en-US" dirty="0"/>
              <a:t>Augmenting design to support 6-factor quadratic model in A, B, C, D, F &amp; G will</a:t>
            </a:r>
          </a:p>
          <a:p>
            <a:pPr lvl="1"/>
            <a:r>
              <a:rPr lang="en-US" dirty="0"/>
              <a:t>help resolve the relative contributions of D, F &amp; G</a:t>
            </a:r>
          </a:p>
          <a:p>
            <a:pPr lvl="1"/>
            <a:r>
              <a:rPr lang="en-US" dirty="0"/>
              <a:t>increase the power for all – but especially - the squared terms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330653" y="754031"/>
            <a:ext cx="4995080" cy="377026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spAutoFit/>
          </a:bodyPr>
          <a:lstStyle>
            <a:lvl1pPr algn="r" defTabSz="182880" rtl="0" eaLnBrk="1" latinLnBrk="0" hangingPunct="1">
              <a:spcBef>
                <a:spcPct val="0"/>
              </a:spcBef>
              <a:buNone/>
              <a:defRPr sz="1600" kern="1200" cap="all" baseline="0">
                <a:solidFill>
                  <a:srgbClr val="0053C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cap="none" dirty="0">
                <a:solidFill>
                  <a:schemeClr val="tx1"/>
                </a:solidFill>
              </a:rPr>
              <a:t>Factor F appears to be most likely fourth factor</a:t>
            </a:r>
          </a:p>
        </p:txBody>
      </p:sp>
    </p:spTree>
    <p:extLst>
      <p:ext uri="{BB962C8B-B14F-4D97-AF65-F5344CB8AC3E}">
        <p14:creationId xmlns:p14="http://schemas.microsoft.com/office/powerpoint/2010/main" val="27999587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1785" y="214141"/>
            <a:ext cx="6339385" cy="550134"/>
          </a:xfrm>
        </p:spPr>
        <p:txBody>
          <a:bodyPr/>
          <a:lstStyle/>
          <a:p>
            <a:pPr algn="r"/>
            <a:r>
              <a:rPr lang="en-US" sz="2400" dirty="0">
                <a:solidFill>
                  <a:srgbClr val="1D73BA"/>
                </a:solidFill>
              </a:rPr>
              <a:t>If more than a few factors are significant,</a:t>
            </a:r>
            <a:br>
              <a:rPr lang="en-US" sz="2400" dirty="0">
                <a:solidFill>
                  <a:srgbClr val="1D73BA"/>
                </a:solidFill>
              </a:rPr>
            </a:br>
            <a:r>
              <a:rPr lang="en-US" sz="2400" dirty="0">
                <a:solidFill>
                  <a:srgbClr val="1D73BA"/>
                </a:solidFill>
              </a:rPr>
              <a:t>then augment design to support 2</a:t>
            </a:r>
            <a:r>
              <a:rPr lang="en-US" sz="2400" baseline="30000" dirty="0">
                <a:solidFill>
                  <a:srgbClr val="1D73BA"/>
                </a:solidFill>
              </a:rPr>
              <a:t>nd</a:t>
            </a:r>
            <a:r>
              <a:rPr lang="en-US" sz="2400" dirty="0">
                <a:solidFill>
                  <a:srgbClr val="1D73BA"/>
                </a:solidFill>
              </a:rPr>
              <a:t> order model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44692" y="3031255"/>
            <a:ext cx="14956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These 12 trials added onto original 24 trials to support full quadratic model in 6 most important factors plus a block effect between original and augmented trials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44692" y="1238347"/>
            <a:ext cx="1495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NOTE: First 13 rows of original design are not shown.</a:t>
            </a:r>
          </a:p>
        </p:txBody>
      </p:sp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2458641" y="906066"/>
            <a:ext cx="3552825" cy="3856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1" name="Group 10"/>
          <p:cNvGrpSpPr/>
          <p:nvPr/>
        </p:nvGrpSpPr>
        <p:grpSpPr>
          <a:xfrm>
            <a:off x="2755671" y="895955"/>
            <a:ext cx="3255795" cy="3873083"/>
            <a:chOff x="4509978" y="1194606"/>
            <a:chExt cx="4341060" cy="516411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/>
            <a:srcRect l="9618" t="11814" r="11391" b="5299"/>
            <a:stretch/>
          </p:blipFill>
          <p:spPr>
            <a:xfrm>
              <a:off x="4665307" y="1194606"/>
              <a:ext cx="4030399" cy="5164111"/>
            </a:xfrm>
            <a:prstGeom prst="rect">
              <a:avLst/>
            </a:prstGeom>
          </p:spPr>
        </p:pic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4509978" y="3859992"/>
              <a:ext cx="4341060" cy="2498725"/>
            </a:xfrm>
            <a:custGeom>
              <a:avLst/>
              <a:gdLst>
                <a:gd name="T0" fmla="*/ 0 w 24792"/>
                <a:gd name="T1" fmla="*/ 2189 h 13128"/>
                <a:gd name="T2" fmla="*/ 2189 w 24792"/>
                <a:gd name="T3" fmla="*/ 0 h 13128"/>
                <a:gd name="T4" fmla="*/ 22604 w 24792"/>
                <a:gd name="T5" fmla="*/ 0 h 13128"/>
                <a:gd name="T6" fmla="*/ 24792 w 24792"/>
                <a:gd name="T7" fmla="*/ 2189 h 13128"/>
                <a:gd name="T8" fmla="*/ 24792 w 24792"/>
                <a:gd name="T9" fmla="*/ 10940 h 13128"/>
                <a:gd name="T10" fmla="*/ 22604 w 24792"/>
                <a:gd name="T11" fmla="*/ 13128 h 13128"/>
                <a:gd name="T12" fmla="*/ 2189 w 24792"/>
                <a:gd name="T13" fmla="*/ 13128 h 13128"/>
                <a:gd name="T14" fmla="*/ 0 w 24792"/>
                <a:gd name="T15" fmla="*/ 10940 h 13128"/>
                <a:gd name="T16" fmla="*/ 0 w 24792"/>
                <a:gd name="T17" fmla="*/ 2189 h 13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792" h="13128">
                  <a:moveTo>
                    <a:pt x="0" y="2189"/>
                  </a:moveTo>
                  <a:cubicBezTo>
                    <a:pt x="0" y="980"/>
                    <a:pt x="980" y="0"/>
                    <a:pt x="2189" y="0"/>
                  </a:cubicBezTo>
                  <a:lnTo>
                    <a:pt x="22604" y="0"/>
                  </a:lnTo>
                  <a:cubicBezTo>
                    <a:pt x="23813" y="0"/>
                    <a:pt x="24792" y="980"/>
                    <a:pt x="24792" y="2189"/>
                  </a:cubicBezTo>
                  <a:lnTo>
                    <a:pt x="24792" y="10940"/>
                  </a:lnTo>
                  <a:cubicBezTo>
                    <a:pt x="24792" y="12149"/>
                    <a:pt x="23813" y="13128"/>
                    <a:pt x="22604" y="13128"/>
                  </a:cubicBezTo>
                  <a:lnTo>
                    <a:pt x="2189" y="13128"/>
                  </a:lnTo>
                  <a:cubicBezTo>
                    <a:pt x="980" y="13128"/>
                    <a:pt x="0" y="12149"/>
                    <a:pt x="0" y="10940"/>
                  </a:cubicBezTo>
                  <a:lnTo>
                    <a:pt x="0" y="2189"/>
                  </a:lnTo>
                  <a:close/>
                </a:path>
              </a:pathLst>
            </a:custGeom>
            <a:noFill/>
            <a:ln w="19050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2294005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2863" y="214141"/>
            <a:ext cx="7842898" cy="502366"/>
          </a:xfrm>
        </p:spPr>
        <p:txBody>
          <a:bodyPr/>
          <a:lstStyle/>
          <a:p>
            <a:pPr algn="r"/>
            <a:r>
              <a:rPr lang="en-US" sz="2400" dirty="0">
                <a:solidFill>
                  <a:srgbClr val="1D73BA"/>
                </a:solidFill>
              </a:rPr>
              <a:t>Power for squared terms in 2</a:t>
            </a:r>
            <a:r>
              <a:rPr lang="en-US" sz="2400" baseline="30000" dirty="0">
                <a:solidFill>
                  <a:srgbClr val="1D73BA"/>
                </a:solidFill>
              </a:rPr>
              <a:t>nd</a:t>
            </a:r>
            <a:r>
              <a:rPr lang="en-US" sz="2400" dirty="0">
                <a:solidFill>
                  <a:srgbClr val="1D73BA"/>
                </a:solidFill>
              </a:rPr>
              <a:t> order model</a:t>
            </a:r>
            <a:br>
              <a:rPr lang="en-US" sz="2400" dirty="0">
                <a:solidFill>
                  <a:srgbClr val="1D73BA"/>
                </a:solidFill>
              </a:rPr>
            </a:br>
            <a:r>
              <a:rPr lang="en-US" sz="2400" dirty="0">
                <a:solidFill>
                  <a:srgbClr val="1D73BA"/>
                </a:solidFill>
              </a:rPr>
              <a:t>is increased to near that of 6-factor RSM designs</a:t>
            </a:r>
          </a:p>
        </p:txBody>
      </p:sp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4376968" y="916175"/>
            <a:ext cx="3552825" cy="3856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2" name="Group 11"/>
          <p:cNvGrpSpPr/>
          <p:nvPr/>
        </p:nvGrpSpPr>
        <p:grpSpPr>
          <a:xfrm>
            <a:off x="4525484" y="1005139"/>
            <a:ext cx="3255795" cy="3873083"/>
            <a:chOff x="4509978" y="1194606"/>
            <a:chExt cx="4341060" cy="516411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/>
            <a:srcRect l="9618" t="11814" r="11391" b="5299"/>
            <a:stretch/>
          </p:blipFill>
          <p:spPr>
            <a:xfrm>
              <a:off x="4665307" y="1194606"/>
              <a:ext cx="4030399" cy="5164111"/>
            </a:xfrm>
            <a:prstGeom prst="rect">
              <a:avLst/>
            </a:prstGeom>
          </p:spPr>
        </p:pic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509978" y="3859992"/>
              <a:ext cx="4341060" cy="2498725"/>
            </a:xfrm>
            <a:custGeom>
              <a:avLst/>
              <a:gdLst>
                <a:gd name="T0" fmla="*/ 0 w 24792"/>
                <a:gd name="T1" fmla="*/ 2189 h 13128"/>
                <a:gd name="T2" fmla="*/ 2189 w 24792"/>
                <a:gd name="T3" fmla="*/ 0 h 13128"/>
                <a:gd name="T4" fmla="*/ 22604 w 24792"/>
                <a:gd name="T5" fmla="*/ 0 h 13128"/>
                <a:gd name="T6" fmla="*/ 24792 w 24792"/>
                <a:gd name="T7" fmla="*/ 2189 h 13128"/>
                <a:gd name="T8" fmla="*/ 24792 w 24792"/>
                <a:gd name="T9" fmla="*/ 10940 h 13128"/>
                <a:gd name="T10" fmla="*/ 22604 w 24792"/>
                <a:gd name="T11" fmla="*/ 13128 h 13128"/>
                <a:gd name="T12" fmla="*/ 2189 w 24792"/>
                <a:gd name="T13" fmla="*/ 13128 h 13128"/>
                <a:gd name="T14" fmla="*/ 0 w 24792"/>
                <a:gd name="T15" fmla="*/ 10940 h 13128"/>
                <a:gd name="T16" fmla="*/ 0 w 24792"/>
                <a:gd name="T17" fmla="*/ 2189 h 13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792" h="13128">
                  <a:moveTo>
                    <a:pt x="0" y="2189"/>
                  </a:moveTo>
                  <a:cubicBezTo>
                    <a:pt x="0" y="980"/>
                    <a:pt x="980" y="0"/>
                    <a:pt x="2189" y="0"/>
                  </a:cubicBezTo>
                  <a:lnTo>
                    <a:pt x="22604" y="0"/>
                  </a:lnTo>
                  <a:cubicBezTo>
                    <a:pt x="23813" y="0"/>
                    <a:pt x="24792" y="980"/>
                    <a:pt x="24792" y="2189"/>
                  </a:cubicBezTo>
                  <a:lnTo>
                    <a:pt x="24792" y="10940"/>
                  </a:lnTo>
                  <a:cubicBezTo>
                    <a:pt x="24792" y="12149"/>
                    <a:pt x="23813" y="13128"/>
                    <a:pt x="22604" y="13128"/>
                  </a:cubicBezTo>
                  <a:lnTo>
                    <a:pt x="2189" y="13128"/>
                  </a:lnTo>
                  <a:cubicBezTo>
                    <a:pt x="980" y="13128"/>
                    <a:pt x="0" y="12149"/>
                    <a:pt x="0" y="10940"/>
                  </a:cubicBezTo>
                  <a:lnTo>
                    <a:pt x="0" y="2189"/>
                  </a:lnTo>
                  <a:close/>
                </a:path>
              </a:pathLst>
            </a:custGeom>
            <a:noFill/>
            <a:ln w="19050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b="5339"/>
          <a:stretch/>
        </p:blipFill>
        <p:spPr>
          <a:xfrm>
            <a:off x="2396521" y="2293677"/>
            <a:ext cx="1555905" cy="25939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b="4725"/>
          <a:stretch/>
        </p:blipFill>
        <p:spPr>
          <a:xfrm>
            <a:off x="714071" y="118604"/>
            <a:ext cx="1523902" cy="4736927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1150800" y="4054876"/>
            <a:ext cx="3209765" cy="812311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330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98693" y="54558"/>
            <a:ext cx="2655434" cy="630299"/>
          </a:xfrm>
        </p:spPr>
        <p:txBody>
          <a:bodyPr/>
          <a:lstStyle/>
          <a:p>
            <a:r>
              <a:rPr lang="en-US" sz="2400" dirty="0">
                <a:solidFill>
                  <a:srgbClr val="1D73BA"/>
                </a:solidFill>
              </a:rPr>
              <a:t>Why use DOE?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96687" y="1048376"/>
            <a:ext cx="7426088" cy="630299"/>
          </a:xfrm>
        </p:spPr>
        <p:txBody>
          <a:bodyPr/>
          <a:lstStyle/>
          <a:p>
            <a:pPr algn="l"/>
            <a:r>
              <a:rPr lang="en-US" sz="2000" dirty="0">
                <a:solidFill>
                  <a:schemeClr val="tx1"/>
                </a:solidFill>
              </a:rPr>
              <a:t>Quicker answers, lower costs, solve bigger problems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892221" y="1621363"/>
            <a:ext cx="6248400" cy="3060838"/>
          </a:xfrm>
        </p:spPr>
        <p:txBody>
          <a:bodyPr/>
          <a:lstStyle/>
          <a:p>
            <a:r>
              <a:rPr lang="en-US" sz="1800" dirty="0">
                <a:solidFill>
                  <a:schemeClr val="tx1"/>
                </a:solidFill>
              </a:rPr>
              <a:t>More rapidly answer “what if?” questions</a:t>
            </a:r>
          </a:p>
          <a:p>
            <a:r>
              <a:rPr lang="en-US" sz="1800" dirty="0">
                <a:solidFill>
                  <a:schemeClr val="tx1"/>
                </a:solidFill>
              </a:rPr>
              <a:t>Do sensitivity and trade-space analysis</a:t>
            </a:r>
          </a:p>
          <a:p>
            <a:r>
              <a:rPr lang="en-US" sz="1800" dirty="0">
                <a:solidFill>
                  <a:schemeClr val="tx1"/>
                </a:solidFill>
              </a:rPr>
              <a:t>Optimize across multiple responses</a:t>
            </a:r>
          </a:p>
          <a:p>
            <a:r>
              <a:rPr lang="en-US" sz="1800" dirty="0">
                <a:solidFill>
                  <a:schemeClr val="tx1"/>
                </a:solidFill>
              </a:rPr>
              <a:t>By running efficient subsets of all possible combinations, 	one can – for the same resources and constraints – </a:t>
            </a:r>
            <a:r>
              <a:rPr lang="en-US" sz="1800" b="1" i="1" dirty="0">
                <a:solidFill>
                  <a:schemeClr val="tx1"/>
                </a:solidFill>
              </a:rPr>
              <a:t>solve bigger problems</a:t>
            </a:r>
          </a:p>
          <a:p>
            <a:r>
              <a:rPr lang="en-US" sz="1800" dirty="0">
                <a:solidFill>
                  <a:schemeClr val="tx1"/>
                </a:solidFill>
              </a:rPr>
              <a:t>By running sequences of designs one can be as </a:t>
            </a:r>
            <a:r>
              <a:rPr lang="en-US" sz="1800" b="1" i="1" dirty="0">
                <a:solidFill>
                  <a:schemeClr val="tx1"/>
                </a:solidFill>
              </a:rPr>
              <a:t>cost effective as possible </a:t>
            </a:r>
            <a:r>
              <a:rPr lang="en-US" sz="1800" dirty="0">
                <a:solidFill>
                  <a:schemeClr val="tx1"/>
                </a:solidFill>
              </a:rPr>
              <a:t>and </a:t>
            </a:r>
            <a:r>
              <a:rPr lang="en-US" sz="1800" b="1" i="1" dirty="0">
                <a:solidFill>
                  <a:schemeClr val="tx1"/>
                </a:solidFill>
              </a:rPr>
              <a:t>run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b="1" i="1" dirty="0">
                <a:solidFill>
                  <a:schemeClr val="tx1"/>
                </a:solidFill>
              </a:rPr>
              <a:t>no more trials than needed </a:t>
            </a:r>
            <a:r>
              <a:rPr lang="en-US" sz="1800" dirty="0">
                <a:solidFill>
                  <a:schemeClr val="tx1"/>
                </a:solidFill>
              </a:rPr>
              <a:t>to get a useful answer</a:t>
            </a:r>
            <a:endParaRPr lang="en-US" sz="1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63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7907" y="-62440"/>
            <a:ext cx="3874535" cy="676586"/>
          </a:xfrm>
        </p:spPr>
        <p:txBody>
          <a:bodyPr/>
          <a:lstStyle/>
          <a:p>
            <a:pPr algn="r"/>
            <a:r>
              <a:rPr lang="en-US" sz="2400" dirty="0">
                <a:solidFill>
                  <a:srgbClr val="1D73BA"/>
                </a:solidFill>
              </a:rPr>
              <a:t>Compare Augmented Designs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 flipH="1">
            <a:off x="7745" y="749914"/>
            <a:ext cx="3303553" cy="3064636"/>
          </a:xfrm>
        </p:spPr>
        <p:txBody>
          <a:bodyPr/>
          <a:lstStyle/>
          <a:p>
            <a:pPr algn="l"/>
            <a:r>
              <a:rPr lang="en-US" sz="1000" dirty="0">
                <a:solidFill>
                  <a:schemeClr val="tx1"/>
                </a:solidFill>
              </a:rPr>
              <a:t>Top: 10-factor fractional Factorial + C.P. augmented to support full quadratic model in 6 factors 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33 + 9 = 42 total trials</a:t>
            </a:r>
          </a:p>
          <a:p>
            <a:pPr algn="l"/>
            <a:endParaRPr lang="en-US" sz="1000" dirty="0">
              <a:solidFill>
                <a:schemeClr val="tx1"/>
              </a:solidFill>
            </a:endParaRP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Upper Middle: 10-factor Placket-</a:t>
            </a:r>
            <a:r>
              <a:rPr lang="en-US" sz="1000" dirty="0" err="1">
                <a:solidFill>
                  <a:schemeClr val="tx1"/>
                </a:solidFill>
              </a:rPr>
              <a:t>Burman</a:t>
            </a:r>
            <a:r>
              <a:rPr lang="en-US" sz="1000" dirty="0">
                <a:solidFill>
                  <a:schemeClr val="tx1"/>
                </a:solidFill>
              </a:rPr>
              <a:t> + C.P. augmented to support full quadratic model in 6 factors 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25 + 11 = 36 total trials</a:t>
            </a:r>
          </a:p>
          <a:p>
            <a:pPr algn="l"/>
            <a:endParaRPr lang="en-US" sz="1000" dirty="0">
              <a:solidFill>
                <a:schemeClr val="tx1"/>
              </a:solidFill>
            </a:endParaRP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Lower Middle: 10-factor definitive screening augmented to support full quadratic model in 6 factors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21 + 15 = 36 total trials</a:t>
            </a:r>
          </a:p>
          <a:p>
            <a:pPr marL="214313" indent="-214313" algn="l">
              <a:buFontTx/>
              <a:buChar char="-"/>
            </a:pPr>
            <a:endParaRPr lang="en-US" sz="1000" dirty="0">
              <a:solidFill>
                <a:schemeClr val="tx1"/>
              </a:solidFill>
            </a:endParaRP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Bottom: 6-factor custom DOE for full RSM model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34 total trials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7374110" y="1415273"/>
            <a:ext cx="1331711" cy="3457803"/>
            <a:chOff x="7152637" y="1139723"/>
            <a:chExt cx="1775614" cy="461040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52637" y="3499989"/>
              <a:ext cx="1775614" cy="1066892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52637" y="4683235"/>
              <a:ext cx="1775614" cy="1066892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52637" y="2316743"/>
              <a:ext cx="1775614" cy="1066892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52637" y="1139723"/>
              <a:ext cx="1775614" cy="1066892"/>
            </a:xfrm>
            <a:prstGeom prst="rect">
              <a:avLst/>
            </a:prstGeom>
          </p:spPr>
        </p:pic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11299" y="1354345"/>
            <a:ext cx="3870956" cy="306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44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 flipH="1">
            <a:off x="84180" y="1292237"/>
            <a:ext cx="4637459" cy="1685077"/>
          </a:xfrm>
        </p:spPr>
        <p:txBody>
          <a:bodyPr/>
          <a:lstStyle/>
          <a:p>
            <a:pPr algn="l"/>
            <a:r>
              <a:rPr lang="en-US" sz="1200" dirty="0">
                <a:solidFill>
                  <a:schemeClr val="tx1"/>
                </a:solidFill>
              </a:rPr>
              <a:t>Top: 14-factor fractional Factorial + C.P. augmented to</a:t>
            </a:r>
          </a:p>
          <a:p>
            <a:pPr algn="l"/>
            <a:r>
              <a:rPr lang="en-US" sz="1200" dirty="0">
                <a:solidFill>
                  <a:schemeClr val="tx1"/>
                </a:solidFill>
              </a:rPr>
              <a:t> support full quadratic model in 7 factors </a:t>
            </a:r>
          </a:p>
          <a:p>
            <a:pPr algn="l"/>
            <a:r>
              <a:rPr lang="en-US" sz="1200" dirty="0">
                <a:solidFill>
                  <a:schemeClr val="tx1"/>
                </a:solidFill>
              </a:rPr>
              <a:t>33 + 13 = 46 total trials</a:t>
            </a:r>
          </a:p>
          <a:p>
            <a:pPr algn="l"/>
            <a:endParaRPr lang="en-US" sz="1200" dirty="0">
              <a:solidFill>
                <a:schemeClr val="tx1"/>
              </a:solidFill>
            </a:endParaRPr>
          </a:p>
          <a:p>
            <a:pPr algn="l"/>
            <a:r>
              <a:rPr lang="en-US" sz="1200" dirty="0">
                <a:solidFill>
                  <a:schemeClr val="tx1"/>
                </a:solidFill>
              </a:rPr>
              <a:t>Middle: 14-factor definitive screening augmented to</a:t>
            </a:r>
          </a:p>
          <a:p>
            <a:pPr algn="l"/>
            <a:r>
              <a:rPr lang="en-US" sz="1200" dirty="0">
                <a:solidFill>
                  <a:schemeClr val="tx1"/>
                </a:solidFill>
              </a:rPr>
              <a:t>Support full quadratic model in 7 factors</a:t>
            </a:r>
          </a:p>
          <a:p>
            <a:pPr algn="l"/>
            <a:r>
              <a:rPr lang="en-US" sz="1200" dirty="0">
                <a:solidFill>
                  <a:schemeClr val="tx1"/>
                </a:solidFill>
              </a:rPr>
              <a:t>29 + 17 = 46 total trials</a:t>
            </a:r>
          </a:p>
          <a:p>
            <a:pPr marL="214313" indent="-214313" algn="l">
              <a:buFontTx/>
              <a:buChar char="-"/>
            </a:pPr>
            <a:endParaRPr lang="en-US" sz="1200" dirty="0">
              <a:solidFill>
                <a:schemeClr val="tx1"/>
              </a:solidFill>
            </a:endParaRPr>
          </a:p>
          <a:p>
            <a:pPr algn="l"/>
            <a:r>
              <a:rPr lang="en-US" sz="1200" dirty="0">
                <a:solidFill>
                  <a:schemeClr val="tx1"/>
                </a:solidFill>
              </a:rPr>
              <a:t>Bottom: 7-factor custom DOE for full RSM model</a:t>
            </a:r>
          </a:p>
          <a:p>
            <a:pPr algn="l"/>
            <a:r>
              <a:rPr lang="en-US" sz="1200" dirty="0">
                <a:solidFill>
                  <a:schemeClr val="tx1"/>
                </a:solidFill>
              </a:rPr>
              <a:t>42 total trials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073" y="1460161"/>
            <a:ext cx="3735982" cy="29577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2005" y="2802521"/>
            <a:ext cx="1331711" cy="8001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1064" y="1977016"/>
            <a:ext cx="1331711" cy="8001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8483" y="3691664"/>
            <a:ext cx="1331711" cy="800169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BB62C758-A32C-481B-B2F6-85779D76F115}"/>
              </a:ext>
            </a:extLst>
          </p:cNvPr>
          <p:cNvSpPr txBox="1">
            <a:spLocks/>
          </p:cNvSpPr>
          <p:nvPr/>
        </p:nvSpPr>
        <p:spPr>
          <a:xfrm>
            <a:off x="5117907" y="-62440"/>
            <a:ext cx="3874535" cy="676586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noAutofit/>
          </a:bodyPr>
          <a:lstStyle>
            <a:lvl1pPr algn="ctr" defTabSz="182880" rtl="0" eaLnBrk="1" latinLnBrk="0" hangingPunct="1">
              <a:spcBef>
                <a:spcPct val="0"/>
              </a:spcBef>
              <a:buNone/>
              <a:defRPr lang="en-US" sz="2800" kern="1200" cap="none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400">
                <a:solidFill>
                  <a:srgbClr val="1D73BA"/>
                </a:solidFill>
              </a:rPr>
              <a:t>Compare Augmented Designs</a:t>
            </a:r>
            <a:endParaRPr lang="en-US" sz="2400" dirty="0">
              <a:solidFill>
                <a:srgbClr val="1D73B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88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478" y="-1"/>
            <a:ext cx="9007522" cy="1085725"/>
          </a:xfrm>
        </p:spPr>
        <p:txBody>
          <a:bodyPr/>
          <a:lstStyle/>
          <a:p>
            <a:pPr algn="r"/>
            <a:r>
              <a:rPr lang="en-US" sz="2400" dirty="0">
                <a:solidFill>
                  <a:srgbClr val="1D73BA"/>
                </a:solidFill>
              </a:rPr>
              <a:t>Number of Unique Trials for 3 Response-Surface Designs  and Number of Quadratic Model Terms  vs. Number of Continuous Factors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4334026" y="1704564"/>
            <a:ext cx="3305127" cy="847860"/>
            <a:chOff x="4254701" y="2272752"/>
            <a:chExt cx="4406837" cy="1130479"/>
          </a:xfrm>
        </p:grpSpPr>
        <p:grpSp>
          <p:nvGrpSpPr>
            <p:cNvPr id="5" name="Group 126"/>
            <p:cNvGrpSpPr/>
            <p:nvPr/>
          </p:nvGrpSpPr>
          <p:grpSpPr>
            <a:xfrm>
              <a:off x="4268988" y="2272752"/>
              <a:ext cx="3334568" cy="215444"/>
              <a:chOff x="4149242" y="4177284"/>
              <a:chExt cx="3334568" cy="215444"/>
            </a:xfrm>
          </p:grpSpPr>
          <p:sp>
            <p:nvSpPr>
              <p:cNvPr id="20" name="Line 119"/>
              <p:cNvSpPr>
                <a:spLocks noChangeShapeType="1"/>
              </p:cNvSpPr>
              <p:nvPr/>
            </p:nvSpPr>
            <p:spPr bwMode="auto">
              <a:xfrm>
                <a:off x="4149242" y="4234434"/>
                <a:ext cx="57150" cy="57150"/>
              </a:xfrm>
              <a:prstGeom prst="line">
                <a:avLst/>
              </a:prstGeom>
              <a:noFill/>
              <a:ln w="6" cap="flat">
                <a:solidFill>
                  <a:srgbClr val="E5740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Line 120"/>
              <p:cNvSpPr>
                <a:spLocks noChangeShapeType="1"/>
              </p:cNvSpPr>
              <p:nvPr/>
            </p:nvSpPr>
            <p:spPr bwMode="auto">
              <a:xfrm flipV="1">
                <a:off x="4149242" y="4234434"/>
                <a:ext cx="57150" cy="57150"/>
              </a:xfrm>
              <a:prstGeom prst="line">
                <a:avLst/>
              </a:prstGeom>
              <a:noFill/>
              <a:ln w="6" cap="flat">
                <a:solidFill>
                  <a:srgbClr val="E5740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Line 121"/>
              <p:cNvSpPr>
                <a:spLocks noChangeShapeType="1"/>
              </p:cNvSpPr>
              <p:nvPr/>
            </p:nvSpPr>
            <p:spPr bwMode="auto">
              <a:xfrm>
                <a:off x="4258780" y="4258247"/>
                <a:ext cx="152400" cy="1588"/>
              </a:xfrm>
              <a:prstGeom prst="line">
                <a:avLst/>
              </a:prstGeom>
              <a:noFill/>
              <a:ln w="6" cap="flat">
                <a:solidFill>
                  <a:srgbClr val="E5740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Rectangle 122"/>
              <p:cNvSpPr>
                <a:spLocks noChangeArrowheads="1"/>
              </p:cNvSpPr>
              <p:nvPr/>
            </p:nvSpPr>
            <p:spPr bwMode="auto">
              <a:xfrm>
                <a:off x="4444517" y="4177284"/>
                <a:ext cx="3039293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50" dirty="0">
                    <a:solidFill>
                      <a:srgbClr val="000000"/>
                    </a:solidFill>
                    <a:cs typeface="Arial" pitchFamily="34" charset="0"/>
                  </a:rPr>
                  <a:t>Unique Trials in Central Composite Design</a:t>
                </a:r>
                <a:endParaRPr lang="en-US" sz="1200" dirty="0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7" name="Group 129"/>
            <p:cNvGrpSpPr/>
            <p:nvPr/>
          </p:nvGrpSpPr>
          <p:grpSpPr>
            <a:xfrm>
              <a:off x="4259463" y="3187787"/>
              <a:ext cx="2198481" cy="215444"/>
              <a:chOff x="4139717" y="3234309"/>
              <a:chExt cx="2198481" cy="215444"/>
            </a:xfrm>
          </p:grpSpPr>
          <p:sp>
            <p:nvSpPr>
              <p:cNvPr id="17" name="Oval 109"/>
              <p:cNvSpPr>
                <a:spLocks noChangeArrowheads="1"/>
              </p:cNvSpPr>
              <p:nvPr/>
            </p:nvSpPr>
            <p:spPr bwMode="auto">
              <a:xfrm>
                <a:off x="4139717" y="3281934"/>
                <a:ext cx="76200" cy="76200"/>
              </a:xfrm>
              <a:prstGeom prst="ellipse">
                <a:avLst/>
              </a:prstGeom>
              <a:noFill/>
              <a:ln w="6" cap="flat">
                <a:solidFill>
                  <a:srgbClr val="F0324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Line 110"/>
              <p:cNvSpPr>
                <a:spLocks noChangeShapeType="1"/>
              </p:cNvSpPr>
              <p:nvPr/>
            </p:nvSpPr>
            <p:spPr bwMode="auto">
              <a:xfrm>
                <a:off x="4258780" y="3315272"/>
                <a:ext cx="152400" cy="1588"/>
              </a:xfrm>
              <a:prstGeom prst="line">
                <a:avLst/>
              </a:prstGeom>
              <a:noFill/>
              <a:ln w="6" cap="flat">
                <a:solidFill>
                  <a:srgbClr val="F0324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Rectangle 111"/>
              <p:cNvSpPr>
                <a:spLocks noChangeArrowheads="1"/>
              </p:cNvSpPr>
              <p:nvPr/>
            </p:nvSpPr>
            <p:spPr bwMode="auto">
              <a:xfrm>
                <a:off x="4444517" y="3234309"/>
                <a:ext cx="1893681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50" dirty="0">
                    <a:solidFill>
                      <a:srgbClr val="000000"/>
                    </a:solidFill>
                    <a:cs typeface="Arial" pitchFamily="34" charset="0"/>
                  </a:rPr>
                  <a:t>Terms in Quadratic Model</a:t>
                </a:r>
                <a:endParaRPr lang="en-US" sz="1200" dirty="0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8" name="Group 128"/>
            <p:cNvGrpSpPr/>
            <p:nvPr/>
          </p:nvGrpSpPr>
          <p:grpSpPr>
            <a:xfrm>
              <a:off x="4254701" y="2876436"/>
              <a:ext cx="4406837" cy="215444"/>
              <a:chOff x="4134955" y="3548634"/>
              <a:chExt cx="4406837" cy="215444"/>
            </a:xfrm>
          </p:grpSpPr>
          <p:sp>
            <p:nvSpPr>
              <p:cNvPr id="13" name="Line 112"/>
              <p:cNvSpPr>
                <a:spLocks noChangeShapeType="1"/>
              </p:cNvSpPr>
              <p:nvPr/>
            </p:nvSpPr>
            <p:spPr bwMode="auto">
              <a:xfrm>
                <a:off x="4134955" y="3629597"/>
                <a:ext cx="76200" cy="1588"/>
              </a:xfrm>
              <a:prstGeom prst="line">
                <a:avLst/>
              </a:prstGeom>
              <a:noFill/>
              <a:ln w="6" cap="flat">
                <a:solidFill>
                  <a:srgbClr val="21BC2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Line 113"/>
              <p:cNvSpPr>
                <a:spLocks noChangeShapeType="1"/>
              </p:cNvSpPr>
              <p:nvPr/>
            </p:nvSpPr>
            <p:spPr bwMode="auto">
              <a:xfrm>
                <a:off x="4173055" y="3591497"/>
                <a:ext cx="1588" cy="76200"/>
              </a:xfrm>
              <a:prstGeom prst="line">
                <a:avLst/>
              </a:prstGeom>
              <a:noFill/>
              <a:ln w="6" cap="flat">
                <a:solidFill>
                  <a:srgbClr val="21BC2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Line 114"/>
              <p:cNvSpPr>
                <a:spLocks noChangeShapeType="1"/>
              </p:cNvSpPr>
              <p:nvPr/>
            </p:nvSpPr>
            <p:spPr bwMode="auto">
              <a:xfrm>
                <a:off x="4258780" y="3629597"/>
                <a:ext cx="152400" cy="1588"/>
              </a:xfrm>
              <a:prstGeom prst="line">
                <a:avLst/>
              </a:prstGeom>
              <a:noFill/>
              <a:ln w="6" cap="flat">
                <a:solidFill>
                  <a:srgbClr val="21BC2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Rectangle 115"/>
              <p:cNvSpPr>
                <a:spLocks noChangeArrowheads="1"/>
              </p:cNvSpPr>
              <p:nvPr/>
            </p:nvSpPr>
            <p:spPr bwMode="auto">
              <a:xfrm>
                <a:off x="4444516" y="3548634"/>
                <a:ext cx="4097276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50" dirty="0">
                    <a:solidFill>
                      <a:srgbClr val="000000"/>
                    </a:solidFill>
                    <a:cs typeface="Arial" pitchFamily="34" charset="0"/>
                  </a:rPr>
                  <a:t>Unique Trials in Custom Design with 6 df for Model Error</a:t>
                </a:r>
                <a:endParaRPr lang="en-US" sz="1200" dirty="0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9" name="Group 127"/>
            <p:cNvGrpSpPr/>
            <p:nvPr/>
          </p:nvGrpSpPr>
          <p:grpSpPr>
            <a:xfrm>
              <a:off x="4259463" y="2565084"/>
              <a:ext cx="2955099" cy="215444"/>
              <a:chOff x="4139717" y="3862959"/>
              <a:chExt cx="2955099" cy="215444"/>
            </a:xfrm>
          </p:grpSpPr>
          <p:sp>
            <p:nvSpPr>
              <p:cNvPr id="10" name="Freeform 116"/>
              <p:cNvSpPr>
                <a:spLocks/>
              </p:cNvSpPr>
              <p:nvPr/>
            </p:nvSpPr>
            <p:spPr bwMode="auto">
              <a:xfrm>
                <a:off x="4139717" y="3910584"/>
                <a:ext cx="76200" cy="76200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48" y="24"/>
                  </a:cxn>
                  <a:cxn ang="0">
                    <a:pos x="24" y="48"/>
                  </a:cxn>
                  <a:cxn ang="0">
                    <a:pos x="0" y="24"/>
                  </a:cxn>
                  <a:cxn ang="0">
                    <a:pos x="24" y="0"/>
                  </a:cxn>
                </a:cxnLst>
                <a:rect l="0" t="0" r="r" b="b"/>
                <a:pathLst>
                  <a:path w="48" h="48">
                    <a:moveTo>
                      <a:pt x="24" y="0"/>
                    </a:moveTo>
                    <a:lnTo>
                      <a:pt x="48" y="24"/>
                    </a:lnTo>
                    <a:lnTo>
                      <a:pt x="24" y="48"/>
                    </a:lnTo>
                    <a:lnTo>
                      <a:pt x="0" y="24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6" cap="flat">
                <a:solidFill>
                  <a:srgbClr val="2867F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Line 117"/>
              <p:cNvSpPr>
                <a:spLocks noChangeShapeType="1"/>
              </p:cNvSpPr>
              <p:nvPr/>
            </p:nvSpPr>
            <p:spPr bwMode="auto">
              <a:xfrm>
                <a:off x="4258780" y="3943922"/>
                <a:ext cx="152400" cy="1588"/>
              </a:xfrm>
              <a:prstGeom prst="line">
                <a:avLst/>
              </a:prstGeom>
              <a:noFill/>
              <a:ln w="6" cap="flat">
                <a:solidFill>
                  <a:srgbClr val="2867F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Rectangle 118"/>
              <p:cNvSpPr>
                <a:spLocks noChangeArrowheads="1"/>
              </p:cNvSpPr>
              <p:nvPr/>
            </p:nvSpPr>
            <p:spPr bwMode="auto">
              <a:xfrm>
                <a:off x="4444517" y="3862959"/>
                <a:ext cx="2650299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50" dirty="0">
                    <a:solidFill>
                      <a:srgbClr val="000000"/>
                    </a:solidFill>
                    <a:cs typeface="Arial" pitchFamily="34" charset="0"/>
                  </a:rPr>
                  <a:t>Unique Trials in Box-Behnken Design</a:t>
                </a:r>
                <a:endParaRPr lang="en-US" sz="1200" dirty="0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>
            <a:off x="3339885" y="4019950"/>
            <a:ext cx="46611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If generally running 3, 4 or 5-factor fractional-factorial designs…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200" dirty="0">
                <a:solidFill>
                  <a:srgbClr val="000000"/>
                </a:solidFill>
              </a:rPr>
              <a:t>How many interactions are you not investigating?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200" dirty="0">
                <a:solidFill>
                  <a:srgbClr val="000000"/>
                </a:solidFill>
              </a:rPr>
              <a:t>How many more trials needed to fit curvature?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200" dirty="0">
                <a:solidFill>
                  <a:srgbClr val="0053C3"/>
                </a:solidFill>
              </a:rPr>
              <a:t>Consider two stages: Definitive Screening + Augmentation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636" y="1108822"/>
            <a:ext cx="2907985" cy="2883803"/>
          </a:xfrm>
          <a:prstGeom prst="rect">
            <a:avLst/>
          </a:prstGeom>
        </p:spPr>
      </p:pic>
      <p:sp>
        <p:nvSpPr>
          <p:cNvPr id="33" name="5-Point Star 32"/>
          <p:cNvSpPr/>
          <p:nvPr/>
        </p:nvSpPr>
        <p:spPr>
          <a:xfrm>
            <a:off x="2983534" y="2473557"/>
            <a:ext cx="132984" cy="132984"/>
          </a:xfrm>
          <a:prstGeom prst="star5">
            <a:avLst/>
          </a:prstGeom>
          <a:solidFill>
            <a:srgbClr val="005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44742" y="3056138"/>
            <a:ext cx="3463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53C3"/>
                </a:solidFill>
              </a:rPr>
              <a:t>36 trial I-optimal response-surface design started as 10-factor DSD and was then augmented with 12 more trials in 6 most important factors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flipH="1" flipV="1">
            <a:off x="3088262" y="2552425"/>
            <a:ext cx="1274339" cy="61940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8374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9969" y="306473"/>
            <a:ext cx="1886579" cy="253916"/>
          </a:xfrm>
        </p:spPr>
        <p:txBody>
          <a:bodyPr/>
          <a:lstStyle/>
          <a:p>
            <a:pPr algn="r"/>
            <a:r>
              <a:rPr lang="en-US" dirty="0">
                <a:solidFill>
                  <a:srgbClr val="1D73BA"/>
                </a:solidFill>
              </a:rPr>
              <a:t>Use JMP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l"/>
            <a:r>
              <a:rPr lang="en-US" sz="2000" dirty="0">
                <a:solidFill>
                  <a:schemeClr val="tx1"/>
                </a:solidFill>
              </a:rPr>
              <a:t>Trade-off and Optimization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520" y="1007155"/>
            <a:ext cx="5447325" cy="391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466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0220" y="121808"/>
            <a:ext cx="6683375" cy="486936"/>
          </a:xfrm>
        </p:spPr>
        <p:txBody>
          <a:bodyPr/>
          <a:lstStyle/>
          <a:p>
            <a:pPr algn="r"/>
            <a:r>
              <a:rPr lang="en-US" sz="2400" dirty="0"/>
              <a:t>Classic Response-Surface DOE in a Nutshell</a:t>
            </a:r>
          </a:p>
        </p:txBody>
      </p:sp>
      <p:grpSp>
        <p:nvGrpSpPr>
          <p:cNvPr id="187" name="Group 186"/>
          <p:cNvGrpSpPr/>
          <p:nvPr/>
        </p:nvGrpSpPr>
        <p:grpSpPr>
          <a:xfrm>
            <a:off x="1182291" y="715050"/>
            <a:ext cx="6609159" cy="4083844"/>
            <a:chOff x="52388" y="964286"/>
            <a:chExt cx="8812212" cy="5445125"/>
          </a:xfrm>
        </p:grpSpPr>
        <p:grpSp>
          <p:nvGrpSpPr>
            <p:cNvPr id="4" name="Group 191"/>
            <p:cNvGrpSpPr/>
            <p:nvPr/>
          </p:nvGrpSpPr>
          <p:grpSpPr>
            <a:xfrm>
              <a:off x="231775" y="3818611"/>
              <a:ext cx="8341024" cy="2590800"/>
              <a:chOff x="231775" y="4079875"/>
              <a:chExt cx="8341024" cy="2590800"/>
            </a:xfrm>
          </p:grpSpPr>
          <p:pic>
            <p:nvPicPr>
              <p:cNvPr id="5" name="Picture 4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3593" t="11983" r="6619" b="9677"/>
              <a:stretch>
                <a:fillRect/>
              </a:stretch>
            </p:blipFill>
            <p:spPr bwMode="auto">
              <a:xfrm>
                <a:off x="231775" y="4079875"/>
                <a:ext cx="2713038" cy="2590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" name="Picture 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3593" t="12038" r="7629" b="10185"/>
              <a:stretch>
                <a:fillRect/>
              </a:stretch>
            </p:blipFill>
            <p:spPr bwMode="auto">
              <a:xfrm>
                <a:off x="3044825" y="4110038"/>
                <a:ext cx="2682875" cy="2560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" name="Picture 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3535" t="11201" r="8586" b="10277"/>
              <a:stretch>
                <a:fillRect/>
              </a:stretch>
            </p:blipFill>
            <p:spPr bwMode="auto">
              <a:xfrm>
                <a:off x="5861050" y="4079875"/>
                <a:ext cx="2651125" cy="2590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8" name="Group 190"/>
              <p:cNvGrpSpPr/>
              <p:nvPr/>
            </p:nvGrpSpPr>
            <p:grpSpPr>
              <a:xfrm>
                <a:off x="1463831" y="4226975"/>
                <a:ext cx="7108968" cy="1582679"/>
                <a:chOff x="1463831" y="4226975"/>
                <a:chExt cx="7108968" cy="1582679"/>
              </a:xfrm>
            </p:grpSpPr>
            <p:sp>
              <p:nvSpPr>
                <p:cNvPr id="9" name="5-Point Star 8"/>
                <p:cNvSpPr/>
                <p:nvPr/>
              </p:nvSpPr>
              <p:spPr bwMode="auto">
                <a:xfrm>
                  <a:off x="8093230" y="5010745"/>
                  <a:ext cx="479569" cy="798909"/>
                </a:xfrm>
                <a:prstGeom prst="star5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68580" tIns="34290" rIns="68580" bIns="3429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 defTabSz="685800" fontAlgn="base">
                    <a:spcBef>
                      <a:spcPct val="50000"/>
                    </a:spcBef>
                    <a:spcAft>
                      <a:spcPct val="17000"/>
                    </a:spcAft>
                    <a:buClr>
                      <a:schemeClr val="tx1"/>
                    </a:buClr>
                  </a:pPr>
                  <a:endParaRPr lang="en-US" sz="1050">
                    <a:solidFill>
                      <a:srgbClr val="292929"/>
                    </a:solidFill>
                    <a:latin typeface="Arial" charset="0"/>
                  </a:endParaRPr>
                </a:p>
              </p:txBody>
            </p:sp>
            <p:sp>
              <p:nvSpPr>
                <p:cNvPr id="10" name="5-Point Star 9"/>
                <p:cNvSpPr/>
                <p:nvPr/>
              </p:nvSpPr>
              <p:spPr bwMode="auto">
                <a:xfrm>
                  <a:off x="7069974" y="4226975"/>
                  <a:ext cx="479569" cy="798910"/>
                </a:xfrm>
                <a:prstGeom prst="star5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68580" tIns="34290" rIns="68580" bIns="3429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 defTabSz="685800" fontAlgn="base">
                    <a:spcBef>
                      <a:spcPct val="50000"/>
                    </a:spcBef>
                    <a:spcAft>
                      <a:spcPct val="17000"/>
                    </a:spcAft>
                    <a:buClr>
                      <a:schemeClr val="tx1"/>
                    </a:buClr>
                  </a:pPr>
                  <a:endParaRPr lang="en-US" sz="1050">
                    <a:solidFill>
                      <a:srgbClr val="292929"/>
                    </a:solidFill>
                    <a:latin typeface="Arial" charset="0"/>
                  </a:endParaRPr>
                </a:p>
              </p:txBody>
            </p:sp>
            <p:sp>
              <p:nvSpPr>
                <p:cNvPr id="11" name="5-Point Star 10"/>
                <p:cNvSpPr/>
                <p:nvPr/>
              </p:nvSpPr>
              <p:spPr bwMode="auto">
                <a:xfrm>
                  <a:off x="5290158" y="5010744"/>
                  <a:ext cx="479569" cy="798910"/>
                </a:xfrm>
                <a:prstGeom prst="star5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68580" tIns="34290" rIns="68580" bIns="3429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 defTabSz="685800" fontAlgn="base">
                    <a:spcBef>
                      <a:spcPct val="50000"/>
                    </a:spcBef>
                    <a:spcAft>
                      <a:spcPct val="17000"/>
                    </a:spcAft>
                    <a:buClr>
                      <a:schemeClr val="tx1"/>
                    </a:buClr>
                  </a:pPr>
                  <a:endParaRPr lang="en-US" sz="1050">
                    <a:solidFill>
                      <a:srgbClr val="292929"/>
                    </a:solidFill>
                    <a:latin typeface="Arial" charset="0"/>
                  </a:endParaRPr>
                </a:p>
              </p:txBody>
            </p:sp>
            <p:sp>
              <p:nvSpPr>
                <p:cNvPr id="12" name="5-Point Star 11"/>
                <p:cNvSpPr/>
                <p:nvPr/>
              </p:nvSpPr>
              <p:spPr bwMode="auto">
                <a:xfrm>
                  <a:off x="4266902" y="4226975"/>
                  <a:ext cx="479569" cy="798910"/>
                </a:xfrm>
                <a:prstGeom prst="star5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68580" tIns="34290" rIns="68580" bIns="3429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 defTabSz="685800" fontAlgn="base">
                    <a:spcBef>
                      <a:spcPct val="50000"/>
                    </a:spcBef>
                    <a:spcAft>
                      <a:spcPct val="17000"/>
                    </a:spcAft>
                    <a:buClr>
                      <a:schemeClr val="tx1"/>
                    </a:buClr>
                  </a:pPr>
                  <a:endParaRPr lang="en-US" sz="1050">
                    <a:solidFill>
                      <a:srgbClr val="292929"/>
                    </a:solidFill>
                    <a:latin typeface="Arial" charset="0"/>
                  </a:endParaRPr>
                </a:p>
              </p:txBody>
            </p:sp>
            <p:sp>
              <p:nvSpPr>
                <p:cNvPr id="13" name="5-Point Star 12"/>
                <p:cNvSpPr/>
                <p:nvPr/>
              </p:nvSpPr>
              <p:spPr bwMode="auto">
                <a:xfrm>
                  <a:off x="2487087" y="5010744"/>
                  <a:ext cx="479569" cy="798910"/>
                </a:xfrm>
                <a:prstGeom prst="star5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68580" tIns="34290" rIns="68580" bIns="3429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 defTabSz="685800" fontAlgn="base">
                    <a:spcBef>
                      <a:spcPct val="50000"/>
                    </a:spcBef>
                    <a:spcAft>
                      <a:spcPct val="17000"/>
                    </a:spcAft>
                    <a:buClr>
                      <a:schemeClr val="tx1"/>
                    </a:buClr>
                  </a:pPr>
                  <a:endParaRPr lang="en-US" sz="1050">
                    <a:solidFill>
                      <a:srgbClr val="292929"/>
                    </a:solidFill>
                    <a:latin typeface="Arial" charset="0"/>
                  </a:endParaRPr>
                </a:p>
              </p:txBody>
            </p:sp>
            <p:sp>
              <p:nvSpPr>
                <p:cNvPr id="14" name="5-Point Star 13"/>
                <p:cNvSpPr/>
                <p:nvPr/>
              </p:nvSpPr>
              <p:spPr bwMode="auto">
                <a:xfrm>
                  <a:off x="1463831" y="4226975"/>
                  <a:ext cx="479569" cy="798910"/>
                </a:xfrm>
                <a:prstGeom prst="star5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68580" tIns="34290" rIns="68580" bIns="3429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 defTabSz="685800" fontAlgn="base">
                    <a:spcBef>
                      <a:spcPct val="50000"/>
                    </a:spcBef>
                    <a:spcAft>
                      <a:spcPct val="17000"/>
                    </a:spcAft>
                    <a:buClr>
                      <a:schemeClr val="tx1"/>
                    </a:buClr>
                  </a:pPr>
                  <a:endParaRPr lang="en-US" sz="1050">
                    <a:solidFill>
                      <a:srgbClr val="292929"/>
                    </a:solidFill>
                    <a:latin typeface="Arial" charset="0"/>
                  </a:endParaRPr>
                </a:p>
              </p:txBody>
            </p:sp>
          </p:grpSp>
        </p:grpSp>
        <p:sp>
          <p:nvSpPr>
            <p:cNvPr id="15" name="Text Box 171"/>
            <p:cNvSpPr txBox="1">
              <a:spLocks noChangeArrowheads="1"/>
            </p:cNvSpPr>
            <p:nvPr/>
          </p:nvSpPr>
          <p:spPr bwMode="auto">
            <a:xfrm>
              <a:off x="6767513" y="5155286"/>
              <a:ext cx="1462087" cy="603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en-US" sz="1500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rial Narrow" pitchFamily="34" charset="0"/>
                </a:rPr>
                <a:t>Fit requires data from all 3 blocks</a:t>
              </a:r>
            </a:p>
          </p:txBody>
        </p:sp>
        <p:sp>
          <p:nvSpPr>
            <p:cNvPr id="16" name="Text Box 172"/>
            <p:cNvSpPr txBox="1">
              <a:spLocks noChangeArrowheads="1"/>
            </p:cNvSpPr>
            <p:nvPr/>
          </p:nvSpPr>
          <p:spPr bwMode="auto">
            <a:xfrm>
              <a:off x="981075" y="5155286"/>
              <a:ext cx="1295400" cy="547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en-US" sz="1500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rial Narrow" pitchFamily="34" charset="0"/>
                </a:rPr>
                <a:t>Can fit data from blocks 1, 2 </a:t>
              </a:r>
              <a:r>
                <a:rPr lang="en-US" altLang="en-US" sz="1500" u="sng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rial Narrow" pitchFamily="34" charset="0"/>
                </a:rPr>
                <a:t>or</a:t>
              </a:r>
              <a:r>
                <a:rPr lang="en-US" altLang="en-US" sz="1500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rial Narrow" pitchFamily="34" charset="0"/>
                </a:rPr>
                <a:t> 3</a:t>
              </a:r>
            </a:p>
          </p:txBody>
        </p:sp>
        <p:sp>
          <p:nvSpPr>
            <p:cNvPr id="17" name="Text Box 173"/>
            <p:cNvSpPr txBox="1">
              <a:spLocks noChangeArrowheads="1"/>
            </p:cNvSpPr>
            <p:nvPr/>
          </p:nvSpPr>
          <p:spPr bwMode="auto">
            <a:xfrm>
              <a:off x="3844925" y="5155286"/>
              <a:ext cx="1409700" cy="547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en-US" sz="1500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rial Narrow" pitchFamily="34" charset="0"/>
                </a:rPr>
                <a:t>Fit requires data from blocks 1 &amp; 2</a:t>
              </a:r>
            </a:p>
          </p:txBody>
        </p:sp>
        <p:sp>
          <p:nvSpPr>
            <p:cNvPr id="18" name="Text Box 5590"/>
            <p:cNvSpPr txBox="1">
              <a:spLocks noChangeArrowheads="1"/>
            </p:cNvSpPr>
            <p:nvPr/>
          </p:nvSpPr>
          <p:spPr bwMode="auto">
            <a:xfrm>
              <a:off x="2792413" y="3685261"/>
              <a:ext cx="872461" cy="307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00" dirty="0">
                  <a:solidFill>
                    <a:schemeClr val="hlink"/>
                  </a:solidFill>
                </a:rPr>
                <a:t>Lack-of-fit</a:t>
              </a:r>
            </a:p>
          </p:txBody>
        </p:sp>
        <p:sp>
          <p:nvSpPr>
            <p:cNvPr id="19" name="Text Box 5591"/>
            <p:cNvSpPr txBox="1">
              <a:spLocks noChangeArrowheads="1"/>
            </p:cNvSpPr>
            <p:nvPr/>
          </p:nvSpPr>
          <p:spPr bwMode="auto">
            <a:xfrm>
              <a:off x="52388" y="3685261"/>
              <a:ext cx="872461" cy="307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00" dirty="0">
                  <a:solidFill>
                    <a:schemeClr val="hlink"/>
                  </a:solidFill>
                </a:rPr>
                <a:t>Lack-of-fit</a:t>
              </a:r>
            </a:p>
          </p:txBody>
        </p:sp>
        <p:sp>
          <p:nvSpPr>
            <p:cNvPr id="20" name="Text Box 3"/>
            <p:cNvSpPr txBox="1">
              <a:spLocks noChangeArrowheads="1"/>
            </p:cNvSpPr>
            <p:nvPr/>
          </p:nvSpPr>
          <p:spPr bwMode="auto">
            <a:xfrm>
              <a:off x="6996113" y="964286"/>
              <a:ext cx="1462087" cy="603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altLang="en-US" sz="1500" dirty="0">
                  <a:solidFill>
                    <a:schemeClr val="accent2"/>
                  </a:solidFill>
                </a:rPr>
                <a:t>Block 3</a:t>
              </a:r>
            </a:p>
          </p:txBody>
        </p:sp>
        <p:sp>
          <p:nvSpPr>
            <p:cNvPr id="21" name="Text Box 4"/>
            <p:cNvSpPr txBox="1">
              <a:spLocks noChangeArrowheads="1"/>
            </p:cNvSpPr>
            <p:nvPr/>
          </p:nvSpPr>
          <p:spPr bwMode="auto">
            <a:xfrm>
              <a:off x="1433513" y="964286"/>
              <a:ext cx="1462087" cy="547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altLang="en-US" sz="1500" dirty="0">
                  <a:solidFill>
                    <a:schemeClr val="accent2"/>
                  </a:solidFill>
                </a:rPr>
                <a:t>Block 1</a:t>
              </a:r>
            </a:p>
          </p:txBody>
        </p:sp>
        <p:sp>
          <p:nvSpPr>
            <p:cNvPr id="22" name="Text Box 5"/>
            <p:cNvSpPr txBox="1">
              <a:spLocks noChangeArrowheads="1"/>
            </p:cNvSpPr>
            <p:nvPr/>
          </p:nvSpPr>
          <p:spPr bwMode="auto">
            <a:xfrm>
              <a:off x="4252913" y="964286"/>
              <a:ext cx="1462087" cy="547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altLang="en-US" sz="1500" dirty="0">
                  <a:solidFill>
                    <a:schemeClr val="accent2"/>
                  </a:solidFill>
                </a:rPr>
                <a:t>Block 2</a:t>
              </a:r>
            </a:p>
          </p:txBody>
        </p:sp>
        <p:grpSp>
          <p:nvGrpSpPr>
            <p:cNvPr id="23" name="Group 176"/>
            <p:cNvGrpSpPr>
              <a:grpSpLocks/>
            </p:cNvGrpSpPr>
            <p:nvPr/>
          </p:nvGrpSpPr>
          <p:grpSpPr bwMode="auto">
            <a:xfrm>
              <a:off x="304800" y="1719936"/>
              <a:ext cx="8559800" cy="2257426"/>
              <a:chOff x="192" y="1110"/>
              <a:chExt cx="5392" cy="1422"/>
            </a:xfrm>
          </p:grpSpPr>
          <p:sp>
            <p:nvSpPr>
              <p:cNvPr id="24" name="Text Box 177"/>
              <p:cNvSpPr txBox="1">
                <a:spLocks noChangeAspect="1" noChangeArrowheads="1"/>
              </p:cNvSpPr>
              <p:nvPr/>
            </p:nvSpPr>
            <p:spPr bwMode="auto">
              <a:xfrm>
                <a:off x="414" y="2178"/>
                <a:ext cx="101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x</a:t>
                </a:r>
                <a:r>
                  <a:rPr lang="en-US" sz="1200" b="1" baseline="-25000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1</a:t>
                </a:r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           </a:t>
                </a:r>
              </a:p>
            </p:txBody>
          </p:sp>
          <p:sp>
            <p:nvSpPr>
              <p:cNvPr id="25" name="Text Box 178"/>
              <p:cNvSpPr txBox="1">
                <a:spLocks noChangeAspect="1" noChangeArrowheads="1"/>
              </p:cNvSpPr>
              <p:nvPr/>
            </p:nvSpPr>
            <p:spPr bwMode="auto">
              <a:xfrm rot="19426503">
                <a:off x="1312" y="1973"/>
                <a:ext cx="787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        x</a:t>
                </a:r>
                <a:r>
                  <a:rPr lang="en-US" sz="1200" b="1" baseline="-25000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2</a:t>
                </a:r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        </a:t>
                </a:r>
              </a:p>
            </p:txBody>
          </p:sp>
          <p:sp>
            <p:nvSpPr>
              <p:cNvPr id="26" name="Text Box 179"/>
              <p:cNvSpPr txBox="1">
                <a:spLocks noChangeAspect="1" noChangeArrowheads="1"/>
              </p:cNvSpPr>
              <p:nvPr/>
            </p:nvSpPr>
            <p:spPr bwMode="auto">
              <a:xfrm>
                <a:off x="192" y="1110"/>
                <a:ext cx="230" cy="14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 </a:t>
                </a:r>
              </a:p>
              <a:p>
                <a:pPr algn="ctr"/>
                <a:endParaRPr lang="en-US" sz="1200" b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endParaRPr>
              </a:p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       x</a:t>
                </a:r>
                <a:r>
                  <a:rPr lang="en-US" sz="1200" b="1" baseline="-25000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3</a:t>
                </a:r>
              </a:p>
              <a:p>
                <a:pPr algn="ctr"/>
                <a:endParaRPr lang="en-US" sz="1200" b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endParaRPr>
              </a:p>
              <a:p>
                <a:pPr algn="ctr"/>
                <a:endParaRPr lang="en-US" sz="1200" b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endParaRPr>
              </a:p>
              <a:p>
                <a:pPr algn="ctr"/>
                <a:endParaRPr lang="en-US" sz="1200" b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endParaRPr>
              </a:p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        </a:t>
                </a:r>
              </a:p>
            </p:txBody>
          </p:sp>
          <p:sp>
            <p:nvSpPr>
              <p:cNvPr id="27" name="Text Box 180"/>
              <p:cNvSpPr txBox="1">
                <a:spLocks noChangeAspect="1" noChangeArrowheads="1"/>
              </p:cNvSpPr>
              <p:nvPr/>
            </p:nvSpPr>
            <p:spPr bwMode="auto">
              <a:xfrm>
                <a:off x="3690" y="1110"/>
                <a:ext cx="228" cy="14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</a:t>
                </a:r>
              </a:p>
              <a:p>
                <a:pPr algn="ctr"/>
                <a:endParaRPr lang="en-US" sz="1200" b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endParaRPr>
              </a:p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       x</a:t>
                </a:r>
                <a:r>
                  <a:rPr lang="en-US" sz="1200" b="1" baseline="-25000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3</a:t>
                </a:r>
              </a:p>
              <a:p>
                <a:pPr algn="ctr"/>
                <a:endParaRPr lang="en-US" sz="1200" b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endParaRPr>
              </a:p>
              <a:p>
                <a:pPr algn="ctr"/>
                <a:endParaRPr lang="en-US" sz="1200" b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endParaRPr>
              </a:p>
              <a:p>
                <a:pPr algn="ctr"/>
                <a:endParaRPr lang="en-US" sz="1200" b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endParaRPr>
              </a:p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        </a:t>
                </a:r>
              </a:p>
            </p:txBody>
          </p:sp>
          <p:sp>
            <p:nvSpPr>
              <p:cNvPr id="28" name="Text Box 181"/>
              <p:cNvSpPr txBox="1">
                <a:spLocks noChangeAspect="1" noChangeArrowheads="1"/>
              </p:cNvSpPr>
              <p:nvPr/>
            </p:nvSpPr>
            <p:spPr bwMode="auto">
              <a:xfrm>
                <a:off x="1943" y="1110"/>
                <a:ext cx="228" cy="14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 </a:t>
                </a:r>
              </a:p>
              <a:p>
                <a:pPr algn="ctr"/>
                <a:endParaRPr lang="en-US" sz="1200" b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endParaRPr>
              </a:p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       x</a:t>
                </a:r>
                <a:r>
                  <a:rPr lang="en-US" sz="1200" b="1" baseline="-25000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3</a:t>
                </a:r>
              </a:p>
              <a:p>
                <a:pPr algn="ctr"/>
                <a:endParaRPr lang="en-US" sz="1200" b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endParaRPr>
              </a:p>
              <a:p>
                <a:pPr algn="ctr"/>
                <a:endParaRPr lang="en-US" sz="1200" b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endParaRPr>
              </a:p>
              <a:p>
                <a:pPr algn="ctr"/>
                <a:endParaRPr lang="en-US" sz="1200" b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endParaRPr>
              </a:p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        </a:t>
                </a:r>
              </a:p>
            </p:txBody>
          </p:sp>
          <p:sp>
            <p:nvSpPr>
              <p:cNvPr id="29" name="Text Box 182"/>
              <p:cNvSpPr txBox="1">
                <a:spLocks noChangeAspect="1" noChangeArrowheads="1"/>
              </p:cNvSpPr>
              <p:nvPr/>
            </p:nvSpPr>
            <p:spPr bwMode="auto">
              <a:xfrm>
                <a:off x="3920" y="2182"/>
                <a:ext cx="101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x</a:t>
                </a:r>
                <a:r>
                  <a:rPr lang="en-US" sz="1200" b="1" baseline="-25000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1</a:t>
                </a:r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                </a:t>
                </a:r>
              </a:p>
            </p:txBody>
          </p:sp>
          <p:sp>
            <p:nvSpPr>
              <p:cNvPr id="30" name="Text Box 183"/>
              <p:cNvSpPr txBox="1">
                <a:spLocks noChangeAspect="1" noChangeArrowheads="1"/>
              </p:cNvSpPr>
              <p:nvPr/>
            </p:nvSpPr>
            <p:spPr bwMode="auto">
              <a:xfrm>
                <a:off x="2172" y="2182"/>
                <a:ext cx="101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x</a:t>
                </a:r>
                <a:r>
                  <a:rPr lang="en-US" sz="1200" b="1" baseline="-25000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1</a:t>
                </a:r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               </a:t>
                </a:r>
              </a:p>
            </p:txBody>
          </p:sp>
          <p:sp>
            <p:nvSpPr>
              <p:cNvPr id="31" name="Text Box 184"/>
              <p:cNvSpPr txBox="1">
                <a:spLocks noChangeAspect="1" noChangeArrowheads="1"/>
              </p:cNvSpPr>
              <p:nvPr/>
            </p:nvSpPr>
            <p:spPr bwMode="auto">
              <a:xfrm rot="19426503">
                <a:off x="4849" y="1954"/>
                <a:ext cx="735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x</a:t>
                </a:r>
                <a:r>
                  <a:rPr lang="en-US" sz="1200" b="1" baseline="-25000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2</a:t>
                </a:r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       </a:t>
                </a:r>
              </a:p>
            </p:txBody>
          </p:sp>
          <p:sp>
            <p:nvSpPr>
              <p:cNvPr id="32" name="Text Box 185"/>
              <p:cNvSpPr txBox="1">
                <a:spLocks noChangeAspect="1" noChangeArrowheads="1"/>
              </p:cNvSpPr>
              <p:nvPr/>
            </p:nvSpPr>
            <p:spPr bwMode="auto">
              <a:xfrm rot="19426503">
                <a:off x="3073" y="1973"/>
                <a:ext cx="787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         x</a:t>
                </a:r>
                <a:r>
                  <a:rPr lang="en-US" sz="1200" b="1" baseline="-25000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2</a:t>
                </a:r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       </a:t>
                </a:r>
              </a:p>
            </p:txBody>
          </p:sp>
        </p:grpSp>
        <p:grpSp>
          <p:nvGrpSpPr>
            <p:cNvPr id="33" name="Group 178"/>
            <p:cNvGrpSpPr>
              <a:grpSpLocks/>
            </p:cNvGrpSpPr>
            <p:nvPr/>
          </p:nvGrpSpPr>
          <p:grpSpPr bwMode="auto">
            <a:xfrm>
              <a:off x="3397250" y="1351636"/>
              <a:ext cx="2330450" cy="2136775"/>
              <a:chOff x="3397250" y="1612900"/>
              <a:chExt cx="2330450" cy="2136775"/>
            </a:xfrm>
          </p:grpSpPr>
          <p:sp>
            <p:nvSpPr>
              <p:cNvPr id="34" name="Line 186"/>
              <p:cNvSpPr>
                <a:spLocks noChangeAspect="1" noChangeShapeType="1"/>
              </p:cNvSpPr>
              <p:nvPr/>
            </p:nvSpPr>
            <p:spPr bwMode="auto">
              <a:xfrm flipV="1">
                <a:off x="4224338" y="2438400"/>
                <a:ext cx="679450" cy="485775"/>
              </a:xfrm>
              <a:prstGeom prst="line">
                <a:avLst/>
              </a:prstGeom>
              <a:noFill/>
              <a:ln w="6350" cap="rnd">
                <a:solidFill>
                  <a:schemeClr val="accent2">
                    <a:lumMod val="40000"/>
                    <a:lumOff val="60000"/>
                  </a:scheme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35" name="Line 187"/>
              <p:cNvSpPr>
                <a:spLocks noChangeAspect="1" noChangeShapeType="1"/>
              </p:cNvSpPr>
              <p:nvPr/>
            </p:nvSpPr>
            <p:spPr bwMode="auto">
              <a:xfrm flipV="1">
                <a:off x="4173538" y="1806575"/>
                <a:ext cx="0" cy="534988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prstDash val="lg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36" name="Line 188"/>
              <p:cNvSpPr>
                <a:spLocks noChangeAspect="1" noChangeShapeType="1"/>
              </p:cNvSpPr>
              <p:nvPr/>
            </p:nvSpPr>
            <p:spPr bwMode="auto">
              <a:xfrm flipV="1">
                <a:off x="4173538" y="2535238"/>
                <a:ext cx="0" cy="534987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prstDash val="lg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37" name="Line 189"/>
              <p:cNvSpPr>
                <a:spLocks noChangeAspect="1" noChangeShapeType="1"/>
              </p:cNvSpPr>
              <p:nvPr/>
            </p:nvSpPr>
            <p:spPr bwMode="auto">
              <a:xfrm flipV="1">
                <a:off x="3494088" y="3167063"/>
                <a:ext cx="679450" cy="485775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prstDash val="lg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38" name="Line 190"/>
              <p:cNvSpPr>
                <a:spLocks noChangeAspect="1" noChangeShapeType="1"/>
              </p:cNvSpPr>
              <p:nvPr/>
            </p:nvSpPr>
            <p:spPr bwMode="auto">
              <a:xfrm flipV="1">
                <a:off x="3494088" y="1709738"/>
                <a:ext cx="679450" cy="485775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39" name="Line 191"/>
              <p:cNvSpPr>
                <a:spLocks noChangeAspect="1" noChangeShapeType="1"/>
              </p:cNvSpPr>
              <p:nvPr/>
            </p:nvSpPr>
            <p:spPr bwMode="auto">
              <a:xfrm flipV="1">
                <a:off x="4951413" y="1709738"/>
                <a:ext cx="679450" cy="485775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40" name="Line 192"/>
              <p:cNvSpPr>
                <a:spLocks noChangeAspect="1" noChangeShapeType="1"/>
              </p:cNvSpPr>
              <p:nvPr/>
            </p:nvSpPr>
            <p:spPr bwMode="auto">
              <a:xfrm flipV="1">
                <a:off x="4951413" y="3167063"/>
                <a:ext cx="679450" cy="485775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41" name="Oval 193" descr="Dark downward diagonal"/>
              <p:cNvSpPr>
                <a:spLocks noChangeAspect="1" noChangeArrowheads="1"/>
              </p:cNvSpPr>
              <p:nvPr/>
            </p:nvSpPr>
            <p:spPr bwMode="auto">
              <a:xfrm>
                <a:off x="3397250" y="3556000"/>
                <a:ext cx="193675" cy="193675"/>
              </a:xfrm>
              <a:prstGeom prst="ellipse">
                <a:avLst/>
              </a:prstGeom>
              <a:pattFill prst="dkDnDiag">
                <a:fgClr>
                  <a:srgbClr val="BCAE7A"/>
                </a:fgClr>
                <a:bgClr>
                  <a:srgbClr val="FFFFFF"/>
                </a:bgClr>
              </a:pattFill>
              <a:ln w="12700">
                <a:solidFill>
                  <a:srgbClr val="BCAE7A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42" name="Oval 194"/>
              <p:cNvSpPr>
                <a:spLocks noChangeAspect="1" noChangeArrowheads="1"/>
              </p:cNvSpPr>
              <p:nvPr/>
            </p:nvSpPr>
            <p:spPr bwMode="auto">
              <a:xfrm>
                <a:off x="4124325" y="3556000"/>
                <a:ext cx="196850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43" name="Oval 195"/>
              <p:cNvSpPr>
                <a:spLocks noChangeAspect="1" noChangeArrowheads="1"/>
              </p:cNvSpPr>
              <p:nvPr/>
            </p:nvSpPr>
            <p:spPr bwMode="auto">
              <a:xfrm>
                <a:off x="4854575" y="3556000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44" name="Line 196"/>
              <p:cNvSpPr>
                <a:spLocks noChangeAspect="1" noChangeShapeType="1"/>
              </p:cNvSpPr>
              <p:nvPr/>
            </p:nvSpPr>
            <p:spPr bwMode="auto">
              <a:xfrm>
                <a:off x="3590925" y="3652838"/>
                <a:ext cx="533400" cy="0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45" name="Line 197"/>
              <p:cNvSpPr>
                <a:spLocks noChangeAspect="1" noChangeShapeType="1"/>
              </p:cNvSpPr>
              <p:nvPr/>
            </p:nvSpPr>
            <p:spPr bwMode="auto">
              <a:xfrm>
                <a:off x="4321175" y="3652838"/>
                <a:ext cx="533400" cy="0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46" name="Oval 198"/>
              <p:cNvSpPr>
                <a:spLocks noChangeAspect="1" noChangeArrowheads="1"/>
              </p:cNvSpPr>
              <p:nvPr/>
            </p:nvSpPr>
            <p:spPr bwMode="auto">
              <a:xfrm>
                <a:off x="3397250" y="2098675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47" name="Oval 199"/>
              <p:cNvSpPr>
                <a:spLocks noChangeAspect="1" noChangeArrowheads="1"/>
              </p:cNvSpPr>
              <p:nvPr/>
            </p:nvSpPr>
            <p:spPr bwMode="auto">
              <a:xfrm>
                <a:off x="4124325" y="2098675"/>
                <a:ext cx="196850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48" name="Oval 200" descr="Dark downward diagonal"/>
              <p:cNvSpPr>
                <a:spLocks noChangeAspect="1" noChangeArrowheads="1"/>
              </p:cNvSpPr>
              <p:nvPr/>
            </p:nvSpPr>
            <p:spPr bwMode="auto">
              <a:xfrm>
                <a:off x="4854575" y="2098675"/>
                <a:ext cx="193675" cy="193675"/>
              </a:xfrm>
              <a:prstGeom prst="ellipse">
                <a:avLst/>
              </a:prstGeom>
              <a:pattFill prst="dkDnDiag">
                <a:fgClr>
                  <a:srgbClr val="BCAE7A"/>
                </a:fgClr>
                <a:bgClr>
                  <a:srgbClr val="FFFFFF"/>
                </a:bgClr>
              </a:pattFill>
              <a:ln w="12700">
                <a:solidFill>
                  <a:srgbClr val="BCAE7A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49" name="Line 201"/>
              <p:cNvSpPr>
                <a:spLocks noChangeAspect="1" noChangeShapeType="1"/>
              </p:cNvSpPr>
              <p:nvPr/>
            </p:nvSpPr>
            <p:spPr bwMode="auto">
              <a:xfrm>
                <a:off x="3590925" y="2195513"/>
                <a:ext cx="533400" cy="0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50" name="Line 202"/>
              <p:cNvSpPr>
                <a:spLocks noChangeAspect="1" noChangeShapeType="1"/>
              </p:cNvSpPr>
              <p:nvPr/>
            </p:nvSpPr>
            <p:spPr bwMode="auto">
              <a:xfrm>
                <a:off x="4321175" y="2195513"/>
                <a:ext cx="533400" cy="0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51" name="Oval 203"/>
              <p:cNvSpPr>
                <a:spLocks noChangeAspect="1" noChangeArrowheads="1"/>
              </p:cNvSpPr>
              <p:nvPr/>
            </p:nvSpPr>
            <p:spPr bwMode="auto">
              <a:xfrm>
                <a:off x="3397250" y="2827338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52" name="Oval 204"/>
              <p:cNvSpPr>
                <a:spLocks noChangeAspect="1" noChangeArrowheads="1"/>
              </p:cNvSpPr>
              <p:nvPr/>
            </p:nvSpPr>
            <p:spPr bwMode="auto">
              <a:xfrm>
                <a:off x="4124325" y="2827338"/>
                <a:ext cx="196850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53" name="Oval 205"/>
              <p:cNvSpPr>
                <a:spLocks noChangeAspect="1" noChangeArrowheads="1"/>
              </p:cNvSpPr>
              <p:nvPr/>
            </p:nvSpPr>
            <p:spPr bwMode="auto">
              <a:xfrm>
                <a:off x="4854575" y="2827338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2700" dirty="0">
                  <a:solidFill>
                    <a:srgbClr val="C0C0C0"/>
                  </a:solidFill>
                  <a:latin typeface="Times New Roman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54" name="Line 206"/>
              <p:cNvSpPr>
                <a:spLocks noChangeAspect="1" noChangeShapeType="1"/>
              </p:cNvSpPr>
              <p:nvPr/>
            </p:nvSpPr>
            <p:spPr bwMode="auto">
              <a:xfrm flipV="1">
                <a:off x="3494088" y="3021013"/>
                <a:ext cx="0" cy="534987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55" name="Line 207"/>
              <p:cNvSpPr>
                <a:spLocks noChangeAspect="1" noChangeShapeType="1"/>
              </p:cNvSpPr>
              <p:nvPr/>
            </p:nvSpPr>
            <p:spPr bwMode="auto">
              <a:xfrm flipV="1">
                <a:off x="3494088" y="2292350"/>
                <a:ext cx="0" cy="534988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56" name="Oval 208"/>
              <p:cNvSpPr>
                <a:spLocks noChangeAspect="1" noChangeArrowheads="1"/>
              </p:cNvSpPr>
              <p:nvPr/>
            </p:nvSpPr>
            <p:spPr bwMode="auto">
              <a:xfrm>
                <a:off x="4076700" y="3070225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57" name="Oval 209"/>
              <p:cNvSpPr>
                <a:spLocks noChangeAspect="1" noChangeArrowheads="1"/>
              </p:cNvSpPr>
              <p:nvPr/>
            </p:nvSpPr>
            <p:spPr bwMode="auto">
              <a:xfrm>
                <a:off x="4803775" y="3070225"/>
                <a:ext cx="196850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58" name="Oval 210" descr="Dark downward diagonal"/>
              <p:cNvSpPr>
                <a:spLocks noChangeAspect="1" noChangeArrowheads="1"/>
              </p:cNvSpPr>
              <p:nvPr/>
            </p:nvSpPr>
            <p:spPr bwMode="auto">
              <a:xfrm>
                <a:off x="5534025" y="3070225"/>
                <a:ext cx="193675" cy="193675"/>
              </a:xfrm>
              <a:prstGeom prst="ellipse">
                <a:avLst/>
              </a:prstGeom>
              <a:pattFill prst="dkDnDiag">
                <a:fgClr>
                  <a:srgbClr val="BCAE7A"/>
                </a:fgClr>
                <a:bgClr>
                  <a:srgbClr val="FFFFFF"/>
                </a:bgClr>
              </a:pattFill>
              <a:ln w="12700">
                <a:solidFill>
                  <a:srgbClr val="BCAE7A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59" name="Line 211"/>
              <p:cNvSpPr>
                <a:spLocks noChangeAspect="1" noChangeShapeType="1"/>
              </p:cNvSpPr>
              <p:nvPr/>
            </p:nvSpPr>
            <p:spPr bwMode="auto">
              <a:xfrm>
                <a:off x="4270375" y="3167063"/>
                <a:ext cx="534988" cy="0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prstDash val="lg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60" name="Line 212"/>
              <p:cNvSpPr>
                <a:spLocks noChangeAspect="1" noChangeShapeType="1"/>
              </p:cNvSpPr>
              <p:nvPr/>
            </p:nvSpPr>
            <p:spPr bwMode="auto">
              <a:xfrm>
                <a:off x="5000625" y="3167063"/>
                <a:ext cx="533400" cy="0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prstDash val="lg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61" name="Oval 213" descr="Dark downward diagonal"/>
              <p:cNvSpPr>
                <a:spLocks noChangeAspect="1" noChangeArrowheads="1"/>
              </p:cNvSpPr>
              <p:nvPr/>
            </p:nvSpPr>
            <p:spPr bwMode="auto">
              <a:xfrm>
                <a:off x="4076700" y="1612900"/>
                <a:ext cx="193675" cy="193675"/>
              </a:xfrm>
              <a:prstGeom prst="ellipse">
                <a:avLst/>
              </a:prstGeom>
              <a:pattFill prst="dkDnDiag">
                <a:fgClr>
                  <a:srgbClr val="BCAE7A"/>
                </a:fgClr>
                <a:bgClr>
                  <a:srgbClr val="FFFFFF"/>
                </a:bgClr>
              </a:pattFill>
              <a:ln w="12700">
                <a:solidFill>
                  <a:srgbClr val="BCAE7A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62" name="Oval 214"/>
              <p:cNvSpPr>
                <a:spLocks noChangeAspect="1" noChangeArrowheads="1"/>
              </p:cNvSpPr>
              <p:nvPr/>
            </p:nvSpPr>
            <p:spPr bwMode="auto">
              <a:xfrm>
                <a:off x="4803775" y="1612900"/>
                <a:ext cx="196850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63" name="Oval 215"/>
              <p:cNvSpPr>
                <a:spLocks noChangeAspect="1" noChangeArrowheads="1"/>
              </p:cNvSpPr>
              <p:nvPr/>
            </p:nvSpPr>
            <p:spPr bwMode="auto">
              <a:xfrm>
                <a:off x="5534025" y="1612900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64" name="Line 216"/>
              <p:cNvSpPr>
                <a:spLocks noChangeAspect="1" noChangeShapeType="1"/>
              </p:cNvSpPr>
              <p:nvPr/>
            </p:nvSpPr>
            <p:spPr bwMode="auto">
              <a:xfrm>
                <a:off x="4270375" y="1709738"/>
                <a:ext cx="533400" cy="0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65" name="Line 217"/>
              <p:cNvSpPr>
                <a:spLocks noChangeAspect="1" noChangeShapeType="1"/>
              </p:cNvSpPr>
              <p:nvPr/>
            </p:nvSpPr>
            <p:spPr bwMode="auto">
              <a:xfrm>
                <a:off x="5000625" y="1709738"/>
                <a:ext cx="533400" cy="0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66" name="Oval 218"/>
              <p:cNvSpPr>
                <a:spLocks noChangeAspect="1" noChangeArrowheads="1"/>
              </p:cNvSpPr>
              <p:nvPr/>
            </p:nvSpPr>
            <p:spPr bwMode="auto">
              <a:xfrm>
                <a:off x="4076700" y="2341563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67" name="Oval 219"/>
              <p:cNvSpPr>
                <a:spLocks noChangeAspect="1" noChangeArrowheads="1"/>
              </p:cNvSpPr>
              <p:nvPr/>
            </p:nvSpPr>
            <p:spPr bwMode="auto">
              <a:xfrm>
                <a:off x="4803775" y="2341563"/>
                <a:ext cx="196850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68" name="Oval 220"/>
              <p:cNvSpPr>
                <a:spLocks noChangeAspect="1" noChangeArrowheads="1"/>
              </p:cNvSpPr>
              <p:nvPr/>
            </p:nvSpPr>
            <p:spPr bwMode="auto">
              <a:xfrm>
                <a:off x="5534025" y="2341563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69" name="Line 221"/>
              <p:cNvSpPr>
                <a:spLocks noChangeAspect="1" noChangeShapeType="1"/>
              </p:cNvSpPr>
              <p:nvPr/>
            </p:nvSpPr>
            <p:spPr bwMode="auto">
              <a:xfrm>
                <a:off x="5630863" y="1806575"/>
                <a:ext cx="0" cy="534988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70" name="Line 222"/>
              <p:cNvSpPr>
                <a:spLocks noChangeAspect="1" noChangeShapeType="1"/>
              </p:cNvSpPr>
              <p:nvPr/>
            </p:nvSpPr>
            <p:spPr bwMode="auto">
              <a:xfrm>
                <a:off x="5630863" y="2535238"/>
                <a:ext cx="0" cy="534987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71" name="Line 223"/>
              <p:cNvSpPr>
                <a:spLocks noChangeAspect="1" noChangeShapeType="1"/>
              </p:cNvSpPr>
              <p:nvPr/>
            </p:nvSpPr>
            <p:spPr bwMode="auto">
              <a:xfrm>
                <a:off x="4951413" y="3021013"/>
                <a:ext cx="0" cy="534987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72" name="Line 224"/>
              <p:cNvSpPr>
                <a:spLocks noChangeAspect="1" noChangeShapeType="1"/>
              </p:cNvSpPr>
              <p:nvPr/>
            </p:nvSpPr>
            <p:spPr bwMode="auto">
              <a:xfrm>
                <a:off x="4951413" y="2292350"/>
                <a:ext cx="0" cy="534988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73" name="Line 225"/>
              <p:cNvSpPr>
                <a:spLocks noChangeAspect="1" noChangeShapeType="1"/>
              </p:cNvSpPr>
              <p:nvPr/>
            </p:nvSpPr>
            <p:spPr bwMode="auto">
              <a:xfrm>
                <a:off x="3833813" y="2681288"/>
                <a:ext cx="1462087" cy="0"/>
              </a:xfrm>
              <a:prstGeom prst="line">
                <a:avLst/>
              </a:prstGeom>
              <a:noFill/>
              <a:ln w="6350" cap="rnd">
                <a:solidFill>
                  <a:schemeClr val="accent2">
                    <a:lumMod val="40000"/>
                    <a:lumOff val="60000"/>
                  </a:scheme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74" name="Line 226"/>
              <p:cNvSpPr>
                <a:spLocks noChangeAspect="1" noChangeShapeType="1"/>
              </p:cNvSpPr>
              <p:nvPr/>
            </p:nvSpPr>
            <p:spPr bwMode="auto">
              <a:xfrm>
                <a:off x="4562475" y="1952625"/>
                <a:ext cx="0" cy="1466850"/>
              </a:xfrm>
              <a:prstGeom prst="line">
                <a:avLst/>
              </a:prstGeom>
              <a:noFill/>
              <a:ln w="6350" cap="rnd">
                <a:solidFill>
                  <a:schemeClr val="accent2">
                    <a:lumMod val="40000"/>
                    <a:lumOff val="60000"/>
                  </a:scheme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75" name="Oval 227"/>
              <p:cNvSpPr>
                <a:spLocks noChangeAspect="1" noChangeArrowheads="1"/>
              </p:cNvSpPr>
              <p:nvPr/>
            </p:nvSpPr>
            <p:spPr bwMode="auto">
              <a:xfrm>
                <a:off x="3736975" y="3313113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76" name="Oval 228"/>
              <p:cNvSpPr>
                <a:spLocks noChangeAspect="1" noChangeArrowheads="1"/>
              </p:cNvSpPr>
              <p:nvPr/>
            </p:nvSpPr>
            <p:spPr bwMode="auto">
              <a:xfrm>
                <a:off x="4464050" y="3313113"/>
                <a:ext cx="196850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77" name="Oval 229"/>
              <p:cNvSpPr>
                <a:spLocks noChangeAspect="1" noChangeArrowheads="1"/>
              </p:cNvSpPr>
              <p:nvPr/>
            </p:nvSpPr>
            <p:spPr bwMode="auto">
              <a:xfrm>
                <a:off x="5194300" y="3313113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78" name="Oval 230"/>
              <p:cNvSpPr>
                <a:spLocks noChangeAspect="1" noChangeArrowheads="1"/>
              </p:cNvSpPr>
              <p:nvPr/>
            </p:nvSpPr>
            <p:spPr bwMode="auto">
              <a:xfrm>
                <a:off x="3736975" y="1855788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79" name="Oval 231"/>
              <p:cNvSpPr>
                <a:spLocks noChangeAspect="1" noChangeArrowheads="1"/>
              </p:cNvSpPr>
              <p:nvPr/>
            </p:nvSpPr>
            <p:spPr bwMode="auto">
              <a:xfrm>
                <a:off x="4464050" y="1855788"/>
                <a:ext cx="196850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80" name="Oval 232"/>
              <p:cNvSpPr>
                <a:spLocks noChangeAspect="1" noChangeArrowheads="1"/>
              </p:cNvSpPr>
              <p:nvPr/>
            </p:nvSpPr>
            <p:spPr bwMode="auto">
              <a:xfrm>
                <a:off x="5194300" y="1855788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81" name="Oval 233"/>
              <p:cNvSpPr>
                <a:spLocks noChangeAspect="1" noChangeArrowheads="1"/>
              </p:cNvSpPr>
              <p:nvPr/>
            </p:nvSpPr>
            <p:spPr bwMode="auto">
              <a:xfrm>
                <a:off x="3736975" y="2582863"/>
                <a:ext cx="193675" cy="196850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82" name="Oval 234" descr="Dark downward diagonal"/>
              <p:cNvSpPr>
                <a:spLocks noChangeAspect="1" noChangeArrowheads="1"/>
              </p:cNvSpPr>
              <p:nvPr/>
            </p:nvSpPr>
            <p:spPr bwMode="auto">
              <a:xfrm>
                <a:off x="4464050" y="2582863"/>
                <a:ext cx="196850" cy="196850"/>
              </a:xfrm>
              <a:prstGeom prst="ellipse">
                <a:avLst/>
              </a:prstGeom>
              <a:pattFill prst="dkDnDiag">
                <a:fgClr>
                  <a:srgbClr val="BCAE7A"/>
                </a:fgClr>
                <a:bgClr>
                  <a:srgbClr val="FFFFFF"/>
                </a:bgClr>
              </a:pattFill>
              <a:ln w="12700">
                <a:solidFill>
                  <a:srgbClr val="BCAE7A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83" name="Oval 235"/>
              <p:cNvSpPr>
                <a:spLocks noChangeAspect="1" noChangeArrowheads="1"/>
              </p:cNvSpPr>
              <p:nvPr/>
            </p:nvSpPr>
            <p:spPr bwMode="auto">
              <a:xfrm>
                <a:off x="5194300" y="2582863"/>
                <a:ext cx="193675" cy="196850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</p:grpSp>
        <p:grpSp>
          <p:nvGrpSpPr>
            <p:cNvPr id="84" name="Group 177"/>
            <p:cNvGrpSpPr>
              <a:grpSpLocks/>
            </p:cNvGrpSpPr>
            <p:nvPr/>
          </p:nvGrpSpPr>
          <p:grpSpPr bwMode="auto">
            <a:xfrm>
              <a:off x="614363" y="1351636"/>
              <a:ext cx="2330450" cy="2136775"/>
              <a:chOff x="614363" y="1612900"/>
              <a:chExt cx="2330450" cy="2136775"/>
            </a:xfrm>
          </p:grpSpPr>
          <p:sp>
            <p:nvSpPr>
              <p:cNvPr id="85" name="Line 236"/>
              <p:cNvSpPr>
                <a:spLocks noChangeAspect="1" noChangeShapeType="1"/>
              </p:cNvSpPr>
              <p:nvPr/>
            </p:nvSpPr>
            <p:spPr bwMode="auto">
              <a:xfrm flipV="1">
                <a:off x="1441450" y="2438400"/>
                <a:ext cx="679450" cy="485775"/>
              </a:xfrm>
              <a:prstGeom prst="line">
                <a:avLst/>
              </a:prstGeom>
              <a:noFill/>
              <a:ln w="6350" cap="rnd">
                <a:solidFill>
                  <a:schemeClr val="accent2">
                    <a:lumMod val="40000"/>
                    <a:lumOff val="60000"/>
                  </a:scheme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86" name="Line 237"/>
              <p:cNvSpPr>
                <a:spLocks noChangeAspect="1" noChangeShapeType="1"/>
              </p:cNvSpPr>
              <p:nvPr/>
            </p:nvSpPr>
            <p:spPr bwMode="auto">
              <a:xfrm flipV="1">
                <a:off x="1390650" y="1806575"/>
                <a:ext cx="0" cy="534988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prstDash val="lg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87" name="Line 238"/>
              <p:cNvSpPr>
                <a:spLocks noChangeAspect="1" noChangeShapeType="1"/>
              </p:cNvSpPr>
              <p:nvPr/>
            </p:nvSpPr>
            <p:spPr bwMode="auto">
              <a:xfrm flipV="1">
                <a:off x="1390650" y="2535238"/>
                <a:ext cx="0" cy="534987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prstDash val="lg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88" name="Line 239"/>
              <p:cNvSpPr>
                <a:spLocks noChangeAspect="1" noChangeShapeType="1"/>
              </p:cNvSpPr>
              <p:nvPr/>
            </p:nvSpPr>
            <p:spPr bwMode="auto">
              <a:xfrm flipV="1">
                <a:off x="711200" y="3167063"/>
                <a:ext cx="679450" cy="485775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prstDash val="lg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89" name="Line 240"/>
              <p:cNvSpPr>
                <a:spLocks noChangeAspect="1" noChangeShapeType="1"/>
              </p:cNvSpPr>
              <p:nvPr/>
            </p:nvSpPr>
            <p:spPr bwMode="auto">
              <a:xfrm flipV="1">
                <a:off x="711200" y="1709738"/>
                <a:ext cx="679450" cy="485775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90" name="Line 241"/>
              <p:cNvSpPr>
                <a:spLocks noChangeAspect="1" noChangeShapeType="1"/>
              </p:cNvSpPr>
              <p:nvPr/>
            </p:nvSpPr>
            <p:spPr bwMode="auto">
              <a:xfrm flipV="1">
                <a:off x="2168525" y="1709738"/>
                <a:ext cx="679450" cy="485775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91" name="Line 242"/>
              <p:cNvSpPr>
                <a:spLocks noChangeAspect="1" noChangeShapeType="1"/>
              </p:cNvSpPr>
              <p:nvPr/>
            </p:nvSpPr>
            <p:spPr bwMode="auto">
              <a:xfrm flipV="1">
                <a:off x="2168525" y="3167063"/>
                <a:ext cx="679450" cy="485775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92" name="Oval 243"/>
              <p:cNvSpPr>
                <a:spLocks noChangeAspect="1" noChangeArrowheads="1"/>
              </p:cNvSpPr>
              <p:nvPr/>
            </p:nvSpPr>
            <p:spPr bwMode="auto">
              <a:xfrm>
                <a:off x="614363" y="3556000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93" name="Oval 244"/>
              <p:cNvSpPr>
                <a:spLocks noChangeAspect="1" noChangeArrowheads="1"/>
              </p:cNvSpPr>
              <p:nvPr/>
            </p:nvSpPr>
            <p:spPr bwMode="auto">
              <a:xfrm>
                <a:off x="1341438" y="3556000"/>
                <a:ext cx="196850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94" name="Oval 245" descr="Dark upward diagonal"/>
              <p:cNvSpPr>
                <a:spLocks noChangeAspect="1" noChangeArrowheads="1"/>
              </p:cNvSpPr>
              <p:nvPr/>
            </p:nvSpPr>
            <p:spPr bwMode="auto">
              <a:xfrm>
                <a:off x="2071688" y="3556000"/>
                <a:ext cx="193675" cy="193675"/>
              </a:xfrm>
              <a:prstGeom prst="ellipse">
                <a:avLst/>
              </a:prstGeom>
              <a:pattFill prst="dkUpDiag">
                <a:fgClr>
                  <a:srgbClr val="8B001D"/>
                </a:fgClr>
                <a:bgClr>
                  <a:srgbClr val="FFFFFF"/>
                </a:bgClr>
              </a:pattFill>
              <a:ln w="12700">
                <a:solidFill>
                  <a:srgbClr val="8B001D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95" name="Line 246"/>
              <p:cNvSpPr>
                <a:spLocks noChangeAspect="1" noChangeShapeType="1"/>
              </p:cNvSpPr>
              <p:nvPr/>
            </p:nvSpPr>
            <p:spPr bwMode="auto">
              <a:xfrm>
                <a:off x="808038" y="3652838"/>
                <a:ext cx="533400" cy="0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96" name="Line 247"/>
              <p:cNvSpPr>
                <a:spLocks noChangeAspect="1" noChangeShapeType="1"/>
              </p:cNvSpPr>
              <p:nvPr/>
            </p:nvSpPr>
            <p:spPr bwMode="auto">
              <a:xfrm>
                <a:off x="1538288" y="3652838"/>
                <a:ext cx="533400" cy="0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97" name="Oval 248" descr="Dark upward diagonal"/>
              <p:cNvSpPr>
                <a:spLocks noChangeAspect="1" noChangeArrowheads="1"/>
              </p:cNvSpPr>
              <p:nvPr/>
            </p:nvSpPr>
            <p:spPr bwMode="auto">
              <a:xfrm>
                <a:off x="614363" y="2098675"/>
                <a:ext cx="193675" cy="193675"/>
              </a:xfrm>
              <a:prstGeom prst="ellipse">
                <a:avLst/>
              </a:prstGeom>
              <a:pattFill prst="dkUpDiag">
                <a:fgClr>
                  <a:srgbClr val="8B001D"/>
                </a:fgClr>
                <a:bgClr>
                  <a:srgbClr val="FFFFFF"/>
                </a:bgClr>
              </a:pattFill>
              <a:ln w="12700">
                <a:solidFill>
                  <a:srgbClr val="8B001D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98" name="Oval 249"/>
              <p:cNvSpPr>
                <a:spLocks noChangeAspect="1" noChangeArrowheads="1"/>
              </p:cNvSpPr>
              <p:nvPr/>
            </p:nvSpPr>
            <p:spPr bwMode="auto">
              <a:xfrm>
                <a:off x="1341438" y="2098675"/>
                <a:ext cx="196850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99" name="Oval 250"/>
              <p:cNvSpPr>
                <a:spLocks noChangeAspect="1" noChangeArrowheads="1"/>
              </p:cNvSpPr>
              <p:nvPr/>
            </p:nvSpPr>
            <p:spPr bwMode="auto">
              <a:xfrm>
                <a:off x="2071688" y="2098675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00" name="Line 251"/>
              <p:cNvSpPr>
                <a:spLocks noChangeAspect="1" noChangeShapeType="1"/>
              </p:cNvSpPr>
              <p:nvPr/>
            </p:nvSpPr>
            <p:spPr bwMode="auto">
              <a:xfrm>
                <a:off x="808038" y="2195513"/>
                <a:ext cx="533400" cy="0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01" name="Line 252"/>
              <p:cNvSpPr>
                <a:spLocks noChangeAspect="1" noChangeShapeType="1"/>
              </p:cNvSpPr>
              <p:nvPr/>
            </p:nvSpPr>
            <p:spPr bwMode="auto">
              <a:xfrm>
                <a:off x="1538288" y="2195513"/>
                <a:ext cx="533400" cy="0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02" name="Oval 253"/>
              <p:cNvSpPr>
                <a:spLocks noChangeAspect="1" noChangeArrowheads="1"/>
              </p:cNvSpPr>
              <p:nvPr/>
            </p:nvSpPr>
            <p:spPr bwMode="auto">
              <a:xfrm>
                <a:off x="614363" y="2827338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03" name="Oval 254"/>
              <p:cNvSpPr>
                <a:spLocks noChangeAspect="1" noChangeArrowheads="1"/>
              </p:cNvSpPr>
              <p:nvPr/>
            </p:nvSpPr>
            <p:spPr bwMode="auto">
              <a:xfrm>
                <a:off x="1341438" y="2827338"/>
                <a:ext cx="196850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04" name="Oval 255"/>
              <p:cNvSpPr>
                <a:spLocks noChangeAspect="1" noChangeArrowheads="1"/>
              </p:cNvSpPr>
              <p:nvPr/>
            </p:nvSpPr>
            <p:spPr bwMode="auto">
              <a:xfrm>
                <a:off x="2071688" y="2827338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05" name="Line 256"/>
              <p:cNvSpPr>
                <a:spLocks noChangeAspect="1" noChangeShapeType="1"/>
              </p:cNvSpPr>
              <p:nvPr/>
            </p:nvSpPr>
            <p:spPr bwMode="auto">
              <a:xfrm flipV="1">
                <a:off x="711200" y="3021013"/>
                <a:ext cx="0" cy="534987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06" name="Line 257"/>
              <p:cNvSpPr>
                <a:spLocks noChangeAspect="1" noChangeShapeType="1"/>
              </p:cNvSpPr>
              <p:nvPr/>
            </p:nvSpPr>
            <p:spPr bwMode="auto">
              <a:xfrm flipV="1">
                <a:off x="711200" y="2292350"/>
                <a:ext cx="0" cy="534988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07" name="Oval 258" descr="Dark upward diagonal"/>
              <p:cNvSpPr>
                <a:spLocks noChangeAspect="1" noChangeArrowheads="1"/>
              </p:cNvSpPr>
              <p:nvPr/>
            </p:nvSpPr>
            <p:spPr bwMode="auto">
              <a:xfrm>
                <a:off x="1293813" y="3070225"/>
                <a:ext cx="193675" cy="193675"/>
              </a:xfrm>
              <a:prstGeom prst="ellipse">
                <a:avLst/>
              </a:prstGeom>
              <a:pattFill prst="dkUpDiag">
                <a:fgClr>
                  <a:srgbClr val="8B001D"/>
                </a:fgClr>
                <a:bgClr>
                  <a:srgbClr val="FFFFFF"/>
                </a:bgClr>
              </a:pattFill>
              <a:ln w="12700">
                <a:solidFill>
                  <a:srgbClr val="8B001D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08" name="Oval 259"/>
              <p:cNvSpPr>
                <a:spLocks noChangeAspect="1" noChangeArrowheads="1"/>
              </p:cNvSpPr>
              <p:nvPr/>
            </p:nvSpPr>
            <p:spPr bwMode="auto">
              <a:xfrm>
                <a:off x="2020888" y="3070225"/>
                <a:ext cx="196850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09" name="Oval 260"/>
              <p:cNvSpPr>
                <a:spLocks noChangeAspect="1" noChangeArrowheads="1"/>
              </p:cNvSpPr>
              <p:nvPr/>
            </p:nvSpPr>
            <p:spPr bwMode="auto">
              <a:xfrm>
                <a:off x="2751138" y="3070225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10" name="Line 261"/>
              <p:cNvSpPr>
                <a:spLocks noChangeAspect="1" noChangeShapeType="1"/>
              </p:cNvSpPr>
              <p:nvPr/>
            </p:nvSpPr>
            <p:spPr bwMode="auto">
              <a:xfrm>
                <a:off x="1487488" y="3167063"/>
                <a:ext cx="534987" cy="0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prstDash val="lg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11" name="Line 262"/>
              <p:cNvSpPr>
                <a:spLocks noChangeAspect="1" noChangeShapeType="1"/>
              </p:cNvSpPr>
              <p:nvPr/>
            </p:nvSpPr>
            <p:spPr bwMode="auto">
              <a:xfrm>
                <a:off x="2217738" y="3167063"/>
                <a:ext cx="533400" cy="0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prstDash val="lg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12" name="Oval 263"/>
              <p:cNvSpPr>
                <a:spLocks noChangeAspect="1" noChangeArrowheads="1"/>
              </p:cNvSpPr>
              <p:nvPr/>
            </p:nvSpPr>
            <p:spPr bwMode="auto">
              <a:xfrm>
                <a:off x="1293813" y="1612900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13" name="Oval 264"/>
              <p:cNvSpPr>
                <a:spLocks noChangeAspect="1" noChangeArrowheads="1"/>
              </p:cNvSpPr>
              <p:nvPr/>
            </p:nvSpPr>
            <p:spPr bwMode="auto">
              <a:xfrm>
                <a:off x="2020888" y="1612900"/>
                <a:ext cx="196850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14" name="Oval 265" descr="Dark upward diagonal"/>
              <p:cNvSpPr>
                <a:spLocks noChangeAspect="1" noChangeArrowheads="1"/>
              </p:cNvSpPr>
              <p:nvPr/>
            </p:nvSpPr>
            <p:spPr bwMode="auto">
              <a:xfrm>
                <a:off x="2751138" y="1612900"/>
                <a:ext cx="193675" cy="193675"/>
              </a:xfrm>
              <a:prstGeom prst="ellipse">
                <a:avLst/>
              </a:prstGeom>
              <a:pattFill prst="dkUpDiag">
                <a:fgClr>
                  <a:srgbClr val="8B001D"/>
                </a:fgClr>
                <a:bgClr>
                  <a:srgbClr val="FFFFFF"/>
                </a:bgClr>
              </a:pattFill>
              <a:ln w="12700">
                <a:solidFill>
                  <a:srgbClr val="8B001D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15" name="Line 266"/>
              <p:cNvSpPr>
                <a:spLocks noChangeAspect="1" noChangeShapeType="1"/>
              </p:cNvSpPr>
              <p:nvPr/>
            </p:nvSpPr>
            <p:spPr bwMode="auto">
              <a:xfrm>
                <a:off x="1487488" y="1709738"/>
                <a:ext cx="533400" cy="0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16" name="Line 267"/>
              <p:cNvSpPr>
                <a:spLocks noChangeAspect="1" noChangeShapeType="1"/>
              </p:cNvSpPr>
              <p:nvPr/>
            </p:nvSpPr>
            <p:spPr bwMode="auto">
              <a:xfrm>
                <a:off x="2217738" y="1709738"/>
                <a:ext cx="533400" cy="0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17" name="Oval 268"/>
              <p:cNvSpPr>
                <a:spLocks noChangeAspect="1" noChangeArrowheads="1"/>
              </p:cNvSpPr>
              <p:nvPr/>
            </p:nvSpPr>
            <p:spPr bwMode="auto">
              <a:xfrm>
                <a:off x="1293813" y="2341563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18" name="Oval 269"/>
              <p:cNvSpPr>
                <a:spLocks noChangeAspect="1" noChangeArrowheads="1"/>
              </p:cNvSpPr>
              <p:nvPr/>
            </p:nvSpPr>
            <p:spPr bwMode="auto">
              <a:xfrm>
                <a:off x="2020888" y="2341563"/>
                <a:ext cx="196850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19" name="Oval 270"/>
              <p:cNvSpPr>
                <a:spLocks noChangeAspect="1" noChangeArrowheads="1"/>
              </p:cNvSpPr>
              <p:nvPr/>
            </p:nvSpPr>
            <p:spPr bwMode="auto">
              <a:xfrm>
                <a:off x="2751138" y="2341563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20" name="Line 271"/>
              <p:cNvSpPr>
                <a:spLocks noChangeAspect="1" noChangeShapeType="1"/>
              </p:cNvSpPr>
              <p:nvPr/>
            </p:nvSpPr>
            <p:spPr bwMode="auto">
              <a:xfrm>
                <a:off x="2847975" y="1806575"/>
                <a:ext cx="0" cy="534988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21" name="Line 272"/>
              <p:cNvSpPr>
                <a:spLocks noChangeAspect="1" noChangeShapeType="1"/>
              </p:cNvSpPr>
              <p:nvPr/>
            </p:nvSpPr>
            <p:spPr bwMode="auto">
              <a:xfrm>
                <a:off x="2847975" y="2535238"/>
                <a:ext cx="0" cy="534987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22" name="Line 273"/>
              <p:cNvSpPr>
                <a:spLocks noChangeAspect="1" noChangeShapeType="1"/>
              </p:cNvSpPr>
              <p:nvPr/>
            </p:nvSpPr>
            <p:spPr bwMode="auto">
              <a:xfrm>
                <a:off x="2168525" y="3021013"/>
                <a:ext cx="0" cy="534987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23" name="Line 274"/>
              <p:cNvSpPr>
                <a:spLocks noChangeAspect="1" noChangeShapeType="1"/>
              </p:cNvSpPr>
              <p:nvPr/>
            </p:nvSpPr>
            <p:spPr bwMode="auto">
              <a:xfrm>
                <a:off x="2168525" y="2292350"/>
                <a:ext cx="0" cy="534988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24" name="Line 275"/>
              <p:cNvSpPr>
                <a:spLocks noChangeAspect="1" noChangeShapeType="1"/>
              </p:cNvSpPr>
              <p:nvPr/>
            </p:nvSpPr>
            <p:spPr bwMode="auto">
              <a:xfrm>
                <a:off x="1050925" y="2681288"/>
                <a:ext cx="1462088" cy="0"/>
              </a:xfrm>
              <a:prstGeom prst="line">
                <a:avLst/>
              </a:prstGeom>
              <a:noFill/>
              <a:ln w="6350" cap="rnd">
                <a:solidFill>
                  <a:schemeClr val="accent2">
                    <a:lumMod val="40000"/>
                    <a:lumOff val="60000"/>
                  </a:scheme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25" name="Line 276"/>
              <p:cNvSpPr>
                <a:spLocks noChangeAspect="1" noChangeShapeType="1"/>
              </p:cNvSpPr>
              <p:nvPr/>
            </p:nvSpPr>
            <p:spPr bwMode="auto">
              <a:xfrm>
                <a:off x="1779588" y="1952625"/>
                <a:ext cx="0" cy="1466850"/>
              </a:xfrm>
              <a:prstGeom prst="line">
                <a:avLst/>
              </a:prstGeom>
              <a:noFill/>
              <a:ln w="6350" cap="rnd">
                <a:solidFill>
                  <a:schemeClr val="accent2">
                    <a:lumMod val="40000"/>
                    <a:lumOff val="60000"/>
                  </a:scheme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26" name="Oval 277"/>
              <p:cNvSpPr>
                <a:spLocks noChangeAspect="1" noChangeArrowheads="1"/>
              </p:cNvSpPr>
              <p:nvPr/>
            </p:nvSpPr>
            <p:spPr bwMode="auto">
              <a:xfrm>
                <a:off x="954088" y="3313113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27" name="Oval 278"/>
              <p:cNvSpPr>
                <a:spLocks noChangeAspect="1" noChangeArrowheads="1"/>
              </p:cNvSpPr>
              <p:nvPr/>
            </p:nvSpPr>
            <p:spPr bwMode="auto">
              <a:xfrm>
                <a:off x="1681163" y="3313113"/>
                <a:ext cx="196850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28" name="Oval 279"/>
              <p:cNvSpPr>
                <a:spLocks noChangeAspect="1" noChangeArrowheads="1"/>
              </p:cNvSpPr>
              <p:nvPr/>
            </p:nvSpPr>
            <p:spPr bwMode="auto">
              <a:xfrm>
                <a:off x="2411413" y="3313113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29" name="Oval 280"/>
              <p:cNvSpPr>
                <a:spLocks noChangeAspect="1" noChangeArrowheads="1"/>
              </p:cNvSpPr>
              <p:nvPr/>
            </p:nvSpPr>
            <p:spPr bwMode="auto">
              <a:xfrm>
                <a:off x="954088" y="1855788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30" name="Oval 281"/>
              <p:cNvSpPr>
                <a:spLocks noChangeAspect="1" noChangeArrowheads="1"/>
              </p:cNvSpPr>
              <p:nvPr/>
            </p:nvSpPr>
            <p:spPr bwMode="auto">
              <a:xfrm>
                <a:off x="1681163" y="1855788"/>
                <a:ext cx="196850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31" name="Oval 282"/>
              <p:cNvSpPr>
                <a:spLocks noChangeAspect="1" noChangeArrowheads="1"/>
              </p:cNvSpPr>
              <p:nvPr/>
            </p:nvSpPr>
            <p:spPr bwMode="auto">
              <a:xfrm>
                <a:off x="2411413" y="1855788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32" name="Oval 283"/>
              <p:cNvSpPr>
                <a:spLocks noChangeAspect="1" noChangeArrowheads="1"/>
              </p:cNvSpPr>
              <p:nvPr/>
            </p:nvSpPr>
            <p:spPr bwMode="auto">
              <a:xfrm>
                <a:off x="954088" y="2582863"/>
                <a:ext cx="193675" cy="196850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33" name="Oval 284" descr="Dark upward diagonal"/>
              <p:cNvSpPr>
                <a:spLocks noChangeAspect="1" noChangeArrowheads="1"/>
              </p:cNvSpPr>
              <p:nvPr/>
            </p:nvSpPr>
            <p:spPr bwMode="auto">
              <a:xfrm>
                <a:off x="1681163" y="2582863"/>
                <a:ext cx="196850" cy="196850"/>
              </a:xfrm>
              <a:prstGeom prst="ellipse">
                <a:avLst/>
              </a:prstGeom>
              <a:pattFill prst="dkUpDiag">
                <a:fgClr>
                  <a:srgbClr val="8B001D"/>
                </a:fgClr>
                <a:bgClr>
                  <a:srgbClr val="FFFFFF"/>
                </a:bgClr>
              </a:pattFill>
              <a:ln w="12700">
                <a:solidFill>
                  <a:srgbClr val="8B001D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34" name="Oval 285"/>
              <p:cNvSpPr>
                <a:spLocks noChangeAspect="1" noChangeArrowheads="1"/>
              </p:cNvSpPr>
              <p:nvPr/>
            </p:nvSpPr>
            <p:spPr bwMode="auto">
              <a:xfrm>
                <a:off x="2411413" y="2582863"/>
                <a:ext cx="193675" cy="196850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</p:grpSp>
        <p:grpSp>
          <p:nvGrpSpPr>
            <p:cNvPr id="135" name="Group 176"/>
            <p:cNvGrpSpPr>
              <a:grpSpLocks/>
            </p:cNvGrpSpPr>
            <p:nvPr/>
          </p:nvGrpSpPr>
          <p:grpSpPr bwMode="auto">
            <a:xfrm>
              <a:off x="6181725" y="1351636"/>
              <a:ext cx="2330450" cy="2136775"/>
              <a:chOff x="6181725" y="1612900"/>
              <a:chExt cx="2330450" cy="2136775"/>
            </a:xfrm>
          </p:grpSpPr>
          <p:sp>
            <p:nvSpPr>
              <p:cNvPr id="136" name="Line 286"/>
              <p:cNvSpPr>
                <a:spLocks noChangeAspect="1" noChangeShapeType="1"/>
              </p:cNvSpPr>
              <p:nvPr/>
            </p:nvSpPr>
            <p:spPr bwMode="auto">
              <a:xfrm flipV="1">
                <a:off x="7008813" y="2438400"/>
                <a:ext cx="679450" cy="485775"/>
              </a:xfrm>
              <a:prstGeom prst="line">
                <a:avLst/>
              </a:prstGeom>
              <a:noFill/>
              <a:ln w="6350" cap="rnd">
                <a:solidFill>
                  <a:schemeClr val="accent2">
                    <a:lumMod val="40000"/>
                    <a:lumOff val="60000"/>
                  </a:scheme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37" name="Line 287"/>
              <p:cNvSpPr>
                <a:spLocks noChangeAspect="1" noChangeShapeType="1"/>
              </p:cNvSpPr>
              <p:nvPr/>
            </p:nvSpPr>
            <p:spPr bwMode="auto">
              <a:xfrm flipV="1">
                <a:off x="6958013" y="1806575"/>
                <a:ext cx="0" cy="534988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prstDash val="lg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38" name="Line 288"/>
              <p:cNvSpPr>
                <a:spLocks noChangeAspect="1" noChangeShapeType="1"/>
              </p:cNvSpPr>
              <p:nvPr/>
            </p:nvSpPr>
            <p:spPr bwMode="auto">
              <a:xfrm flipV="1">
                <a:off x="6958013" y="2535238"/>
                <a:ext cx="0" cy="534987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prstDash val="lg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39" name="Line 289"/>
              <p:cNvSpPr>
                <a:spLocks noChangeAspect="1" noChangeShapeType="1"/>
              </p:cNvSpPr>
              <p:nvPr/>
            </p:nvSpPr>
            <p:spPr bwMode="auto">
              <a:xfrm flipV="1">
                <a:off x="6278563" y="3167063"/>
                <a:ext cx="679450" cy="485775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prstDash val="lg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40" name="Line 290"/>
              <p:cNvSpPr>
                <a:spLocks noChangeAspect="1" noChangeShapeType="1"/>
              </p:cNvSpPr>
              <p:nvPr/>
            </p:nvSpPr>
            <p:spPr bwMode="auto">
              <a:xfrm flipV="1">
                <a:off x="6278563" y="1709738"/>
                <a:ext cx="679450" cy="485775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41" name="Line 291"/>
              <p:cNvSpPr>
                <a:spLocks noChangeAspect="1" noChangeShapeType="1"/>
              </p:cNvSpPr>
              <p:nvPr/>
            </p:nvSpPr>
            <p:spPr bwMode="auto">
              <a:xfrm flipV="1">
                <a:off x="7735888" y="1709738"/>
                <a:ext cx="679450" cy="485775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42" name="Line 292"/>
              <p:cNvSpPr>
                <a:spLocks noChangeAspect="1" noChangeShapeType="1"/>
              </p:cNvSpPr>
              <p:nvPr/>
            </p:nvSpPr>
            <p:spPr bwMode="auto">
              <a:xfrm flipV="1">
                <a:off x="7735888" y="3167063"/>
                <a:ext cx="679450" cy="485775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43" name="Oval 293"/>
              <p:cNvSpPr>
                <a:spLocks noChangeAspect="1" noChangeArrowheads="1"/>
              </p:cNvSpPr>
              <p:nvPr/>
            </p:nvSpPr>
            <p:spPr bwMode="auto">
              <a:xfrm>
                <a:off x="6181725" y="3556000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44" name="Oval 294"/>
              <p:cNvSpPr>
                <a:spLocks noChangeAspect="1" noChangeArrowheads="1"/>
              </p:cNvSpPr>
              <p:nvPr/>
            </p:nvSpPr>
            <p:spPr bwMode="auto">
              <a:xfrm>
                <a:off x="6908800" y="3556000"/>
                <a:ext cx="196850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45" name="Oval 295"/>
              <p:cNvSpPr>
                <a:spLocks noChangeAspect="1" noChangeArrowheads="1"/>
              </p:cNvSpPr>
              <p:nvPr/>
            </p:nvSpPr>
            <p:spPr bwMode="auto">
              <a:xfrm>
                <a:off x="7639050" y="3556000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46" name="Line 296"/>
              <p:cNvSpPr>
                <a:spLocks noChangeAspect="1" noChangeShapeType="1"/>
              </p:cNvSpPr>
              <p:nvPr/>
            </p:nvSpPr>
            <p:spPr bwMode="auto">
              <a:xfrm>
                <a:off x="6375400" y="3652838"/>
                <a:ext cx="533400" cy="0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47" name="Line 297"/>
              <p:cNvSpPr>
                <a:spLocks noChangeAspect="1" noChangeShapeType="1"/>
              </p:cNvSpPr>
              <p:nvPr/>
            </p:nvSpPr>
            <p:spPr bwMode="auto">
              <a:xfrm>
                <a:off x="7105650" y="3652838"/>
                <a:ext cx="533400" cy="0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48" name="Oval 298"/>
              <p:cNvSpPr>
                <a:spLocks noChangeAspect="1" noChangeArrowheads="1"/>
              </p:cNvSpPr>
              <p:nvPr/>
            </p:nvSpPr>
            <p:spPr bwMode="auto">
              <a:xfrm>
                <a:off x="6181725" y="2098675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49" name="Oval 299"/>
              <p:cNvSpPr>
                <a:spLocks noChangeAspect="1" noChangeArrowheads="1"/>
              </p:cNvSpPr>
              <p:nvPr/>
            </p:nvSpPr>
            <p:spPr bwMode="auto">
              <a:xfrm>
                <a:off x="6908800" y="2098675"/>
                <a:ext cx="196850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50" name="Oval 300"/>
              <p:cNvSpPr>
                <a:spLocks noChangeAspect="1" noChangeArrowheads="1"/>
              </p:cNvSpPr>
              <p:nvPr/>
            </p:nvSpPr>
            <p:spPr bwMode="auto">
              <a:xfrm>
                <a:off x="7639050" y="2098675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51" name="Line 301"/>
              <p:cNvSpPr>
                <a:spLocks noChangeAspect="1" noChangeShapeType="1"/>
              </p:cNvSpPr>
              <p:nvPr/>
            </p:nvSpPr>
            <p:spPr bwMode="auto">
              <a:xfrm>
                <a:off x="6375400" y="2195513"/>
                <a:ext cx="533400" cy="0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52" name="Line 302"/>
              <p:cNvSpPr>
                <a:spLocks noChangeAspect="1" noChangeShapeType="1"/>
              </p:cNvSpPr>
              <p:nvPr/>
            </p:nvSpPr>
            <p:spPr bwMode="auto">
              <a:xfrm>
                <a:off x="7105650" y="2195513"/>
                <a:ext cx="533400" cy="0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53" name="Oval 303"/>
              <p:cNvSpPr>
                <a:spLocks noChangeAspect="1" noChangeArrowheads="1"/>
              </p:cNvSpPr>
              <p:nvPr/>
            </p:nvSpPr>
            <p:spPr bwMode="auto">
              <a:xfrm>
                <a:off x="6181725" y="2827338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54" name="Oval 304" descr="Small checker board"/>
              <p:cNvSpPr>
                <a:spLocks noChangeAspect="1" noChangeArrowheads="1"/>
              </p:cNvSpPr>
              <p:nvPr/>
            </p:nvSpPr>
            <p:spPr bwMode="auto">
              <a:xfrm>
                <a:off x="6908800" y="2827338"/>
                <a:ext cx="196850" cy="193675"/>
              </a:xfrm>
              <a:prstGeom prst="ellipse">
                <a:avLst/>
              </a:prstGeom>
              <a:pattFill prst="smCheck">
                <a:fgClr>
                  <a:srgbClr val="00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55" name="Oval 305"/>
              <p:cNvSpPr>
                <a:spLocks noChangeAspect="1" noChangeArrowheads="1"/>
              </p:cNvSpPr>
              <p:nvPr/>
            </p:nvSpPr>
            <p:spPr bwMode="auto">
              <a:xfrm>
                <a:off x="7639050" y="2827338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56" name="Line 306"/>
              <p:cNvSpPr>
                <a:spLocks noChangeAspect="1" noChangeShapeType="1"/>
              </p:cNvSpPr>
              <p:nvPr/>
            </p:nvSpPr>
            <p:spPr bwMode="auto">
              <a:xfrm flipV="1">
                <a:off x="6278563" y="3021013"/>
                <a:ext cx="0" cy="534987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57" name="Line 307"/>
              <p:cNvSpPr>
                <a:spLocks noChangeAspect="1" noChangeShapeType="1"/>
              </p:cNvSpPr>
              <p:nvPr/>
            </p:nvSpPr>
            <p:spPr bwMode="auto">
              <a:xfrm flipV="1">
                <a:off x="6278563" y="2292350"/>
                <a:ext cx="0" cy="534988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58" name="Oval 308"/>
              <p:cNvSpPr>
                <a:spLocks noChangeAspect="1" noChangeArrowheads="1"/>
              </p:cNvSpPr>
              <p:nvPr/>
            </p:nvSpPr>
            <p:spPr bwMode="auto">
              <a:xfrm>
                <a:off x="6861175" y="3070225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59" name="Oval 309"/>
              <p:cNvSpPr>
                <a:spLocks noChangeAspect="1" noChangeArrowheads="1"/>
              </p:cNvSpPr>
              <p:nvPr/>
            </p:nvSpPr>
            <p:spPr bwMode="auto">
              <a:xfrm>
                <a:off x="7588250" y="3070225"/>
                <a:ext cx="196850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60" name="Oval 310"/>
              <p:cNvSpPr>
                <a:spLocks noChangeAspect="1" noChangeArrowheads="1"/>
              </p:cNvSpPr>
              <p:nvPr/>
            </p:nvSpPr>
            <p:spPr bwMode="auto">
              <a:xfrm>
                <a:off x="8318500" y="3070225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61" name="Line 311"/>
              <p:cNvSpPr>
                <a:spLocks noChangeAspect="1" noChangeShapeType="1"/>
              </p:cNvSpPr>
              <p:nvPr/>
            </p:nvSpPr>
            <p:spPr bwMode="auto">
              <a:xfrm>
                <a:off x="7054850" y="3167063"/>
                <a:ext cx="534988" cy="0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prstDash val="lg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62" name="Line 312"/>
              <p:cNvSpPr>
                <a:spLocks noChangeAspect="1" noChangeShapeType="1"/>
              </p:cNvSpPr>
              <p:nvPr/>
            </p:nvSpPr>
            <p:spPr bwMode="auto">
              <a:xfrm>
                <a:off x="7785100" y="3167063"/>
                <a:ext cx="533400" cy="0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prstDash val="lg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63" name="Oval 313"/>
              <p:cNvSpPr>
                <a:spLocks noChangeAspect="1" noChangeArrowheads="1"/>
              </p:cNvSpPr>
              <p:nvPr/>
            </p:nvSpPr>
            <p:spPr bwMode="auto">
              <a:xfrm>
                <a:off x="6861175" y="1612900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64" name="Oval 314"/>
              <p:cNvSpPr>
                <a:spLocks noChangeAspect="1" noChangeArrowheads="1"/>
              </p:cNvSpPr>
              <p:nvPr/>
            </p:nvSpPr>
            <p:spPr bwMode="auto">
              <a:xfrm>
                <a:off x="7588250" y="1612900"/>
                <a:ext cx="196850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65" name="Oval 315"/>
              <p:cNvSpPr>
                <a:spLocks noChangeAspect="1" noChangeArrowheads="1"/>
              </p:cNvSpPr>
              <p:nvPr/>
            </p:nvSpPr>
            <p:spPr bwMode="auto">
              <a:xfrm>
                <a:off x="8318500" y="1612900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66" name="Line 316"/>
              <p:cNvSpPr>
                <a:spLocks noChangeAspect="1" noChangeShapeType="1"/>
              </p:cNvSpPr>
              <p:nvPr/>
            </p:nvSpPr>
            <p:spPr bwMode="auto">
              <a:xfrm>
                <a:off x="7054850" y="1709738"/>
                <a:ext cx="533400" cy="0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67" name="Line 317"/>
              <p:cNvSpPr>
                <a:spLocks noChangeAspect="1" noChangeShapeType="1"/>
              </p:cNvSpPr>
              <p:nvPr/>
            </p:nvSpPr>
            <p:spPr bwMode="auto">
              <a:xfrm>
                <a:off x="7785100" y="1709738"/>
                <a:ext cx="533400" cy="0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68" name="Oval 318"/>
              <p:cNvSpPr>
                <a:spLocks noChangeAspect="1" noChangeArrowheads="1"/>
              </p:cNvSpPr>
              <p:nvPr/>
            </p:nvSpPr>
            <p:spPr bwMode="auto">
              <a:xfrm>
                <a:off x="6861175" y="2341563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69" name="Oval 319" descr="Small checker board"/>
              <p:cNvSpPr>
                <a:spLocks noChangeAspect="1" noChangeArrowheads="1"/>
              </p:cNvSpPr>
              <p:nvPr/>
            </p:nvSpPr>
            <p:spPr bwMode="auto">
              <a:xfrm>
                <a:off x="7588250" y="2341563"/>
                <a:ext cx="196850" cy="193675"/>
              </a:xfrm>
              <a:prstGeom prst="ellipse">
                <a:avLst/>
              </a:prstGeom>
              <a:pattFill prst="smCheck">
                <a:fgClr>
                  <a:srgbClr val="00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70" name="Oval 320"/>
              <p:cNvSpPr>
                <a:spLocks noChangeAspect="1" noChangeArrowheads="1"/>
              </p:cNvSpPr>
              <p:nvPr/>
            </p:nvSpPr>
            <p:spPr bwMode="auto">
              <a:xfrm>
                <a:off x="8318500" y="2341563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71" name="Line 321"/>
              <p:cNvSpPr>
                <a:spLocks noChangeAspect="1" noChangeShapeType="1"/>
              </p:cNvSpPr>
              <p:nvPr/>
            </p:nvSpPr>
            <p:spPr bwMode="auto">
              <a:xfrm>
                <a:off x="8415338" y="1806575"/>
                <a:ext cx="0" cy="534988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72" name="Line 322"/>
              <p:cNvSpPr>
                <a:spLocks noChangeAspect="1" noChangeShapeType="1"/>
              </p:cNvSpPr>
              <p:nvPr/>
            </p:nvSpPr>
            <p:spPr bwMode="auto">
              <a:xfrm>
                <a:off x="8415338" y="2535238"/>
                <a:ext cx="0" cy="534987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73" name="Line 323"/>
              <p:cNvSpPr>
                <a:spLocks noChangeAspect="1" noChangeShapeType="1"/>
              </p:cNvSpPr>
              <p:nvPr/>
            </p:nvSpPr>
            <p:spPr bwMode="auto">
              <a:xfrm>
                <a:off x="7735888" y="3021013"/>
                <a:ext cx="0" cy="534987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74" name="Line 324"/>
              <p:cNvSpPr>
                <a:spLocks noChangeAspect="1" noChangeShapeType="1"/>
              </p:cNvSpPr>
              <p:nvPr/>
            </p:nvSpPr>
            <p:spPr bwMode="auto">
              <a:xfrm>
                <a:off x="7735888" y="2292350"/>
                <a:ext cx="0" cy="534988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75" name="Line 325"/>
              <p:cNvSpPr>
                <a:spLocks noChangeAspect="1" noChangeShapeType="1"/>
              </p:cNvSpPr>
              <p:nvPr/>
            </p:nvSpPr>
            <p:spPr bwMode="auto">
              <a:xfrm>
                <a:off x="6618288" y="2681288"/>
                <a:ext cx="1462087" cy="0"/>
              </a:xfrm>
              <a:prstGeom prst="line">
                <a:avLst/>
              </a:prstGeom>
              <a:noFill/>
              <a:ln w="6350" cap="rnd">
                <a:solidFill>
                  <a:schemeClr val="accent2">
                    <a:lumMod val="40000"/>
                    <a:lumOff val="60000"/>
                  </a:scheme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76" name="Line 326"/>
              <p:cNvSpPr>
                <a:spLocks noChangeAspect="1" noChangeShapeType="1"/>
              </p:cNvSpPr>
              <p:nvPr/>
            </p:nvSpPr>
            <p:spPr bwMode="auto">
              <a:xfrm>
                <a:off x="7346950" y="1952625"/>
                <a:ext cx="0" cy="1466850"/>
              </a:xfrm>
              <a:prstGeom prst="line">
                <a:avLst/>
              </a:prstGeom>
              <a:noFill/>
              <a:ln w="6350" cap="rnd">
                <a:solidFill>
                  <a:schemeClr val="accent2">
                    <a:lumMod val="40000"/>
                    <a:lumOff val="60000"/>
                  </a:scheme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77" name="Oval 327"/>
              <p:cNvSpPr>
                <a:spLocks noChangeAspect="1" noChangeArrowheads="1"/>
              </p:cNvSpPr>
              <p:nvPr/>
            </p:nvSpPr>
            <p:spPr bwMode="auto">
              <a:xfrm>
                <a:off x="6521450" y="3313113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78" name="Oval 328" descr="Small checker board"/>
              <p:cNvSpPr>
                <a:spLocks noChangeAspect="1" noChangeArrowheads="1"/>
              </p:cNvSpPr>
              <p:nvPr/>
            </p:nvSpPr>
            <p:spPr bwMode="auto">
              <a:xfrm>
                <a:off x="7248525" y="3313113"/>
                <a:ext cx="196850" cy="193675"/>
              </a:xfrm>
              <a:prstGeom prst="ellipse">
                <a:avLst/>
              </a:prstGeom>
              <a:pattFill prst="smCheck">
                <a:fgClr>
                  <a:srgbClr val="00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79" name="Oval 329"/>
              <p:cNvSpPr>
                <a:spLocks noChangeAspect="1" noChangeArrowheads="1"/>
              </p:cNvSpPr>
              <p:nvPr/>
            </p:nvSpPr>
            <p:spPr bwMode="auto">
              <a:xfrm>
                <a:off x="7978775" y="3313113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80" name="Oval 330"/>
              <p:cNvSpPr>
                <a:spLocks noChangeAspect="1" noChangeArrowheads="1"/>
              </p:cNvSpPr>
              <p:nvPr/>
            </p:nvSpPr>
            <p:spPr bwMode="auto">
              <a:xfrm>
                <a:off x="6521450" y="1855788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81" name="Oval 331" descr="Small checker board"/>
              <p:cNvSpPr>
                <a:spLocks noChangeAspect="1" noChangeArrowheads="1"/>
              </p:cNvSpPr>
              <p:nvPr/>
            </p:nvSpPr>
            <p:spPr bwMode="auto">
              <a:xfrm>
                <a:off x="7248525" y="1855788"/>
                <a:ext cx="196850" cy="193675"/>
              </a:xfrm>
              <a:prstGeom prst="ellipse">
                <a:avLst/>
              </a:prstGeom>
              <a:pattFill prst="smCheck">
                <a:fgClr>
                  <a:srgbClr val="00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82" name="Oval 332"/>
              <p:cNvSpPr>
                <a:spLocks noChangeAspect="1" noChangeArrowheads="1"/>
              </p:cNvSpPr>
              <p:nvPr/>
            </p:nvSpPr>
            <p:spPr bwMode="auto">
              <a:xfrm>
                <a:off x="7978775" y="1855788"/>
                <a:ext cx="193675" cy="19367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83" name="Oval 333" descr="Small checker board"/>
              <p:cNvSpPr>
                <a:spLocks noChangeAspect="1" noChangeArrowheads="1"/>
              </p:cNvSpPr>
              <p:nvPr/>
            </p:nvSpPr>
            <p:spPr bwMode="auto">
              <a:xfrm>
                <a:off x="6521450" y="2582863"/>
                <a:ext cx="193675" cy="196850"/>
              </a:xfrm>
              <a:prstGeom prst="ellipse">
                <a:avLst/>
              </a:prstGeom>
              <a:pattFill prst="smCheck">
                <a:fgClr>
                  <a:srgbClr val="00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84" name="Oval 334" descr="Small checker board"/>
              <p:cNvSpPr>
                <a:spLocks noChangeAspect="1" noChangeArrowheads="1"/>
              </p:cNvSpPr>
              <p:nvPr/>
            </p:nvSpPr>
            <p:spPr bwMode="auto">
              <a:xfrm>
                <a:off x="7248525" y="2582863"/>
                <a:ext cx="196850" cy="196850"/>
              </a:xfrm>
              <a:prstGeom prst="ellipse">
                <a:avLst/>
              </a:prstGeom>
              <a:pattFill prst="smCheck">
                <a:fgClr>
                  <a:srgbClr val="00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85" name="Oval 335" descr="Small checker board"/>
              <p:cNvSpPr>
                <a:spLocks noChangeAspect="1" noChangeArrowheads="1"/>
              </p:cNvSpPr>
              <p:nvPr/>
            </p:nvSpPr>
            <p:spPr bwMode="auto">
              <a:xfrm>
                <a:off x="7978775" y="2582863"/>
                <a:ext cx="193675" cy="196850"/>
              </a:xfrm>
              <a:prstGeom prst="ellipse">
                <a:avLst/>
              </a:prstGeom>
              <a:pattFill prst="smCheck">
                <a:fgClr>
                  <a:srgbClr val="00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baseline="-25000" dirty="0">
                  <a:solidFill>
                    <a:srgbClr val="000000"/>
                  </a:solidFill>
                  <a:ea typeface="ＭＳ Ｐゴシック" pitchFamily="34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679708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9079" y="208415"/>
            <a:ext cx="7005582" cy="341446"/>
          </a:xfrm>
        </p:spPr>
        <p:txBody>
          <a:bodyPr/>
          <a:lstStyle/>
          <a:p>
            <a:pPr algn="r"/>
            <a:r>
              <a:rPr lang="en-US" dirty="0">
                <a:solidFill>
                  <a:srgbClr val="1D73BA"/>
                </a:solidFill>
              </a:rPr>
              <a:t>Polynomial Models Used to Calculate Surfaces</a:t>
            </a:r>
          </a:p>
        </p:txBody>
      </p:sp>
      <p:sp>
        <p:nvSpPr>
          <p:cNvPr id="4" name="Text Box 171"/>
          <p:cNvSpPr txBox="1">
            <a:spLocks noChangeArrowheads="1"/>
          </p:cNvSpPr>
          <p:nvPr/>
        </p:nvSpPr>
        <p:spPr bwMode="auto">
          <a:xfrm>
            <a:off x="1435894" y="2848957"/>
            <a:ext cx="1997869" cy="1200329"/>
          </a:xfrm>
          <a:prstGeom prst="rect">
            <a:avLst/>
          </a:prstGeom>
          <a:solidFill>
            <a:schemeClr val="accent2">
              <a:alpha val="25098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y = a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0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 + a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1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x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1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 + a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2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x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2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 + a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3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x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3</a:t>
            </a:r>
          </a:p>
          <a:p>
            <a:pPr eaLnBrk="0" hangingPunct="0">
              <a:spcBef>
                <a:spcPct val="50000"/>
              </a:spcBef>
            </a:pPr>
            <a:r>
              <a:rPr lang="en-US" altLang="en-US" sz="1200" b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Run this block 1st to: </a:t>
            </a:r>
          </a:p>
          <a:p>
            <a:pPr eaLnBrk="0" hangingPunct="0">
              <a:spcBef>
                <a:spcPct val="50000"/>
              </a:spcBef>
            </a:pPr>
            <a:r>
              <a:rPr lang="en-US" altLang="en-US" sz="1200" b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(i) estimate the main effects*                                      (ii) use center point to check for curvature.</a:t>
            </a:r>
            <a:endParaRPr lang="en-US" baseline="-25000" dirty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5" name="Text Box 172"/>
          <p:cNvSpPr txBox="1">
            <a:spLocks noChangeArrowheads="1"/>
          </p:cNvSpPr>
          <p:nvPr/>
        </p:nvSpPr>
        <p:spPr bwMode="auto">
          <a:xfrm>
            <a:off x="3576638" y="2848957"/>
            <a:ext cx="2002631" cy="1846659"/>
          </a:xfrm>
          <a:prstGeom prst="rect">
            <a:avLst/>
          </a:prstGeom>
          <a:solidFill>
            <a:schemeClr val="accent2">
              <a:alpha val="25098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y = a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0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 + a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1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x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1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 + a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2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x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2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 + a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3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x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3 </a:t>
            </a:r>
          </a:p>
          <a:p>
            <a:pPr algn="ctr" eaLnBrk="0" hangingPunct="0">
              <a:spcBef>
                <a:spcPct val="50000"/>
              </a:spcBef>
            </a:pP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+ a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12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x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1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x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2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 + a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13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x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1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x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3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 + a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23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x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2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x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3</a:t>
            </a:r>
          </a:p>
          <a:p>
            <a:pPr eaLnBrk="0" hangingPunct="0">
              <a:spcBef>
                <a:spcPct val="50000"/>
              </a:spcBef>
            </a:pPr>
            <a:r>
              <a:rPr lang="en-US" altLang="en-US" sz="1200" b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Run this block 2nd to:</a:t>
            </a:r>
          </a:p>
          <a:p>
            <a:pPr eaLnBrk="0" hangingPunct="0">
              <a:spcBef>
                <a:spcPct val="50000"/>
              </a:spcBef>
            </a:pPr>
            <a:r>
              <a:rPr lang="en-US" altLang="en-US" sz="1200" b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(i) repeat main effects estimate,                                (ii) check if process has shifted (iii) add interaction effects to model </a:t>
            </a:r>
            <a:r>
              <a:rPr lang="en-US" altLang="en-US" sz="1200" b="1" u="sng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if needed.</a:t>
            </a:r>
            <a:endParaRPr lang="en-US" baseline="-25000" dirty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6" name="Text Box 173"/>
          <p:cNvSpPr txBox="1">
            <a:spLocks noChangeArrowheads="1"/>
          </p:cNvSpPr>
          <p:nvPr/>
        </p:nvSpPr>
        <p:spPr bwMode="auto">
          <a:xfrm>
            <a:off x="5722144" y="2848957"/>
            <a:ext cx="2013347" cy="1938992"/>
          </a:xfrm>
          <a:prstGeom prst="rect">
            <a:avLst/>
          </a:prstGeom>
          <a:solidFill>
            <a:schemeClr val="accent2">
              <a:alpha val="25098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y = a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0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 + a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1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x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1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 + a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2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x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2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 + a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3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x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3 </a:t>
            </a:r>
          </a:p>
          <a:p>
            <a:pPr algn="ctr" eaLnBrk="0" hangingPunct="0">
              <a:spcBef>
                <a:spcPct val="50000"/>
              </a:spcBef>
            </a:pP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+ a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12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x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1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x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2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 + a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13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x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1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x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3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 + a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23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x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2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x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3</a:t>
            </a:r>
          </a:p>
          <a:p>
            <a:pPr algn="ctr" eaLnBrk="0" hangingPunct="0">
              <a:spcBef>
                <a:spcPct val="50000"/>
              </a:spcBef>
            </a:pP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+ a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11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x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1</a:t>
            </a:r>
            <a:r>
              <a:rPr lang="en-US" altLang="en-US" sz="1200" b="1" i="1" baseline="30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2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 + a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22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x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2</a:t>
            </a:r>
            <a:r>
              <a:rPr lang="en-US" altLang="en-US" sz="1200" b="1" i="1" baseline="30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2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 + a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33</a:t>
            </a:r>
            <a:r>
              <a:rPr lang="en-US" altLang="en-US" sz="1200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x</a:t>
            </a:r>
            <a:r>
              <a: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3</a:t>
            </a:r>
            <a:r>
              <a:rPr lang="en-US" altLang="en-US" sz="1200" b="1" i="1" baseline="30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2</a:t>
            </a:r>
            <a:endParaRPr lang="en-US" altLang="en-US" sz="1200" b="1" i="1" baseline="-25000" dirty="0">
              <a:solidFill>
                <a:srgbClr val="000000"/>
              </a:solidFill>
              <a:latin typeface="Arial Narrow" pitchFamily="34" charset="0"/>
              <a:ea typeface="ＭＳ Ｐゴシック" pitchFamily="34" charset="-128"/>
            </a:endParaRPr>
          </a:p>
          <a:p>
            <a:pPr eaLnBrk="0" hangingPunct="0">
              <a:spcBef>
                <a:spcPct val="50000"/>
              </a:spcBef>
            </a:pPr>
            <a:r>
              <a:rPr lang="en-US" altLang="en-US" sz="1200" b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Run this block 3rd to:</a:t>
            </a:r>
          </a:p>
          <a:p>
            <a:pPr eaLnBrk="0" hangingPunct="0">
              <a:spcBef>
                <a:spcPct val="50000"/>
              </a:spcBef>
            </a:pPr>
            <a:r>
              <a:rPr lang="en-US" altLang="en-US" sz="1200" b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(i) repeat main effects estimate, (ii) check if process has shifted (iii) add curvature effects to model </a:t>
            </a:r>
            <a:r>
              <a:rPr lang="en-US" altLang="en-US" sz="1200" b="1" u="sng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if needed.</a:t>
            </a:r>
            <a:r>
              <a:rPr lang="en-US" altLang="en-US" sz="1200" b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371600" y="711785"/>
            <a:ext cx="6419850" cy="2259807"/>
            <a:chOff x="304800" y="1225550"/>
            <a:chExt cx="8559800" cy="3013076"/>
          </a:xfrm>
        </p:grpSpPr>
        <p:sp>
          <p:nvSpPr>
            <p:cNvPr id="9" name="Text Box 3"/>
            <p:cNvSpPr txBox="1">
              <a:spLocks noChangeArrowheads="1"/>
            </p:cNvSpPr>
            <p:nvPr/>
          </p:nvSpPr>
          <p:spPr bwMode="auto">
            <a:xfrm>
              <a:off x="6996113" y="1225550"/>
              <a:ext cx="1462087" cy="603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altLang="en-US" sz="1500" dirty="0">
                  <a:solidFill>
                    <a:schemeClr val="accent2"/>
                  </a:solidFill>
                </a:rPr>
                <a:t>Block 3</a:t>
              </a:r>
            </a:p>
          </p:txBody>
        </p:sp>
        <p:sp>
          <p:nvSpPr>
            <p:cNvPr id="10" name="Text Box 4"/>
            <p:cNvSpPr txBox="1">
              <a:spLocks noChangeArrowheads="1"/>
            </p:cNvSpPr>
            <p:nvPr/>
          </p:nvSpPr>
          <p:spPr bwMode="auto">
            <a:xfrm>
              <a:off x="1433513" y="1225550"/>
              <a:ext cx="1462087" cy="547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altLang="en-US" sz="1500" dirty="0">
                  <a:solidFill>
                    <a:schemeClr val="accent2"/>
                  </a:solidFill>
                </a:rPr>
                <a:t>Block 1</a:t>
              </a:r>
            </a:p>
          </p:txBody>
        </p:sp>
        <p:sp>
          <p:nvSpPr>
            <p:cNvPr id="11" name="Text Box 5"/>
            <p:cNvSpPr txBox="1">
              <a:spLocks noChangeArrowheads="1"/>
            </p:cNvSpPr>
            <p:nvPr/>
          </p:nvSpPr>
          <p:spPr bwMode="auto">
            <a:xfrm>
              <a:off x="4252913" y="1225550"/>
              <a:ext cx="1462087" cy="547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altLang="en-US" sz="1500" dirty="0">
                  <a:solidFill>
                    <a:schemeClr val="accent2"/>
                  </a:solidFill>
                </a:rPr>
                <a:t>Block 2</a:t>
              </a:r>
            </a:p>
          </p:txBody>
        </p:sp>
        <p:grpSp>
          <p:nvGrpSpPr>
            <p:cNvPr id="12" name="Group 176"/>
            <p:cNvGrpSpPr>
              <a:grpSpLocks/>
            </p:cNvGrpSpPr>
            <p:nvPr/>
          </p:nvGrpSpPr>
          <p:grpSpPr bwMode="auto">
            <a:xfrm>
              <a:off x="304800" y="1981200"/>
              <a:ext cx="8559800" cy="2257426"/>
              <a:chOff x="192" y="1110"/>
              <a:chExt cx="5392" cy="1422"/>
            </a:xfrm>
          </p:grpSpPr>
          <p:sp>
            <p:nvSpPr>
              <p:cNvPr id="163" name="Text Box 177"/>
              <p:cNvSpPr txBox="1">
                <a:spLocks noChangeAspect="1" noChangeArrowheads="1"/>
              </p:cNvSpPr>
              <p:nvPr/>
            </p:nvSpPr>
            <p:spPr bwMode="auto">
              <a:xfrm>
                <a:off x="414" y="2178"/>
                <a:ext cx="101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x</a:t>
                </a:r>
                <a:r>
                  <a:rPr lang="en-US" sz="1200" b="1" baseline="-25000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1</a:t>
                </a:r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           </a:t>
                </a:r>
              </a:p>
            </p:txBody>
          </p:sp>
          <p:sp>
            <p:nvSpPr>
              <p:cNvPr id="164" name="Text Box 178"/>
              <p:cNvSpPr txBox="1">
                <a:spLocks noChangeAspect="1" noChangeArrowheads="1"/>
              </p:cNvSpPr>
              <p:nvPr/>
            </p:nvSpPr>
            <p:spPr bwMode="auto">
              <a:xfrm rot="19426503">
                <a:off x="1312" y="1973"/>
                <a:ext cx="787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        x</a:t>
                </a:r>
                <a:r>
                  <a:rPr lang="en-US" sz="1200" b="1" baseline="-25000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2</a:t>
                </a:r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        </a:t>
                </a:r>
              </a:p>
            </p:txBody>
          </p:sp>
          <p:sp>
            <p:nvSpPr>
              <p:cNvPr id="165" name="Text Box 179"/>
              <p:cNvSpPr txBox="1">
                <a:spLocks noChangeAspect="1" noChangeArrowheads="1"/>
              </p:cNvSpPr>
              <p:nvPr/>
            </p:nvSpPr>
            <p:spPr bwMode="auto">
              <a:xfrm>
                <a:off x="192" y="1110"/>
                <a:ext cx="230" cy="14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 </a:t>
                </a:r>
              </a:p>
              <a:p>
                <a:pPr algn="ctr"/>
                <a:endParaRPr lang="en-US" sz="1200" b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endParaRPr>
              </a:p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       x</a:t>
                </a:r>
                <a:r>
                  <a:rPr lang="en-US" sz="1200" b="1" baseline="-25000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3</a:t>
                </a:r>
              </a:p>
              <a:p>
                <a:pPr algn="ctr"/>
                <a:endParaRPr lang="en-US" sz="1200" b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endParaRPr>
              </a:p>
              <a:p>
                <a:pPr algn="ctr"/>
                <a:endParaRPr lang="en-US" sz="1200" b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endParaRPr>
              </a:p>
              <a:p>
                <a:pPr algn="ctr"/>
                <a:endParaRPr lang="en-US" sz="1200" b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endParaRPr>
              </a:p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        </a:t>
                </a:r>
              </a:p>
            </p:txBody>
          </p:sp>
          <p:sp>
            <p:nvSpPr>
              <p:cNvPr id="166" name="Text Box 180"/>
              <p:cNvSpPr txBox="1">
                <a:spLocks noChangeAspect="1" noChangeArrowheads="1"/>
              </p:cNvSpPr>
              <p:nvPr/>
            </p:nvSpPr>
            <p:spPr bwMode="auto">
              <a:xfrm>
                <a:off x="3690" y="1110"/>
                <a:ext cx="228" cy="14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</a:t>
                </a:r>
              </a:p>
              <a:p>
                <a:pPr algn="ctr"/>
                <a:endParaRPr lang="en-US" sz="1200" b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endParaRPr>
              </a:p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       x</a:t>
                </a:r>
                <a:r>
                  <a:rPr lang="en-US" sz="1200" b="1" baseline="-25000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3</a:t>
                </a:r>
              </a:p>
              <a:p>
                <a:pPr algn="ctr"/>
                <a:endParaRPr lang="en-US" sz="1200" b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endParaRPr>
              </a:p>
              <a:p>
                <a:pPr algn="ctr"/>
                <a:endParaRPr lang="en-US" sz="1200" b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endParaRPr>
              </a:p>
              <a:p>
                <a:pPr algn="ctr"/>
                <a:endParaRPr lang="en-US" sz="1200" b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endParaRPr>
              </a:p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        </a:t>
                </a:r>
              </a:p>
            </p:txBody>
          </p:sp>
          <p:sp>
            <p:nvSpPr>
              <p:cNvPr id="167" name="Text Box 181"/>
              <p:cNvSpPr txBox="1">
                <a:spLocks noChangeAspect="1" noChangeArrowheads="1"/>
              </p:cNvSpPr>
              <p:nvPr/>
            </p:nvSpPr>
            <p:spPr bwMode="auto">
              <a:xfrm>
                <a:off x="1943" y="1110"/>
                <a:ext cx="228" cy="14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 </a:t>
                </a:r>
              </a:p>
              <a:p>
                <a:pPr algn="ctr"/>
                <a:endParaRPr lang="en-US" sz="1200" b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endParaRPr>
              </a:p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       x</a:t>
                </a:r>
                <a:r>
                  <a:rPr lang="en-US" sz="1200" b="1" baseline="-25000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3</a:t>
                </a:r>
              </a:p>
              <a:p>
                <a:pPr algn="ctr"/>
                <a:endParaRPr lang="en-US" sz="1200" b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endParaRPr>
              </a:p>
              <a:p>
                <a:pPr algn="ctr"/>
                <a:endParaRPr lang="en-US" sz="1200" b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endParaRPr>
              </a:p>
              <a:p>
                <a:pPr algn="ctr"/>
                <a:endParaRPr lang="en-US" sz="1200" b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endParaRPr>
              </a:p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        </a:t>
                </a:r>
              </a:p>
            </p:txBody>
          </p:sp>
          <p:sp>
            <p:nvSpPr>
              <p:cNvPr id="168" name="Text Box 182"/>
              <p:cNvSpPr txBox="1">
                <a:spLocks noChangeAspect="1" noChangeArrowheads="1"/>
              </p:cNvSpPr>
              <p:nvPr/>
            </p:nvSpPr>
            <p:spPr bwMode="auto">
              <a:xfrm>
                <a:off x="3920" y="2182"/>
                <a:ext cx="101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x</a:t>
                </a:r>
                <a:r>
                  <a:rPr lang="en-US" sz="1200" b="1" baseline="-25000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1</a:t>
                </a:r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                </a:t>
                </a:r>
              </a:p>
            </p:txBody>
          </p:sp>
          <p:sp>
            <p:nvSpPr>
              <p:cNvPr id="169" name="Text Box 183"/>
              <p:cNvSpPr txBox="1">
                <a:spLocks noChangeAspect="1" noChangeArrowheads="1"/>
              </p:cNvSpPr>
              <p:nvPr/>
            </p:nvSpPr>
            <p:spPr bwMode="auto">
              <a:xfrm>
                <a:off x="2172" y="2182"/>
                <a:ext cx="101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x</a:t>
                </a:r>
                <a:r>
                  <a:rPr lang="en-US" sz="1200" b="1" baseline="-25000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1</a:t>
                </a:r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               </a:t>
                </a:r>
              </a:p>
            </p:txBody>
          </p:sp>
          <p:sp>
            <p:nvSpPr>
              <p:cNvPr id="170" name="Text Box 184"/>
              <p:cNvSpPr txBox="1">
                <a:spLocks noChangeAspect="1" noChangeArrowheads="1"/>
              </p:cNvSpPr>
              <p:nvPr/>
            </p:nvSpPr>
            <p:spPr bwMode="auto">
              <a:xfrm rot="19426503">
                <a:off x="4849" y="1954"/>
                <a:ext cx="735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x</a:t>
                </a:r>
                <a:r>
                  <a:rPr lang="en-US" sz="1200" b="1" baseline="-25000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2</a:t>
                </a:r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       </a:t>
                </a:r>
              </a:p>
            </p:txBody>
          </p:sp>
          <p:sp>
            <p:nvSpPr>
              <p:cNvPr id="171" name="Text Box 185"/>
              <p:cNvSpPr txBox="1">
                <a:spLocks noChangeAspect="1" noChangeArrowheads="1"/>
              </p:cNvSpPr>
              <p:nvPr/>
            </p:nvSpPr>
            <p:spPr bwMode="auto">
              <a:xfrm rot="19426503">
                <a:off x="3073" y="1973"/>
                <a:ext cx="787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         x</a:t>
                </a:r>
                <a:r>
                  <a:rPr lang="en-US" sz="1200" b="1" baseline="-25000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2</a:t>
                </a:r>
                <a:r>
                  <a:rPr lang="en-US" sz="1200" b="1" dirty="0">
                    <a:solidFill>
                      <a:srgbClr val="000000"/>
                    </a:solidFill>
                    <a:latin typeface="Arial Narrow" pitchFamily="34" charset="0"/>
                    <a:ea typeface="ＭＳ Ｐゴシック" pitchFamily="34" charset="-128"/>
                  </a:rPr>
                  <a:t>        </a:t>
                </a:r>
              </a:p>
            </p:txBody>
          </p:sp>
        </p:grpSp>
        <p:sp>
          <p:nvSpPr>
            <p:cNvPr id="13" name="Line 186"/>
            <p:cNvSpPr>
              <a:spLocks noChangeAspect="1" noChangeShapeType="1"/>
            </p:cNvSpPr>
            <p:nvPr/>
          </p:nvSpPr>
          <p:spPr bwMode="auto">
            <a:xfrm flipV="1">
              <a:off x="4224338" y="2438400"/>
              <a:ext cx="679450" cy="485775"/>
            </a:xfrm>
            <a:prstGeom prst="line">
              <a:avLst/>
            </a:prstGeom>
            <a:noFill/>
            <a:ln w="6350" cap="rnd">
              <a:solidFill>
                <a:schemeClr val="accent2">
                  <a:lumMod val="40000"/>
                  <a:lumOff val="60000"/>
                </a:scheme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4" name="Line 187"/>
            <p:cNvSpPr>
              <a:spLocks noChangeAspect="1" noChangeShapeType="1"/>
            </p:cNvSpPr>
            <p:nvPr/>
          </p:nvSpPr>
          <p:spPr bwMode="auto">
            <a:xfrm flipV="1">
              <a:off x="4173538" y="1806575"/>
              <a:ext cx="0" cy="534988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prstDash val="lgDash"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5" name="Line 188"/>
            <p:cNvSpPr>
              <a:spLocks noChangeAspect="1" noChangeShapeType="1"/>
            </p:cNvSpPr>
            <p:nvPr/>
          </p:nvSpPr>
          <p:spPr bwMode="auto">
            <a:xfrm flipV="1">
              <a:off x="4173538" y="2535238"/>
              <a:ext cx="0" cy="534987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prstDash val="lgDash"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6" name="Line 189"/>
            <p:cNvSpPr>
              <a:spLocks noChangeAspect="1" noChangeShapeType="1"/>
            </p:cNvSpPr>
            <p:nvPr/>
          </p:nvSpPr>
          <p:spPr bwMode="auto">
            <a:xfrm flipV="1">
              <a:off x="3494088" y="3167063"/>
              <a:ext cx="679450" cy="485775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prstDash val="lgDash"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7" name="Line 190"/>
            <p:cNvSpPr>
              <a:spLocks noChangeAspect="1" noChangeShapeType="1"/>
            </p:cNvSpPr>
            <p:nvPr/>
          </p:nvSpPr>
          <p:spPr bwMode="auto">
            <a:xfrm flipV="1">
              <a:off x="3494088" y="1709738"/>
              <a:ext cx="679450" cy="485775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8" name="Line 191"/>
            <p:cNvSpPr>
              <a:spLocks noChangeAspect="1" noChangeShapeType="1"/>
            </p:cNvSpPr>
            <p:nvPr/>
          </p:nvSpPr>
          <p:spPr bwMode="auto">
            <a:xfrm flipV="1">
              <a:off x="4951413" y="1709738"/>
              <a:ext cx="679450" cy="485775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9" name="Line 192"/>
            <p:cNvSpPr>
              <a:spLocks noChangeAspect="1" noChangeShapeType="1"/>
            </p:cNvSpPr>
            <p:nvPr/>
          </p:nvSpPr>
          <p:spPr bwMode="auto">
            <a:xfrm flipV="1">
              <a:off x="4951413" y="3167063"/>
              <a:ext cx="679450" cy="485775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20" name="Oval 193" descr="Dark downward diagonal"/>
            <p:cNvSpPr>
              <a:spLocks noChangeAspect="1" noChangeArrowheads="1"/>
            </p:cNvSpPr>
            <p:nvPr/>
          </p:nvSpPr>
          <p:spPr bwMode="auto">
            <a:xfrm>
              <a:off x="3397250" y="3556000"/>
              <a:ext cx="193675" cy="193675"/>
            </a:xfrm>
            <a:prstGeom prst="ellipse">
              <a:avLst/>
            </a:prstGeom>
            <a:pattFill prst="dkDnDiag">
              <a:fgClr>
                <a:srgbClr val="BCAE7A"/>
              </a:fgClr>
              <a:bgClr>
                <a:srgbClr val="FFFFFF"/>
              </a:bgClr>
            </a:pattFill>
            <a:ln w="12700">
              <a:solidFill>
                <a:srgbClr val="BCAE7A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21" name="Oval 194"/>
            <p:cNvSpPr>
              <a:spLocks noChangeAspect="1" noChangeArrowheads="1"/>
            </p:cNvSpPr>
            <p:nvPr/>
          </p:nvSpPr>
          <p:spPr bwMode="auto">
            <a:xfrm>
              <a:off x="4124325" y="3556000"/>
              <a:ext cx="196850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22" name="Oval 195"/>
            <p:cNvSpPr>
              <a:spLocks noChangeAspect="1" noChangeArrowheads="1"/>
            </p:cNvSpPr>
            <p:nvPr/>
          </p:nvSpPr>
          <p:spPr bwMode="auto">
            <a:xfrm>
              <a:off x="4854575" y="3556000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23" name="Line 196"/>
            <p:cNvSpPr>
              <a:spLocks noChangeAspect="1" noChangeShapeType="1"/>
            </p:cNvSpPr>
            <p:nvPr/>
          </p:nvSpPr>
          <p:spPr bwMode="auto">
            <a:xfrm>
              <a:off x="3590925" y="3652838"/>
              <a:ext cx="533400" cy="0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24" name="Line 197"/>
            <p:cNvSpPr>
              <a:spLocks noChangeAspect="1" noChangeShapeType="1"/>
            </p:cNvSpPr>
            <p:nvPr/>
          </p:nvSpPr>
          <p:spPr bwMode="auto">
            <a:xfrm>
              <a:off x="4321175" y="3652838"/>
              <a:ext cx="533400" cy="0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25" name="Oval 198"/>
            <p:cNvSpPr>
              <a:spLocks noChangeAspect="1" noChangeArrowheads="1"/>
            </p:cNvSpPr>
            <p:nvPr/>
          </p:nvSpPr>
          <p:spPr bwMode="auto">
            <a:xfrm>
              <a:off x="3397250" y="2098675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26" name="Oval 199"/>
            <p:cNvSpPr>
              <a:spLocks noChangeAspect="1" noChangeArrowheads="1"/>
            </p:cNvSpPr>
            <p:nvPr/>
          </p:nvSpPr>
          <p:spPr bwMode="auto">
            <a:xfrm>
              <a:off x="4124325" y="2098675"/>
              <a:ext cx="196850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27" name="Oval 200" descr="Dark downward diagonal"/>
            <p:cNvSpPr>
              <a:spLocks noChangeAspect="1" noChangeArrowheads="1"/>
            </p:cNvSpPr>
            <p:nvPr/>
          </p:nvSpPr>
          <p:spPr bwMode="auto">
            <a:xfrm>
              <a:off x="4854575" y="2098675"/>
              <a:ext cx="193675" cy="193675"/>
            </a:xfrm>
            <a:prstGeom prst="ellipse">
              <a:avLst/>
            </a:prstGeom>
            <a:pattFill prst="dkDnDiag">
              <a:fgClr>
                <a:srgbClr val="BCAE7A"/>
              </a:fgClr>
              <a:bgClr>
                <a:srgbClr val="FFFFFF"/>
              </a:bgClr>
            </a:pattFill>
            <a:ln w="12700">
              <a:solidFill>
                <a:srgbClr val="BCAE7A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28" name="Line 201"/>
            <p:cNvSpPr>
              <a:spLocks noChangeAspect="1" noChangeShapeType="1"/>
            </p:cNvSpPr>
            <p:nvPr/>
          </p:nvSpPr>
          <p:spPr bwMode="auto">
            <a:xfrm>
              <a:off x="3590925" y="2195513"/>
              <a:ext cx="533400" cy="0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29" name="Line 202"/>
            <p:cNvSpPr>
              <a:spLocks noChangeAspect="1" noChangeShapeType="1"/>
            </p:cNvSpPr>
            <p:nvPr/>
          </p:nvSpPr>
          <p:spPr bwMode="auto">
            <a:xfrm>
              <a:off x="4321175" y="2195513"/>
              <a:ext cx="533400" cy="0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30" name="Oval 203"/>
            <p:cNvSpPr>
              <a:spLocks noChangeAspect="1" noChangeArrowheads="1"/>
            </p:cNvSpPr>
            <p:nvPr/>
          </p:nvSpPr>
          <p:spPr bwMode="auto">
            <a:xfrm>
              <a:off x="3397250" y="2827338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31" name="Oval 204"/>
            <p:cNvSpPr>
              <a:spLocks noChangeAspect="1" noChangeArrowheads="1"/>
            </p:cNvSpPr>
            <p:nvPr/>
          </p:nvSpPr>
          <p:spPr bwMode="auto">
            <a:xfrm>
              <a:off x="4124325" y="2827338"/>
              <a:ext cx="196850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32" name="Oval 205"/>
            <p:cNvSpPr>
              <a:spLocks noChangeAspect="1" noChangeArrowheads="1"/>
            </p:cNvSpPr>
            <p:nvPr/>
          </p:nvSpPr>
          <p:spPr bwMode="auto">
            <a:xfrm>
              <a:off x="4854575" y="2827338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2700" dirty="0">
                <a:solidFill>
                  <a:srgbClr val="C0C0C0"/>
                </a:solidFill>
                <a:latin typeface="Times New Roman" pitchFamily="18" charset="0"/>
                <a:ea typeface="ＭＳ Ｐゴシック" pitchFamily="34" charset="-128"/>
              </a:endParaRPr>
            </a:p>
          </p:txBody>
        </p:sp>
        <p:sp>
          <p:nvSpPr>
            <p:cNvPr id="33" name="Line 206"/>
            <p:cNvSpPr>
              <a:spLocks noChangeAspect="1" noChangeShapeType="1"/>
            </p:cNvSpPr>
            <p:nvPr/>
          </p:nvSpPr>
          <p:spPr bwMode="auto">
            <a:xfrm flipV="1">
              <a:off x="3494088" y="3021013"/>
              <a:ext cx="0" cy="534987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34" name="Line 207"/>
            <p:cNvSpPr>
              <a:spLocks noChangeAspect="1" noChangeShapeType="1"/>
            </p:cNvSpPr>
            <p:nvPr/>
          </p:nvSpPr>
          <p:spPr bwMode="auto">
            <a:xfrm flipV="1">
              <a:off x="3494088" y="2292350"/>
              <a:ext cx="0" cy="534988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35" name="Oval 208"/>
            <p:cNvSpPr>
              <a:spLocks noChangeAspect="1" noChangeArrowheads="1"/>
            </p:cNvSpPr>
            <p:nvPr/>
          </p:nvSpPr>
          <p:spPr bwMode="auto">
            <a:xfrm>
              <a:off x="4076700" y="3070225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36" name="Oval 209"/>
            <p:cNvSpPr>
              <a:spLocks noChangeAspect="1" noChangeArrowheads="1"/>
            </p:cNvSpPr>
            <p:nvPr/>
          </p:nvSpPr>
          <p:spPr bwMode="auto">
            <a:xfrm>
              <a:off x="4803775" y="3070225"/>
              <a:ext cx="196850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37" name="Oval 210" descr="Dark downward diagonal"/>
            <p:cNvSpPr>
              <a:spLocks noChangeAspect="1" noChangeArrowheads="1"/>
            </p:cNvSpPr>
            <p:nvPr/>
          </p:nvSpPr>
          <p:spPr bwMode="auto">
            <a:xfrm>
              <a:off x="5534025" y="3070225"/>
              <a:ext cx="193675" cy="193675"/>
            </a:xfrm>
            <a:prstGeom prst="ellipse">
              <a:avLst/>
            </a:prstGeom>
            <a:pattFill prst="dkDnDiag">
              <a:fgClr>
                <a:srgbClr val="BCAE7A"/>
              </a:fgClr>
              <a:bgClr>
                <a:srgbClr val="FFFFFF"/>
              </a:bgClr>
            </a:pattFill>
            <a:ln w="12700">
              <a:solidFill>
                <a:srgbClr val="BCAE7A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38" name="Line 211"/>
            <p:cNvSpPr>
              <a:spLocks noChangeAspect="1" noChangeShapeType="1"/>
            </p:cNvSpPr>
            <p:nvPr/>
          </p:nvSpPr>
          <p:spPr bwMode="auto">
            <a:xfrm>
              <a:off x="4270375" y="3167063"/>
              <a:ext cx="534988" cy="0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prstDash val="lgDash"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39" name="Line 212"/>
            <p:cNvSpPr>
              <a:spLocks noChangeAspect="1" noChangeShapeType="1"/>
            </p:cNvSpPr>
            <p:nvPr/>
          </p:nvSpPr>
          <p:spPr bwMode="auto">
            <a:xfrm>
              <a:off x="5000625" y="3167063"/>
              <a:ext cx="533400" cy="0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prstDash val="lgDash"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40" name="Oval 213" descr="Dark downward diagonal"/>
            <p:cNvSpPr>
              <a:spLocks noChangeAspect="1" noChangeArrowheads="1"/>
            </p:cNvSpPr>
            <p:nvPr/>
          </p:nvSpPr>
          <p:spPr bwMode="auto">
            <a:xfrm>
              <a:off x="4076700" y="1612900"/>
              <a:ext cx="193675" cy="193675"/>
            </a:xfrm>
            <a:prstGeom prst="ellipse">
              <a:avLst/>
            </a:prstGeom>
            <a:pattFill prst="dkDnDiag">
              <a:fgClr>
                <a:srgbClr val="BCAE7A"/>
              </a:fgClr>
              <a:bgClr>
                <a:srgbClr val="FFFFFF"/>
              </a:bgClr>
            </a:pattFill>
            <a:ln w="12700">
              <a:solidFill>
                <a:srgbClr val="BCAE7A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41" name="Oval 214"/>
            <p:cNvSpPr>
              <a:spLocks noChangeAspect="1" noChangeArrowheads="1"/>
            </p:cNvSpPr>
            <p:nvPr/>
          </p:nvSpPr>
          <p:spPr bwMode="auto">
            <a:xfrm>
              <a:off x="4803775" y="1612900"/>
              <a:ext cx="196850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42" name="Oval 215"/>
            <p:cNvSpPr>
              <a:spLocks noChangeAspect="1" noChangeArrowheads="1"/>
            </p:cNvSpPr>
            <p:nvPr/>
          </p:nvSpPr>
          <p:spPr bwMode="auto">
            <a:xfrm>
              <a:off x="5534025" y="1612900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43" name="Line 216"/>
            <p:cNvSpPr>
              <a:spLocks noChangeAspect="1" noChangeShapeType="1"/>
            </p:cNvSpPr>
            <p:nvPr/>
          </p:nvSpPr>
          <p:spPr bwMode="auto">
            <a:xfrm>
              <a:off x="4270375" y="1709738"/>
              <a:ext cx="533400" cy="0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44" name="Line 217"/>
            <p:cNvSpPr>
              <a:spLocks noChangeAspect="1" noChangeShapeType="1"/>
            </p:cNvSpPr>
            <p:nvPr/>
          </p:nvSpPr>
          <p:spPr bwMode="auto">
            <a:xfrm>
              <a:off x="5000625" y="1709738"/>
              <a:ext cx="533400" cy="0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45" name="Oval 218"/>
            <p:cNvSpPr>
              <a:spLocks noChangeAspect="1" noChangeArrowheads="1"/>
            </p:cNvSpPr>
            <p:nvPr/>
          </p:nvSpPr>
          <p:spPr bwMode="auto">
            <a:xfrm>
              <a:off x="4076700" y="2341563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46" name="Oval 219"/>
            <p:cNvSpPr>
              <a:spLocks noChangeAspect="1" noChangeArrowheads="1"/>
            </p:cNvSpPr>
            <p:nvPr/>
          </p:nvSpPr>
          <p:spPr bwMode="auto">
            <a:xfrm>
              <a:off x="4803775" y="2341563"/>
              <a:ext cx="196850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47" name="Oval 220"/>
            <p:cNvSpPr>
              <a:spLocks noChangeAspect="1" noChangeArrowheads="1"/>
            </p:cNvSpPr>
            <p:nvPr/>
          </p:nvSpPr>
          <p:spPr bwMode="auto">
            <a:xfrm>
              <a:off x="5534025" y="2341563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48" name="Line 221"/>
            <p:cNvSpPr>
              <a:spLocks noChangeAspect="1" noChangeShapeType="1"/>
            </p:cNvSpPr>
            <p:nvPr/>
          </p:nvSpPr>
          <p:spPr bwMode="auto">
            <a:xfrm>
              <a:off x="5630863" y="1806575"/>
              <a:ext cx="0" cy="534988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49" name="Line 222"/>
            <p:cNvSpPr>
              <a:spLocks noChangeAspect="1" noChangeShapeType="1"/>
            </p:cNvSpPr>
            <p:nvPr/>
          </p:nvSpPr>
          <p:spPr bwMode="auto">
            <a:xfrm>
              <a:off x="5630863" y="2535238"/>
              <a:ext cx="0" cy="534987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0" name="Line 223"/>
            <p:cNvSpPr>
              <a:spLocks noChangeAspect="1" noChangeShapeType="1"/>
            </p:cNvSpPr>
            <p:nvPr/>
          </p:nvSpPr>
          <p:spPr bwMode="auto">
            <a:xfrm>
              <a:off x="4951413" y="3021013"/>
              <a:ext cx="0" cy="534987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1" name="Line 224"/>
            <p:cNvSpPr>
              <a:spLocks noChangeAspect="1" noChangeShapeType="1"/>
            </p:cNvSpPr>
            <p:nvPr/>
          </p:nvSpPr>
          <p:spPr bwMode="auto">
            <a:xfrm>
              <a:off x="4951413" y="2292350"/>
              <a:ext cx="0" cy="534988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2" name="Line 225"/>
            <p:cNvSpPr>
              <a:spLocks noChangeAspect="1" noChangeShapeType="1"/>
            </p:cNvSpPr>
            <p:nvPr/>
          </p:nvSpPr>
          <p:spPr bwMode="auto">
            <a:xfrm>
              <a:off x="3833813" y="2681288"/>
              <a:ext cx="1462087" cy="0"/>
            </a:xfrm>
            <a:prstGeom prst="line">
              <a:avLst/>
            </a:prstGeom>
            <a:noFill/>
            <a:ln w="6350" cap="rnd">
              <a:solidFill>
                <a:schemeClr val="accent2">
                  <a:lumMod val="40000"/>
                  <a:lumOff val="60000"/>
                </a:scheme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3" name="Line 226"/>
            <p:cNvSpPr>
              <a:spLocks noChangeAspect="1" noChangeShapeType="1"/>
            </p:cNvSpPr>
            <p:nvPr/>
          </p:nvSpPr>
          <p:spPr bwMode="auto">
            <a:xfrm>
              <a:off x="4562475" y="1952625"/>
              <a:ext cx="0" cy="1466850"/>
            </a:xfrm>
            <a:prstGeom prst="line">
              <a:avLst/>
            </a:prstGeom>
            <a:noFill/>
            <a:ln w="6350" cap="rnd">
              <a:solidFill>
                <a:schemeClr val="accent2">
                  <a:lumMod val="40000"/>
                  <a:lumOff val="60000"/>
                </a:scheme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4" name="Oval 227"/>
            <p:cNvSpPr>
              <a:spLocks noChangeAspect="1" noChangeArrowheads="1"/>
            </p:cNvSpPr>
            <p:nvPr/>
          </p:nvSpPr>
          <p:spPr bwMode="auto">
            <a:xfrm>
              <a:off x="3736975" y="3313113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5" name="Oval 228"/>
            <p:cNvSpPr>
              <a:spLocks noChangeAspect="1" noChangeArrowheads="1"/>
            </p:cNvSpPr>
            <p:nvPr/>
          </p:nvSpPr>
          <p:spPr bwMode="auto">
            <a:xfrm>
              <a:off x="4464050" y="3313113"/>
              <a:ext cx="196850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6" name="Oval 229"/>
            <p:cNvSpPr>
              <a:spLocks noChangeAspect="1" noChangeArrowheads="1"/>
            </p:cNvSpPr>
            <p:nvPr/>
          </p:nvSpPr>
          <p:spPr bwMode="auto">
            <a:xfrm>
              <a:off x="5194300" y="3313113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7" name="Oval 230"/>
            <p:cNvSpPr>
              <a:spLocks noChangeAspect="1" noChangeArrowheads="1"/>
            </p:cNvSpPr>
            <p:nvPr/>
          </p:nvSpPr>
          <p:spPr bwMode="auto">
            <a:xfrm>
              <a:off x="3736975" y="1855788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8" name="Oval 231"/>
            <p:cNvSpPr>
              <a:spLocks noChangeAspect="1" noChangeArrowheads="1"/>
            </p:cNvSpPr>
            <p:nvPr/>
          </p:nvSpPr>
          <p:spPr bwMode="auto">
            <a:xfrm>
              <a:off x="4464050" y="1855788"/>
              <a:ext cx="196850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59" name="Oval 232"/>
            <p:cNvSpPr>
              <a:spLocks noChangeAspect="1" noChangeArrowheads="1"/>
            </p:cNvSpPr>
            <p:nvPr/>
          </p:nvSpPr>
          <p:spPr bwMode="auto">
            <a:xfrm>
              <a:off x="5194300" y="1855788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60" name="Oval 233"/>
            <p:cNvSpPr>
              <a:spLocks noChangeAspect="1" noChangeArrowheads="1"/>
            </p:cNvSpPr>
            <p:nvPr/>
          </p:nvSpPr>
          <p:spPr bwMode="auto">
            <a:xfrm>
              <a:off x="3736975" y="2582863"/>
              <a:ext cx="193675" cy="19685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61" name="Oval 234" descr="Dark downward diagonal"/>
            <p:cNvSpPr>
              <a:spLocks noChangeAspect="1" noChangeArrowheads="1"/>
            </p:cNvSpPr>
            <p:nvPr/>
          </p:nvSpPr>
          <p:spPr bwMode="auto">
            <a:xfrm>
              <a:off x="4464050" y="2582863"/>
              <a:ext cx="196850" cy="196850"/>
            </a:xfrm>
            <a:prstGeom prst="ellipse">
              <a:avLst/>
            </a:prstGeom>
            <a:pattFill prst="dkDnDiag">
              <a:fgClr>
                <a:srgbClr val="BCAE7A"/>
              </a:fgClr>
              <a:bgClr>
                <a:srgbClr val="FFFFFF"/>
              </a:bgClr>
            </a:pattFill>
            <a:ln w="12700">
              <a:solidFill>
                <a:srgbClr val="BCAE7A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62" name="Oval 235"/>
            <p:cNvSpPr>
              <a:spLocks noChangeAspect="1" noChangeArrowheads="1"/>
            </p:cNvSpPr>
            <p:nvPr/>
          </p:nvSpPr>
          <p:spPr bwMode="auto">
            <a:xfrm>
              <a:off x="5194300" y="2582863"/>
              <a:ext cx="193675" cy="19685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63" name="Line 236"/>
            <p:cNvSpPr>
              <a:spLocks noChangeAspect="1" noChangeShapeType="1"/>
            </p:cNvSpPr>
            <p:nvPr/>
          </p:nvSpPr>
          <p:spPr bwMode="auto">
            <a:xfrm flipV="1">
              <a:off x="1441450" y="2438400"/>
              <a:ext cx="679450" cy="485775"/>
            </a:xfrm>
            <a:prstGeom prst="line">
              <a:avLst/>
            </a:prstGeom>
            <a:noFill/>
            <a:ln w="6350" cap="rnd">
              <a:solidFill>
                <a:schemeClr val="accent2">
                  <a:lumMod val="40000"/>
                  <a:lumOff val="60000"/>
                </a:scheme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64" name="Line 237"/>
            <p:cNvSpPr>
              <a:spLocks noChangeAspect="1" noChangeShapeType="1"/>
            </p:cNvSpPr>
            <p:nvPr/>
          </p:nvSpPr>
          <p:spPr bwMode="auto">
            <a:xfrm flipV="1">
              <a:off x="1390650" y="1806575"/>
              <a:ext cx="0" cy="534988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prstDash val="lgDash"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65" name="Line 238"/>
            <p:cNvSpPr>
              <a:spLocks noChangeAspect="1" noChangeShapeType="1"/>
            </p:cNvSpPr>
            <p:nvPr/>
          </p:nvSpPr>
          <p:spPr bwMode="auto">
            <a:xfrm flipV="1">
              <a:off x="1390650" y="2535238"/>
              <a:ext cx="0" cy="534987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prstDash val="lgDash"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66" name="Line 239"/>
            <p:cNvSpPr>
              <a:spLocks noChangeAspect="1" noChangeShapeType="1"/>
            </p:cNvSpPr>
            <p:nvPr/>
          </p:nvSpPr>
          <p:spPr bwMode="auto">
            <a:xfrm flipV="1">
              <a:off x="711200" y="3167063"/>
              <a:ext cx="679450" cy="485775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prstDash val="lgDash"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67" name="Line 240"/>
            <p:cNvSpPr>
              <a:spLocks noChangeAspect="1" noChangeShapeType="1"/>
            </p:cNvSpPr>
            <p:nvPr/>
          </p:nvSpPr>
          <p:spPr bwMode="auto">
            <a:xfrm flipV="1">
              <a:off x="711200" y="1709738"/>
              <a:ext cx="679450" cy="485775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68" name="Line 241"/>
            <p:cNvSpPr>
              <a:spLocks noChangeAspect="1" noChangeShapeType="1"/>
            </p:cNvSpPr>
            <p:nvPr/>
          </p:nvSpPr>
          <p:spPr bwMode="auto">
            <a:xfrm flipV="1">
              <a:off x="2168525" y="1709738"/>
              <a:ext cx="679450" cy="485775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69" name="Line 242"/>
            <p:cNvSpPr>
              <a:spLocks noChangeAspect="1" noChangeShapeType="1"/>
            </p:cNvSpPr>
            <p:nvPr/>
          </p:nvSpPr>
          <p:spPr bwMode="auto">
            <a:xfrm flipV="1">
              <a:off x="2168525" y="3167063"/>
              <a:ext cx="679450" cy="485775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70" name="Oval 243"/>
            <p:cNvSpPr>
              <a:spLocks noChangeAspect="1" noChangeArrowheads="1"/>
            </p:cNvSpPr>
            <p:nvPr/>
          </p:nvSpPr>
          <p:spPr bwMode="auto">
            <a:xfrm>
              <a:off x="614363" y="3556000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71" name="Oval 244"/>
            <p:cNvSpPr>
              <a:spLocks noChangeAspect="1" noChangeArrowheads="1"/>
            </p:cNvSpPr>
            <p:nvPr/>
          </p:nvSpPr>
          <p:spPr bwMode="auto">
            <a:xfrm>
              <a:off x="1341438" y="3556000"/>
              <a:ext cx="196850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72" name="Oval 245" descr="Dark upward diagonal"/>
            <p:cNvSpPr>
              <a:spLocks noChangeAspect="1" noChangeArrowheads="1"/>
            </p:cNvSpPr>
            <p:nvPr/>
          </p:nvSpPr>
          <p:spPr bwMode="auto">
            <a:xfrm>
              <a:off x="2071688" y="3556000"/>
              <a:ext cx="193675" cy="193675"/>
            </a:xfrm>
            <a:prstGeom prst="ellipse">
              <a:avLst/>
            </a:prstGeom>
            <a:pattFill prst="dkUpDiag">
              <a:fgClr>
                <a:srgbClr val="8B001D"/>
              </a:fgClr>
              <a:bgClr>
                <a:srgbClr val="FFFFFF"/>
              </a:bgClr>
            </a:pattFill>
            <a:ln w="12700">
              <a:solidFill>
                <a:srgbClr val="8B001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73" name="Line 246"/>
            <p:cNvSpPr>
              <a:spLocks noChangeAspect="1" noChangeShapeType="1"/>
            </p:cNvSpPr>
            <p:nvPr/>
          </p:nvSpPr>
          <p:spPr bwMode="auto">
            <a:xfrm>
              <a:off x="808038" y="3652838"/>
              <a:ext cx="533400" cy="0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74" name="Line 247"/>
            <p:cNvSpPr>
              <a:spLocks noChangeAspect="1" noChangeShapeType="1"/>
            </p:cNvSpPr>
            <p:nvPr/>
          </p:nvSpPr>
          <p:spPr bwMode="auto">
            <a:xfrm>
              <a:off x="1538288" y="3652838"/>
              <a:ext cx="533400" cy="0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75" name="Oval 248" descr="Dark upward diagonal"/>
            <p:cNvSpPr>
              <a:spLocks noChangeAspect="1" noChangeArrowheads="1"/>
            </p:cNvSpPr>
            <p:nvPr/>
          </p:nvSpPr>
          <p:spPr bwMode="auto">
            <a:xfrm>
              <a:off x="614363" y="2098675"/>
              <a:ext cx="193675" cy="193675"/>
            </a:xfrm>
            <a:prstGeom prst="ellipse">
              <a:avLst/>
            </a:prstGeom>
            <a:pattFill prst="dkUpDiag">
              <a:fgClr>
                <a:srgbClr val="8B001D"/>
              </a:fgClr>
              <a:bgClr>
                <a:srgbClr val="FFFFFF"/>
              </a:bgClr>
            </a:pattFill>
            <a:ln w="12700">
              <a:solidFill>
                <a:srgbClr val="8B001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76" name="Oval 249"/>
            <p:cNvSpPr>
              <a:spLocks noChangeAspect="1" noChangeArrowheads="1"/>
            </p:cNvSpPr>
            <p:nvPr/>
          </p:nvSpPr>
          <p:spPr bwMode="auto">
            <a:xfrm>
              <a:off x="1341438" y="2098675"/>
              <a:ext cx="196850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77" name="Oval 250"/>
            <p:cNvSpPr>
              <a:spLocks noChangeAspect="1" noChangeArrowheads="1"/>
            </p:cNvSpPr>
            <p:nvPr/>
          </p:nvSpPr>
          <p:spPr bwMode="auto">
            <a:xfrm>
              <a:off x="2071688" y="2098675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78" name="Line 251"/>
            <p:cNvSpPr>
              <a:spLocks noChangeAspect="1" noChangeShapeType="1"/>
            </p:cNvSpPr>
            <p:nvPr/>
          </p:nvSpPr>
          <p:spPr bwMode="auto">
            <a:xfrm>
              <a:off x="808038" y="2195513"/>
              <a:ext cx="533400" cy="0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79" name="Line 252"/>
            <p:cNvSpPr>
              <a:spLocks noChangeAspect="1" noChangeShapeType="1"/>
            </p:cNvSpPr>
            <p:nvPr/>
          </p:nvSpPr>
          <p:spPr bwMode="auto">
            <a:xfrm>
              <a:off x="1538288" y="2195513"/>
              <a:ext cx="533400" cy="0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0" name="Oval 253"/>
            <p:cNvSpPr>
              <a:spLocks noChangeAspect="1" noChangeArrowheads="1"/>
            </p:cNvSpPr>
            <p:nvPr/>
          </p:nvSpPr>
          <p:spPr bwMode="auto">
            <a:xfrm>
              <a:off x="614363" y="2827338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1" name="Oval 254"/>
            <p:cNvSpPr>
              <a:spLocks noChangeAspect="1" noChangeArrowheads="1"/>
            </p:cNvSpPr>
            <p:nvPr/>
          </p:nvSpPr>
          <p:spPr bwMode="auto">
            <a:xfrm>
              <a:off x="1341438" y="2827338"/>
              <a:ext cx="196850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2" name="Oval 255"/>
            <p:cNvSpPr>
              <a:spLocks noChangeAspect="1" noChangeArrowheads="1"/>
            </p:cNvSpPr>
            <p:nvPr/>
          </p:nvSpPr>
          <p:spPr bwMode="auto">
            <a:xfrm>
              <a:off x="2071688" y="2827338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3" name="Line 256"/>
            <p:cNvSpPr>
              <a:spLocks noChangeAspect="1" noChangeShapeType="1"/>
            </p:cNvSpPr>
            <p:nvPr/>
          </p:nvSpPr>
          <p:spPr bwMode="auto">
            <a:xfrm flipV="1">
              <a:off x="711200" y="3021013"/>
              <a:ext cx="0" cy="534987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4" name="Line 257"/>
            <p:cNvSpPr>
              <a:spLocks noChangeAspect="1" noChangeShapeType="1"/>
            </p:cNvSpPr>
            <p:nvPr/>
          </p:nvSpPr>
          <p:spPr bwMode="auto">
            <a:xfrm flipV="1">
              <a:off x="711200" y="2292350"/>
              <a:ext cx="0" cy="534988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5" name="Oval 258" descr="Dark upward diagonal"/>
            <p:cNvSpPr>
              <a:spLocks noChangeAspect="1" noChangeArrowheads="1"/>
            </p:cNvSpPr>
            <p:nvPr/>
          </p:nvSpPr>
          <p:spPr bwMode="auto">
            <a:xfrm>
              <a:off x="1293813" y="3070225"/>
              <a:ext cx="193675" cy="193675"/>
            </a:xfrm>
            <a:prstGeom prst="ellipse">
              <a:avLst/>
            </a:prstGeom>
            <a:pattFill prst="dkUpDiag">
              <a:fgClr>
                <a:srgbClr val="8B001D"/>
              </a:fgClr>
              <a:bgClr>
                <a:srgbClr val="FFFFFF"/>
              </a:bgClr>
            </a:pattFill>
            <a:ln w="12700">
              <a:solidFill>
                <a:srgbClr val="8B001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6" name="Oval 259"/>
            <p:cNvSpPr>
              <a:spLocks noChangeAspect="1" noChangeArrowheads="1"/>
            </p:cNvSpPr>
            <p:nvPr/>
          </p:nvSpPr>
          <p:spPr bwMode="auto">
            <a:xfrm>
              <a:off x="2020888" y="3070225"/>
              <a:ext cx="196850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7" name="Oval 260"/>
            <p:cNvSpPr>
              <a:spLocks noChangeAspect="1" noChangeArrowheads="1"/>
            </p:cNvSpPr>
            <p:nvPr/>
          </p:nvSpPr>
          <p:spPr bwMode="auto">
            <a:xfrm>
              <a:off x="2751138" y="3070225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8" name="Line 261"/>
            <p:cNvSpPr>
              <a:spLocks noChangeAspect="1" noChangeShapeType="1"/>
            </p:cNvSpPr>
            <p:nvPr/>
          </p:nvSpPr>
          <p:spPr bwMode="auto">
            <a:xfrm>
              <a:off x="1487488" y="3167063"/>
              <a:ext cx="534987" cy="0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prstDash val="lgDash"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9" name="Line 262"/>
            <p:cNvSpPr>
              <a:spLocks noChangeAspect="1" noChangeShapeType="1"/>
            </p:cNvSpPr>
            <p:nvPr/>
          </p:nvSpPr>
          <p:spPr bwMode="auto">
            <a:xfrm>
              <a:off x="2217738" y="3167063"/>
              <a:ext cx="533400" cy="0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prstDash val="lgDash"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0" name="Oval 263"/>
            <p:cNvSpPr>
              <a:spLocks noChangeAspect="1" noChangeArrowheads="1"/>
            </p:cNvSpPr>
            <p:nvPr/>
          </p:nvSpPr>
          <p:spPr bwMode="auto">
            <a:xfrm>
              <a:off x="1293813" y="1612900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1" name="Oval 264"/>
            <p:cNvSpPr>
              <a:spLocks noChangeAspect="1" noChangeArrowheads="1"/>
            </p:cNvSpPr>
            <p:nvPr/>
          </p:nvSpPr>
          <p:spPr bwMode="auto">
            <a:xfrm>
              <a:off x="2020888" y="1612900"/>
              <a:ext cx="196850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2" name="Oval 265" descr="Dark upward diagonal"/>
            <p:cNvSpPr>
              <a:spLocks noChangeAspect="1" noChangeArrowheads="1"/>
            </p:cNvSpPr>
            <p:nvPr/>
          </p:nvSpPr>
          <p:spPr bwMode="auto">
            <a:xfrm>
              <a:off x="2751138" y="1612900"/>
              <a:ext cx="193675" cy="193675"/>
            </a:xfrm>
            <a:prstGeom prst="ellipse">
              <a:avLst/>
            </a:prstGeom>
            <a:pattFill prst="dkUpDiag">
              <a:fgClr>
                <a:srgbClr val="8B001D"/>
              </a:fgClr>
              <a:bgClr>
                <a:srgbClr val="FFFFFF"/>
              </a:bgClr>
            </a:pattFill>
            <a:ln w="12700">
              <a:solidFill>
                <a:srgbClr val="8B001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3" name="Line 266"/>
            <p:cNvSpPr>
              <a:spLocks noChangeAspect="1" noChangeShapeType="1"/>
            </p:cNvSpPr>
            <p:nvPr/>
          </p:nvSpPr>
          <p:spPr bwMode="auto">
            <a:xfrm>
              <a:off x="1487488" y="1709738"/>
              <a:ext cx="533400" cy="0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4" name="Line 267"/>
            <p:cNvSpPr>
              <a:spLocks noChangeAspect="1" noChangeShapeType="1"/>
            </p:cNvSpPr>
            <p:nvPr/>
          </p:nvSpPr>
          <p:spPr bwMode="auto">
            <a:xfrm>
              <a:off x="2217738" y="1709738"/>
              <a:ext cx="533400" cy="0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5" name="Oval 268"/>
            <p:cNvSpPr>
              <a:spLocks noChangeAspect="1" noChangeArrowheads="1"/>
            </p:cNvSpPr>
            <p:nvPr/>
          </p:nvSpPr>
          <p:spPr bwMode="auto">
            <a:xfrm>
              <a:off x="1293813" y="2341563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6" name="Oval 269"/>
            <p:cNvSpPr>
              <a:spLocks noChangeAspect="1" noChangeArrowheads="1"/>
            </p:cNvSpPr>
            <p:nvPr/>
          </p:nvSpPr>
          <p:spPr bwMode="auto">
            <a:xfrm>
              <a:off x="2020888" y="2341563"/>
              <a:ext cx="196850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7" name="Oval 270"/>
            <p:cNvSpPr>
              <a:spLocks noChangeAspect="1" noChangeArrowheads="1"/>
            </p:cNvSpPr>
            <p:nvPr/>
          </p:nvSpPr>
          <p:spPr bwMode="auto">
            <a:xfrm>
              <a:off x="2751138" y="2341563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8" name="Line 271"/>
            <p:cNvSpPr>
              <a:spLocks noChangeAspect="1" noChangeShapeType="1"/>
            </p:cNvSpPr>
            <p:nvPr/>
          </p:nvSpPr>
          <p:spPr bwMode="auto">
            <a:xfrm>
              <a:off x="2847975" y="1806575"/>
              <a:ext cx="0" cy="534988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9" name="Line 272"/>
            <p:cNvSpPr>
              <a:spLocks noChangeAspect="1" noChangeShapeType="1"/>
            </p:cNvSpPr>
            <p:nvPr/>
          </p:nvSpPr>
          <p:spPr bwMode="auto">
            <a:xfrm>
              <a:off x="2847975" y="2535238"/>
              <a:ext cx="0" cy="534987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00" name="Line 273"/>
            <p:cNvSpPr>
              <a:spLocks noChangeAspect="1" noChangeShapeType="1"/>
            </p:cNvSpPr>
            <p:nvPr/>
          </p:nvSpPr>
          <p:spPr bwMode="auto">
            <a:xfrm>
              <a:off x="2168525" y="3021013"/>
              <a:ext cx="0" cy="534987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01" name="Line 274"/>
            <p:cNvSpPr>
              <a:spLocks noChangeAspect="1" noChangeShapeType="1"/>
            </p:cNvSpPr>
            <p:nvPr/>
          </p:nvSpPr>
          <p:spPr bwMode="auto">
            <a:xfrm>
              <a:off x="2168525" y="2292350"/>
              <a:ext cx="0" cy="534988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02" name="Line 275"/>
            <p:cNvSpPr>
              <a:spLocks noChangeAspect="1" noChangeShapeType="1"/>
            </p:cNvSpPr>
            <p:nvPr/>
          </p:nvSpPr>
          <p:spPr bwMode="auto">
            <a:xfrm>
              <a:off x="1050925" y="2681288"/>
              <a:ext cx="1462088" cy="0"/>
            </a:xfrm>
            <a:prstGeom prst="line">
              <a:avLst/>
            </a:prstGeom>
            <a:noFill/>
            <a:ln w="6350" cap="rnd">
              <a:solidFill>
                <a:schemeClr val="accent2">
                  <a:lumMod val="40000"/>
                  <a:lumOff val="60000"/>
                </a:scheme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03" name="Line 276"/>
            <p:cNvSpPr>
              <a:spLocks noChangeAspect="1" noChangeShapeType="1"/>
            </p:cNvSpPr>
            <p:nvPr/>
          </p:nvSpPr>
          <p:spPr bwMode="auto">
            <a:xfrm>
              <a:off x="1779588" y="1952625"/>
              <a:ext cx="0" cy="1466850"/>
            </a:xfrm>
            <a:prstGeom prst="line">
              <a:avLst/>
            </a:prstGeom>
            <a:noFill/>
            <a:ln w="6350" cap="rnd">
              <a:solidFill>
                <a:schemeClr val="accent2">
                  <a:lumMod val="40000"/>
                  <a:lumOff val="60000"/>
                </a:scheme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04" name="Oval 277"/>
            <p:cNvSpPr>
              <a:spLocks noChangeAspect="1" noChangeArrowheads="1"/>
            </p:cNvSpPr>
            <p:nvPr/>
          </p:nvSpPr>
          <p:spPr bwMode="auto">
            <a:xfrm>
              <a:off x="954088" y="3313113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05" name="Oval 278"/>
            <p:cNvSpPr>
              <a:spLocks noChangeAspect="1" noChangeArrowheads="1"/>
            </p:cNvSpPr>
            <p:nvPr/>
          </p:nvSpPr>
          <p:spPr bwMode="auto">
            <a:xfrm>
              <a:off x="1681163" y="3313113"/>
              <a:ext cx="196850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06" name="Oval 279"/>
            <p:cNvSpPr>
              <a:spLocks noChangeAspect="1" noChangeArrowheads="1"/>
            </p:cNvSpPr>
            <p:nvPr/>
          </p:nvSpPr>
          <p:spPr bwMode="auto">
            <a:xfrm>
              <a:off x="2411413" y="3313113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07" name="Oval 280"/>
            <p:cNvSpPr>
              <a:spLocks noChangeAspect="1" noChangeArrowheads="1"/>
            </p:cNvSpPr>
            <p:nvPr/>
          </p:nvSpPr>
          <p:spPr bwMode="auto">
            <a:xfrm>
              <a:off x="954088" y="1855788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08" name="Oval 281"/>
            <p:cNvSpPr>
              <a:spLocks noChangeAspect="1" noChangeArrowheads="1"/>
            </p:cNvSpPr>
            <p:nvPr/>
          </p:nvSpPr>
          <p:spPr bwMode="auto">
            <a:xfrm>
              <a:off x="1681163" y="1855788"/>
              <a:ext cx="196850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09" name="Oval 282"/>
            <p:cNvSpPr>
              <a:spLocks noChangeAspect="1" noChangeArrowheads="1"/>
            </p:cNvSpPr>
            <p:nvPr/>
          </p:nvSpPr>
          <p:spPr bwMode="auto">
            <a:xfrm>
              <a:off x="2411413" y="1855788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10" name="Oval 283"/>
            <p:cNvSpPr>
              <a:spLocks noChangeAspect="1" noChangeArrowheads="1"/>
            </p:cNvSpPr>
            <p:nvPr/>
          </p:nvSpPr>
          <p:spPr bwMode="auto">
            <a:xfrm>
              <a:off x="954088" y="2582863"/>
              <a:ext cx="193675" cy="19685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11" name="Oval 284" descr="Dark upward diagonal"/>
            <p:cNvSpPr>
              <a:spLocks noChangeAspect="1" noChangeArrowheads="1"/>
            </p:cNvSpPr>
            <p:nvPr/>
          </p:nvSpPr>
          <p:spPr bwMode="auto">
            <a:xfrm>
              <a:off x="1681163" y="2582863"/>
              <a:ext cx="196850" cy="196850"/>
            </a:xfrm>
            <a:prstGeom prst="ellipse">
              <a:avLst/>
            </a:prstGeom>
            <a:pattFill prst="dkUpDiag">
              <a:fgClr>
                <a:srgbClr val="8B001D"/>
              </a:fgClr>
              <a:bgClr>
                <a:srgbClr val="FFFFFF"/>
              </a:bgClr>
            </a:pattFill>
            <a:ln w="12700">
              <a:solidFill>
                <a:srgbClr val="8B001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12" name="Oval 285"/>
            <p:cNvSpPr>
              <a:spLocks noChangeAspect="1" noChangeArrowheads="1"/>
            </p:cNvSpPr>
            <p:nvPr/>
          </p:nvSpPr>
          <p:spPr bwMode="auto">
            <a:xfrm>
              <a:off x="2411413" y="2582863"/>
              <a:ext cx="193675" cy="19685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13" name="Line 286"/>
            <p:cNvSpPr>
              <a:spLocks noChangeAspect="1" noChangeShapeType="1"/>
            </p:cNvSpPr>
            <p:nvPr/>
          </p:nvSpPr>
          <p:spPr bwMode="auto">
            <a:xfrm flipV="1">
              <a:off x="7008813" y="2438400"/>
              <a:ext cx="679450" cy="485775"/>
            </a:xfrm>
            <a:prstGeom prst="line">
              <a:avLst/>
            </a:prstGeom>
            <a:noFill/>
            <a:ln w="6350" cap="rnd">
              <a:solidFill>
                <a:schemeClr val="accent2">
                  <a:lumMod val="40000"/>
                  <a:lumOff val="60000"/>
                </a:scheme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14" name="Line 287"/>
            <p:cNvSpPr>
              <a:spLocks noChangeAspect="1" noChangeShapeType="1"/>
            </p:cNvSpPr>
            <p:nvPr/>
          </p:nvSpPr>
          <p:spPr bwMode="auto">
            <a:xfrm flipV="1">
              <a:off x="6958013" y="1806575"/>
              <a:ext cx="0" cy="534988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prstDash val="lgDash"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15" name="Line 288"/>
            <p:cNvSpPr>
              <a:spLocks noChangeAspect="1" noChangeShapeType="1"/>
            </p:cNvSpPr>
            <p:nvPr/>
          </p:nvSpPr>
          <p:spPr bwMode="auto">
            <a:xfrm flipV="1">
              <a:off x="6958013" y="2535238"/>
              <a:ext cx="0" cy="534987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prstDash val="lgDash"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16" name="Line 289"/>
            <p:cNvSpPr>
              <a:spLocks noChangeAspect="1" noChangeShapeType="1"/>
            </p:cNvSpPr>
            <p:nvPr/>
          </p:nvSpPr>
          <p:spPr bwMode="auto">
            <a:xfrm flipV="1">
              <a:off x="6278563" y="3167063"/>
              <a:ext cx="679450" cy="485775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prstDash val="lgDash"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17" name="Line 290"/>
            <p:cNvSpPr>
              <a:spLocks noChangeAspect="1" noChangeShapeType="1"/>
            </p:cNvSpPr>
            <p:nvPr/>
          </p:nvSpPr>
          <p:spPr bwMode="auto">
            <a:xfrm flipV="1">
              <a:off x="6278563" y="1709738"/>
              <a:ext cx="679450" cy="485775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18" name="Line 291"/>
            <p:cNvSpPr>
              <a:spLocks noChangeAspect="1" noChangeShapeType="1"/>
            </p:cNvSpPr>
            <p:nvPr/>
          </p:nvSpPr>
          <p:spPr bwMode="auto">
            <a:xfrm flipV="1">
              <a:off x="7735888" y="1709738"/>
              <a:ext cx="679450" cy="485775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19" name="Line 292"/>
            <p:cNvSpPr>
              <a:spLocks noChangeAspect="1" noChangeShapeType="1"/>
            </p:cNvSpPr>
            <p:nvPr/>
          </p:nvSpPr>
          <p:spPr bwMode="auto">
            <a:xfrm flipV="1">
              <a:off x="7735888" y="3167063"/>
              <a:ext cx="679450" cy="485775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20" name="Oval 293"/>
            <p:cNvSpPr>
              <a:spLocks noChangeAspect="1" noChangeArrowheads="1"/>
            </p:cNvSpPr>
            <p:nvPr/>
          </p:nvSpPr>
          <p:spPr bwMode="auto">
            <a:xfrm>
              <a:off x="6181725" y="3556000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21" name="Oval 294"/>
            <p:cNvSpPr>
              <a:spLocks noChangeAspect="1" noChangeArrowheads="1"/>
            </p:cNvSpPr>
            <p:nvPr/>
          </p:nvSpPr>
          <p:spPr bwMode="auto">
            <a:xfrm>
              <a:off x="6908800" y="3556000"/>
              <a:ext cx="196850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22" name="Oval 295"/>
            <p:cNvSpPr>
              <a:spLocks noChangeAspect="1" noChangeArrowheads="1"/>
            </p:cNvSpPr>
            <p:nvPr/>
          </p:nvSpPr>
          <p:spPr bwMode="auto">
            <a:xfrm>
              <a:off x="7639050" y="3556000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23" name="Line 296"/>
            <p:cNvSpPr>
              <a:spLocks noChangeAspect="1" noChangeShapeType="1"/>
            </p:cNvSpPr>
            <p:nvPr/>
          </p:nvSpPr>
          <p:spPr bwMode="auto">
            <a:xfrm>
              <a:off x="6375400" y="3652838"/>
              <a:ext cx="533400" cy="0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24" name="Line 297"/>
            <p:cNvSpPr>
              <a:spLocks noChangeAspect="1" noChangeShapeType="1"/>
            </p:cNvSpPr>
            <p:nvPr/>
          </p:nvSpPr>
          <p:spPr bwMode="auto">
            <a:xfrm>
              <a:off x="7105650" y="3652838"/>
              <a:ext cx="533400" cy="0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25" name="Oval 298"/>
            <p:cNvSpPr>
              <a:spLocks noChangeAspect="1" noChangeArrowheads="1"/>
            </p:cNvSpPr>
            <p:nvPr/>
          </p:nvSpPr>
          <p:spPr bwMode="auto">
            <a:xfrm>
              <a:off x="6181725" y="2098675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26" name="Oval 299"/>
            <p:cNvSpPr>
              <a:spLocks noChangeAspect="1" noChangeArrowheads="1"/>
            </p:cNvSpPr>
            <p:nvPr/>
          </p:nvSpPr>
          <p:spPr bwMode="auto">
            <a:xfrm>
              <a:off x="6908800" y="2098675"/>
              <a:ext cx="196850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27" name="Oval 300"/>
            <p:cNvSpPr>
              <a:spLocks noChangeAspect="1" noChangeArrowheads="1"/>
            </p:cNvSpPr>
            <p:nvPr/>
          </p:nvSpPr>
          <p:spPr bwMode="auto">
            <a:xfrm>
              <a:off x="7639050" y="2098675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28" name="Line 301"/>
            <p:cNvSpPr>
              <a:spLocks noChangeAspect="1" noChangeShapeType="1"/>
            </p:cNvSpPr>
            <p:nvPr/>
          </p:nvSpPr>
          <p:spPr bwMode="auto">
            <a:xfrm>
              <a:off x="6375400" y="2195513"/>
              <a:ext cx="533400" cy="0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29" name="Line 302"/>
            <p:cNvSpPr>
              <a:spLocks noChangeAspect="1" noChangeShapeType="1"/>
            </p:cNvSpPr>
            <p:nvPr/>
          </p:nvSpPr>
          <p:spPr bwMode="auto">
            <a:xfrm>
              <a:off x="7105650" y="2195513"/>
              <a:ext cx="533400" cy="0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30" name="Oval 303"/>
            <p:cNvSpPr>
              <a:spLocks noChangeAspect="1" noChangeArrowheads="1"/>
            </p:cNvSpPr>
            <p:nvPr/>
          </p:nvSpPr>
          <p:spPr bwMode="auto">
            <a:xfrm>
              <a:off x="6181725" y="2827338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31" name="Oval 304" descr="Small checker board"/>
            <p:cNvSpPr>
              <a:spLocks noChangeAspect="1" noChangeArrowheads="1"/>
            </p:cNvSpPr>
            <p:nvPr/>
          </p:nvSpPr>
          <p:spPr bwMode="auto">
            <a:xfrm>
              <a:off x="6908800" y="2827338"/>
              <a:ext cx="196850" cy="193675"/>
            </a:xfrm>
            <a:prstGeom prst="ellipse">
              <a:avLst/>
            </a:prstGeom>
            <a:pattFill prst="smCheck">
              <a:fgClr>
                <a:srgbClr val="000000"/>
              </a:fgClr>
              <a:bgClr>
                <a:srgbClr val="FFFFFF"/>
              </a:bgClr>
            </a:patt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32" name="Oval 305"/>
            <p:cNvSpPr>
              <a:spLocks noChangeAspect="1" noChangeArrowheads="1"/>
            </p:cNvSpPr>
            <p:nvPr/>
          </p:nvSpPr>
          <p:spPr bwMode="auto">
            <a:xfrm>
              <a:off x="7639050" y="2827338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33" name="Line 306"/>
            <p:cNvSpPr>
              <a:spLocks noChangeAspect="1" noChangeShapeType="1"/>
            </p:cNvSpPr>
            <p:nvPr/>
          </p:nvSpPr>
          <p:spPr bwMode="auto">
            <a:xfrm flipV="1">
              <a:off x="6278563" y="3021013"/>
              <a:ext cx="0" cy="534987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34" name="Line 307"/>
            <p:cNvSpPr>
              <a:spLocks noChangeAspect="1" noChangeShapeType="1"/>
            </p:cNvSpPr>
            <p:nvPr/>
          </p:nvSpPr>
          <p:spPr bwMode="auto">
            <a:xfrm flipV="1">
              <a:off x="6278563" y="2292350"/>
              <a:ext cx="0" cy="534988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35" name="Oval 308"/>
            <p:cNvSpPr>
              <a:spLocks noChangeAspect="1" noChangeArrowheads="1"/>
            </p:cNvSpPr>
            <p:nvPr/>
          </p:nvSpPr>
          <p:spPr bwMode="auto">
            <a:xfrm>
              <a:off x="6861175" y="3070225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36" name="Oval 309"/>
            <p:cNvSpPr>
              <a:spLocks noChangeAspect="1" noChangeArrowheads="1"/>
            </p:cNvSpPr>
            <p:nvPr/>
          </p:nvSpPr>
          <p:spPr bwMode="auto">
            <a:xfrm>
              <a:off x="7588250" y="3070225"/>
              <a:ext cx="196850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37" name="Oval 310"/>
            <p:cNvSpPr>
              <a:spLocks noChangeAspect="1" noChangeArrowheads="1"/>
            </p:cNvSpPr>
            <p:nvPr/>
          </p:nvSpPr>
          <p:spPr bwMode="auto">
            <a:xfrm>
              <a:off x="8318500" y="3070225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38" name="Line 311"/>
            <p:cNvSpPr>
              <a:spLocks noChangeAspect="1" noChangeShapeType="1"/>
            </p:cNvSpPr>
            <p:nvPr/>
          </p:nvSpPr>
          <p:spPr bwMode="auto">
            <a:xfrm>
              <a:off x="7054850" y="3167063"/>
              <a:ext cx="534988" cy="0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prstDash val="lgDash"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39" name="Line 312"/>
            <p:cNvSpPr>
              <a:spLocks noChangeAspect="1" noChangeShapeType="1"/>
            </p:cNvSpPr>
            <p:nvPr/>
          </p:nvSpPr>
          <p:spPr bwMode="auto">
            <a:xfrm>
              <a:off x="7785100" y="3167063"/>
              <a:ext cx="533400" cy="0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prstDash val="lgDash"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40" name="Oval 313"/>
            <p:cNvSpPr>
              <a:spLocks noChangeAspect="1" noChangeArrowheads="1"/>
            </p:cNvSpPr>
            <p:nvPr/>
          </p:nvSpPr>
          <p:spPr bwMode="auto">
            <a:xfrm>
              <a:off x="6861175" y="1612900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41" name="Oval 314"/>
            <p:cNvSpPr>
              <a:spLocks noChangeAspect="1" noChangeArrowheads="1"/>
            </p:cNvSpPr>
            <p:nvPr/>
          </p:nvSpPr>
          <p:spPr bwMode="auto">
            <a:xfrm>
              <a:off x="7588250" y="1612900"/>
              <a:ext cx="196850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42" name="Oval 315"/>
            <p:cNvSpPr>
              <a:spLocks noChangeAspect="1" noChangeArrowheads="1"/>
            </p:cNvSpPr>
            <p:nvPr/>
          </p:nvSpPr>
          <p:spPr bwMode="auto">
            <a:xfrm>
              <a:off x="8318500" y="1612900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43" name="Line 316"/>
            <p:cNvSpPr>
              <a:spLocks noChangeAspect="1" noChangeShapeType="1"/>
            </p:cNvSpPr>
            <p:nvPr/>
          </p:nvSpPr>
          <p:spPr bwMode="auto">
            <a:xfrm>
              <a:off x="7054850" y="1709738"/>
              <a:ext cx="533400" cy="0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44" name="Line 317"/>
            <p:cNvSpPr>
              <a:spLocks noChangeAspect="1" noChangeShapeType="1"/>
            </p:cNvSpPr>
            <p:nvPr/>
          </p:nvSpPr>
          <p:spPr bwMode="auto">
            <a:xfrm>
              <a:off x="7785100" y="1709738"/>
              <a:ext cx="533400" cy="0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45" name="Oval 318"/>
            <p:cNvSpPr>
              <a:spLocks noChangeAspect="1" noChangeArrowheads="1"/>
            </p:cNvSpPr>
            <p:nvPr/>
          </p:nvSpPr>
          <p:spPr bwMode="auto">
            <a:xfrm>
              <a:off x="6861175" y="2341563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46" name="Oval 319" descr="Small checker board"/>
            <p:cNvSpPr>
              <a:spLocks noChangeAspect="1" noChangeArrowheads="1"/>
            </p:cNvSpPr>
            <p:nvPr/>
          </p:nvSpPr>
          <p:spPr bwMode="auto">
            <a:xfrm>
              <a:off x="7588250" y="2341563"/>
              <a:ext cx="196850" cy="193675"/>
            </a:xfrm>
            <a:prstGeom prst="ellipse">
              <a:avLst/>
            </a:prstGeom>
            <a:pattFill prst="smCheck">
              <a:fgClr>
                <a:srgbClr val="000000"/>
              </a:fgClr>
              <a:bgClr>
                <a:srgbClr val="FFFFFF"/>
              </a:bgClr>
            </a:patt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47" name="Oval 320"/>
            <p:cNvSpPr>
              <a:spLocks noChangeAspect="1" noChangeArrowheads="1"/>
            </p:cNvSpPr>
            <p:nvPr/>
          </p:nvSpPr>
          <p:spPr bwMode="auto">
            <a:xfrm>
              <a:off x="8318500" y="2341563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48" name="Line 321"/>
            <p:cNvSpPr>
              <a:spLocks noChangeAspect="1" noChangeShapeType="1"/>
            </p:cNvSpPr>
            <p:nvPr/>
          </p:nvSpPr>
          <p:spPr bwMode="auto">
            <a:xfrm>
              <a:off x="8415338" y="1806575"/>
              <a:ext cx="0" cy="534988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49" name="Line 322"/>
            <p:cNvSpPr>
              <a:spLocks noChangeAspect="1" noChangeShapeType="1"/>
            </p:cNvSpPr>
            <p:nvPr/>
          </p:nvSpPr>
          <p:spPr bwMode="auto">
            <a:xfrm>
              <a:off x="8415338" y="2535238"/>
              <a:ext cx="0" cy="534987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50" name="Line 323"/>
            <p:cNvSpPr>
              <a:spLocks noChangeAspect="1" noChangeShapeType="1"/>
            </p:cNvSpPr>
            <p:nvPr/>
          </p:nvSpPr>
          <p:spPr bwMode="auto">
            <a:xfrm>
              <a:off x="7735888" y="3021013"/>
              <a:ext cx="0" cy="534987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51" name="Line 324"/>
            <p:cNvSpPr>
              <a:spLocks noChangeAspect="1" noChangeShapeType="1"/>
            </p:cNvSpPr>
            <p:nvPr/>
          </p:nvSpPr>
          <p:spPr bwMode="auto">
            <a:xfrm>
              <a:off x="7735888" y="2292350"/>
              <a:ext cx="0" cy="534988"/>
            </a:xfrm>
            <a:prstGeom prst="line">
              <a:avLst/>
            </a:prstGeom>
            <a:noFill/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52" name="Line 325"/>
            <p:cNvSpPr>
              <a:spLocks noChangeAspect="1" noChangeShapeType="1"/>
            </p:cNvSpPr>
            <p:nvPr/>
          </p:nvSpPr>
          <p:spPr bwMode="auto">
            <a:xfrm>
              <a:off x="6618288" y="2681288"/>
              <a:ext cx="1462087" cy="0"/>
            </a:xfrm>
            <a:prstGeom prst="line">
              <a:avLst/>
            </a:prstGeom>
            <a:noFill/>
            <a:ln w="6350" cap="rnd">
              <a:solidFill>
                <a:schemeClr val="accent2">
                  <a:lumMod val="40000"/>
                  <a:lumOff val="60000"/>
                </a:scheme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53" name="Line 326"/>
            <p:cNvSpPr>
              <a:spLocks noChangeAspect="1" noChangeShapeType="1"/>
            </p:cNvSpPr>
            <p:nvPr/>
          </p:nvSpPr>
          <p:spPr bwMode="auto">
            <a:xfrm>
              <a:off x="7346950" y="1952625"/>
              <a:ext cx="0" cy="1466850"/>
            </a:xfrm>
            <a:prstGeom prst="line">
              <a:avLst/>
            </a:prstGeom>
            <a:noFill/>
            <a:ln w="6350" cap="rnd">
              <a:solidFill>
                <a:schemeClr val="accent2">
                  <a:lumMod val="40000"/>
                  <a:lumOff val="60000"/>
                </a:scheme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54" name="Oval 327"/>
            <p:cNvSpPr>
              <a:spLocks noChangeAspect="1" noChangeArrowheads="1"/>
            </p:cNvSpPr>
            <p:nvPr/>
          </p:nvSpPr>
          <p:spPr bwMode="auto">
            <a:xfrm>
              <a:off x="6521450" y="3313113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55" name="Oval 328" descr="Small checker board"/>
            <p:cNvSpPr>
              <a:spLocks noChangeAspect="1" noChangeArrowheads="1"/>
            </p:cNvSpPr>
            <p:nvPr/>
          </p:nvSpPr>
          <p:spPr bwMode="auto">
            <a:xfrm>
              <a:off x="7248525" y="3313113"/>
              <a:ext cx="196850" cy="193675"/>
            </a:xfrm>
            <a:prstGeom prst="ellipse">
              <a:avLst/>
            </a:prstGeom>
            <a:pattFill prst="smCheck">
              <a:fgClr>
                <a:srgbClr val="000000"/>
              </a:fgClr>
              <a:bgClr>
                <a:srgbClr val="FFFFFF"/>
              </a:bgClr>
            </a:patt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56" name="Oval 329"/>
            <p:cNvSpPr>
              <a:spLocks noChangeAspect="1" noChangeArrowheads="1"/>
            </p:cNvSpPr>
            <p:nvPr/>
          </p:nvSpPr>
          <p:spPr bwMode="auto">
            <a:xfrm>
              <a:off x="7978775" y="3313113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57" name="Oval 330"/>
            <p:cNvSpPr>
              <a:spLocks noChangeAspect="1" noChangeArrowheads="1"/>
            </p:cNvSpPr>
            <p:nvPr/>
          </p:nvSpPr>
          <p:spPr bwMode="auto">
            <a:xfrm>
              <a:off x="6521450" y="1855788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58" name="Oval 331" descr="Small checker board"/>
            <p:cNvSpPr>
              <a:spLocks noChangeAspect="1" noChangeArrowheads="1"/>
            </p:cNvSpPr>
            <p:nvPr/>
          </p:nvSpPr>
          <p:spPr bwMode="auto">
            <a:xfrm>
              <a:off x="7248525" y="1855788"/>
              <a:ext cx="196850" cy="193675"/>
            </a:xfrm>
            <a:prstGeom prst="ellipse">
              <a:avLst/>
            </a:prstGeom>
            <a:pattFill prst="smCheck">
              <a:fgClr>
                <a:srgbClr val="000000"/>
              </a:fgClr>
              <a:bgClr>
                <a:srgbClr val="FFFFFF"/>
              </a:bgClr>
            </a:patt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59" name="Oval 332"/>
            <p:cNvSpPr>
              <a:spLocks noChangeAspect="1" noChangeArrowheads="1"/>
            </p:cNvSpPr>
            <p:nvPr/>
          </p:nvSpPr>
          <p:spPr bwMode="auto">
            <a:xfrm>
              <a:off x="7978775" y="1855788"/>
              <a:ext cx="193675" cy="19367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60" name="Oval 333" descr="Small checker board"/>
            <p:cNvSpPr>
              <a:spLocks noChangeAspect="1" noChangeArrowheads="1"/>
            </p:cNvSpPr>
            <p:nvPr/>
          </p:nvSpPr>
          <p:spPr bwMode="auto">
            <a:xfrm>
              <a:off x="6521450" y="2582863"/>
              <a:ext cx="193675" cy="196850"/>
            </a:xfrm>
            <a:prstGeom prst="ellipse">
              <a:avLst/>
            </a:prstGeom>
            <a:pattFill prst="smCheck">
              <a:fgClr>
                <a:srgbClr val="000000"/>
              </a:fgClr>
              <a:bgClr>
                <a:srgbClr val="FFFFFF"/>
              </a:bgClr>
            </a:patt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61" name="Oval 334" descr="Small checker board"/>
            <p:cNvSpPr>
              <a:spLocks noChangeAspect="1" noChangeArrowheads="1"/>
            </p:cNvSpPr>
            <p:nvPr/>
          </p:nvSpPr>
          <p:spPr bwMode="auto">
            <a:xfrm>
              <a:off x="7248525" y="2582863"/>
              <a:ext cx="196850" cy="196850"/>
            </a:xfrm>
            <a:prstGeom prst="ellipse">
              <a:avLst/>
            </a:prstGeom>
            <a:pattFill prst="smCheck">
              <a:fgClr>
                <a:srgbClr val="000000"/>
              </a:fgClr>
              <a:bgClr>
                <a:srgbClr val="FFFFFF"/>
              </a:bgClr>
            </a:patt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62" name="Oval 335" descr="Small checker board"/>
            <p:cNvSpPr>
              <a:spLocks noChangeAspect="1" noChangeArrowheads="1"/>
            </p:cNvSpPr>
            <p:nvPr/>
          </p:nvSpPr>
          <p:spPr bwMode="auto">
            <a:xfrm>
              <a:off x="7978775" y="2582863"/>
              <a:ext cx="193675" cy="196850"/>
            </a:xfrm>
            <a:prstGeom prst="ellipse">
              <a:avLst/>
            </a:prstGeom>
            <a:pattFill prst="smCheck">
              <a:fgClr>
                <a:srgbClr val="000000"/>
              </a:fgClr>
              <a:bgClr>
                <a:srgbClr val="FFFFFF"/>
              </a:bgClr>
            </a:patt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07471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125" y="158385"/>
            <a:ext cx="8857397" cy="917675"/>
          </a:xfrm>
        </p:spPr>
        <p:txBody>
          <a:bodyPr/>
          <a:lstStyle/>
          <a:p>
            <a:pPr algn="r"/>
            <a:r>
              <a:rPr lang="en-US" sz="2400" dirty="0">
                <a:solidFill>
                  <a:srgbClr val="1D73BA"/>
                </a:solidFill>
              </a:rPr>
              <a:t>Number of Unique Trials for 3 Response-Surface Designs and Number of Quadratic Model Terms  vs. Number of Continuous Factors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4334026" y="1704564"/>
            <a:ext cx="3305127" cy="847860"/>
            <a:chOff x="4254701" y="2272752"/>
            <a:chExt cx="4406837" cy="1130479"/>
          </a:xfrm>
        </p:grpSpPr>
        <p:grpSp>
          <p:nvGrpSpPr>
            <p:cNvPr id="5" name="Group 126"/>
            <p:cNvGrpSpPr/>
            <p:nvPr/>
          </p:nvGrpSpPr>
          <p:grpSpPr>
            <a:xfrm>
              <a:off x="4268988" y="2272752"/>
              <a:ext cx="3334568" cy="215444"/>
              <a:chOff x="4149242" y="4177284"/>
              <a:chExt cx="3334568" cy="215444"/>
            </a:xfrm>
          </p:grpSpPr>
          <p:sp>
            <p:nvSpPr>
              <p:cNvPr id="20" name="Line 119"/>
              <p:cNvSpPr>
                <a:spLocks noChangeShapeType="1"/>
              </p:cNvSpPr>
              <p:nvPr/>
            </p:nvSpPr>
            <p:spPr bwMode="auto">
              <a:xfrm>
                <a:off x="4149242" y="4234434"/>
                <a:ext cx="57150" cy="57150"/>
              </a:xfrm>
              <a:prstGeom prst="line">
                <a:avLst/>
              </a:prstGeom>
              <a:noFill/>
              <a:ln w="6" cap="flat">
                <a:solidFill>
                  <a:srgbClr val="E5740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Line 120"/>
              <p:cNvSpPr>
                <a:spLocks noChangeShapeType="1"/>
              </p:cNvSpPr>
              <p:nvPr/>
            </p:nvSpPr>
            <p:spPr bwMode="auto">
              <a:xfrm flipV="1">
                <a:off x="4149242" y="4234434"/>
                <a:ext cx="57150" cy="57150"/>
              </a:xfrm>
              <a:prstGeom prst="line">
                <a:avLst/>
              </a:prstGeom>
              <a:noFill/>
              <a:ln w="6" cap="flat">
                <a:solidFill>
                  <a:srgbClr val="E5740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Line 121"/>
              <p:cNvSpPr>
                <a:spLocks noChangeShapeType="1"/>
              </p:cNvSpPr>
              <p:nvPr/>
            </p:nvSpPr>
            <p:spPr bwMode="auto">
              <a:xfrm>
                <a:off x="4258780" y="4258247"/>
                <a:ext cx="152400" cy="1588"/>
              </a:xfrm>
              <a:prstGeom prst="line">
                <a:avLst/>
              </a:prstGeom>
              <a:noFill/>
              <a:ln w="6" cap="flat">
                <a:solidFill>
                  <a:srgbClr val="E5740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Rectangle 122"/>
              <p:cNvSpPr>
                <a:spLocks noChangeArrowheads="1"/>
              </p:cNvSpPr>
              <p:nvPr/>
            </p:nvSpPr>
            <p:spPr bwMode="auto">
              <a:xfrm>
                <a:off x="4444517" y="4177284"/>
                <a:ext cx="3039293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50" dirty="0">
                    <a:solidFill>
                      <a:srgbClr val="000000"/>
                    </a:solidFill>
                    <a:cs typeface="Arial" pitchFamily="34" charset="0"/>
                  </a:rPr>
                  <a:t>Unique Trials in Central Composite Design</a:t>
                </a:r>
                <a:endParaRPr lang="en-US" sz="1200" dirty="0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7" name="Group 129"/>
            <p:cNvGrpSpPr/>
            <p:nvPr/>
          </p:nvGrpSpPr>
          <p:grpSpPr>
            <a:xfrm>
              <a:off x="4259463" y="3187787"/>
              <a:ext cx="2198481" cy="215444"/>
              <a:chOff x="4139717" y="3234309"/>
              <a:chExt cx="2198481" cy="215444"/>
            </a:xfrm>
          </p:grpSpPr>
          <p:sp>
            <p:nvSpPr>
              <p:cNvPr id="17" name="Oval 109"/>
              <p:cNvSpPr>
                <a:spLocks noChangeArrowheads="1"/>
              </p:cNvSpPr>
              <p:nvPr/>
            </p:nvSpPr>
            <p:spPr bwMode="auto">
              <a:xfrm>
                <a:off x="4139717" y="3281934"/>
                <a:ext cx="76200" cy="76200"/>
              </a:xfrm>
              <a:prstGeom prst="ellipse">
                <a:avLst/>
              </a:prstGeom>
              <a:noFill/>
              <a:ln w="6" cap="flat">
                <a:solidFill>
                  <a:srgbClr val="F0324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Line 110"/>
              <p:cNvSpPr>
                <a:spLocks noChangeShapeType="1"/>
              </p:cNvSpPr>
              <p:nvPr/>
            </p:nvSpPr>
            <p:spPr bwMode="auto">
              <a:xfrm>
                <a:off x="4258780" y="3315272"/>
                <a:ext cx="152400" cy="1588"/>
              </a:xfrm>
              <a:prstGeom prst="line">
                <a:avLst/>
              </a:prstGeom>
              <a:noFill/>
              <a:ln w="6" cap="flat">
                <a:solidFill>
                  <a:srgbClr val="F0324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Rectangle 111"/>
              <p:cNvSpPr>
                <a:spLocks noChangeArrowheads="1"/>
              </p:cNvSpPr>
              <p:nvPr/>
            </p:nvSpPr>
            <p:spPr bwMode="auto">
              <a:xfrm>
                <a:off x="4444517" y="3234309"/>
                <a:ext cx="1893681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50" dirty="0">
                    <a:solidFill>
                      <a:srgbClr val="000000"/>
                    </a:solidFill>
                    <a:cs typeface="Arial" pitchFamily="34" charset="0"/>
                  </a:rPr>
                  <a:t>Terms in Quadratic Model</a:t>
                </a:r>
                <a:endParaRPr lang="en-US" sz="1200" dirty="0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8" name="Group 128"/>
            <p:cNvGrpSpPr/>
            <p:nvPr/>
          </p:nvGrpSpPr>
          <p:grpSpPr>
            <a:xfrm>
              <a:off x="4254701" y="2876436"/>
              <a:ext cx="4406837" cy="215444"/>
              <a:chOff x="4134955" y="3548634"/>
              <a:chExt cx="4406837" cy="215444"/>
            </a:xfrm>
          </p:grpSpPr>
          <p:sp>
            <p:nvSpPr>
              <p:cNvPr id="13" name="Line 112"/>
              <p:cNvSpPr>
                <a:spLocks noChangeShapeType="1"/>
              </p:cNvSpPr>
              <p:nvPr/>
            </p:nvSpPr>
            <p:spPr bwMode="auto">
              <a:xfrm>
                <a:off x="4134955" y="3629597"/>
                <a:ext cx="76200" cy="1588"/>
              </a:xfrm>
              <a:prstGeom prst="line">
                <a:avLst/>
              </a:prstGeom>
              <a:noFill/>
              <a:ln w="6" cap="flat">
                <a:solidFill>
                  <a:srgbClr val="21BC2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Line 113"/>
              <p:cNvSpPr>
                <a:spLocks noChangeShapeType="1"/>
              </p:cNvSpPr>
              <p:nvPr/>
            </p:nvSpPr>
            <p:spPr bwMode="auto">
              <a:xfrm>
                <a:off x="4173055" y="3591497"/>
                <a:ext cx="1588" cy="76200"/>
              </a:xfrm>
              <a:prstGeom prst="line">
                <a:avLst/>
              </a:prstGeom>
              <a:noFill/>
              <a:ln w="6" cap="flat">
                <a:solidFill>
                  <a:srgbClr val="21BC2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Line 114"/>
              <p:cNvSpPr>
                <a:spLocks noChangeShapeType="1"/>
              </p:cNvSpPr>
              <p:nvPr/>
            </p:nvSpPr>
            <p:spPr bwMode="auto">
              <a:xfrm>
                <a:off x="4258780" y="3629597"/>
                <a:ext cx="152400" cy="1588"/>
              </a:xfrm>
              <a:prstGeom prst="line">
                <a:avLst/>
              </a:prstGeom>
              <a:noFill/>
              <a:ln w="6" cap="flat">
                <a:solidFill>
                  <a:srgbClr val="21BC2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Rectangle 115"/>
              <p:cNvSpPr>
                <a:spLocks noChangeArrowheads="1"/>
              </p:cNvSpPr>
              <p:nvPr/>
            </p:nvSpPr>
            <p:spPr bwMode="auto">
              <a:xfrm>
                <a:off x="4444516" y="3548634"/>
                <a:ext cx="4097276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50" dirty="0">
                    <a:solidFill>
                      <a:srgbClr val="000000"/>
                    </a:solidFill>
                    <a:cs typeface="Arial" pitchFamily="34" charset="0"/>
                  </a:rPr>
                  <a:t>Unique Trials in Custom Design with 6 df for Model Error</a:t>
                </a:r>
                <a:endParaRPr lang="en-US" sz="1200" dirty="0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9" name="Group 127"/>
            <p:cNvGrpSpPr/>
            <p:nvPr/>
          </p:nvGrpSpPr>
          <p:grpSpPr>
            <a:xfrm>
              <a:off x="4259463" y="2565084"/>
              <a:ext cx="2955099" cy="215444"/>
              <a:chOff x="4139717" y="3862959"/>
              <a:chExt cx="2955099" cy="215444"/>
            </a:xfrm>
          </p:grpSpPr>
          <p:sp>
            <p:nvSpPr>
              <p:cNvPr id="10" name="Freeform 116"/>
              <p:cNvSpPr>
                <a:spLocks/>
              </p:cNvSpPr>
              <p:nvPr/>
            </p:nvSpPr>
            <p:spPr bwMode="auto">
              <a:xfrm>
                <a:off x="4139717" y="3910584"/>
                <a:ext cx="76200" cy="76200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48" y="24"/>
                  </a:cxn>
                  <a:cxn ang="0">
                    <a:pos x="24" y="48"/>
                  </a:cxn>
                  <a:cxn ang="0">
                    <a:pos x="0" y="24"/>
                  </a:cxn>
                  <a:cxn ang="0">
                    <a:pos x="24" y="0"/>
                  </a:cxn>
                </a:cxnLst>
                <a:rect l="0" t="0" r="r" b="b"/>
                <a:pathLst>
                  <a:path w="48" h="48">
                    <a:moveTo>
                      <a:pt x="24" y="0"/>
                    </a:moveTo>
                    <a:lnTo>
                      <a:pt x="48" y="24"/>
                    </a:lnTo>
                    <a:lnTo>
                      <a:pt x="24" y="48"/>
                    </a:lnTo>
                    <a:lnTo>
                      <a:pt x="0" y="24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6" cap="flat">
                <a:solidFill>
                  <a:srgbClr val="2867F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Line 117"/>
              <p:cNvSpPr>
                <a:spLocks noChangeShapeType="1"/>
              </p:cNvSpPr>
              <p:nvPr/>
            </p:nvSpPr>
            <p:spPr bwMode="auto">
              <a:xfrm>
                <a:off x="4258780" y="3943922"/>
                <a:ext cx="152400" cy="1588"/>
              </a:xfrm>
              <a:prstGeom prst="line">
                <a:avLst/>
              </a:prstGeom>
              <a:noFill/>
              <a:ln w="6" cap="flat">
                <a:solidFill>
                  <a:srgbClr val="2867F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Rectangle 118"/>
              <p:cNvSpPr>
                <a:spLocks noChangeArrowheads="1"/>
              </p:cNvSpPr>
              <p:nvPr/>
            </p:nvSpPr>
            <p:spPr bwMode="auto">
              <a:xfrm>
                <a:off x="4444517" y="3862959"/>
                <a:ext cx="2650299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50" dirty="0">
                    <a:solidFill>
                      <a:srgbClr val="000000"/>
                    </a:solidFill>
                    <a:cs typeface="Arial" pitchFamily="34" charset="0"/>
                  </a:rPr>
                  <a:t>Unique Trials in Box-Behnken Design</a:t>
                </a:r>
                <a:endParaRPr lang="en-US" sz="1200" dirty="0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>
            <a:off x="3339885" y="4019950"/>
            <a:ext cx="46611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If generally running 3, 4 or 5-factor fractional-factorial designs…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200" dirty="0">
                <a:solidFill>
                  <a:srgbClr val="000000"/>
                </a:solidFill>
              </a:rPr>
              <a:t>How many interactions are you not investigating?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200" dirty="0">
                <a:solidFill>
                  <a:srgbClr val="000000"/>
                </a:solidFill>
              </a:rPr>
              <a:t>How many more trials needed to fit curvature?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200" dirty="0">
                <a:solidFill>
                  <a:srgbClr val="000000"/>
                </a:solidFill>
              </a:rPr>
              <a:t>Consider two stages: Definitive Screening + Augmentation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636" y="1108822"/>
            <a:ext cx="2907985" cy="2883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5109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2863" y="75063"/>
            <a:ext cx="7822427" cy="577659"/>
          </a:xfrm>
        </p:spPr>
        <p:txBody>
          <a:bodyPr/>
          <a:lstStyle/>
          <a:p>
            <a:pPr algn="r"/>
            <a:r>
              <a:rPr lang="en-US" sz="2400" dirty="0">
                <a:solidFill>
                  <a:srgbClr val="1D73BA"/>
                </a:solidFill>
              </a:rPr>
              <a:t>Classic Definition of DOE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84495" y="703764"/>
            <a:ext cx="8386549" cy="684803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spAutoFit/>
          </a:bodyPr>
          <a:lstStyle>
            <a:lvl1pPr algn="r" defTabSz="182880" rtl="0" eaLnBrk="1" latinLnBrk="0" hangingPunct="1">
              <a:spcBef>
                <a:spcPct val="0"/>
              </a:spcBef>
              <a:buNone/>
              <a:defRPr sz="1600" kern="1200" cap="all" baseline="0">
                <a:solidFill>
                  <a:srgbClr val="0053C3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eaLnBrk="0" hangingPunct="0">
              <a:buClr>
                <a:srgbClr val="003C8A"/>
              </a:buClr>
            </a:pPr>
            <a:r>
              <a:rPr lang="en-US" sz="2000" cap="none" dirty="0">
                <a:solidFill>
                  <a:schemeClr val="tx1"/>
                </a:solidFill>
              </a:rPr>
              <a:t>Purposeful control of the inputs (factors) in such a way as to deduce their relationships (if any) with the output (responses).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89301"/>
            <a:ext cx="6657975" cy="272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835606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2863" y="214141"/>
            <a:ext cx="7829250" cy="438581"/>
          </a:xfrm>
        </p:spPr>
        <p:txBody>
          <a:bodyPr/>
          <a:lstStyle/>
          <a:p>
            <a:pPr algn="r"/>
            <a:r>
              <a:rPr lang="en-US" sz="2400" dirty="0">
                <a:solidFill>
                  <a:srgbClr val="1D73BA"/>
                </a:solidFill>
              </a:rPr>
              <a:t>Alternative Definition of DOE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3418" y="1384041"/>
            <a:ext cx="7906086" cy="3273204"/>
          </a:xfrm>
        </p:spPr>
        <p:txBody>
          <a:bodyPr>
            <a:normAutofit/>
          </a:bodyPr>
          <a:lstStyle/>
          <a:p>
            <a:pPr lvl="1">
              <a:lnSpc>
                <a:spcPct val="100000"/>
              </a:lnSpc>
            </a:pPr>
            <a:r>
              <a:rPr lang="en-US" dirty="0"/>
              <a:t>If proposed model is </a:t>
            </a:r>
            <a:r>
              <a:rPr lang="en-US" b="1" i="1" dirty="0"/>
              <a:t>simple</a:t>
            </a:r>
            <a:r>
              <a:rPr lang="en-US" dirty="0"/>
              <a:t>, e.g. just main effects or </a:t>
            </a:r>
            <a:r>
              <a:rPr lang="en-US" b="1" i="1" dirty="0"/>
              <a:t>1</a:t>
            </a:r>
            <a:r>
              <a:rPr lang="en-US" b="1" i="1" baseline="30000" dirty="0"/>
              <a:t>st</a:t>
            </a:r>
            <a:r>
              <a:rPr lang="en-US" b="1" i="1" dirty="0"/>
              <a:t> order</a:t>
            </a:r>
            <a:r>
              <a:rPr lang="en-US" i="1" dirty="0"/>
              <a:t> </a:t>
            </a:r>
            <a:r>
              <a:rPr lang="en-US" dirty="0"/>
              <a:t>effects (</a:t>
            </a:r>
            <a:r>
              <a:rPr lang="en-US" altLang="en-US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x</a:t>
            </a:r>
            <a:r>
              <a:rPr lang="en-US" altLang="en-US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1</a:t>
            </a:r>
            <a:r>
              <a:rPr lang="en-US" altLang="en-US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 , x</a:t>
            </a:r>
            <a:r>
              <a:rPr lang="en-US" altLang="en-US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2</a:t>
            </a:r>
            <a:r>
              <a:rPr lang="en-US" altLang="en-US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 , x</a:t>
            </a:r>
            <a:r>
              <a:rPr lang="en-US" altLang="en-US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3</a:t>
            </a:r>
            <a:r>
              <a:rPr lang="en-US" dirty="0"/>
              <a:t>, etc.), the design is called a </a:t>
            </a:r>
            <a:r>
              <a:rPr lang="en-US" b="1" i="1" dirty="0"/>
              <a:t>screening</a:t>
            </a:r>
            <a:r>
              <a:rPr lang="en-US" dirty="0"/>
              <a:t> DOE</a:t>
            </a:r>
          </a:p>
          <a:p>
            <a:pPr lvl="2">
              <a:lnSpc>
                <a:spcPct val="100000"/>
              </a:lnSpc>
            </a:pPr>
            <a:r>
              <a:rPr lang="en-US" sz="1200" dirty="0"/>
              <a:t>Goals include </a:t>
            </a:r>
            <a:r>
              <a:rPr lang="en-US" sz="1200" b="1" dirty="0"/>
              <a:t>rank factor importance</a:t>
            </a:r>
            <a:r>
              <a:rPr lang="en-US" sz="1200" dirty="0"/>
              <a:t> or </a:t>
            </a:r>
            <a:r>
              <a:rPr lang="en-US" sz="1200" b="1" dirty="0"/>
              <a:t>find a “winner” quickly</a:t>
            </a:r>
          </a:p>
          <a:p>
            <a:pPr lvl="2">
              <a:lnSpc>
                <a:spcPct val="100000"/>
              </a:lnSpc>
            </a:pPr>
            <a:r>
              <a:rPr lang="en-US" sz="1200" dirty="0"/>
              <a:t>Used with many (&gt; 6?) factors at start of process characterization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If the proposed model is </a:t>
            </a:r>
            <a:r>
              <a:rPr lang="en-US" b="1" i="1" dirty="0"/>
              <a:t>more complex</a:t>
            </a:r>
            <a:r>
              <a:rPr lang="en-US" dirty="0"/>
              <a:t>, e.g. the model is </a:t>
            </a:r>
            <a:r>
              <a:rPr lang="en-US" b="1" i="1" dirty="0"/>
              <a:t>2</a:t>
            </a:r>
            <a:r>
              <a:rPr lang="en-US" b="1" i="1" baseline="30000" dirty="0"/>
              <a:t>nd</a:t>
            </a:r>
            <a:r>
              <a:rPr lang="en-US" b="1" i="1" dirty="0"/>
              <a:t> order </a:t>
            </a:r>
            <a:r>
              <a:rPr lang="en-US" dirty="0"/>
              <a:t>so that it includes two-way interaction terms (</a:t>
            </a:r>
            <a:r>
              <a:rPr lang="en-US" altLang="en-US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x</a:t>
            </a:r>
            <a:r>
              <a:rPr lang="en-US" altLang="en-US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1</a:t>
            </a:r>
            <a:r>
              <a:rPr lang="en-US" altLang="en-US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x</a:t>
            </a:r>
            <a:r>
              <a:rPr lang="en-US" altLang="en-US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2</a:t>
            </a:r>
            <a:r>
              <a:rPr lang="en-US" altLang="en-US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 , x</a:t>
            </a:r>
            <a:r>
              <a:rPr lang="en-US" altLang="en-US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1</a:t>
            </a:r>
            <a:r>
              <a:rPr lang="en-US" altLang="en-US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x</a:t>
            </a:r>
            <a:r>
              <a:rPr lang="en-US" altLang="en-US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3</a:t>
            </a:r>
            <a:r>
              <a:rPr lang="en-US" altLang="en-US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, x</a:t>
            </a:r>
            <a:r>
              <a:rPr lang="en-US" altLang="en-US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2</a:t>
            </a:r>
            <a:r>
              <a:rPr lang="en-US" altLang="en-US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x</a:t>
            </a:r>
            <a:r>
              <a:rPr lang="en-US" altLang="en-US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3</a:t>
            </a:r>
            <a:r>
              <a:rPr lang="en-US" dirty="0"/>
              <a:t>, etc.) and in the case of continuous factors, squared terms (</a:t>
            </a:r>
            <a:r>
              <a:rPr lang="en-US" altLang="en-US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x</a:t>
            </a:r>
            <a:r>
              <a:rPr lang="en-US" altLang="en-US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1</a:t>
            </a:r>
            <a:r>
              <a:rPr lang="en-US" altLang="en-US" b="1" i="1" baseline="30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2</a:t>
            </a:r>
            <a:r>
              <a:rPr lang="en-US" altLang="en-US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, x</a:t>
            </a:r>
            <a:r>
              <a:rPr lang="en-US" altLang="en-US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2</a:t>
            </a:r>
            <a:r>
              <a:rPr lang="en-US" altLang="en-US" b="1" i="1" baseline="30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2</a:t>
            </a:r>
            <a:r>
              <a:rPr lang="en-US" altLang="en-US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, x</a:t>
            </a:r>
            <a:r>
              <a:rPr lang="en-US" altLang="en-US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3</a:t>
            </a:r>
            <a:r>
              <a:rPr lang="en-US" altLang="en-US" b="1" i="1" baseline="30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2 </a:t>
            </a:r>
            <a:r>
              <a:rPr lang="en-US" altLang="en-US" b="1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,</a:t>
            </a:r>
            <a:r>
              <a:rPr lang="en-US" dirty="0"/>
              <a:t> etc.), the design is called a </a:t>
            </a:r>
            <a:r>
              <a:rPr lang="en-US" b="1" i="1" dirty="0"/>
              <a:t>response-surface</a:t>
            </a:r>
            <a:r>
              <a:rPr lang="en-US" i="1" dirty="0"/>
              <a:t> </a:t>
            </a:r>
            <a:r>
              <a:rPr lang="en-US" dirty="0"/>
              <a:t>DOE</a:t>
            </a:r>
          </a:p>
          <a:p>
            <a:pPr lvl="2">
              <a:lnSpc>
                <a:spcPct val="100000"/>
              </a:lnSpc>
            </a:pPr>
            <a:r>
              <a:rPr lang="en-US" sz="1200" dirty="0"/>
              <a:t>Goal is generally to develop a </a:t>
            </a:r>
            <a:r>
              <a:rPr lang="en-US" sz="1200" b="1" dirty="0"/>
              <a:t>predictive model</a:t>
            </a:r>
            <a:r>
              <a:rPr lang="en-US" sz="1200" dirty="0"/>
              <a:t> of the process</a:t>
            </a:r>
          </a:p>
          <a:p>
            <a:pPr lvl="2">
              <a:lnSpc>
                <a:spcPct val="100000"/>
              </a:lnSpc>
            </a:pPr>
            <a:r>
              <a:rPr lang="en-US" sz="1200" dirty="0"/>
              <a:t>Used with a few (&lt; 6?) factors after a screening DOE</a:t>
            </a:r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96036" y="835609"/>
            <a:ext cx="7765576" cy="377026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spAutoFit/>
          </a:bodyPr>
          <a:lstStyle>
            <a:lvl1pPr algn="r" defTabSz="182880" rtl="0" eaLnBrk="1" latinLnBrk="0" hangingPunct="1">
              <a:spcBef>
                <a:spcPct val="0"/>
              </a:spcBef>
              <a:buNone/>
              <a:defRPr sz="1600" kern="1200" cap="all" baseline="0">
                <a:solidFill>
                  <a:srgbClr val="0053C3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cap="none" dirty="0">
                <a:solidFill>
                  <a:schemeClr val="tx1"/>
                </a:solidFill>
              </a:rPr>
              <a:t>A DOE is the specific collection of trials run to support a proposed model.</a:t>
            </a:r>
          </a:p>
        </p:txBody>
      </p:sp>
    </p:spTree>
    <p:extLst>
      <p:ext uri="{BB962C8B-B14F-4D97-AF65-F5344CB8AC3E}">
        <p14:creationId xmlns:p14="http://schemas.microsoft.com/office/powerpoint/2010/main" val="30932329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6" name="Group 195"/>
          <p:cNvGrpSpPr/>
          <p:nvPr/>
        </p:nvGrpSpPr>
        <p:grpSpPr>
          <a:xfrm>
            <a:off x="1232864" y="454180"/>
            <a:ext cx="6390308" cy="2043113"/>
            <a:chOff x="52388" y="3674375"/>
            <a:chExt cx="8520411" cy="2724150"/>
          </a:xfrm>
        </p:grpSpPr>
        <p:grpSp>
          <p:nvGrpSpPr>
            <p:cNvPr id="4" name="Group 191"/>
            <p:cNvGrpSpPr/>
            <p:nvPr/>
          </p:nvGrpSpPr>
          <p:grpSpPr>
            <a:xfrm>
              <a:off x="231775" y="3807725"/>
              <a:ext cx="8341024" cy="2590800"/>
              <a:chOff x="231775" y="4079875"/>
              <a:chExt cx="8341024" cy="2590800"/>
            </a:xfrm>
          </p:grpSpPr>
          <p:pic>
            <p:nvPicPr>
              <p:cNvPr id="5" name="Picture 4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3593" t="11983" r="6619" b="9677"/>
              <a:stretch>
                <a:fillRect/>
              </a:stretch>
            </p:blipFill>
            <p:spPr bwMode="auto">
              <a:xfrm>
                <a:off x="231775" y="4079875"/>
                <a:ext cx="2713038" cy="2590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" name="Picture 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3593" t="12038" r="7629" b="10185"/>
              <a:stretch>
                <a:fillRect/>
              </a:stretch>
            </p:blipFill>
            <p:spPr bwMode="auto">
              <a:xfrm>
                <a:off x="3044825" y="4110038"/>
                <a:ext cx="2682875" cy="2560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" name="Picture 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3535" t="11201" r="8586" b="10277"/>
              <a:stretch>
                <a:fillRect/>
              </a:stretch>
            </p:blipFill>
            <p:spPr bwMode="auto">
              <a:xfrm>
                <a:off x="5861050" y="4079875"/>
                <a:ext cx="2651125" cy="2590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8" name="Group 190"/>
              <p:cNvGrpSpPr/>
              <p:nvPr/>
            </p:nvGrpSpPr>
            <p:grpSpPr>
              <a:xfrm>
                <a:off x="1463831" y="4226975"/>
                <a:ext cx="7108968" cy="1582679"/>
                <a:chOff x="1463831" y="4226975"/>
                <a:chExt cx="7108968" cy="1582679"/>
              </a:xfrm>
            </p:grpSpPr>
            <p:sp>
              <p:nvSpPr>
                <p:cNvPr id="9" name="5-Point Star 8"/>
                <p:cNvSpPr/>
                <p:nvPr/>
              </p:nvSpPr>
              <p:spPr bwMode="auto">
                <a:xfrm>
                  <a:off x="8093230" y="5010745"/>
                  <a:ext cx="479569" cy="798909"/>
                </a:xfrm>
                <a:prstGeom prst="star5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68580" tIns="34290" rIns="68580" bIns="3429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 defTabSz="685800" fontAlgn="base">
                    <a:spcBef>
                      <a:spcPct val="50000"/>
                    </a:spcBef>
                    <a:spcAft>
                      <a:spcPct val="17000"/>
                    </a:spcAft>
                    <a:buClr>
                      <a:schemeClr val="tx1"/>
                    </a:buClr>
                  </a:pPr>
                  <a:endParaRPr lang="en-US" sz="1050">
                    <a:solidFill>
                      <a:srgbClr val="292929"/>
                    </a:solidFill>
                    <a:latin typeface="Arial" charset="0"/>
                  </a:endParaRPr>
                </a:p>
              </p:txBody>
            </p:sp>
            <p:sp>
              <p:nvSpPr>
                <p:cNvPr id="10" name="5-Point Star 9"/>
                <p:cNvSpPr/>
                <p:nvPr/>
              </p:nvSpPr>
              <p:spPr bwMode="auto">
                <a:xfrm>
                  <a:off x="7069974" y="4226975"/>
                  <a:ext cx="479569" cy="798910"/>
                </a:xfrm>
                <a:prstGeom prst="star5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68580" tIns="34290" rIns="68580" bIns="3429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 defTabSz="685800" fontAlgn="base">
                    <a:spcBef>
                      <a:spcPct val="50000"/>
                    </a:spcBef>
                    <a:spcAft>
                      <a:spcPct val="17000"/>
                    </a:spcAft>
                    <a:buClr>
                      <a:schemeClr val="tx1"/>
                    </a:buClr>
                  </a:pPr>
                  <a:endParaRPr lang="en-US" sz="1050">
                    <a:solidFill>
                      <a:srgbClr val="292929"/>
                    </a:solidFill>
                    <a:latin typeface="Arial" charset="0"/>
                  </a:endParaRPr>
                </a:p>
              </p:txBody>
            </p:sp>
            <p:sp>
              <p:nvSpPr>
                <p:cNvPr id="11" name="5-Point Star 10"/>
                <p:cNvSpPr/>
                <p:nvPr/>
              </p:nvSpPr>
              <p:spPr bwMode="auto">
                <a:xfrm>
                  <a:off x="5290158" y="5010744"/>
                  <a:ext cx="479569" cy="798910"/>
                </a:xfrm>
                <a:prstGeom prst="star5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68580" tIns="34290" rIns="68580" bIns="3429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 defTabSz="685800" fontAlgn="base">
                    <a:spcBef>
                      <a:spcPct val="50000"/>
                    </a:spcBef>
                    <a:spcAft>
                      <a:spcPct val="17000"/>
                    </a:spcAft>
                    <a:buClr>
                      <a:schemeClr val="tx1"/>
                    </a:buClr>
                  </a:pPr>
                  <a:endParaRPr lang="en-US" sz="1050">
                    <a:solidFill>
                      <a:srgbClr val="292929"/>
                    </a:solidFill>
                    <a:latin typeface="Arial" charset="0"/>
                  </a:endParaRPr>
                </a:p>
              </p:txBody>
            </p:sp>
            <p:sp>
              <p:nvSpPr>
                <p:cNvPr id="12" name="5-Point Star 11"/>
                <p:cNvSpPr/>
                <p:nvPr/>
              </p:nvSpPr>
              <p:spPr bwMode="auto">
                <a:xfrm>
                  <a:off x="4266902" y="4226975"/>
                  <a:ext cx="479569" cy="798910"/>
                </a:xfrm>
                <a:prstGeom prst="star5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68580" tIns="34290" rIns="68580" bIns="3429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 defTabSz="685800" fontAlgn="base">
                    <a:spcBef>
                      <a:spcPct val="50000"/>
                    </a:spcBef>
                    <a:spcAft>
                      <a:spcPct val="17000"/>
                    </a:spcAft>
                    <a:buClr>
                      <a:schemeClr val="tx1"/>
                    </a:buClr>
                  </a:pPr>
                  <a:endParaRPr lang="en-US" sz="1050">
                    <a:solidFill>
                      <a:srgbClr val="292929"/>
                    </a:solidFill>
                    <a:latin typeface="Arial" charset="0"/>
                  </a:endParaRPr>
                </a:p>
              </p:txBody>
            </p:sp>
            <p:sp>
              <p:nvSpPr>
                <p:cNvPr id="13" name="5-Point Star 12"/>
                <p:cNvSpPr/>
                <p:nvPr/>
              </p:nvSpPr>
              <p:spPr bwMode="auto">
                <a:xfrm>
                  <a:off x="2487087" y="5010744"/>
                  <a:ext cx="479569" cy="798910"/>
                </a:xfrm>
                <a:prstGeom prst="star5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68580" tIns="34290" rIns="68580" bIns="3429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 defTabSz="685800" fontAlgn="base">
                    <a:spcBef>
                      <a:spcPct val="50000"/>
                    </a:spcBef>
                    <a:spcAft>
                      <a:spcPct val="17000"/>
                    </a:spcAft>
                    <a:buClr>
                      <a:schemeClr val="tx1"/>
                    </a:buClr>
                  </a:pPr>
                  <a:endParaRPr lang="en-US" sz="1050">
                    <a:solidFill>
                      <a:srgbClr val="292929"/>
                    </a:solidFill>
                    <a:latin typeface="Arial" charset="0"/>
                  </a:endParaRPr>
                </a:p>
              </p:txBody>
            </p:sp>
            <p:sp>
              <p:nvSpPr>
                <p:cNvPr id="14" name="5-Point Star 13"/>
                <p:cNvSpPr/>
                <p:nvPr/>
              </p:nvSpPr>
              <p:spPr bwMode="auto">
                <a:xfrm>
                  <a:off x="1463831" y="4226975"/>
                  <a:ext cx="479569" cy="798910"/>
                </a:xfrm>
                <a:prstGeom prst="star5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68580" tIns="34290" rIns="68580" bIns="3429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 defTabSz="685800" fontAlgn="base">
                    <a:spcBef>
                      <a:spcPct val="50000"/>
                    </a:spcBef>
                    <a:spcAft>
                      <a:spcPct val="17000"/>
                    </a:spcAft>
                    <a:buClr>
                      <a:schemeClr val="tx1"/>
                    </a:buClr>
                  </a:pPr>
                  <a:endParaRPr lang="en-US" sz="1050">
                    <a:solidFill>
                      <a:srgbClr val="292929"/>
                    </a:solidFill>
                    <a:latin typeface="Arial" charset="0"/>
                  </a:endParaRPr>
                </a:p>
              </p:txBody>
            </p:sp>
          </p:grpSp>
        </p:grpSp>
        <p:sp>
          <p:nvSpPr>
            <p:cNvPr id="15" name="Text Box 171"/>
            <p:cNvSpPr txBox="1">
              <a:spLocks noChangeArrowheads="1"/>
            </p:cNvSpPr>
            <p:nvPr/>
          </p:nvSpPr>
          <p:spPr bwMode="auto">
            <a:xfrm>
              <a:off x="6767513" y="5144400"/>
              <a:ext cx="1462087" cy="603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en-US" sz="1500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rial Narrow" pitchFamily="34" charset="0"/>
                </a:rPr>
                <a:t>Fit requires data from all 3 blocks</a:t>
              </a:r>
            </a:p>
          </p:txBody>
        </p:sp>
        <p:sp>
          <p:nvSpPr>
            <p:cNvPr id="16" name="Text Box 172"/>
            <p:cNvSpPr txBox="1">
              <a:spLocks noChangeArrowheads="1"/>
            </p:cNvSpPr>
            <p:nvPr/>
          </p:nvSpPr>
          <p:spPr bwMode="auto">
            <a:xfrm>
              <a:off x="981075" y="5144400"/>
              <a:ext cx="1295400" cy="547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en-US" sz="1500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rial Narrow" pitchFamily="34" charset="0"/>
                </a:rPr>
                <a:t>Can fit data from blocks 1, 2 </a:t>
              </a:r>
              <a:r>
                <a:rPr lang="en-US" altLang="en-US" sz="1500" u="sng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rial Narrow" pitchFamily="34" charset="0"/>
                </a:rPr>
                <a:t>or</a:t>
              </a:r>
              <a:r>
                <a:rPr lang="en-US" altLang="en-US" sz="1500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rial Narrow" pitchFamily="34" charset="0"/>
                </a:rPr>
                <a:t> 3</a:t>
              </a:r>
            </a:p>
          </p:txBody>
        </p:sp>
        <p:sp>
          <p:nvSpPr>
            <p:cNvPr id="17" name="Text Box 173"/>
            <p:cNvSpPr txBox="1">
              <a:spLocks noChangeArrowheads="1"/>
            </p:cNvSpPr>
            <p:nvPr/>
          </p:nvSpPr>
          <p:spPr bwMode="auto">
            <a:xfrm>
              <a:off x="3844925" y="5144400"/>
              <a:ext cx="1409700" cy="547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en-US" sz="1500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rial Narrow" pitchFamily="34" charset="0"/>
                </a:rPr>
                <a:t>Fit requires data from blocks 1 &amp; 2</a:t>
              </a:r>
            </a:p>
          </p:txBody>
        </p:sp>
        <p:sp>
          <p:nvSpPr>
            <p:cNvPr id="18" name="Text Box 5590"/>
            <p:cNvSpPr txBox="1">
              <a:spLocks noChangeArrowheads="1"/>
            </p:cNvSpPr>
            <p:nvPr/>
          </p:nvSpPr>
          <p:spPr bwMode="auto">
            <a:xfrm>
              <a:off x="2792413" y="3674375"/>
              <a:ext cx="872461" cy="307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00" dirty="0">
                  <a:solidFill>
                    <a:schemeClr val="hlink"/>
                  </a:solidFill>
                </a:rPr>
                <a:t>Lack-of-fit</a:t>
              </a:r>
            </a:p>
          </p:txBody>
        </p:sp>
        <p:sp>
          <p:nvSpPr>
            <p:cNvPr id="19" name="Text Box 5591"/>
            <p:cNvSpPr txBox="1">
              <a:spLocks noChangeArrowheads="1"/>
            </p:cNvSpPr>
            <p:nvPr/>
          </p:nvSpPr>
          <p:spPr bwMode="auto">
            <a:xfrm>
              <a:off x="52388" y="3674375"/>
              <a:ext cx="872461" cy="307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00" dirty="0">
                  <a:solidFill>
                    <a:schemeClr val="hlink"/>
                  </a:solidFill>
                </a:rPr>
                <a:t>Lack-of-fit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421" y="142782"/>
            <a:ext cx="8966579" cy="294326"/>
          </a:xfrm>
        </p:spPr>
        <p:txBody>
          <a:bodyPr/>
          <a:lstStyle/>
          <a:p>
            <a:pPr algn="r"/>
            <a:r>
              <a:rPr lang="en-US" sz="2400" dirty="0">
                <a:solidFill>
                  <a:srgbClr val="1D73BA"/>
                </a:solidFill>
              </a:rPr>
              <a:t>Quadratic Model not that Much Bigger than Interaction Model</a:t>
            </a:r>
          </a:p>
        </p:txBody>
      </p:sp>
      <p:grpSp>
        <p:nvGrpSpPr>
          <p:cNvPr id="197" name="Group 196"/>
          <p:cNvGrpSpPr/>
          <p:nvPr/>
        </p:nvGrpSpPr>
        <p:grpSpPr>
          <a:xfrm>
            <a:off x="1435894" y="2570301"/>
            <a:ext cx="6299597" cy="2190912"/>
            <a:chOff x="390525" y="723627"/>
            <a:chExt cx="8399463" cy="2921216"/>
          </a:xfrm>
        </p:grpSpPr>
        <p:sp>
          <p:nvSpPr>
            <p:cNvPr id="190" name="Text Box 171"/>
            <p:cNvSpPr txBox="1">
              <a:spLocks noChangeArrowheads="1"/>
            </p:cNvSpPr>
            <p:nvPr/>
          </p:nvSpPr>
          <p:spPr bwMode="auto">
            <a:xfrm>
              <a:off x="390525" y="1182631"/>
              <a:ext cx="2663825" cy="1969771"/>
            </a:xfrm>
            <a:prstGeom prst="rect">
              <a:avLst/>
            </a:prstGeom>
            <a:solidFill>
              <a:schemeClr val="accent2">
                <a:alpha val="25098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y = a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0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 + a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1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x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1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 + a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2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x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2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 + a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3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x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3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altLang="en-US" sz="1200" b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For k factors there are 	             k main effects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1200" b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For 3 factors Linear Model has 4 terms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1200" b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For 6 factors Linear Model has 7 terms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1200" b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For 10 factors Linear Model has 11 terms</a:t>
              </a:r>
              <a:endParaRPr lang="en-US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91" name="Text Box 172"/>
            <p:cNvSpPr txBox="1">
              <a:spLocks noChangeArrowheads="1"/>
            </p:cNvSpPr>
            <p:nvPr/>
          </p:nvSpPr>
          <p:spPr bwMode="auto">
            <a:xfrm>
              <a:off x="3244850" y="1182631"/>
              <a:ext cx="2670175" cy="2092880"/>
            </a:xfrm>
            <a:prstGeom prst="rect">
              <a:avLst/>
            </a:prstGeom>
            <a:solidFill>
              <a:schemeClr val="accent2">
                <a:alpha val="25098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y = a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0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 + a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1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x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1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 + a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2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x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2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 + a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3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x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3 </a:t>
              </a:r>
            </a:p>
            <a:p>
              <a:pPr algn="ctr" eaLnBrk="0" hangingPunct="0">
                <a:spcBef>
                  <a:spcPct val="50000"/>
                </a:spcBef>
              </a:pP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+ a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12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x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1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x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2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 + a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13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x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1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x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3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 + a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23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x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2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x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3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altLang="en-US" sz="1200" b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For k factors there are          k(k-1)/2 interaction effects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1200" b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For 3 factors Interaction Model has 7 terms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1200" b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For 6 factors Interaction Model has 22 terms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1200" b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For 10 factors Interaction Model has 56 terms</a:t>
              </a:r>
              <a:endParaRPr lang="en-US" sz="1200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92" name="Text Box 173"/>
            <p:cNvSpPr txBox="1">
              <a:spLocks noChangeArrowheads="1"/>
            </p:cNvSpPr>
            <p:nvPr/>
          </p:nvSpPr>
          <p:spPr bwMode="auto">
            <a:xfrm>
              <a:off x="6105525" y="1182631"/>
              <a:ext cx="2684463" cy="2462212"/>
            </a:xfrm>
            <a:prstGeom prst="rect">
              <a:avLst/>
            </a:prstGeom>
            <a:solidFill>
              <a:schemeClr val="accent2">
                <a:alpha val="25098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y = a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0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 + a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1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x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1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 + a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2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x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2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 + a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3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x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3 </a:t>
              </a:r>
            </a:p>
            <a:p>
              <a:pPr algn="ctr" eaLnBrk="0" hangingPunct="0">
                <a:spcBef>
                  <a:spcPct val="50000"/>
                </a:spcBef>
              </a:pP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+ a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12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x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1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x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2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 + a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13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x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1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x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3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 + a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23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x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2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x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3</a:t>
              </a:r>
            </a:p>
            <a:p>
              <a:pPr algn="ctr" eaLnBrk="0" hangingPunct="0">
                <a:spcBef>
                  <a:spcPct val="50000"/>
                </a:spcBef>
              </a:pP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+ a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11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x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1</a:t>
              </a:r>
              <a:r>
                <a:rPr lang="en-US" altLang="en-US" sz="1200" b="1" i="1" baseline="30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2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 + a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22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x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2</a:t>
              </a:r>
              <a:r>
                <a:rPr lang="en-US" altLang="en-US" sz="1200" b="1" i="1" baseline="30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2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 + a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33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x</a:t>
              </a:r>
              <a:r>
                <a:rPr lang="en-US" altLang="en-US" sz="1200" b="1" i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3</a:t>
              </a:r>
              <a:r>
                <a:rPr lang="en-US" altLang="en-US" sz="1200" b="1" i="1" baseline="30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2</a:t>
              </a:r>
              <a:endParaRPr lang="en-US" altLang="en-US" sz="1200" b="1" i="1" baseline="-25000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endParaRPr>
            </a:p>
            <a:p>
              <a:pPr eaLnBrk="0" hangingPunct="0">
                <a:spcBef>
                  <a:spcPct val="50000"/>
                </a:spcBef>
              </a:pPr>
              <a:r>
                <a:rPr lang="en-US" altLang="en-US" sz="1200" b="1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For k factors there are               k squared effects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1200" b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For 3 factors Quadratic Model has 10 terms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1200" b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For 6 factors Quadratic Model has 28 terms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1200" b="1" baseline="-25000" dirty="0">
                  <a:solidFill>
                    <a:srgbClr val="000000"/>
                  </a:solidFill>
                  <a:latin typeface="Arial Narrow" pitchFamily="34" charset="0"/>
                  <a:ea typeface="ＭＳ Ｐゴシック" pitchFamily="34" charset="-128"/>
                </a:rPr>
                <a:t>For 10 factors Quadratic Model has 66 terms</a:t>
              </a:r>
              <a:endParaRPr lang="en-US" sz="1200" baseline="-250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085196" y="723627"/>
              <a:ext cx="1063796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1</a:t>
              </a:r>
              <a:r>
                <a:rPr lang="en-US" sz="1350" baseline="30000" dirty="0"/>
                <a:t>st</a:t>
              </a:r>
              <a:r>
                <a:rPr lang="en-US" sz="1350" dirty="0"/>
                <a:t> Order</a:t>
              </a: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4044750" y="723627"/>
              <a:ext cx="1112699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2</a:t>
              </a:r>
              <a:r>
                <a:rPr lang="en-US" sz="1350" baseline="30000" dirty="0"/>
                <a:t>nd</a:t>
              </a:r>
              <a:r>
                <a:rPr lang="en-US" sz="1350" dirty="0"/>
                <a:t> Order</a:t>
              </a:r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6741333" y="723627"/>
              <a:ext cx="1112699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2</a:t>
              </a:r>
              <a:r>
                <a:rPr lang="en-US" sz="1350" baseline="30000" dirty="0"/>
                <a:t>nd</a:t>
              </a:r>
              <a:r>
                <a:rPr lang="en-US" sz="1350" dirty="0"/>
                <a:t> Order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6619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220" y="-20026"/>
            <a:ext cx="8978308" cy="1107073"/>
          </a:xfrm>
        </p:spPr>
        <p:txBody>
          <a:bodyPr/>
          <a:lstStyle/>
          <a:p>
            <a:pPr algn="r"/>
            <a:r>
              <a:rPr lang="en-US" sz="2400" dirty="0">
                <a:solidFill>
                  <a:srgbClr val="1D73BA"/>
                </a:solidFill>
              </a:rPr>
              <a:t>Number of Unique Trials for 3 Response-Surface Designs and Number of Quadratic Model Terms vs. Number of Continuous Factors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15295" y="4019950"/>
            <a:ext cx="60907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If generally running 3, 4 or 5-factor fractional-factorial designs…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400" dirty="0"/>
              <a:t>How many interactions are you not investigating?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400" dirty="0"/>
              <a:t>How many more trials needed to fit curvature?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400" dirty="0"/>
              <a:t>Consider two stages: Definitive Screening + Augmentation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636" y="1108822"/>
            <a:ext cx="2907985" cy="2883803"/>
          </a:xfrm>
          <a:prstGeom prst="rect">
            <a:avLst/>
          </a:prstGeom>
        </p:spPr>
      </p:pic>
      <p:sp>
        <p:nvSpPr>
          <p:cNvPr id="33" name="5-Point Star 32"/>
          <p:cNvSpPr/>
          <p:nvPr/>
        </p:nvSpPr>
        <p:spPr>
          <a:xfrm>
            <a:off x="2983534" y="2473557"/>
            <a:ext cx="132984" cy="132984"/>
          </a:xfrm>
          <a:prstGeom prst="star5">
            <a:avLst/>
          </a:prstGeom>
          <a:solidFill>
            <a:srgbClr val="005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44742" y="3056138"/>
            <a:ext cx="34636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36 trial I-optimal response-surface design started as 10-factor DSD and was then augmented with 12 more trials in 6 most important factors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flipH="1" flipV="1">
            <a:off x="3088262" y="2552425"/>
            <a:ext cx="1274339" cy="61940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B1B10370-2B91-4A42-A299-0A03742D29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4981" y="1604792"/>
            <a:ext cx="4846740" cy="129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43203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8712" y="272353"/>
            <a:ext cx="1886579" cy="253916"/>
          </a:xfrm>
        </p:spPr>
        <p:txBody>
          <a:bodyPr/>
          <a:lstStyle/>
          <a:p>
            <a:pPr algn="r"/>
            <a:r>
              <a:rPr lang="en-US" sz="2400" dirty="0">
                <a:solidFill>
                  <a:srgbClr val="1D73BA"/>
                </a:solidFill>
              </a:rPr>
              <a:t>Use JMP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Re-make the DOE for this analysis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520" y="1136812"/>
            <a:ext cx="5447325" cy="391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325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4151" y="75063"/>
            <a:ext cx="7891272" cy="577659"/>
          </a:xfrm>
        </p:spPr>
        <p:txBody>
          <a:bodyPr/>
          <a:lstStyle/>
          <a:p>
            <a:pPr algn="r"/>
            <a:r>
              <a:rPr lang="en-US" dirty="0">
                <a:solidFill>
                  <a:srgbClr val="1D73BA"/>
                </a:solidFill>
              </a:rPr>
              <a:t>Visualize Design Balance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0304" y="736748"/>
            <a:ext cx="4789585" cy="15203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6946" y="2340666"/>
            <a:ext cx="2588150" cy="25310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8906" y="2341096"/>
            <a:ext cx="2306627" cy="2530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969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8257" y="70837"/>
            <a:ext cx="4155743" cy="507831"/>
          </a:xfrm>
        </p:spPr>
        <p:txBody>
          <a:bodyPr/>
          <a:lstStyle/>
          <a:p>
            <a:r>
              <a:rPr lang="en-US" sz="2400" dirty="0">
                <a:solidFill>
                  <a:srgbClr val="1D73BA"/>
                </a:solidFill>
              </a:rPr>
              <a:t>Real-World Design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313" y="1269917"/>
            <a:ext cx="8570793" cy="381387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286A9B"/>
              </a:buClr>
            </a:pPr>
            <a:r>
              <a:rPr lang="en-US" sz="1800" dirty="0">
                <a:solidFill>
                  <a:schemeClr val="tx1"/>
                </a:solidFill>
              </a:rPr>
              <a:t>Work with these different kinds of control variables/factors:</a:t>
            </a:r>
          </a:p>
          <a:p>
            <a:pPr marL="255984" lvl="2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286A9B"/>
              </a:buClr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</a:rPr>
              <a:t>Continuous/quantitative?</a:t>
            </a:r>
            <a:r>
              <a:rPr lang="en-US" sz="1200" dirty="0">
                <a:solidFill>
                  <a:schemeClr val="tx1"/>
                </a:solidFill>
              </a:rPr>
              <a:t> Finely adjustable like </a:t>
            </a:r>
            <a:r>
              <a:rPr lang="en-US" sz="1200" i="1" dirty="0">
                <a:solidFill>
                  <a:schemeClr val="tx1"/>
                </a:solidFill>
              </a:rPr>
              <a:t>temperature</a:t>
            </a:r>
            <a:r>
              <a:rPr lang="en-US" sz="1200" dirty="0">
                <a:solidFill>
                  <a:schemeClr val="tx1"/>
                </a:solidFill>
              </a:rPr>
              <a:t>, </a:t>
            </a:r>
            <a:r>
              <a:rPr lang="en-US" sz="1200" i="1" dirty="0">
                <a:solidFill>
                  <a:schemeClr val="tx1"/>
                </a:solidFill>
              </a:rPr>
              <a:t>speed</a:t>
            </a:r>
            <a:r>
              <a:rPr lang="en-US" sz="1200" dirty="0">
                <a:solidFill>
                  <a:schemeClr val="tx1"/>
                </a:solidFill>
              </a:rPr>
              <a:t>, </a:t>
            </a:r>
            <a:r>
              <a:rPr lang="en-US" sz="1200" i="1" dirty="0">
                <a:solidFill>
                  <a:schemeClr val="tx1"/>
                </a:solidFill>
              </a:rPr>
              <a:t>force</a:t>
            </a:r>
            <a:endParaRPr lang="en-US" sz="1200" dirty="0">
              <a:solidFill>
                <a:schemeClr val="tx1"/>
              </a:solidFill>
            </a:endParaRPr>
          </a:p>
          <a:p>
            <a:pPr marL="255984" lvl="2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286A9B"/>
              </a:buClr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</a:rPr>
              <a:t>Categorical/qualitative?</a:t>
            </a:r>
            <a:r>
              <a:rPr lang="en-US" sz="1200" dirty="0">
                <a:solidFill>
                  <a:schemeClr val="tx1"/>
                </a:solidFill>
              </a:rPr>
              <a:t> Comes in types, like material = </a:t>
            </a:r>
            <a:r>
              <a:rPr lang="en-US" sz="1200" i="1" dirty="0">
                <a:solidFill>
                  <a:schemeClr val="tx1"/>
                </a:solidFill>
              </a:rPr>
              <a:t>rubber</a:t>
            </a:r>
            <a:r>
              <a:rPr lang="en-US" sz="1200" dirty="0">
                <a:solidFill>
                  <a:schemeClr val="tx1"/>
                </a:solidFill>
              </a:rPr>
              <a:t>, </a:t>
            </a:r>
            <a:r>
              <a:rPr lang="en-US" sz="1200" i="1" dirty="0">
                <a:solidFill>
                  <a:schemeClr val="tx1"/>
                </a:solidFill>
              </a:rPr>
              <a:t>polycarbonate</a:t>
            </a:r>
            <a:r>
              <a:rPr lang="en-US" sz="1200" dirty="0">
                <a:solidFill>
                  <a:schemeClr val="tx1"/>
                </a:solidFill>
              </a:rPr>
              <a:t>, </a:t>
            </a:r>
            <a:r>
              <a:rPr lang="en-US" sz="1200" i="1" dirty="0">
                <a:solidFill>
                  <a:schemeClr val="tx1"/>
                </a:solidFill>
              </a:rPr>
              <a:t>steel </a:t>
            </a:r>
            <a:r>
              <a:rPr lang="en-US" sz="1200" dirty="0">
                <a:solidFill>
                  <a:schemeClr val="tx1"/>
                </a:solidFill>
              </a:rPr>
              <a:t>with mixed # of levels; 3 chemical agents, 4 decontaminants, 8 coupon materials…</a:t>
            </a:r>
          </a:p>
          <a:p>
            <a:pPr marL="255984" lvl="2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286A9B"/>
              </a:buClr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</a:rPr>
              <a:t>Mixture/formulation?</a:t>
            </a:r>
            <a:r>
              <a:rPr lang="en-US" sz="1200" dirty="0">
                <a:solidFill>
                  <a:schemeClr val="tx1"/>
                </a:solidFill>
              </a:rPr>
              <a:t> Blend different amounts of </a:t>
            </a:r>
            <a:r>
              <a:rPr lang="en-US" sz="1200" i="1" dirty="0">
                <a:solidFill>
                  <a:schemeClr val="tx1"/>
                </a:solidFill>
              </a:rPr>
              <a:t>ingredients</a:t>
            </a:r>
            <a:r>
              <a:rPr lang="en-US" sz="1200" dirty="0">
                <a:solidFill>
                  <a:schemeClr val="tx1"/>
                </a:solidFill>
              </a:rPr>
              <a:t> and the process performance is dependent on the </a:t>
            </a:r>
            <a:r>
              <a:rPr lang="en-US" sz="1200" i="1" dirty="0">
                <a:solidFill>
                  <a:schemeClr val="tx1"/>
                </a:solidFill>
              </a:rPr>
              <a:t>proportions</a:t>
            </a:r>
            <a:r>
              <a:rPr lang="en-US" sz="1200" dirty="0">
                <a:solidFill>
                  <a:schemeClr val="tx1"/>
                </a:solidFill>
              </a:rPr>
              <a:t> more than on the amounts</a:t>
            </a:r>
          </a:p>
          <a:p>
            <a:pPr marL="255984" lvl="2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286A9B"/>
              </a:buClr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</a:rPr>
              <a:t>Blocking?</a:t>
            </a:r>
            <a:r>
              <a:rPr lang="en-US" sz="1200" dirty="0">
                <a:solidFill>
                  <a:schemeClr val="tx1"/>
                </a:solidFill>
              </a:rPr>
              <a:t> e.g. “lots” of the same raw materials, multiple “same” machines, samples get processed in “groups” – like “eight in a tray,” run tests over multiple days – i.e. variables for which there </a:t>
            </a:r>
            <a:r>
              <a:rPr lang="en-US" sz="1200" i="1" dirty="0">
                <a:solidFill>
                  <a:schemeClr val="tx1"/>
                </a:solidFill>
              </a:rPr>
              <a:t>shouldn’t</a:t>
            </a:r>
            <a:r>
              <a:rPr lang="en-US" sz="1200" dirty="0">
                <a:solidFill>
                  <a:schemeClr val="tx1"/>
                </a:solidFill>
              </a:rPr>
              <a:t> be a causal effect</a:t>
            </a:r>
          </a:p>
          <a:p>
            <a:pPr marL="160020" indent="-342900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286A9B"/>
              </a:buClr>
            </a:pPr>
            <a:r>
              <a:rPr lang="en-US" dirty="0">
                <a:solidFill>
                  <a:schemeClr val="tx1"/>
                </a:solidFill>
              </a:rPr>
              <a:t>Work with </a:t>
            </a:r>
            <a:r>
              <a:rPr lang="en-US" b="1" dirty="0">
                <a:solidFill>
                  <a:schemeClr val="tx1"/>
                </a:solidFill>
              </a:rPr>
              <a:t>combinations of these four kinds</a:t>
            </a:r>
            <a:r>
              <a:rPr lang="en-US" dirty="0">
                <a:solidFill>
                  <a:schemeClr val="tx1"/>
                </a:solidFill>
              </a:rPr>
              <a:t> of variables?</a:t>
            </a:r>
          </a:p>
          <a:p>
            <a:pPr marL="160020" indent="-342900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286A9B"/>
              </a:buClr>
            </a:pPr>
            <a:r>
              <a:rPr lang="en-US" dirty="0">
                <a:solidFill>
                  <a:schemeClr val="tx1"/>
                </a:solidFill>
              </a:rPr>
              <a:t>Certain </a:t>
            </a:r>
            <a:r>
              <a:rPr lang="en-US" b="1" dirty="0">
                <a:solidFill>
                  <a:schemeClr val="tx1"/>
                </a:solidFill>
              </a:rPr>
              <a:t>combinations cannot be run</a:t>
            </a:r>
            <a:r>
              <a:rPr lang="en-US" dirty="0">
                <a:solidFill>
                  <a:schemeClr val="tx1"/>
                </a:solidFill>
              </a:rPr>
              <a:t>? (too costly, unsafe, breaks the process)</a:t>
            </a:r>
          </a:p>
          <a:p>
            <a:pPr marL="160020" indent="-342900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286A9B"/>
              </a:buClr>
            </a:pPr>
            <a:r>
              <a:rPr lang="en-US" dirty="0">
                <a:solidFill>
                  <a:schemeClr val="tx1"/>
                </a:solidFill>
              </a:rPr>
              <a:t>Would like to </a:t>
            </a:r>
            <a:r>
              <a:rPr lang="en-US" b="1" dirty="0">
                <a:solidFill>
                  <a:schemeClr val="tx1"/>
                </a:solidFill>
              </a:rPr>
              <a:t>add onto existing trials</a:t>
            </a:r>
            <a:r>
              <a:rPr lang="en-US" dirty="0">
                <a:solidFill>
                  <a:schemeClr val="tx1"/>
                </a:solidFill>
              </a:rPr>
              <a:t>? (really expensive/time consuming to run)</a:t>
            </a:r>
          </a:p>
          <a:p>
            <a:pPr marL="160020" indent="-342900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286A9B"/>
              </a:buClr>
            </a:pPr>
            <a:r>
              <a:rPr lang="en-US" dirty="0">
                <a:solidFill>
                  <a:schemeClr val="tx1"/>
                </a:solidFill>
              </a:rPr>
              <a:t>My design broke! Repair design by </a:t>
            </a:r>
            <a:r>
              <a:rPr lang="en-US" b="1" dirty="0">
                <a:solidFill>
                  <a:schemeClr val="tx1"/>
                </a:solidFill>
              </a:rPr>
              <a:t>augmenting with constraints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pPr marL="160020" indent="-342900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Clr>
                <a:srgbClr val="286A9B"/>
              </a:buClr>
            </a:pPr>
            <a:r>
              <a:rPr lang="en-US" dirty="0"/>
              <a:t>Certain factors are </a:t>
            </a:r>
            <a:r>
              <a:rPr lang="en-US" b="1" dirty="0">
                <a:solidFill>
                  <a:schemeClr val="tx1"/>
                </a:solidFill>
              </a:rPr>
              <a:t>hard-to-change </a:t>
            </a:r>
            <a:r>
              <a:rPr lang="en-US" dirty="0">
                <a:solidFill>
                  <a:schemeClr val="tx1"/>
                </a:solidFill>
              </a:rPr>
              <a:t>(temperature takes a day to stabilize)</a:t>
            </a:r>
          </a:p>
          <a:p>
            <a:pPr marL="0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7986" y="470838"/>
            <a:ext cx="8558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How many experimenters have any of these issues? Most of these are NOT well treated by classic DOE.</a:t>
            </a:r>
          </a:p>
        </p:txBody>
      </p:sp>
    </p:spTree>
    <p:extLst>
      <p:ext uri="{BB962C8B-B14F-4D97-AF65-F5344CB8AC3E}">
        <p14:creationId xmlns:p14="http://schemas.microsoft.com/office/powerpoint/2010/main" val="824678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9009" y="214141"/>
            <a:ext cx="3276407" cy="438581"/>
          </a:xfrm>
        </p:spPr>
        <p:txBody>
          <a:bodyPr/>
          <a:lstStyle/>
          <a:p>
            <a:r>
              <a:rPr lang="en-US" sz="2400" dirty="0">
                <a:solidFill>
                  <a:srgbClr val="1D73BA"/>
                </a:solidFill>
              </a:rPr>
              <a:t>Real World Variables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0997" y="850923"/>
            <a:ext cx="5314927" cy="4106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306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3859" y="-35145"/>
            <a:ext cx="5247564" cy="680449"/>
          </a:xfrm>
        </p:spPr>
        <p:txBody>
          <a:bodyPr/>
          <a:lstStyle/>
          <a:p>
            <a:r>
              <a:rPr lang="en-US" sz="2400" dirty="0">
                <a:solidFill>
                  <a:srgbClr val="1D73BA"/>
                </a:solidFill>
              </a:rPr>
              <a:t>Categorical Factors and Responses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346351" y="1050970"/>
            <a:ext cx="2364581" cy="2824491"/>
          </a:xfrm>
          <a:prstGeom prst="rect">
            <a:avLst/>
          </a:prstGeom>
        </p:spPr>
        <p:txBody>
          <a:bodyPr vert="horz" lIns="68580" tIns="34290" rIns="68580" bIns="34290" rtlCol="0" anchor="ctr">
            <a:spAutoFit/>
          </a:bodyPr>
          <a:lstStyle>
            <a:lvl1pPr marL="18288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SzPct val="80000"/>
              <a:buFont typeface="Arial" pitchFamily="34" charset="0"/>
              <a:buChar char="•"/>
              <a:defRPr sz="1800" b="0" kern="1200" cap="none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6576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SzPct val="80000"/>
              <a:buFont typeface="Wingdings" pitchFamily="2" charset="2"/>
              <a:buChar char="§"/>
              <a:tabLst/>
              <a:defRPr sz="1600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SzPct val="80000"/>
              <a:buFont typeface="Arial" pitchFamily="34" charset="0"/>
              <a:buChar char="»"/>
              <a:defRPr sz="1400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3152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SzPct val="80000"/>
              <a:buFont typeface="Arial" pitchFamily="34" charset="0"/>
              <a:buChar char="»"/>
              <a:defRPr sz="1200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02970" indent="-17145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2"/>
              </a:buClr>
              <a:buSzPct val="80000"/>
              <a:buFont typeface="Arial" pitchFamily="34" charset="0"/>
              <a:buChar char="–"/>
              <a:defRPr sz="1000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7280" indent="-182880" algn="l" defTabSz="36576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80160" indent="-182880" algn="l" defTabSz="36576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63040" indent="-182880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45920" indent="-182880" algn="l" defTabSz="36576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sng" dirty="0"/>
              <a:t>Materials</a:t>
            </a:r>
          </a:p>
          <a:p>
            <a:pPr lvl="1">
              <a:buClr>
                <a:srgbClr val="1D73BA"/>
              </a:buClr>
              <a:buFont typeface="Arial" panose="020B0604020202020204" pitchFamily="34" charset="0"/>
              <a:buChar char="•"/>
            </a:pPr>
            <a:r>
              <a:rPr lang="en-US" sz="1500" dirty="0"/>
              <a:t>Steel</a:t>
            </a:r>
          </a:p>
          <a:p>
            <a:pPr lvl="1">
              <a:buClr>
                <a:srgbClr val="1D73BA"/>
              </a:buClr>
              <a:buFont typeface="Arial" panose="020B0604020202020204" pitchFamily="34" charset="0"/>
              <a:buChar char="•"/>
            </a:pPr>
            <a:r>
              <a:rPr lang="en-US" sz="1500" dirty="0"/>
              <a:t>Aluminum</a:t>
            </a:r>
          </a:p>
          <a:p>
            <a:pPr lvl="1">
              <a:buClr>
                <a:srgbClr val="1D73BA"/>
              </a:buClr>
              <a:buFont typeface="Arial" panose="020B0604020202020204" pitchFamily="34" charset="0"/>
              <a:buChar char="•"/>
            </a:pPr>
            <a:r>
              <a:rPr lang="en-US" sz="1500" dirty="0"/>
              <a:t>Glass</a:t>
            </a:r>
          </a:p>
          <a:p>
            <a:pPr lvl="1">
              <a:buClr>
                <a:srgbClr val="1D73BA"/>
              </a:buClr>
              <a:buFont typeface="Arial" panose="020B0604020202020204" pitchFamily="34" charset="0"/>
              <a:buChar char="•"/>
            </a:pPr>
            <a:r>
              <a:rPr lang="en-US" sz="1500" dirty="0"/>
              <a:t>Polycarbonate</a:t>
            </a:r>
          </a:p>
          <a:p>
            <a:pPr lvl="1">
              <a:buClr>
                <a:srgbClr val="1D73BA"/>
              </a:buClr>
              <a:buFont typeface="Arial" panose="020B0604020202020204" pitchFamily="34" charset="0"/>
              <a:buChar char="•"/>
            </a:pPr>
            <a:r>
              <a:rPr lang="en-US" sz="1500" dirty="0"/>
              <a:t>CARC (Paint)</a:t>
            </a:r>
          </a:p>
          <a:p>
            <a:pPr lvl="1">
              <a:buClr>
                <a:srgbClr val="1D73BA"/>
              </a:buClr>
              <a:buFont typeface="Arial" panose="020B0604020202020204" pitchFamily="34" charset="0"/>
              <a:buChar char="•"/>
            </a:pPr>
            <a:r>
              <a:rPr lang="en-US" sz="1500" dirty="0"/>
              <a:t>Viton</a:t>
            </a:r>
          </a:p>
          <a:p>
            <a:pPr lvl="1">
              <a:buClr>
                <a:srgbClr val="1D73BA"/>
              </a:buClr>
              <a:buFont typeface="Arial" panose="020B0604020202020204" pitchFamily="34" charset="0"/>
              <a:buChar char="•"/>
            </a:pPr>
            <a:r>
              <a:rPr lang="en-US" sz="1500" dirty="0" err="1"/>
              <a:t>Kapton</a:t>
            </a:r>
            <a:endParaRPr lang="en-US" sz="1500" dirty="0"/>
          </a:p>
          <a:p>
            <a:pPr lvl="1">
              <a:buClr>
                <a:srgbClr val="1D73BA"/>
              </a:buClr>
              <a:buFont typeface="Arial" panose="020B0604020202020204" pitchFamily="34" charset="0"/>
              <a:buChar char="•"/>
            </a:pPr>
            <a:r>
              <a:rPr lang="en-US" sz="1500" dirty="0"/>
              <a:t>Silicone</a:t>
            </a:r>
          </a:p>
          <a:p>
            <a:pPr lvl="1"/>
            <a:endParaRPr lang="en-US" sz="12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316204" y="1109663"/>
            <a:ext cx="2143125" cy="155971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u="sng" dirty="0"/>
              <a:t>Agents</a:t>
            </a:r>
          </a:p>
          <a:p>
            <a:pPr lvl="1">
              <a:buClr>
                <a:srgbClr val="1D73BA"/>
              </a:buClr>
            </a:pPr>
            <a:r>
              <a:rPr lang="en-US" sz="1500" dirty="0"/>
              <a:t>Agent 1</a:t>
            </a:r>
          </a:p>
          <a:p>
            <a:pPr lvl="1">
              <a:buClr>
                <a:srgbClr val="1D73BA"/>
              </a:buClr>
            </a:pPr>
            <a:r>
              <a:rPr lang="en-US" sz="1500" dirty="0"/>
              <a:t>Agent 2</a:t>
            </a:r>
          </a:p>
          <a:p>
            <a:pPr lvl="1">
              <a:buClr>
                <a:srgbClr val="1D73BA"/>
              </a:buClr>
            </a:pPr>
            <a:r>
              <a:rPr lang="en-US" sz="1500" dirty="0"/>
              <a:t>Agent 3</a:t>
            </a:r>
          </a:p>
          <a:p>
            <a:pPr lvl="1"/>
            <a:endParaRPr lang="en-US" sz="15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316204" y="2402682"/>
            <a:ext cx="3228975" cy="165496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u="sng" dirty="0"/>
              <a:t>Decontaminants</a:t>
            </a:r>
          </a:p>
          <a:p>
            <a:pPr lvl="1">
              <a:buClr>
                <a:srgbClr val="1D73BA"/>
              </a:buClr>
            </a:pPr>
            <a:r>
              <a:rPr lang="en-US" sz="1500" dirty="0" err="1"/>
              <a:t>Decon</a:t>
            </a:r>
            <a:r>
              <a:rPr lang="en-US" sz="1500" dirty="0"/>
              <a:t> 1</a:t>
            </a:r>
          </a:p>
          <a:p>
            <a:pPr lvl="1">
              <a:buClr>
                <a:srgbClr val="1D73BA"/>
              </a:buClr>
            </a:pPr>
            <a:r>
              <a:rPr lang="en-US" sz="1500" dirty="0" err="1"/>
              <a:t>Decon</a:t>
            </a:r>
            <a:r>
              <a:rPr lang="en-US" sz="1500" dirty="0"/>
              <a:t> 2</a:t>
            </a:r>
          </a:p>
          <a:p>
            <a:pPr lvl="1">
              <a:buClr>
                <a:srgbClr val="1D73BA"/>
              </a:buClr>
            </a:pPr>
            <a:r>
              <a:rPr lang="en-US" sz="1500" dirty="0" err="1"/>
              <a:t>Decon</a:t>
            </a:r>
            <a:r>
              <a:rPr lang="en-US" sz="1500" dirty="0"/>
              <a:t> 3</a:t>
            </a:r>
          </a:p>
          <a:p>
            <a:pPr lvl="1">
              <a:buClr>
                <a:srgbClr val="1D73BA"/>
              </a:buClr>
            </a:pPr>
            <a:r>
              <a:rPr lang="en-US" sz="1500" dirty="0" err="1"/>
              <a:t>Decon</a:t>
            </a:r>
            <a:r>
              <a:rPr lang="en-US" sz="1500" dirty="0"/>
              <a:t> 4</a:t>
            </a:r>
          </a:p>
          <a:p>
            <a:pPr lvl="1"/>
            <a:endParaRPr lang="en-US" sz="15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0691" y="3746346"/>
            <a:ext cx="2419112" cy="1002193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5451830" y="1131005"/>
            <a:ext cx="2413671" cy="21425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txBody>
          <a:bodyPr vert="horz" lIns="68580" tIns="34290" rIns="68580" bIns="3429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u="sng" dirty="0"/>
              <a:t>Responses</a:t>
            </a:r>
          </a:p>
          <a:p>
            <a:pPr lvl="1"/>
            <a:r>
              <a:rPr lang="en-US" sz="1500" dirty="0">
                <a:solidFill>
                  <a:srgbClr val="00B050"/>
                </a:solidFill>
              </a:rPr>
              <a:t>Pass</a:t>
            </a:r>
            <a:r>
              <a:rPr lang="en-US" sz="1500" dirty="0"/>
              <a:t>/</a:t>
            </a:r>
            <a:r>
              <a:rPr lang="en-US" sz="1500" dirty="0">
                <a:solidFill>
                  <a:srgbClr val="FF0000"/>
                </a:solidFill>
              </a:rPr>
              <a:t>Fail</a:t>
            </a:r>
          </a:p>
          <a:p>
            <a:pPr lvl="1"/>
            <a:r>
              <a:rPr lang="en-US" sz="1500" dirty="0">
                <a:solidFill>
                  <a:srgbClr val="00B050"/>
                </a:solidFill>
              </a:rPr>
              <a:t>Yes</a:t>
            </a:r>
            <a:r>
              <a:rPr lang="en-US" sz="1500" dirty="0"/>
              <a:t>/</a:t>
            </a:r>
            <a:r>
              <a:rPr lang="en-US" sz="1500" dirty="0">
                <a:solidFill>
                  <a:srgbClr val="FF0000"/>
                </a:solidFill>
              </a:rPr>
              <a:t>No</a:t>
            </a:r>
          </a:p>
          <a:p>
            <a:pPr lvl="1"/>
            <a:r>
              <a:rPr lang="en-US" sz="1500" dirty="0">
                <a:solidFill>
                  <a:srgbClr val="00B050"/>
                </a:solidFill>
              </a:rPr>
              <a:t>Not Cracked</a:t>
            </a:r>
            <a:r>
              <a:rPr lang="en-US" sz="1500" dirty="0"/>
              <a:t>/</a:t>
            </a:r>
            <a:r>
              <a:rPr lang="en-US" sz="1500" dirty="0">
                <a:solidFill>
                  <a:srgbClr val="FF0000"/>
                </a:solidFill>
              </a:rPr>
              <a:t>Cracked</a:t>
            </a:r>
          </a:p>
          <a:p>
            <a:pPr lvl="1"/>
            <a:r>
              <a:rPr lang="en-US" sz="1500" dirty="0">
                <a:solidFill>
                  <a:srgbClr val="00B050"/>
                </a:solidFill>
              </a:rPr>
              <a:t>Safe</a:t>
            </a:r>
            <a:r>
              <a:rPr lang="en-US" sz="1500" dirty="0"/>
              <a:t>/</a:t>
            </a:r>
            <a:r>
              <a:rPr lang="en-US" sz="1500" dirty="0">
                <a:solidFill>
                  <a:srgbClr val="FFFF00"/>
                </a:solidFill>
              </a:rPr>
              <a:t>Caution</a:t>
            </a:r>
            <a:r>
              <a:rPr lang="en-US" sz="1500" dirty="0"/>
              <a:t>/</a:t>
            </a:r>
            <a:r>
              <a:rPr lang="en-US" sz="1500" dirty="0">
                <a:solidFill>
                  <a:srgbClr val="FF0000"/>
                </a:solidFill>
              </a:rPr>
              <a:t>Unsafe</a:t>
            </a:r>
          </a:p>
          <a:p>
            <a:pPr lvl="1"/>
            <a:r>
              <a:rPr lang="en-US" sz="1500" dirty="0">
                <a:solidFill>
                  <a:srgbClr val="00B050"/>
                </a:solidFill>
              </a:rPr>
              <a:t>Not Corroded</a:t>
            </a:r>
            <a:r>
              <a:rPr lang="en-US" sz="1500" dirty="0"/>
              <a:t>/</a:t>
            </a:r>
            <a:r>
              <a:rPr lang="en-US" sz="1500" dirty="0">
                <a:solidFill>
                  <a:srgbClr val="00B050"/>
                </a:solidFill>
              </a:rPr>
              <a:t> </a:t>
            </a:r>
            <a:r>
              <a:rPr lang="en-US" sz="1500" dirty="0">
                <a:solidFill>
                  <a:srgbClr val="FFFF00"/>
                </a:solidFill>
              </a:rPr>
              <a:t>Moderately Corroded</a:t>
            </a:r>
            <a:r>
              <a:rPr lang="en-US" sz="1500" dirty="0"/>
              <a:t>/ </a:t>
            </a:r>
            <a:r>
              <a:rPr lang="en-US" sz="1500" dirty="0">
                <a:solidFill>
                  <a:srgbClr val="FFFF00"/>
                </a:solidFill>
              </a:rPr>
              <a:t>    </a:t>
            </a:r>
            <a:r>
              <a:rPr lang="en-US" sz="1500" dirty="0">
                <a:solidFill>
                  <a:srgbClr val="FF0000"/>
                </a:solidFill>
              </a:rPr>
              <a:t>Severely Corroded</a:t>
            </a:r>
          </a:p>
          <a:p>
            <a:pPr lvl="1"/>
            <a:endParaRPr lang="en-US" sz="1800" dirty="0"/>
          </a:p>
        </p:txBody>
      </p:sp>
      <p:sp>
        <p:nvSpPr>
          <p:cNvPr id="9" name="Rectangle 8"/>
          <p:cNvSpPr/>
          <p:nvPr/>
        </p:nvSpPr>
        <p:spPr>
          <a:xfrm>
            <a:off x="1232863" y="860482"/>
            <a:ext cx="4186682" cy="394628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482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3109" y="192024"/>
            <a:ext cx="4550313" cy="358206"/>
          </a:xfrm>
        </p:spPr>
        <p:txBody>
          <a:bodyPr/>
          <a:lstStyle/>
          <a:p>
            <a:r>
              <a:rPr lang="en-US" sz="2400" dirty="0">
                <a:solidFill>
                  <a:srgbClr val="1D73BA"/>
                </a:solidFill>
              </a:rPr>
              <a:t>Continuous Factors and Responses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1631" y="843349"/>
            <a:ext cx="6150769" cy="165295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2600" u="sng" dirty="0"/>
              <a:t>Factors</a:t>
            </a:r>
          </a:p>
          <a:p>
            <a:pPr lvl="1">
              <a:buClr>
                <a:srgbClr val="1D73BA"/>
              </a:buClr>
              <a:buFont typeface="Arial" panose="020B0604020202020204" pitchFamily="34" charset="0"/>
              <a:buChar char="•"/>
            </a:pPr>
            <a:r>
              <a:rPr lang="en-US" sz="2900" dirty="0"/>
              <a:t>Time</a:t>
            </a:r>
          </a:p>
          <a:p>
            <a:pPr lvl="1">
              <a:buClr>
                <a:srgbClr val="1D73BA"/>
              </a:buClr>
              <a:buFont typeface="Arial" panose="020B0604020202020204" pitchFamily="34" charset="0"/>
              <a:buChar char="•"/>
            </a:pPr>
            <a:r>
              <a:rPr lang="en-US" sz="2900" dirty="0"/>
              <a:t>Temperature</a:t>
            </a:r>
          </a:p>
          <a:p>
            <a:pPr lvl="1">
              <a:buClr>
                <a:srgbClr val="1D73BA"/>
              </a:buClr>
              <a:buFont typeface="Arial" panose="020B0604020202020204" pitchFamily="34" charset="0"/>
              <a:buChar char="•"/>
            </a:pPr>
            <a:r>
              <a:rPr lang="en-US" sz="2900" dirty="0"/>
              <a:t>Amount of Agent/Unit Area</a:t>
            </a:r>
          </a:p>
          <a:p>
            <a:pPr lvl="1">
              <a:buClr>
                <a:srgbClr val="1D73BA"/>
              </a:buClr>
              <a:buFont typeface="Arial" panose="020B0604020202020204" pitchFamily="34" charset="0"/>
              <a:buChar char="•"/>
            </a:pPr>
            <a:r>
              <a:rPr lang="en-US" sz="2900" dirty="0"/>
              <a:t>Wind Speed</a:t>
            </a:r>
          </a:p>
          <a:p>
            <a:pPr lvl="1">
              <a:buClr>
                <a:srgbClr val="1D73BA"/>
              </a:buClr>
              <a:buFont typeface="Arial" panose="020B0604020202020204" pitchFamily="34" charset="0"/>
              <a:buChar char="•"/>
            </a:pPr>
            <a:r>
              <a:rPr lang="en-US" sz="2900" dirty="0"/>
              <a:t>Humidity</a:t>
            </a:r>
          </a:p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767262" y="843349"/>
            <a:ext cx="3007519" cy="214253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u="sng" dirty="0"/>
              <a:t>Responses</a:t>
            </a:r>
          </a:p>
          <a:p>
            <a:pPr lvl="1">
              <a:buClr>
                <a:schemeClr val="accent1"/>
              </a:buClr>
            </a:pPr>
            <a:r>
              <a:rPr lang="en-US" sz="1800" dirty="0"/>
              <a:t>Evaporation Rate</a:t>
            </a:r>
          </a:p>
          <a:p>
            <a:pPr lvl="1">
              <a:buClr>
                <a:schemeClr val="accent1"/>
              </a:buClr>
            </a:pPr>
            <a:r>
              <a:rPr lang="en-US" sz="1800" dirty="0"/>
              <a:t>Absorption</a:t>
            </a:r>
          </a:p>
          <a:p>
            <a:pPr lvl="1">
              <a:buClr>
                <a:schemeClr val="accent1"/>
              </a:buClr>
            </a:pPr>
            <a:r>
              <a:rPr lang="en-US" sz="1800" dirty="0"/>
              <a:t>Adsorption</a:t>
            </a:r>
          </a:p>
          <a:p>
            <a:pPr lvl="1">
              <a:buClr>
                <a:schemeClr val="accent1"/>
              </a:buClr>
            </a:pPr>
            <a:r>
              <a:rPr lang="en-US" sz="1800" dirty="0"/>
              <a:t>Residual Concentration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2927" y="2594595"/>
            <a:ext cx="2294396" cy="19986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5699" y="2580849"/>
            <a:ext cx="2013017" cy="2012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634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6701" y="144291"/>
            <a:ext cx="3525842" cy="544957"/>
          </a:xfrm>
        </p:spPr>
        <p:txBody>
          <a:bodyPr/>
          <a:lstStyle/>
          <a:p>
            <a:r>
              <a:rPr lang="en-US" sz="2400" dirty="0">
                <a:solidFill>
                  <a:srgbClr val="1D73BA"/>
                </a:solidFill>
              </a:rPr>
              <a:t>Discrete Numeric Variable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3104" y="561969"/>
            <a:ext cx="5901467" cy="3573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Example: Number of Teeth on Bicycle Sprockets</a:t>
            </a:r>
          </a:p>
          <a:p>
            <a:endParaRPr lang="en-US" dirty="0"/>
          </a:p>
        </p:txBody>
      </p:sp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1190672" y="2348643"/>
            <a:ext cx="2543128" cy="2638840"/>
            <a:chOff x="1279202" y="670301"/>
            <a:chExt cx="4507100" cy="4676727"/>
          </a:xfrm>
        </p:grpSpPr>
        <p:pic>
          <p:nvPicPr>
            <p:cNvPr id="14" name="Picture 2" descr="http://us.123rf.com/450wm/happyroman/happyroman1307/happyroman130700030/21166952-vector-bicycle-gear-cogwheel-sprocket-symbols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9202" y="670301"/>
              <a:ext cx="4286250" cy="4286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1642820" y="4771885"/>
              <a:ext cx="441701" cy="5751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16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344601" y="1313178"/>
              <a:ext cx="441701" cy="5751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18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344601" y="2534963"/>
              <a:ext cx="441701" cy="5751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22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939512" y="4771885"/>
              <a:ext cx="441701" cy="5751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24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344600" y="4771745"/>
              <a:ext cx="441701" cy="5751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28</a:t>
              </a:r>
            </a:p>
          </p:txBody>
        </p: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6539" y="2488367"/>
            <a:ext cx="3334261" cy="2337443"/>
          </a:xfrm>
          <a:prstGeom prst="rect">
            <a:avLst/>
          </a:prstGeom>
        </p:spPr>
      </p:pic>
      <p:sp>
        <p:nvSpPr>
          <p:cNvPr id="21" name="Right Arrow 20"/>
          <p:cNvSpPr/>
          <p:nvPr/>
        </p:nvSpPr>
        <p:spPr>
          <a:xfrm rot="10800000">
            <a:off x="3995631" y="3197691"/>
            <a:ext cx="341570" cy="6357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9442" y="887517"/>
            <a:ext cx="4655663" cy="148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713044"/>
      </p:ext>
    </p:extLst>
  </p:cSld>
  <p:clrMapOvr>
    <a:masterClrMapping/>
  </p:clrMapOvr>
</p:sld>
</file>

<file path=ppt/theme/theme1.xml><?xml version="1.0" encoding="utf-8"?>
<a:theme xmlns:a="http://schemas.openxmlformats.org/drawingml/2006/main" name="SAS">
  <a:themeElements>
    <a:clrScheme name="SAS-Palette">
      <a:dk1>
        <a:srgbClr val="000000"/>
      </a:dk1>
      <a:lt1>
        <a:srgbClr val="FFFFFF"/>
      </a:lt1>
      <a:dk2>
        <a:srgbClr val="04304B"/>
      </a:dk2>
      <a:lt2>
        <a:srgbClr val="C0E3F6"/>
      </a:lt2>
      <a:accent1>
        <a:srgbClr val="0074BE"/>
      </a:accent1>
      <a:accent2>
        <a:srgbClr val="61BAE9"/>
      </a:accent2>
      <a:accent3>
        <a:srgbClr val="04304B"/>
      </a:accent3>
      <a:accent4>
        <a:srgbClr val="00B08D"/>
      </a:accent4>
      <a:accent5>
        <a:srgbClr val="90B328"/>
      </a:accent5>
      <a:accent6>
        <a:srgbClr val="F58220"/>
      </a:accent6>
      <a:hlink>
        <a:srgbClr val="0074BE"/>
      </a:hlink>
      <a:folHlink>
        <a:srgbClr val="8E2F8A"/>
      </a:folHlink>
    </a:clrScheme>
    <a:fontScheme name="SAS-Fonts">
      <a:majorFont>
        <a:latin typeface="Calibri"/>
        <a:ea typeface=""/>
        <a:cs typeface=""/>
      </a:majorFont>
      <a:minorFont>
        <a:latin typeface="Calibri Light"/>
        <a:ea typeface=""/>
        <a:cs typeface="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>
            <a:solidFill>
              <a:schemeClr val="accent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82956_JMP_Template2018_16x9" id="{99D909D3-2A3D-EE46-B36B-E7FD7B24CA24}" vid="{14D37ADB-A22D-AE42-8DF9-A05FC9A10D37}"/>
    </a:ext>
  </a:extLst>
</a:theme>
</file>

<file path=ppt/theme/theme2.xml><?xml version="1.0" encoding="utf-8"?>
<a:theme xmlns:a="http://schemas.openxmlformats.org/drawingml/2006/main" name="1_SAS">
  <a:themeElements>
    <a:clrScheme name="SAS-Palette">
      <a:dk1>
        <a:srgbClr val="000000"/>
      </a:dk1>
      <a:lt1>
        <a:srgbClr val="FFFFFF"/>
      </a:lt1>
      <a:dk2>
        <a:srgbClr val="04304B"/>
      </a:dk2>
      <a:lt2>
        <a:srgbClr val="C0E3F6"/>
      </a:lt2>
      <a:accent1>
        <a:srgbClr val="0074BE"/>
      </a:accent1>
      <a:accent2>
        <a:srgbClr val="61BAE9"/>
      </a:accent2>
      <a:accent3>
        <a:srgbClr val="04304B"/>
      </a:accent3>
      <a:accent4>
        <a:srgbClr val="00B08D"/>
      </a:accent4>
      <a:accent5>
        <a:srgbClr val="90B328"/>
      </a:accent5>
      <a:accent6>
        <a:srgbClr val="F58220"/>
      </a:accent6>
      <a:hlink>
        <a:srgbClr val="0074BE"/>
      </a:hlink>
      <a:folHlink>
        <a:srgbClr val="8E2F8A"/>
      </a:folHlink>
    </a:clrScheme>
    <a:fontScheme name="SAS-Fonts">
      <a:majorFont>
        <a:latin typeface="Calibri"/>
        <a:ea typeface=""/>
        <a:cs typeface=""/>
      </a:majorFont>
      <a:minorFont>
        <a:latin typeface="Calibri Light"/>
        <a:ea typeface=""/>
        <a:cs typeface="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>
            <a:solidFill>
              <a:schemeClr val="accent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82956_JMP_Template2018_16x9" id="{99D909D3-2A3D-EE46-B36B-E7FD7B24CA24}" vid="{14D37ADB-A22D-AE42-8DF9-A05FC9A10D37}"/>
    </a:ext>
  </a:extLst>
</a:theme>
</file>

<file path=ppt/theme/theme3.xml><?xml version="1.0" encoding="utf-8"?>
<a:theme xmlns:a="http://schemas.openxmlformats.org/drawingml/2006/main" name="2_SAS">
  <a:themeElements>
    <a:clrScheme name="SAS-Palette">
      <a:dk1>
        <a:srgbClr val="000000"/>
      </a:dk1>
      <a:lt1>
        <a:srgbClr val="FFFFFF"/>
      </a:lt1>
      <a:dk2>
        <a:srgbClr val="04304B"/>
      </a:dk2>
      <a:lt2>
        <a:srgbClr val="C0E3F6"/>
      </a:lt2>
      <a:accent1>
        <a:srgbClr val="0074BE"/>
      </a:accent1>
      <a:accent2>
        <a:srgbClr val="61BAE9"/>
      </a:accent2>
      <a:accent3>
        <a:srgbClr val="04304B"/>
      </a:accent3>
      <a:accent4>
        <a:srgbClr val="00B08D"/>
      </a:accent4>
      <a:accent5>
        <a:srgbClr val="90B328"/>
      </a:accent5>
      <a:accent6>
        <a:srgbClr val="F58220"/>
      </a:accent6>
      <a:hlink>
        <a:srgbClr val="0074BE"/>
      </a:hlink>
      <a:folHlink>
        <a:srgbClr val="8E2F8A"/>
      </a:folHlink>
    </a:clrScheme>
    <a:fontScheme name="SAS-Fonts">
      <a:majorFont>
        <a:latin typeface="Calibri"/>
        <a:ea typeface=""/>
        <a:cs typeface=""/>
      </a:majorFont>
      <a:minorFont>
        <a:latin typeface="Calibri Light"/>
        <a:ea typeface=""/>
        <a:cs typeface="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>
            <a:solidFill>
              <a:schemeClr val="accent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82956_JMP_Template2018_16x9" id="{99D909D3-2A3D-EE46-B36B-E7FD7B24CA24}" vid="{14D37ADB-A22D-AE42-8DF9-A05FC9A10D37}"/>
    </a:ext>
  </a:extLst>
</a:theme>
</file>

<file path=ppt/theme/theme4.xml><?xml version="1.0" encoding="utf-8"?>
<a:theme xmlns:a="http://schemas.openxmlformats.org/drawingml/2006/main" name="Office Theme">
  <a:themeElements>
    <a:clrScheme name="SAS-Palette">
      <a:dk1>
        <a:srgbClr val="000000"/>
      </a:dk1>
      <a:lt1>
        <a:srgbClr val="FFFFFF"/>
      </a:lt1>
      <a:dk2>
        <a:srgbClr val="04304B"/>
      </a:dk2>
      <a:lt2>
        <a:srgbClr val="C0E3F6"/>
      </a:lt2>
      <a:accent1>
        <a:srgbClr val="0074BE"/>
      </a:accent1>
      <a:accent2>
        <a:srgbClr val="61BAE9"/>
      </a:accent2>
      <a:accent3>
        <a:srgbClr val="04304B"/>
      </a:accent3>
      <a:accent4>
        <a:srgbClr val="00B08D"/>
      </a:accent4>
      <a:accent5>
        <a:srgbClr val="90B328"/>
      </a:accent5>
      <a:accent6>
        <a:srgbClr val="F58220"/>
      </a:accent6>
      <a:hlink>
        <a:srgbClr val="0074BE"/>
      </a:hlink>
      <a:folHlink>
        <a:srgbClr val="8E2F8A"/>
      </a:folHlink>
    </a:clrScheme>
    <a:fontScheme name="SAS-Presentation-Fonts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SAS-Palette">
      <a:dk1>
        <a:srgbClr val="000000"/>
      </a:dk1>
      <a:lt1>
        <a:srgbClr val="FFFFFF"/>
      </a:lt1>
      <a:dk2>
        <a:srgbClr val="04304B"/>
      </a:dk2>
      <a:lt2>
        <a:srgbClr val="C0E3F6"/>
      </a:lt2>
      <a:accent1>
        <a:srgbClr val="0074BE"/>
      </a:accent1>
      <a:accent2>
        <a:srgbClr val="61BAE9"/>
      </a:accent2>
      <a:accent3>
        <a:srgbClr val="04304B"/>
      </a:accent3>
      <a:accent4>
        <a:srgbClr val="00B08D"/>
      </a:accent4>
      <a:accent5>
        <a:srgbClr val="90B328"/>
      </a:accent5>
      <a:accent6>
        <a:srgbClr val="F58220"/>
      </a:accent6>
      <a:hlink>
        <a:srgbClr val="0074BE"/>
      </a:hlink>
      <a:folHlink>
        <a:srgbClr val="8E2F8A"/>
      </a:folHlink>
    </a:clrScheme>
    <a:fontScheme name="SAS-Presentation-Fonts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2529</Words>
  <Application>Microsoft Office PowerPoint</Application>
  <PresentationFormat>On-screen Show (16:9)</PresentationFormat>
  <Paragraphs>392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41</vt:i4>
      </vt:variant>
    </vt:vector>
  </HeadingPairs>
  <TitlesOfParts>
    <vt:vector size="51" baseType="lpstr">
      <vt:lpstr>ＭＳ Ｐゴシック</vt:lpstr>
      <vt:lpstr>Arial</vt:lpstr>
      <vt:lpstr>Arial Narrow</vt:lpstr>
      <vt:lpstr>Calibri</vt:lpstr>
      <vt:lpstr>Calibri Light</vt:lpstr>
      <vt:lpstr>Times New Roman</vt:lpstr>
      <vt:lpstr>Wingdings</vt:lpstr>
      <vt:lpstr>SAS</vt:lpstr>
      <vt:lpstr>1_SAS</vt:lpstr>
      <vt:lpstr>2_SAS</vt:lpstr>
      <vt:lpstr>Specialized Custom DOE for Experienced Experimenters</vt:lpstr>
      <vt:lpstr>Agenda</vt:lpstr>
      <vt:lpstr>Why use DOE?</vt:lpstr>
      <vt:lpstr>Number of Unique Trials for 3 Response-Surface Designs and Number of Quadratic Model Terms vs. Number of Continuous Factors</vt:lpstr>
      <vt:lpstr>Real-World Design Issues</vt:lpstr>
      <vt:lpstr>Real World Variables </vt:lpstr>
      <vt:lpstr>Categorical Factors and Responses</vt:lpstr>
      <vt:lpstr>Continuous Factors and Responses</vt:lpstr>
      <vt:lpstr>Discrete Numeric Variable</vt:lpstr>
      <vt:lpstr>Discrete Numeric Variable</vt:lpstr>
      <vt:lpstr>Mixture Variables</vt:lpstr>
      <vt:lpstr>Blocking Factor like “Day”or “Batch”</vt:lpstr>
      <vt:lpstr>Time and Temperature Constraints  Uncoded</vt:lpstr>
      <vt:lpstr>Time and Temperature Constraints Uncoded</vt:lpstr>
      <vt:lpstr>Time and Temperature Constraints Coded vs. Uncoded</vt:lpstr>
      <vt:lpstr>Time and Temperature Constraints Coded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Final Design Showing Constrained Regions</vt:lpstr>
      <vt:lpstr>Final Design Showing Constrained Regions</vt:lpstr>
      <vt:lpstr>Definitive Screening Case Study</vt:lpstr>
      <vt:lpstr>PowerPoint Presentation</vt:lpstr>
      <vt:lpstr>Analysis Strategies</vt:lpstr>
      <vt:lpstr>All Analyses Rank Factors A, B &amp; C as Top 3</vt:lpstr>
      <vt:lpstr>If more than a few factors are significant, then augment design to support 2nd order model</vt:lpstr>
      <vt:lpstr>Power for squared terms in 2nd order model is increased to near that of 6-factor RSM designs</vt:lpstr>
      <vt:lpstr>Compare Augmented Designs</vt:lpstr>
      <vt:lpstr>PowerPoint Presentation</vt:lpstr>
      <vt:lpstr>Number of Unique Trials for 3 Response-Surface Designs  and Number of Quadratic Model Terms  vs. Number of Continuous Factors</vt:lpstr>
      <vt:lpstr>Use JMP</vt:lpstr>
      <vt:lpstr>Classic Response-Surface DOE in a Nutshell</vt:lpstr>
      <vt:lpstr>Polynomial Models Used to Calculate Surfaces</vt:lpstr>
      <vt:lpstr>Number of Unique Trials for 3 Response-Surface Designs and Number of Quadratic Model Terms  vs. Number of Continuous Factors</vt:lpstr>
      <vt:lpstr>Classic Definition of DOE</vt:lpstr>
      <vt:lpstr>Alternative Definition of DOE</vt:lpstr>
      <vt:lpstr>Quadratic Model not that Much Bigger than Interaction Model</vt:lpstr>
      <vt:lpstr>Use JMP</vt:lpstr>
      <vt:lpstr>Visualize Design Balance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2018-06-12T17:29:29Z</dcterms:created>
  <dcterms:modified xsi:type="dcterms:W3CDTF">2019-03-19T16:35:45Z</dcterms:modified>
</cp:coreProperties>
</file>