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60" r:id="rId4"/>
    <p:sldId id="259" r:id="rId5"/>
    <p:sldId id="262" r:id="rId6"/>
  </p:sldIdLst>
  <p:sldSz cx="37463413" cy="21067713"/>
  <p:notesSz cx="6858000" cy="9144000"/>
  <p:defaultTextStyle>
    <a:defPPr>
      <a:defRPr lang="en-US"/>
    </a:defPPr>
    <a:lvl1pPr marL="0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1pPr>
    <a:lvl2pPr marL="1672300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2pPr>
    <a:lvl3pPr marL="3344601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3pPr>
    <a:lvl4pPr marL="5016901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4pPr>
    <a:lvl5pPr marL="6689202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5pPr>
    <a:lvl6pPr marL="8361502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6pPr>
    <a:lvl7pPr marL="10033803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7pPr>
    <a:lvl8pPr marL="11706103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8pPr>
    <a:lvl9pPr marL="13378404" algn="l" defTabSz="1672300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6636">
          <p15:clr>
            <a:srgbClr val="A4A3A4"/>
          </p15:clr>
        </p15:guide>
        <p15:guide id="2" pos="118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7AD1"/>
    <a:srgbClr val="7A5C93"/>
    <a:srgbClr val="009AD5"/>
    <a:srgbClr val="CA4B49"/>
    <a:srgbClr val="4E8F00"/>
    <a:srgbClr val="245F9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98"/>
    <p:restoredTop sz="94886"/>
  </p:normalViewPr>
  <p:slideViewPr>
    <p:cSldViewPr snapToGrid="0" snapToObjects="1">
      <p:cViewPr varScale="1">
        <p:scale>
          <a:sx n="28" d="100"/>
          <a:sy n="28" d="100"/>
        </p:scale>
        <p:origin x="-864" y="-132"/>
      </p:cViewPr>
      <p:guideLst>
        <p:guide orient="horz" pos="6636"/>
        <p:guide pos="118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7026BA-50E8-7644-BEF6-07CACBFB9997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6A170F-69B8-B741-A099-15AE468EF20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209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1pPr>
    <a:lvl2pPr marL="1672300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2pPr>
    <a:lvl3pPr marL="3344601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3pPr>
    <a:lvl4pPr marL="5016901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4pPr>
    <a:lvl5pPr marL="6689202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5pPr>
    <a:lvl6pPr marL="8361502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6pPr>
    <a:lvl7pPr marL="10033803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7pPr>
    <a:lvl8pPr marL="11706103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8pPr>
    <a:lvl9pPr marL="13378404" algn="l" defTabSz="1672300" rtl="0" eaLnBrk="1" latinLnBrk="0" hangingPunct="1">
      <a:defRPr sz="4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Single sided</a:t>
            </a:r>
            <a:r>
              <a:rPr lang="en-US" baseline="0" dirty="0"/>
              <a:t> poster!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9A05F-9442-1B4B-8130-ABC0D5C364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98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09756" y="6544648"/>
            <a:ext cx="31843901" cy="451590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19512" y="11938371"/>
            <a:ext cx="26224389" cy="538397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72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344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0169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689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361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033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7061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37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08FF-519A-5247-A55B-6160E89D857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7CC67-5F63-EC4C-8EE0-AD36DF5A3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592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08FF-519A-5247-A55B-6160E89D857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7CC67-5F63-EC4C-8EE0-AD36DF5A3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985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84548" y="2589575"/>
            <a:ext cx="34530082" cy="5522471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74799" y="2589575"/>
            <a:ext cx="102985361" cy="5522471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08FF-519A-5247-A55B-6160E89D857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7CC67-5F63-EC4C-8EE0-AD36DF5A3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066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08FF-519A-5247-A55B-6160E89D857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7CC67-5F63-EC4C-8EE0-AD36DF5A3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63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9352" y="13537958"/>
            <a:ext cx="31843901" cy="4184282"/>
          </a:xfrm>
        </p:spPr>
        <p:txBody>
          <a:bodyPr anchor="t"/>
          <a:lstStyle>
            <a:lvl1pPr algn="l">
              <a:defRPr sz="146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59352" y="8929397"/>
            <a:ext cx="31843901" cy="4608561"/>
          </a:xfrm>
        </p:spPr>
        <p:txBody>
          <a:bodyPr anchor="b"/>
          <a:lstStyle>
            <a:lvl1pPr marL="0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1pPr>
            <a:lvl2pPr marL="167230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2pPr>
            <a:lvl3pPr marL="3344601" indent="0">
              <a:buNone/>
              <a:defRPr sz="5900">
                <a:solidFill>
                  <a:schemeClr val="tx1">
                    <a:tint val="75000"/>
                  </a:schemeClr>
                </a:solidFill>
              </a:defRPr>
            </a:lvl3pPr>
            <a:lvl4pPr marL="5016901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4pPr>
            <a:lvl5pPr marL="6689202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5pPr>
            <a:lvl6pPr marL="8361502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6pPr>
            <a:lvl7pPr marL="10033803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7pPr>
            <a:lvl8pPr marL="11706103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8pPr>
            <a:lvl9pPr marL="13378404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08FF-519A-5247-A55B-6160E89D857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7CC67-5F63-EC4C-8EE0-AD36DF5A3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273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74798" y="15103407"/>
            <a:ext cx="68754471" cy="42710887"/>
          </a:xfrm>
        </p:spPr>
        <p:txBody>
          <a:bodyPr/>
          <a:lstStyle>
            <a:lvl1pPr>
              <a:defRPr sz="10200"/>
            </a:lvl1pPr>
            <a:lvl2pPr>
              <a:defRPr sz="8800"/>
            </a:lvl2pPr>
            <a:lvl3pPr>
              <a:defRPr sz="73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053657" y="15103407"/>
            <a:ext cx="68760973" cy="42710887"/>
          </a:xfrm>
        </p:spPr>
        <p:txBody>
          <a:bodyPr/>
          <a:lstStyle>
            <a:lvl1pPr>
              <a:defRPr sz="10200"/>
            </a:lvl1pPr>
            <a:lvl2pPr>
              <a:defRPr sz="8800"/>
            </a:lvl2pPr>
            <a:lvl3pPr>
              <a:defRPr sz="7300"/>
            </a:lvl3pPr>
            <a:lvl4pPr>
              <a:defRPr sz="6600"/>
            </a:lvl4pPr>
            <a:lvl5pPr>
              <a:defRPr sz="6600"/>
            </a:lvl5pPr>
            <a:lvl6pPr>
              <a:defRPr sz="6600"/>
            </a:lvl6pPr>
            <a:lvl7pPr>
              <a:defRPr sz="6600"/>
            </a:lvl7pPr>
            <a:lvl8pPr>
              <a:defRPr sz="6600"/>
            </a:lvl8pPr>
            <a:lvl9pPr>
              <a:defRPr sz="6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08FF-519A-5247-A55B-6160E89D857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7CC67-5F63-EC4C-8EE0-AD36DF5A3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282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1" y="843685"/>
            <a:ext cx="33717072" cy="3511286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3171" y="4715853"/>
            <a:ext cx="16552847" cy="1965343"/>
          </a:xfrm>
        </p:spPr>
        <p:txBody>
          <a:bodyPr anchor="b"/>
          <a:lstStyle>
            <a:lvl1pPr marL="0" indent="0">
              <a:buNone/>
              <a:defRPr sz="8800" b="1"/>
            </a:lvl1pPr>
            <a:lvl2pPr marL="1672300" indent="0">
              <a:buNone/>
              <a:defRPr sz="7300" b="1"/>
            </a:lvl2pPr>
            <a:lvl3pPr marL="3344601" indent="0">
              <a:buNone/>
              <a:defRPr sz="6600" b="1"/>
            </a:lvl3pPr>
            <a:lvl4pPr marL="5016901" indent="0">
              <a:buNone/>
              <a:defRPr sz="5900" b="1"/>
            </a:lvl4pPr>
            <a:lvl5pPr marL="6689202" indent="0">
              <a:buNone/>
              <a:defRPr sz="5900" b="1"/>
            </a:lvl5pPr>
            <a:lvl6pPr marL="8361502" indent="0">
              <a:buNone/>
              <a:defRPr sz="5900" b="1"/>
            </a:lvl6pPr>
            <a:lvl7pPr marL="10033803" indent="0">
              <a:buNone/>
              <a:defRPr sz="5900" b="1"/>
            </a:lvl7pPr>
            <a:lvl8pPr marL="11706103" indent="0">
              <a:buNone/>
              <a:defRPr sz="5900" b="1"/>
            </a:lvl8pPr>
            <a:lvl9pPr marL="13378404" indent="0">
              <a:buNone/>
              <a:defRPr sz="59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73171" y="6681196"/>
            <a:ext cx="16552847" cy="12138320"/>
          </a:xfrm>
        </p:spPr>
        <p:txBody>
          <a:bodyPr/>
          <a:lstStyle>
            <a:lvl1pPr>
              <a:defRPr sz="8800"/>
            </a:lvl1pPr>
            <a:lvl2pPr>
              <a:defRPr sz="7300"/>
            </a:lvl2pPr>
            <a:lvl3pPr>
              <a:defRPr sz="6600"/>
            </a:lvl3pPr>
            <a:lvl4pPr>
              <a:defRPr sz="5900"/>
            </a:lvl4pPr>
            <a:lvl5pPr>
              <a:defRPr sz="5900"/>
            </a:lvl5pPr>
            <a:lvl6pPr>
              <a:defRPr sz="5900"/>
            </a:lvl6pPr>
            <a:lvl7pPr>
              <a:defRPr sz="5900"/>
            </a:lvl7pPr>
            <a:lvl8pPr>
              <a:defRPr sz="5900"/>
            </a:lvl8pPr>
            <a:lvl9pPr>
              <a:defRPr sz="59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030895" y="4715853"/>
            <a:ext cx="16559349" cy="1965343"/>
          </a:xfrm>
        </p:spPr>
        <p:txBody>
          <a:bodyPr anchor="b"/>
          <a:lstStyle>
            <a:lvl1pPr marL="0" indent="0">
              <a:buNone/>
              <a:defRPr sz="8800" b="1"/>
            </a:lvl1pPr>
            <a:lvl2pPr marL="1672300" indent="0">
              <a:buNone/>
              <a:defRPr sz="7300" b="1"/>
            </a:lvl2pPr>
            <a:lvl3pPr marL="3344601" indent="0">
              <a:buNone/>
              <a:defRPr sz="6600" b="1"/>
            </a:lvl3pPr>
            <a:lvl4pPr marL="5016901" indent="0">
              <a:buNone/>
              <a:defRPr sz="5900" b="1"/>
            </a:lvl4pPr>
            <a:lvl5pPr marL="6689202" indent="0">
              <a:buNone/>
              <a:defRPr sz="5900" b="1"/>
            </a:lvl5pPr>
            <a:lvl6pPr marL="8361502" indent="0">
              <a:buNone/>
              <a:defRPr sz="5900" b="1"/>
            </a:lvl6pPr>
            <a:lvl7pPr marL="10033803" indent="0">
              <a:buNone/>
              <a:defRPr sz="5900" b="1"/>
            </a:lvl7pPr>
            <a:lvl8pPr marL="11706103" indent="0">
              <a:buNone/>
              <a:defRPr sz="5900" b="1"/>
            </a:lvl8pPr>
            <a:lvl9pPr marL="13378404" indent="0">
              <a:buNone/>
              <a:defRPr sz="59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030895" y="6681196"/>
            <a:ext cx="16559349" cy="12138320"/>
          </a:xfrm>
        </p:spPr>
        <p:txBody>
          <a:bodyPr/>
          <a:lstStyle>
            <a:lvl1pPr>
              <a:defRPr sz="8800"/>
            </a:lvl1pPr>
            <a:lvl2pPr>
              <a:defRPr sz="7300"/>
            </a:lvl2pPr>
            <a:lvl3pPr>
              <a:defRPr sz="6600"/>
            </a:lvl3pPr>
            <a:lvl4pPr>
              <a:defRPr sz="5900"/>
            </a:lvl4pPr>
            <a:lvl5pPr>
              <a:defRPr sz="5900"/>
            </a:lvl5pPr>
            <a:lvl6pPr>
              <a:defRPr sz="5900"/>
            </a:lvl6pPr>
            <a:lvl7pPr>
              <a:defRPr sz="5900"/>
            </a:lvl7pPr>
            <a:lvl8pPr>
              <a:defRPr sz="5900"/>
            </a:lvl8pPr>
            <a:lvl9pPr>
              <a:defRPr sz="59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08FF-519A-5247-A55B-6160E89D857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7CC67-5F63-EC4C-8EE0-AD36DF5A3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66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08FF-519A-5247-A55B-6160E89D857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7CC67-5F63-EC4C-8EE0-AD36DF5A3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01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08FF-519A-5247-A55B-6160E89D857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7CC67-5F63-EC4C-8EE0-AD36DF5A3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12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3" y="838807"/>
            <a:ext cx="12325205" cy="3569807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47154" y="838809"/>
            <a:ext cx="20943089" cy="17980709"/>
          </a:xfrm>
        </p:spPr>
        <p:txBody>
          <a:bodyPr/>
          <a:lstStyle>
            <a:lvl1pPr>
              <a:defRPr sz="11700"/>
            </a:lvl1pPr>
            <a:lvl2pPr>
              <a:defRPr sz="10200"/>
            </a:lvl2pPr>
            <a:lvl3pPr>
              <a:defRPr sz="88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73173" y="4408616"/>
            <a:ext cx="12325205" cy="14410902"/>
          </a:xfrm>
        </p:spPr>
        <p:txBody>
          <a:bodyPr/>
          <a:lstStyle>
            <a:lvl1pPr marL="0" indent="0">
              <a:buNone/>
              <a:defRPr sz="5100"/>
            </a:lvl1pPr>
            <a:lvl2pPr marL="1672300" indent="0">
              <a:buNone/>
              <a:defRPr sz="4400"/>
            </a:lvl2pPr>
            <a:lvl3pPr marL="3344601" indent="0">
              <a:buNone/>
              <a:defRPr sz="3700"/>
            </a:lvl3pPr>
            <a:lvl4pPr marL="5016901" indent="0">
              <a:buNone/>
              <a:defRPr sz="3300"/>
            </a:lvl4pPr>
            <a:lvl5pPr marL="6689202" indent="0">
              <a:buNone/>
              <a:defRPr sz="3300"/>
            </a:lvl5pPr>
            <a:lvl6pPr marL="8361502" indent="0">
              <a:buNone/>
              <a:defRPr sz="3300"/>
            </a:lvl6pPr>
            <a:lvl7pPr marL="10033803" indent="0">
              <a:buNone/>
              <a:defRPr sz="3300"/>
            </a:lvl7pPr>
            <a:lvl8pPr marL="11706103" indent="0">
              <a:buNone/>
              <a:defRPr sz="3300"/>
            </a:lvl8pPr>
            <a:lvl9pPr marL="13378404" indent="0">
              <a:buNone/>
              <a:defRPr sz="33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08FF-519A-5247-A55B-6160E89D857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7CC67-5F63-EC4C-8EE0-AD36DF5A3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843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3091" y="14747399"/>
            <a:ext cx="22478048" cy="1741014"/>
          </a:xfrm>
        </p:spPr>
        <p:txBody>
          <a:bodyPr anchor="b"/>
          <a:lstStyle>
            <a:lvl1pPr algn="l">
              <a:defRPr sz="73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343091" y="1882439"/>
            <a:ext cx="22478048" cy="12640628"/>
          </a:xfrm>
        </p:spPr>
        <p:txBody>
          <a:bodyPr/>
          <a:lstStyle>
            <a:lvl1pPr marL="0" indent="0">
              <a:buNone/>
              <a:defRPr sz="11700"/>
            </a:lvl1pPr>
            <a:lvl2pPr marL="1672300" indent="0">
              <a:buNone/>
              <a:defRPr sz="10200"/>
            </a:lvl2pPr>
            <a:lvl3pPr marL="3344601" indent="0">
              <a:buNone/>
              <a:defRPr sz="8800"/>
            </a:lvl3pPr>
            <a:lvl4pPr marL="5016901" indent="0">
              <a:buNone/>
              <a:defRPr sz="7300"/>
            </a:lvl4pPr>
            <a:lvl5pPr marL="6689202" indent="0">
              <a:buNone/>
              <a:defRPr sz="7300"/>
            </a:lvl5pPr>
            <a:lvl6pPr marL="8361502" indent="0">
              <a:buNone/>
              <a:defRPr sz="7300"/>
            </a:lvl6pPr>
            <a:lvl7pPr marL="10033803" indent="0">
              <a:buNone/>
              <a:defRPr sz="7300"/>
            </a:lvl7pPr>
            <a:lvl8pPr marL="11706103" indent="0">
              <a:buNone/>
              <a:defRPr sz="7300"/>
            </a:lvl8pPr>
            <a:lvl9pPr marL="13378404" indent="0">
              <a:buNone/>
              <a:defRPr sz="7300"/>
            </a:lvl9pPr>
          </a:lstStyle>
          <a:p>
            <a:r>
              <a:rPr lang="fr-FR" smtClean="0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43091" y="16488413"/>
            <a:ext cx="22478048" cy="2472529"/>
          </a:xfrm>
        </p:spPr>
        <p:txBody>
          <a:bodyPr/>
          <a:lstStyle>
            <a:lvl1pPr marL="0" indent="0">
              <a:buNone/>
              <a:defRPr sz="5100"/>
            </a:lvl1pPr>
            <a:lvl2pPr marL="1672300" indent="0">
              <a:buNone/>
              <a:defRPr sz="4400"/>
            </a:lvl2pPr>
            <a:lvl3pPr marL="3344601" indent="0">
              <a:buNone/>
              <a:defRPr sz="3700"/>
            </a:lvl3pPr>
            <a:lvl4pPr marL="5016901" indent="0">
              <a:buNone/>
              <a:defRPr sz="3300"/>
            </a:lvl4pPr>
            <a:lvl5pPr marL="6689202" indent="0">
              <a:buNone/>
              <a:defRPr sz="3300"/>
            </a:lvl5pPr>
            <a:lvl6pPr marL="8361502" indent="0">
              <a:buNone/>
              <a:defRPr sz="3300"/>
            </a:lvl6pPr>
            <a:lvl7pPr marL="10033803" indent="0">
              <a:buNone/>
              <a:defRPr sz="3300"/>
            </a:lvl7pPr>
            <a:lvl8pPr marL="11706103" indent="0">
              <a:buNone/>
              <a:defRPr sz="3300"/>
            </a:lvl8pPr>
            <a:lvl9pPr marL="13378404" indent="0">
              <a:buNone/>
              <a:defRPr sz="33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08FF-519A-5247-A55B-6160E89D857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7CC67-5F63-EC4C-8EE0-AD36DF5A3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50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73171" y="843685"/>
            <a:ext cx="33717072" cy="3511286"/>
          </a:xfrm>
          <a:prstGeom prst="rect">
            <a:avLst/>
          </a:prstGeom>
        </p:spPr>
        <p:txBody>
          <a:bodyPr vert="horz" lIns="334460" tIns="167230" rIns="334460" bIns="16723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3171" y="4915801"/>
            <a:ext cx="33717072" cy="13903717"/>
          </a:xfrm>
          <a:prstGeom prst="rect">
            <a:avLst/>
          </a:prstGeom>
        </p:spPr>
        <p:txBody>
          <a:bodyPr vert="horz" lIns="334460" tIns="167230" rIns="334460" bIns="16723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73171" y="19526650"/>
            <a:ext cx="8741463" cy="1121661"/>
          </a:xfrm>
          <a:prstGeom prst="rect">
            <a:avLst/>
          </a:prstGeom>
        </p:spPr>
        <p:txBody>
          <a:bodyPr vert="horz" lIns="334460" tIns="167230" rIns="334460" bIns="167230" rtlCol="0" anchor="ctr"/>
          <a:lstStyle>
            <a:lvl1pPr algn="l">
              <a:defRPr sz="4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508FF-519A-5247-A55B-6160E89D8571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800000" y="19526650"/>
            <a:ext cx="11863414" cy="1121661"/>
          </a:xfrm>
          <a:prstGeom prst="rect">
            <a:avLst/>
          </a:prstGeom>
        </p:spPr>
        <p:txBody>
          <a:bodyPr vert="horz" lIns="334460" tIns="167230" rIns="334460" bIns="167230" rtlCol="0" anchor="ctr"/>
          <a:lstStyle>
            <a:lvl1pPr algn="ctr">
              <a:defRPr sz="4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848779" y="19526650"/>
            <a:ext cx="8741463" cy="1121661"/>
          </a:xfrm>
          <a:prstGeom prst="rect">
            <a:avLst/>
          </a:prstGeom>
        </p:spPr>
        <p:txBody>
          <a:bodyPr vert="horz" lIns="334460" tIns="167230" rIns="334460" bIns="167230" rtlCol="0" anchor="ctr"/>
          <a:lstStyle>
            <a:lvl1pPr algn="r">
              <a:defRPr sz="4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7CC67-5F63-EC4C-8EE0-AD36DF5A3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549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72300" rtl="0" eaLnBrk="1" latinLnBrk="0" hangingPunct="1">
        <a:spcBef>
          <a:spcPct val="0"/>
        </a:spcBef>
        <a:buNone/>
        <a:defRPr sz="1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54225" indent="-1254225" algn="l" defTabSz="1672300" rtl="0" eaLnBrk="1" latinLnBrk="0" hangingPunct="1">
        <a:spcBef>
          <a:spcPct val="20000"/>
        </a:spcBef>
        <a:buFont typeface="Arial"/>
        <a:buChar char="•"/>
        <a:defRPr sz="11700" kern="1200">
          <a:solidFill>
            <a:schemeClr val="tx1"/>
          </a:solidFill>
          <a:latin typeface="+mn-lt"/>
          <a:ea typeface="+mn-ea"/>
          <a:cs typeface="+mn-cs"/>
        </a:defRPr>
      </a:lvl1pPr>
      <a:lvl2pPr marL="2717488" indent="-1045188" algn="l" defTabSz="1672300" rtl="0" eaLnBrk="1" latinLnBrk="0" hangingPunct="1">
        <a:spcBef>
          <a:spcPct val="20000"/>
        </a:spcBef>
        <a:buFont typeface="Arial"/>
        <a:buChar char="–"/>
        <a:defRPr sz="10200" kern="1200">
          <a:solidFill>
            <a:schemeClr val="tx1"/>
          </a:solidFill>
          <a:latin typeface="+mn-lt"/>
          <a:ea typeface="+mn-ea"/>
          <a:cs typeface="+mn-cs"/>
        </a:defRPr>
      </a:lvl2pPr>
      <a:lvl3pPr marL="4180751" indent="-836150" algn="l" defTabSz="1672300" rtl="0" eaLnBrk="1" latinLnBrk="0" hangingPunct="1">
        <a:spcBef>
          <a:spcPct val="20000"/>
        </a:spcBef>
        <a:buFont typeface="Arial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3pPr>
      <a:lvl4pPr marL="5853052" indent="-836150" algn="l" defTabSz="1672300" rtl="0" eaLnBrk="1" latinLnBrk="0" hangingPunct="1">
        <a:spcBef>
          <a:spcPct val="20000"/>
        </a:spcBef>
        <a:buFont typeface="Arial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525352" indent="-836150" algn="l" defTabSz="1672300" rtl="0" eaLnBrk="1" latinLnBrk="0" hangingPunct="1">
        <a:spcBef>
          <a:spcPct val="20000"/>
        </a:spcBef>
        <a:buFont typeface="Arial"/>
        <a:buChar char="»"/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197652" indent="-836150" algn="l" defTabSz="1672300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0869953" indent="-836150" algn="l" defTabSz="1672300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542253" indent="-836150" algn="l" defTabSz="1672300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4214554" indent="-836150" algn="l" defTabSz="1672300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72300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2pPr>
      <a:lvl3pPr marL="3344601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3pPr>
      <a:lvl4pPr marL="5016901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4pPr>
      <a:lvl5pPr marL="6689202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5pPr>
      <a:lvl6pPr marL="8361502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6pPr>
      <a:lvl7pPr marL="10033803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7pPr>
      <a:lvl8pPr marL="11706103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8pPr>
      <a:lvl9pPr marL="13378404" algn="l" defTabSz="1672300" rtl="0" eaLnBrk="1" latinLnBrk="0" hangingPunct="1">
        <a:defRPr sz="6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slide" Target="slide5.xml"/><Relationship Id="rId3" Type="http://schemas.openxmlformats.org/officeDocument/2006/relationships/image" Target="../media/image1.png"/><Relationship Id="rId7" Type="http://schemas.openxmlformats.org/officeDocument/2006/relationships/slide" Target="slide2.xml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slide" Target="slide4.xml"/><Relationship Id="rId5" Type="http://schemas.openxmlformats.org/officeDocument/2006/relationships/image" Target="../media/image3.png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slide" Target="slide3.xml"/><Relationship Id="rId1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image" Target="../media/image14.emf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 Box 37"/>
          <p:cNvSpPr txBox="1">
            <a:spLocks noChangeArrowheads="1"/>
          </p:cNvSpPr>
          <p:nvPr/>
        </p:nvSpPr>
        <p:spPr bwMode="auto">
          <a:xfrm>
            <a:off x="277779" y="3888642"/>
            <a:ext cx="10542621" cy="2726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sz="2800" dirty="0" err="1" smtClean="0">
                <a:solidFill>
                  <a:srgbClr val="000000"/>
                </a:solidFill>
              </a:rPr>
              <a:t>Lynred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>
                <a:solidFill>
                  <a:srgbClr val="000000"/>
                </a:solidFill>
              </a:rPr>
              <a:t>is </a:t>
            </a:r>
            <a:r>
              <a:rPr lang="en-US" sz="2800" dirty="0" smtClean="0">
                <a:solidFill>
                  <a:srgbClr val="000000"/>
                </a:solidFill>
              </a:rPr>
              <a:t>global </a:t>
            </a:r>
            <a:r>
              <a:rPr lang="en-US" sz="2800" dirty="0">
                <a:solidFill>
                  <a:srgbClr val="000000"/>
                </a:solidFill>
              </a:rPr>
              <a:t>industry </a:t>
            </a:r>
            <a:r>
              <a:rPr lang="en-US" sz="2800" dirty="0" smtClean="0">
                <a:solidFill>
                  <a:srgbClr val="000000"/>
                </a:solidFill>
              </a:rPr>
              <a:t>leader for cooled and uncooled Infrared detectors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err="1" smtClean="0">
                <a:solidFill>
                  <a:srgbClr val="000000"/>
                </a:solidFill>
              </a:rPr>
              <a:t>Lynred</a:t>
            </a:r>
            <a:r>
              <a:rPr lang="en-US" sz="2800" dirty="0" smtClean="0">
                <a:solidFill>
                  <a:srgbClr val="000000"/>
                </a:solidFill>
              </a:rPr>
              <a:t> addresses short, middle and (very) long wave infrared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err="1" smtClean="0">
                <a:solidFill>
                  <a:srgbClr val="000000"/>
                </a:solidFill>
              </a:rPr>
              <a:t>Lynred</a:t>
            </a:r>
            <a:r>
              <a:rPr lang="en-US" sz="2800" dirty="0" smtClean="0">
                <a:solidFill>
                  <a:srgbClr val="000000"/>
                </a:solidFill>
              </a:rPr>
              <a:t> serves Defense, Space, Security, Leisure, Smart Building, Industry and </a:t>
            </a:r>
            <a:r>
              <a:rPr lang="en-US" sz="2800" dirty="0" err="1" smtClean="0">
                <a:solidFill>
                  <a:srgbClr val="000000"/>
                </a:solidFill>
              </a:rPr>
              <a:t>Automative</a:t>
            </a:r>
            <a:r>
              <a:rPr lang="en-US" sz="2800" dirty="0" smtClean="0">
                <a:solidFill>
                  <a:srgbClr val="000000"/>
                </a:solidFill>
              </a:rPr>
              <a:t> markets</a:t>
            </a:r>
          </a:p>
          <a:p>
            <a:pPr marL="457200" indent="-457200">
              <a:buFont typeface="Arial"/>
              <a:buChar char="•"/>
            </a:pPr>
            <a:endParaRPr 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80" name="Text Box 141"/>
          <p:cNvSpPr txBox="1">
            <a:spLocks noChangeArrowheads="1"/>
          </p:cNvSpPr>
          <p:nvPr/>
        </p:nvSpPr>
        <p:spPr bwMode="auto">
          <a:xfrm>
            <a:off x="6772347" y="11099194"/>
            <a:ext cx="1603841" cy="58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900" b="1" dirty="0" smtClean="0"/>
              <a:t>DOE #1</a:t>
            </a:r>
            <a:endParaRPr lang="en-US" sz="2900" b="1" dirty="0"/>
          </a:p>
        </p:txBody>
      </p:sp>
      <p:sp>
        <p:nvSpPr>
          <p:cNvPr id="81" name="Text Box 142"/>
          <p:cNvSpPr txBox="1">
            <a:spLocks noChangeArrowheads="1"/>
          </p:cNvSpPr>
          <p:nvPr/>
        </p:nvSpPr>
        <p:spPr bwMode="auto">
          <a:xfrm>
            <a:off x="11818834" y="18612850"/>
            <a:ext cx="279677" cy="39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600"/>
          </a:p>
        </p:txBody>
      </p:sp>
      <p:sp>
        <p:nvSpPr>
          <p:cNvPr id="4" name="Rectangle 3"/>
          <p:cNvSpPr/>
          <p:nvPr/>
        </p:nvSpPr>
        <p:spPr>
          <a:xfrm>
            <a:off x="119921" y="175067"/>
            <a:ext cx="37205587" cy="2682129"/>
          </a:xfrm>
          <a:prstGeom prst="rect">
            <a:avLst/>
          </a:prstGeom>
          <a:solidFill>
            <a:srgbClr val="377AD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/>
              <a:t>Modeling a New Equipment Behavior (2020-EU-EPO-360</a:t>
            </a:r>
            <a:r>
              <a:rPr lang="en-US" sz="6000" b="1" dirty="0" smtClean="0"/>
              <a:t>)</a:t>
            </a:r>
            <a:endParaRPr lang="en-US" sz="6000" b="1" dirty="0">
              <a:solidFill>
                <a:schemeClr val="bg1"/>
              </a:solidFill>
            </a:endParaRPr>
          </a:p>
          <a:p>
            <a:pPr algn="ctr"/>
            <a:r>
              <a:rPr lang="en-US" sz="4500" b="1" dirty="0" smtClean="0">
                <a:solidFill>
                  <a:schemeClr val="bg1"/>
                </a:solidFill>
              </a:rPr>
              <a:t>Vincent De Schuyteneer</a:t>
            </a:r>
            <a:endParaRPr lang="en-US" sz="4500" b="1" dirty="0">
              <a:solidFill>
                <a:schemeClr val="bg1"/>
              </a:solidFill>
            </a:endParaRPr>
          </a:p>
          <a:p>
            <a:pPr algn="ctr"/>
            <a:r>
              <a:rPr lang="en-US" sz="3000" b="1" dirty="0" smtClean="0">
                <a:solidFill>
                  <a:schemeClr val="bg1"/>
                </a:solidFill>
              </a:rPr>
              <a:t>Data Engineer, </a:t>
            </a:r>
            <a:r>
              <a:rPr lang="en-US" sz="3000" b="1" dirty="0" err="1" smtClean="0">
                <a:solidFill>
                  <a:schemeClr val="bg1"/>
                </a:solidFill>
              </a:rPr>
              <a:t>Lynred</a:t>
            </a:r>
            <a:endParaRPr lang="en-US" sz="3000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238" y="2857196"/>
            <a:ext cx="10980000" cy="720000"/>
          </a:xfrm>
          <a:prstGeom prst="rect">
            <a:avLst/>
          </a:prstGeom>
          <a:solidFill>
            <a:srgbClr val="7A5C93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000" dirty="0"/>
              <a:t> </a:t>
            </a:r>
            <a:r>
              <a:rPr lang="en-US" sz="5000" dirty="0" smtClean="0"/>
              <a:t>About </a:t>
            </a:r>
            <a:r>
              <a:rPr lang="en-US" sz="5000" dirty="0" err="1" smtClean="0"/>
              <a:t>Lynred</a:t>
            </a:r>
            <a:endParaRPr lang="en-US" sz="5000" dirty="0"/>
          </a:p>
        </p:txBody>
      </p:sp>
      <p:sp>
        <p:nvSpPr>
          <p:cNvPr id="98" name="TextBox 3"/>
          <p:cNvSpPr txBox="1">
            <a:spLocks noChangeArrowheads="1"/>
          </p:cNvSpPr>
          <p:nvPr/>
        </p:nvSpPr>
        <p:spPr bwMode="auto">
          <a:xfrm>
            <a:off x="222879" y="18043924"/>
            <a:ext cx="22049292" cy="2101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0">
              <a:buSzPct val="25000"/>
            </a:pPr>
            <a:r>
              <a:rPr lang="en-US" sz="2800" dirty="0" smtClean="0">
                <a:latin typeface="Arial"/>
                <a:ea typeface="Arial"/>
                <a:cs typeface="Arial"/>
                <a:sym typeface="Arial"/>
              </a:rPr>
              <a:t>We have been able to describe completely behavior of new bonding </a:t>
            </a:r>
            <a:r>
              <a:rPr lang="en-US" sz="2800" dirty="0" err="1" smtClean="0">
                <a:latin typeface="Arial"/>
                <a:ea typeface="Arial"/>
                <a:cs typeface="Arial"/>
                <a:sym typeface="Arial"/>
              </a:rPr>
              <a:t>equipement</a:t>
            </a:r>
            <a:endParaRPr lang="en-US" sz="2800" dirty="0" smtClean="0">
              <a:latin typeface="Arial"/>
              <a:ea typeface="Arial"/>
              <a:cs typeface="Arial"/>
              <a:sym typeface="Arial"/>
            </a:endParaRPr>
          </a:p>
          <a:p>
            <a:pPr lvl="0">
              <a:buSzPct val="25000"/>
            </a:pPr>
            <a:r>
              <a:rPr lang="en-US" sz="2800" dirty="0" smtClean="0">
                <a:latin typeface="Arial"/>
                <a:ea typeface="Arial"/>
                <a:cs typeface="Arial"/>
                <a:sym typeface="Arial"/>
              </a:rPr>
              <a:t>Combination between DOE and FDE approaches allowed to go further in understanding behavior of such </a:t>
            </a:r>
            <a:r>
              <a:rPr lang="en-US" sz="2800" dirty="0" err="1" smtClean="0">
                <a:latin typeface="Arial"/>
                <a:ea typeface="Arial"/>
                <a:cs typeface="Arial"/>
                <a:sym typeface="Arial"/>
              </a:rPr>
              <a:t>equipments</a:t>
            </a:r>
            <a:endParaRPr lang="en-US" sz="2800" dirty="0" smtClean="0">
              <a:latin typeface="Arial"/>
              <a:ea typeface="Arial"/>
              <a:cs typeface="Arial"/>
              <a:sym typeface="Arial"/>
            </a:endParaRPr>
          </a:p>
          <a:p>
            <a:pPr lvl="0">
              <a:buSzPct val="25000"/>
            </a:pPr>
            <a:r>
              <a:rPr lang="en-US" sz="2800" dirty="0" smtClean="0">
                <a:latin typeface="Arial"/>
                <a:ea typeface="Arial"/>
                <a:cs typeface="Arial"/>
                <a:sym typeface="Arial"/>
              </a:rPr>
              <a:t>We developed script to concatenate raw data of log equipment and aggregate them for summarized information</a:t>
            </a:r>
          </a:p>
          <a:p>
            <a:pPr lvl="0">
              <a:buSzPct val="25000"/>
            </a:pPr>
            <a:r>
              <a:rPr lang="en-US" sz="2800" dirty="0" smtClean="0">
                <a:latin typeface="Arial"/>
                <a:ea typeface="Arial"/>
                <a:cs typeface="Arial"/>
                <a:sym typeface="Arial"/>
              </a:rPr>
              <a:t>JMP helped us to fully understand an equipment way of working and helped us to have a scientific and quality approach</a:t>
            </a:r>
            <a:endParaRPr lang="en-US" sz="28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Text Box 37"/>
          <p:cNvSpPr txBox="1">
            <a:spLocks noChangeArrowheads="1"/>
          </p:cNvSpPr>
          <p:nvPr/>
        </p:nvSpPr>
        <p:spPr bwMode="auto">
          <a:xfrm>
            <a:off x="22283299" y="3888642"/>
            <a:ext cx="14773148" cy="53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Objectives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Identify key process parameter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Identify process window</a:t>
            </a:r>
          </a:p>
          <a:p>
            <a:pPr marL="457200" indent="-457200">
              <a:buFont typeface="Arial"/>
              <a:buChar char="•"/>
            </a:pPr>
            <a:endParaRPr lang="en-US" sz="2800" dirty="0" smtClean="0">
              <a:solidFill>
                <a:srgbClr val="000000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Method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Realize first DOE with 4 factors and 4 responses</a:t>
            </a:r>
          </a:p>
          <a:p>
            <a:pPr marL="1600200" lvl="2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Each try will be performed 15 times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Realize additional DOEs to improve performance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Analyze equipment raw data to identify additional key parameters</a:t>
            </a:r>
          </a:p>
          <a:p>
            <a:pPr marL="1600200" lvl="2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JMP scripting to stack raw data in one table and aggregate them</a:t>
            </a:r>
          </a:p>
          <a:p>
            <a:pPr marL="1600200" lvl="2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Use FDE to analyze stacked raw data to identify additional parameters</a:t>
            </a:r>
          </a:p>
          <a:p>
            <a:pPr marL="1600200" lvl="2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Use Parallel graph to identify preferred path according to performance parameter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227837" y="9784080"/>
            <a:ext cx="37206936" cy="731520"/>
          </a:xfrm>
          <a:prstGeom prst="rect">
            <a:avLst/>
          </a:prstGeom>
          <a:solidFill>
            <a:srgbClr val="7A5C93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000" dirty="0"/>
              <a:t> Results									</a:t>
            </a:r>
            <a:r>
              <a:rPr lang="en-US" sz="4000" i="1" dirty="0"/>
              <a:t>Click graphs to enlarge</a:t>
            </a:r>
            <a:endParaRPr lang="en-US" sz="4000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11108238" y="3584625"/>
            <a:ext cx="4287" cy="619945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>
            <a:off x="128238" y="17051146"/>
            <a:ext cx="37206936" cy="731520"/>
          </a:xfrm>
          <a:prstGeom prst="rect">
            <a:avLst/>
          </a:prstGeom>
          <a:solidFill>
            <a:srgbClr val="7A5C93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000" dirty="0"/>
              <a:t> Conclusions													References &amp; Acknowledgements</a:t>
            </a:r>
          </a:p>
        </p:txBody>
      </p:sp>
      <p:cxnSp>
        <p:nvCxnSpPr>
          <p:cNvPr id="102" name="Straight Connector 101"/>
          <p:cNvCxnSpPr/>
          <p:nvPr/>
        </p:nvCxnSpPr>
        <p:spPr>
          <a:xfrm>
            <a:off x="22410299" y="17782666"/>
            <a:ext cx="0" cy="302907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119921" y="104931"/>
            <a:ext cx="37314852" cy="20821338"/>
          </a:xfrm>
          <a:prstGeom prst="rect">
            <a:avLst/>
          </a:prstGeom>
          <a:noFill/>
          <a:ln w="254000"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3"/>
          <p:cNvSpPr txBox="1">
            <a:spLocks noChangeArrowheads="1"/>
          </p:cNvSpPr>
          <p:nvPr/>
        </p:nvSpPr>
        <p:spPr bwMode="auto">
          <a:xfrm>
            <a:off x="22998463" y="17866442"/>
            <a:ext cx="14057984" cy="253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74593" tIns="187297" rIns="374593" bIns="187297">
            <a:spAutoFit/>
          </a:bodyPr>
          <a:lstStyle>
            <a:lvl1pPr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0">
              <a:buSzPct val="25000"/>
            </a:pPr>
            <a:r>
              <a:rPr lang="en-US" sz="2800" dirty="0">
                <a:latin typeface="Arial"/>
                <a:ea typeface="Arial"/>
                <a:cs typeface="Arial"/>
                <a:sym typeface="Arial"/>
              </a:rPr>
              <a:t>Thanks to </a:t>
            </a:r>
            <a:r>
              <a:rPr lang="en-US" sz="2800" dirty="0" smtClean="0">
                <a:latin typeface="Arial"/>
                <a:ea typeface="Arial"/>
                <a:cs typeface="Arial"/>
                <a:sym typeface="Arial"/>
              </a:rPr>
              <a:t>technical team participated to whole </a:t>
            </a:r>
            <a:r>
              <a:rPr lang="en-US" sz="2800" dirty="0" err="1" smtClean="0">
                <a:latin typeface="Arial"/>
                <a:ea typeface="Arial"/>
                <a:cs typeface="Arial"/>
                <a:sym typeface="Arial"/>
              </a:rPr>
              <a:t>demarch</a:t>
            </a:r>
            <a:endParaRPr lang="en-US" sz="2800" dirty="0">
              <a:latin typeface="Arial"/>
              <a:ea typeface="Arial"/>
              <a:cs typeface="Arial"/>
              <a:sym typeface="Arial"/>
            </a:endParaRPr>
          </a:p>
          <a:p>
            <a:pPr lvl="0">
              <a:buSzPct val="25000"/>
            </a:pPr>
            <a:endParaRPr lang="en-US" sz="28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457200">
              <a:buSzPct val="25000"/>
              <a:buFont typeface="Arial" charset="0"/>
              <a:buChar char="•"/>
            </a:pPr>
            <a:r>
              <a:rPr lang="en-US" sz="2800" dirty="0" smtClean="0">
                <a:latin typeface="Arial"/>
                <a:ea typeface="Arial"/>
                <a:cs typeface="Arial"/>
                <a:sym typeface="Arial"/>
              </a:rPr>
              <a:t>Samuel Mathieu, head of support engineering</a:t>
            </a:r>
            <a:endParaRPr lang="en-US" sz="28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457200">
              <a:buSzPct val="25000"/>
              <a:buFont typeface="Arial" charset="0"/>
              <a:buChar char="•"/>
            </a:pPr>
            <a:r>
              <a:rPr lang="en-US" sz="2800" dirty="0" smtClean="0">
                <a:latin typeface="Arial"/>
                <a:ea typeface="Arial"/>
                <a:cs typeface="Arial"/>
                <a:sym typeface="Arial"/>
              </a:rPr>
              <a:t>Marc Guyot, support technician, expert in bonding process</a:t>
            </a:r>
            <a:endParaRPr lang="en-US" sz="28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457200">
              <a:buSzPct val="25000"/>
              <a:buFont typeface="Arial" charset="0"/>
              <a:buChar char="•"/>
            </a:pPr>
            <a:r>
              <a:rPr lang="en-US" sz="2800" dirty="0" smtClean="0">
                <a:latin typeface="Arial"/>
                <a:ea typeface="Arial"/>
                <a:cs typeface="Arial"/>
                <a:sym typeface="Arial"/>
              </a:rPr>
              <a:t>Emilie Ruel, support technician in charge of </a:t>
            </a:r>
            <a:r>
              <a:rPr lang="en-US" sz="2800" smtClean="0">
                <a:latin typeface="Arial"/>
                <a:ea typeface="Arial"/>
                <a:cs typeface="Arial"/>
                <a:sym typeface="Arial"/>
              </a:rPr>
              <a:t>bonding equipment</a:t>
            </a:r>
            <a:endParaRPr lang="en-US" sz="28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AE6F6B8B-AB5C-F54C-84FD-45D40E31EC7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36930" y="664155"/>
            <a:ext cx="2851754" cy="1808948"/>
          </a:xfrm>
          <a:prstGeom prst="rect">
            <a:avLst/>
          </a:prstGeom>
        </p:spPr>
      </p:pic>
      <p:grpSp>
        <p:nvGrpSpPr>
          <p:cNvPr id="7" name="Groupe 6"/>
          <p:cNvGrpSpPr/>
          <p:nvPr/>
        </p:nvGrpSpPr>
        <p:grpSpPr>
          <a:xfrm>
            <a:off x="33270616" y="293756"/>
            <a:ext cx="3127375" cy="2444750"/>
            <a:chOff x="33270616" y="293756"/>
            <a:chExt cx="3127375" cy="2444750"/>
          </a:xfrm>
        </p:grpSpPr>
        <p:sp>
          <p:nvSpPr>
            <p:cNvPr id="6" name="Rectangle 5"/>
            <p:cNvSpPr/>
            <p:nvPr/>
          </p:nvSpPr>
          <p:spPr>
            <a:xfrm>
              <a:off x="33270616" y="293756"/>
              <a:ext cx="3127375" cy="2444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033" name="Picture 9" descr="C:\Users\vds\Pictures\Logos SFD\Logo rouge AVEC mention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70616" y="293756"/>
              <a:ext cx="3127375" cy="2444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19" name="Rectangle 318"/>
          <p:cNvSpPr/>
          <p:nvPr/>
        </p:nvSpPr>
        <p:spPr>
          <a:xfrm>
            <a:off x="11112524" y="2853105"/>
            <a:ext cx="10980000" cy="720000"/>
          </a:xfrm>
          <a:prstGeom prst="rect">
            <a:avLst/>
          </a:prstGeom>
          <a:solidFill>
            <a:srgbClr val="7A5C93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000" dirty="0" smtClean="0"/>
              <a:t>Introduction</a:t>
            </a:r>
            <a:endParaRPr lang="en-US" sz="5000" dirty="0"/>
          </a:p>
        </p:txBody>
      </p:sp>
      <p:sp>
        <p:nvSpPr>
          <p:cNvPr id="320" name="Rectangle 319"/>
          <p:cNvSpPr/>
          <p:nvPr/>
        </p:nvSpPr>
        <p:spPr>
          <a:xfrm>
            <a:off x="22104856" y="2853105"/>
            <a:ext cx="15193975" cy="720000"/>
          </a:xfrm>
          <a:prstGeom prst="rect">
            <a:avLst/>
          </a:prstGeom>
          <a:solidFill>
            <a:srgbClr val="7A5C93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000" dirty="0" smtClean="0"/>
              <a:t>Method and objectives</a:t>
            </a:r>
            <a:endParaRPr lang="en-US" sz="5000" dirty="0"/>
          </a:p>
        </p:txBody>
      </p:sp>
      <p:cxnSp>
        <p:nvCxnSpPr>
          <p:cNvPr id="321" name="Straight Connector 8"/>
          <p:cNvCxnSpPr/>
          <p:nvPr/>
        </p:nvCxnSpPr>
        <p:spPr>
          <a:xfrm>
            <a:off x="22078236" y="3638372"/>
            <a:ext cx="26620" cy="614570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2" name="Text Box 37"/>
          <p:cNvSpPr txBox="1">
            <a:spLocks noChangeArrowheads="1"/>
          </p:cNvSpPr>
          <p:nvPr/>
        </p:nvSpPr>
        <p:spPr bwMode="auto">
          <a:xfrm>
            <a:off x="11247525" y="3888642"/>
            <a:ext cx="10558553" cy="1433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sz="2800" dirty="0" err="1">
                <a:solidFill>
                  <a:srgbClr val="000000"/>
                </a:solidFill>
              </a:rPr>
              <a:t>Lynred</a:t>
            </a:r>
            <a:r>
              <a:rPr lang="en-US" sz="2800" dirty="0">
                <a:solidFill>
                  <a:srgbClr val="000000"/>
                </a:solidFill>
              </a:rPr>
              <a:t> acquired a new bonding </a:t>
            </a:r>
            <a:r>
              <a:rPr lang="en-US" sz="2800" dirty="0" smtClean="0">
                <a:solidFill>
                  <a:srgbClr val="000000"/>
                </a:solidFill>
              </a:rPr>
              <a:t>equipment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</a:rPr>
              <a:t>This new equipment was not </a:t>
            </a:r>
            <a:r>
              <a:rPr lang="en-US" sz="2800" dirty="0" smtClean="0">
                <a:solidFill>
                  <a:srgbClr val="000000"/>
                </a:solidFill>
              </a:rPr>
              <a:t>delivering expected level of performance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24" name="Text Box 37"/>
          <p:cNvSpPr txBox="1">
            <a:spLocks noChangeArrowheads="1"/>
          </p:cNvSpPr>
          <p:nvPr/>
        </p:nvSpPr>
        <p:spPr bwMode="auto">
          <a:xfrm>
            <a:off x="11247525" y="5251643"/>
            <a:ext cx="5059274" cy="401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Engineering team decided to use DOE methodology in order to understand equipment behavior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Main responses are “pull” and “shear” tests and their variability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There is no constraint for number of tests</a:t>
            </a:r>
          </a:p>
        </p:txBody>
      </p:sp>
      <p:grpSp>
        <p:nvGrpSpPr>
          <p:cNvPr id="17" name="Groupe 16"/>
          <p:cNvGrpSpPr/>
          <p:nvPr/>
        </p:nvGrpSpPr>
        <p:grpSpPr>
          <a:xfrm>
            <a:off x="2413154" y="6461581"/>
            <a:ext cx="6271870" cy="2816877"/>
            <a:chOff x="2413154" y="6461581"/>
            <a:chExt cx="6271870" cy="2816877"/>
          </a:xfrm>
        </p:grpSpPr>
        <p:pic>
          <p:nvPicPr>
            <p:cNvPr id="325" name="Image 324"/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13154" y="6461581"/>
              <a:ext cx="6271870" cy="2816877"/>
            </a:xfrm>
            <a:prstGeom prst="rect">
              <a:avLst/>
            </a:prstGeom>
          </p:spPr>
        </p:pic>
        <p:sp>
          <p:nvSpPr>
            <p:cNvPr id="8" name="Ellipse 7"/>
            <p:cNvSpPr/>
            <p:nvPr/>
          </p:nvSpPr>
          <p:spPr>
            <a:xfrm>
              <a:off x="6480100" y="7387818"/>
              <a:ext cx="1573349" cy="109588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6" name="Ellipse 325"/>
            <p:cNvSpPr/>
            <p:nvPr/>
          </p:nvSpPr>
          <p:spPr>
            <a:xfrm>
              <a:off x="5886926" y="6461581"/>
              <a:ext cx="932387" cy="109588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6954405" y="8483707"/>
              <a:ext cx="12025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800" dirty="0" err="1" smtClean="0"/>
                <a:t>Cooled</a:t>
              </a:r>
              <a:endParaRPr lang="fr-FR" sz="2800" dirty="0"/>
            </a:p>
          </p:txBody>
        </p:sp>
        <p:sp>
          <p:nvSpPr>
            <p:cNvPr id="327" name="ZoneTexte 326"/>
            <p:cNvSpPr txBox="1"/>
            <p:nvPr/>
          </p:nvSpPr>
          <p:spPr>
            <a:xfrm>
              <a:off x="4305788" y="6730417"/>
              <a:ext cx="15811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800" dirty="0" err="1" smtClean="0"/>
                <a:t>Uncooled</a:t>
              </a:r>
              <a:endParaRPr lang="fr-FR" sz="2800" dirty="0"/>
            </a:p>
          </p:txBody>
        </p:sp>
      </p:grpSp>
      <p:grpSp>
        <p:nvGrpSpPr>
          <p:cNvPr id="13" name="Groupe 12"/>
          <p:cNvGrpSpPr/>
          <p:nvPr/>
        </p:nvGrpSpPr>
        <p:grpSpPr>
          <a:xfrm>
            <a:off x="16272927" y="5356301"/>
            <a:ext cx="5512160" cy="3809345"/>
            <a:chOff x="16306799" y="4914297"/>
            <a:chExt cx="5512160" cy="3809345"/>
          </a:xfrm>
        </p:grpSpPr>
        <p:pic>
          <p:nvPicPr>
            <p:cNvPr id="1050" name="Picture 26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23"/>
            <a:stretch/>
          </p:blipFill>
          <p:spPr bwMode="auto">
            <a:xfrm>
              <a:off x="16306799" y="4914297"/>
              <a:ext cx="5499279" cy="3750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20304505" y="8415865"/>
              <a:ext cx="151445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400" dirty="0" smtClean="0"/>
                <a:t>© Ding-Ming </a:t>
              </a:r>
              <a:r>
                <a:rPr lang="fr-FR" sz="1400" dirty="0" err="1"/>
                <a:t>Kwai</a:t>
              </a:r>
              <a:endParaRPr lang="fr-FR" sz="1400" dirty="0"/>
            </a:p>
          </p:txBody>
        </p:sp>
      </p:grpSp>
      <p:pic>
        <p:nvPicPr>
          <p:cNvPr id="1076" name="Picture 52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499" y="12126544"/>
            <a:ext cx="6019539" cy="421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83" name="Picture 59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6502" y="12126544"/>
            <a:ext cx="5857962" cy="4218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" name="Text Box 141"/>
          <p:cNvSpPr txBox="1">
            <a:spLocks noChangeArrowheads="1"/>
          </p:cNvSpPr>
          <p:nvPr/>
        </p:nvSpPr>
        <p:spPr bwMode="auto">
          <a:xfrm>
            <a:off x="15023562" y="11109936"/>
            <a:ext cx="2285117" cy="58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900" b="1" dirty="0" smtClean="0"/>
              <a:t>DOE #2 &amp; 3</a:t>
            </a:r>
            <a:endParaRPr lang="en-US" sz="2900" b="1" dirty="0"/>
          </a:p>
        </p:txBody>
      </p:sp>
      <p:pic>
        <p:nvPicPr>
          <p:cNvPr id="40" name="Picture 2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0299" y="12555410"/>
            <a:ext cx="5346627" cy="336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Text Box 141"/>
          <p:cNvSpPr txBox="1">
            <a:spLocks noChangeArrowheads="1"/>
          </p:cNvSpPr>
          <p:nvPr/>
        </p:nvSpPr>
        <p:spPr bwMode="auto">
          <a:xfrm>
            <a:off x="24281691" y="11099193"/>
            <a:ext cx="1026760" cy="58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900" b="1" dirty="0" smtClean="0"/>
              <a:t>FDE</a:t>
            </a:r>
            <a:endParaRPr lang="en-US" sz="2900" b="1" dirty="0"/>
          </a:p>
        </p:txBody>
      </p:sp>
      <p:pic>
        <p:nvPicPr>
          <p:cNvPr id="42" name="Image 41">
            <a:hlinkClick r:id="rId13" action="ppaction://hlinksldjump"/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2" b="6569"/>
          <a:stretch/>
        </p:blipFill>
        <p:spPr bwMode="auto">
          <a:xfrm>
            <a:off x="30289510" y="12555410"/>
            <a:ext cx="3547973" cy="3360737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Text Box 141"/>
          <p:cNvSpPr txBox="1">
            <a:spLocks noChangeArrowheads="1"/>
          </p:cNvSpPr>
          <p:nvPr/>
        </p:nvSpPr>
        <p:spPr bwMode="auto">
          <a:xfrm>
            <a:off x="30756629" y="11078216"/>
            <a:ext cx="2613733" cy="58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9321" tIns="69659" rIns="139321" bIns="69659">
            <a:spAutoFit/>
          </a:bodyPr>
          <a:lstStyle>
            <a:lvl1pPr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339725" eaLnBrk="0" hangingPunct="0"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339725" eaLnBrk="0" fontAlgn="base" hangingPunct="0">
              <a:spcBef>
                <a:spcPct val="0"/>
              </a:spcBef>
              <a:spcAft>
                <a:spcPct val="0"/>
              </a:spcAft>
              <a:defRPr sz="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900" b="1" dirty="0" smtClean="0"/>
              <a:t>Parallel chart</a:t>
            </a:r>
            <a:endParaRPr lang="en-US" sz="2900" b="1" dirty="0"/>
          </a:p>
        </p:txBody>
      </p:sp>
    </p:spTree>
    <p:extLst>
      <p:ext uri="{BB962C8B-B14F-4D97-AF65-F5344CB8AC3E}">
        <p14:creationId xmlns:p14="http://schemas.microsoft.com/office/powerpoint/2010/main" val="1663431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128238" y="135563"/>
            <a:ext cx="37206936" cy="2887094"/>
          </a:xfrm>
          <a:prstGeom prst="rect">
            <a:avLst/>
          </a:prstGeom>
          <a:solidFill>
            <a:srgbClr val="377AD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b="1" dirty="0" smtClean="0"/>
              <a:t>DOE #1</a:t>
            </a:r>
            <a:endParaRPr lang="en-US" sz="7000" b="1" dirty="0"/>
          </a:p>
        </p:txBody>
      </p:sp>
      <p:sp>
        <p:nvSpPr>
          <p:cNvPr id="35" name="Rectangle 34"/>
          <p:cNvSpPr/>
          <p:nvPr/>
        </p:nvSpPr>
        <p:spPr>
          <a:xfrm>
            <a:off x="119921" y="104931"/>
            <a:ext cx="37205587" cy="20821338"/>
          </a:xfrm>
          <a:prstGeom prst="rect">
            <a:avLst/>
          </a:prstGeom>
          <a:noFill/>
          <a:ln w="254000"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ction Button: Home 30">
            <a:hlinkClick r:id="" action="ppaction://hlinkshowjump?jump=firstslide" highlightClick="1"/>
          </p:cNvPr>
          <p:cNvSpPr/>
          <p:nvPr/>
        </p:nvSpPr>
        <p:spPr>
          <a:xfrm>
            <a:off x="35664401" y="385574"/>
            <a:ext cx="1371602" cy="1371601"/>
          </a:xfrm>
          <a:prstGeom prst="actionButtonHome">
            <a:avLst/>
          </a:prstGeom>
          <a:solidFill>
            <a:sysClr val="windowText" lastClr="000000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280805" tIns="140401" rIns="280805" bIns="1404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404253">
              <a:defRPr/>
            </a:pPr>
            <a:endParaRPr lang="en-US" sz="16800" kern="0">
              <a:solidFill>
                <a:prstClr val="white"/>
              </a:solidFill>
              <a:latin typeface="Trebuchet MS" panose="020B0603020202020204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B18B6D28-D291-BC46-9026-DDB93DD05F1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6930" y="664155"/>
            <a:ext cx="2851754" cy="1808948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6330652" y="3022657"/>
            <a:ext cx="9161612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 smtClean="0"/>
              <a:t>Optimization</a:t>
            </a:r>
            <a:r>
              <a:rPr lang="fr-FR" dirty="0" smtClean="0"/>
              <a:t> of </a:t>
            </a:r>
            <a:r>
              <a:rPr lang="fr-FR" dirty="0" err="1" smtClean="0"/>
              <a:t>responses</a:t>
            </a:r>
            <a:endParaRPr lang="fr-FR" dirty="0" smtClean="0"/>
          </a:p>
          <a:p>
            <a:pPr algn="ctr"/>
            <a:r>
              <a:rPr lang="fr-FR" dirty="0" smtClean="0"/>
              <a:t>DOE 1</a:t>
            </a:r>
            <a:endParaRPr lang="fr-FR" dirty="0"/>
          </a:p>
        </p:txBody>
      </p:sp>
      <p:grpSp>
        <p:nvGrpSpPr>
          <p:cNvPr id="60" name="Groupe 59"/>
          <p:cNvGrpSpPr/>
          <p:nvPr/>
        </p:nvGrpSpPr>
        <p:grpSpPr>
          <a:xfrm>
            <a:off x="861859" y="5020836"/>
            <a:ext cx="24946048" cy="14461182"/>
            <a:chOff x="861859" y="5020836"/>
            <a:chExt cx="24946048" cy="14461182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881" b="25456"/>
            <a:stretch/>
          </p:blipFill>
          <p:spPr bwMode="auto">
            <a:xfrm>
              <a:off x="1661831" y="5020836"/>
              <a:ext cx="17515513" cy="9660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6772" r="34173"/>
            <a:stretch/>
          </p:blipFill>
          <p:spPr bwMode="auto">
            <a:xfrm>
              <a:off x="1661831" y="14281292"/>
              <a:ext cx="14390851" cy="3010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5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9170" r="80470"/>
            <a:stretch/>
          </p:blipFill>
          <p:spPr bwMode="auto">
            <a:xfrm>
              <a:off x="17501433" y="13740681"/>
              <a:ext cx="1675911" cy="35507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Ellipse 2"/>
            <p:cNvSpPr/>
            <p:nvPr/>
          </p:nvSpPr>
          <p:spPr>
            <a:xfrm>
              <a:off x="15483458" y="5020836"/>
              <a:ext cx="2017975" cy="10267792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Ellipse 36"/>
            <p:cNvSpPr/>
            <p:nvPr/>
          </p:nvSpPr>
          <p:spPr>
            <a:xfrm>
              <a:off x="6339458" y="5681078"/>
              <a:ext cx="9144000" cy="8103867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" name="Connecteur droit avec flèche 38"/>
            <p:cNvCxnSpPr>
              <a:stCxn id="38" idx="0"/>
              <a:endCxn id="37" idx="3"/>
            </p:cNvCxnSpPr>
            <p:nvPr/>
          </p:nvCxnSpPr>
          <p:spPr>
            <a:xfrm flipV="1">
              <a:off x="3783539" y="12598161"/>
              <a:ext cx="3895027" cy="449023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ZoneTexte 37"/>
            <p:cNvSpPr txBox="1"/>
            <p:nvPr/>
          </p:nvSpPr>
          <p:spPr>
            <a:xfrm>
              <a:off x="861859" y="17088396"/>
              <a:ext cx="584336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800" dirty="0" smtClean="0"/>
                <a:t>Relation </a:t>
              </a:r>
              <a:r>
                <a:rPr lang="fr-FR" sz="4800" dirty="0" err="1" smtClean="0"/>
                <a:t>between</a:t>
              </a:r>
              <a:r>
                <a:rPr lang="fr-FR" sz="4800" dirty="0" smtClean="0"/>
                <a:t> </a:t>
              </a:r>
              <a:r>
                <a:rPr lang="fr-FR" sz="4800" dirty="0" err="1" smtClean="0"/>
                <a:t>responses</a:t>
              </a:r>
              <a:r>
                <a:rPr lang="fr-FR" sz="4800" dirty="0" smtClean="0"/>
                <a:t> and </a:t>
              </a:r>
              <a:r>
                <a:rPr lang="fr-FR" sz="4800" dirty="0" err="1" smtClean="0"/>
                <a:t>factors</a:t>
              </a:r>
              <a:endParaRPr lang="fr-FR" sz="4800" dirty="0"/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8155361" y="17912358"/>
              <a:ext cx="1235301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800" dirty="0" err="1" smtClean="0"/>
                <a:t>Desirability</a:t>
              </a:r>
              <a:r>
                <a:rPr lang="fr-FR" sz="4800" dirty="0" smtClean="0"/>
                <a:t> </a:t>
              </a:r>
              <a:r>
                <a:rPr lang="fr-FR" sz="4800" dirty="0" err="1" smtClean="0"/>
                <a:t>is</a:t>
              </a:r>
              <a:r>
                <a:rPr lang="fr-FR" sz="4800" dirty="0" smtClean="0"/>
                <a:t> to </a:t>
              </a:r>
              <a:r>
                <a:rPr lang="fr-FR" sz="4800" dirty="0" err="1" smtClean="0"/>
                <a:t>maximize</a:t>
              </a:r>
              <a:r>
                <a:rPr lang="fr-FR" sz="4800" dirty="0" smtClean="0"/>
                <a:t> Pull and </a:t>
              </a:r>
              <a:r>
                <a:rPr lang="fr-FR" sz="4800" dirty="0" err="1" smtClean="0"/>
                <a:t>Shear</a:t>
              </a:r>
              <a:r>
                <a:rPr lang="fr-FR" sz="4800" dirty="0" smtClean="0"/>
                <a:t> Tests </a:t>
              </a:r>
              <a:r>
                <a:rPr lang="fr-FR" sz="4800" dirty="0" err="1" smtClean="0"/>
                <a:t>results</a:t>
              </a:r>
              <a:r>
                <a:rPr lang="fr-FR" sz="4800" dirty="0" smtClean="0"/>
                <a:t> and to </a:t>
              </a:r>
              <a:r>
                <a:rPr lang="fr-FR" sz="4800" dirty="0" err="1" smtClean="0"/>
                <a:t>minimize</a:t>
              </a:r>
              <a:r>
                <a:rPr lang="fr-FR" sz="4800" dirty="0" smtClean="0"/>
                <a:t> Range of </a:t>
              </a:r>
              <a:r>
                <a:rPr lang="fr-FR" sz="4800" dirty="0" err="1" smtClean="0"/>
                <a:t>result</a:t>
              </a:r>
              <a:endParaRPr lang="fr-FR" sz="4800" dirty="0"/>
            </a:p>
          </p:txBody>
        </p:sp>
        <p:cxnSp>
          <p:nvCxnSpPr>
            <p:cNvPr id="6" name="Connecteur droit avec flèche 5"/>
            <p:cNvCxnSpPr>
              <a:stCxn id="4" idx="0"/>
              <a:endCxn id="3" idx="3"/>
            </p:cNvCxnSpPr>
            <p:nvPr/>
          </p:nvCxnSpPr>
          <p:spPr>
            <a:xfrm flipV="1">
              <a:off x="14331870" y="13784945"/>
              <a:ext cx="1447114" cy="412741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Ellipse 48"/>
            <p:cNvSpPr/>
            <p:nvPr/>
          </p:nvSpPr>
          <p:spPr>
            <a:xfrm>
              <a:off x="17159369" y="5020836"/>
              <a:ext cx="2017975" cy="10267792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20406110" y="7542696"/>
              <a:ext cx="5401797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800" dirty="0" smtClean="0"/>
                <a:t>Simulation shows important dispersion on range of </a:t>
              </a:r>
              <a:r>
                <a:rPr lang="fr-FR" sz="4800" dirty="0" err="1" smtClean="0"/>
                <a:t>each</a:t>
              </a:r>
              <a:r>
                <a:rPr lang="fr-FR" sz="4800" dirty="0" smtClean="0"/>
                <a:t> test</a:t>
              </a:r>
              <a:endParaRPr lang="fr-FR" sz="4800" dirty="0"/>
            </a:p>
          </p:txBody>
        </p:sp>
        <p:cxnSp>
          <p:nvCxnSpPr>
            <p:cNvPr id="50" name="Connecteur droit avec flèche 49"/>
            <p:cNvCxnSpPr>
              <a:stCxn id="51" idx="1"/>
              <a:endCxn id="49" idx="6"/>
            </p:cNvCxnSpPr>
            <p:nvPr/>
          </p:nvCxnSpPr>
          <p:spPr>
            <a:xfrm flipH="1">
              <a:off x="19177344" y="8696858"/>
              <a:ext cx="1228766" cy="145787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Rectangle 40">
            <a:hlinkClick r:id="rId4" action="ppaction://hlinksldjump"/>
          </p:cNvPr>
          <p:cNvSpPr/>
          <p:nvPr/>
        </p:nvSpPr>
        <p:spPr>
          <a:xfrm>
            <a:off x="636929" y="3022657"/>
            <a:ext cx="25170977" cy="1687546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4" name="ZoneTexte 53"/>
          <p:cNvSpPr txBox="1"/>
          <p:nvPr/>
        </p:nvSpPr>
        <p:spPr>
          <a:xfrm>
            <a:off x="26097412" y="12598161"/>
            <a:ext cx="1122809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Additional</a:t>
            </a:r>
            <a:r>
              <a:rPr lang="fr-FR" dirty="0" smtClean="0"/>
              <a:t> DOE : explore </a:t>
            </a:r>
            <a:r>
              <a:rPr lang="fr-FR" dirty="0" err="1" smtClean="0"/>
              <a:t>lower</a:t>
            </a:r>
            <a:r>
              <a:rPr lang="fr-FR" dirty="0" smtClean="0"/>
              <a:t> </a:t>
            </a:r>
            <a:r>
              <a:rPr lang="fr-FR" dirty="0" err="1" smtClean="0"/>
              <a:t>domain</a:t>
            </a:r>
            <a:r>
              <a:rPr lang="fr-FR" dirty="0" smtClean="0"/>
              <a:t> on the 3 main </a:t>
            </a:r>
            <a:r>
              <a:rPr lang="fr-FR" dirty="0" err="1" smtClean="0"/>
              <a:t>effect</a:t>
            </a:r>
            <a:r>
              <a:rPr lang="fr-FR" dirty="0" smtClean="0"/>
              <a:t> </a:t>
            </a:r>
            <a:r>
              <a:rPr lang="fr-FR" dirty="0" err="1" smtClean="0"/>
              <a:t>factors</a:t>
            </a:r>
            <a:r>
              <a:rPr lang="fr-FR" dirty="0" smtClean="0"/>
              <a:t> and </a:t>
            </a:r>
            <a:r>
              <a:rPr lang="fr-FR" dirty="0" err="1" smtClean="0"/>
              <a:t>fix</a:t>
            </a:r>
            <a:r>
              <a:rPr lang="fr-FR" dirty="0" smtClean="0"/>
              <a:t> the 4th one at </a:t>
            </a:r>
            <a:r>
              <a:rPr lang="fr-FR" dirty="0" err="1" smtClean="0"/>
              <a:t>its</a:t>
            </a:r>
            <a:r>
              <a:rPr lang="fr-FR" dirty="0" smtClean="0"/>
              <a:t> center</a:t>
            </a:r>
            <a:endParaRPr lang="fr-FR" dirty="0"/>
          </a:p>
        </p:txBody>
      </p:sp>
      <p:sp>
        <p:nvSpPr>
          <p:cNvPr id="59" name="Virage 58"/>
          <p:cNvSpPr/>
          <p:nvPr/>
        </p:nvSpPr>
        <p:spPr>
          <a:xfrm rot="5400000">
            <a:off x="27222994" y="7747900"/>
            <a:ext cx="4070454" cy="4206240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45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/>
          <p:cNvGrpSpPr>
            <a:grpSpLocks noChangeAspect="1"/>
          </p:cNvGrpSpPr>
          <p:nvPr/>
        </p:nvGrpSpPr>
        <p:grpSpPr>
          <a:xfrm>
            <a:off x="11241265" y="5146316"/>
            <a:ext cx="8309681" cy="5983099"/>
            <a:chOff x="11241264" y="5146315"/>
            <a:chExt cx="16619362" cy="11966198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0056" b="25872"/>
            <a:stretch/>
          </p:blipFill>
          <p:spPr bwMode="auto">
            <a:xfrm>
              <a:off x="11241264" y="5146315"/>
              <a:ext cx="16619361" cy="91349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026" r="33520"/>
            <a:stretch/>
          </p:blipFill>
          <p:spPr bwMode="auto">
            <a:xfrm>
              <a:off x="11241264" y="14281292"/>
              <a:ext cx="13820372" cy="2831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331" r="12029" b="74181"/>
            <a:stretch/>
          </p:blipFill>
          <p:spPr bwMode="auto">
            <a:xfrm>
              <a:off x="26272224" y="13419102"/>
              <a:ext cx="1588402" cy="31817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6" name="Rectangle 35"/>
          <p:cNvSpPr/>
          <p:nvPr/>
        </p:nvSpPr>
        <p:spPr>
          <a:xfrm>
            <a:off x="128238" y="135563"/>
            <a:ext cx="37206936" cy="2887094"/>
          </a:xfrm>
          <a:prstGeom prst="rect">
            <a:avLst/>
          </a:prstGeom>
          <a:solidFill>
            <a:srgbClr val="377AD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b="1" dirty="0" smtClean="0"/>
              <a:t>DOE #2 &amp; 3</a:t>
            </a:r>
            <a:endParaRPr lang="en-US" sz="7000" b="1" dirty="0"/>
          </a:p>
        </p:txBody>
      </p:sp>
      <p:sp>
        <p:nvSpPr>
          <p:cNvPr id="35" name="Rectangle 34"/>
          <p:cNvSpPr/>
          <p:nvPr/>
        </p:nvSpPr>
        <p:spPr>
          <a:xfrm>
            <a:off x="119921" y="104931"/>
            <a:ext cx="37205587" cy="20821338"/>
          </a:xfrm>
          <a:prstGeom prst="rect">
            <a:avLst/>
          </a:prstGeom>
          <a:noFill/>
          <a:ln w="254000"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ction Button: Home 30">
            <a:hlinkClick r:id="" action="ppaction://hlinkshowjump?jump=firstslide" highlightClick="1"/>
          </p:cNvPr>
          <p:cNvSpPr/>
          <p:nvPr/>
        </p:nvSpPr>
        <p:spPr>
          <a:xfrm>
            <a:off x="35664401" y="385574"/>
            <a:ext cx="1371602" cy="1371601"/>
          </a:xfrm>
          <a:prstGeom prst="actionButtonHome">
            <a:avLst/>
          </a:prstGeom>
          <a:solidFill>
            <a:sysClr val="windowText" lastClr="000000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280805" tIns="140401" rIns="280805" bIns="1404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404253">
              <a:defRPr/>
            </a:pPr>
            <a:endParaRPr lang="en-US" sz="16800" kern="0">
              <a:solidFill>
                <a:prstClr val="white"/>
              </a:solidFill>
              <a:latin typeface="Trebuchet MS" panose="020B0603020202020204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B18B6D28-D291-BC46-9026-DDB93DD05F1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36930" y="664155"/>
            <a:ext cx="2851754" cy="1808948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4696358" y="3400425"/>
            <a:ext cx="230063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DOE 2</a:t>
            </a:r>
            <a:endParaRPr lang="fr-FR" dirty="0"/>
          </a:p>
        </p:txBody>
      </p:sp>
      <p:sp>
        <p:nvSpPr>
          <p:cNvPr id="37" name="Ellipse 36"/>
          <p:cNvSpPr/>
          <p:nvPr/>
        </p:nvSpPr>
        <p:spPr>
          <a:xfrm>
            <a:off x="12885656" y="4886325"/>
            <a:ext cx="5265795" cy="479855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9" name="Connecteur droit avec flèche 38"/>
          <p:cNvCxnSpPr>
            <a:stCxn id="38" idx="0"/>
            <a:endCxn id="37" idx="4"/>
          </p:cNvCxnSpPr>
          <p:nvPr/>
        </p:nvCxnSpPr>
        <p:spPr>
          <a:xfrm flipV="1">
            <a:off x="14155179" y="9684882"/>
            <a:ext cx="1363375" cy="33366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10881277" y="13021484"/>
            <a:ext cx="65478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err="1" smtClean="0"/>
              <a:t>Increase</a:t>
            </a:r>
            <a:r>
              <a:rPr lang="fr-FR" sz="4800" dirty="0" smtClean="0"/>
              <a:t> of </a:t>
            </a:r>
            <a:r>
              <a:rPr lang="fr-FR" sz="4800" dirty="0" err="1" smtClean="0"/>
              <a:t>uncertainty</a:t>
            </a:r>
            <a:r>
              <a:rPr lang="fr-FR" sz="4800" dirty="0" smtClean="0"/>
              <a:t> on </a:t>
            </a:r>
            <a:r>
              <a:rPr lang="fr-FR" sz="4800" dirty="0" err="1" smtClean="0"/>
              <a:t>responses</a:t>
            </a:r>
            <a:endParaRPr lang="fr-FR" sz="4800" dirty="0"/>
          </a:p>
        </p:txBody>
      </p:sp>
      <p:sp>
        <p:nvSpPr>
          <p:cNvPr id="49" name="Ellipse 48"/>
          <p:cNvSpPr/>
          <p:nvPr/>
        </p:nvSpPr>
        <p:spPr>
          <a:xfrm>
            <a:off x="18403395" y="4743358"/>
            <a:ext cx="1500899" cy="4941523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ZoneTexte 50"/>
          <p:cNvSpPr txBox="1"/>
          <p:nvPr/>
        </p:nvSpPr>
        <p:spPr>
          <a:xfrm>
            <a:off x="21789601" y="5583301"/>
            <a:ext cx="43041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err="1" smtClean="0"/>
              <a:t>Improvement</a:t>
            </a:r>
            <a:r>
              <a:rPr lang="fr-FR" sz="4800" dirty="0" smtClean="0"/>
              <a:t> on simulation</a:t>
            </a:r>
            <a:endParaRPr lang="fr-FR" sz="4800" dirty="0"/>
          </a:p>
        </p:txBody>
      </p:sp>
      <p:cxnSp>
        <p:nvCxnSpPr>
          <p:cNvPr id="50" name="Connecteur droit avec flèche 49"/>
          <p:cNvCxnSpPr>
            <a:stCxn id="51" idx="1"/>
            <a:endCxn id="49" idx="6"/>
          </p:cNvCxnSpPr>
          <p:nvPr/>
        </p:nvCxnSpPr>
        <p:spPr>
          <a:xfrm flipH="1">
            <a:off x="19904294" y="6368131"/>
            <a:ext cx="1885307" cy="8459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Virage 58"/>
          <p:cNvSpPr/>
          <p:nvPr/>
        </p:nvSpPr>
        <p:spPr>
          <a:xfrm rot="5400000">
            <a:off x="28802369" y="5326940"/>
            <a:ext cx="4070454" cy="4206240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9" t="2466"/>
          <a:stretch/>
        </p:blipFill>
        <p:spPr bwMode="auto">
          <a:xfrm>
            <a:off x="914400" y="3400425"/>
            <a:ext cx="8954869" cy="14940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ZoneTexte 41"/>
          <p:cNvSpPr txBox="1"/>
          <p:nvPr/>
        </p:nvSpPr>
        <p:spPr>
          <a:xfrm>
            <a:off x="24644576" y="8576885"/>
            <a:ext cx="230063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DOE 3</a:t>
            </a:r>
            <a:endParaRPr lang="fr-FR" dirty="0"/>
          </a:p>
        </p:txBody>
      </p:sp>
      <p:sp>
        <p:nvSpPr>
          <p:cNvPr id="43" name="ZoneTexte 42"/>
          <p:cNvSpPr txBox="1"/>
          <p:nvPr/>
        </p:nvSpPr>
        <p:spPr>
          <a:xfrm>
            <a:off x="32519443" y="12099756"/>
            <a:ext cx="43041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Simulation </a:t>
            </a:r>
            <a:r>
              <a:rPr lang="fr-FR" sz="4800" dirty="0" err="1" smtClean="0"/>
              <a:t>with</a:t>
            </a:r>
            <a:r>
              <a:rPr lang="fr-FR" sz="4800" dirty="0" smtClean="0"/>
              <a:t> acceptable variation</a:t>
            </a:r>
            <a:endParaRPr lang="fr-FR" sz="4800" dirty="0"/>
          </a:p>
        </p:txBody>
      </p:sp>
      <p:grpSp>
        <p:nvGrpSpPr>
          <p:cNvPr id="44" name="Groupe 43"/>
          <p:cNvGrpSpPr>
            <a:grpSpLocks noChangeAspect="1"/>
          </p:cNvGrpSpPr>
          <p:nvPr/>
        </p:nvGrpSpPr>
        <p:grpSpPr>
          <a:xfrm>
            <a:off x="21266424" y="10375542"/>
            <a:ext cx="9424380" cy="9087713"/>
            <a:chOff x="12895462" y="5117741"/>
            <a:chExt cx="14279364" cy="13769262"/>
          </a:xfrm>
        </p:grpSpPr>
        <p:pic>
          <p:nvPicPr>
            <p:cNvPr id="60" name="Picture 4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589"/>
            <a:stretch/>
          </p:blipFill>
          <p:spPr bwMode="auto">
            <a:xfrm>
              <a:off x="12895462" y="5117741"/>
              <a:ext cx="14279364" cy="104842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" name="Picture 4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6685"/>
            <a:stretch/>
          </p:blipFill>
          <p:spPr bwMode="auto">
            <a:xfrm>
              <a:off x="12895462" y="15601951"/>
              <a:ext cx="14279364" cy="32850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5" name="Ellipse 44"/>
          <p:cNvSpPr/>
          <p:nvPr/>
        </p:nvSpPr>
        <p:spPr>
          <a:xfrm>
            <a:off x="29155838" y="9796388"/>
            <a:ext cx="2017975" cy="732753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Ellipse 45"/>
          <p:cNvSpPr/>
          <p:nvPr/>
        </p:nvSpPr>
        <p:spPr>
          <a:xfrm>
            <a:off x="22855306" y="10039689"/>
            <a:ext cx="5879170" cy="592107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Ellipse 46"/>
          <p:cNvSpPr/>
          <p:nvPr/>
        </p:nvSpPr>
        <p:spPr>
          <a:xfrm>
            <a:off x="21088337" y="10174221"/>
            <a:ext cx="2017975" cy="2255904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8" name="Connecteur droit avec flèche 47"/>
          <p:cNvCxnSpPr>
            <a:stCxn id="53" idx="0"/>
            <a:endCxn id="46" idx="4"/>
          </p:cNvCxnSpPr>
          <p:nvPr/>
        </p:nvCxnSpPr>
        <p:spPr>
          <a:xfrm flipH="1" flipV="1">
            <a:off x="25794891" y="15960767"/>
            <a:ext cx="6064353" cy="24955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/>
          <p:cNvCxnSpPr>
            <a:stCxn id="43" idx="1"/>
            <a:endCxn id="45" idx="6"/>
          </p:cNvCxnSpPr>
          <p:nvPr/>
        </p:nvCxnSpPr>
        <p:spPr>
          <a:xfrm flipH="1">
            <a:off x="31173813" y="13253918"/>
            <a:ext cx="1345630" cy="2062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ZoneTexte 52"/>
          <p:cNvSpPr txBox="1"/>
          <p:nvPr/>
        </p:nvSpPr>
        <p:spPr>
          <a:xfrm>
            <a:off x="28585342" y="18456320"/>
            <a:ext cx="65478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err="1" smtClean="0"/>
              <a:t>Uncertainty</a:t>
            </a:r>
            <a:r>
              <a:rPr lang="fr-FR" sz="4800" dirty="0" smtClean="0"/>
              <a:t> variation </a:t>
            </a:r>
            <a:r>
              <a:rPr lang="fr-FR" sz="4800" dirty="0" err="1" smtClean="0"/>
              <a:t>better</a:t>
            </a:r>
            <a:r>
              <a:rPr lang="fr-FR" sz="4800" dirty="0" smtClean="0"/>
              <a:t> on 3 </a:t>
            </a:r>
            <a:r>
              <a:rPr lang="fr-FR" sz="4800" dirty="0" err="1" smtClean="0"/>
              <a:t>responses</a:t>
            </a:r>
            <a:endParaRPr lang="fr-FR" sz="4800" dirty="0"/>
          </a:p>
        </p:txBody>
      </p:sp>
      <p:sp>
        <p:nvSpPr>
          <p:cNvPr id="55" name="ZoneTexte 54"/>
          <p:cNvSpPr txBox="1"/>
          <p:nvPr/>
        </p:nvSpPr>
        <p:spPr>
          <a:xfrm>
            <a:off x="15363622" y="17123926"/>
            <a:ext cx="53027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err="1" smtClean="0"/>
              <a:t>Increased</a:t>
            </a:r>
            <a:r>
              <a:rPr lang="fr-FR" sz="4800" dirty="0" smtClean="0"/>
              <a:t> value of Pull and </a:t>
            </a:r>
            <a:r>
              <a:rPr lang="fr-FR" sz="4800" dirty="0" err="1" smtClean="0"/>
              <a:t>Shear</a:t>
            </a:r>
            <a:r>
              <a:rPr lang="fr-FR" sz="4800" dirty="0" smtClean="0"/>
              <a:t> tests </a:t>
            </a:r>
            <a:r>
              <a:rPr lang="fr-FR" sz="4800" dirty="0" err="1" smtClean="0"/>
              <a:t>results</a:t>
            </a:r>
            <a:endParaRPr lang="fr-FR" sz="4800" dirty="0"/>
          </a:p>
        </p:txBody>
      </p:sp>
      <p:sp>
        <p:nvSpPr>
          <p:cNvPr id="56" name="Ellipse 55"/>
          <p:cNvSpPr/>
          <p:nvPr/>
        </p:nvSpPr>
        <p:spPr>
          <a:xfrm>
            <a:off x="21088336" y="13835330"/>
            <a:ext cx="2017975" cy="212543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7" name="Connecteur droit avec flèche 56"/>
          <p:cNvCxnSpPr>
            <a:stCxn id="55" idx="0"/>
            <a:endCxn id="56" idx="4"/>
          </p:cNvCxnSpPr>
          <p:nvPr/>
        </p:nvCxnSpPr>
        <p:spPr>
          <a:xfrm flipV="1">
            <a:off x="18014985" y="15960767"/>
            <a:ext cx="4082339" cy="11631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/>
          <p:cNvCxnSpPr>
            <a:stCxn id="55" idx="0"/>
            <a:endCxn id="47" idx="3"/>
          </p:cNvCxnSpPr>
          <p:nvPr/>
        </p:nvCxnSpPr>
        <p:spPr>
          <a:xfrm flipV="1">
            <a:off x="18014985" y="12099756"/>
            <a:ext cx="3368878" cy="50241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hlinkClick r:id="rId6" action="ppaction://hlinksldjump"/>
          </p:cNvPr>
          <p:cNvSpPr/>
          <p:nvPr/>
        </p:nvSpPr>
        <p:spPr>
          <a:xfrm>
            <a:off x="636929" y="3400424"/>
            <a:ext cx="36186639" cy="1662555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216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28238" y="135563"/>
            <a:ext cx="37206936" cy="2887094"/>
          </a:xfrm>
          <a:prstGeom prst="rect">
            <a:avLst/>
          </a:prstGeom>
          <a:solidFill>
            <a:srgbClr val="377AD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b="1" dirty="0" smtClean="0"/>
              <a:t>Concatenation and FDE analysis</a:t>
            </a:r>
            <a:endParaRPr lang="en-US" sz="7000" b="1" dirty="0"/>
          </a:p>
        </p:txBody>
      </p:sp>
      <p:sp>
        <p:nvSpPr>
          <p:cNvPr id="11" name="Rectangle 10"/>
          <p:cNvSpPr/>
          <p:nvPr/>
        </p:nvSpPr>
        <p:spPr>
          <a:xfrm>
            <a:off x="119921" y="104931"/>
            <a:ext cx="37205587" cy="20821338"/>
          </a:xfrm>
          <a:prstGeom prst="rect">
            <a:avLst/>
          </a:prstGeom>
          <a:noFill/>
          <a:ln w="254000"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Home 9">
            <a:hlinkClick r:id="" action="ppaction://hlinkshowjump?jump=firstslide" highlightClick="1"/>
          </p:cNvPr>
          <p:cNvSpPr/>
          <p:nvPr/>
        </p:nvSpPr>
        <p:spPr>
          <a:xfrm>
            <a:off x="35680331" y="369483"/>
            <a:ext cx="1371602" cy="1371601"/>
          </a:xfrm>
          <a:prstGeom prst="actionButtonHome">
            <a:avLst/>
          </a:prstGeom>
          <a:solidFill>
            <a:sysClr val="windowText" lastClr="000000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280805" tIns="140401" rIns="280805" bIns="1404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404253">
              <a:defRPr/>
            </a:pPr>
            <a:endParaRPr lang="en-US" sz="16800" kern="0">
              <a:solidFill>
                <a:prstClr val="white"/>
              </a:solidFill>
              <a:latin typeface="Trebuchet MS" panose="020B0603020202020204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86B03C5D-65F4-D145-92B5-00D14961CC5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6930" y="664155"/>
            <a:ext cx="2851754" cy="1808948"/>
          </a:xfrm>
          <a:prstGeom prst="rect">
            <a:avLst/>
          </a:prstGeom>
        </p:spPr>
      </p:pic>
      <p:pic>
        <p:nvPicPr>
          <p:cNvPr id="3114" name="Picture 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838" y="4587853"/>
            <a:ext cx="115443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5597307" y="3479857"/>
            <a:ext cx="689336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Script </a:t>
            </a:r>
            <a:r>
              <a:rPr lang="fr-FR" dirty="0" err="1" smtClean="0"/>
              <a:t>development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3271838" y="14493852"/>
            <a:ext cx="10281982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Create</a:t>
            </a:r>
            <a:r>
              <a:rPr lang="fr-FR" dirty="0" smtClean="0"/>
              <a:t> / Open </a:t>
            </a:r>
            <a:r>
              <a:rPr lang="fr-FR" dirty="0" err="1" smtClean="0"/>
              <a:t>synthetic</a:t>
            </a:r>
            <a:r>
              <a:rPr lang="fr-FR" dirty="0" smtClean="0"/>
              <a:t> table</a:t>
            </a:r>
          </a:p>
          <a:p>
            <a:r>
              <a:rPr lang="fr-FR" dirty="0" smtClean="0"/>
              <a:t>Open set of </a:t>
            </a:r>
            <a:r>
              <a:rPr lang="fr-FR" dirty="0" err="1" smtClean="0"/>
              <a:t>raw</a:t>
            </a:r>
            <a:r>
              <a:rPr lang="fr-FR" dirty="0" smtClean="0"/>
              <a:t> data files</a:t>
            </a:r>
          </a:p>
          <a:p>
            <a:r>
              <a:rPr lang="fr-FR" dirty="0" smtClean="0"/>
              <a:t>Store </a:t>
            </a:r>
            <a:r>
              <a:rPr lang="fr-FR" dirty="0" err="1" smtClean="0"/>
              <a:t>traceability</a:t>
            </a:r>
            <a:r>
              <a:rPr lang="fr-FR" dirty="0" smtClean="0"/>
              <a:t> information</a:t>
            </a:r>
          </a:p>
          <a:p>
            <a:r>
              <a:rPr lang="fr-FR" dirty="0" err="1" smtClean="0"/>
              <a:t>Agregation</a:t>
            </a:r>
            <a:r>
              <a:rPr lang="fr-FR" dirty="0" smtClean="0"/>
              <a:t> of </a:t>
            </a:r>
            <a:r>
              <a:rPr lang="fr-FR" dirty="0" err="1" smtClean="0"/>
              <a:t>Raw</a:t>
            </a:r>
            <a:r>
              <a:rPr lang="fr-FR" dirty="0" smtClean="0"/>
              <a:t> data</a:t>
            </a:r>
          </a:p>
          <a:p>
            <a:r>
              <a:rPr lang="fr-FR" dirty="0" err="1" smtClean="0"/>
              <a:t>Concatenate</a:t>
            </a:r>
            <a:r>
              <a:rPr lang="fr-FR" dirty="0" smtClean="0"/>
              <a:t> all data</a:t>
            </a:r>
          </a:p>
          <a:p>
            <a:r>
              <a:rPr lang="fr-FR" dirty="0" smtClean="0"/>
              <a:t>Save new table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2724" y="4587853"/>
            <a:ext cx="13001625" cy="817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lèche droite 4"/>
          <p:cNvSpPr/>
          <p:nvPr/>
        </p:nvSpPr>
        <p:spPr>
          <a:xfrm>
            <a:off x="16030575" y="6229350"/>
            <a:ext cx="4629150" cy="2286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26070301" y="3473564"/>
            <a:ext cx="446647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FDE </a:t>
            </a:r>
            <a:r>
              <a:rPr lang="fr-FR" dirty="0" err="1" smtClean="0"/>
              <a:t>Analysis</a:t>
            </a:r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9267" y="15111368"/>
            <a:ext cx="13608546" cy="5684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25913301" y="12973795"/>
            <a:ext cx="478046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Clustering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k-</a:t>
            </a:r>
            <a:r>
              <a:rPr lang="fr-FR" dirty="0" err="1" smtClean="0"/>
              <a:t>means</a:t>
            </a:r>
            <a:endParaRPr lang="fr-FR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37463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1" name="Rectangle 20">
            <a:hlinkClick r:id="rId6" action="ppaction://hlinksldjump"/>
          </p:cNvPr>
          <p:cNvSpPr/>
          <p:nvPr/>
        </p:nvSpPr>
        <p:spPr>
          <a:xfrm>
            <a:off x="636930" y="3022657"/>
            <a:ext cx="34470883" cy="1765750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615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28238" y="135563"/>
            <a:ext cx="37206936" cy="2887094"/>
          </a:xfrm>
          <a:prstGeom prst="rect">
            <a:avLst/>
          </a:prstGeom>
          <a:solidFill>
            <a:srgbClr val="377AD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b="1" dirty="0" smtClean="0"/>
              <a:t>Parallel Chart</a:t>
            </a:r>
            <a:endParaRPr lang="en-US" sz="7000" b="1" dirty="0"/>
          </a:p>
        </p:txBody>
      </p:sp>
      <p:sp>
        <p:nvSpPr>
          <p:cNvPr id="11" name="Rectangle 10"/>
          <p:cNvSpPr/>
          <p:nvPr/>
        </p:nvSpPr>
        <p:spPr>
          <a:xfrm>
            <a:off x="119921" y="104931"/>
            <a:ext cx="37205587" cy="20821338"/>
          </a:xfrm>
          <a:prstGeom prst="rect">
            <a:avLst/>
          </a:prstGeom>
          <a:noFill/>
          <a:ln w="254000">
            <a:solidFill>
              <a:srgbClr val="000000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Home 9">
            <a:hlinkClick r:id="" action="ppaction://hlinkshowjump?jump=firstslide" highlightClick="1"/>
          </p:cNvPr>
          <p:cNvSpPr/>
          <p:nvPr/>
        </p:nvSpPr>
        <p:spPr>
          <a:xfrm>
            <a:off x="35680331" y="369483"/>
            <a:ext cx="1371602" cy="1371601"/>
          </a:xfrm>
          <a:prstGeom prst="actionButtonHome">
            <a:avLst/>
          </a:prstGeom>
          <a:solidFill>
            <a:sysClr val="windowText" lastClr="000000"/>
          </a:solidFill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280805" tIns="140401" rIns="280805" bIns="1404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404253">
              <a:defRPr/>
            </a:pPr>
            <a:endParaRPr lang="en-US" sz="16800" kern="0">
              <a:solidFill>
                <a:prstClr val="white"/>
              </a:solidFill>
              <a:latin typeface="Trebuchet MS" panose="020B0603020202020204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86B03C5D-65F4-D145-92B5-00D14961CC5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6930" y="664155"/>
            <a:ext cx="2851754" cy="1808948"/>
          </a:xfrm>
          <a:prstGeom prst="rect">
            <a:avLst/>
          </a:prstGeom>
        </p:spPr>
      </p:pic>
      <p:pic>
        <p:nvPicPr>
          <p:cNvPr id="1029" name="Image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676" y="8693127"/>
            <a:ext cx="4734295" cy="5016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Image 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971" y="8693127"/>
            <a:ext cx="4734295" cy="5016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37463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2610223" y="6686935"/>
            <a:ext cx="81096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 clusters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significant</a:t>
            </a:r>
            <a:r>
              <a:rPr lang="fr-FR" dirty="0" smtClean="0"/>
              <a:t> </a:t>
            </a:r>
            <a:r>
              <a:rPr lang="fr-FR" dirty="0" err="1" smtClean="0"/>
              <a:t>differences</a:t>
            </a:r>
            <a:endParaRPr lang="fr-FR" dirty="0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9" b="6740"/>
          <a:stretch/>
        </p:blipFill>
        <p:spPr bwMode="auto">
          <a:xfrm>
            <a:off x="13767275" y="5257800"/>
            <a:ext cx="10648950" cy="1000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2" b="6569"/>
          <a:stretch/>
        </p:blipFill>
        <p:spPr bwMode="auto">
          <a:xfrm>
            <a:off x="25774332" y="5257800"/>
            <a:ext cx="10648950" cy="1008697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ZoneTexte 21"/>
          <p:cNvSpPr txBox="1"/>
          <p:nvPr/>
        </p:nvSpPr>
        <p:spPr>
          <a:xfrm>
            <a:off x="1022676" y="13709599"/>
            <a:ext cx="47342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 smtClean="0"/>
              <a:t>Cluster #6</a:t>
            </a:r>
          </a:p>
          <a:p>
            <a:pPr algn="ctr"/>
            <a:r>
              <a:rPr lang="fr-FR" sz="4800" dirty="0" smtClean="0"/>
              <a:t>Best </a:t>
            </a:r>
            <a:r>
              <a:rPr lang="fr-FR" sz="4800" dirty="0" err="1" smtClean="0"/>
              <a:t>Shear</a:t>
            </a:r>
            <a:r>
              <a:rPr lang="fr-FR" sz="4800" dirty="0" smtClean="0"/>
              <a:t> tests </a:t>
            </a:r>
            <a:r>
              <a:rPr lang="fr-FR" sz="4800" dirty="0" err="1" smtClean="0"/>
              <a:t>results</a:t>
            </a:r>
            <a:endParaRPr lang="fr-FR" sz="4800" dirty="0"/>
          </a:p>
        </p:txBody>
      </p:sp>
      <p:sp>
        <p:nvSpPr>
          <p:cNvPr id="23" name="ZoneTexte 22"/>
          <p:cNvSpPr txBox="1"/>
          <p:nvPr/>
        </p:nvSpPr>
        <p:spPr>
          <a:xfrm>
            <a:off x="5756971" y="13734095"/>
            <a:ext cx="47342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 smtClean="0"/>
              <a:t>Cluster #3</a:t>
            </a:r>
            <a:endParaRPr lang="fr-FR" sz="4800" dirty="0"/>
          </a:p>
        </p:txBody>
      </p:sp>
      <p:sp>
        <p:nvSpPr>
          <p:cNvPr id="25" name="ZoneTexte 24"/>
          <p:cNvSpPr txBox="1"/>
          <p:nvPr/>
        </p:nvSpPr>
        <p:spPr>
          <a:xfrm>
            <a:off x="13767275" y="4149804"/>
            <a:ext cx="106489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Parallel</a:t>
            </a:r>
            <a:r>
              <a:rPr lang="fr-FR" dirty="0" smtClean="0"/>
              <a:t> Chart</a:t>
            </a:r>
            <a:endParaRPr lang="fr-FR" dirty="0"/>
          </a:p>
        </p:txBody>
      </p:sp>
      <p:sp>
        <p:nvSpPr>
          <p:cNvPr id="2" name="Flèche droite 1"/>
          <p:cNvSpPr/>
          <p:nvPr/>
        </p:nvSpPr>
        <p:spPr>
          <a:xfrm>
            <a:off x="11018519" y="10258425"/>
            <a:ext cx="2748756" cy="18002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Flèche droite 25"/>
          <p:cNvSpPr/>
          <p:nvPr/>
        </p:nvSpPr>
        <p:spPr>
          <a:xfrm>
            <a:off x="23681372" y="10301250"/>
            <a:ext cx="2748756" cy="18002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/>
          <p:cNvSpPr txBox="1"/>
          <p:nvPr/>
        </p:nvSpPr>
        <p:spPr>
          <a:xfrm>
            <a:off x="25774332" y="4149804"/>
            <a:ext cx="106489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Limited to Cluster 6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26816747" y="15393767"/>
            <a:ext cx="22897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 smtClean="0"/>
              <a:t>Cluster</a:t>
            </a:r>
            <a:endParaRPr lang="fr-FR" sz="4800" dirty="0"/>
          </a:p>
        </p:txBody>
      </p:sp>
      <p:sp>
        <p:nvSpPr>
          <p:cNvPr id="29" name="ZoneTexte 28"/>
          <p:cNvSpPr txBox="1"/>
          <p:nvPr/>
        </p:nvSpPr>
        <p:spPr>
          <a:xfrm>
            <a:off x="29502797" y="15393767"/>
            <a:ext cx="22897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 err="1" smtClean="0"/>
              <a:t>Param</a:t>
            </a:r>
            <a:r>
              <a:rPr lang="fr-FR" sz="4800" dirty="0" smtClean="0"/>
              <a:t> 1</a:t>
            </a:r>
            <a:endParaRPr lang="fr-FR" sz="4800" dirty="0"/>
          </a:p>
        </p:txBody>
      </p:sp>
      <p:sp>
        <p:nvSpPr>
          <p:cNvPr id="30" name="ZoneTexte 29"/>
          <p:cNvSpPr txBox="1"/>
          <p:nvPr/>
        </p:nvSpPr>
        <p:spPr>
          <a:xfrm>
            <a:off x="32350453" y="15393767"/>
            <a:ext cx="22897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 err="1" smtClean="0"/>
              <a:t>Param</a:t>
            </a:r>
            <a:r>
              <a:rPr lang="fr-FR" sz="4800" dirty="0" smtClean="0"/>
              <a:t> 2</a:t>
            </a:r>
            <a:endParaRPr lang="fr-FR" sz="4800" dirty="0"/>
          </a:p>
        </p:txBody>
      </p:sp>
      <p:sp>
        <p:nvSpPr>
          <p:cNvPr id="31" name="ZoneTexte 30"/>
          <p:cNvSpPr txBox="1"/>
          <p:nvPr/>
        </p:nvSpPr>
        <p:spPr>
          <a:xfrm>
            <a:off x="14529497" y="15393767"/>
            <a:ext cx="22897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 smtClean="0"/>
              <a:t>Cluster</a:t>
            </a:r>
            <a:endParaRPr lang="fr-FR" sz="4800" dirty="0"/>
          </a:p>
        </p:txBody>
      </p:sp>
      <p:sp>
        <p:nvSpPr>
          <p:cNvPr id="32" name="ZoneTexte 31"/>
          <p:cNvSpPr txBox="1"/>
          <p:nvPr/>
        </p:nvSpPr>
        <p:spPr>
          <a:xfrm>
            <a:off x="17215547" y="15393767"/>
            <a:ext cx="22897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 err="1" smtClean="0"/>
              <a:t>Param</a:t>
            </a:r>
            <a:r>
              <a:rPr lang="fr-FR" sz="4800" dirty="0" smtClean="0"/>
              <a:t> 1</a:t>
            </a:r>
            <a:endParaRPr lang="fr-FR" sz="4800" dirty="0"/>
          </a:p>
        </p:txBody>
      </p:sp>
      <p:sp>
        <p:nvSpPr>
          <p:cNvPr id="33" name="ZoneTexte 32"/>
          <p:cNvSpPr txBox="1"/>
          <p:nvPr/>
        </p:nvSpPr>
        <p:spPr>
          <a:xfrm>
            <a:off x="20063202" y="15344775"/>
            <a:ext cx="22897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 err="1" smtClean="0"/>
              <a:t>Param</a:t>
            </a:r>
            <a:r>
              <a:rPr lang="fr-FR" sz="4800" dirty="0" smtClean="0"/>
              <a:t> 2</a:t>
            </a:r>
            <a:endParaRPr lang="fr-FR" sz="4800" dirty="0"/>
          </a:p>
        </p:txBody>
      </p:sp>
      <p:sp>
        <p:nvSpPr>
          <p:cNvPr id="3" name="ZoneTexte 2"/>
          <p:cNvSpPr txBox="1"/>
          <p:nvPr/>
        </p:nvSpPr>
        <p:spPr>
          <a:xfrm>
            <a:off x="4751534" y="17564668"/>
            <a:ext cx="2721777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Finalization</a:t>
            </a:r>
            <a:r>
              <a:rPr lang="fr-FR" dirty="0" smtClean="0"/>
              <a:t> of </a:t>
            </a:r>
            <a:r>
              <a:rPr lang="fr-FR" dirty="0" err="1" smtClean="0"/>
              <a:t>equipment</a:t>
            </a:r>
            <a:r>
              <a:rPr lang="fr-FR" dirty="0" smtClean="0"/>
              <a:t> </a:t>
            </a:r>
            <a:r>
              <a:rPr lang="fr-FR" dirty="0" err="1" smtClean="0"/>
              <a:t>behavior</a:t>
            </a:r>
            <a:r>
              <a:rPr lang="fr-FR" dirty="0" smtClean="0"/>
              <a:t> </a:t>
            </a:r>
            <a:r>
              <a:rPr lang="fr-FR" dirty="0" err="1" smtClean="0"/>
              <a:t>integrating</a:t>
            </a:r>
            <a:r>
              <a:rPr lang="fr-FR" dirty="0" smtClean="0"/>
              <a:t> </a:t>
            </a:r>
            <a:r>
              <a:rPr lang="fr-FR" dirty="0" err="1" smtClean="0"/>
              <a:t>parameters</a:t>
            </a:r>
            <a:r>
              <a:rPr lang="fr-FR" dirty="0" smtClean="0"/>
              <a:t> </a:t>
            </a:r>
            <a:r>
              <a:rPr lang="fr-FR" dirty="0" err="1" smtClean="0"/>
              <a:t>initially</a:t>
            </a:r>
            <a:r>
              <a:rPr lang="fr-FR" dirty="0" smtClean="0"/>
              <a:t> not </a:t>
            </a:r>
            <a:r>
              <a:rPr lang="fr-FR" dirty="0" err="1" smtClean="0"/>
              <a:t>planned</a:t>
            </a:r>
            <a:endParaRPr lang="fr-FR" dirty="0"/>
          </a:p>
        </p:txBody>
      </p:sp>
      <p:sp>
        <p:nvSpPr>
          <p:cNvPr id="34" name="Rectangle 33">
            <a:hlinkClick r:id="rId7" action="ppaction://hlinksldjump"/>
          </p:cNvPr>
          <p:cNvSpPr/>
          <p:nvPr/>
        </p:nvSpPr>
        <p:spPr>
          <a:xfrm>
            <a:off x="660117" y="4149804"/>
            <a:ext cx="35400606" cy="145228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510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MPDisc-2020-Templat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102357-JMPDisc-2020-Munich-ePoster--Template1" id="{79285E29-1CBA-BD49-9746-8A1DA33B4A95}" vid="{F372810E-59C1-B141-9894-88CA1152DB8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JMPDisc-2020-Template1</Template>
  <TotalTime>4787</TotalTime>
  <Words>481</Words>
  <Application>Microsoft Office PowerPoint</Application>
  <PresentationFormat>Personnalisé</PresentationFormat>
  <Paragraphs>85</Paragraphs>
  <Slides>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JMPDisc-2020-Template1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Groupe Sofradir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De Schuyteneer</dc:creator>
  <cp:lastModifiedBy>Vincent De Schuyteneer</cp:lastModifiedBy>
  <cp:revision>33</cp:revision>
  <dcterms:created xsi:type="dcterms:W3CDTF">2020-01-28T15:29:27Z</dcterms:created>
  <dcterms:modified xsi:type="dcterms:W3CDTF">2020-02-04T15:24:12Z</dcterms:modified>
</cp:coreProperties>
</file>