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4"/>
  </p:sldMasterIdLst>
  <p:notesMasterIdLst>
    <p:notesMasterId r:id="rId42"/>
  </p:notesMasterIdLst>
  <p:handoutMasterIdLst>
    <p:handoutMasterId r:id="rId43"/>
  </p:handoutMasterIdLst>
  <p:sldIdLst>
    <p:sldId id="412" r:id="rId5"/>
    <p:sldId id="507" r:id="rId6"/>
    <p:sldId id="511" r:id="rId7"/>
    <p:sldId id="265" r:id="rId8"/>
    <p:sldId id="270" r:id="rId9"/>
    <p:sldId id="495" r:id="rId10"/>
    <p:sldId id="499" r:id="rId11"/>
    <p:sldId id="319" r:id="rId12"/>
    <p:sldId id="498" r:id="rId13"/>
    <p:sldId id="343" r:id="rId14"/>
    <p:sldId id="508" r:id="rId15"/>
    <p:sldId id="509" r:id="rId16"/>
    <p:sldId id="415" r:id="rId17"/>
    <p:sldId id="347" r:id="rId18"/>
    <p:sldId id="379" r:id="rId19"/>
    <p:sldId id="514" r:id="rId20"/>
    <p:sldId id="320" r:id="rId21"/>
    <p:sldId id="515" r:id="rId22"/>
    <p:sldId id="516" r:id="rId23"/>
    <p:sldId id="512" r:id="rId24"/>
    <p:sldId id="513" r:id="rId25"/>
    <p:sldId id="380" r:id="rId26"/>
    <p:sldId id="385" r:id="rId27"/>
    <p:sldId id="500" r:id="rId28"/>
    <p:sldId id="348" r:id="rId29"/>
    <p:sldId id="502" r:id="rId30"/>
    <p:sldId id="503" r:id="rId31"/>
    <p:sldId id="504" r:id="rId32"/>
    <p:sldId id="505" r:id="rId33"/>
    <p:sldId id="506" r:id="rId34"/>
    <p:sldId id="501" r:id="rId35"/>
    <p:sldId id="393" r:id="rId36"/>
    <p:sldId id="394" r:id="rId37"/>
    <p:sldId id="396" r:id="rId38"/>
    <p:sldId id="510" r:id="rId39"/>
    <p:sldId id="403" r:id="rId40"/>
    <p:sldId id="404" r:id="rId41"/>
  </p:sldIdLst>
  <p:sldSz cx="9144000" cy="6858000" type="screen4x3"/>
  <p:notesSz cx="6858000" cy="9144000"/>
  <p:defaultTextStyle>
    <a:defPPr>
      <a:defRPr lang="en-US"/>
    </a:defPPr>
    <a:lvl1pPr algn="ctr" rtl="0" fontAlgn="base">
      <a:spcBef>
        <a:spcPct val="50000"/>
      </a:spcBef>
      <a:spcAft>
        <a:spcPct val="17000"/>
      </a:spcAft>
      <a:buClr>
        <a:schemeClr val="tx1"/>
      </a:buClr>
      <a:buFont typeface="Wingdings" pitchFamily="2" charset="2"/>
      <a:defRPr sz="1400" kern="1200">
        <a:solidFill>
          <a:srgbClr val="292929"/>
        </a:solidFill>
        <a:latin typeface="Arial" charset="0"/>
        <a:ea typeface="+mn-ea"/>
        <a:cs typeface="+mn-cs"/>
      </a:defRPr>
    </a:lvl1pPr>
    <a:lvl2pPr marL="457200" algn="ctr" rtl="0" fontAlgn="base">
      <a:spcBef>
        <a:spcPct val="50000"/>
      </a:spcBef>
      <a:spcAft>
        <a:spcPct val="17000"/>
      </a:spcAft>
      <a:buClr>
        <a:schemeClr val="tx1"/>
      </a:buClr>
      <a:buFont typeface="Wingdings" pitchFamily="2" charset="2"/>
      <a:defRPr sz="1400" kern="1200">
        <a:solidFill>
          <a:srgbClr val="292929"/>
        </a:solidFill>
        <a:latin typeface="Arial" charset="0"/>
        <a:ea typeface="+mn-ea"/>
        <a:cs typeface="+mn-cs"/>
      </a:defRPr>
    </a:lvl2pPr>
    <a:lvl3pPr marL="914400" algn="ctr" rtl="0" fontAlgn="base">
      <a:spcBef>
        <a:spcPct val="50000"/>
      </a:spcBef>
      <a:spcAft>
        <a:spcPct val="17000"/>
      </a:spcAft>
      <a:buClr>
        <a:schemeClr val="tx1"/>
      </a:buClr>
      <a:buFont typeface="Wingdings" pitchFamily="2" charset="2"/>
      <a:defRPr sz="1400" kern="1200">
        <a:solidFill>
          <a:srgbClr val="292929"/>
        </a:solidFill>
        <a:latin typeface="Arial" charset="0"/>
        <a:ea typeface="+mn-ea"/>
        <a:cs typeface="+mn-cs"/>
      </a:defRPr>
    </a:lvl3pPr>
    <a:lvl4pPr marL="1371600" algn="ctr" rtl="0" fontAlgn="base">
      <a:spcBef>
        <a:spcPct val="50000"/>
      </a:spcBef>
      <a:spcAft>
        <a:spcPct val="17000"/>
      </a:spcAft>
      <a:buClr>
        <a:schemeClr val="tx1"/>
      </a:buClr>
      <a:buFont typeface="Wingdings" pitchFamily="2" charset="2"/>
      <a:defRPr sz="1400" kern="1200">
        <a:solidFill>
          <a:srgbClr val="292929"/>
        </a:solidFill>
        <a:latin typeface="Arial" charset="0"/>
        <a:ea typeface="+mn-ea"/>
        <a:cs typeface="+mn-cs"/>
      </a:defRPr>
    </a:lvl4pPr>
    <a:lvl5pPr marL="1828800" algn="ctr" rtl="0" fontAlgn="base">
      <a:spcBef>
        <a:spcPct val="50000"/>
      </a:spcBef>
      <a:spcAft>
        <a:spcPct val="17000"/>
      </a:spcAft>
      <a:buClr>
        <a:schemeClr val="tx1"/>
      </a:buClr>
      <a:buFont typeface="Wingdings" pitchFamily="2" charset="2"/>
      <a:defRPr sz="1400" kern="1200">
        <a:solidFill>
          <a:srgbClr val="292929"/>
        </a:solidFill>
        <a:latin typeface="Arial" charset="0"/>
        <a:ea typeface="+mn-ea"/>
        <a:cs typeface="+mn-cs"/>
      </a:defRPr>
    </a:lvl5pPr>
    <a:lvl6pPr marL="2286000" algn="l" defTabSz="914400" rtl="0" eaLnBrk="1" latinLnBrk="0" hangingPunct="1">
      <a:defRPr sz="1400" kern="1200">
        <a:solidFill>
          <a:srgbClr val="292929"/>
        </a:solidFill>
        <a:latin typeface="Arial" charset="0"/>
        <a:ea typeface="+mn-ea"/>
        <a:cs typeface="+mn-cs"/>
      </a:defRPr>
    </a:lvl6pPr>
    <a:lvl7pPr marL="2743200" algn="l" defTabSz="914400" rtl="0" eaLnBrk="1" latinLnBrk="0" hangingPunct="1">
      <a:defRPr sz="1400" kern="1200">
        <a:solidFill>
          <a:srgbClr val="292929"/>
        </a:solidFill>
        <a:latin typeface="Arial" charset="0"/>
        <a:ea typeface="+mn-ea"/>
        <a:cs typeface="+mn-cs"/>
      </a:defRPr>
    </a:lvl7pPr>
    <a:lvl8pPr marL="3200400" algn="l" defTabSz="914400" rtl="0" eaLnBrk="1" latinLnBrk="0" hangingPunct="1">
      <a:defRPr sz="1400" kern="1200">
        <a:solidFill>
          <a:srgbClr val="292929"/>
        </a:solidFill>
        <a:latin typeface="Arial" charset="0"/>
        <a:ea typeface="+mn-ea"/>
        <a:cs typeface="+mn-cs"/>
      </a:defRPr>
    </a:lvl8pPr>
    <a:lvl9pPr marL="3657600" algn="l" defTabSz="914400" rtl="0" eaLnBrk="1" latinLnBrk="0" hangingPunct="1">
      <a:defRPr sz="1400" kern="1200">
        <a:solidFill>
          <a:srgbClr val="292929"/>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E175"/>
    <a:srgbClr val="F1F9FB"/>
    <a:srgbClr val="EEF5F6"/>
    <a:srgbClr val="EBF4F5"/>
    <a:srgbClr val="E1EDEF"/>
    <a:srgbClr val="EAEAEA"/>
    <a:srgbClr val="808080"/>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662" autoAdjust="0"/>
    <p:restoredTop sz="99093" autoAdjust="0"/>
  </p:normalViewPr>
  <p:slideViewPr>
    <p:cSldViewPr showGuides="1">
      <p:cViewPr varScale="1">
        <p:scale>
          <a:sx n="95" d="100"/>
          <a:sy n="95" d="100"/>
        </p:scale>
        <p:origin x="78" y="22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0003"/>
    </p:cViewPr>
  </p:sorterViewPr>
  <p:notesViewPr>
    <p:cSldViewPr showGuide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04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spcBef>
                <a:spcPct val="0"/>
              </a:spcBef>
              <a:spcAft>
                <a:spcPct val="0"/>
              </a:spcAft>
              <a:buClrTx/>
              <a:buFontTx/>
              <a:buNone/>
              <a:defRPr sz="1200" smtClean="0">
                <a:solidFill>
                  <a:schemeClr val="tx1"/>
                </a:solidFill>
                <a:latin typeface="Times New Roman" pitchFamily="18" charset="0"/>
              </a:defRPr>
            </a:lvl1pPr>
          </a:lstStyle>
          <a:p>
            <a:pPr>
              <a:defRPr/>
            </a:pPr>
            <a:endParaRPr lang="en-US"/>
          </a:p>
        </p:txBody>
      </p:sp>
      <p:sp>
        <p:nvSpPr>
          <p:cNvPr id="190467"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spcAft>
                <a:spcPct val="0"/>
              </a:spcAft>
              <a:buClrTx/>
              <a:buFontTx/>
              <a:buNone/>
              <a:defRPr sz="1200" smtClean="0">
                <a:solidFill>
                  <a:schemeClr val="tx1"/>
                </a:solidFill>
                <a:latin typeface="Times New Roman" pitchFamily="18" charset="0"/>
              </a:defRPr>
            </a:lvl1pPr>
          </a:lstStyle>
          <a:p>
            <a:pPr>
              <a:defRPr/>
            </a:pPr>
            <a:endParaRPr lang="en-US"/>
          </a:p>
        </p:txBody>
      </p:sp>
      <p:sp>
        <p:nvSpPr>
          <p:cNvPr id="19046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0" hangingPunct="0">
              <a:spcBef>
                <a:spcPct val="0"/>
              </a:spcBef>
              <a:spcAft>
                <a:spcPct val="0"/>
              </a:spcAft>
              <a:buClrTx/>
              <a:buFontTx/>
              <a:buNone/>
              <a:defRPr sz="600" b="1" smtClean="0">
                <a:solidFill>
                  <a:schemeClr val="tx1"/>
                </a:solidFill>
              </a:defRPr>
            </a:lvl1pPr>
          </a:lstStyle>
          <a:p>
            <a:pPr>
              <a:defRPr/>
            </a:pPr>
            <a:r>
              <a:rPr lang="en-US"/>
              <a:t>Copyright © 2008, SAS Institute Inc. All rights reserved.</a:t>
            </a:r>
            <a:endParaRPr lang="en-US" sz="1200">
              <a:latin typeface="Times New Roman" pitchFamily="18" charset="0"/>
            </a:endParaRPr>
          </a:p>
        </p:txBody>
      </p:sp>
      <p:sp>
        <p:nvSpPr>
          <p:cNvPr id="190469"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spcAft>
                <a:spcPct val="0"/>
              </a:spcAft>
              <a:buClrTx/>
              <a:buFontTx/>
              <a:buNone/>
              <a:defRPr sz="1200" smtClean="0">
                <a:solidFill>
                  <a:schemeClr val="tx1"/>
                </a:solidFill>
                <a:latin typeface="Times New Roman" pitchFamily="18" charset="0"/>
              </a:defRPr>
            </a:lvl1pPr>
          </a:lstStyle>
          <a:p>
            <a:pPr>
              <a:defRPr/>
            </a:pPr>
            <a:fld id="{E6068B9A-04B4-4540-9D43-A0D8396C2EBD}" type="slidenum">
              <a:rPr lang="en-US"/>
              <a:pPr>
                <a:defRPr/>
              </a:pPr>
              <a:t>‹#›</a:t>
            </a:fld>
            <a:endParaRPr lang="en-US"/>
          </a:p>
        </p:txBody>
      </p:sp>
      <p:pic>
        <p:nvPicPr>
          <p:cNvPr id="7174" name="Picture 9" descr="SASLogo_PowrPt_blk"/>
          <p:cNvPicPr>
            <a:picLocks noChangeAspect="1" noChangeArrowheads="1"/>
          </p:cNvPicPr>
          <p:nvPr/>
        </p:nvPicPr>
        <p:blipFill>
          <a:blip r:embed="rId2"/>
          <a:srcRect r="38799" b="-22833"/>
          <a:stretch>
            <a:fillRect/>
          </a:stretch>
        </p:blipFill>
        <p:spPr bwMode="auto">
          <a:xfrm>
            <a:off x="85725" y="8748713"/>
            <a:ext cx="533400" cy="247650"/>
          </a:xfrm>
          <a:prstGeom prst="rect">
            <a:avLst/>
          </a:prstGeom>
          <a:noFill/>
          <a:ln w="9525">
            <a:noFill/>
            <a:miter lim="800000"/>
            <a:headEnd/>
            <a:tailEnd/>
          </a:ln>
        </p:spPr>
      </p:pic>
    </p:spTree>
    <p:extLst>
      <p:ext uri="{BB962C8B-B14F-4D97-AF65-F5344CB8AC3E}">
        <p14:creationId xmlns:p14="http://schemas.microsoft.com/office/powerpoint/2010/main" val="28840617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spcBef>
                <a:spcPct val="0"/>
              </a:spcBef>
              <a:spcAft>
                <a:spcPct val="0"/>
              </a:spcAft>
              <a:buClrTx/>
              <a:buFontTx/>
              <a:buNone/>
              <a:defRPr sz="1200" smtClean="0">
                <a:solidFill>
                  <a:schemeClr val="tx1"/>
                </a:solidFill>
                <a:latin typeface="Times New Roman" pitchFamily="18" charset="0"/>
              </a:defRPr>
            </a:lvl1pPr>
          </a:lstStyle>
          <a:p>
            <a:pPr>
              <a:defRPr/>
            </a:pPr>
            <a:endParaRPr lang="en-US"/>
          </a:p>
        </p:txBody>
      </p:sp>
      <p:sp>
        <p:nvSpPr>
          <p:cNvPr id="3993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spcAft>
                <a:spcPct val="0"/>
              </a:spcAft>
              <a:buClrTx/>
              <a:buFontTx/>
              <a:buNone/>
              <a:defRPr sz="1200" smtClean="0">
                <a:solidFill>
                  <a:schemeClr val="tx1"/>
                </a:solidFill>
                <a:latin typeface="Times New Roman" pitchFamily="18" charset="0"/>
              </a:defRPr>
            </a:lvl1pPr>
          </a:lstStyle>
          <a:p>
            <a:pPr>
              <a:defRPr/>
            </a:pPr>
            <a:endParaRPr lang="en-US"/>
          </a:p>
        </p:txBody>
      </p:sp>
      <p:sp>
        <p:nvSpPr>
          <p:cNvPr id="614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994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994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0" hangingPunct="0">
              <a:spcBef>
                <a:spcPct val="0"/>
              </a:spcBef>
              <a:spcAft>
                <a:spcPct val="0"/>
              </a:spcAft>
              <a:buClrTx/>
              <a:buFontTx/>
              <a:buNone/>
              <a:defRPr sz="600" b="1" smtClean="0">
                <a:solidFill>
                  <a:schemeClr val="tx1"/>
                </a:solidFill>
              </a:defRPr>
            </a:lvl1pPr>
          </a:lstStyle>
          <a:p>
            <a:pPr>
              <a:defRPr/>
            </a:pPr>
            <a:r>
              <a:rPr lang="en-US"/>
              <a:t>Copyright © 2008, SAS Institute Inc. All rights reserved.</a:t>
            </a:r>
            <a:endParaRPr lang="en-US" sz="1200">
              <a:latin typeface="Times New Roman" pitchFamily="18" charset="0"/>
            </a:endParaRPr>
          </a:p>
        </p:txBody>
      </p:sp>
      <p:sp>
        <p:nvSpPr>
          <p:cNvPr id="3994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spcAft>
                <a:spcPct val="0"/>
              </a:spcAft>
              <a:buClrTx/>
              <a:buFontTx/>
              <a:buNone/>
              <a:defRPr sz="1200" smtClean="0">
                <a:solidFill>
                  <a:schemeClr val="tx1"/>
                </a:solidFill>
                <a:latin typeface="Times New Roman" pitchFamily="18" charset="0"/>
              </a:defRPr>
            </a:lvl1pPr>
          </a:lstStyle>
          <a:p>
            <a:pPr>
              <a:defRPr/>
            </a:pPr>
            <a:fld id="{014F4F80-52EF-4CE4-9E79-E93173643B9F}" type="slidenum">
              <a:rPr lang="en-US"/>
              <a:pPr>
                <a:defRPr/>
              </a:pPr>
              <a:t>‹#›</a:t>
            </a:fld>
            <a:endParaRPr lang="en-US"/>
          </a:p>
        </p:txBody>
      </p:sp>
      <p:pic>
        <p:nvPicPr>
          <p:cNvPr id="6152" name="Picture 12" descr="SASLogo_PowrPt_blk"/>
          <p:cNvPicPr>
            <a:picLocks noChangeAspect="1" noChangeArrowheads="1"/>
          </p:cNvPicPr>
          <p:nvPr/>
        </p:nvPicPr>
        <p:blipFill>
          <a:blip r:embed="rId2"/>
          <a:srcRect r="38799" b="-22833"/>
          <a:stretch>
            <a:fillRect/>
          </a:stretch>
        </p:blipFill>
        <p:spPr bwMode="auto">
          <a:xfrm>
            <a:off x="85725" y="8748713"/>
            <a:ext cx="533400" cy="247650"/>
          </a:xfrm>
          <a:prstGeom prst="rect">
            <a:avLst/>
          </a:prstGeom>
          <a:noFill/>
          <a:ln w="9525">
            <a:noFill/>
            <a:miter lim="800000"/>
            <a:headEnd/>
            <a:tailEnd/>
          </a:ln>
        </p:spPr>
      </p:pic>
    </p:spTree>
    <p:extLst>
      <p:ext uri="{BB962C8B-B14F-4D97-AF65-F5344CB8AC3E}">
        <p14:creationId xmlns:p14="http://schemas.microsoft.com/office/powerpoint/2010/main" val="1496422071"/>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153" descr="JMP_Title"/>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5" name="Rectangle 4"/>
          <p:cNvSpPr>
            <a:spLocks noChangeArrowheads="1"/>
          </p:cNvSpPr>
          <p:nvPr/>
        </p:nvSpPr>
        <p:spPr bwMode="auto">
          <a:xfrm>
            <a:off x="0" y="6543675"/>
            <a:ext cx="3505200" cy="304800"/>
          </a:xfrm>
          <a:prstGeom prst="rect">
            <a:avLst/>
          </a:prstGeom>
          <a:noFill/>
          <a:ln w="9525">
            <a:noFill/>
            <a:miter lim="800000"/>
            <a:headEnd/>
            <a:tailEnd/>
          </a:ln>
          <a:effectLst/>
        </p:spPr>
        <p:txBody>
          <a:bodyPr anchor="b"/>
          <a:lstStyle/>
          <a:p>
            <a:pPr algn="l" eaLnBrk="0" hangingPunct="0">
              <a:spcBef>
                <a:spcPct val="0"/>
              </a:spcBef>
              <a:spcAft>
                <a:spcPct val="0"/>
              </a:spcAft>
              <a:buClrTx/>
              <a:buFontTx/>
              <a:buNone/>
              <a:defRPr/>
            </a:pPr>
            <a:r>
              <a:rPr lang="en-US" sz="600" b="1" dirty="0">
                <a:solidFill>
                  <a:schemeClr val="accent1"/>
                </a:solidFill>
              </a:rPr>
              <a:t>Copyright © 2009, SAS Institute Inc. All rights reserved.</a:t>
            </a:r>
            <a:endParaRPr lang="en-US" sz="600" dirty="0">
              <a:solidFill>
                <a:schemeClr val="accent1"/>
              </a:solidFill>
              <a:latin typeface="Times New Roman" pitchFamily="18" charset="0"/>
            </a:endParaRPr>
          </a:p>
        </p:txBody>
      </p:sp>
      <p:sp>
        <p:nvSpPr>
          <p:cNvPr id="6" name="Line 47"/>
          <p:cNvSpPr>
            <a:spLocks noChangeShapeType="1"/>
          </p:cNvSpPr>
          <p:nvPr/>
        </p:nvSpPr>
        <p:spPr bwMode="auto">
          <a:xfrm>
            <a:off x="5145088" y="4411663"/>
            <a:ext cx="3694112" cy="1587"/>
          </a:xfrm>
          <a:prstGeom prst="line">
            <a:avLst/>
          </a:prstGeom>
          <a:noFill/>
          <a:ln w="19050">
            <a:solidFill>
              <a:srgbClr val="C0C0C0"/>
            </a:solidFill>
            <a:round/>
            <a:headEnd/>
            <a:tailEnd/>
          </a:ln>
          <a:effectLst/>
        </p:spPr>
        <p:txBody>
          <a:bodyPr/>
          <a:lstStyle/>
          <a:p>
            <a:pPr>
              <a:defRPr/>
            </a:pPr>
            <a:endParaRPr lang="en-US"/>
          </a:p>
        </p:txBody>
      </p:sp>
      <p:pic>
        <p:nvPicPr>
          <p:cNvPr id="7" name="Picture 151" descr="JMP_Bar3"/>
          <p:cNvPicPr>
            <a:picLocks noChangeAspect="1" noChangeArrowheads="1"/>
          </p:cNvPicPr>
          <p:nvPr/>
        </p:nvPicPr>
        <p:blipFill>
          <a:blip r:embed="rId3"/>
          <a:stretch>
            <a:fillRect/>
          </a:stretch>
        </p:blipFill>
        <p:spPr bwMode="auto">
          <a:xfrm>
            <a:off x="0" y="0"/>
            <a:ext cx="9144000" cy="1424980"/>
          </a:xfrm>
          <a:prstGeom prst="rect">
            <a:avLst/>
          </a:prstGeom>
          <a:noFill/>
          <a:ln w="9525">
            <a:noFill/>
            <a:miter lim="800000"/>
            <a:headEnd/>
            <a:tailEnd/>
          </a:ln>
        </p:spPr>
      </p:pic>
      <p:sp>
        <p:nvSpPr>
          <p:cNvPr id="23596" name="Rectangle 44"/>
          <p:cNvSpPr>
            <a:spLocks noGrp="1" noChangeArrowheads="1"/>
          </p:cNvSpPr>
          <p:nvPr>
            <p:ph type="ctrTitle" sz="quarter"/>
          </p:nvPr>
        </p:nvSpPr>
        <p:spPr>
          <a:xfrm>
            <a:off x="5029200" y="3983038"/>
            <a:ext cx="3810000" cy="446087"/>
          </a:xfrm>
        </p:spPr>
        <p:txBody>
          <a:bodyPr anchor="b">
            <a:spAutoFit/>
          </a:bodyPr>
          <a:lstStyle>
            <a:lvl1pPr>
              <a:defRPr sz="2800" b="1">
                <a:solidFill>
                  <a:schemeClr val="tx1"/>
                </a:solidFill>
              </a:defRPr>
            </a:lvl1pPr>
          </a:lstStyle>
          <a:p>
            <a:r>
              <a:rPr lang="en-US"/>
              <a:t>Click to edit Master title style</a:t>
            </a:r>
          </a:p>
        </p:txBody>
      </p:sp>
      <p:sp>
        <p:nvSpPr>
          <p:cNvPr id="23597" name="Rectangle 45"/>
          <p:cNvSpPr>
            <a:spLocks noGrp="1" noChangeArrowheads="1"/>
          </p:cNvSpPr>
          <p:nvPr>
            <p:ph type="subTitle" sz="quarter" idx="1"/>
          </p:nvPr>
        </p:nvSpPr>
        <p:spPr>
          <a:xfrm>
            <a:off x="5029200" y="4414838"/>
            <a:ext cx="3810000" cy="787400"/>
          </a:xfrm>
        </p:spPr>
        <p:txBody>
          <a:bodyPr/>
          <a:lstStyle>
            <a:lvl1pPr marL="0" indent="0">
              <a:lnSpc>
                <a:spcPct val="95000"/>
              </a:lnSpc>
              <a:spcBef>
                <a:spcPct val="0"/>
              </a:spcBef>
              <a:spcAft>
                <a:spcPct val="0"/>
              </a:spcAft>
              <a:buFont typeface="Wingdings" pitchFamily="2" charset="2"/>
              <a:buNone/>
              <a:defRPr sz="1600">
                <a:solidFill>
                  <a:schemeClr val="tx1"/>
                </a:solidFill>
                <a:latin typeface="Arial Narrow" pitchFamily="34" charset="0"/>
              </a:defRPr>
            </a:lvl1pPr>
          </a:lstStyle>
          <a:p>
            <a:r>
              <a:rPr lang="en-US"/>
              <a:t>Click to edit Master subtitle style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057400" y="838200"/>
            <a:ext cx="6986588" cy="1143000"/>
          </a:xfrm>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2253380"/>
            <a:ext cx="4040188" cy="424732"/>
          </a:xfrm>
        </p:spPr>
        <p:txBody>
          <a:bodyPr anchor="b"/>
          <a:lstStyle>
            <a:lvl1pPr marL="0" indent="0">
              <a:buNone/>
              <a:defRPr sz="2400" b="1">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678112"/>
            <a:ext cx="4040188" cy="1815177"/>
          </a:xfrm>
        </p:spPr>
        <p:txBody>
          <a:bodyPr/>
          <a:lstStyle>
            <a:lvl1pPr marL="0" indent="0">
              <a:buFontTx/>
              <a:buNone/>
              <a:defRPr sz="2400">
                <a:latin typeface="Calibri" panose="020F0502020204030204" pitchFamily="34" charset="0"/>
              </a:defRPr>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5" y="2253380"/>
            <a:ext cx="4041775" cy="424732"/>
          </a:xfrm>
        </p:spPr>
        <p:txBody>
          <a:bodyPr anchor="b"/>
          <a:lstStyle>
            <a:lvl1pPr marL="0" indent="0">
              <a:buNone/>
              <a:defRPr sz="2400" b="1">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678112"/>
            <a:ext cx="4041775" cy="1815177"/>
          </a:xfrm>
        </p:spPr>
        <p:txBody>
          <a:bodyPr/>
          <a:lstStyle>
            <a:lvl1pPr marL="0" indent="0">
              <a:buFontTx/>
              <a:buNone/>
              <a:defRPr sz="2400">
                <a:latin typeface="Calibri" panose="020F0502020204030204" pitchFamily="34" charset="0"/>
              </a:defRPr>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itle 1"/>
          <p:cNvSpPr>
            <a:spLocks noGrp="1"/>
          </p:cNvSpPr>
          <p:nvPr>
            <p:ph type="title"/>
          </p:nvPr>
        </p:nvSpPr>
        <p:spPr>
          <a:xfrm>
            <a:off x="2057400" y="838200"/>
            <a:ext cx="6986588" cy="1143000"/>
          </a:xfrm>
        </p:spPr>
        <p:txBody>
          <a:bodyPr/>
          <a:lstStyle>
            <a:lvl1pPr>
              <a:defRPr sz="3200">
                <a:solidFill>
                  <a:srgbClr val="002060"/>
                </a:solidFill>
                <a:latin typeface="Calibri" panose="020F0502020204030204" pitchFamily="34" charset="0"/>
              </a:defRPr>
            </a:lvl1pPr>
          </a:lstStyle>
          <a:p>
            <a:r>
              <a:rPr lang="en-US" dirty="0"/>
              <a:t>Click to edit Master title style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33400" y="1600200"/>
            <a:ext cx="6986588" cy="1143000"/>
          </a:xfrm>
        </p:spPr>
        <p:txBody>
          <a:bodyPr/>
          <a:lstStyle>
            <a:lvl1pPr>
              <a:defRPr sz="3200" baseline="0">
                <a:solidFill>
                  <a:srgbClr val="002060"/>
                </a:solidFill>
                <a:latin typeface="Calibri" panose="020F0502020204030204" pitchFamily="34" charset="0"/>
              </a:defRPr>
            </a:lvl1pPr>
          </a:lstStyle>
          <a:p>
            <a:r>
              <a:rPr lang="en-US" dirty="0"/>
              <a:t>Click to edit Master title style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1026" name="Rectangle 4"/>
          <p:cNvSpPr>
            <a:spLocks noGrp="1" noChangeArrowheads="1"/>
          </p:cNvSpPr>
          <p:nvPr>
            <p:ph type="title"/>
          </p:nvPr>
        </p:nvSpPr>
        <p:spPr bwMode="auto">
          <a:xfrm>
            <a:off x="2057400" y="838200"/>
            <a:ext cx="6986588"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5"/>
          <p:cNvSpPr>
            <a:spLocks noGrp="1" noChangeArrowheads="1"/>
          </p:cNvSpPr>
          <p:nvPr>
            <p:ph type="body" idx="1"/>
          </p:nvPr>
        </p:nvSpPr>
        <p:spPr bwMode="auto">
          <a:xfrm>
            <a:off x="990600" y="2057400"/>
            <a:ext cx="7162800" cy="12017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lvl="0"/>
            <a:r>
              <a:rPr lang="en-US" dirty="0"/>
              <a:t>Click to edit Master text styles</a:t>
            </a:r>
          </a:p>
          <a:p>
            <a:pPr lvl="1"/>
            <a:r>
              <a:rPr lang="en-US" dirty="0"/>
              <a:t>second level</a:t>
            </a:r>
          </a:p>
          <a:p>
            <a:pPr lvl="2"/>
            <a:r>
              <a:rPr lang="en-US" dirty="0"/>
              <a:t>third level</a:t>
            </a:r>
          </a:p>
        </p:txBody>
      </p:sp>
      <p:sp>
        <p:nvSpPr>
          <p:cNvPr id="22534" name="Rectangle 6"/>
          <p:cNvSpPr>
            <a:spLocks noChangeArrowheads="1"/>
          </p:cNvSpPr>
          <p:nvPr/>
        </p:nvSpPr>
        <p:spPr bwMode="auto">
          <a:xfrm>
            <a:off x="0" y="6543675"/>
            <a:ext cx="3505200" cy="304800"/>
          </a:xfrm>
          <a:prstGeom prst="rect">
            <a:avLst/>
          </a:prstGeom>
          <a:noFill/>
          <a:ln w="9525">
            <a:noFill/>
            <a:miter lim="800000"/>
            <a:headEnd/>
            <a:tailEnd/>
          </a:ln>
          <a:effectLst/>
        </p:spPr>
        <p:txBody>
          <a:bodyPr anchor="b"/>
          <a:lstStyle/>
          <a:p>
            <a:pPr algn="l" eaLnBrk="0" hangingPunct="0">
              <a:spcBef>
                <a:spcPct val="0"/>
              </a:spcBef>
              <a:spcAft>
                <a:spcPct val="0"/>
              </a:spcAft>
              <a:buClrTx/>
              <a:buFontTx/>
              <a:buNone/>
              <a:defRPr/>
            </a:pPr>
            <a:r>
              <a:rPr lang="en-US" sz="600" b="1" dirty="0">
                <a:solidFill>
                  <a:schemeClr val="accent1"/>
                </a:solidFill>
              </a:rPr>
              <a:t>Copyright © 2009, SAS Institute Inc. All rights reserved.</a:t>
            </a:r>
            <a:endParaRPr lang="en-US" sz="600" dirty="0">
              <a:solidFill>
                <a:schemeClr val="accent1"/>
              </a:solidFill>
              <a:latin typeface="Times New Roman" pitchFamily="18" charset="0"/>
            </a:endParaRPr>
          </a:p>
        </p:txBody>
      </p:sp>
      <p:pic>
        <p:nvPicPr>
          <p:cNvPr id="1029" name="Picture 58" descr="JMP_Bar3"/>
          <p:cNvPicPr>
            <a:picLocks noChangeAspect="1" noChangeArrowheads="1"/>
          </p:cNvPicPr>
          <p:nvPr/>
        </p:nvPicPr>
        <p:blipFill>
          <a:blip r:embed="rId8"/>
          <a:stretch>
            <a:fillRect/>
          </a:stretch>
        </p:blipFill>
        <p:spPr bwMode="auto">
          <a:xfrm>
            <a:off x="0" y="0"/>
            <a:ext cx="9144000" cy="142498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72" r:id="rId1"/>
    <p:sldLayoutId id="2147483662" r:id="rId2"/>
    <p:sldLayoutId id="2147483663" r:id="rId3"/>
    <p:sldLayoutId id="2147483665" r:id="rId4"/>
    <p:sldLayoutId id="2147483666" r:id="rId5"/>
    <p:sldLayoutId id="2147483667" r:id="rId6"/>
  </p:sldLayoutIdLst>
  <p:txStyles>
    <p:titleStyle>
      <a:lvl1pPr algn="l" rtl="0" eaLnBrk="1" fontAlgn="base" hangingPunct="1">
        <a:lnSpc>
          <a:spcPct val="83000"/>
        </a:lnSpc>
        <a:spcBef>
          <a:spcPct val="0"/>
        </a:spcBef>
        <a:spcAft>
          <a:spcPct val="0"/>
        </a:spcAft>
        <a:defRPr sz="3200">
          <a:solidFill>
            <a:srgbClr val="002060"/>
          </a:solidFill>
          <a:latin typeface="Calibri" panose="020F0502020204030204" pitchFamily="34" charset="0"/>
          <a:ea typeface="+mj-ea"/>
          <a:cs typeface="+mj-cs"/>
        </a:defRPr>
      </a:lvl1pPr>
      <a:lvl2pPr algn="l" rtl="0" eaLnBrk="1" fontAlgn="base" hangingPunct="1">
        <a:lnSpc>
          <a:spcPct val="83000"/>
        </a:lnSpc>
        <a:spcBef>
          <a:spcPct val="0"/>
        </a:spcBef>
        <a:spcAft>
          <a:spcPct val="0"/>
        </a:spcAft>
        <a:defRPr sz="3600">
          <a:solidFill>
            <a:srgbClr val="292929"/>
          </a:solidFill>
          <a:latin typeface="Arial Narrow" pitchFamily="34" charset="0"/>
        </a:defRPr>
      </a:lvl2pPr>
      <a:lvl3pPr algn="l" rtl="0" eaLnBrk="1" fontAlgn="base" hangingPunct="1">
        <a:lnSpc>
          <a:spcPct val="83000"/>
        </a:lnSpc>
        <a:spcBef>
          <a:spcPct val="0"/>
        </a:spcBef>
        <a:spcAft>
          <a:spcPct val="0"/>
        </a:spcAft>
        <a:defRPr sz="3600">
          <a:solidFill>
            <a:srgbClr val="292929"/>
          </a:solidFill>
          <a:latin typeface="Arial Narrow" pitchFamily="34" charset="0"/>
        </a:defRPr>
      </a:lvl3pPr>
      <a:lvl4pPr algn="l" rtl="0" eaLnBrk="1" fontAlgn="base" hangingPunct="1">
        <a:lnSpc>
          <a:spcPct val="83000"/>
        </a:lnSpc>
        <a:spcBef>
          <a:spcPct val="0"/>
        </a:spcBef>
        <a:spcAft>
          <a:spcPct val="0"/>
        </a:spcAft>
        <a:defRPr sz="3600">
          <a:solidFill>
            <a:srgbClr val="292929"/>
          </a:solidFill>
          <a:latin typeface="Arial Narrow" pitchFamily="34" charset="0"/>
        </a:defRPr>
      </a:lvl4pPr>
      <a:lvl5pPr algn="l" rtl="0" eaLnBrk="1" fontAlgn="base" hangingPunct="1">
        <a:lnSpc>
          <a:spcPct val="83000"/>
        </a:lnSpc>
        <a:spcBef>
          <a:spcPct val="0"/>
        </a:spcBef>
        <a:spcAft>
          <a:spcPct val="0"/>
        </a:spcAft>
        <a:defRPr sz="3600">
          <a:solidFill>
            <a:srgbClr val="292929"/>
          </a:solidFill>
          <a:latin typeface="Arial Narrow" pitchFamily="34" charset="0"/>
        </a:defRPr>
      </a:lvl5pPr>
      <a:lvl6pPr marL="457200" algn="l" rtl="0" eaLnBrk="1" fontAlgn="base" hangingPunct="1">
        <a:lnSpc>
          <a:spcPct val="83000"/>
        </a:lnSpc>
        <a:spcBef>
          <a:spcPct val="0"/>
        </a:spcBef>
        <a:spcAft>
          <a:spcPct val="0"/>
        </a:spcAft>
        <a:defRPr sz="3600">
          <a:solidFill>
            <a:srgbClr val="292929"/>
          </a:solidFill>
          <a:latin typeface="Arial Narrow" pitchFamily="34" charset="0"/>
        </a:defRPr>
      </a:lvl6pPr>
      <a:lvl7pPr marL="914400" algn="l" rtl="0" eaLnBrk="1" fontAlgn="base" hangingPunct="1">
        <a:lnSpc>
          <a:spcPct val="83000"/>
        </a:lnSpc>
        <a:spcBef>
          <a:spcPct val="0"/>
        </a:spcBef>
        <a:spcAft>
          <a:spcPct val="0"/>
        </a:spcAft>
        <a:defRPr sz="3600">
          <a:solidFill>
            <a:srgbClr val="292929"/>
          </a:solidFill>
          <a:latin typeface="Arial Narrow" pitchFamily="34" charset="0"/>
        </a:defRPr>
      </a:lvl7pPr>
      <a:lvl8pPr marL="1371600" algn="l" rtl="0" eaLnBrk="1" fontAlgn="base" hangingPunct="1">
        <a:lnSpc>
          <a:spcPct val="83000"/>
        </a:lnSpc>
        <a:spcBef>
          <a:spcPct val="0"/>
        </a:spcBef>
        <a:spcAft>
          <a:spcPct val="0"/>
        </a:spcAft>
        <a:defRPr sz="3600">
          <a:solidFill>
            <a:srgbClr val="292929"/>
          </a:solidFill>
          <a:latin typeface="Arial Narrow" pitchFamily="34" charset="0"/>
        </a:defRPr>
      </a:lvl8pPr>
      <a:lvl9pPr marL="1828800" algn="l" rtl="0" eaLnBrk="1" fontAlgn="base" hangingPunct="1">
        <a:lnSpc>
          <a:spcPct val="83000"/>
        </a:lnSpc>
        <a:spcBef>
          <a:spcPct val="0"/>
        </a:spcBef>
        <a:spcAft>
          <a:spcPct val="0"/>
        </a:spcAft>
        <a:defRPr sz="3600">
          <a:solidFill>
            <a:srgbClr val="292929"/>
          </a:solidFill>
          <a:latin typeface="Arial Narrow" pitchFamily="34" charset="0"/>
        </a:defRPr>
      </a:lvl9pPr>
    </p:titleStyle>
    <p:bodyStyle>
      <a:lvl1pPr marL="0" indent="0" algn="l" rtl="0" eaLnBrk="1" fontAlgn="base" hangingPunct="1">
        <a:lnSpc>
          <a:spcPct val="90000"/>
        </a:lnSpc>
        <a:spcBef>
          <a:spcPct val="35000"/>
        </a:spcBef>
        <a:spcAft>
          <a:spcPct val="17000"/>
        </a:spcAft>
        <a:buClr>
          <a:schemeClr val="accent2"/>
        </a:buClr>
        <a:buFontTx/>
        <a:buNone/>
        <a:defRPr sz="2400">
          <a:solidFill>
            <a:srgbClr val="292929"/>
          </a:solidFill>
          <a:latin typeface="Calibri" panose="020F0502020204030204" pitchFamily="34" charset="0"/>
          <a:ea typeface="+mn-ea"/>
          <a:cs typeface="+mn-cs"/>
        </a:defRPr>
      </a:lvl1pPr>
      <a:lvl2pPr marL="461963" indent="0" algn="l" rtl="0" eaLnBrk="1" fontAlgn="base" hangingPunct="1">
        <a:lnSpc>
          <a:spcPct val="92000"/>
        </a:lnSpc>
        <a:spcBef>
          <a:spcPct val="17000"/>
        </a:spcBef>
        <a:spcAft>
          <a:spcPct val="17000"/>
        </a:spcAft>
        <a:buClr>
          <a:schemeClr val="accent2"/>
        </a:buClr>
        <a:buFontTx/>
        <a:buNone/>
        <a:defRPr sz="2000">
          <a:solidFill>
            <a:srgbClr val="292929"/>
          </a:solidFill>
          <a:latin typeface="Calibri" panose="020F0502020204030204" pitchFamily="34" charset="0"/>
        </a:defRPr>
      </a:lvl2pPr>
      <a:lvl3pPr marL="1025525" indent="-227013" algn="l" rtl="0" eaLnBrk="1" fontAlgn="base" hangingPunct="1">
        <a:lnSpc>
          <a:spcPct val="92000"/>
        </a:lnSpc>
        <a:spcBef>
          <a:spcPct val="17000"/>
        </a:spcBef>
        <a:spcAft>
          <a:spcPct val="17000"/>
        </a:spcAft>
        <a:buClr>
          <a:schemeClr val="tx1"/>
        </a:buClr>
        <a:buFont typeface="Arial" charset="0"/>
        <a:buChar char="−"/>
        <a:defRPr sz="2000">
          <a:solidFill>
            <a:srgbClr val="292929"/>
          </a:solidFill>
          <a:latin typeface="Calibri" panose="020F0502020204030204" pitchFamily="34" charset="0"/>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images.google.com/imgres?imgurl=http://www.bobabernethy.com/photos/statisticians/Sir_Ronald_Fisher_2.jpg&amp;imgrefurl=http://www.bobabernethy.com/bios_stats.htm&amp;h=334&amp;w=205&amp;sz=17&amp;hl=en&amp;start=4&amp;tbnid=DUzthbs0qrfySM:&amp;tbnh=119&amp;tbnw=73&amp;prev=/images?q=sir+ronald+fisher&amp;gbv=2&amp;svnum=10&amp;hl=en"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5029200" y="3258420"/>
            <a:ext cx="4114800" cy="1170705"/>
          </a:xfrm>
        </p:spPr>
        <p:txBody>
          <a:bodyPr/>
          <a:lstStyle/>
          <a:p>
            <a:r>
              <a:rPr lang="en-US" dirty="0"/>
              <a:t>Modern Design of Experiments for Rapid and Active Learning</a:t>
            </a:r>
          </a:p>
        </p:txBody>
      </p:sp>
      <p:sp>
        <p:nvSpPr>
          <p:cNvPr id="3" name="Content Placeholder 2"/>
          <p:cNvSpPr>
            <a:spLocks noGrp="1"/>
          </p:cNvSpPr>
          <p:nvPr>
            <p:ph type="subTitle" sz="quarter" idx="1"/>
          </p:nvPr>
        </p:nvSpPr>
        <p:spPr/>
        <p:txBody>
          <a:bodyPr/>
          <a:lstStyle/>
          <a:p>
            <a:pPr marL="0" indent="0">
              <a:buNone/>
            </a:pPr>
            <a:r>
              <a:rPr lang="en-US" dirty="0">
                <a:latin typeface="Calibri" panose="020F0502020204030204" pitchFamily="34" charset="0"/>
              </a:rPr>
              <a:t>Bradley Jones</a:t>
            </a:r>
          </a:p>
          <a:p>
            <a:pPr marL="0" indent="0">
              <a:buNone/>
            </a:pPr>
            <a:r>
              <a:rPr lang="en-US" dirty="0">
                <a:latin typeface="Calibri" panose="020F0502020204030204" pitchFamily="34" charset="0"/>
              </a:rPr>
              <a:t>Distinguished Research Fellow</a:t>
            </a:r>
          </a:p>
          <a:p>
            <a:pPr marL="0" indent="0">
              <a:buNone/>
            </a:pPr>
            <a:r>
              <a:rPr lang="en-US" dirty="0">
                <a:latin typeface="Calibri" panose="020F0502020204030204" pitchFamily="34" charset="0"/>
              </a:rPr>
              <a:t>JMP Division/SAS</a:t>
            </a:r>
          </a:p>
        </p:txBody>
      </p:sp>
    </p:spTree>
    <p:extLst>
      <p:ext uri="{BB962C8B-B14F-4D97-AF65-F5344CB8AC3E}">
        <p14:creationId xmlns:p14="http://schemas.microsoft.com/office/powerpoint/2010/main" val="2154061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838200"/>
            <a:ext cx="6986588" cy="1143000"/>
          </a:xfrm>
        </p:spPr>
        <p:txBody>
          <a:bodyPr/>
          <a:lstStyle/>
          <a:p>
            <a:r>
              <a:rPr lang="en-US" dirty="0"/>
              <a:t>Implicit Restrictive Assumptions</a:t>
            </a:r>
          </a:p>
        </p:txBody>
      </p:sp>
      <p:sp>
        <p:nvSpPr>
          <p:cNvPr id="3" name="Rectangle 2"/>
          <p:cNvSpPr/>
          <p:nvPr/>
        </p:nvSpPr>
        <p:spPr>
          <a:xfrm>
            <a:off x="533400" y="1946564"/>
            <a:ext cx="7924800" cy="2311980"/>
          </a:xfrm>
          <a:prstGeom prst="rect">
            <a:avLst/>
          </a:prstGeom>
        </p:spPr>
        <p:txBody>
          <a:bodyPr wrap="square">
            <a:spAutoFit/>
          </a:bodyPr>
          <a:lstStyle/>
          <a:p>
            <a:pPr marL="914400" lvl="1" indent="-457200" algn="l">
              <a:buAutoNum type="arabicPeriod"/>
            </a:pPr>
            <a:r>
              <a:rPr lang="en-US" sz="2400" dirty="0">
                <a:latin typeface="Calibri" panose="020F0502020204030204" pitchFamily="34" charset="0"/>
              </a:rPr>
              <a:t>Factor effects are linear</a:t>
            </a:r>
          </a:p>
          <a:p>
            <a:pPr lvl="2" algn="l"/>
            <a:r>
              <a:rPr lang="en-US" sz="2400" dirty="0">
                <a:latin typeface="Calibri" panose="020F0502020204030204" pitchFamily="34" charset="0"/>
              </a:rPr>
              <a:t>Why? – Every factor has only two settings</a:t>
            </a:r>
          </a:p>
          <a:p>
            <a:pPr marL="914400" lvl="1" indent="-457200" algn="l">
              <a:buAutoNum type="arabicPeriod"/>
            </a:pPr>
            <a:r>
              <a:rPr lang="en-US" sz="2400" dirty="0">
                <a:latin typeface="Calibri" panose="020F0502020204030204" pitchFamily="34" charset="0"/>
              </a:rPr>
              <a:t>All factor combinations are feasible</a:t>
            </a:r>
          </a:p>
          <a:p>
            <a:pPr lvl="2" algn="l"/>
            <a:r>
              <a:rPr lang="en-US" sz="2400" dirty="0">
                <a:latin typeface="Calibri" panose="020F0502020204030204" pitchFamily="34" charset="0"/>
              </a:rPr>
              <a:t>Why? – All pairs of low and high factor settings appear</a:t>
            </a:r>
          </a:p>
        </p:txBody>
      </p:sp>
    </p:spTree>
    <p:extLst>
      <p:ext uri="{BB962C8B-B14F-4D97-AF65-F5344CB8AC3E}">
        <p14:creationId xmlns:p14="http://schemas.microsoft.com/office/powerpoint/2010/main" val="13822526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6986588" cy="1143000"/>
          </a:xfrm>
        </p:spPr>
        <p:txBody>
          <a:bodyPr/>
          <a:lstStyle/>
          <a:p>
            <a:r>
              <a:rPr lang="en-US" dirty="0"/>
              <a:t>More textbook design limitations</a:t>
            </a:r>
          </a:p>
        </p:txBody>
      </p:sp>
      <p:sp>
        <p:nvSpPr>
          <p:cNvPr id="3" name="Rectangle 2"/>
          <p:cNvSpPr/>
          <p:nvPr/>
        </p:nvSpPr>
        <p:spPr>
          <a:xfrm>
            <a:off x="-240506" y="1219200"/>
            <a:ext cx="9308306" cy="4779065"/>
          </a:xfrm>
          <a:prstGeom prst="rect">
            <a:avLst/>
          </a:prstGeom>
        </p:spPr>
        <p:txBody>
          <a:bodyPr wrap="square">
            <a:spAutoFit/>
          </a:bodyPr>
          <a:lstStyle/>
          <a:p>
            <a:pPr marL="914400" lvl="1" indent="-457200" algn="l">
              <a:buFont typeface="Wingdings" pitchFamily="2" charset="2"/>
              <a:buAutoNum type="arabicPeriod"/>
            </a:pPr>
            <a:r>
              <a:rPr lang="en-US" sz="2400" dirty="0">
                <a:latin typeface="Calibri" panose="020F0502020204030204" pitchFamily="34" charset="0"/>
              </a:rPr>
              <a:t>Lack of flexibility for replicating runs to estimate error variance</a:t>
            </a:r>
          </a:p>
          <a:p>
            <a:pPr marL="914400" lvl="1" indent="-457200" algn="l">
              <a:buFont typeface="Wingdings" pitchFamily="2" charset="2"/>
              <a:buAutoNum type="arabicPeriod"/>
            </a:pPr>
            <a:r>
              <a:rPr lang="en-US" sz="2400" dirty="0">
                <a:latin typeface="Calibri" panose="020F0502020204030204" pitchFamily="34" charset="0"/>
              </a:rPr>
              <a:t>Lack of flexibility to augment a design to resolve model ambiguity</a:t>
            </a:r>
          </a:p>
          <a:p>
            <a:pPr marL="914400" lvl="1" indent="-457200" algn="l">
              <a:buFont typeface="Wingdings" pitchFamily="2" charset="2"/>
              <a:buAutoNum type="arabicPeriod"/>
            </a:pPr>
            <a:r>
              <a:rPr lang="en-US" sz="2400" dirty="0">
                <a:latin typeface="Calibri" panose="020F0502020204030204" pitchFamily="34" charset="0"/>
              </a:rPr>
              <a:t>Lack of flexibility in numbers of runs in a group (block)</a:t>
            </a:r>
          </a:p>
          <a:p>
            <a:pPr marL="914400" lvl="1" indent="-457200" algn="l">
              <a:buFont typeface="Wingdings" pitchFamily="2" charset="2"/>
              <a:buAutoNum type="arabicPeriod"/>
            </a:pPr>
            <a:r>
              <a:rPr lang="en-US" sz="2400" dirty="0">
                <a:latin typeface="Calibri" panose="020F0502020204030204" pitchFamily="34" charset="0"/>
              </a:rPr>
              <a:t>No ability to use knowledge about the experimental material </a:t>
            </a:r>
          </a:p>
          <a:p>
            <a:pPr marL="914400" lvl="1" indent="-457200" algn="l">
              <a:buAutoNum type="arabicPeriod"/>
            </a:pPr>
            <a:r>
              <a:rPr lang="en-US" sz="2400" dirty="0">
                <a:latin typeface="Calibri" panose="020F0502020204030204" pitchFamily="34" charset="0"/>
              </a:rPr>
              <a:t>Designs are prespecified – the number of required runs is fixed</a:t>
            </a:r>
          </a:p>
          <a:p>
            <a:pPr marL="914400" lvl="1" indent="-457200" algn="l">
              <a:buAutoNum type="arabicPeriod"/>
            </a:pPr>
            <a:r>
              <a:rPr lang="en-US" sz="2400" dirty="0">
                <a:latin typeface="Calibri" panose="020F0502020204030204" pitchFamily="34" charset="0"/>
              </a:rPr>
              <a:t>Applicable models are limited</a:t>
            </a:r>
          </a:p>
          <a:p>
            <a:pPr marL="914400" lvl="1" indent="-457200" algn="l">
              <a:buAutoNum type="arabicPeriod"/>
            </a:pPr>
            <a:r>
              <a:rPr lang="en-US" sz="2400" dirty="0">
                <a:latin typeface="Calibri" panose="020F0502020204030204" pitchFamily="34" charset="0"/>
              </a:rPr>
              <a:t>Lack of flexibility in the types of factors</a:t>
            </a:r>
          </a:p>
          <a:p>
            <a:pPr marL="914400" lvl="1" indent="-457200" algn="l">
              <a:buAutoNum type="arabicPeriod"/>
            </a:pPr>
            <a:r>
              <a:rPr lang="en-US" sz="2400" dirty="0">
                <a:latin typeface="Calibri" panose="020F0502020204030204" pitchFamily="34" charset="0"/>
              </a:rPr>
              <a:t>Lack of flexibility in dealing with hard-to-change factors</a:t>
            </a:r>
          </a:p>
        </p:txBody>
      </p:sp>
    </p:spTree>
    <p:extLst>
      <p:ext uri="{BB962C8B-B14F-4D97-AF65-F5344CB8AC3E}">
        <p14:creationId xmlns:p14="http://schemas.microsoft.com/office/powerpoint/2010/main" val="36904582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838200"/>
            <a:ext cx="8369808" cy="1143000"/>
          </a:xfrm>
        </p:spPr>
        <p:txBody>
          <a:bodyPr/>
          <a:lstStyle/>
          <a:p>
            <a:r>
              <a:rPr lang="en-US" dirty="0"/>
              <a:t>Consequence of Textbook Design Limitation</a:t>
            </a:r>
          </a:p>
        </p:txBody>
      </p:sp>
      <p:sp>
        <p:nvSpPr>
          <p:cNvPr id="3" name="Rectangle 2"/>
          <p:cNvSpPr/>
          <p:nvPr/>
        </p:nvSpPr>
        <p:spPr>
          <a:xfrm>
            <a:off x="-12192" y="1981200"/>
            <a:ext cx="8915400" cy="2819811"/>
          </a:xfrm>
          <a:prstGeom prst="rect">
            <a:avLst/>
          </a:prstGeom>
        </p:spPr>
        <p:txBody>
          <a:bodyPr wrap="square">
            <a:spAutoFit/>
          </a:bodyPr>
          <a:lstStyle/>
          <a:p>
            <a:pPr lvl="1" algn="l"/>
            <a:r>
              <a:rPr lang="en-US" sz="2400" dirty="0">
                <a:latin typeface="Calibri" panose="020F0502020204030204" pitchFamily="34" charset="0"/>
              </a:rPr>
              <a:t>Experimenters simplify the problem description to accommodate the use of a prespecified design.</a:t>
            </a:r>
          </a:p>
          <a:p>
            <a:pPr lvl="1" algn="l"/>
            <a:r>
              <a:rPr lang="en-US" sz="2400" dirty="0">
                <a:latin typeface="Calibri" panose="020F0502020204030204" pitchFamily="34" charset="0"/>
              </a:rPr>
              <a:t>Preferable alternative to textbook design</a:t>
            </a:r>
          </a:p>
          <a:p>
            <a:pPr lvl="1" algn="l">
              <a:spcBef>
                <a:spcPts val="0"/>
              </a:spcBef>
            </a:pPr>
            <a:r>
              <a:rPr lang="en-US" sz="2400" dirty="0">
                <a:latin typeface="Calibri" panose="020F0502020204030204" pitchFamily="34" charset="0"/>
              </a:rPr>
              <a:t>	use computer algorithms to construct designs that match all 	the problem specific requirements</a:t>
            </a:r>
          </a:p>
          <a:p>
            <a:pPr lvl="1" algn="l"/>
            <a:r>
              <a:rPr lang="en-US" sz="2200" dirty="0">
                <a:latin typeface="Calibri" panose="020F0502020204030204" pitchFamily="34" charset="0"/>
              </a:rPr>
              <a:t>“Design to fit the problem – Don’t change the problem to fit the design”</a:t>
            </a:r>
          </a:p>
        </p:txBody>
      </p:sp>
    </p:spTree>
    <p:extLst>
      <p:ext uri="{BB962C8B-B14F-4D97-AF65-F5344CB8AC3E}">
        <p14:creationId xmlns:p14="http://schemas.microsoft.com/office/powerpoint/2010/main" val="40689764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381000" y="1752600"/>
            <a:ext cx="6986588" cy="1143000"/>
          </a:xfrm>
        </p:spPr>
        <p:txBody>
          <a:bodyPr/>
          <a:lstStyle/>
          <a:p>
            <a:r>
              <a:rPr lang="en-US" dirty="0"/>
              <a:t>Software Demonstration </a:t>
            </a:r>
          </a:p>
        </p:txBody>
      </p:sp>
      <p:sp>
        <p:nvSpPr>
          <p:cNvPr id="9" name="Text Placeholder 8"/>
          <p:cNvSpPr txBox="1">
            <a:spLocks/>
          </p:cNvSpPr>
          <p:nvPr/>
        </p:nvSpPr>
        <p:spPr bwMode="auto">
          <a:xfrm>
            <a:off x="393192" y="3140434"/>
            <a:ext cx="4040188" cy="4247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lvl1pPr marL="347663" indent="-347663" algn="l" rtl="0" eaLnBrk="1" fontAlgn="base" hangingPunct="1">
              <a:lnSpc>
                <a:spcPct val="90000"/>
              </a:lnSpc>
              <a:spcBef>
                <a:spcPct val="35000"/>
              </a:spcBef>
              <a:spcAft>
                <a:spcPct val="17000"/>
              </a:spcAft>
              <a:buClr>
                <a:schemeClr val="accent2"/>
              </a:buClr>
              <a:buFont typeface="Wingdings" pitchFamily="2" charset="2"/>
              <a:buChar char="§"/>
              <a:defRPr sz="2400">
                <a:solidFill>
                  <a:srgbClr val="292929"/>
                </a:solidFill>
                <a:latin typeface="+mn-lt"/>
                <a:ea typeface="+mn-ea"/>
                <a:cs typeface="+mn-cs"/>
              </a:defRPr>
            </a:lvl1pPr>
            <a:lvl2pPr marL="684213" indent="-222250" algn="l" rtl="0" eaLnBrk="1" fontAlgn="base" hangingPunct="1">
              <a:lnSpc>
                <a:spcPct val="92000"/>
              </a:lnSpc>
              <a:spcBef>
                <a:spcPct val="17000"/>
              </a:spcBef>
              <a:spcAft>
                <a:spcPct val="17000"/>
              </a:spcAft>
              <a:buClr>
                <a:schemeClr val="accent2"/>
              </a:buClr>
              <a:buChar char="•"/>
              <a:defRPr sz="2000">
                <a:solidFill>
                  <a:srgbClr val="292929"/>
                </a:solidFill>
                <a:latin typeface="+mn-lt"/>
              </a:defRPr>
            </a:lvl2pPr>
            <a:lvl3pPr marL="1025525" indent="-227013" algn="l" rtl="0" eaLnBrk="1" fontAlgn="base" hangingPunct="1">
              <a:lnSpc>
                <a:spcPct val="92000"/>
              </a:lnSpc>
              <a:spcBef>
                <a:spcPct val="17000"/>
              </a:spcBef>
              <a:spcAft>
                <a:spcPct val="17000"/>
              </a:spcAft>
              <a:buClr>
                <a:schemeClr val="tx1"/>
              </a:buClr>
              <a:buFont typeface="Arial" charset="0"/>
              <a:buChar char="−"/>
              <a:defRPr sz="2000">
                <a:solidFill>
                  <a:srgbClr val="292929"/>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a:buNone/>
            </a:pPr>
            <a:r>
              <a:rPr lang="en-US" kern="0" dirty="0">
                <a:latin typeface="Calibri" panose="020F0502020204030204" pitchFamily="34" charset="0"/>
              </a:rPr>
              <a:t>All Main Effects Model</a:t>
            </a:r>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0" y="3810000"/>
            <a:ext cx="3701404" cy="1828800"/>
          </a:xfrm>
          <a:prstGeom prst="rect">
            <a:avLst/>
          </a:prstGeom>
        </p:spPr>
      </p:pic>
    </p:spTree>
    <p:extLst>
      <p:ext uri="{BB962C8B-B14F-4D97-AF65-F5344CB8AC3E}">
        <p14:creationId xmlns:p14="http://schemas.microsoft.com/office/powerpoint/2010/main" val="7298117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752600"/>
            <a:ext cx="8610600" cy="1143000"/>
          </a:xfrm>
        </p:spPr>
        <p:txBody>
          <a:bodyPr/>
          <a:lstStyle/>
          <a:p>
            <a:pPr marL="0" indent="0">
              <a:buNone/>
            </a:pPr>
            <a:r>
              <a:rPr lang="en-US" dirty="0"/>
              <a:t>Optimal replication of runs in a design</a:t>
            </a:r>
          </a:p>
        </p:txBody>
      </p:sp>
      <p:sp>
        <p:nvSpPr>
          <p:cNvPr id="3" name="Content Placeholder 2"/>
          <p:cNvSpPr>
            <a:spLocks noGrp="1"/>
          </p:cNvSpPr>
          <p:nvPr>
            <p:ph idx="1"/>
          </p:nvPr>
        </p:nvSpPr>
        <p:spPr>
          <a:xfrm>
            <a:off x="533400" y="3048000"/>
            <a:ext cx="7620000" cy="1620124"/>
          </a:xfrm>
        </p:spPr>
        <p:txBody>
          <a:bodyPr/>
          <a:lstStyle/>
          <a:p>
            <a:pPr marL="0" indent="0">
              <a:buNone/>
            </a:pPr>
            <a:r>
              <a:rPr lang="en-US" dirty="0"/>
              <a:t>Replication is one of R. A. Fisher’s 4 design principles</a:t>
            </a:r>
          </a:p>
          <a:p>
            <a:pPr marL="914400" lvl="1" indent="-457200">
              <a:spcBef>
                <a:spcPts val="0"/>
              </a:spcBef>
              <a:spcAft>
                <a:spcPts val="0"/>
              </a:spcAft>
              <a:buFont typeface="+mj-lt"/>
              <a:buAutoNum type="arabicPeriod"/>
            </a:pPr>
            <a:r>
              <a:rPr lang="en-US" dirty="0">
                <a:solidFill>
                  <a:schemeClr val="tx1"/>
                </a:solidFill>
              </a:rPr>
              <a:t>Randomization</a:t>
            </a:r>
          </a:p>
          <a:p>
            <a:pPr marL="914400" lvl="1" indent="-457200">
              <a:spcBef>
                <a:spcPts val="0"/>
              </a:spcBef>
              <a:spcAft>
                <a:spcPts val="0"/>
              </a:spcAft>
              <a:buFont typeface="+mj-lt"/>
              <a:buAutoNum type="arabicPeriod"/>
            </a:pPr>
            <a:r>
              <a:rPr lang="en-US" dirty="0">
                <a:solidFill>
                  <a:schemeClr val="tx1"/>
                </a:solidFill>
              </a:rPr>
              <a:t>Blocking</a:t>
            </a:r>
          </a:p>
          <a:p>
            <a:pPr marL="914400" lvl="1" indent="-457200">
              <a:spcBef>
                <a:spcPts val="0"/>
              </a:spcBef>
              <a:spcAft>
                <a:spcPts val="0"/>
              </a:spcAft>
              <a:buFont typeface="+mj-lt"/>
              <a:buAutoNum type="arabicPeriod"/>
            </a:pPr>
            <a:r>
              <a:rPr lang="en-US" dirty="0">
                <a:solidFill>
                  <a:srgbClr val="FF0000"/>
                </a:solidFill>
              </a:rPr>
              <a:t>Replication</a:t>
            </a:r>
          </a:p>
          <a:p>
            <a:pPr marL="914400" lvl="1" indent="-457200">
              <a:spcBef>
                <a:spcPts val="0"/>
              </a:spcBef>
              <a:spcAft>
                <a:spcPts val="0"/>
              </a:spcAft>
              <a:buFont typeface="+mj-lt"/>
              <a:buAutoNum type="arabicPeriod"/>
            </a:pPr>
            <a:r>
              <a:rPr lang="en-US" dirty="0"/>
              <a:t>Factorial principle</a:t>
            </a:r>
          </a:p>
        </p:txBody>
      </p:sp>
      <p:pic>
        <p:nvPicPr>
          <p:cNvPr id="4" name="Picture 7" descr="Sir_Ronald_Fisher_2">
            <a:hlinkClick r:id="rId2"/>
            <a:extLst>
              <a:ext uri="{FF2B5EF4-FFF2-40B4-BE49-F238E27FC236}">
                <a16:creationId xmlns:a16="http://schemas.microsoft.com/office/drawing/2014/main" id="{7F1DB79C-F734-4ED6-8C84-98BE21C6418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96200" y="2590800"/>
            <a:ext cx="1181100" cy="19256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52082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85622" y="685800"/>
            <a:ext cx="7467777" cy="1143000"/>
          </a:xfrm>
        </p:spPr>
        <p:txBody>
          <a:bodyPr/>
          <a:lstStyle/>
          <a:p>
            <a:r>
              <a:rPr lang="en-US" sz="3200" dirty="0"/>
              <a:t>Reasons to Replicate Runs</a:t>
            </a:r>
          </a:p>
        </p:txBody>
      </p:sp>
      <p:sp>
        <p:nvSpPr>
          <p:cNvPr id="3" name="Content Placeholder 2"/>
          <p:cNvSpPr>
            <a:spLocks noGrp="1"/>
          </p:cNvSpPr>
          <p:nvPr>
            <p:ph idx="1"/>
          </p:nvPr>
        </p:nvSpPr>
        <p:spPr>
          <a:xfrm>
            <a:off x="685622" y="2362200"/>
            <a:ext cx="8077377" cy="1702517"/>
          </a:xfrm>
        </p:spPr>
        <p:txBody>
          <a:bodyPr/>
          <a:lstStyle/>
          <a:p>
            <a:pPr marL="793750" lvl="1" indent="-457200">
              <a:buFont typeface="+mj-lt"/>
              <a:buAutoNum type="arabicPeriod"/>
            </a:pPr>
            <a:r>
              <a:rPr lang="en-US" sz="2400" dirty="0"/>
              <a:t>To provide a model independent estimate of the error variance.</a:t>
            </a:r>
          </a:p>
          <a:p>
            <a:pPr marL="793750" lvl="1" indent="-457200">
              <a:buFont typeface="+mj-lt"/>
              <a:buAutoNum type="arabicPeriod"/>
            </a:pPr>
            <a:r>
              <a:rPr lang="en-US" sz="2400" dirty="0"/>
              <a:t>To lower the variance of model coefficients.</a:t>
            </a:r>
          </a:p>
          <a:p>
            <a:pPr marL="793750" lvl="1" indent="-457200">
              <a:buFont typeface="+mj-lt"/>
              <a:buAutoNum type="arabicPeriod"/>
            </a:pPr>
            <a:r>
              <a:rPr lang="en-US" sz="2400" dirty="0"/>
              <a:t>To allow for a lack-of-fit test.</a:t>
            </a:r>
          </a:p>
        </p:txBody>
      </p:sp>
    </p:spTree>
    <p:extLst>
      <p:ext uri="{BB962C8B-B14F-4D97-AF65-F5344CB8AC3E}">
        <p14:creationId xmlns:p14="http://schemas.microsoft.com/office/powerpoint/2010/main" val="8801652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151550" y="914400"/>
            <a:ext cx="6986588" cy="1143000"/>
          </a:xfrm>
        </p:spPr>
        <p:txBody>
          <a:bodyPr/>
          <a:lstStyle/>
          <a:p>
            <a:r>
              <a:rPr lang="en-US" dirty="0"/>
              <a:t>Software Demonstration </a:t>
            </a:r>
          </a:p>
        </p:txBody>
      </p:sp>
      <p:pic>
        <p:nvPicPr>
          <p:cNvPr id="3" name="Picture 2">
            <a:extLst>
              <a:ext uri="{FF2B5EF4-FFF2-40B4-BE49-F238E27FC236}">
                <a16:creationId xmlns:a16="http://schemas.microsoft.com/office/drawing/2014/main" id="{507054C5-405A-452E-B0BD-4190FBB65D9C}"/>
              </a:ext>
            </a:extLst>
          </p:cNvPr>
          <p:cNvPicPr>
            <a:picLocks noChangeAspect="1"/>
          </p:cNvPicPr>
          <p:nvPr/>
        </p:nvPicPr>
        <p:blipFill>
          <a:blip r:embed="rId2"/>
          <a:stretch>
            <a:fillRect/>
          </a:stretch>
        </p:blipFill>
        <p:spPr>
          <a:xfrm>
            <a:off x="2514600" y="1752600"/>
            <a:ext cx="4114800" cy="5017338"/>
          </a:xfrm>
          <a:prstGeom prst="rect">
            <a:avLst/>
          </a:prstGeom>
        </p:spPr>
      </p:pic>
    </p:spTree>
    <p:extLst>
      <p:ext uri="{BB962C8B-B14F-4D97-AF65-F5344CB8AC3E}">
        <p14:creationId xmlns:p14="http://schemas.microsoft.com/office/powerpoint/2010/main" val="1445182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6986588" cy="1143000"/>
          </a:xfrm>
        </p:spPr>
        <p:txBody>
          <a:bodyPr/>
          <a:lstStyle/>
          <a:p>
            <a:r>
              <a:rPr lang="en-US" dirty="0"/>
              <a:t>Optimal Design Augmentation </a:t>
            </a:r>
          </a:p>
        </p:txBody>
      </p:sp>
      <p:sp>
        <p:nvSpPr>
          <p:cNvPr id="3" name="TextBox 2"/>
          <p:cNvSpPr txBox="1"/>
          <p:nvPr/>
        </p:nvSpPr>
        <p:spPr>
          <a:xfrm>
            <a:off x="457200" y="2819400"/>
            <a:ext cx="8382000" cy="2064540"/>
          </a:xfrm>
          <a:prstGeom prst="rect">
            <a:avLst/>
          </a:prstGeom>
          <a:noFill/>
        </p:spPr>
        <p:txBody>
          <a:bodyPr wrap="square" rtlCol="0">
            <a:spAutoFit/>
          </a:bodyPr>
          <a:lstStyle/>
          <a:p>
            <a:pPr algn="l"/>
            <a:r>
              <a:rPr lang="en-US" sz="2400" dirty="0">
                <a:latin typeface="Calibri" panose="020F0502020204030204" pitchFamily="34" charset="0"/>
              </a:rPr>
              <a:t>Augmenting Previous Experiments with New Runs</a:t>
            </a:r>
          </a:p>
          <a:p>
            <a:pPr algn="l"/>
            <a:r>
              <a:rPr lang="en-US" sz="2400" dirty="0">
                <a:latin typeface="Calibri" panose="020F0502020204030204" pitchFamily="34" charset="0"/>
              </a:rPr>
              <a:t>Augmenting experiments supports the strategy of sequential experimentation.</a:t>
            </a:r>
          </a:p>
          <a:p>
            <a:pPr lvl="1" algn="l"/>
            <a:endParaRPr lang="en-US" sz="2400" dirty="0">
              <a:latin typeface="+mj-lt"/>
            </a:endParaRPr>
          </a:p>
        </p:txBody>
      </p:sp>
    </p:spTree>
    <p:extLst>
      <p:ext uri="{BB962C8B-B14F-4D97-AF65-F5344CB8AC3E}">
        <p14:creationId xmlns:p14="http://schemas.microsoft.com/office/powerpoint/2010/main" val="14359775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85622" y="685800"/>
            <a:ext cx="7467777" cy="1143000"/>
          </a:xfrm>
        </p:spPr>
        <p:txBody>
          <a:bodyPr/>
          <a:lstStyle/>
          <a:p>
            <a:r>
              <a:rPr lang="en-US" sz="3200" dirty="0"/>
              <a:t>Reasons to Augment</a:t>
            </a:r>
          </a:p>
        </p:txBody>
      </p:sp>
      <p:sp>
        <p:nvSpPr>
          <p:cNvPr id="3" name="Content Placeholder 2"/>
          <p:cNvSpPr>
            <a:spLocks noGrp="1"/>
          </p:cNvSpPr>
          <p:nvPr>
            <p:ph idx="1"/>
          </p:nvPr>
        </p:nvSpPr>
        <p:spPr>
          <a:xfrm>
            <a:off x="685622" y="2362200"/>
            <a:ext cx="8077377" cy="1362745"/>
          </a:xfrm>
        </p:spPr>
        <p:txBody>
          <a:bodyPr/>
          <a:lstStyle/>
          <a:p>
            <a:pPr marL="793750" lvl="1" indent="-457200">
              <a:buFont typeface="+mj-lt"/>
              <a:buAutoNum type="arabicPeriod"/>
            </a:pPr>
            <a:r>
              <a:rPr lang="en-US" sz="2400" dirty="0"/>
              <a:t>To lower the variance of model coefficients.</a:t>
            </a:r>
          </a:p>
          <a:p>
            <a:pPr marL="793750" lvl="1" indent="-457200">
              <a:buFont typeface="+mj-lt"/>
              <a:buAutoNum type="arabicPeriod"/>
            </a:pPr>
            <a:r>
              <a:rPr lang="en-US" sz="2400" dirty="0"/>
              <a:t>To confirm model predictions.</a:t>
            </a:r>
          </a:p>
          <a:p>
            <a:pPr marL="793750" lvl="1" indent="-457200">
              <a:buFont typeface="+mj-lt"/>
              <a:buAutoNum type="arabicPeriod"/>
            </a:pPr>
            <a:r>
              <a:rPr lang="en-US" sz="2400" dirty="0"/>
              <a:t>To resolve model ambiguity.</a:t>
            </a:r>
          </a:p>
        </p:txBody>
      </p:sp>
    </p:spTree>
    <p:extLst>
      <p:ext uri="{BB962C8B-B14F-4D97-AF65-F5344CB8AC3E}">
        <p14:creationId xmlns:p14="http://schemas.microsoft.com/office/powerpoint/2010/main" val="39138775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151550" y="914400"/>
            <a:ext cx="6986588" cy="1143000"/>
          </a:xfrm>
        </p:spPr>
        <p:txBody>
          <a:bodyPr/>
          <a:lstStyle/>
          <a:p>
            <a:r>
              <a:rPr lang="en-US" dirty="0"/>
              <a:t>Software Demonstration </a:t>
            </a:r>
          </a:p>
        </p:txBody>
      </p:sp>
      <p:pic>
        <p:nvPicPr>
          <p:cNvPr id="4" name="Picture 3">
            <a:extLst>
              <a:ext uri="{FF2B5EF4-FFF2-40B4-BE49-F238E27FC236}">
                <a16:creationId xmlns:a16="http://schemas.microsoft.com/office/drawing/2014/main" id="{16DE9A22-9BCB-496C-A038-AB322C196885}"/>
              </a:ext>
            </a:extLst>
          </p:cNvPr>
          <p:cNvPicPr>
            <a:picLocks noChangeAspect="1"/>
          </p:cNvPicPr>
          <p:nvPr/>
        </p:nvPicPr>
        <p:blipFill>
          <a:blip r:embed="rId2"/>
          <a:stretch>
            <a:fillRect/>
          </a:stretch>
        </p:blipFill>
        <p:spPr>
          <a:xfrm>
            <a:off x="1695048" y="2057400"/>
            <a:ext cx="5753903" cy="3153215"/>
          </a:xfrm>
          <a:prstGeom prst="rect">
            <a:avLst/>
          </a:prstGeom>
        </p:spPr>
      </p:pic>
    </p:spTree>
    <p:extLst>
      <p:ext uri="{BB962C8B-B14F-4D97-AF65-F5344CB8AC3E}">
        <p14:creationId xmlns:p14="http://schemas.microsoft.com/office/powerpoint/2010/main" val="26983215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09A639-ED66-4C8A-BE08-4F557D9E1D35}"/>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7C6ED1B5-3753-4E8B-8FA6-DAF7BB86DDCE}"/>
              </a:ext>
            </a:extLst>
          </p:cNvPr>
          <p:cNvSpPr>
            <a:spLocks noGrp="1"/>
          </p:cNvSpPr>
          <p:nvPr>
            <p:ph idx="1"/>
          </p:nvPr>
        </p:nvSpPr>
        <p:spPr>
          <a:xfrm>
            <a:off x="990600" y="2057400"/>
            <a:ext cx="7162800" cy="3444597"/>
          </a:xfrm>
        </p:spPr>
        <p:txBody>
          <a:bodyPr/>
          <a:lstStyle/>
          <a:p>
            <a:pPr marL="457200" indent="-457200">
              <a:buFont typeface="+mj-lt"/>
              <a:buAutoNum type="arabicPeriod"/>
            </a:pPr>
            <a:r>
              <a:rPr lang="en-US" dirty="0"/>
              <a:t>Introduction</a:t>
            </a:r>
          </a:p>
          <a:p>
            <a:pPr marL="457200" indent="-457200">
              <a:buFont typeface="+mj-lt"/>
              <a:buAutoNum type="arabicPeriod"/>
            </a:pPr>
            <a:r>
              <a:rPr lang="en-US" dirty="0"/>
              <a:t>Textbook Designs – restrictions and limitations</a:t>
            </a:r>
          </a:p>
          <a:p>
            <a:pPr marL="457200" indent="-457200">
              <a:buFont typeface="+mj-lt"/>
              <a:buAutoNum type="arabicPeriod"/>
            </a:pPr>
            <a:r>
              <a:rPr lang="en-US" dirty="0"/>
              <a:t>Examples of Computer Generated Designs</a:t>
            </a:r>
          </a:p>
          <a:p>
            <a:pPr marL="919163" lvl="1" indent="-457200">
              <a:buAutoNum type="alphaLcPeriod"/>
            </a:pPr>
            <a:r>
              <a:rPr lang="en-US" dirty="0"/>
              <a:t>When the region of interest is not regular</a:t>
            </a:r>
          </a:p>
          <a:p>
            <a:pPr marL="919163" lvl="1" indent="-457200">
              <a:buAutoNum type="alphaLcPeriod"/>
            </a:pPr>
            <a:r>
              <a:rPr lang="en-US" dirty="0"/>
              <a:t>When design runs need to be run in groups – blocking</a:t>
            </a:r>
          </a:p>
          <a:p>
            <a:pPr marL="919163" lvl="1" indent="-457200">
              <a:buAutoNum type="alphaLcPeriod"/>
            </a:pPr>
            <a:r>
              <a:rPr lang="en-US" dirty="0"/>
              <a:t>When characteristics of the experimental material are known in advance</a:t>
            </a:r>
          </a:p>
          <a:p>
            <a:pPr marL="457200" indent="-457200">
              <a:buFont typeface="+mj-lt"/>
              <a:buAutoNum type="arabicPeriod"/>
            </a:pPr>
            <a:endParaRPr lang="en-US" dirty="0"/>
          </a:p>
        </p:txBody>
      </p:sp>
    </p:spTree>
    <p:extLst>
      <p:ext uri="{BB962C8B-B14F-4D97-AF65-F5344CB8AC3E}">
        <p14:creationId xmlns:p14="http://schemas.microsoft.com/office/powerpoint/2010/main" val="24855219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752600"/>
            <a:ext cx="8610600" cy="1143000"/>
          </a:xfrm>
        </p:spPr>
        <p:txBody>
          <a:bodyPr/>
          <a:lstStyle/>
          <a:p>
            <a:pPr marL="0" indent="0">
              <a:buNone/>
            </a:pPr>
            <a:r>
              <a:rPr lang="en-US" dirty="0"/>
              <a:t>DOE when not all factor combinations are feasible</a:t>
            </a:r>
          </a:p>
        </p:txBody>
      </p:sp>
      <p:sp>
        <p:nvSpPr>
          <p:cNvPr id="3" name="Content Placeholder 2"/>
          <p:cNvSpPr>
            <a:spLocks noGrp="1"/>
          </p:cNvSpPr>
          <p:nvPr>
            <p:ph idx="1"/>
          </p:nvPr>
        </p:nvSpPr>
        <p:spPr>
          <a:xfrm>
            <a:off x="533400" y="3048000"/>
            <a:ext cx="7620000" cy="3297378"/>
          </a:xfrm>
        </p:spPr>
        <p:txBody>
          <a:bodyPr/>
          <a:lstStyle/>
          <a:p>
            <a:pPr marL="0" indent="0">
              <a:buNone/>
            </a:pPr>
            <a:r>
              <a:rPr lang="en-US" dirty="0"/>
              <a:t>Accommodating a Constrained Factor Space</a:t>
            </a:r>
          </a:p>
          <a:p>
            <a:pPr marL="0" indent="0">
              <a:buNone/>
            </a:pPr>
            <a:r>
              <a:rPr lang="en-US" dirty="0"/>
              <a:t>Goals</a:t>
            </a:r>
          </a:p>
          <a:p>
            <a:pPr marL="793750" lvl="1" indent="-457200">
              <a:buFont typeface="+mj-lt"/>
              <a:buAutoNum type="arabicPeriod"/>
            </a:pPr>
            <a:r>
              <a:rPr lang="en-US" sz="2400" dirty="0"/>
              <a:t>Show the practical need for design when there are restrictions on the factor settings.</a:t>
            </a:r>
          </a:p>
          <a:p>
            <a:pPr marL="793750" lvl="1" indent="-457200">
              <a:buFont typeface="+mj-lt"/>
              <a:buAutoNum type="arabicPeriod"/>
            </a:pPr>
            <a:r>
              <a:rPr lang="en-US" sz="2400" dirty="0"/>
              <a:t>Provide an example of an experiment with factor constraints that also accommodates curvature in the factor-response relationship.</a:t>
            </a:r>
          </a:p>
          <a:p>
            <a:pPr marL="793750" lvl="1" indent="-457200">
              <a:buFont typeface="+mj-lt"/>
              <a:buAutoNum type="arabicPeriod"/>
            </a:pPr>
            <a:endParaRPr lang="en-US" dirty="0">
              <a:latin typeface="+mj-lt"/>
            </a:endParaRPr>
          </a:p>
        </p:txBody>
      </p:sp>
    </p:spTree>
    <p:extLst>
      <p:ext uri="{BB962C8B-B14F-4D97-AF65-F5344CB8AC3E}">
        <p14:creationId xmlns:p14="http://schemas.microsoft.com/office/powerpoint/2010/main" val="3812912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85622" y="685800"/>
            <a:ext cx="7467777" cy="1143000"/>
          </a:xfrm>
        </p:spPr>
        <p:txBody>
          <a:bodyPr/>
          <a:lstStyle/>
          <a:p>
            <a:r>
              <a:rPr lang="en-US" sz="3200" dirty="0"/>
              <a:t>Reasons to Impose Factor Constraints </a:t>
            </a:r>
          </a:p>
        </p:txBody>
      </p:sp>
      <p:sp>
        <p:nvSpPr>
          <p:cNvPr id="3" name="Content Placeholder 2"/>
          <p:cNvSpPr>
            <a:spLocks noGrp="1"/>
          </p:cNvSpPr>
          <p:nvPr>
            <p:ph idx="1"/>
          </p:nvPr>
        </p:nvSpPr>
        <p:spPr>
          <a:xfrm>
            <a:off x="685622" y="2362200"/>
            <a:ext cx="8077377" cy="2470805"/>
          </a:xfrm>
        </p:spPr>
        <p:txBody>
          <a:bodyPr/>
          <a:lstStyle/>
          <a:p>
            <a:pPr marL="457200" indent="-457200">
              <a:buFont typeface="+mj-lt"/>
              <a:buAutoNum type="arabicPeriod"/>
            </a:pPr>
            <a:r>
              <a:rPr lang="en-US" dirty="0"/>
              <a:t>Certain combinations of factor settings may not work and you know this in advance.</a:t>
            </a:r>
          </a:p>
          <a:p>
            <a:pPr marL="457200" indent="-457200">
              <a:buFont typeface="+mj-lt"/>
              <a:buAutoNum type="arabicPeriod"/>
            </a:pPr>
            <a:r>
              <a:rPr lang="en-US" dirty="0"/>
              <a:t>Other combinations of factor settings may be dangerous.</a:t>
            </a:r>
          </a:p>
          <a:p>
            <a:pPr marL="457200" indent="-457200">
              <a:buFont typeface="+mj-lt"/>
              <a:buAutoNum type="arabicPeriod"/>
            </a:pPr>
            <a:r>
              <a:rPr lang="en-US" dirty="0"/>
              <a:t>Other combinations could damage the processing system.</a:t>
            </a:r>
          </a:p>
        </p:txBody>
      </p:sp>
    </p:spTree>
    <p:extLst>
      <p:ext uri="{BB962C8B-B14F-4D97-AF65-F5344CB8AC3E}">
        <p14:creationId xmlns:p14="http://schemas.microsoft.com/office/powerpoint/2010/main" val="29212143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6986588" cy="1143000"/>
          </a:xfrm>
        </p:spPr>
        <p:txBody>
          <a:bodyPr/>
          <a:lstStyle/>
          <a:p>
            <a:r>
              <a:rPr lang="en-US" dirty="0"/>
              <a:t>Design employing constrained factors</a:t>
            </a:r>
          </a:p>
        </p:txBody>
      </p:sp>
      <p:sp>
        <p:nvSpPr>
          <p:cNvPr id="3" name="Content Placeholder 2"/>
          <p:cNvSpPr>
            <a:spLocks noGrp="1"/>
          </p:cNvSpPr>
          <p:nvPr>
            <p:ph idx="1"/>
          </p:nvPr>
        </p:nvSpPr>
        <p:spPr>
          <a:xfrm>
            <a:off x="457200" y="2138049"/>
            <a:ext cx="8686800" cy="2160463"/>
          </a:xfrm>
        </p:spPr>
        <p:txBody>
          <a:bodyPr/>
          <a:lstStyle/>
          <a:p>
            <a:pPr marL="0" indent="0">
              <a:buNone/>
            </a:pPr>
            <a:r>
              <a:rPr lang="en-US" dirty="0"/>
              <a:t>Scenario – Bonding electronic chip to a pacemaker</a:t>
            </a:r>
          </a:p>
          <a:p>
            <a:pPr marL="793750" lvl="1" indent="-457200">
              <a:buFont typeface="+mj-lt"/>
              <a:buAutoNum type="arabicPeriod"/>
            </a:pPr>
            <a:r>
              <a:rPr lang="en-US" sz="2400" dirty="0"/>
              <a:t>Two factors – adhesive and temperature</a:t>
            </a:r>
          </a:p>
          <a:p>
            <a:pPr marL="793750" lvl="1" indent="-457200">
              <a:buFont typeface="+mj-lt"/>
              <a:buAutoNum type="arabicPeriod"/>
            </a:pPr>
            <a:r>
              <a:rPr lang="en-US" sz="2400" dirty="0"/>
              <a:t>Response is peel strength of the bond</a:t>
            </a:r>
          </a:p>
          <a:p>
            <a:pPr marL="793750" lvl="1" indent="-457200">
              <a:buFont typeface="+mj-lt"/>
              <a:buAutoNum type="arabicPeriod"/>
            </a:pPr>
            <a:r>
              <a:rPr lang="en-US" sz="2400" dirty="0"/>
              <a:t>Combinations involving high settings of both factors or low settings of both factors are known to result in low yield.</a:t>
            </a:r>
          </a:p>
        </p:txBody>
      </p:sp>
    </p:spTree>
    <p:extLst>
      <p:ext uri="{BB962C8B-B14F-4D97-AF65-F5344CB8AC3E}">
        <p14:creationId xmlns:p14="http://schemas.microsoft.com/office/powerpoint/2010/main" val="13072897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47800"/>
            <a:ext cx="6986588" cy="1143000"/>
          </a:xfrm>
        </p:spPr>
        <p:txBody>
          <a:bodyPr/>
          <a:lstStyle/>
          <a:p>
            <a:r>
              <a:rPr lang="en-US" dirty="0"/>
              <a:t>Design with Response Data</a:t>
            </a:r>
          </a:p>
        </p:txBody>
      </p:sp>
      <p:pic>
        <p:nvPicPr>
          <p:cNvPr id="5" name="Picture 4">
            <a:extLst>
              <a:ext uri="{FF2B5EF4-FFF2-40B4-BE49-F238E27FC236}">
                <a16:creationId xmlns:a16="http://schemas.microsoft.com/office/drawing/2014/main" id="{E90631E5-BB88-41AE-A51B-5C91DF9BCAA5}"/>
              </a:ext>
            </a:extLst>
          </p:cNvPr>
          <p:cNvPicPr>
            <a:picLocks noChangeAspect="1"/>
          </p:cNvPicPr>
          <p:nvPr/>
        </p:nvPicPr>
        <p:blipFill>
          <a:blip r:embed="rId2"/>
          <a:stretch>
            <a:fillRect/>
          </a:stretch>
        </p:blipFill>
        <p:spPr>
          <a:xfrm>
            <a:off x="685800" y="2569953"/>
            <a:ext cx="3028950" cy="3314700"/>
          </a:xfrm>
          <a:prstGeom prst="rect">
            <a:avLst/>
          </a:prstGeom>
        </p:spPr>
      </p:pic>
      <p:pic>
        <p:nvPicPr>
          <p:cNvPr id="6" name="Picture 5">
            <a:extLst>
              <a:ext uri="{FF2B5EF4-FFF2-40B4-BE49-F238E27FC236}">
                <a16:creationId xmlns:a16="http://schemas.microsoft.com/office/drawing/2014/main" id="{100F12B1-BBB4-4130-9C41-0C2B42F53508}"/>
              </a:ext>
            </a:extLst>
          </p:cNvPr>
          <p:cNvPicPr>
            <a:picLocks noChangeAspect="1"/>
          </p:cNvPicPr>
          <p:nvPr/>
        </p:nvPicPr>
        <p:blipFill>
          <a:blip r:embed="rId3"/>
          <a:stretch>
            <a:fillRect/>
          </a:stretch>
        </p:blipFill>
        <p:spPr>
          <a:xfrm>
            <a:off x="4038600" y="2455653"/>
            <a:ext cx="4008549" cy="3429000"/>
          </a:xfrm>
          <a:prstGeom prst="rect">
            <a:avLst/>
          </a:prstGeom>
        </p:spPr>
      </p:pic>
    </p:spTree>
    <p:extLst>
      <p:ext uri="{BB962C8B-B14F-4D97-AF65-F5344CB8AC3E}">
        <p14:creationId xmlns:p14="http://schemas.microsoft.com/office/powerpoint/2010/main" val="25348292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057400" y="919353"/>
            <a:ext cx="6986588" cy="1143000"/>
          </a:xfrm>
        </p:spPr>
        <p:txBody>
          <a:bodyPr/>
          <a:lstStyle/>
          <a:p>
            <a:r>
              <a:rPr lang="en-US" dirty="0"/>
              <a:t>Software Demonstration </a:t>
            </a:r>
          </a:p>
        </p:txBody>
      </p:sp>
      <p:pic>
        <p:nvPicPr>
          <p:cNvPr id="6" name="Picture 5">
            <a:extLst>
              <a:ext uri="{FF2B5EF4-FFF2-40B4-BE49-F238E27FC236}">
                <a16:creationId xmlns:a16="http://schemas.microsoft.com/office/drawing/2014/main" id="{A36A9FF8-7FA9-4181-8F96-88AD2174A5D8}"/>
              </a:ext>
            </a:extLst>
          </p:cNvPr>
          <p:cNvPicPr>
            <a:picLocks noChangeAspect="1"/>
          </p:cNvPicPr>
          <p:nvPr/>
        </p:nvPicPr>
        <p:blipFill>
          <a:blip r:embed="rId2"/>
          <a:stretch>
            <a:fillRect/>
          </a:stretch>
        </p:blipFill>
        <p:spPr>
          <a:xfrm>
            <a:off x="2233613" y="2080641"/>
            <a:ext cx="5133975" cy="4752975"/>
          </a:xfrm>
          <a:prstGeom prst="rect">
            <a:avLst/>
          </a:prstGeom>
        </p:spPr>
      </p:pic>
    </p:spTree>
    <p:extLst>
      <p:ext uri="{BB962C8B-B14F-4D97-AF65-F5344CB8AC3E}">
        <p14:creationId xmlns:p14="http://schemas.microsoft.com/office/powerpoint/2010/main" val="2328979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371600"/>
            <a:ext cx="8839200" cy="1066800"/>
          </a:xfrm>
        </p:spPr>
        <p:txBody>
          <a:bodyPr/>
          <a:lstStyle/>
          <a:p>
            <a:pPr marL="0" indent="0">
              <a:buNone/>
            </a:pPr>
            <a:r>
              <a:rPr lang="en-US" dirty="0"/>
              <a:t>A design with homogeneous groups of runs - blocks</a:t>
            </a:r>
          </a:p>
        </p:txBody>
      </p:sp>
      <p:sp>
        <p:nvSpPr>
          <p:cNvPr id="3" name="Content Placeholder 2"/>
          <p:cNvSpPr>
            <a:spLocks noGrp="1"/>
          </p:cNvSpPr>
          <p:nvPr>
            <p:ph idx="1"/>
          </p:nvPr>
        </p:nvSpPr>
        <p:spPr>
          <a:xfrm>
            <a:off x="152400" y="2286000"/>
            <a:ext cx="8668512" cy="4442370"/>
          </a:xfrm>
        </p:spPr>
        <p:txBody>
          <a:bodyPr/>
          <a:lstStyle/>
          <a:p>
            <a:pPr marL="457200" indent="-457200">
              <a:buFont typeface="+mj-lt"/>
              <a:buAutoNum type="arabicPeriod"/>
              <a:defRPr/>
            </a:pPr>
            <a:r>
              <a:rPr lang="en-US" dirty="0"/>
              <a:t>Many processes have sources of variability that are not controllable factors.</a:t>
            </a:r>
          </a:p>
          <a:p>
            <a:pPr marL="457200" indent="-457200">
              <a:buFont typeface="+mj-lt"/>
              <a:buAutoNum type="arabicPeriod"/>
              <a:defRPr/>
            </a:pPr>
            <a:r>
              <a:rPr lang="en-US" dirty="0"/>
              <a:t>Example: day-to-day variability </a:t>
            </a:r>
          </a:p>
          <a:p>
            <a:pPr marL="457200" indent="-457200">
              <a:buFont typeface="+mj-lt"/>
              <a:buAutoNum type="arabicPeriod"/>
              <a:defRPr/>
            </a:pPr>
            <a:r>
              <a:rPr lang="en-US" dirty="0"/>
              <a:t>This leads to groups of observations.</a:t>
            </a:r>
          </a:p>
          <a:p>
            <a:pPr marL="457200" indent="-457200">
              <a:buFont typeface="+mj-lt"/>
              <a:buAutoNum type="arabicPeriod"/>
              <a:defRPr/>
            </a:pPr>
            <a:r>
              <a:rPr lang="en-US" dirty="0"/>
              <a:t>The groups are called </a:t>
            </a:r>
            <a:r>
              <a:rPr lang="en-US" dirty="0">
                <a:solidFill>
                  <a:srgbClr val="FF0000"/>
                </a:solidFill>
              </a:rPr>
              <a:t>blocks</a:t>
            </a:r>
            <a:r>
              <a:rPr lang="en-US" dirty="0"/>
              <a:t>. </a:t>
            </a:r>
          </a:p>
          <a:p>
            <a:pPr marL="457200" indent="-457200">
              <a:buFont typeface="+mj-lt"/>
              <a:buAutoNum type="arabicPeriod"/>
              <a:defRPr/>
            </a:pPr>
            <a:r>
              <a:rPr lang="en-US" dirty="0"/>
              <a:t>The grouping variable, day, in this case is called a </a:t>
            </a:r>
            <a:r>
              <a:rPr lang="en-US" dirty="0">
                <a:solidFill>
                  <a:srgbClr val="FF0000"/>
                </a:solidFill>
              </a:rPr>
              <a:t>blocking factor</a:t>
            </a:r>
            <a:r>
              <a:rPr lang="en-US" dirty="0"/>
              <a:t>. </a:t>
            </a:r>
          </a:p>
          <a:p>
            <a:pPr marL="457200" indent="-457200">
              <a:buFont typeface="+mj-lt"/>
              <a:buAutoNum type="arabicPeriod"/>
              <a:defRPr/>
            </a:pPr>
            <a:r>
              <a:rPr lang="en-US" dirty="0"/>
              <a:t>We expect that runs within a day are more similar than runs between days</a:t>
            </a:r>
          </a:p>
          <a:p>
            <a:pPr marL="793750" lvl="1" indent="-457200">
              <a:buFont typeface="+mj-lt"/>
              <a:buAutoNum type="arabicPeriod"/>
            </a:pPr>
            <a:endParaRPr lang="en-US" dirty="0">
              <a:latin typeface="+mj-lt"/>
            </a:endParaRPr>
          </a:p>
        </p:txBody>
      </p:sp>
    </p:spTree>
    <p:extLst>
      <p:ext uri="{BB962C8B-B14F-4D97-AF65-F5344CB8AC3E}">
        <p14:creationId xmlns:p14="http://schemas.microsoft.com/office/powerpoint/2010/main" val="27115880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257AF7-91CD-4CC3-8986-F384DC1DFA9A}"/>
              </a:ext>
            </a:extLst>
          </p:cNvPr>
          <p:cNvSpPr>
            <a:spLocks noGrp="1"/>
          </p:cNvSpPr>
          <p:nvPr>
            <p:ph type="title"/>
          </p:nvPr>
        </p:nvSpPr>
        <p:spPr/>
        <p:txBody>
          <a:bodyPr/>
          <a:lstStyle/>
          <a:p>
            <a:r>
              <a:rPr lang="en-US" dirty="0"/>
              <a:t>Vitamin Stability Experiment</a:t>
            </a:r>
          </a:p>
        </p:txBody>
      </p:sp>
      <p:pic>
        <p:nvPicPr>
          <p:cNvPr id="4" name="Picture 3">
            <a:extLst>
              <a:ext uri="{FF2B5EF4-FFF2-40B4-BE49-F238E27FC236}">
                <a16:creationId xmlns:a16="http://schemas.microsoft.com/office/drawing/2014/main" id="{DD6775E2-35F4-4BFC-8434-6DC650208210}"/>
              </a:ext>
            </a:extLst>
          </p:cNvPr>
          <p:cNvPicPr>
            <a:picLocks noChangeAspect="1"/>
          </p:cNvPicPr>
          <p:nvPr/>
        </p:nvPicPr>
        <p:blipFill>
          <a:blip r:embed="rId2"/>
          <a:stretch>
            <a:fillRect/>
          </a:stretch>
        </p:blipFill>
        <p:spPr>
          <a:xfrm>
            <a:off x="2362200" y="2133600"/>
            <a:ext cx="5343525" cy="3562350"/>
          </a:xfrm>
          <a:prstGeom prst="rect">
            <a:avLst/>
          </a:prstGeom>
        </p:spPr>
      </p:pic>
    </p:spTree>
    <p:extLst>
      <p:ext uri="{BB962C8B-B14F-4D97-AF65-F5344CB8AC3E}">
        <p14:creationId xmlns:p14="http://schemas.microsoft.com/office/powerpoint/2010/main" val="41524137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257AF7-91CD-4CC3-8986-F384DC1DFA9A}"/>
              </a:ext>
            </a:extLst>
          </p:cNvPr>
          <p:cNvSpPr>
            <a:spLocks noGrp="1"/>
          </p:cNvSpPr>
          <p:nvPr>
            <p:ph type="title"/>
          </p:nvPr>
        </p:nvSpPr>
        <p:spPr>
          <a:xfrm>
            <a:off x="228600" y="685800"/>
            <a:ext cx="6986588" cy="1143000"/>
          </a:xfrm>
        </p:spPr>
        <p:txBody>
          <a:bodyPr/>
          <a:lstStyle/>
          <a:p>
            <a:r>
              <a:rPr lang="en-US" dirty="0"/>
              <a:t>Vitamin Stability Experiment</a:t>
            </a:r>
          </a:p>
        </p:txBody>
      </p:sp>
      <p:sp>
        <p:nvSpPr>
          <p:cNvPr id="3" name="Rectangle 2">
            <a:extLst>
              <a:ext uri="{FF2B5EF4-FFF2-40B4-BE49-F238E27FC236}">
                <a16:creationId xmlns:a16="http://schemas.microsoft.com/office/drawing/2014/main" id="{FB8DD201-3883-491E-8CAF-3733C2C4DECC}"/>
              </a:ext>
            </a:extLst>
          </p:cNvPr>
          <p:cNvSpPr/>
          <p:nvPr/>
        </p:nvSpPr>
        <p:spPr>
          <a:xfrm>
            <a:off x="228600" y="2052501"/>
            <a:ext cx="8686800" cy="2928750"/>
          </a:xfrm>
          <a:prstGeom prst="rect">
            <a:avLst/>
          </a:prstGeom>
        </p:spPr>
        <p:txBody>
          <a:bodyPr wrap="square">
            <a:spAutoFit/>
          </a:bodyPr>
          <a:lstStyle/>
          <a:p>
            <a:pPr algn="l"/>
            <a:r>
              <a:rPr lang="en-US" altLang="nl-BE" sz="2400" dirty="0">
                <a:latin typeface="Calibri" panose="020F0502020204030204" pitchFamily="34" charset="0"/>
                <a:cs typeface="Calibri" panose="020F0502020204030204" pitchFamily="34" charset="0"/>
              </a:rPr>
              <a:t>Vitamins degrade when exposed to light</a:t>
            </a:r>
          </a:p>
          <a:p>
            <a:pPr algn="l"/>
            <a:r>
              <a:rPr lang="en-US" altLang="nl-BE" sz="2400" dirty="0">
                <a:latin typeface="Calibri" panose="020F0502020204030204" pitchFamily="34" charset="0"/>
                <a:cs typeface="Calibri" panose="020F0502020204030204" pitchFamily="34" charset="0"/>
              </a:rPr>
              <a:t>Can be stabilized when embedded in a fatty molecule</a:t>
            </a:r>
          </a:p>
          <a:p>
            <a:pPr algn="l"/>
            <a:r>
              <a:rPr lang="en-US" altLang="nl-BE" sz="2400" dirty="0">
                <a:latin typeface="Calibri" panose="020F0502020204030204" pitchFamily="34" charset="0"/>
                <a:cs typeface="Calibri" panose="020F0502020204030204" pitchFamily="34" charset="0"/>
              </a:rPr>
              <a:t>Five different fatty molecule possibilities</a:t>
            </a:r>
          </a:p>
          <a:p>
            <a:pPr algn="l"/>
            <a:r>
              <a:rPr lang="en-US" altLang="nl-BE" sz="2400" dirty="0">
                <a:latin typeface="Calibri" panose="020F0502020204030204" pitchFamily="34" charset="0"/>
                <a:cs typeface="Calibri" panose="020F0502020204030204" pitchFamily="34" charset="0"/>
              </a:rPr>
              <a:t>Binding with sugar might help as well to stabilize the vitamins</a:t>
            </a:r>
          </a:p>
          <a:p>
            <a:pPr algn="l"/>
            <a:r>
              <a:rPr lang="en-US" altLang="nl-BE" sz="2400" dirty="0">
                <a:latin typeface="Calibri" panose="020F0502020204030204" pitchFamily="34" charset="0"/>
                <a:cs typeface="Calibri" panose="020F0502020204030204" pitchFamily="34" charset="0"/>
              </a:rPr>
              <a:t>Day-to-day variation due to calibration of measurement apparatus</a:t>
            </a:r>
          </a:p>
        </p:txBody>
      </p:sp>
    </p:spTree>
    <p:extLst>
      <p:ext uri="{BB962C8B-B14F-4D97-AF65-F5344CB8AC3E}">
        <p14:creationId xmlns:p14="http://schemas.microsoft.com/office/powerpoint/2010/main" val="34811352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257AF7-91CD-4CC3-8986-F384DC1DFA9A}"/>
              </a:ext>
            </a:extLst>
          </p:cNvPr>
          <p:cNvSpPr>
            <a:spLocks noGrp="1"/>
          </p:cNvSpPr>
          <p:nvPr>
            <p:ph type="title"/>
          </p:nvPr>
        </p:nvSpPr>
        <p:spPr>
          <a:xfrm>
            <a:off x="381000" y="304800"/>
            <a:ext cx="6986588" cy="1143000"/>
          </a:xfrm>
        </p:spPr>
        <p:txBody>
          <a:bodyPr/>
          <a:lstStyle/>
          <a:p>
            <a:r>
              <a:rPr lang="en-US" dirty="0"/>
              <a:t>The data</a:t>
            </a:r>
          </a:p>
        </p:txBody>
      </p:sp>
      <p:pic>
        <p:nvPicPr>
          <p:cNvPr id="4" name="Picture 2">
            <a:extLst>
              <a:ext uri="{FF2B5EF4-FFF2-40B4-BE49-F238E27FC236}">
                <a16:creationId xmlns:a16="http://schemas.microsoft.com/office/drawing/2014/main" id="{333ACF51-652B-4506-BFCD-A632A856EE4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5292" y="1143000"/>
            <a:ext cx="7263308" cy="5673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8030499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257AF7-91CD-4CC3-8986-F384DC1DFA9A}"/>
              </a:ext>
            </a:extLst>
          </p:cNvPr>
          <p:cNvSpPr>
            <a:spLocks noGrp="1"/>
          </p:cNvSpPr>
          <p:nvPr>
            <p:ph type="title"/>
          </p:nvPr>
        </p:nvSpPr>
        <p:spPr>
          <a:xfrm>
            <a:off x="381000" y="304800"/>
            <a:ext cx="6986588" cy="1143000"/>
          </a:xfrm>
        </p:spPr>
        <p:txBody>
          <a:bodyPr/>
          <a:lstStyle/>
          <a:p>
            <a:r>
              <a:rPr lang="en-US" dirty="0"/>
              <a:t>Graphical descriptive analysis</a:t>
            </a:r>
          </a:p>
        </p:txBody>
      </p:sp>
      <p:pic>
        <p:nvPicPr>
          <p:cNvPr id="5" name="Picture 2">
            <a:extLst>
              <a:ext uri="{FF2B5EF4-FFF2-40B4-BE49-F238E27FC236}">
                <a16:creationId xmlns:a16="http://schemas.microsoft.com/office/drawing/2014/main" id="{DF844195-274F-4958-8100-DF2771EE81A6}"/>
              </a:ext>
            </a:extLst>
          </p:cNvPr>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1447800"/>
            <a:ext cx="8860536" cy="42184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65558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09A639-ED66-4C8A-BE08-4F557D9E1D35}"/>
              </a:ext>
            </a:extLst>
          </p:cNvPr>
          <p:cNvSpPr>
            <a:spLocks noGrp="1"/>
          </p:cNvSpPr>
          <p:nvPr>
            <p:ph type="title"/>
          </p:nvPr>
        </p:nvSpPr>
        <p:spPr/>
        <p:txBody>
          <a:bodyPr/>
          <a:lstStyle/>
          <a:p>
            <a:r>
              <a:rPr lang="en-US" dirty="0"/>
              <a:t>Introduction: Main Message</a:t>
            </a:r>
          </a:p>
        </p:txBody>
      </p:sp>
      <p:sp>
        <p:nvSpPr>
          <p:cNvPr id="3" name="Content Placeholder 2">
            <a:extLst>
              <a:ext uri="{FF2B5EF4-FFF2-40B4-BE49-F238E27FC236}">
                <a16:creationId xmlns:a16="http://schemas.microsoft.com/office/drawing/2014/main" id="{7C6ED1B5-3753-4E8B-8FA6-DAF7BB86DDCE}"/>
              </a:ext>
            </a:extLst>
          </p:cNvPr>
          <p:cNvSpPr>
            <a:spLocks noGrp="1"/>
          </p:cNvSpPr>
          <p:nvPr>
            <p:ph idx="1"/>
          </p:nvPr>
        </p:nvSpPr>
        <p:spPr>
          <a:xfrm>
            <a:off x="990600" y="2057400"/>
            <a:ext cx="7162800" cy="2662845"/>
          </a:xfrm>
        </p:spPr>
        <p:txBody>
          <a:bodyPr/>
          <a:lstStyle/>
          <a:p>
            <a:r>
              <a:rPr lang="en-US" dirty="0"/>
              <a:t>Use the Custom Designer as an alternative to textbook designs.</a:t>
            </a:r>
          </a:p>
          <a:p>
            <a:r>
              <a:rPr lang="en-US" dirty="0"/>
              <a:t>Why?</a:t>
            </a:r>
          </a:p>
          <a:p>
            <a:pPr marL="457200" indent="-457200">
              <a:buFont typeface="+mj-lt"/>
              <a:buAutoNum type="arabicPeriod"/>
            </a:pPr>
            <a:r>
              <a:rPr lang="en-US" dirty="0"/>
              <a:t>Textbook designs are restrictive </a:t>
            </a:r>
          </a:p>
          <a:p>
            <a:pPr marL="457200" indent="-457200">
              <a:buFont typeface="+mj-lt"/>
              <a:buAutoNum type="arabicPeriod"/>
            </a:pPr>
            <a:r>
              <a:rPr lang="en-US" dirty="0"/>
              <a:t>The Custom Designer can generate textbook designs when they are appropriate.</a:t>
            </a:r>
          </a:p>
        </p:txBody>
      </p:sp>
    </p:spTree>
    <p:extLst>
      <p:ext uri="{BB962C8B-B14F-4D97-AF65-F5344CB8AC3E}">
        <p14:creationId xmlns:p14="http://schemas.microsoft.com/office/powerpoint/2010/main" val="194399154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393192" y="1524000"/>
            <a:ext cx="6986588" cy="1143000"/>
          </a:xfrm>
        </p:spPr>
        <p:txBody>
          <a:bodyPr/>
          <a:lstStyle/>
          <a:p>
            <a:r>
              <a:rPr lang="en-US" dirty="0"/>
              <a:t>Software Demonstration </a:t>
            </a:r>
          </a:p>
        </p:txBody>
      </p:sp>
      <p:pic>
        <p:nvPicPr>
          <p:cNvPr id="5" name="Picture 2">
            <a:extLst>
              <a:ext uri="{FF2B5EF4-FFF2-40B4-BE49-F238E27FC236}">
                <a16:creationId xmlns:a16="http://schemas.microsoft.com/office/drawing/2014/main" id="{09D6BF7C-7873-46E8-B4E9-721811944A8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3192" y="2667000"/>
            <a:ext cx="7539038" cy="32618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4083406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676400"/>
            <a:ext cx="8839200" cy="1143000"/>
          </a:xfrm>
        </p:spPr>
        <p:txBody>
          <a:bodyPr/>
          <a:lstStyle/>
          <a:p>
            <a:pPr marL="0" indent="0">
              <a:buNone/>
            </a:pPr>
            <a:r>
              <a:rPr lang="en-US" dirty="0"/>
              <a:t>DOE With Covariate Factors Known in Advance</a:t>
            </a:r>
          </a:p>
        </p:txBody>
      </p:sp>
      <p:sp>
        <p:nvSpPr>
          <p:cNvPr id="3" name="Content Placeholder 2"/>
          <p:cNvSpPr>
            <a:spLocks noGrp="1"/>
          </p:cNvSpPr>
          <p:nvPr>
            <p:ph idx="1"/>
          </p:nvPr>
        </p:nvSpPr>
        <p:spPr>
          <a:xfrm>
            <a:off x="134112" y="2837688"/>
            <a:ext cx="8668512" cy="2617833"/>
          </a:xfrm>
        </p:spPr>
        <p:txBody>
          <a:bodyPr/>
          <a:lstStyle/>
          <a:p>
            <a:pPr marL="0" indent="0">
              <a:buNone/>
            </a:pPr>
            <a:r>
              <a:rPr lang="en-US" dirty="0"/>
              <a:t>Designing around prior information about experimental units</a:t>
            </a:r>
          </a:p>
          <a:p>
            <a:pPr marL="0" indent="0">
              <a:buNone/>
            </a:pPr>
            <a:r>
              <a:rPr lang="en-US" dirty="0"/>
              <a:t>Goals</a:t>
            </a:r>
          </a:p>
          <a:p>
            <a:pPr marL="793750" lvl="1" indent="-457200">
              <a:buFont typeface="+mj-lt"/>
              <a:buAutoNum type="arabicPeriod"/>
            </a:pPr>
            <a:r>
              <a:rPr lang="en-US" sz="2400" dirty="0"/>
              <a:t>Explain the practical utility of taking information about the experimental units into account in design</a:t>
            </a:r>
          </a:p>
          <a:p>
            <a:pPr marL="793750" lvl="1" indent="-457200">
              <a:buFont typeface="+mj-lt"/>
              <a:buAutoNum type="arabicPeriod"/>
            </a:pPr>
            <a:r>
              <a:rPr lang="en-US" sz="2400" dirty="0"/>
              <a:t>Provide an example of an experiment with a covariate factor.</a:t>
            </a:r>
          </a:p>
          <a:p>
            <a:pPr marL="793750" lvl="1" indent="-457200">
              <a:buFont typeface="+mj-lt"/>
              <a:buAutoNum type="arabicPeriod"/>
            </a:pPr>
            <a:endParaRPr lang="en-US" dirty="0">
              <a:latin typeface="+mj-lt"/>
            </a:endParaRPr>
          </a:p>
        </p:txBody>
      </p:sp>
    </p:spTree>
    <p:extLst>
      <p:ext uri="{BB962C8B-B14F-4D97-AF65-F5344CB8AC3E}">
        <p14:creationId xmlns:p14="http://schemas.microsoft.com/office/powerpoint/2010/main" val="9238253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143000"/>
          </a:xfrm>
        </p:spPr>
        <p:txBody>
          <a:bodyPr/>
          <a:lstStyle/>
          <a:p>
            <a:r>
              <a:rPr lang="en-US" dirty="0"/>
              <a:t>Reasons to Use Covariate Factor Information</a:t>
            </a:r>
          </a:p>
        </p:txBody>
      </p:sp>
      <p:sp>
        <p:nvSpPr>
          <p:cNvPr id="3" name="Content Placeholder 2"/>
          <p:cNvSpPr>
            <a:spLocks noGrp="1"/>
          </p:cNvSpPr>
          <p:nvPr>
            <p:ph idx="1"/>
          </p:nvPr>
        </p:nvSpPr>
        <p:spPr>
          <a:xfrm>
            <a:off x="457200" y="2314237"/>
            <a:ext cx="7772400" cy="2943563"/>
          </a:xfrm>
        </p:spPr>
        <p:txBody>
          <a:bodyPr/>
          <a:lstStyle/>
          <a:p>
            <a:pPr marL="457200" indent="-457200">
              <a:buFont typeface="+mj-lt"/>
              <a:buAutoNum type="arabicPeriod"/>
            </a:pPr>
            <a:r>
              <a:rPr lang="en-US" dirty="0"/>
              <a:t>You may have more experimental material than necessary and need to choose which material to use.</a:t>
            </a:r>
          </a:p>
          <a:p>
            <a:pPr marL="457200" indent="-457200">
              <a:buFont typeface="+mj-lt"/>
              <a:buAutoNum type="arabicPeriod"/>
            </a:pPr>
            <a:r>
              <a:rPr lang="en-US" dirty="0"/>
              <a:t>Certain characteristics of the experimental material may strongly influence the response and you want to make sure that these characteristics are as little correlated with the effects of your control factors as possible.</a:t>
            </a:r>
          </a:p>
        </p:txBody>
      </p:sp>
    </p:spTree>
    <p:extLst>
      <p:ext uri="{BB962C8B-B14F-4D97-AF65-F5344CB8AC3E}">
        <p14:creationId xmlns:p14="http://schemas.microsoft.com/office/powerpoint/2010/main" val="298188440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6986588" cy="1143000"/>
          </a:xfrm>
        </p:spPr>
        <p:txBody>
          <a:bodyPr/>
          <a:lstStyle/>
          <a:p>
            <a:r>
              <a:rPr lang="en-US" dirty="0"/>
              <a:t>Case Study Using Covariate Information</a:t>
            </a:r>
          </a:p>
        </p:txBody>
      </p:sp>
      <p:sp>
        <p:nvSpPr>
          <p:cNvPr id="3" name="Content Placeholder 2"/>
          <p:cNvSpPr>
            <a:spLocks noGrp="1"/>
          </p:cNvSpPr>
          <p:nvPr>
            <p:ph idx="1"/>
          </p:nvPr>
        </p:nvSpPr>
        <p:spPr>
          <a:xfrm>
            <a:off x="457200" y="2158313"/>
            <a:ext cx="8458200" cy="2226315"/>
          </a:xfrm>
        </p:spPr>
        <p:txBody>
          <a:bodyPr/>
          <a:lstStyle/>
          <a:p>
            <a:pPr marL="0" indent="0">
              <a:buNone/>
            </a:pPr>
            <a:r>
              <a:rPr lang="en-US" dirty="0"/>
              <a:t>Scenario</a:t>
            </a:r>
          </a:p>
          <a:p>
            <a:pPr marL="793750" lvl="1" indent="-457200">
              <a:buFont typeface="+mj-lt"/>
              <a:buAutoNum type="arabicPeriod"/>
            </a:pPr>
            <a:r>
              <a:rPr lang="en-US" sz="2400" dirty="0"/>
              <a:t>You have 40 batches of polypropylene to use in your study.</a:t>
            </a:r>
          </a:p>
          <a:p>
            <a:pPr marL="793750" lvl="1" indent="-457200">
              <a:buFont typeface="+mj-lt"/>
              <a:buAutoNum type="arabicPeriod"/>
            </a:pPr>
            <a:r>
              <a:rPr lang="en-US" sz="2400" dirty="0"/>
              <a:t>You have a budget of 18 runs.</a:t>
            </a:r>
          </a:p>
          <a:p>
            <a:pPr marL="793750" lvl="1" indent="-457200">
              <a:buFont typeface="+mj-lt"/>
              <a:buAutoNum type="arabicPeriod"/>
            </a:pPr>
            <a:r>
              <a:rPr lang="en-US" sz="2400" dirty="0"/>
              <a:t>You have information about two continuous and one categorical characteristic for each batch.</a:t>
            </a:r>
          </a:p>
        </p:txBody>
      </p:sp>
    </p:spTree>
    <p:extLst>
      <p:ext uri="{BB962C8B-B14F-4D97-AF65-F5344CB8AC3E}">
        <p14:creationId xmlns:p14="http://schemas.microsoft.com/office/powerpoint/2010/main" val="425085168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6986588" cy="1143000"/>
          </a:xfrm>
        </p:spPr>
        <p:txBody>
          <a:bodyPr/>
          <a:lstStyle/>
          <a:p>
            <a:r>
              <a:rPr lang="en-US" dirty="0"/>
              <a:t>Graphical View of Covariate Information</a:t>
            </a:r>
          </a:p>
        </p:txBody>
      </p:sp>
      <p:pic>
        <p:nvPicPr>
          <p:cNvPr id="378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4600" y="1904999"/>
            <a:ext cx="2286000" cy="48737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9385839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0011" y="1371600"/>
            <a:ext cx="6986588" cy="1143000"/>
          </a:xfrm>
        </p:spPr>
        <p:txBody>
          <a:bodyPr/>
          <a:lstStyle/>
          <a:p>
            <a:r>
              <a:rPr lang="en-US" dirty="0"/>
              <a:t>Software Demonstration </a:t>
            </a:r>
          </a:p>
        </p:txBody>
      </p:sp>
      <p:pic>
        <p:nvPicPr>
          <p:cNvPr id="2" name="Picture 1">
            <a:extLst>
              <a:ext uri="{FF2B5EF4-FFF2-40B4-BE49-F238E27FC236}">
                <a16:creationId xmlns:a16="http://schemas.microsoft.com/office/drawing/2014/main" id="{8C226D5B-CDC3-40D4-A0AC-A4119BBBB878}"/>
              </a:ext>
            </a:extLst>
          </p:cNvPr>
          <p:cNvPicPr>
            <a:picLocks noChangeAspect="1"/>
          </p:cNvPicPr>
          <p:nvPr/>
        </p:nvPicPr>
        <p:blipFill>
          <a:blip r:embed="rId2"/>
          <a:stretch>
            <a:fillRect/>
          </a:stretch>
        </p:blipFill>
        <p:spPr>
          <a:xfrm>
            <a:off x="457200" y="2362200"/>
            <a:ext cx="4450466" cy="3840813"/>
          </a:xfrm>
          <a:prstGeom prst="rect">
            <a:avLst/>
          </a:prstGeom>
        </p:spPr>
      </p:pic>
    </p:spTree>
    <p:extLst>
      <p:ext uri="{BB962C8B-B14F-4D97-AF65-F5344CB8AC3E}">
        <p14:creationId xmlns:p14="http://schemas.microsoft.com/office/powerpoint/2010/main" val="37887412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764299"/>
            <a:ext cx="6986588" cy="1143000"/>
          </a:xfrm>
        </p:spPr>
        <p:txBody>
          <a:bodyPr/>
          <a:lstStyle/>
          <a:p>
            <a:r>
              <a:rPr lang="en-US" dirty="0"/>
              <a:t>Summary of DOE with Covariate Factors</a:t>
            </a:r>
          </a:p>
        </p:txBody>
      </p:sp>
      <p:sp>
        <p:nvSpPr>
          <p:cNvPr id="3" name="TextBox 2"/>
          <p:cNvSpPr txBox="1"/>
          <p:nvPr/>
        </p:nvSpPr>
        <p:spPr>
          <a:xfrm>
            <a:off x="609600" y="2907299"/>
            <a:ext cx="8077200" cy="1817101"/>
          </a:xfrm>
          <a:prstGeom prst="rect">
            <a:avLst/>
          </a:prstGeom>
          <a:noFill/>
        </p:spPr>
        <p:txBody>
          <a:bodyPr wrap="square" rtlCol="0">
            <a:spAutoFit/>
          </a:bodyPr>
          <a:lstStyle/>
          <a:p>
            <a:pPr marL="342900" indent="-342900" algn="l">
              <a:buFont typeface="+mj-lt"/>
              <a:buAutoNum type="arabicPeriod"/>
            </a:pPr>
            <a:r>
              <a:rPr lang="en-US" sz="2400" dirty="0">
                <a:latin typeface="Calibri" panose="020F0502020204030204" pitchFamily="34" charset="0"/>
              </a:rPr>
              <a:t>Including covariate information, when it is available, is a powerful way to account for known sources of variability.</a:t>
            </a:r>
          </a:p>
          <a:p>
            <a:pPr marL="342900" indent="-342900" algn="l">
              <a:buFont typeface="+mj-lt"/>
              <a:buAutoNum type="arabicPeriod"/>
            </a:pPr>
            <a:r>
              <a:rPr lang="en-US" sz="2400" dirty="0">
                <a:latin typeface="Calibri" panose="020F0502020204030204" pitchFamily="34" charset="0"/>
              </a:rPr>
              <a:t>This approach can also be used to adjust the time order of runs when the response is subject to linear drift over time. </a:t>
            </a:r>
          </a:p>
        </p:txBody>
      </p:sp>
    </p:spTree>
    <p:extLst>
      <p:ext uri="{BB962C8B-B14F-4D97-AF65-F5344CB8AC3E}">
        <p14:creationId xmlns:p14="http://schemas.microsoft.com/office/powerpoint/2010/main" val="93918114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3412" y="1487333"/>
            <a:ext cx="6986588" cy="1143000"/>
          </a:xfrm>
        </p:spPr>
        <p:txBody>
          <a:bodyPr/>
          <a:lstStyle/>
          <a:p>
            <a:r>
              <a:rPr lang="en-US" dirty="0"/>
              <a:t>Summary</a:t>
            </a:r>
          </a:p>
        </p:txBody>
      </p:sp>
      <p:sp>
        <p:nvSpPr>
          <p:cNvPr id="3" name="TextBox 2"/>
          <p:cNvSpPr txBox="1"/>
          <p:nvPr/>
        </p:nvSpPr>
        <p:spPr>
          <a:xfrm>
            <a:off x="633412" y="2782733"/>
            <a:ext cx="7138988" cy="2555764"/>
          </a:xfrm>
          <a:prstGeom prst="rect">
            <a:avLst/>
          </a:prstGeom>
          <a:noFill/>
        </p:spPr>
        <p:txBody>
          <a:bodyPr wrap="square" rtlCol="0">
            <a:spAutoFit/>
          </a:bodyPr>
          <a:lstStyle/>
          <a:p>
            <a:pPr marL="342900" indent="-342900" algn="l">
              <a:buFont typeface="+mj-lt"/>
              <a:buAutoNum type="arabicPeriod"/>
            </a:pPr>
            <a:r>
              <a:rPr lang="en-US" sz="2400" dirty="0">
                <a:latin typeface="Calibri" panose="020F0502020204030204" pitchFamily="34" charset="0"/>
              </a:rPr>
              <a:t>This talk provided a taste of a new approach to industrial design of experiments.</a:t>
            </a:r>
          </a:p>
          <a:p>
            <a:pPr marL="342900" indent="-342900" algn="l">
              <a:buFont typeface="+mj-lt"/>
              <a:buAutoNum type="arabicPeriod"/>
            </a:pPr>
            <a:r>
              <a:rPr lang="en-US" sz="2400" dirty="0">
                <a:latin typeface="Calibri" panose="020F0502020204030204" pitchFamily="34" charset="0"/>
              </a:rPr>
              <a:t>Each of the examples emphasizes the approach of designing experiments to solve the problem as stated rather than to change the requirements in order to use a textbook design.</a:t>
            </a:r>
          </a:p>
        </p:txBody>
      </p:sp>
    </p:spTree>
    <p:extLst>
      <p:ext uri="{BB962C8B-B14F-4D97-AF65-F5344CB8AC3E}">
        <p14:creationId xmlns:p14="http://schemas.microsoft.com/office/powerpoint/2010/main" val="20455296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914400" y="1589809"/>
            <a:ext cx="6986588" cy="1143000"/>
          </a:xfrm>
        </p:spPr>
        <p:txBody>
          <a:bodyPr/>
          <a:lstStyle/>
          <a:p>
            <a:r>
              <a:rPr lang="en-US" sz="3200" dirty="0">
                <a:solidFill>
                  <a:srgbClr val="002060"/>
                </a:solidFill>
                <a:latin typeface="Calibri" panose="020F0502020204030204" pitchFamily="34" charset="0"/>
              </a:rPr>
              <a:t>What Is a Designed Experiment?</a:t>
            </a:r>
          </a:p>
        </p:txBody>
      </p:sp>
      <p:sp>
        <p:nvSpPr>
          <p:cNvPr id="46083" name="Rectangle 3"/>
          <p:cNvSpPr>
            <a:spLocks noGrp="1" noChangeArrowheads="1"/>
          </p:cNvSpPr>
          <p:nvPr>
            <p:ph type="body" idx="1"/>
          </p:nvPr>
        </p:nvSpPr>
        <p:spPr>
          <a:xfrm>
            <a:off x="914400" y="2732809"/>
            <a:ext cx="7162800" cy="432106"/>
          </a:xfrm>
        </p:spPr>
        <p:txBody>
          <a:bodyPr/>
          <a:lstStyle/>
          <a:p>
            <a:pPr marL="461963" lvl="1" indent="0">
              <a:buNone/>
            </a:pPr>
            <a:r>
              <a:rPr lang="en-US" sz="2400" dirty="0">
                <a:latin typeface="Calibri" panose="020F0502020204030204" pitchFamily="34" charset="0"/>
                <a:cs typeface="Times New Roman" pitchFamily="18" charset="0"/>
              </a:rPr>
              <a:t>a structured set of tests of a system or process</a:t>
            </a:r>
            <a:endParaRPr lang="en-US" sz="2400" dirty="0">
              <a:latin typeface="Calibri" panose="020F0502020204030204" pitchFamily="34" charset="0"/>
            </a:endParaRPr>
          </a:p>
        </p:txBody>
      </p:sp>
      <p:pic>
        <p:nvPicPr>
          <p:cNvPr id="4" name="Picture 7" descr="fig1"/>
          <p:cNvPicPr>
            <a:picLocks noChangeAspect="1" noChangeArrowheads="1"/>
          </p:cNvPicPr>
          <p:nvPr/>
        </p:nvPicPr>
        <p:blipFill>
          <a:blip r:embed="rId2" cstate="print"/>
          <a:srcRect l="10938" r="17188" b="19231"/>
          <a:stretch>
            <a:fillRect/>
          </a:stretch>
        </p:blipFill>
        <p:spPr bwMode="auto">
          <a:xfrm>
            <a:off x="2584450" y="3276600"/>
            <a:ext cx="3822700" cy="3200400"/>
          </a:xfrm>
          <a:prstGeom prst="rect">
            <a:avLst/>
          </a:prstGeom>
          <a:noFill/>
          <a:ln w="9525">
            <a:noFill/>
            <a:miter lim="800000"/>
            <a:headEnd/>
            <a:tailEnd/>
          </a:ln>
        </p:spPr>
      </p:pic>
    </p:spTree>
    <p:extLst>
      <p:ext uri="{BB962C8B-B14F-4D97-AF65-F5344CB8AC3E}">
        <p14:creationId xmlns:p14="http://schemas.microsoft.com/office/powerpoint/2010/main" val="22110170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650591"/>
            <a:ext cx="7924800" cy="1143000"/>
          </a:xfrm>
        </p:spPr>
        <p:txBody>
          <a:bodyPr/>
          <a:lstStyle/>
          <a:p>
            <a:r>
              <a:rPr lang="en-US" sz="3200" dirty="0">
                <a:solidFill>
                  <a:srgbClr val="002060"/>
                </a:solidFill>
                <a:latin typeface="Calibri" panose="020F0502020204030204" pitchFamily="34" charset="0"/>
              </a:rPr>
              <a:t>Fundamental to designed experiments are…</a:t>
            </a:r>
          </a:p>
        </p:txBody>
      </p:sp>
      <p:sp>
        <p:nvSpPr>
          <p:cNvPr id="3" name="Content Placeholder 2"/>
          <p:cNvSpPr>
            <a:spLocks noGrp="1"/>
          </p:cNvSpPr>
          <p:nvPr>
            <p:ph idx="1"/>
          </p:nvPr>
        </p:nvSpPr>
        <p:spPr>
          <a:xfrm>
            <a:off x="609600" y="2895600"/>
            <a:ext cx="6019800" cy="1473609"/>
          </a:xfrm>
        </p:spPr>
        <p:txBody>
          <a:bodyPr/>
          <a:lstStyle/>
          <a:p>
            <a:pPr marL="457200" indent="-457200">
              <a:buFont typeface="+mj-lt"/>
              <a:buAutoNum type="arabicPeriod"/>
            </a:pPr>
            <a:r>
              <a:rPr lang="en-US" dirty="0">
                <a:latin typeface="Calibri" panose="020F0502020204030204" pitchFamily="34" charset="0"/>
              </a:rPr>
              <a:t>Response(s) - outputs</a:t>
            </a:r>
          </a:p>
          <a:p>
            <a:pPr marL="457200" indent="-457200">
              <a:buFont typeface="+mj-lt"/>
              <a:buAutoNum type="arabicPeriod"/>
            </a:pPr>
            <a:r>
              <a:rPr lang="en-US" dirty="0">
                <a:latin typeface="Calibri" panose="020F0502020204030204" pitchFamily="34" charset="0"/>
              </a:rPr>
              <a:t>Factor(s) - inputs</a:t>
            </a:r>
          </a:p>
          <a:p>
            <a:pPr marL="457200" indent="-457200">
              <a:buFont typeface="+mj-lt"/>
              <a:buAutoNum type="arabicPeriod"/>
            </a:pPr>
            <a:r>
              <a:rPr lang="en-US" dirty="0">
                <a:latin typeface="Calibri" panose="020F0502020204030204" pitchFamily="34" charset="0"/>
              </a:rPr>
              <a:t>Mathematical Model</a:t>
            </a:r>
          </a:p>
        </p:txBody>
      </p:sp>
    </p:spTree>
    <p:extLst>
      <p:ext uri="{BB962C8B-B14F-4D97-AF65-F5344CB8AC3E}">
        <p14:creationId xmlns:p14="http://schemas.microsoft.com/office/powerpoint/2010/main" val="9086986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838200"/>
            <a:ext cx="8153400" cy="1143000"/>
          </a:xfrm>
        </p:spPr>
        <p:txBody>
          <a:bodyPr/>
          <a:lstStyle/>
          <a:p>
            <a:r>
              <a:rPr lang="en-US" sz="3200" dirty="0">
                <a:solidFill>
                  <a:srgbClr val="002060"/>
                </a:solidFill>
                <a:latin typeface="Calibri" panose="020F0502020204030204" pitchFamily="34" charset="0"/>
              </a:rPr>
              <a:t>Why design experiments?</a:t>
            </a:r>
          </a:p>
        </p:txBody>
      </p:sp>
      <p:sp>
        <p:nvSpPr>
          <p:cNvPr id="3" name="Content Placeholder 2"/>
          <p:cNvSpPr>
            <a:spLocks noGrp="1"/>
          </p:cNvSpPr>
          <p:nvPr>
            <p:ph idx="1"/>
          </p:nvPr>
        </p:nvSpPr>
        <p:spPr>
          <a:xfrm>
            <a:off x="0" y="2003612"/>
            <a:ext cx="9144000" cy="1828065"/>
          </a:xfrm>
        </p:spPr>
        <p:txBody>
          <a:bodyPr/>
          <a:lstStyle/>
          <a:p>
            <a:pPr marL="793750" lvl="1" indent="-457200">
              <a:buFont typeface="+mj-lt"/>
              <a:buAutoNum type="arabicPeriod"/>
            </a:pPr>
            <a:r>
              <a:rPr lang="en-US" sz="2400" dirty="0"/>
              <a:t>To establish causal relationships between inputs &amp; outputs</a:t>
            </a:r>
            <a:endParaRPr lang="en-US" sz="2400" dirty="0">
              <a:latin typeface="Calibri" panose="020F0502020204030204" pitchFamily="34" charset="0"/>
            </a:endParaRPr>
          </a:p>
          <a:p>
            <a:pPr marL="793750" lvl="1" indent="-457200">
              <a:buFont typeface="+mj-lt"/>
              <a:buAutoNum type="arabicPeriod"/>
            </a:pPr>
            <a:r>
              <a:rPr lang="en-US" sz="2400" dirty="0"/>
              <a:t>To use this understanding to match desired outputs</a:t>
            </a:r>
          </a:p>
          <a:p>
            <a:pPr marL="793750" lvl="1" indent="-457200">
              <a:buFont typeface="+mj-lt"/>
              <a:buAutoNum type="arabicPeriod"/>
            </a:pPr>
            <a:r>
              <a:rPr lang="en-US" sz="2400" dirty="0">
                <a:latin typeface="Calibri" panose="020F0502020204030204" pitchFamily="34" charset="0"/>
              </a:rPr>
              <a:t>To do the above efficiently &amp; inexpensively</a:t>
            </a:r>
          </a:p>
          <a:p>
            <a:pPr marL="336550" lvl="1"/>
            <a:endParaRPr lang="en-US" sz="2400" dirty="0">
              <a:latin typeface="Calibri" panose="020F0502020204030204" pitchFamily="34" charset="0"/>
            </a:endParaRPr>
          </a:p>
        </p:txBody>
      </p:sp>
    </p:spTree>
    <p:extLst>
      <p:ext uri="{BB962C8B-B14F-4D97-AF65-F5344CB8AC3E}">
        <p14:creationId xmlns:p14="http://schemas.microsoft.com/office/powerpoint/2010/main" val="18033113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838200"/>
            <a:ext cx="8153400" cy="1143000"/>
          </a:xfrm>
        </p:spPr>
        <p:txBody>
          <a:bodyPr/>
          <a:lstStyle/>
          <a:p>
            <a:r>
              <a:rPr lang="en-US" dirty="0"/>
              <a:t>How do you start doing designed experiments?</a:t>
            </a:r>
            <a:endParaRPr lang="en-US" sz="3200" dirty="0">
              <a:solidFill>
                <a:srgbClr val="002060"/>
              </a:solidFill>
              <a:latin typeface="Calibri" panose="020F0502020204030204" pitchFamily="34" charset="0"/>
            </a:endParaRPr>
          </a:p>
        </p:txBody>
      </p:sp>
      <p:sp>
        <p:nvSpPr>
          <p:cNvPr id="3" name="Content Placeholder 2"/>
          <p:cNvSpPr>
            <a:spLocks noGrp="1"/>
          </p:cNvSpPr>
          <p:nvPr>
            <p:ph idx="1"/>
          </p:nvPr>
        </p:nvSpPr>
        <p:spPr>
          <a:xfrm>
            <a:off x="0" y="2003612"/>
            <a:ext cx="9144000" cy="1237198"/>
          </a:xfrm>
        </p:spPr>
        <p:txBody>
          <a:bodyPr/>
          <a:lstStyle/>
          <a:p>
            <a:pPr marL="336550" lvl="1"/>
            <a:r>
              <a:rPr lang="en-US" sz="2400" dirty="0">
                <a:latin typeface="Calibri" panose="020F0502020204030204" pitchFamily="34" charset="0"/>
              </a:rPr>
              <a:t>The most frequently used industrial experiment is a factor screening experiment. </a:t>
            </a:r>
          </a:p>
          <a:p>
            <a:pPr marL="336550" lvl="1"/>
            <a:r>
              <a:rPr lang="en-US" sz="2400" dirty="0">
                <a:latin typeface="Calibri" panose="020F0502020204030204" pitchFamily="34" charset="0"/>
              </a:rPr>
              <a:t>Screening experiments are a useful starting point.</a:t>
            </a:r>
          </a:p>
        </p:txBody>
      </p:sp>
    </p:spTree>
    <p:extLst>
      <p:ext uri="{BB962C8B-B14F-4D97-AF65-F5344CB8AC3E}">
        <p14:creationId xmlns:p14="http://schemas.microsoft.com/office/powerpoint/2010/main" val="26182280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838200"/>
            <a:ext cx="6986588" cy="1143000"/>
          </a:xfrm>
        </p:spPr>
        <p:txBody>
          <a:bodyPr/>
          <a:lstStyle/>
          <a:p>
            <a:r>
              <a:rPr lang="en-US" sz="3200" dirty="0">
                <a:latin typeface="Calibri" panose="020F0502020204030204" pitchFamily="34" charset="0"/>
              </a:rPr>
              <a:t>What is a screening experiment?</a:t>
            </a:r>
          </a:p>
        </p:txBody>
      </p:sp>
      <p:sp>
        <p:nvSpPr>
          <p:cNvPr id="3" name="Rectangle 2"/>
          <p:cNvSpPr/>
          <p:nvPr/>
        </p:nvSpPr>
        <p:spPr>
          <a:xfrm>
            <a:off x="515471" y="2286000"/>
            <a:ext cx="8534400" cy="1678601"/>
          </a:xfrm>
          <a:prstGeom prst="rect">
            <a:avLst/>
          </a:prstGeom>
        </p:spPr>
        <p:txBody>
          <a:bodyPr wrap="square">
            <a:spAutoFit/>
          </a:bodyPr>
          <a:lstStyle/>
          <a:p>
            <a:pPr algn="l"/>
            <a:r>
              <a:rPr lang="en-US" sz="2400" dirty="0">
                <a:latin typeface="Calibri" panose="020F0502020204030204" pitchFamily="34" charset="0"/>
              </a:rPr>
              <a:t>… screening experiments – [are] experiments in which many factors are considered and the objective is to identify those factors (if any) that have large effects.</a:t>
            </a:r>
          </a:p>
          <a:p>
            <a:pPr algn="l"/>
            <a:r>
              <a:rPr lang="en-US" sz="1800" i="1" dirty="0">
                <a:latin typeface="Calibri" panose="020F0502020204030204" pitchFamily="34" charset="0"/>
              </a:rPr>
              <a:t>Montgomery, D.C. (2005) Design and Analysis of Experiments, Wiley, New York, page 283.</a:t>
            </a:r>
            <a:endParaRPr lang="en-US" sz="1800" dirty="0">
              <a:latin typeface="Calibri" panose="020F0502020204030204" pitchFamily="34" charset="0"/>
            </a:endParaRPr>
          </a:p>
        </p:txBody>
      </p:sp>
    </p:spTree>
    <p:extLst>
      <p:ext uri="{BB962C8B-B14F-4D97-AF65-F5344CB8AC3E}">
        <p14:creationId xmlns:p14="http://schemas.microsoft.com/office/powerpoint/2010/main" val="40008754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AA02302-5EEF-4A31-AD2F-C1EEF55A1A4D}"/>
              </a:ext>
            </a:extLst>
          </p:cNvPr>
          <p:cNvPicPr>
            <a:picLocks noChangeAspect="1"/>
          </p:cNvPicPr>
          <p:nvPr/>
        </p:nvPicPr>
        <p:blipFill>
          <a:blip r:embed="rId2"/>
          <a:stretch>
            <a:fillRect/>
          </a:stretch>
        </p:blipFill>
        <p:spPr>
          <a:xfrm>
            <a:off x="1709737" y="1814512"/>
            <a:ext cx="5724525" cy="3228975"/>
          </a:xfrm>
          <a:prstGeom prst="rect">
            <a:avLst/>
          </a:prstGeom>
        </p:spPr>
      </p:pic>
      <p:sp>
        <p:nvSpPr>
          <p:cNvPr id="6" name="Rectangle 5">
            <a:extLst>
              <a:ext uri="{FF2B5EF4-FFF2-40B4-BE49-F238E27FC236}">
                <a16:creationId xmlns:a16="http://schemas.microsoft.com/office/drawing/2014/main" id="{D0DAF190-BF97-4E54-A59E-323DA3A00900}"/>
              </a:ext>
            </a:extLst>
          </p:cNvPr>
          <p:cNvSpPr/>
          <p:nvPr/>
        </p:nvSpPr>
        <p:spPr>
          <a:xfrm>
            <a:off x="495299" y="5257800"/>
            <a:ext cx="8153400" cy="923330"/>
          </a:xfrm>
          <a:prstGeom prst="rect">
            <a:avLst/>
          </a:prstGeom>
        </p:spPr>
        <p:txBody>
          <a:bodyPr wrap="square">
            <a:spAutoFit/>
          </a:bodyPr>
          <a:lstStyle/>
          <a:p>
            <a:pPr algn="l"/>
            <a:r>
              <a:rPr lang="en-US" sz="1800" dirty="0" err="1">
                <a:latin typeface="Calibri" panose="020F0502020204030204" pitchFamily="34" charset="0"/>
              </a:rPr>
              <a:t>Bie</a:t>
            </a:r>
            <a:r>
              <a:rPr lang="en-US" sz="1800" dirty="0">
                <a:latin typeface="Calibri" panose="020F0502020204030204" pitchFamily="34" charset="0"/>
              </a:rPr>
              <a:t>, </a:t>
            </a:r>
            <a:r>
              <a:rPr lang="en-US" sz="1800" dirty="0" err="1">
                <a:latin typeface="Calibri" panose="020F0502020204030204" pitchFamily="34" charset="0"/>
              </a:rPr>
              <a:t>Xiaomei</a:t>
            </a:r>
            <a:r>
              <a:rPr lang="en-US" sz="1800" dirty="0">
                <a:latin typeface="Calibri" panose="020F0502020204030204" pitchFamily="34" charset="0"/>
              </a:rPr>
              <a:t>, et. al. “Screening the main factors affecting extraction of the antimicrobial substance from Bacillus sp. </a:t>
            </a:r>
            <a:r>
              <a:rPr lang="en-US" sz="1800" dirty="0" err="1">
                <a:latin typeface="Calibri" panose="020F0502020204030204" pitchFamily="34" charset="0"/>
              </a:rPr>
              <a:t>fmbJ</a:t>
            </a:r>
            <a:r>
              <a:rPr lang="en-US" sz="1800" dirty="0">
                <a:latin typeface="Calibri" panose="020F0502020204030204" pitchFamily="34" charset="0"/>
              </a:rPr>
              <a:t> using the </a:t>
            </a:r>
            <a:r>
              <a:rPr lang="en-US" sz="1800" dirty="0" err="1">
                <a:latin typeface="Calibri" panose="020F0502020204030204" pitchFamily="34" charset="0"/>
              </a:rPr>
              <a:t>Plackett</a:t>
            </a:r>
            <a:r>
              <a:rPr lang="en-US" sz="1800" dirty="0">
                <a:latin typeface="Calibri" panose="020F0502020204030204" pitchFamily="34" charset="0"/>
              </a:rPr>
              <a:t>–Burman method” World Journal of Microbiology &amp; Biotechnology (2005) 21: 925–928  Springer 2005</a:t>
            </a:r>
          </a:p>
        </p:txBody>
      </p:sp>
      <p:sp>
        <p:nvSpPr>
          <p:cNvPr id="7" name="Title 1">
            <a:extLst>
              <a:ext uri="{FF2B5EF4-FFF2-40B4-BE49-F238E27FC236}">
                <a16:creationId xmlns:a16="http://schemas.microsoft.com/office/drawing/2014/main" id="{A6064396-5F02-4F96-8775-8CF4A24B16B5}"/>
              </a:ext>
            </a:extLst>
          </p:cNvPr>
          <p:cNvSpPr>
            <a:spLocks noGrp="1"/>
          </p:cNvSpPr>
          <p:nvPr>
            <p:ph type="title"/>
          </p:nvPr>
        </p:nvSpPr>
        <p:spPr>
          <a:xfrm>
            <a:off x="838200" y="564356"/>
            <a:ext cx="6986588" cy="1143000"/>
          </a:xfrm>
        </p:spPr>
        <p:txBody>
          <a:bodyPr/>
          <a:lstStyle/>
          <a:p>
            <a:r>
              <a:rPr lang="en-US" dirty="0"/>
              <a:t>A textbook screening design</a:t>
            </a:r>
          </a:p>
        </p:txBody>
      </p:sp>
    </p:spTree>
    <p:extLst>
      <p:ext uri="{BB962C8B-B14F-4D97-AF65-F5344CB8AC3E}">
        <p14:creationId xmlns:p14="http://schemas.microsoft.com/office/powerpoint/2010/main" val="343484482"/>
      </p:ext>
    </p:extLst>
  </p:cSld>
  <p:clrMapOvr>
    <a:masterClrMapping/>
  </p:clrMapOvr>
</p:sld>
</file>

<file path=ppt/theme/theme1.xml><?xml version="1.0" encoding="utf-8"?>
<a:theme xmlns:a="http://schemas.openxmlformats.org/drawingml/2006/main" name="JMP_Template">
  <a:themeElements>
    <a:clrScheme name="SAS_Presentation_Template_External_Audiences 15">
      <a:dk1>
        <a:srgbClr val="292929"/>
      </a:dk1>
      <a:lt1>
        <a:srgbClr val="FFFFFF"/>
      </a:lt1>
      <a:dk2>
        <a:srgbClr val="292929"/>
      </a:dk2>
      <a:lt2>
        <a:srgbClr val="808080"/>
      </a:lt2>
      <a:accent1>
        <a:srgbClr val="C0C0C0"/>
      </a:accent1>
      <a:accent2>
        <a:srgbClr val="003C8A"/>
      </a:accent2>
      <a:accent3>
        <a:srgbClr val="FFFFFF"/>
      </a:accent3>
      <a:accent4>
        <a:srgbClr val="212121"/>
      </a:accent4>
      <a:accent5>
        <a:srgbClr val="DCDCDC"/>
      </a:accent5>
      <a:accent6>
        <a:srgbClr val="00357D"/>
      </a:accent6>
      <a:hlink>
        <a:srgbClr val="993366"/>
      </a:hlink>
      <a:folHlink>
        <a:srgbClr val="669900"/>
      </a:folHlink>
    </a:clrScheme>
    <a:fontScheme name="SAS_Presentation_Template_External_Audiences">
      <a:majorFont>
        <a:latin typeface="Arial Narrow"/>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ctr" defTabSz="914400" rtl="0" eaLnBrk="1" fontAlgn="base" latinLnBrk="0" hangingPunct="1">
          <a:lnSpc>
            <a:spcPct val="100000"/>
          </a:lnSpc>
          <a:spcBef>
            <a:spcPct val="50000"/>
          </a:spcBef>
          <a:spcAft>
            <a:spcPct val="17000"/>
          </a:spcAft>
          <a:buClr>
            <a:schemeClr val="tx1"/>
          </a:buClr>
          <a:buSzTx/>
          <a:buFont typeface="Wingdings" pitchFamily="2" charset="2"/>
          <a:buNone/>
          <a:tabLst/>
          <a:defRPr kumimoji="0" lang="en-US" sz="1400" b="0" i="0" u="none" strike="noStrike" cap="none" normalizeH="0" baseline="0" smtClean="0">
            <a:ln>
              <a:noFill/>
            </a:ln>
            <a:solidFill>
              <a:srgbClr val="292929"/>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ctr" defTabSz="914400" rtl="0" eaLnBrk="1" fontAlgn="base" latinLnBrk="0" hangingPunct="1">
          <a:lnSpc>
            <a:spcPct val="100000"/>
          </a:lnSpc>
          <a:spcBef>
            <a:spcPct val="50000"/>
          </a:spcBef>
          <a:spcAft>
            <a:spcPct val="17000"/>
          </a:spcAft>
          <a:buClr>
            <a:schemeClr val="tx1"/>
          </a:buClr>
          <a:buSzTx/>
          <a:buFont typeface="Wingdings" pitchFamily="2" charset="2"/>
          <a:buNone/>
          <a:tabLst/>
          <a:defRPr kumimoji="0" lang="en-US" sz="1400" b="0" i="0" u="none" strike="noStrike" cap="none" normalizeH="0" baseline="0" smtClean="0">
            <a:ln>
              <a:noFill/>
            </a:ln>
            <a:solidFill>
              <a:srgbClr val="292929"/>
            </a:solidFill>
            <a:effectLst/>
            <a:latin typeface="Arial" charset="0"/>
          </a:defRPr>
        </a:defPPr>
      </a:lstStyle>
    </a:lnDef>
  </a:objectDefaults>
  <a:extraClrSchemeLst>
    <a:extraClrScheme>
      <a:clrScheme name="SAS_Presentation_Template_External_Audiences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AS_Presentation_Template_External_Audiences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AS_Presentation_Template_External_Audiences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AS_Presentation_Template_External_Audiences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AS_Presentation_Template_External_Audiences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AS_Presentation_Template_External_Audiences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AS_Presentation_Template_External_Audiences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SAS_Presentation_Template_External_Audiences 8">
        <a:dk1>
          <a:srgbClr val="000000"/>
        </a:dk1>
        <a:lt1>
          <a:srgbClr val="FFFFCC"/>
        </a:lt1>
        <a:dk2>
          <a:srgbClr val="003399"/>
        </a:dk2>
        <a:lt2>
          <a:srgbClr val="808080"/>
        </a:lt2>
        <a:accent1>
          <a:srgbClr val="FFCC00"/>
        </a:accent1>
        <a:accent2>
          <a:srgbClr val="CC0000"/>
        </a:accent2>
        <a:accent3>
          <a:srgbClr val="FFFFE2"/>
        </a:accent3>
        <a:accent4>
          <a:srgbClr val="000000"/>
        </a:accent4>
        <a:accent5>
          <a:srgbClr val="FFE2AA"/>
        </a:accent5>
        <a:accent6>
          <a:srgbClr val="B90000"/>
        </a:accent6>
        <a:hlink>
          <a:srgbClr val="000099"/>
        </a:hlink>
        <a:folHlink>
          <a:srgbClr val="808080"/>
        </a:folHlink>
      </a:clrScheme>
      <a:clrMap bg1="lt1" tx1="dk1" bg2="lt2" tx2="dk2" accent1="accent1" accent2="accent2" accent3="accent3" accent4="accent4" accent5="accent5" accent6="accent6" hlink="hlink" folHlink="folHlink"/>
    </a:extraClrScheme>
    <a:extraClrScheme>
      <a:clrScheme name="SAS_Presentation_Template_External_Audiences 9">
        <a:dk1>
          <a:srgbClr val="000000"/>
        </a:dk1>
        <a:lt1>
          <a:srgbClr val="F1F9FB"/>
        </a:lt1>
        <a:dk2>
          <a:srgbClr val="003399"/>
        </a:dk2>
        <a:lt2>
          <a:srgbClr val="808080"/>
        </a:lt2>
        <a:accent1>
          <a:srgbClr val="FFCC00"/>
        </a:accent1>
        <a:accent2>
          <a:srgbClr val="CC0000"/>
        </a:accent2>
        <a:accent3>
          <a:srgbClr val="F7FBFD"/>
        </a:accent3>
        <a:accent4>
          <a:srgbClr val="000000"/>
        </a:accent4>
        <a:accent5>
          <a:srgbClr val="FFE2AA"/>
        </a:accent5>
        <a:accent6>
          <a:srgbClr val="B90000"/>
        </a:accent6>
        <a:hlink>
          <a:srgbClr val="000099"/>
        </a:hlink>
        <a:folHlink>
          <a:srgbClr val="808080"/>
        </a:folHlink>
      </a:clrScheme>
      <a:clrMap bg1="lt1" tx1="dk1" bg2="lt2" tx2="dk2" accent1="accent1" accent2="accent2" accent3="accent3" accent4="accent4" accent5="accent5" accent6="accent6" hlink="hlink" folHlink="folHlink"/>
    </a:extraClrScheme>
    <a:extraClrScheme>
      <a:clrScheme name="SAS_Presentation_Template_External_Audiences 10">
        <a:dk1>
          <a:srgbClr val="292929"/>
        </a:dk1>
        <a:lt1>
          <a:srgbClr val="F1F9FB"/>
        </a:lt1>
        <a:dk2>
          <a:srgbClr val="292929"/>
        </a:dk2>
        <a:lt2>
          <a:srgbClr val="808080"/>
        </a:lt2>
        <a:accent1>
          <a:srgbClr val="C0C0C0"/>
        </a:accent1>
        <a:accent2>
          <a:srgbClr val="0099CC"/>
        </a:accent2>
        <a:accent3>
          <a:srgbClr val="F7FBFD"/>
        </a:accent3>
        <a:accent4>
          <a:srgbClr val="212121"/>
        </a:accent4>
        <a:accent5>
          <a:srgbClr val="DCDCDC"/>
        </a:accent5>
        <a:accent6>
          <a:srgbClr val="008AB9"/>
        </a:accent6>
        <a:hlink>
          <a:srgbClr val="993366"/>
        </a:hlink>
        <a:folHlink>
          <a:srgbClr val="669900"/>
        </a:folHlink>
      </a:clrScheme>
      <a:clrMap bg1="lt1" tx1="dk1" bg2="lt2" tx2="dk2" accent1="accent1" accent2="accent2" accent3="accent3" accent4="accent4" accent5="accent5" accent6="accent6" hlink="hlink" folHlink="folHlink"/>
    </a:extraClrScheme>
    <a:extraClrScheme>
      <a:clrScheme name="SAS_Presentation_Template_External_Audiences 11">
        <a:dk1>
          <a:srgbClr val="292929"/>
        </a:dk1>
        <a:lt1>
          <a:srgbClr val="F1F9FB"/>
        </a:lt1>
        <a:dk2>
          <a:srgbClr val="292929"/>
        </a:dk2>
        <a:lt2>
          <a:srgbClr val="808080"/>
        </a:lt2>
        <a:accent1>
          <a:srgbClr val="C0C0C0"/>
        </a:accent1>
        <a:accent2>
          <a:srgbClr val="003480"/>
        </a:accent2>
        <a:accent3>
          <a:srgbClr val="F7FBFD"/>
        </a:accent3>
        <a:accent4>
          <a:srgbClr val="212121"/>
        </a:accent4>
        <a:accent5>
          <a:srgbClr val="DCDCDC"/>
        </a:accent5>
        <a:accent6>
          <a:srgbClr val="002E73"/>
        </a:accent6>
        <a:hlink>
          <a:srgbClr val="993366"/>
        </a:hlink>
        <a:folHlink>
          <a:srgbClr val="669900"/>
        </a:folHlink>
      </a:clrScheme>
      <a:clrMap bg1="lt1" tx1="dk1" bg2="lt2" tx2="dk2" accent1="accent1" accent2="accent2" accent3="accent3" accent4="accent4" accent5="accent5" accent6="accent6" hlink="hlink" folHlink="folHlink"/>
    </a:extraClrScheme>
    <a:extraClrScheme>
      <a:clrScheme name="SAS_Presentation_Template_External_Audiences 12">
        <a:dk1>
          <a:srgbClr val="292929"/>
        </a:dk1>
        <a:lt1>
          <a:srgbClr val="F1F9FB"/>
        </a:lt1>
        <a:dk2>
          <a:srgbClr val="292929"/>
        </a:dk2>
        <a:lt2>
          <a:srgbClr val="808080"/>
        </a:lt2>
        <a:accent1>
          <a:srgbClr val="C0C0C0"/>
        </a:accent1>
        <a:accent2>
          <a:srgbClr val="0041A0"/>
        </a:accent2>
        <a:accent3>
          <a:srgbClr val="F7FBFD"/>
        </a:accent3>
        <a:accent4>
          <a:srgbClr val="212121"/>
        </a:accent4>
        <a:accent5>
          <a:srgbClr val="DCDCDC"/>
        </a:accent5>
        <a:accent6>
          <a:srgbClr val="003A91"/>
        </a:accent6>
        <a:hlink>
          <a:srgbClr val="993366"/>
        </a:hlink>
        <a:folHlink>
          <a:srgbClr val="669900"/>
        </a:folHlink>
      </a:clrScheme>
      <a:clrMap bg1="lt1" tx1="dk1" bg2="lt2" tx2="dk2" accent1="accent1" accent2="accent2" accent3="accent3" accent4="accent4" accent5="accent5" accent6="accent6" hlink="hlink" folHlink="folHlink"/>
    </a:extraClrScheme>
    <a:extraClrScheme>
      <a:clrScheme name="SAS_Presentation_Template_External_Audiences 13">
        <a:dk1>
          <a:srgbClr val="292929"/>
        </a:dk1>
        <a:lt1>
          <a:srgbClr val="F1F9FB"/>
        </a:lt1>
        <a:dk2>
          <a:srgbClr val="292929"/>
        </a:dk2>
        <a:lt2>
          <a:srgbClr val="808080"/>
        </a:lt2>
        <a:accent1>
          <a:srgbClr val="C0C0C0"/>
        </a:accent1>
        <a:accent2>
          <a:srgbClr val="003C94"/>
        </a:accent2>
        <a:accent3>
          <a:srgbClr val="F7FBFD"/>
        </a:accent3>
        <a:accent4>
          <a:srgbClr val="212121"/>
        </a:accent4>
        <a:accent5>
          <a:srgbClr val="DCDCDC"/>
        </a:accent5>
        <a:accent6>
          <a:srgbClr val="003586"/>
        </a:accent6>
        <a:hlink>
          <a:srgbClr val="993366"/>
        </a:hlink>
        <a:folHlink>
          <a:srgbClr val="669900"/>
        </a:folHlink>
      </a:clrScheme>
      <a:clrMap bg1="lt1" tx1="dk1" bg2="lt2" tx2="dk2" accent1="accent1" accent2="accent2" accent3="accent3" accent4="accent4" accent5="accent5" accent6="accent6" hlink="hlink" folHlink="folHlink"/>
    </a:extraClrScheme>
    <a:extraClrScheme>
      <a:clrScheme name="SAS_Presentation_Template_External_Audiences 14">
        <a:dk1>
          <a:srgbClr val="292929"/>
        </a:dk1>
        <a:lt1>
          <a:srgbClr val="F1F9FB"/>
        </a:lt1>
        <a:dk2>
          <a:srgbClr val="292929"/>
        </a:dk2>
        <a:lt2>
          <a:srgbClr val="808080"/>
        </a:lt2>
        <a:accent1>
          <a:srgbClr val="C0C0C0"/>
        </a:accent1>
        <a:accent2>
          <a:srgbClr val="003C8A"/>
        </a:accent2>
        <a:accent3>
          <a:srgbClr val="F7FBFD"/>
        </a:accent3>
        <a:accent4>
          <a:srgbClr val="212121"/>
        </a:accent4>
        <a:accent5>
          <a:srgbClr val="DCDCDC"/>
        </a:accent5>
        <a:accent6>
          <a:srgbClr val="00357D"/>
        </a:accent6>
        <a:hlink>
          <a:srgbClr val="993366"/>
        </a:hlink>
        <a:folHlink>
          <a:srgbClr val="669900"/>
        </a:folHlink>
      </a:clrScheme>
      <a:clrMap bg1="lt1" tx1="dk1" bg2="lt2" tx2="dk2" accent1="accent1" accent2="accent2" accent3="accent3" accent4="accent4" accent5="accent5" accent6="accent6" hlink="hlink" folHlink="folHlink"/>
    </a:extraClrScheme>
    <a:extraClrScheme>
      <a:clrScheme name="SAS_Presentation_Template_External_Audiences 15">
        <a:dk1>
          <a:srgbClr val="292929"/>
        </a:dk1>
        <a:lt1>
          <a:srgbClr val="FFFFFF"/>
        </a:lt1>
        <a:dk2>
          <a:srgbClr val="292929"/>
        </a:dk2>
        <a:lt2>
          <a:srgbClr val="808080"/>
        </a:lt2>
        <a:accent1>
          <a:srgbClr val="C0C0C0"/>
        </a:accent1>
        <a:accent2>
          <a:srgbClr val="003C8A"/>
        </a:accent2>
        <a:accent3>
          <a:srgbClr val="FFFFFF"/>
        </a:accent3>
        <a:accent4>
          <a:srgbClr val="212121"/>
        </a:accent4>
        <a:accent5>
          <a:srgbClr val="DCDCDC"/>
        </a:accent5>
        <a:accent6>
          <a:srgbClr val="00357D"/>
        </a:accent6>
        <a:hlink>
          <a:srgbClr val="993366"/>
        </a:hlink>
        <a:folHlink>
          <a:srgbClr val="66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8F85988E6419044835E06D0B67F8D13" ma:contentTypeVersion="0" ma:contentTypeDescription="Create a new document." ma:contentTypeScope="" ma:versionID="88102d91fd2cd01189f3c3726dc72d1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6F338AE-6D6D-4876-A546-1EAF79D5B95C}">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www.w3.org/XML/1998/namespace"/>
    <ds:schemaRef ds:uri="http://purl.org/dc/dcmitype/"/>
  </ds:schemaRefs>
</ds:datastoreItem>
</file>

<file path=customXml/itemProps2.xml><?xml version="1.0" encoding="utf-8"?>
<ds:datastoreItem xmlns:ds="http://schemas.openxmlformats.org/officeDocument/2006/customXml" ds:itemID="{717D8B78-F00C-4EDB-B45E-BCBBF93AC07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1B4E3183-10F9-4099-A5AF-F1DA1596326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JMP_Template</Template>
  <TotalTime>11312</TotalTime>
  <Words>1028</Words>
  <Application>Microsoft Office PowerPoint</Application>
  <PresentationFormat>On-screen Show (4:3)</PresentationFormat>
  <Paragraphs>128</Paragraphs>
  <Slides>37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37</vt:i4>
      </vt:variant>
    </vt:vector>
  </HeadingPairs>
  <TitlesOfParts>
    <vt:vector size="43" baseType="lpstr">
      <vt:lpstr>Arial</vt:lpstr>
      <vt:lpstr>Arial Narrow</vt:lpstr>
      <vt:lpstr>Calibri</vt:lpstr>
      <vt:lpstr>Times New Roman</vt:lpstr>
      <vt:lpstr>Wingdings</vt:lpstr>
      <vt:lpstr>JMP_Template</vt:lpstr>
      <vt:lpstr>Modern Design of Experiments for Rapid and Active Learning</vt:lpstr>
      <vt:lpstr>Outline</vt:lpstr>
      <vt:lpstr>Introduction: Main Message</vt:lpstr>
      <vt:lpstr>What Is a Designed Experiment?</vt:lpstr>
      <vt:lpstr>Fundamental to designed experiments are…</vt:lpstr>
      <vt:lpstr>Why design experiments?</vt:lpstr>
      <vt:lpstr>How do you start doing designed experiments?</vt:lpstr>
      <vt:lpstr>What is a screening experiment?</vt:lpstr>
      <vt:lpstr>A textbook screening design</vt:lpstr>
      <vt:lpstr>Implicit Restrictive Assumptions</vt:lpstr>
      <vt:lpstr>More textbook design limitations</vt:lpstr>
      <vt:lpstr>Consequence of Textbook Design Limitation</vt:lpstr>
      <vt:lpstr>Software Demonstration </vt:lpstr>
      <vt:lpstr>Optimal replication of runs in a design</vt:lpstr>
      <vt:lpstr>Reasons to Replicate Runs</vt:lpstr>
      <vt:lpstr>Software Demonstration </vt:lpstr>
      <vt:lpstr>Optimal Design Augmentation </vt:lpstr>
      <vt:lpstr>Reasons to Augment</vt:lpstr>
      <vt:lpstr>Software Demonstration </vt:lpstr>
      <vt:lpstr>DOE when not all factor combinations are feasible</vt:lpstr>
      <vt:lpstr>Reasons to Impose Factor Constraints </vt:lpstr>
      <vt:lpstr>Design employing constrained factors</vt:lpstr>
      <vt:lpstr>Design with Response Data</vt:lpstr>
      <vt:lpstr>Software Demonstration </vt:lpstr>
      <vt:lpstr>A design with homogeneous groups of runs - blocks</vt:lpstr>
      <vt:lpstr>Vitamin Stability Experiment</vt:lpstr>
      <vt:lpstr>Vitamin Stability Experiment</vt:lpstr>
      <vt:lpstr>The data</vt:lpstr>
      <vt:lpstr>Graphical descriptive analysis</vt:lpstr>
      <vt:lpstr>Software Demonstration </vt:lpstr>
      <vt:lpstr>DOE With Covariate Factors Known in Advance</vt:lpstr>
      <vt:lpstr>Reasons to Use Covariate Factor Information</vt:lpstr>
      <vt:lpstr>Case Study Using Covariate Information</vt:lpstr>
      <vt:lpstr>Graphical View of Covariate Information</vt:lpstr>
      <vt:lpstr>Software Demonstration </vt:lpstr>
      <vt:lpstr>Summary of DOE with Covariate Factors</vt:lpstr>
      <vt:lpstr>Summary</vt:lpstr>
    </vt:vector>
  </TitlesOfParts>
  <Company>SAS Institute Inc</Company>
  <LinksUpToDate>false</LinksUpToDate>
  <SharedDoc>false</SharedDoc>
  <HyperlinkBase>http://infosite.sas.com/C10/Presentations/default.aspx</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Bradley Jones</dc:creator>
  <cp:lastModifiedBy>Bradley Jones</cp:lastModifiedBy>
  <cp:revision>377</cp:revision>
  <dcterms:created xsi:type="dcterms:W3CDTF">2010-09-07T13:43:31Z</dcterms:created>
  <dcterms:modified xsi:type="dcterms:W3CDTF">2018-10-15T19:56:24Z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0x01010008F85988E6419044835E06D0B67F8D13</vt:lpwstr>
  </property>
</Properties>
</file>