
<file path=[Content_Types].xml><?xml version="1.0" encoding="utf-8"?>
<Types xmlns="http://schemas.openxmlformats.org/package/2006/content-types">
  <Default Extension="xml" ContentType="application/xml"/>
  <Default Extension="jpg" ContentType="image/jpeg"/>
  <Default Extension="tiff" ContentType="image/tiff"/>
  <Default Extension="emf" ContentType="image/x-emf"/>
  <Default Extension="jpeg" ContentType="image/jpeg"/>
  <Default Extension="rels" ContentType="application/vnd.openxmlformats-package.relationships+xml"/>
  <Default Extension="wdp" ContentType="image/vnd.ms-photo"/>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comment1.xml" ContentType="application/vnd.openxmlformats-officedocument.presentationml.comments+xml"/>
  <Override PartName="/ppt/notesSlides/notesSlide5.xml" ContentType="application/vnd.openxmlformats-officedocument.presentationml.notesSlide+xml"/>
  <Override PartName="/ppt/notesSlides/notesSlide6.xml" ContentType="application/vnd.openxmlformats-officedocument.presentationml.notesSlide+xml"/>
  <Override PartName="/ppt/comments/comment2.xml" ContentType="application/vnd.openxmlformats-officedocument.presentationml.comments+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sldIdLst>
    <p:sldId id="259" r:id="rId2"/>
    <p:sldId id="260" r:id="rId3"/>
    <p:sldId id="258" r:id="rId4"/>
    <p:sldId id="263" r:id="rId5"/>
    <p:sldId id="264" r:id="rId6"/>
    <p:sldId id="265" r:id="rId7"/>
    <p:sldId id="261" r:id="rId8"/>
    <p:sldId id="262" r:id="rId9"/>
  </p:sldIdLst>
  <p:sldSz cx="37463413" cy="21067713"/>
  <p:notesSz cx="6934200" cy="9232900"/>
  <p:defaultTextStyle>
    <a:defPPr>
      <a:defRPr lang="en-US"/>
    </a:defPPr>
    <a:lvl1pPr algn="l" defTabSz="1871589" rtl="0" eaLnBrk="0" fontAlgn="base" hangingPunct="0">
      <a:spcBef>
        <a:spcPct val="0"/>
      </a:spcBef>
      <a:spcAft>
        <a:spcPct val="0"/>
      </a:spcAft>
      <a:defRPr kern="1200">
        <a:solidFill>
          <a:schemeClr val="tx1"/>
        </a:solidFill>
        <a:latin typeface="Calibri" charset="0"/>
        <a:ea typeface="ＭＳ Ｐゴシック" charset="0"/>
        <a:cs typeface="ＭＳ Ｐゴシック" charset="0"/>
      </a:defRPr>
    </a:lvl1pPr>
    <a:lvl2pPr marL="1871589" indent="-1414404" algn="l" defTabSz="1871589" rtl="0" eaLnBrk="0" fontAlgn="base" hangingPunct="0">
      <a:spcBef>
        <a:spcPct val="0"/>
      </a:spcBef>
      <a:spcAft>
        <a:spcPct val="0"/>
      </a:spcAft>
      <a:defRPr kern="1200">
        <a:solidFill>
          <a:schemeClr val="tx1"/>
        </a:solidFill>
        <a:latin typeface="Calibri" charset="0"/>
        <a:ea typeface="ＭＳ Ｐゴシック" charset="0"/>
        <a:cs typeface="ＭＳ Ｐゴシック" charset="0"/>
      </a:defRPr>
    </a:lvl2pPr>
    <a:lvl3pPr marL="3744764" indent="-2830398" algn="l" defTabSz="1871589" rtl="0" eaLnBrk="0" fontAlgn="base" hangingPunct="0">
      <a:spcBef>
        <a:spcPct val="0"/>
      </a:spcBef>
      <a:spcAft>
        <a:spcPct val="0"/>
      </a:spcAft>
      <a:defRPr kern="1200">
        <a:solidFill>
          <a:schemeClr val="tx1"/>
        </a:solidFill>
        <a:latin typeface="Calibri" charset="0"/>
        <a:ea typeface="ＭＳ Ｐゴシック" charset="0"/>
        <a:cs typeface="ＭＳ Ｐゴシック" charset="0"/>
      </a:defRPr>
    </a:lvl3pPr>
    <a:lvl4pPr marL="5617942" indent="-4246392" algn="l" defTabSz="1871589" rtl="0" eaLnBrk="0" fontAlgn="base" hangingPunct="0">
      <a:spcBef>
        <a:spcPct val="0"/>
      </a:spcBef>
      <a:spcAft>
        <a:spcPct val="0"/>
      </a:spcAft>
      <a:defRPr kern="1200">
        <a:solidFill>
          <a:schemeClr val="tx1"/>
        </a:solidFill>
        <a:latin typeface="Calibri" charset="0"/>
        <a:ea typeface="ＭＳ Ｐゴシック" charset="0"/>
        <a:cs typeface="ＭＳ Ｐゴシック" charset="0"/>
      </a:defRPr>
    </a:lvl4pPr>
    <a:lvl5pPr marL="7491116" indent="-5662386" algn="l" defTabSz="1871589" rtl="0" eaLnBrk="0" fontAlgn="base" hangingPunct="0">
      <a:spcBef>
        <a:spcPct val="0"/>
      </a:spcBef>
      <a:spcAft>
        <a:spcPct val="0"/>
      </a:spcAft>
      <a:defRPr kern="1200">
        <a:solidFill>
          <a:schemeClr val="tx1"/>
        </a:solidFill>
        <a:latin typeface="Calibri" charset="0"/>
        <a:ea typeface="ＭＳ Ｐゴシック" charset="0"/>
        <a:cs typeface="ＭＳ Ｐゴシック" charset="0"/>
      </a:defRPr>
    </a:lvl5pPr>
    <a:lvl6pPr marL="2285911" algn="l" defTabSz="457185" rtl="0" eaLnBrk="1" latinLnBrk="0" hangingPunct="1">
      <a:defRPr kern="1200">
        <a:solidFill>
          <a:schemeClr val="tx1"/>
        </a:solidFill>
        <a:latin typeface="Calibri" charset="0"/>
        <a:ea typeface="ＭＳ Ｐゴシック" charset="0"/>
        <a:cs typeface="ＭＳ Ｐゴシック" charset="0"/>
      </a:defRPr>
    </a:lvl6pPr>
    <a:lvl7pPr marL="2743092" algn="l" defTabSz="457185" rtl="0" eaLnBrk="1" latinLnBrk="0" hangingPunct="1">
      <a:defRPr kern="1200">
        <a:solidFill>
          <a:schemeClr val="tx1"/>
        </a:solidFill>
        <a:latin typeface="Calibri" charset="0"/>
        <a:ea typeface="ＭＳ Ｐゴシック" charset="0"/>
        <a:cs typeface="ＭＳ Ｐゴシック" charset="0"/>
      </a:defRPr>
    </a:lvl7pPr>
    <a:lvl8pPr marL="3200276" algn="l" defTabSz="457185" rtl="0" eaLnBrk="1" latinLnBrk="0" hangingPunct="1">
      <a:defRPr kern="1200">
        <a:solidFill>
          <a:schemeClr val="tx1"/>
        </a:solidFill>
        <a:latin typeface="Calibri" charset="0"/>
        <a:ea typeface="ＭＳ Ｐゴシック" charset="0"/>
        <a:cs typeface="ＭＳ Ｐゴシック" charset="0"/>
      </a:defRPr>
    </a:lvl8pPr>
    <a:lvl9pPr marL="3657453" algn="l" defTabSz="457185" rtl="0" eaLnBrk="1" latinLnBrk="0" hangingPunct="1">
      <a:defRPr kern="1200">
        <a:solidFill>
          <a:schemeClr val="tx1"/>
        </a:solidFill>
        <a:latin typeface="Calibri"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6636" userDrawn="1">
          <p15:clr>
            <a:srgbClr val="A4A3A4"/>
          </p15:clr>
        </p15:guide>
        <p15:guide id="2" pos="1180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eter Crane" initials="PC" lastIdx="28"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kiosk/>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54469F"/>
    <a:srgbClr val="30D048"/>
    <a:srgbClr val="27B03E"/>
    <a:srgbClr val="A344EA"/>
    <a:srgbClr val="2CC043"/>
    <a:srgbClr val="749E6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821"/>
    <p:restoredTop sz="94780"/>
  </p:normalViewPr>
  <p:slideViewPr>
    <p:cSldViewPr snapToGrid="0" snapToObjects="1">
      <p:cViewPr>
        <p:scale>
          <a:sx n="42" d="100"/>
          <a:sy n="42" d="100"/>
        </p:scale>
        <p:origin x="-1632" y="-152"/>
      </p:cViewPr>
      <p:guideLst>
        <p:guide orient="horz" pos="6636"/>
        <p:guide pos="1180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commentAuthors" Target="commentAuthors.xml"/><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9-02-14T21:08:00.985" idx="20">
    <p:pos x="8565" y="7037"/>
    <p:text>This isn't aligned properly</p:text>
    <p:extLst>
      <p:ext uri="{C676402C-5697-4E1C-873F-D02D1690AC5C}">
        <p15:threadingInfo xmlns:p15="http://schemas.microsoft.com/office/powerpoint/2012/main" timeZoneBias="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9-02-14T21:09:48.401" idx="25">
    <p:pos x="24868" y="3181"/>
    <p:text>Obvs needs tidying up!</p:text>
    <p:extLst>
      <p:ext uri="{C676402C-5697-4E1C-873F-D02D1690AC5C}">
        <p15:threadingInfo xmlns:p15="http://schemas.microsoft.com/office/powerpoint/2012/main" timeZoneBias="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27475" y="0"/>
            <a:ext cx="3005138" cy="463550"/>
          </a:xfrm>
          <a:prstGeom prst="rect">
            <a:avLst/>
          </a:prstGeom>
        </p:spPr>
        <p:txBody>
          <a:bodyPr vert="horz" lIns="91440" tIns="45720" rIns="91440" bIns="45720" rtlCol="0"/>
          <a:lstStyle>
            <a:lvl1pPr algn="r">
              <a:defRPr sz="1200"/>
            </a:lvl1pPr>
          </a:lstStyle>
          <a:p>
            <a:fld id="{DA2195E2-1FBC-2645-86B9-B18B885D461D}" type="datetimeFigureOut">
              <a:rPr lang="en-US" smtClean="0"/>
              <a:t>3/14/19</a:t>
            </a:fld>
            <a:endParaRPr lang="en-US"/>
          </a:p>
        </p:txBody>
      </p:sp>
      <p:sp>
        <p:nvSpPr>
          <p:cNvPr id="4" name="Slide Image Placeholder 3"/>
          <p:cNvSpPr>
            <a:spLocks noGrp="1" noRot="1" noChangeAspect="1"/>
          </p:cNvSpPr>
          <p:nvPr>
            <p:ph type="sldImg" idx="2"/>
          </p:nvPr>
        </p:nvSpPr>
        <p:spPr>
          <a:xfrm>
            <a:off x="696913" y="1154113"/>
            <a:ext cx="5540375" cy="31162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3738" y="4443413"/>
            <a:ext cx="5546725" cy="363537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69350"/>
            <a:ext cx="3005138" cy="46355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27475" y="8769350"/>
            <a:ext cx="3005138" cy="463550"/>
          </a:xfrm>
          <a:prstGeom prst="rect">
            <a:avLst/>
          </a:prstGeom>
        </p:spPr>
        <p:txBody>
          <a:bodyPr vert="horz" lIns="91440" tIns="45720" rIns="91440" bIns="45720" rtlCol="0" anchor="b"/>
          <a:lstStyle>
            <a:lvl1pPr algn="r">
              <a:defRPr sz="1200"/>
            </a:lvl1pPr>
          </a:lstStyle>
          <a:p>
            <a:fld id="{3C6A348B-81B4-A94B-972E-F4EFF8E5424B}" type="slidenum">
              <a:rPr lang="en-US" smtClean="0"/>
              <a:t>‹#›</a:t>
            </a:fld>
            <a:endParaRPr lang="en-US"/>
          </a:p>
        </p:txBody>
      </p:sp>
    </p:spTree>
    <p:extLst>
      <p:ext uri="{BB962C8B-B14F-4D97-AF65-F5344CB8AC3E}">
        <p14:creationId xmlns:p14="http://schemas.microsoft.com/office/powerpoint/2010/main" val="400520273"/>
      </p:ext>
    </p:extLst>
  </p:cSld>
  <p:clrMap bg1="lt1" tx1="dk1" bg2="lt2" tx2="dk2" accent1="accent1" accent2="accent2" accent3="accent3" accent4="accent4" accent5="accent5" accent6="accent6" hlink="hlink" folHlink="folHlink"/>
  <p:notesStyle>
    <a:lvl1pPr marL="0" algn="l" defTabSz="914365" rtl="0" eaLnBrk="1" latinLnBrk="0" hangingPunct="1">
      <a:defRPr sz="1200" kern="1200">
        <a:solidFill>
          <a:schemeClr val="tx1"/>
        </a:solidFill>
        <a:latin typeface="+mn-lt"/>
        <a:ea typeface="+mn-ea"/>
        <a:cs typeface="+mn-cs"/>
      </a:defRPr>
    </a:lvl1pPr>
    <a:lvl2pPr marL="457185" algn="l" defTabSz="914365" rtl="0" eaLnBrk="1" latinLnBrk="0" hangingPunct="1">
      <a:defRPr sz="1200" kern="1200">
        <a:solidFill>
          <a:schemeClr val="tx1"/>
        </a:solidFill>
        <a:latin typeface="+mn-lt"/>
        <a:ea typeface="+mn-ea"/>
        <a:cs typeface="+mn-cs"/>
      </a:defRPr>
    </a:lvl2pPr>
    <a:lvl3pPr marL="914365" algn="l" defTabSz="914365" rtl="0" eaLnBrk="1" latinLnBrk="0" hangingPunct="1">
      <a:defRPr sz="1200" kern="1200">
        <a:solidFill>
          <a:schemeClr val="tx1"/>
        </a:solidFill>
        <a:latin typeface="+mn-lt"/>
        <a:ea typeface="+mn-ea"/>
        <a:cs typeface="+mn-cs"/>
      </a:defRPr>
    </a:lvl3pPr>
    <a:lvl4pPr marL="1371546" algn="l" defTabSz="914365" rtl="0" eaLnBrk="1" latinLnBrk="0" hangingPunct="1">
      <a:defRPr sz="1200" kern="1200">
        <a:solidFill>
          <a:schemeClr val="tx1"/>
        </a:solidFill>
        <a:latin typeface="+mn-lt"/>
        <a:ea typeface="+mn-ea"/>
        <a:cs typeface="+mn-cs"/>
      </a:defRPr>
    </a:lvl4pPr>
    <a:lvl5pPr marL="1828726" algn="l" defTabSz="914365" rtl="0" eaLnBrk="1" latinLnBrk="0" hangingPunct="1">
      <a:defRPr sz="1200" kern="1200">
        <a:solidFill>
          <a:schemeClr val="tx1"/>
        </a:solidFill>
        <a:latin typeface="+mn-lt"/>
        <a:ea typeface="+mn-ea"/>
        <a:cs typeface="+mn-cs"/>
      </a:defRPr>
    </a:lvl5pPr>
    <a:lvl6pPr marL="2285911" algn="l" defTabSz="914365" rtl="0" eaLnBrk="1" latinLnBrk="0" hangingPunct="1">
      <a:defRPr sz="1200" kern="1200">
        <a:solidFill>
          <a:schemeClr val="tx1"/>
        </a:solidFill>
        <a:latin typeface="+mn-lt"/>
        <a:ea typeface="+mn-ea"/>
        <a:cs typeface="+mn-cs"/>
      </a:defRPr>
    </a:lvl6pPr>
    <a:lvl7pPr marL="2743092" algn="l" defTabSz="914365" rtl="0" eaLnBrk="1" latinLnBrk="0" hangingPunct="1">
      <a:defRPr sz="1200" kern="1200">
        <a:solidFill>
          <a:schemeClr val="tx1"/>
        </a:solidFill>
        <a:latin typeface="+mn-lt"/>
        <a:ea typeface="+mn-ea"/>
        <a:cs typeface="+mn-cs"/>
      </a:defRPr>
    </a:lvl7pPr>
    <a:lvl8pPr marL="3200276" algn="l" defTabSz="914365" rtl="0" eaLnBrk="1" latinLnBrk="0" hangingPunct="1">
      <a:defRPr sz="1200" kern="1200">
        <a:solidFill>
          <a:schemeClr val="tx1"/>
        </a:solidFill>
        <a:latin typeface="+mn-lt"/>
        <a:ea typeface="+mn-ea"/>
        <a:cs typeface="+mn-cs"/>
      </a:defRPr>
    </a:lvl8pPr>
    <a:lvl9pPr marL="3657453" algn="l" defTabSz="91436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6A348B-81B4-A94B-972E-F4EFF8E5424B}" type="slidenum">
              <a:rPr lang="en-US" smtClean="0"/>
              <a:t>1</a:t>
            </a:fld>
            <a:endParaRPr lang="en-US"/>
          </a:p>
        </p:txBody>
      </p:sp>
    </p:spTree>
    <p:extLst>
      <p:ext uri="{BB962C8B-B14F-4D97-AF65-F5344CB8AC3E}">
        <p14:creationId xmlns:p14="http://schemas.microsoft.com/office/powerpoint/2010/main" val="2508836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6A348B-81B4-A94B-972E-F4EFF8E5424B}" type="slidenum">
              <a:rPr lang="en-US" smtClean="0"/>
              <a:t>2</a:t>
            </a:fld>
            <a:endParaRPr lang="en-US"/>
          </a:p>
        </p:txBody>
      </p:sp>
    </p:spTree>
    <p:extLst>
      <p:ext uri="{BB962C8B-B14F-4D97-AF65-F5344CB8AC3E}">
        <p14:creationId xmlns:p14="http://schemas.microsoft.com/office/powerpoint/2010/main" val="17303565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6A348B-81B4-A94B-972E-F4EFF8E5424B}" type="slidenum">
              <a:rPr lang="en-US" smtClean="0"/>
              <a:t>3</a:t>
            </a:fld>
            <a:endParaRPr lang="en-US"/>
          </a:p>
        </p:txBody>
      </p:sp>
    </p:spTree>
    <p:extLst>
      <p:ext uri="{BB962C8B-B14F-4D97-AF65-F5344CB8AC3E}">
        <p14:creationId xmlns:p14="http://schemas.microsoft.com/office/powerpoint/2010/main" val="1589414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6A348B-81B4-A94B-972E-F4EFF8E5424B}" type="slidenum">
              <a:rPr lang="en-US" smtClean="0"/>
              <a:t>4</a:t>
            </a:fld>
            <a:endParaRPr lang="en-US"/>
          </a:p>
        </p:txBody>
      </p:sp>
    </p:spTree>
    <p:extLst>
      <p:ext uri="{BB962C8B-B14F-4D97-AF65-F5344CB8AC3E}">
        <p14:creationId xmlns:p14="http://schemas.microsoft.com/office/powerpoint/2010/main" val="2655939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6A348B-81B4-A94B-972E-F4EFF8E5424B}" type="slidenum">
              <a:rPr lang="en-US" smtClean="0"/>
              <a:t>5</a:t>
            </a:fld>
            <a:endParaRPr lang="en-US"/>
          </a:p>
        </p:txBody>
      </p:sp>
    </p:spTree>
    <p:extLst>
      <p:ext uri="{BB962C8B-B14F-4D97-AF65-F5344CB8AC3E}">
        <p14:creationId xmlns:p14="http://schemas.microsoft.com/office/powerpoint/2010/main" val="15675603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6A348B-81B4-A94B-972E-F4EFF8E5424B}" type="slidenum">
              <a:rPr lang="en-US" smtClean="0"/>
              <a:t>6</a:t>
            </a:fld>
            <a:endParaRPr lang="en-US"/>
          </a:p>
        </p:txBody>
      </p:sp>
    </p:spTree>
    <p:extLst>
      <p:ext uri="{BB962C8B-B14F-4D97-AF65-F5344CB8AC3E}">
        <p14:creationId xmlns:p14="http://schemas.microsoft.com/office/powerpoint/2010/main" val="9138103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6A348B-81B4-A94B-972E-F4EFF8E5424B}" type="slidenum">
              <a:rPr lang="en-US" smtClean="0"/>
              <a:t>7</a:t>
            </a:fld>
            <a:endParaRPr lang="en-US"/>
          </a:p>
        </p:txBody>
      </p:sp>
    </p:spTree>
    <p:extLst>
      <p:ext uri="{BB962C8B-B14F-4D97-AF65-F5344CB8AC3E}">
        <p14:creationId xmlns:p14="http://schemas.microsoft.com/office/powerpoint/2010/main" val="5468931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6A348B-81B4-A94B-972E-F4EFF8E5424B}" type="slidenum">
              <a:rPr lang="en-US" smtClean="0"/>
              <a:t>8</a:t>
            </a:fld>
            <a:endParaRPr lang="en-US"/>
          </a:p>
        </p:txBody>
      </p:sp>
    </p:spTree>
    <p:extLst>
      <p:ext uri="{BB962C8B-B14F-4D97-AF65-F5344CB8AC3E}">
        <p14:creationId xmlns:p14="http://schemas.microsoft.com/office/powerpoint/2010/main" val="2867827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809756" y="6544649"/>
            <a:ext cx="31843901" cy="4515904"/>
          </a:xfrm>
        </p:spPr>
        <p:txBody>
          <a:bodyPr/>
          <a:lstStyle/>
          <a:p>
            <a:r>
              <a:rPr lang="en-US"/>
              <a:t>Click to edit Master title style</a:t>
            </a:r>
          </a:p>
        </p:txBody>
      </p:sp>
      <p:sp>
        <p:nvSpPr>
          <p:cNvPr id="3" name="Subtitle 2"/>
          <p:cNvSpPr>
            <a:spLocks noGrp="1"/>
          </p:cNvSpPr>
          <p:nvPr>
            <p:ph type="subTitle" idx="1"/>
          </p:nvPr>
        </p:nvSpPr>
        <p:spPr>
          <a:xfrm>
            <a:off x="5619512" y="11938371"/>
            <a:ext cx="26224389" cy="5383971"/>
          </a:xfrm>
        </p:spPr>
        <p:txBody>
          <a:bodyPr/>
          <a:lstStyle>
            <a:lvl1pPr marL="0" indent="0" algn="ctr">
              <a:buNone/>
              <a:defRPr>
                <a:solidFill>
                  <a:schemeClr val="tx1">
                    <a:tint val="75000"/>
                  </a:schemeClr>
                </a:solidFill>
              </a:defRPr>
            </a:lvl1pPr>
            <a:lvl2pPr marL="457237" indent="0" algn="ctr">
              <a:buNone/>
              <a:defRPr>
                <a:solidFill>
                  <a:schemeClr val="tx1">
                    <a:tint val="75000"/>
                  </a:schemeClr>
                </a:solidFill>
              </a:defRPr>
            </a:lvl2pPr>
            <a:lvl3pPr marL="914471" indent="0" algn="ctr">
              <a:buNone/>
              <a:defRPr>
                <a:solidFill>
                  <a:schemeClr val="tx1">
                    <a:tint val="75000"/>
                  </a:schemeClr>
                </a:solidFill>
              </a:defRPr>
            </a:lvl3pPr>
            <a:lvl4pPr marL="1371708" indent="0" algn="ctr">
              <a:buNone/>
              <a:defRPr>
                <a:solidFill>
                  <a:schemeClr val="tx1">
                    <a:tint val="75000"/>
                  </a:schemeClr>
                </a:solidFill>
              </a:defRPr>
            </a:lvl4pPr>
            <a:lvl5pPr marL="1828942" indent="0" algn="ctr">
              <a:buNone/>
              <a:defRPr>
                <a:solidFill>
                  <a:schemeClr val="tx1">
                    <a:tint val="75000"/>
                  </a:schemeClr>
                </a:solidFill>
              </a:defRPr>
            </a:lvl5pPr>
            <a:lvl6pPr marL="2286179" indent="0" algn="ctr">
              <a:buNone/>
              <a:defRPr>
                <a:solidFill>
                  <a:schemeClr val="tx1">
                    <a:tint val="75000"/>
                  </a:schemeClr>
                </a:solidFill>
              </a:defRPr>
            </a:lvl6pPr>
            <a:lvl7pPr marL="2743413" indent="0" algn="ctr">
              <a:buNone/>
              <a:defRPr>
                <a:solidFill>
                  <a:schemeClr val="tx1">
                    <a:tint val="75000"/>
                  </a:schemeClr>
                </a:solidFill>
              </a:defRPr>
            </a:lvl7pPr>
            <a:lvl8pPr marL="3200650" indent="0" algn="ctr">
              <a:buNone/>
              <a:defRPr>
                <a:solidFill>
                  <a:schemeClr val="tx1">
                    <a:tint val="75000"/>
                  </a:schemeClr>
                </a:solidFill>
              </a:defRPr>
            </a:lvl8pPr>
            <a:lvl9pPr marL="365788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ABD2B39D-C0FF-DE44-84A9-7C03C469447B}" type="datetimeFigureOut">
              <a:rPr lang="en-US"/>
              <a:pPr>
                <a:defRPr/>
              </a:pPr>
              <a:t>3/14/19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AE205D9-FA47-2244-A516-52B3C2B4854F}" type="slidenum">
              <a:rPr lang="en-US"/>
              <a:pPr>
                <a:defRPr/>
              </a:pPr>
              <a:t>‹#›</a:t>
            </a:fld>
            <a:endParaRPr lang="en-US"/>
          </a:p>
        </p:txBody>
      </p:sp>
    </p:spTree>
    <p:extLst>
      <p:ext uri="{BB962C8B-B14F-4D97-AF65-F5344CB8AC3E}">
        <p14:creationId xmlns:p14="http://schemas.microsoft.com/office/powerpoint/2010/main" val="14964064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AE36B896-3C2D-FC47-9059-0BAE2C5BE5F6}" type="datetimeFigureOut">
              <a:rPr lang="en-US"/>
              <a:pPr>
                <a:defRPr/>
              </a:pPr>
              <a:t>3/14/19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9ECEF0F-46D5-6E43-A407-D0B66FB92326}" type="slidenum">
              <a:rPr lang="en-US"/>
              <a:pPr>
                <a:defRPr/>
              </a:pPr>
              <a:t>‹#›</a:t>
            </a:fld>
            <a:endParaRPr lang="en-US"/>
          </a:p>
        </p:txBody>
      </p:sp>
    </p:spTree>
    <p:extLst>
      <p:ext uri="{BB962C8B-B14F-4D97-AF65-F5344CB8AC3E}">
        <p14:creationId xmlns:p14="http://schemas.microsoft.com/office/powerpoint/2010/main" val="26275335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7160974" y="633981"/>
            <a:ext cx="8429268" cy="1347943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873170" y="633981"/>
            <a:ext cx="24663414" cy="1347943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2621270-B9AE-8648-8045-0DFF5BAB67C4}" type="datetimeFigureOut">
              <a:rPr lang="en-US"/>
              <a:pPr>
                <a:defRPr/>
              </a:pPr>
              <a:t>3/14/19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1E0693E-8A8C-684C-893F-6107FA03F017}" type="slidenum">
              <a:rPr lang="en-US"/>
              <a:pPr>
                <a:defRPr/>
              </a:pPr>
              <a:t>‹#›</a:t>
            </a:fld>
            <a:endParaRPr lang="en-US"/>
          </a:p>
        </p:txBody>
      </p:sp>
    </p:spTree>
    <p:extLst>
      <p:ext uri="{BB962C8B-B14F-4D97-AF65-F5344CB8AC3E}">
        <p14:creationId xmlns:p14="http://schemas.microsoft.com/office/powerpoint/2010/main" val="30766150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6CF0C7CA-057A-7C4F-BB16-69B863C6C133}" type="datetimeFigureOut">
              <a:rPr lang="en-US"/>
              <a:pPr>
                <a:defRPr/>
              </a:pPr>
              <a:t>3/14/19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C8E492E-611B-9946-BCB5-DFD8A1935E4A}" type="slidenum">
              <a:rPr lang="en-US"/>
              <a:pPr>
                <a:defRPr/>
              </a:pPr>
              <a:t>‹#›</a:t>
            </a:fld>
            <a:endParaRPr lang="en-US"/>
          </a:p>
        </p:txBody>
      </p:sp>
    </p:spTree>
    <p:extLst>
      <p:ext uri="{BB962C8B-B14F-4D97-AF65-F5344CB8AC3E}">
        <p14:creationId xmlns:p14="http://schemas.microsoft.com/office/powerpoint/2010/main" val="30541821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59352" y="13537960"/>
            <a:ext cx="31843901" cy="4184281"/>
          </a:xfrm>
        </p:spPr>
        <p:txBody>
          <a:bodyPr anchor="t"/>
          <a:lstStyle>
            <a:lvl1pPr algn="l">
              <a:defRPr sz="3999" b="1" cap="all"/>
            </a:lvl1pPr>
          </a:lstStyle>
          <a:p>
            <a:r>
              <a:rPr lang="en-US"/>
              <a:t>Click to edit Master title style</a:t>
            </a:r>
          </a:p>
        </p:txBody>
      </p:sp>
      <p:sp>
        <p:nvSpPr>
          <p:cNvPr id="3" name="Text Placeholder 2"/>
          <p:cNvSpPr>
            <a:spLocks noGrp="1"/>
          </p:cNvSpPr>
          <p:nvPr>
            <p:ph type="body" idx="1"/>
          </p:nvPr>
        </p:nvSpPr>
        <p:spPr>
          <a:xfrm>
            <a:off x="2959352" y="8929396"/>
            <a:ext cx="31843901" cy="4608560"/>
          </a:xfrm>
        </p:spPr>
        <p:txBody>
          <a:bodyPr anchor="b"/>
          <a:lstStyle>
            <a:lvl1pPr marL="0" indent="0">
              <a:buNone/>
              <a:defRPr sz="1999">
                <a:solidFill>
                  <a:schemeClr val="tx1">
                    <a:tint val="75000"/>
                  </a:schemeClr>
                </a:solidFill>
              </a:defRPr>
            </a:lvl1pPr>
            <a:lvl2pPr marL="457237" indent="0">
              <a:buNone/>
              <a:defRPr sz="1799">
                <a:solidFill>
                  <a:schemeClr val="tx1">
                    <a:tint val="75000"/>
                  </a:schemeClr>
                </a:solidFill>
              </a:defRPr>
            </a:lvl2pPr>
            <a:lvl3pPr marL="914471" indent="0">
              <a:buNone/>
              <a:defRPr sz="1602">
                <a:solidFill>
                  <a:schemeClr val="tx1">
                    <a:tint val="75000"/>
                  </a:schemeClr>
                </a:solidFill>
              </a:defRPr>
            </a:lvl3pPr>
            <a:lvl4pPr marL="1371708" indent="0">
              <a:buNone/>
              <a:defRPr sz="1401">
                <a:solidFill>
                  <a:schemeClr val="tx1">
                    <a:tint val="75000"/>
                  </a:schemeClr>
                </a:solidFill>
              </a:defRPr>
            </a:lvl4pPr>
            <a:lvl5pPr marL="1828942" indent="0">
              <a:buNone/>
              <a:defRPr sz="1401">
                <a:solidFill>
                  <a:schemeClr val="tx1">
                    <a:tint val="75000"/>
                  </a:schemeClr>
                </a:solidFill>
              </a:defRPr>
            </a:lvl5pPr>
            <a:lvl6pPr marL="2286179" indent="0">
              <a:buNone/>
              <a:defRPr sz="1401">
                <a:solidFill>
                  <a:schemeClr val="tx1">
                    <a:tint val="75000"/>
                  </a:schemeClr>
                </a:solidFill>
              </a:defRPr>
            </a:lvl6pPr>
            <a:lvl7pPr marL="2743413" indent="0">
              <a:buNone/>
              <a:defRPr sz="1401">
                <a:solidFill>
                  <a:schemeClr val="tx1">
                    <a:tint val="75000"/>
                  </a:schemeClr>
                </a:solidFill>
              </a:defRPr>
            </a:lvl7pPr>
            <a:lvl8pPr marL="3200650" indent="0">
              <a:buNone/>
              <a:defRPr sz="1401">
                <a:solidFill>
                  <a:schemeClr val="tx1">
                    <a:tint val="75000"/>
                  </a:schemeClr>
                </a:solidFill>
              </a:defRPr>
            </a:lvl8pPr>
            <a:lvl9pPr marL="3657884" indent="0">
              <a:buNone/>
              <a:defRPr sz="1401">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74E60F77-33ED-F149-861E-348F25A7446A}" type="datetimeFigureOut">
              <a:rPr lang="en-US"/>
              <a:pPr>
                <a:defRPr/>
              </a:pPr>
              <a:t>3/14/19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8C6747-C3BC-344E-A9E0-7CF79848EAD5}" type="slidenum">
              <a:rPr lang="en-US"/>
              <a:pPr>
                <a:defRPr/>
              </a:pPr>
              <a:t>‹#›</a:t>
            </a:fld>
            <a:endParaRPr lang="en-US"/>
          </a:p>
        </p:txBody>
      </p:sp>
    </p:spTree>
    <p:extLst>
      <p:ext uri="{BB962C8B-B14F-4D97-AF65-F5344CB8AC3E}">
        <p14:creationId xmlns:p14="http://schemas.microsoft.com/office/powerpoint/2010/main" val="37085093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873171" y="3686852"/>
            <a:ext cx="16546341" cy="10426566"/>
          </a:xfrm>
        </p:spPr>
        <p:txBody>
          <a:bodyPr/>
          <a:lstStyle>
            <a:lvl1pPr>
              <a:defRPr sz="2798"/>
            </a:lvl1pPr>
            <a:lvl2pPr>
              <a:defRPr sz="2401"/>
            </a:lvl2pPr>
            <a:lvl3pPr>
              <a:defRPr sz="1999"/>
            </a:lvl3pPr>
            <a:lvl4pPr>
              <a:defRPr sz="1799"/>
            </a:lvl4pPr>
            <a:lvl5pPr>
              <a:defRPr sz="1799"/>
            </a:lvl5pPr>
            <a:lvl6pPr>
              <a:defRPr sz="1799"/>
            </a:lvl6pPr>
            <a:lvl7pPr>
              <a:defRPr sz="1799"/>
            </a:lvl7pPr>
            <a:lvl8pPr>
              <a:defRPr sz="1799"/>
            </a:lvl8pPr>
            <a:lvl9pPr>
              <a:defRPr sz="179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9043901" y="3686852"/>
            <a:ext cx="16546341" cy="10426566"/>
          </a:xfrm>
        </p:spPr>
        <p:txBody>
          <a:bodyPr/>
          <a:lstStyle>
            <a:lvl1pPr>
              <a:defRPr sz="2798"/>
            </a:lvl1pPr>
            <a:lvl2pPr>
              <a:defRPr sz="2401"/>
            </a:lvl2pPr>
            <a:lvl3pPr>
              <a:defRPr sz="1999"/>
            </a:lvl3pPr>
            <a:lvl4pPr>
              <a:defRPr sz="1799"/>
            </a:lvl4pPr>
            <a:lvl5pPr>
              <a:defRPr sz="1799"/>
            </a:lvl5pPr>
            <a:lvl6pPr>
              <a:defRPr sz="1799"/>
            </a:lvl6pPr>
            <a:lvl7pPr>
              <a:defRPr sz="1799"/>
            </a:lvl7pPr>
            <a:lvl8pPr>
              <a:defRPr sz="1799"/>
            </a:lvl8pPr>
            <a:lvl9pPr>
              <a:defRPr sz="179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07397A27-D684-D443-8AF1-C26AEE3CB960}" type="datetimeFigureOut">
              <a:rPr lang="en-US"/>
              <a:pPr>
                <a:defRPr/>
              </a:pPr>
              <a:t>3/14/19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D418EB6-0629-E74A-92F8-66F182C47468}" type="slidenum">
              <a:rPr lang="en-US"/>
              <a:pPr>
                <a:defRPr/>
              </a:pPr>
              <a:t>‹#›</a:t>
            </a:fld>
            <a:endParaRPr lang="en-US"/>
          </a:p>
        </p:txBody>
      </p:sp>
    </p:spTree>
    <p:extLst>
      <p:ext uri="{BB962C8B-B14F-4D97-AF65-F5344CB8AC3E}">
        <p14:creationId xmlns:p14="http://schemas.microsoft.com/office/powerpoint/2010/main" val="41657270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873171" y="843687"/>
            <a:ext cx="33717072" cy="3511286"/>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873171" y="4715854"/>
            <a:ext cx="16552847" cy="1965345"/>
          </a:xfrm>
        </p:spPr>
        <p:txBody>
          <a:bodyPr anchor="b"/>
          <a:lstStyle>
            <a:lvl1pPr marL="0" indent="0">
              <a:buNone/>
              <a:defRPr sz="2401" b="1"/>
            </a:lvl1pPr>
            <a:lvl2pPr marL="457237" indent="0">
              <a:buNone/>
              <a:defRPr sz="1999" b="1"/>
            </a:lvl2pPr>
            <a:lvl3pPr marL="914471" indent="0">
              <a:buNone/>
              <a:defRPr sz="1799" b="1"/>
            </a:lvl3pPr>
            <a:lvl4pPr marL="1371708" indent="0">
              <a:buNone/>
              <a:defRPr sz="1602" b="1"/>
            </a:lvl4pPr>
            <a:lvl5pPr marL="1828942" indent="0">
              <a:buNone/>
              <a:defRPr sz="1602" b="1"/>
            </a:lvl5pPr>
            <a:lvl6pPr marL="2286179" indent="0">
              <a:buNone/>
              <a:defRPr sz="1602" b="1"/>
            </a:lvl6pPr>
            <a:lvl7pPr marL="2743413" indent="0">
              <a:buNone/>
              <a:defRPr sz="1602" b="1"/>
            </a:lvl7pPr>
            <a:lvl8pPr marL="3200650" indent="0">
              <a:buNone/>
              <a:defRPr sz="1602" b="1"/>
            </a:lvl8pPr>
            <a:lvl9pPr marL="3657884" indent="0">
              <a:buNone/>
              <a:defRPr sz="1602" b="1"/>
            </a:lvl9pPr>
          </a:lstStyle>
          <a:p>
            <a:pPr lvl="0"/>
            <a:r>
              <a:rPr lang="en-US"/>
              <a:t>Click to edit Master text styles</a:t>
            </a:r>
          </a:p>
        </p:txBody>
      </p:sp>
      <p:sp>
        <p:nvSpPr>
          <p:cNvPr id="4" name="Content Placeholder 3"/>
          <p:cNvSpPr>
            <a:spLocks noGrp="1"/>
          </p:cNvSpPr>
          <p:nvPr>
            <p:ph sz="half" idx="2"/>
          </p:nvPr>
        </p:nvSpPr>
        <p:spPr>
          <a:xfrm>
            <a:off x="1873171" y="6681195"/>
            <a:ext cx="16552847" cy="12138320"/>
          </a:xfrm>
        </p:spPr>
        <p:txBody>
          <a:bodyPr/>
          <a:lstStyle>
            <a:lvl1pPr>
              <a:defRPr sz="2401"/>
            </a:lvl1pPr>
            <a:lvl2pPr>
              <a:defRPr sz="1999"/>
            </a:lvl2pPr>
            <a:lvl3pPr>
              <a:defRPr sz="1799"/>
            </a:lvl3pPr>
            <a:lvl4pPr>
              <a:defRPr sz="1602"/>
            </a:lvl4pPr>
            <a:lvl5pPr>
              <a:defRPr sz="1602"/>
            </a:lvl5pPr>
            <a:lvl6pPr>
              <a:defRPr sz="1602"/>
            </a:lvl6pPr>
            <a:lvl7pPr>
              <a:defRPr sz="1602"/>
            </a:lvl7pPr>
            <a:lvl8pPr>
              <a:defRPr sz="1602"/>
            </a:lvl8pPr>
            <a:lvl9pPr>
              <a:defRPr sz="160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9030908" y="4715854"/>
            <a:ext cx="16559349" cy="1965345"/>
          </a:xfrm>
        </p:spPr>
        <p:txBody>
          <a:bodyPr anchor="b"/>
          <a:lstStyle>
            <a:lvl1pPr marL="0" indent="0">
              <a:buNone/>
              <a:defRPr sz="2401" b="1"/>
            </a:lvl1pPr>
            <a:lvl2pPr marL="457237" indent="0">
              <a:buNone/>
              <a:defRPr sz="1999" b="1"/>
            </a:lvl2pPr>
            <a:lvl3pPr marL="914471" indent="0">
              <a:buNone/>
              <a:defRPr sz="1799" b="1"/>
            </a:lvl3pPr>
            <a:lvl4pPr marL="1371708" indent="0">
              <a:buNone/>
              <a:defRPr sz="1602" b="1"/>
            </a:lvl4pPr>
            <a:lvl5pPr marL="1828942" indent="0">
              <a:buNone/>
              <a:defRPr sz="1602" b="1"/>
            </a:lvl5pPr>
            <a:lvl6pPr marL="2286179" indent="0">
              <a:buNone/>
              <a:defRPr sz="1602" b="1"/>
            </a:lvl6pPr>
            <a:lvl7pPr marL="2743413" indent="0">
              <a:buNone/>
              <a:defRPr sz="1602" b="1"/>
            </a:lvl7pPr>
            <a:lvl8pPr marL="3200650" indent="0">
              <a:buNone/>
              <a:defRPr sz="1602" b="1"/>
            </a:lvl8pPr>
            <a:lvl9pPr marL="3657884" indent="0">
              <a:buNone/>
              <a:defRPr sz="1602" b="1"/>
            </a:lvl9pPr>
          </a:lstStyle>
          <a:p>
            <a:pPr lvl="0"/>
            <a:r>
              <a:rPr lang="en-US"/>
              <a:t>Click to edit Master text styles</a:t>
            </a:r>
          </a:p>
        </p:txBody>
      </p:sp>
      <p:sp>
        <p:nvSpPr>
          <p:cNvPr id="6" name="Content Placeholder 5"/>
          <p:cNvSpPr>
            <a:spLocks noGrp="1"/>
          </p:cNvSpPr>
          <p:nvPr>
            <p:ph sz="quarter" idx="4"/>
          </p:nvPr>
        </p:nvSpPr>
        <p:spPr>
          <a:xfrm>
            <a:off x="19030908" y="6681195"/>
            <a:ext cx="16559349" cy="12138320"/>
          </a:xfrm>
        </p:spPr>
        <p:txBody>
          <a:bodyPr/>
          <a:lstStyle>
            <a:lvl1pPr>
              <a:defRPr sz="2401"/>
            </a:lvl1pPr>
            <a:lvl2pPr>
              <a:defRPr sz="1999"/>
            </a:lvl2pPr>
            <a:lvl3pPr>
              <a:defRPr sz="1799"/>
            </a:lvl3pPr>
            <a:lvl4pPr>
              <a:defRPr sz="1602"/>
            </a:lvl4pPr>
            <a:lvl5pPr>
              <a:defRPr sz="1602"/>
            </a:lvl5pPr>
            <a:lvl6pPr>
              <a:defRPr sz="1602"/>
            </a:lvl6pPr>
            <a:lvl7pPr>
              <a:defRPr sz="1602"/>
            </a:lvl7pPr>
            <a:lvl8pPr>
              <a:defRPr sz="1602"/>
            </a:lvl8pPr>
            <a:lvl9pPr>
              <a:defRPr sz="160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8A3FDCE6-ED4E-F447-8E48-BF7047D74F1D}" type="datetimeFigureOut">
              <a:rPr lang="en-US"/>
              <a:pPr>
                <a:defRPr/>
              </a:pPr>
              <a:t>3/14/19</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4A8D0D53-2355-9D41-AE5A-EEDB7F45296A}" type="slidenum">
              <a:rPr lang="en-US"/>
              <a:pPr>
                <a:defRPr/>
              </a:pPr>
              <a:t>‹#›</a:t>
            </a:fld>
            <a:endParaRPr lang="en-US"/>
          </a:p>
        </p:txBody>
      </p:sp>
    </p:spTree>
    <p:extLst>
      <p:ext uri="{BB962C8B-B14F-4D97-AF65-F5344CB8AC3E}">
        <p14:creationId xmlns:p14="http://schemas.microsoft.com/office/powerpoint/2010/main" val="36176716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8CBD2678-42EC-124B-A213-0A1011CA7DA2}" type="datetimeFigureOut">
              <a:rPr lang="en-US"/>
              <a:pPr>
                <a:defRPr/>
              </a:pPr>
              <a:t>3/14/19</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A379A511-0F53-6E4E-AAE5-E40DAC416997}" type="slidenum">
              <a:rPr lang="en-US"/>
              <a:pPr>
                <a:defRPr/>
              </a:pPr>
              <a:t>‹#›</a:t>
            </a:fld>
            <a:endParaRPr lang="en-US"/>
          </a:p>
        </p:txBody>
      </p:sp>
    </p:spTree>
    <p:extLst>
      <p:ext uri="{BB962C8B-B14F-4D97-AF65-F5344CB8AC3E}">
        <p14:creationId xmlns:p14="http://schemas.microsoft.com/office/powerpoint/2010/main" val="38229938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AD9E345-002E-0B42-A762-AF836BDF5D5B}" type="datetimeFigureOut">
              <a:rPr lang="en-US"/>
              <a:pPr>
                <a:defRPr/>
              </a:pPr>
              <a:t>3/14/19</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B4A5A802-2682-674E-97F2-FD9BDFB4D188}" type="slidenum">
              <a:rPr lang="en-US"/>
              <a:pPr>
                <a:defRPr/>
              </a:pPr>
              <a:t>‹#›</a:t>
            </a:fld>
            <a:endParaRPr lang="en-US"/>
          </a:p>
        </p:txBody>
      </p:sp>
    </p:spTree>
    <p:extLst>
      <p:ext uri="{BB962C8B-B14F-4D97-AF65-F5344CB8AC3E}">
        <p14:creationId xmlns:p14="http://schemas.microsoft.com/office/powerpoint/2010/main" val="34250439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73185" y="838805"/>
            <a:ext cx="12325205" cy="3569809"/>
          </a:xfrm>
        </p:spPr>
        <p:txBody>
          <a:bodyPr anchor="b"/>
          <a:lstStyle>
            <a:lvl1pPr algn="l">
              <a:defRPr sz="1999" b="1"/>
            </a:lvl1pPr>
          </a:lstStyle>
          <a:p>
            <a:r>
              <a:rPr lang="en-US"/>
              <a:t>Click to edit Master title style</a:t>
            </a:r>
          </a:p>
        </p:txBody>
      </p:sp>
      <p:sp>
        <p:nvSpPr>
          <p:cNvPr id="3" name="Content Placeholder 2"/>
          <p:cNvSpPr>
            <a:spLocks noGrp="1"/>
          </p:cNvSpPr>
          <p:nvPr>
            <p:ph idx="1"/>
          </p:nvPr>
        </p:nvSpPr>
        <p:spPr>
          <a:xfrm>
            <a:off x="14647154" y="838811"/>
            <a:ext cx="20943089" cy="17980710"/>
          </a:xfrm>
        </p:spPr>
        <p:txBody>
          <a:bodyPr/>
          <a:lstStyle>
            <a:lvl1pPr>
              <a:defRPr sz="3200"/>
            </a:lvl1pPr>
            <a:lvl2pPr>
              <a:defRPr sz="2798"/>
            </a:lvl2pPr>
            <a:lvl3pPr>
              <a:defRPr sz="2401"/>
            </a:lvl3pPr>
            <a:lvl4pPr>
              <a:defRPr sz="1999"/>
            </a:lvl4pPr>
            <a:lvl5pPr>
              <a:defRPr sz="1999"/>
            </a:lvl5pPr>
            <a:lvl6pPr>
              <a:defRPr sz="1999"/>
            </a:lvl6pPr>
            <a:lvl7pPr>
              <a:defRPr sz="1999"/>
            </a:lvl7pPr>
            <a:lvl8pPr>
              <a:defRPr sz="1999"/>
            </a:lvl8pPr>
            <a:lvl9pPr>
              <a:defRPr sz="199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873185" y="4408629"/>
            <a:ext cx="12325205" cy="14410901"/>
          </a:xfrm>
        </p:spPr>
        <p:txBody>
          <a:bodyPr/>
          <a:lstStyle>
            <a:lvl1pPr marL="0" indent="0">
              <a:buNone/>
              <a:defRPr sz="1401"/>
            </a:lvl1pPr>
            <a:lvl2pPr marL="457237" indent="0">
              <a:buNone/>
              <a:defRPr sz="1200"/>
            </a:lvl2pPr>
            <a:lvl3pPr marL="914471" indent="0">
              <a:buNone/>
              <a:defRPr sz="1000"/>
            </a:lvl3pPr>
            <a:lvl4pPr marL="1371708" indent="0">
              <a:buNone/>
              <a:defRPr sz="901"/>
            </a:lvl4pPr>
            <a:lvl5pPr marL="1828942" indent="0">
              <a:buNone/>
              <a:defRPr sz="901"/>
            </a:lvl5pPr>
            <a:lvl6pPr marL="2286179" indent="0">
              <a:buNone/>
              <a:defRPr sz="901"/>
            </a:lvl6pPr>
            <a:lvl7pPr marL="2743413" indent="0">
              <a:buNone/>
              <a:defRPr sz="901"/>
            </a:lvl7pPr>
            <a:lvl8pPr marL="3200650" indent="0">
              <a:buNone/>
              <a:defRPr sz="901"/>
            </a:lvl8pPr>
            <a:lvl9pPr marL="3657884" indent="0">
              <a:buNone/>
              <a:defRPr sz="901"/>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4803D7E9-D0CB-3E4C-9A13-1F119A938B7C}" type="datetimeFigureOut">
              <a:rPr lang="en-US"/>
              <a:pPr>
                <a:defRPr/>
              </a:pPr>
              <a:t>3/14/19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11933DF-B4F4-3846-9C93-AFB6E5936151}" type="slidenum">
              <a:rPr lang="en-US"/>
              <a:pPr>
                <a:defRPr/>
              </a:pPr>
              <a:t>‹#›</a:t>
            </a:fld>
            <a:endParaRPr lang="en-US"/>
          </a:p>
        </p:txBody>
      </p:sp>
    </p:spTree>
    <p:extLst>
      <p:ext uri="{BB962C8B-B14F-4D97-AF65-F5344CB8AC3E}">
        <p14:creationId xmlns:p14="http://schemas.microsoft.com/office/powerpoint/2010/main" val="26599898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43091" y="14747399"/>
            <a:ext cx="22478048" cy="1741016"/>
          </a:xfrm>
        </p:spPr>
        <p:txBody>
          <a:bodyPr anchor="b"/>
          <a:lstStyle>
            <a:lvl1pPr algn="l">
              <a:defRPr sz="1999" b="1"/>
            </a:lvl1pPr>
          </a:lstStyle>
          <a:p>
            <a:r>
              <a:rPr lang="en-US"/>
              <a:t>Click to edit Master title style</a:t>
            </a:r>
          </a:p>
        </p:txBody>
      </p:sp>
      <p:sp>
        <p:nvSpPr>
          <p:cNvPr id="3" name="Picture Placeholder 2"/>
          <p:cNvSpPr>
            <a:spLocks noGrp="1"/>
          </p:cNvSpPr>
          <p:nvPr>
            <p:ph type="pic" idx="1"/>
          </p:nvPr>
        </p:nvSpPr>
        <p:spPr>
          <a:xfrm>
            <a:off x="7343091" y="1882438"/>
            <a:ext cx="22478048" cy="12640628"/>
          </a:xfrm>
        </p:spPr>
        <p:txBody>
          <a:bodyPr rtlCol="0">
            <a:normAutofit/>
          </a:bodyPr>
          <a:lstStyle>
            <a:lvl1pPr marL="0" indent="0">
              <a:buNone/>
              <a:defRPr sz="3200"/>
            </a:lvl1pPr>
            <a:lvl2pPr marL="457237" indent="0">
              <a:buNone/>
              <a:defRPr sz="2798"/>
            </a:lvl2pPr>
            <a:lvl3pPr marL="914471" indent="0">
              <a:buNone/>
              <a:defRPr sz="2401"/>
            </a:lvl3pPr>
            <a:lvl4pPr marL="1371708" indent="0">
              <a:buNone/>
              <a:defRPr sz="1999"/>
            </a:lvl4pPr>
            <a:lvl5pPr marL="1828942" indent="0">
              <a:buNone/>
              <a:defRPr sz="1999"/>
            </a:lvl5pPr>
            <a:lvl6pPr marL="2286179" indent="0">
              <a:buNone/>
              <a:defRPr sz="1999"/>
            </a:lvl6pPr>
            <a:lvl7pPr marL="2743413" indent="0">
              <a:buNone/>
              <a:defRPr sz="1999"/>
            </a:lvl7pPr>
            <a:lvl8pPr marL="3200650" indent="0">
              <a:buNone/>
              <a:defRPr sz="1999"/>
            </a:lvl8pPr>
            <a:lvl9pPr marL="3657884" indent="0">
              <a:buNone/>
              <a:defRPr sz="1999"/>
            </a:lvl9pPr>
          </a:lstStyle>
          <a:p>
            <a:pPr lvl="0"/>
            <a:endParaRPr lang="en-US" noProof="0"/>
          </a:p>
        </p:txBody>
      </p:sp>
      <p:sp>
        <p:nvSpPr>
          <p:cNvPr id="4" name="Text Placeholder 3"/>
          <p:cNvSpPr>
            <a:spLocks noGrp="1"/>
          </p:cNvSpPr>
          <p:nvPr>
            <p:ph type="body" sz="half" idx="2"/>
          </p:nvPr>
        </p:nvSpPr>
        <p:spPr>
          <a:xfrm>
            <a:off x="7343091" y="16488421"/>
            <a:ext cx="22478048" cy="2472531"/>
          </a:xfrm>
        </p:spPr>
        <p:txBody>
          <a:bodyPr/>
          <a:lstStyle>
            <a:lvl1pPr marL="0" indent="0">
              <a:buNone/>
              <a:defRPr sz="1401"/>
            </a:lvl1pPr>
            <a:lvl2pPr marL="457237" indent="0">
              <a:buNone/>
              <a:defRPr sz="1200"/>
            </a:lvl2pPr>
            <a:lvl3pPr marL="914471" indent="0">
              <a:buNone/>
              <a:defRPr sz="1000"/>
            </a:lvl3pPr>
            <a:lvl4pPr marL="1371708" indent="0">
              <a:buNone/>
              <a:defRPr sz="901"/>
            </a:lvl4pPr>
            <a:lvl5pPr marL="1828942" indent="0">
              <a:buNone/>
              <a:defRPr sz="901"/>
            </a:lvl5pPr>
            <a:lvl6pPr marL="2286179" indent="0">
              <a:buNone/>
              <a:defRPr sz="901"/>
            </a:lvl6pPr>
            <a:lvl7pPr marL="2743413" indent="0">
              <a:buNone/>
              <a:defRPr sz="901"/>
            </a:lvl7pPr>
            <a:lvl8pPr marL="3200650" indent="0">
              <a:buNone/>
              <a:defRPr sz="901"/>
            </a:lvl8pPr>
            <a:lvl9pPr marL="3657884" indent="0">
              <a:buNone/>
              <a:defRPr sz="901"/>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16721D2B-9541-FB49-B1B3-B26C21393DCB}" type="datetimeFigureOut">
              <a:rPr lang="en-US"/>
              <a:pPr>
                <a:defRPr/>
              </a:pPr>
              <a:t>3/14/19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D8C325C-CB73-0D43-9E2C-8E6384DAD423}" type="slidenum">
              <a:rPr lang="en-US"/>
              <a:pPr>
                <a:defRPr/>
              </a:pPr>
              <a:t>‹#›</a:t>
            </a:fld>
            <a:endParaRPr lang="en-US"/>
          </a:p>
        </p:txBody>
      </p:sp>
    </p:spTree>
    <p:extLst>
      <p:ext uri="{BB962C8B-B14F-4D97-AF65-F5344CB8AC3E}">
        <p14:creationId xmlns:p14="http://schemas.microsoft.com/office/powerpoint/2010/main" val="170217852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873259" y="844554"/>
            <a:ext cx="33716912" cy="3511552"/>
          </a:xfrm>
          <a:prstGeom prst="rect">
            <a:avLst/>
          </a:prstGeom>
          <a:noFill/>
          <a:ln>
            <a:noFill/>
          </a:ln>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1873259" y="4916494"/>
            <a:ext cx="33716912" cy="13901737"/>
          </a:xfrm>
          <a:prstGeom prst="rect">
            <a:avLst/>
          </a:prstGeom>
          <a:noFill/>
          <a:ln>
            <a:noFill/>
          </a:ln>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873252" y="19526250"/>
            <a:ext cx="8740775" cy="1125536"/>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defRPr>
            </a:lvl1pPr>
          </a:lstStyle>
          <a:p>
            <a:pPr>
              <a:defRPr/>
            </a:pPr>
            <a:fld id="{5DF57918-15B4-C64A-8CD5-50B35B11E173}" type="datetimeFigureOut">
              <a:rPr lang="en-US"/>
              <a:pPr>
                <a:defRPr/>
              </a:pPr>
              <a:t>3/14/19</a:t>
            </a:fld>
            <a:endParaRPr lang="en-US"/>
          </a:p>
        </p:txBody>
      </p:sp>
      <p:sp>
        <p:nvSpPr>
          <p:cNvPr id="5" name="Footer Placeholder 4"/>
          <p:cNvSpPr>
            <a:spLocks noGrp="1"/>
          </p:cNvSpPr>
          <p:nvPr>
            <p:ph type="ftr" sz="quarter" idx="3"/>
          </p:nvPr>
        </p:nvSpPr>
        <p:spPr>
          <a:xfrm>
            <a:off x="12800022" y="19526250"/>
            <a:ext cx="11863385" cy="1125536"/>
          </a:xfrm>
          <a:prstGeom prst="rect">
            <a:avLst/>
          </a:prstGeom>
        </p:spPr>
        <p:txBody>
          <a:bodyPr vert="horz" lIns="91440" tIns="45720" rIns="91440" bIns="45720" rtlCol="0" anchor="ctr"/>
          <a:lstStyle>
            <a:lvl1pPr algn="ctr" defTabSz="1873112"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26849390" y="19526250"/>
            <a:ext cx="8740775" cy="1125536"/>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29C633C6-A15C-C846-A6F4-4F5573BBD36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37" rtl="0" eaLnBrk="0" fontAlgn="base" hangingPunct="0">
        <a:spcBef>
          <a:spcPct val="0"/>
        </a:spcBef>
        <a:spcAft>
          <a:spcPct val="0"/>
        </a:spcAft>
        <a:defRPr sz="4400" kern="1200">
          <a:solidFill>
            <a:schemeClr val="tx1"/>
          </a:solidFill>
          <a:latin typeface="+mj-lt"/>
          <a:ea typeface="ＭＳ Ｐゴシック" panose="020B0600070205080204" pitchFamily="34" charset="-128"/>
          <a:cs typeface="ＭＳ Ｐゴシック" charset="0"/>
        </a:defRPr>
      </a:lvl1pPr>
      <a:lvl2pPr algn="ctr" defTabSz="457237" rtl="0" eaLnBrk="0" fontAlgn="base" hangingPunct="0">
        <a:spcBef>
          <a:spcPct val="0"/>
        </a:spcBef>
        <a:spcAft>
          <a:spcPct val="0"/>
        </a:spcAft>
        <a:defRPr sz="4400">
          <a:solidFill>
            <a:schemeClr val="tx1"/>
          </a:solidFill>
          <a:latin typeface="Calibri" charset="0"/>
          <a:ea typeface="ＭＳ Ｐゴシック" panose="020B0600070205080204" pitchFamily="34" charset="-128"/>
          <a:cs typeface="ＭＳ Ｐゴシック" charset="0"/>
        </a:defRPr>
      </a:lvl2pPr>
      <a:lvl3pPr algn="ctr" defTabSz="457237" rtl="0" eaLnBrk="0" fontAlgn="base" hangingPunct="0">
        <a:spcBef>
          <a:spcPct val="0"/>
        </a:spcBef>
        <a:spcAft>
          <a:spcPct val="0"/>
        </a:spcAft>
        <a:defRPr sz="4400">
          <a:solidFill>
            <a:schemeClr val="tx1"/>
          </a:solidFill>
          <a:latin typeface="Calibri" charset="0"/>
          <a:ea typeface="ＭＳ Ｐゴシック" panose="020B0600070205080204" pitchFamily="34" charset="-128"/>
          <a:cs typeface="ＭＳ Ｐゴシック" charset="0"/>
        </a:defRPr>
      </a:lvl3pPr>
      <a:lvl4pPr algn="ctr" defTabSz="457237" rtl="0" eaLnBrk="0" fontAlgn="base" hangingPunct="0">
        <a:spcBef>
          <a:spcPct val="0"/>
        </a:spcBef>
        <a:spcAft>
          <a:spcPct val="0"/>
        </a:spcAft>
        <a:defRPr sz="4400">
          <a:solidFill>
            <a:schemeClr val="tx1"/>
          </a:solidFill>
          <a:latin typeface="Calibri" charset="0"/>
          <a:ea typeface="ＭＳ Ｐゴシック" panose="020B0600070205080204" pitchFamily="34" charset="-128"/>
          <a:cs typeface="ＭＳ Ｐゴシック" charset="0"/>
        </a:defRPr>
      </a:lvl4pPr>
      <a:lvl5pPr algn="ctr" defTabSz="457237" rtl="0" eaLnBrk="0" fontAlgn="base" hangingPunct="0">
        <a:spcBef>
          <a:spcPct val="0"/>
        </a:spcBef>
        <a:spcAft>
          <a:spcPct val="0"/>
        </a:spcAft>
        <a:defRPr sz="4400">
          <a:solidFill>
            <a:schemeClr val="tx1"/>
          </a:solidFill>
          <a:latin typeface="Calibri" charset="0"/>
          <a:ea typeface="ＭＳ Ｐゴシック" panose="020B0600070205080204" pitchFamily="34" charset="-128"/>
          <a:cs typeface="ＭＳ Ｐゴシック" charset="0"/>
        </a:defRPr>
      </a:lvl5pPr>
      <a:lvl6pPr marL="457237" algn="ctr" defTabSz="457237"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71" algn="ctr" defTabSz="457237"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708" algn="ctr" defTabSz="457237"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942" algn="ctr" defTabSz="457237"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27" indent="-342927" algn="l" defTabSz="457237" rtl="0" eaLnBrk="0" fontAlgn="base" hangingPunct="0">
        <a:spcBef>
          <a:spcPct val="20000"/>
        </a:spcBef>
        <a:spcAft>
          <a:spcPct val="0"/>
        </a:spcAft>
        <a:buFont typeface="Arial" charset="0"/>
        <a:buChar char="•"/>
        <a:defRPr sz="3200" kern="1200">
          <a:solidFill>
            <a:schemeClr val="tx1"/>
          </a:solidFill>
          <a:latin typeface="+mn-lt"/>
          <a:ea typeface="ＭＳ Ｐゴシック" panose="020B0600070205080204" pitchFamily="34" charset="-128"/>
          <a:cs typeface="ＭＳ Ｐゴシック" charset="0"/>
        </a:defRPr>
      </a:lvl1pPr>
      <a:lvl2pPr marL="743007" indent="-285774" algn="l" defTabSz="457237" rtl="0" eaLnBrk="0" fontAlgn="base" hangingPunct="0">
        <a:spcBef>
          <a:spcPct val="20000"/>
        </a:spcBef>
        <a:spcAft>
          <a:spcPct val="0"/>
        </a:spcAft>
        <a:buFont typeface="Arial" charset="0"/>
        <a:buChar char="–"/>
        <a:defRPr sz="2798" kern="1200">
          <a:solidFill>
            <a:schemeClr val="tx1"/>
          </a:solidFill>
          <a:latin typeface="+mn-lt"/>
          <a:ea typeface="ＭＳ Ｐゴシック" panose="020B0600070205080204" pitchFamily="34" charset="-128"/>
          <a:cs typeface="+mn-cs"/>
        </a:defRPr>
      </a:lvl2pPr>
      <a:lvl3pPr marL="1143088" indent="-228617" algn="l" defTabSz="457237" rtl="0" eaLnBrk="0" fontAlgn="base" hangingPunct="0">
        <a:spcBef>
          <a:spcPct val="20000"/>
        </a:spcBef>
        <a:spcAft>
          <a:spcPct val="0"/>
        </a:spcAft>
        <a:buFont typeface="Arial" charset="0"/>
        <a:buChar char="•"/>
        <a:defRPr sz="2401" kern="1200">
          <a:solidFill>
            <a:schemeClr val="tx1"/>
          </a:solidFill>
          <a:latin typeface="+mn-lt"/>
          <a:ea typeface="ＭＳ Ｐゴシック" panose="020B0600070205080204" pitchFamily="34" charset="-128"/>
          <a:cs typeface="+mn-cs"/>
        </a:defRPr>
      </a:lvl3pPr>
      <a:lvl4pPr marL="1600325" indent="-228617" algn="l" defTabSz="457237" rtl="0" eaLnBrk="0" fontAlgn="base" hangingPunct="0">
        <a:spcBef>
          <a:spcPct val="20000"/>
        </a:spcBef>
        <a:spcAft>
          <a:spcPct val="0"/>
        </a:spcAft>
        <a:buFont typeface="Arial" charset="0"/>
        <a:buChar char="–"/>
        <a:defRPr sz="1999" kern="1200">
          <a:solidFill>
            <a:schemeClr val="tx1"/>
          </a:solidFill>
          <a:latin typeface="+mn-lt"/>
          <a:ea typeface="ＭＳ Ｐゴシック" panose="020B0600070205080204" pitchFamily="34" charset="-128"/>
          <a:cs typeface="+mn-cs"/>
        </a:defRPr>
      </a:lvl4pPr>
      <a:lvl5pPr marL="2057558" indent="-228617" algn="l" defTabSz="457237" rtl="0" eaLnBrk="0" fontAlgn="base" hangingPunct="0">
        <a:spcBef>
          <a:spcPct val="20000"/>
        </a:spcBef>
        <a:spcAft>
          <a:spcPct val="0"/>
        </a:spcAft>
        <a:buFont typeface="Arial" charset="0"/>
        <a:buChar char="»"/>
        <a:defRPr sz="1999" kern="1200">
          <a:solidFill>
            <a:schemeClr val="tx1"/>
          </a:solidFill>
          <a:latin typeface="+mn-lt"/>
          <a:ea typeface="ＭＳ Ｐゴシック" panose="020B0600070205080204" pitchFamily="34" charset="-128"/>
          <a:cs typeface="+mn-cs"/>
        </a:defRPr>
      </a:lvl5pPr>
      <a:lvl6pPr marL="2514796" indent="-228617" algn="l" defTabSz="457237" rtl="0" eaLnBrk="1" latinLnBrk="0" hangingPunct="1">
        <a:spcBef>
          <a:spcPct val="20000"/>
        </a:spcBef>
        <a:buFont typeface="Arial"/>
        <a:buChar char="•"/>
        <a:defRPr sz="1999" kern="1200">
          <a:solidFill>
            <a:schemeClr val="tx1"/>
          </a:solidFill>
          <a:latin typeface="+mn-lt"/>
          <a:ea typeface="+mn-ea"/>
          <a:cs typeface="+mn-cs"/>
        </a:defRPr>
      </a:lvl6pPr>
      <a:lvl7pPr marL="2972029" indent="-228617" algn="l" defTabSz="457237" rtl="0" eaLnBrk="1" latinLnBrk="0" hangingPunct="1">
        <a:spcBef>
          <a:spcPct val="20000"/>
        </a:spcBef>
        <a:buFont typeface="Arial"/>
        <a:buChar char="•"/>
        <a:defRPr sz="1999" kern="1200">
          <a:solidFill>
            <a:schemeClr val="tx1"/>
          </a:solidFill>
          <a:latin typeface="+mn-lt"/>
          <a:ea typeface="+mn-ea"/>
          <a:cs typeface="+mn-cs"/>
        </a:defRPr>
      </a:lvl7pPr>
      <a:lvl8pPr marL="3429267" indent="-228617" algn="l" defTabSz="457237" rtl="0" eaLnBrk="1" latinLnBrk="0" hangingPunct="1">
        <a:spcBef>
          <a:spcPct val="20000"/>
        </a:spcBef>
        <a:buFont typeface="Arial"/>
        <a:buChar char="•"/>
        <a:defRPr sz="1999" kern="1200">
          <a:solidFill>
            <a:schemeClr val="tx1"/>
          </a:solidFill>
          <a:latin typeface="+mn-lt"/>
          <a:ea typeface="+mn-ea"/>
          <a:cs typeface="+mn-cs"/>
        </a:defRPr>
      </a:lvl8pPr>
      <a:lvl9pPr marL="3886500" indent="-228617" algn="l" defTabSz="457237" rtl="0" eaLnBrk="1" latinLnBrk="0" hangingPunct="1">
        <a:spcBef>
          <a:spcPct val="20000"/>
        </a:spcBef>
        <a:buFont typeface="Arial"/>
        <a:buChar char="•"/>
        <a:defRPr sz="1999" kern="1200">
          <a:solidFill>
            <a:schemeClr val="tx1"/>
          </a:solidFill>
          <a:latin typeface="+mn-lt"/>
          <a:ea typeface="+mn-ea"/>
          <a:cs typeface="+mn-cs"/>
        </a:defRPr>
      </a:lvl9pPr>
    </p:bodyStyle>
    <p:otherStyle>
      <a:defPPr>
        <a:defRPr lang="en-US"/>
      </a:defPPr>
      <a:lvl1pPr marL="0" algn="l" defTabSz="457237" rtl="0" eaLnBrk="1" latinLnBrk="0" hangingPunct="1">
        <a:defRPr sz="1799" kern="1200">
          <a:solidFill>
            <a:schemeClr val="tx1"/>
          </a:solidFill>
          <a:latin typeface="+mn-lt"/>
          <a:ea typeface="+mn-ea"/>
          <a:cs typeface="+mn-cs"/>
        </a:defRPr>
      </a:lvl1pPr>
      <a:lvl2pPr marL="457237" algn="l" defTabSz="457237" rtl="0" eaLnBrk="1" latinLnBrk="0" hangingPunct="1">
        <a:defRPr sz="1799" kern="1200">
          <a:solidFill>
            <a:schemeClr val="tx1"/>
          </a:solidFill>
          <a:latin typeface="+mn-lt"/>
          <a:ea typeface="+mn-ea"/>
          <a:cs typeface="+mn-cs"/>
        </a:defRPr>
      </a:lvl2pPr>
      <a:lvl3pPr marL="914471" algn="l" defTabSz="457237" rtl="0" eaLnBrk="1" latinLnBrk="0" hangingPunct="1">
        <a:defRPr sz="1799" kern="1200">
          <a:solidFill>
            <a:schemeClr val="tx1"/>
          </a:solidFill>
          <a:latin typeface="+mn-lt"/>
          <a:ea typeface="+mn-ea"/>
          <a:cs typeface="+mn-cs"/>
        </a:defRPr>
      </a:lvl3pPr>
      <a:lvl4pPr marL="1371708" algn="l" defTabSz="457237" rtl="0" eaLnBrk="1" latinLnBrk="0" hangingPunct="1">
        <a:defRPr sz="1799" kern="1200">
          <a:solidFill>
            <a:schemeClr val="tx1"/>
          </a:solidFill>
          <a:latin typeface="+mn-lt"/>
          <a:ea typeface="+mn-ea"/>
          <a:cs typeface="+mn-cs"/>
        </a:defRPr>
      </a:lvl4pPr>
      <a:lvl5pPr marL="1828942" algn="l" defTabSz="457237" rtl="0" eaLnBrk="1" latinLnBrk="0" hangingPunct="1">
        <a:defRPr sz="1799" kern="1200">
          <a:solidFill>
            <a:schemeClr val="tx1"/>
          </a:solidFill>
          <a:latin typeface="+mn-lt"/>
          <a:ea typeface="+mn-ea"/>
          <a:cs typeface="+mn-cs"/>
        </a:defRPr>
      </a:lvl5pPr>
      <a:lvl6pPr marL="2286179" algn="l" defTabSz="457237" rtl="0" eaLnBrk="1" latinLnBrk="0" hangingPunct="1">
        <a:defRPr sz="1799" kern="1200">
          <a:solidFill>
            <a:schemeClr val="tx1"/>
          </a:solidFill>
          <a:latin typeface="+mn-lt"/>
          <a:ea typeface="+mn-ea"/>
          <a:cs typeface="+mn-cs"/>
        </a:defRPr>
      </a:lvl6pPr>
      <a:lvl7pPr marL="2743413" algn="l" defTabSz="457237" rtl="0" eaLnBrk="1" latinLnBrk="0" hangingPunct="1">
        <a:defRPr sz="1799" kern="1200">
          <a:solidFill>
            <a:schemeClr val="tx1"/>
          </a:solidFill>
          <a:latin typeface="+mn-lt"/>
          <a:ea typeface="+mn-ea"/>
          <a:cs typeface="+mn-cs"/>
        </a:defRPr>
      </a:lvl7pPr>
      <a:lvl8pPr marL="3200650" algn="l" defTabSz="457237" rtl="0" eaLnBrk="1" latinLnBrk="0" hangingPunct="1">
        <a:defRPr sz="1799" kern="1200">
          <a:solidFill>
            <a:schemeClr val="tx1"/>
          </a:solidFill>
          <a:latin typeface="+mn-lt"/>
          <a:ea typeface="+mn-ea"/>
          <a:cs typeface="+mn-cs"/>
        </a:defRPr>
      </a:lvl8pPr>
      <a:lvl9pPr marL="3657884" algn="l" defTabSz="457237" rtl="0" eaLnBrk="1" latinLnBrk="0" hangingPunct="1">
        <a:defRPr sz="17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2.png"/><Relationship Id="rId5" Type="http://schemas.microsoft.com/office/2007/relationships/hdphoto" Target="../media/hdphoto1.wdp"/><Relationship Id="rId6" Type="http://schemas.openxmlformats.org/officeDocument/2006/relationships/slide" Target="slide2.xml"/><Relationship Id="rId7" Type="http://schemas.openxmlformats.org/officeDocument/2006/relationships/slide" Target="slide3.xml"/><Relationship Id="rId8" Type="http://schemas.openxmlformats.org/officeDocument/2006/relationships/slide" Target="slide7.xml"/><Relationship Id="rId9" Type="http://schemas.openxmlformats.org/officeDocument/2006/relationships/slide" Target="slide8.xml"/><Relationship Id="rId10" Type="http://schemas.openxmlformats.org/officeDocument/2006/relationships/image" Target="../media/image3.emf"/><Relationship Id="rId11" Type="http://schemas.openxmlformats.org/officeDocument/2006/relationships/hyperlink" Target="mailto:s.brown@synthace.com"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slide" Target="slide8.xml"/><Relationship Id="rId5" Type="http://schemas.openxmlformats.org/officeDocument/2006/relationships/image" Target="../media/image3.emf"/><Relationship Id="rId6" Type="http://schemas.openxmlformats.org/officeDocument/2006/relationships/hyperlink" Target="mailto:s.brown@synthace.com" TargetMode="External"/><Relationship Id="rId7" Type="http://schemas.openxmlformats.org/officeDocument/2006/relationships/slide" Target="slide1.xml"/><Relationship Id="rId8" Type="http://schemas.openxmlformats.org/officeDocument/2006/relationships/image" Target="../media/image4.tiff"/><Relationship Id="rId9"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1" Type="http://schemas.openxmlformats.org/officeDocument/2006/relationships/slide" Target="slide4.xml"/><Relationship Id="rId12" Type="http://schemas.openxmlformats.org/officeDocument/2006/relationships/image" Target="../media/image8.png"/><Relationship Id="rId13" Type="http://schemas.openxmlformats.org/officeDocument/2006/relationships/image" Target="../media/image9.tiff"/><Relationship Id="rId14" Type="http://schemas.openxmlformats.org/officeDocument/2006/relationships/image" Target="../media/image10.tiff"/><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jpg"/><Relationship Id="rId4" Type="http://schemas.openxmlformats.org/officeDocument/2006/relationships/slide" Target="slide8.xml"/><Relationship Id="rId5" Type="http://schemas.openxmlformats.org/officeDocument/2006/relationships/image" Target="../media/image3.emf"/><Relationship Id="rId6" Type="http://schemas.openxmlformats.org/officeDocument/2006/relationships/image" Target="../media/image6.tiff"/><Relationship Id="rId7" Type="http://schemas.openxmlformats.org/officeDocument/2006/relationships/hyperlink" Target="mailto:s.brown@synthace.com" TargetMode="External"/><Relationship Id="rId8" Type="http://schemas.openxmlformats.org/officeDocument/2006/relationships/slide" Target="slide1.xml"/><Relationship Id="rId9" Type="http://schemas.openxmlformats.org/officeDocument/2006/relationships/slide" Target="slide7.xml"/><Relationship Id="rId10" Type="http://schemas.openxmlformats.org/officeDocument/2006/relationships/image" Target="../media/image7.png"/></Relationships>
</file>

<file path=ppt/slides/_rels/slide4.xml.rels><?xml version="1.0" encoding="UTF-8" standalone="yes"?>
<Relationships xmlns="http://schemas.openxmlformats.org/package/2006/relationships"><Relationship Id="rId11" Type="http://schemas.openxmlformats.org/officeDocument/2006/relationships/image" Target="../media/image11.tiff"/><Relationship Id="rId12" Type="http://schemas.openxmlformats.org/officeDocument/2006/relationships/comments" Target="../comments/comment1.xml"/><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jpg"/><Relationship Id="rId4" Type="http://schemas.openxmlformats.org/officeDocument/2006/relationships/slide" Target="slide8.xml"/><Relationship Id="rId5" Type="http://schemas.openxmlformats.org/officeDocument/2006/relationships/image" Target="../media/image3.emf"/><Relationship Id="rId6" Type="http://schemas.openxmlformats.org/officeDocument/2006/relationships/hyperlink" Target="mailto:s.brown@synthace.com" TargetMode="External"/><Relationship Id="rId7" Type="http://schemas.openxmlformats.org/officeDocument/2006/relationships/slide" Target="slide1.xml"/><Relationship Id="rId8" Type="http://schemas.openxmlformats.org/officeDocument/2006/relationships/slide" Target="slide3.xml"/><Relationship Id="rId9" Type="http://schemas.openxmlformats.org/officeDocument/2006/relationships/image" Target="../media/image7.png"/><Relationship Id="rId10" Type="http://schemas.openxmlformats.org/officeDocument/2006/relationships/slide" Target="slide5.xml"/></Relationships>
</file>

<file path=ppt/slides/_rels/slide5.xml.rels><?xml version="1.0" encoding="UTF-8" standalone="yes"?>
<Relationships xmlns="http://schemas.openxmlformats.org/package/2006/relationships"><Relationship Id="rId11" Type="http://schemas.openxmlformats.org/officeDocument/2006/relationships/image" Target="../media/image12.tiff"/><Relationship Id="rId12" Type="http://schemas.openxmlformats.org/officeDocument/2006/relationships/image" Target="../media/image13.tiff"/><Relationship Id="rId13" Type="http://schemas.openxmlformats.org/officeDocument/2006/relationships/image" Target="../media/image14.tiff"/><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jpg"/><Relationship Id="rId4" Type="http://schemas.openxmlformats.org/officeDocument/2006/relationships/slide" Target="slide8.xml"/><Relationship Id="rId5" Type="http://schemas.openxmlformats.org/officeDocument/2006/relationships/image" Target="../media/image3.emf"/><Relationship Id="rId6" Type="http://schemas.openxmlformats.org/officeDocument/2006/relationships/hyperlink" Target="mailto:s.brown@synthace.com" TargetMode="External"/><Relationship Id="rId7" Type="http://schemas.openxmlformats.org/officeDocument/2006/relationships/slide" Target="slide1.xml"/><Relationship Id="rId8" Type="http://schemas.openxmlformats.org/officeDocument/2006/relationships/slide" Target="slide4.xml"/><Relationship Id="rId9" Type="http://schemas.openxmlformats.org/officeDocument/2006/relationships/image" Target="../media/image7.png"/><Relationship Id="rId10" Type="http://schemas.openxmlformats.org/officeDocument/2006/relationships/slide" Target="slide6.xml"/></Relationships>
</file>

<file path=ppt/slides/_rels/slide6.xml.rels><?xml version="1.0" encoding="UTF-8" standalone="yes"?>
<Relationships xmlns="http://schemas.openxmlformats.org/package/2006/relationships"><Relationship Id="rId11" Type="http://schemas.openxmlformats.org/officeDocument/2006/relationships/image" Target="../media/image16.tiff"/><Relationship Id="rId12" Type="http://schemas.openxmlformats.org/officeDocument/2006/relationships/image" Target="../media/image17.tiff"/><Relationship Id="rId13" Type="http://schemas.openxmlformats.org/officeDocument/2006/relationships/comments" Target="../comments/comment2.xml"/><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jpg"/><Relationship Id="rId4" Type="http://schemas.openxmlformats.org/officeDocument/2006/relationships/slide" Target="slide8.xml"/><Relationship Id="rId5" Type="http://schemas.openxmlformats.org/officeDocument/2006/relationships/image" Target="../media/image3.emf"/><Relationship Id="rId6" Type="http://schemas.openxmlformats.org/officeDocument/2006/relationships/hyperlink" Target="mailto:s.brown@synthace.com" TargetMode="External"/><Relationship Id="rId7" Type="http://schemas.openxmlformats.org/officeDocument/2006/relationships/slide" Target="slide1.xml"/><Relationship Id="rId8" Type="http://schemas.openxmlformats.org/officeDocument/2006/relationships/slide" Target="slide5.xml"/><Relationship Id="rId9" Type="http://schemas.openxmlformats.org/officeDocument/2006/relationships/image" Target="../media/image7.png"/><Relationship Id="rId10" Type="http://schemas.openxmlformats.org/officeDocument/2006/relationships/image" Target="../media/image15.tiff"/></Relationships>
</file>

<file path=ppt/slides/_rels/slide7.xml.rels><?xml version="1.0" encoding="UTF-8" standalone="yes"?>
<Relationships xmlns="http://schemas.openxmlformats.org/package/2006/relationships"><Relationship Id="rId11" Type="http://schemas.openxmlformats.org/officeDocument/2006/relationships/image" Target="../media/image21.tiff"/><Relationship Id="rId12" Type="http://schemas.openxmlformats.org/officeDocument/2006/relationships/image" Target="../media/image22.png"/><Relationship Id="rId13" Type="http://schemas.openxmlformats.org/officeDocument/2006/relationships/slide" Target="slide3.xml"/><Relationship Id="rId14"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jpg"/><Relationship Id="rId4" Type="http://schemas.openxmlformats.org/officeDocument/2006/relationships/slide" Target="slide8.xml"/><Relationship Id="rId5" Type="http://schemas.openxmlformats.org/officeDocument/2006/relationships/image" Target="../media/image3.emf"/><Relationship Id="rId6" Type="http://schemas.openxmlformats.org/officeDocument/2006/relationships/image" Target="../media/image18.png"/><Relationship Id="rId7" Type="http://schemas.openxmlformats.org/officeDocument/2006/relationships/hyperlink" Target="mailto:s.brown@synthace.com" TargetMode="External"/><Relationship Id="rId8" Type="http://schemas.openxmlformats.org/officeDocument/2006/relationships/slide" Target="slide1.xml"/><Relationship Id="rId9" Type="http://schemas.openxmlformats.org/officeDocument/2006/relationships/image" Target="../media/image19.png"/><Relationship Id="rId10" Type="http://schemas.openxmlformats.org/officeDocument/2006/relationships/image" Target="../media/image20.png"/></Relationships>
</file>

<file path=ppt/slides/_rels/slide8.xml.rels><?xml version="1.0" encoding="UTF-8" standalone="yes"?>
<Relationships xmlns="http://schemas.openxmlformats.org/package/2006/relationships"><Relationship Id="rId11" Type="http://schemas.openxmlformats.org/officeDocument/2006/relationships/image" Target="../media/image26.tiff"/><Relationship Id="rId12" Type="http://schemas.openxmlformats.org/officeDocument/2006/relationships/image" Target="../media/image3.emf"/><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jpg"/><Relationship Id="rId4" Type="http://schemas.openxmlformats.org/officeDocument/2006/relationships/image" Target="../media/image2.png"/><Relationship Id="rId5" Type="http://schemas.microsoft.com/office/2007/relationships/hdphoto" Target="../media/hdphoto1.wdp"/><Relationship Id="rId6" Type="http://schemas.openxmlformats.org/officeDocument/2006/relationships/hyperlink" Target="mailto:s.brown@synthace.com" TargetMode="External"/><Relationship Id="rId7" Type="http://schemas.openxmlformats.org/officeDocument/2006/relationships/slide" Target="slide1.xml"/><Relationship Id="rId8" Type="http://schemas.openxmlformats.org/officeDocument/2006/relationships/image" Target="../media/image23.tiff"/><Relationship Id="rId9" Type="http://schemas.openxmlformats.org/officeDocument/2006/relationships/image" Target="../media/image24.tiff"/><Relationship Id="rId10" Type="http://schemas.openxmlformats.org/officeDocument/2006/relationships/image" Target="../media/image25.tiff"/></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0" name="TextBox 8"/>
          <p:cNvSpPr txBox="1">
            <a:spLocks noChangeArrowheads="1"/>
          </p:cNvSpPr>
          <p:nvPr/>
        </p:nvSpPr>
        <p:spPr bwMode="auto">
          <a:xfrm>
            <a:off x="5742433" y="182880"/>
            <a:ext cx="23774399" cy="30467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r>
              <a:rPr lang="en-US" sz="9599" b="1" dirty="0"/>
              <a:t>Computer Aided Biology &amp; Automation</a:t>
            </a:r>
            <a:br>
              <a:rPr lang="en-US" sz="9599" b="1" dirty="0"/>
            </a:br>
            <a:r>
              <a:rPr lang="en-US" sz="9599" b="1" dirty="0"/>
              <a:t>of Rationally Designed Experiments</a:t>
            </a:r>
            <a:endParaRPr lang="en-US" sz="4400" dirty="0">
              <a:latin typeface="Arial" charset="0"/>
              <a:ea typeface="Arial" charset="0"/>
              <a:cs typeface="Arial" charset="0"/>
            </a:endParaRPr>
          </a:p>
        </p:txBody>
      </p:sp>
      <p:sp>
        <p:nvSpPr>
          <p:cNvPr id="2" name="TextBox 1"/>
          <p:cNvSpPr txBox="1"/>
          <p:nvPr/>
        </p:nvSpPr>
        <p:spPr>
          <a:xfrm>
            <a:off x="734986" y="4757816"/>
            <a:ext cx="11805359" cy="16284907"/>
          </a:xfrm>
          <a:prstGeom prst="rect">
            <a:avLst/>
          </a:prstGeom>
          <a:noFill/>
        </p:spPr>
        <p:txBody>
          <a:bodyPr wrap="square" rtlCol="0">
            <a:spAutoFit/>
          </a:bodyPr>
          <a:lstStyle/>
          <a:p>
            <a:pPr algn="just"/>
            <a:r>
              <a:rPr lang="en-US" sz="5400" b="1" dirty="0">
                <a:solidFill>
                  <a:srgbClr val="54469F"/>
                </a:solidFill>
              </a:rPr>
              <a:t>Biology is complex.</a:t>
            </a:r>
          </a:p>
          <a:p>
            <a:pPr algn="just"/>
            <a:r>
              <a:rPr lang="en-US" dirty="0">
                <a:latin typeface="Arial" charset="0"/>
                <a:ea typeface="Arial" charset="0"/>
                <a:cs typeface="Arial" charset="0"/>
              </a:rPr>
              <a:t> </a:t>
            </a:r>
          </a:p>
          <a:p>
            <a:pPr algn="just"/>
            <a:endParaRPr lang="en-US" dirty="0">
              <a:latin typeface="Arial" charset="0"/>
              <a:ea typeface="Arial" charset="0"/>
              <a:cs typeface="Arial" charset="0"/>
            </a:endParaRPr>
          </a:p>
          <a:p>
            <a:pPr algn="just"/>
            <a:r>
              <a:rPr lang="en-US" sz="3601" dirty="0">
                <a:latin typeface="Arial" charset="0"/>
                <a:ea typeface="Arial" charset="0"/>
                <a:cs typeface="Arial" charset="0"/>
              </a:rPr>
              <a:t>There is a necessity to embrace this complexity and adopt ways of working that focus around iteratively understanding dynamic and multifactorial ‘biological parameter landscapes’, particularly for the development of therapeutics.</a:t>
            </a:r>
          </a:p>
          <a:p>
            <a:pPr algn="just"/>
            <a:endParaRPr lang="en-US" sz="3601" dirty="0">
              <a:latin typeface="Arial" charset="0"/>
              <a:ea typeface="Arial" charset="0"/>
              <a:cs typeface="Arial" charset="0"/>
            </a:endParaRPr>
          </a:p>
          <a:p>
            <a:pPr lvl="0" algn="just"/>
            <a:r>
              <a:rPr lang="en-US" sz="3601" dirty="0">
                <a:solidFill>
                  <a:prstClr val="black"/>
                </a:solidFill>
                <a:latin typeface="Arial" charset="0"/>
                <a:ea typeface="Arial" charset="0"/>
                <a:cs typeface="Arial" charset="0"/>
              </a:rPr>
              <a:t>We at Synthace have introduced </a:t>
            </a:r>
            <a:r>
              <a:rPr lang="en-US" sz="3601" b="1" dirty="0">
                <a:solidFill>
                  <a:prstClr val="black"/>
                </a:solidFill>
                <a:latin typeface="Arial" charset="0"/>
                <a:ea typeface="Arial" charset="0"/>
                <a:cs typeface="Arial" charset="0"/>
              </a:rPr>
              <a:t>Computer Aided Biology</a:t>
            </a:r>
            <a:r>
              <a:rPr lang="en-US" sz="3601" dirty="0">
                <a:solidFill>
                  <a:prstClr val="black"/>
                </a:solidFill>
                <a:latin typeface="Arial" charset="0"/>
                <a:ea typeface="Arial" charset="0"/>
                <a:cs typeface="Arial" charset="0"/>
              </a:rPr>
              <a:t> as a conceptual framework and an emerging ecosystem of digital-to-physical research tools that allows biological </a:t>
            </a:r>
            <a:r>
              <a:rPr lang="en-US" sz="3601" dirty="0" smtClean="0">
                <a:solidFill>
                  <a:prstClr val="black"/>
                </a:solidFill>
                <a:latin typeface="Arial" charset="0"/>
                <a:ea typeface="Arial" charset="0"/>
                <a:cs typeface="Arial" charset="0"/>
              </a:rPr>
              <a:t>researchers </a:t>
            </a:r>
            <a:r>
              <a:rPr lang="en-US" sz="3601" dirty="0">
                <a:solidFill>
                  <a:prstClr val="black"/>
                </a:solidFill>
                <a:latin typeface="Arial" charset="0"/>
                <a:ea typeface="Arial" charset="0"/>
                <a:cs typeface="Arial" charset="0"/>
              </a:rPr>
              <a:t>to approach experiments of increasing </a:t>
            </a:r>
            <a:r>
              <a:rPr lang="en-US" sz="3601" b="1" dirty="0">
                <a:solidFill>
                  <a:prstClr val="black"/>
                </a:solidFill>
                <a:latin typeface="Arial" charset="0"/>
                <a:ea typeface="Arial" charset="0"/>
                <a:cs typeface="Arial" charset="0"/>
              </a:rPr>
              <a:t>complexity</a:t>
            </a:r>
            <a:r>
              <a:rPr lang="en-US" sz="3601" dirty="0">
                <a:solidFill>
                  <a:prstClr val="black"/>
                </a:solidFill>
                <a:latin typeface="Arial" charset="0"/>
                <a:ea typeface="Arial" charset="0"/>
                <a:cs typeface="Arial" charset="0"/>
              </a:rPr>
              <a:t> in a higher </a:t>
            </a:r>
            <a:r>
              <a:rPr lang="en-US" sz="3601" b="1" dirty="0">
                <a:solidFill>
                  <a:prstClr val="black"/>
                </a:solidFill>
                <a:latin typeface="Arial" charset="0"/>
                <a:ea typeface="Arial" charset="0"/>
                <a:cs typeface="Arial" charset="0"/>
              </a:rPr>
              <a:t>throughput</a:t>
            </a:r>
            <a:r>
              <a:rPr lang="en-US" sz="3601" dirty="0">
                <a:solidFill>
                  <a:prstClr val="black"/>
                </a:solidFill>
                <a:latin typeface="Arial" charset="0"/>
                <a:ea typeface="Arial" charset="0"/>
                <a:cs typeface="Arial" charset="0"/>
              </a:rPr>
              <a:t>, non-reductionist and </a:t>
            </a:r>
            <a:r>
              <a:rPr lang="en-US" sz="3601" b="1" dirty="0">
                <a:solidFill>
                  <a:prstClr val="black"/>
                </a:solidFill>
                <a:latin typeface="Arial" charset="0"/>
                <a:ea typeface="Arial" charset="0"/>
                <a:cs typeface="Arial" charset="0"/>
              </a:rPr>
              <a:t>iterative</a:t>
            </a:r>
            <a:r>
              <a:rPr lang="en-US" sz="3601" dirty="0">
                <a:solidFill>
                  <a:prstClr val="black"/>
                </a:solidFill>
                <a:latin typeface="Arial" charset="0"/>
                <a:ea typeface="Arial" charset="0"/>
                <a:cs typeface="Arial" charset="0"/>
              </a:rPr>
              <a:t> manner.</a:t>
            </a:r>
          </a:p>
          <a:p>
            <a:pPr algn="just"/>
            <a:endParaRPr lang="en-US" sz="3999" dirty="0">
              <a:latin typeface="Arial" charset="0"/>
              <a:ea typeface="Arial" charset="0"/>
              <a:cs typeface="Arial" charset="0"/>
            </a:endParaRPr>
          </a:p>
          <a:p>
            <a:pPr algn="just"/>
            <a:r>
              <a:rPr lang="en-US" sz="3601" dirty="0">
                <a:latin typeface="Arial" charset="0"/>
                <a:ea typeface="Arial" charset="0"/>
                <a:cs typeface="Arial" charset="0"/>
              </a:rPr>
              <a:t>Researchers at Synthace use the </a:t>
            </a:r>
            <a:r>
              <a:rPr lang="en-US" sz="3601" b="1" dirty="0">
                <a:latin typeface="Arial" charset="0"/>
                <a:ea typeface="Arial" charset="0"/>
                <a:cs typeface="Arial" charset="0"/>
              </a:rPr>
              <a:t>JMP </a:t>
            </a:r>
            <a:r>
              <a:rPr lang="en-US" sz="3601" b="1" dirty="0" smtClean="0">
                <a:latin typeface="Arial" charset="0"/>
                <a:ea typeface="Arial" charset="0"/>
                <a:cs typeface="Arial" charset="0"/>
              </a:rPr>
              <a:t>DOE </a:t>
            </a:r>
            <a:r>
              <a:rPr lang="en-US" sz="3601" b="1" dirty="0">
                <a:latin typeface="Arial" charset="0"/>
                <a:ea typeface="Arial" charset="0"/>
                <a:cs typeface="Arial" charset="0"/>
              </a:rPr>
              <a:t>platform</a:t>
            </a:r>
            <a:r>
              <a:rPr lang="en-US" sz="3601" dirty="0">
                <a:latin typeface="Arial" charset="0"/>
                <a:ea typeface="Arial" charset="0"/>
                <a:cs typeface="Arial" charset="0"/>
              </a:rPr>
              <a:t> to rationally design and evaluate experiments. Experimental </a:t>
            </a:r>
            <a:r>
              <a:rPr lang="en-US" sz="3601" b="1" dirty="0">
                <a:latin typeface="Arial" charset="0"/>
                <a:ea typeface="Arial" charset="0"/>
                <a:cs typeface="Arial" charset="0"/>
              </a:rPr>
              <a:t>designs are interpreted</a:t>
            </a:r>
            <a:r>
              <a:rPr lang="en-US" sz="3601" dirty="0">
                <a:latin typeface="Arial" charset="0"/>
                <a:ea typeface="Arial" charset="0"/>
                <a:cs typeface="Arial" charset="0"/>
              </a:rPr>
              <a:t> by our own </a:t>
            </a:r>
            <a:r>
              <a:rPr lang="en-US" sz="3600" dirty="0">
                <a:latin typeface="Arial" panose="020B0604020202020204" pitchFamily="34" charset="0"/>
                <a:ea typeface="Arial" charset="0"/>
                <a:cs typeface="Arial" panose="020B0604020202020204" pitchFamily="34" charset="0"/>
              </a:rPr>
              <a:t>software (</a:t>
            </a:r>
            <a:r>
              <a:rPr lang="en-US" sz="3600" b="1" dirty="0" err="1">
                <a:solidFill>
                  <a:srgbClr val="54469F"/>
                </a:solidFill>
                <a:latin typeface="Arial" panose="020B0604020202020204" pitchFamily="34" charset="0"/>
                <a:ea typeface="Arial" charset="0"/>
                <a:cs typeface="Arial" panose="020B0604020202020204" pitchFamily="34" charset="0"/>
              </a:rPr>
              <a:t>A</a:t>
            </a:r>
            <a:r>
              <a:rPr lang="en-US" sz="3600" b="1" dirty="0" err="1">
                <a:solidFill>
                  <a:srgbClr val="54469F"/>
                </a:solidFill>
                <a:latin typeface="Arial" panose="020B0604020202020204" pitchFamily="34" charset="0"/>
                <a:cs typeface="Arial" panose="020B0604020202020204" pitchFamily="34" charset="0"/>
              </a:rPr>
              <a:t>ntha</a:t>
            </a:r>
            <a:r>
              <a:rPr lang="en-US" sz="3600" dirty="0">
                <a:latin typeface="Arial" panose="020B0604020202020204" pitchFamily="34" charset="0"/>
                <a:ea typeface="Arial" charset="0"/>
                <a:cs typeface="Arial" panose="020B0604020202020204" pitchFamily="34" charset="0"/>
              </a:rPr>
              <a:t>) into low level </a:t>
            </a:r>
            <a:r>
              <a:rPr lang="en-US" sz="3600" b="1" dirty="0">
                <a:latin typeface="Arial" panose="020B0604020202020204" pitchFamily="34" charset="0"/>
                <a:ea typeface="Arial" charset="0"/>
                <a:cs typeface="Arial" panose="020B0604020202020204" pitchFamily="34" charset="0"/>
              </a:rPr>
              <a:t>liquid handling instructions </a:t>
            </a:r>
            <a:r>
              <a:rPr lang="en-US" sz="3600" dirty="0">
                <a:latin typeface="Arial" panose="020B0604020202020204" pitchFamily="34" charset="0"/>
                <a:ea typeface="Arial" charset="0"/>
                <a:cs typeface="Arial" panose="020B0604020202020204" pitchFamily="34" charset="0"/>
              </a:rPr>
              <a:t>that are device agnostic, yielding protocols that can easily be reproduced and shared across teams. Moreover, </a:t>
            </a:r>
            <a:r>
              <a:rPr lang="en-US" sz="3600" b="1" dirty="0" err="1">
                <a:solidFill>
                  <a:srgbClr val="54469F"/>
                </a:solidFill>
                <a:latin typeface="Arial" panose="020B0604020202020204" pitchFamily="34" charset="0"/>
                <a:ea typeface="Arial" charset="0"/>
                <a:cs typeface="Arial" panose="020B0604020202020204" pitchFamily="34" charset="0"/>
              </a:rPr>
              <a:t>A</a:t>
            </a:r>
            <a:r>
              <a:rPr lang="en-US" sz="3600" b="1" dirty="0" err="1">
                <a:solidFill>
                  <a:srgbClr val="54469F"/>
                </a:solidFill>
                <a:latin typeface="Arial" panose="020B0604020202020204" pitchFamily="34" charset="0"/>
                <a:cs typeface="Arial" panose="020B0604020202020204" pitchFamily="34" charset="0"/>
              </a:rPr>
              <a:t>ntha</a:t>
            </a:r>
            <a:r>
              <a:rPr lang="en-US" sz="3600" dirty="0">
                <a:latin typeface="Arial" panose="020B0604020202020204" pitchFamily="34" charset="0"/>
                <a:ea typeface="Arial" charset="0"/>
                <a:cs typeface="Arial" panose="020B0604020202020204" pitchFamily="34" charset="0"/>
              </a:rPr>
              <a:t> </a:t>
            </a:r>
            <a:r>
              <a:rPr lang="en-US" sz="3600" b="1" dirty="0" err="1">
                <a:latin typeface="Arial" panose="020B0604020202020204" pitchFamily="34" charset="0"/>
                <a:ea typeface="Arial" charset="0"/>
                <a:cs typeface="Arial" panose="020B0604020202020204" pitchFamily="34" charset="0"/>
              </a:rPr>
              <a:t>optimises</a:t>
            </a:r>
            <a:r>
              <a:rPr lang="en-US" sz="3600" b="1" dirty="0">
                <a:latin typeface="Arial" panose="020B0604020202020204" pitchFamily="34" charset="0"/>
                <a:ea typeface="Arial" charset="0"/>
                <a:cs typeface="Arial" panose="020B0604020202020204" pitchFamily="34" charset="0"/>
              </a:rPr>
              <a:t> protocols</a:t>
            </a:r>
            <a:r>
              <a:rPr lang="en-US" sz="3600" dirty="0">
                <a:latin typeface="Arial" panose="020B0604020202020204" pitchFamily="34" charset="0"/>
                <a:ea typeface="Arial" charset="0"/>
                <a:cs typeface="Arial" panose="020B0604020202020204" pitchFamily="34" charset="0"/>
              </a:rPr>
              <a:t> by identifying commonalities to be </a:t>
            </a:r>
            <a:r>
              <a:rPr lang="en-US" sz="3601" dirty="0">
                <a:latin typeface="Arial" charset="0"/>
                <a:ea typeface="Arial" charset="0"/>
                <a:cs typeface="Arial" charset="0"/>
              </a:rPr>
              <a:t>transferred and can specify constraints such as order of transfer. The combination of these tools </a:t>
            </a:r>
            <a:r>
              <a:rPr lang="en-US" sz="3601" dirty="0" smtClean="0">
                <a:latin typeface="Arial" charset="0"/>
                <a:ea typeface="Arial" charset="0"/>
                <a:cs typeface="Arial" charset="0"/>
              </a:rPr>
              <a:t>is </a:t>
            </a:r>
            <a:r>
              <a:rPr lang="en-US" sz="3601" dirty="0">
                <a:latin typeface="Arial" charset="0"/>
                <a:ea typeface="Arial" charset="0"/>
                <a:cs typeface="Arial" charset="0"/>
              </a:rPr>
              <a:t>allowing us to increase the factor space in our experiments and gain knowledge about dynamic and multifactorial ‘biological parameter landscapes’.  </a:t>
            </a:r>
          </a:p>
          <a:p>
            <a:pPr algn="just"/>
            <a:endParaRPr lang="en-US" sz="3999" dirty="0">
              <a:latin typeface="Arial" charset="0"/>
              <a:ea typeface="Arial" charset="0"/>
              <a:cs typeface="Arial" charset="0"/>
            </a:endParaRPr>
          </a:p>
        </p:txBody>
      </p:sp>
      <p:pic>
        <p:nvPicPr>
          <p:cNvPr id="41" name="Picture 40">
            <a:extLst>
              <a:ext uri="{FF2B5EF4-FFF2-40B4-BE49-F238E27FC236}">
                <a16:creationId xmlns:a16="http://schemas.microsoft.com/office/drawing/2014/main" xmlns="" id="{84E57960-8B9A-D04C-9209-A74E9CE60037}"/>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val="0"/>
              </a:ext>
            </a:extLst>
          </a:blip>
          <a:stretch>
            <a:fillRect/>
          </a:stretch>
        </p:blipFill>
        <p:spPr>
          <a:xfrm>
            <a:off x="12785299" y="6885432"/>
            <a:ext cx="24024044" cy="10810821"/>
          </a:xfrm>
          <a:prstGeom prst="rect">
            <a:avLst/>
          </a:prstGeom>
          <a:solidFill>
            <a:schemeClr val="bg1"/>
          </a:solidFill>
        </p:spPr>
      </p:pic>
      <p:grpSp>
        <p:nvGrpSpPr>
          <p:cNvPr id="5" name="Group 4"/>
          <p:cNvGrpSpPr/>
          <p:nvPr/>
        </p:nvGrpSpPr>
        <p:grpSpPr>
          <a:xfrm>
            <a:off x="14519415" y="5609403"/>
            <a:ext cx="6168656" cy="1380070"/>
            <a:chOff x="1280160" y="17248488"/>
            <a:chExt cx="8980488" cy="1380072"/>
          </a:xfrm>
        </p:grpSpPr>
        <p:sp>
          <p:nvSpPr>
            <p:cNvPr id="38" name="Rectangle 37">
              <a:hlinkClick r:id="rId6" action="ppaction://hlinksldjump"/>
            </p:cNvPr>
            <p:cNvSpPr>
              <a:spLocks noChangeArrowheads="1"/>
            </p:cNvSpPr>
            <p:nvPr/>
          </p:nvSpPr>
          <p:spPr bwMode="auto">
            <a:xfrm>
              <a:off x="1280160" y="17248488"/>
              <a:ext cx="8980488" cy="1004400"/>
            </a:xfrm>
            <a:prstGeom prst="rect">
              <a:avLst/>
            </a:prstGeom>
            <a:solidFill>
              <a:schemeClr val="accent4">
                <a:lumMod val="20000"/>
                <a:lumOff val="80000"/>
                <a:alpha val="90000"/>
              </a:schemeClr>
            </a:solidFill>
            <a:ln w="6350">
              <a:solidFill>
                <a:schemeClr val="tx1"/>
              </a:solidFill>
              <a:miter lim="800000"/>
              <a:headEnd/>
              <a:tailEnd/>
            </a:ln>
            <a:effectLst>
              <a:outerShdw blurRad="40000" dist="23000" dir="5400000" rotWithShape="0">
                <a:srgbClr val="000000">
                  <a:alpha val="34999"/>
                </a:srgbClr>
              </a:outerShdw>
            </a:effectLst>
          </p:spPr>
          <p:txBody>
            <a:bodyPr anchor="ctr"/>
            <a:lstStyle/>
            <a:p>
              <a:pPr algn="ctr" defTabSz="1873112">
                <a:defRPr/>
              </a:pPr>
              <a:r>
                <a:rPr lang="en-US" sz="4802" dirty="0">
                  <a:latin typeface="Tw Cen MT" panose="020B0602020104020603" pitchFamily="34" charset="0"/>
                  <a:ea typeface="+mn-ea"/>
                  <a:cs typeface="+mn-cs"/>
                </a:rPr>
                <a:t>Computer Aided Biology</a:t>
              </a:r>
            </a:p>
          </p:txBody>
        </p:sp>
        <p:sp>
          <p:nvSpPr>
            <p:cNvPr id="4" name="TextBox 3"/>
            <p:cNvSpPr txBox="1"/>
            <p:nvPr/>
          </p:nvSpPr>
          <p:spPr>
            <a:xfrm>
              <a:off x="1280160" y="18259227"/>
              <a:ext cx="8980488" cy="369333"/>
            </a:xfrm>
            <a:prstGeom prst="rect">
              <a:avLst/>
            </a:prstGeom>
            <a:noFill/>
          </p:spPr>
          <p:txBody>
            <a:bodyPr wrap="square" rtlCol="0">
              <a:spAutoFit/>
            </a:bodyPr>
            <a:lstStyle/>
            <a:p>
              <a:pPr algn="r"/>
              <a:r>
                <a:rPr lang="en-US" dirty="0">
                  <a:latin typeface="Times New Roman" charset="0"/>
                  <a:ea typeface="Times New Roman" charset="0"/>
                  <a:cs typeface="Times New Roman" charset="0"/>
                </a:rPr>
                <a:t>Click above to learn more</a:t>
              </a:r>
            </a:p>
          </p:txBody>
        </p:sp>
      </p:grpSp>
      <p:grpSp>
        <p:nvGrpSpPr>
          <p:cNvPr id="54" name="Group 53"/>
          <p:cNvGrpSpPr/>
          <p:nvPr/>
        </p:nvGrpSpPr>
        <p:grpSpPr>
          <a:xfrm>
            <a:off x="22479342" y="5609402"/>
            <a:ext cx="5884411" cy="1386531"/>
            <a:chOff x="1280160" y="17124602"/>
            <a:chExt cx="8980488" cy="1386531"/>
          </a:xfrm>
        </p:grpSpPr>
        <p:sp>
          <p:nvSpPr>
            <p:cNvPr id="55" name="Rectangle 54">
              <a:hlinkClick r:id="rId7" action="ppaction://hlinksldjump" highlightClick="1"/>
            </p:cNvPr>
            <p:cNvSpPr>
              <a:spLocks noChangeArrowheads="1"/>
            </p:cNvSpPr>
            <p:nvPr/>
          </p:nvSpPr>
          <p:spPr bwMode="auto">
            <a:xfrm>
              <a:off x="1280160" y="17124602"/>
              <a:ext cx="8980488" cy="1004400"/>
            </a:xfrm>
            <a:prstGeom prst="rect">
              <a:avLst/>
            </a:prstGeom>
            <a:solidFill>
              <a:schemeClr val="accent4">
                <a:lumMod val="20000"/>
                <a:lumOff val="80000"/>
                <a:alpha val="90000"/>
              </a:schemeClr>
            </a:solidFill>
            <a:ln w="6350">
              <a:solidFill>
                <a:schemeClr val="tx1"/>
              </a:solidFill>
              <a:miter lim="800000"/>
              <a:headEnd/>
              <a:tailEnd/>
            </a:ln>
            <a:effectLst>
              <a:outerShdw blurRad="40000" dist="23000" dir="5400000" rotWithShape="0">
                <a:srgbClr val="000000">
                  <a:alpha val="34999"/>
                </a:srgbClr>
              </a:outerShdw>
            </a:effectLst>
          </p:spPr>
          <p:txBody>
            <a:bodyPr anchor="ctr"/>
            <a:lstStyle/>
            <a:p>
              <a:pPr algn="ctr" defTabSz="1873112">
                <a:defRPr/>
              </a:pPr>
              <a:r>
                <a:rPr lang="en-US" sz="4802" b="1" dirty="0" err="1">
                  <a:solidFill>
                    <a:srgbClr val="54469F"/>
                  </a:solidFill>
                </a:rPr>
                <a:t>Antha</a:t>
              </a:r>
              <a:r>
                <a:rPr lang="en-US" sz="4802" dirty="0">
                  <a:latin typeface="Tw Cen MT" panose="020B0602020104020603" pitchFamily="34" charset="0"/>
                  <a:ea typeface="+mn-ea"/>
                  <a:cs typeface="+mn-cs"/>
                </a:rPr>
                <a:t> DOE Workflow</a:t>
              </a:r>
            </a:p>
          </p:txBody>
        </p:sp>
        <p:sp>
          <p:nvSpPr>
            <p:cNvPr id="56" name="TextBox 55"/>
            <p:cNvSpPr txBox="1"/>
            <p:nvPr/>
          </p:nvSpPr>
          <p:spPr>
            <a:xfrm>
              <a:off x="1280160" y="18141801"/>
              <a:ext cx="8980488" cy="369332"/>
            </a:xfrm>
            <a:prstGeom prst="rect">
              <a:avLst/>
            </a:prstGeom>
            <a:noFill/>
          </p:spPr>
          <p:txBody>
            <a:bodyPr wrap="square" rtlCol="0">
              <a:spAutoFit/>
            </a:bodyPr>
            <a:lstStyle/>
            <a:p>
              <a:pPr algn="r"/>
              <a:r>
                <a:rPr lang="en-US" dirty="0">
                  <a:latin typeface="Times New Roman" charset="0"/>
                  <a:ea typeface="Times New Roman" charset="0"/>
                  <a:cs typeface="Times New Roman" charset="0"/>
                </a:rPr>
                <a:t>Click above to learn more</a:t>
              </a:r>
            </a:p>
          </p:txBody>
        </p:sp>
      </p:grpSp>
      <p:grpSp>
        <p:nvGrpSpPr>
          <p:cNvPr id="60" name="Group 59"/>
          <p:cNvGrpSpPr/>
          <p:nvPr/>
        </p:nvGrpSpPr>
        <p:grpSpPr>
          <a:xfrm>
            <a:off x="30147056" y="5629664"/>
            <a:ext cx="5298062" cy="1389817"/>
            <a:chOff x="1261217" y="17124393"/>
            <a:chExt cx="8999431" cy="1389817"/>
          </a:xfrm>
        </p:grpSpPr>
        <p:sp>
          <p:nvSpPr>
            <p:cNvPr id="61" name="Rectangle 60">
              <a:hlinkClick r:id="rId8" action="ppaction://hlinksldjump"/>
            </p:cNvPr>
            <p:cNvSpPr>
              <a:spLocks noChangeArrowheads="1"/>
            </p:cNvSpPr>
            <p:nvPr/>
          </p:nvSpPr>
          <p:spPr bwMode="auto">
            <a:xfrm>
              <a:off x="1261217" y="17124393"/>
              <a:ext cx="8980490" cy="1002678"/>
            </a:xfrm>
            <a:prstGeom prst="rect">
              <a:avLst/>
            </a:prstGeom>
            <a:solidFill>
              <a:schemeClr val="accent4">
                <a:lumMod val="20000"/>
                <a:lumOff val="80000"/>
                <a:alpha val="90000"/>
              </a:schemeClr>
            </a:solidFill>
            <a:ln w="6350">
              <a:solidFill>
                <a:schemeClr val="tx1"/>
              </a:solidFill>
              <a:miter lim="800000"/>
              <a:headEnd/>
              <a:tailEnd/>
            </a:ln>
            <a:effectLst>
              <a:outerShdw blurRad="40000" dist="23000" dir="5400000" rotWithShape="0">
                <a:srgbClr val="000000">
                  <a:alpha val="34999"/>
                </a:srgbClr>
              </a:outerShdw>
            </a:effectLst>
          </p:spPr>
          <p:txBody>
            <a:bodyPr anchor="ctr"/>
            <a:lstStyle/>
            <a:p>
              <a:pPr algn="ctr" defTabSz="1873112">
                <a:defRPr/>
              </a:pPr>
              <a:r>
                <a:rPr lang="en-US" sz="4802" dirty="0">
                  <a:latin typeface="Tw Cen MT" panose="020B0602020104020603" pitchFamily="34" charset="0"/>
                  <a:ea typeface="+mn-ea"/>
                  <a:cs typeface="+mn-cs"/>
                </a:rPr>
                <a:t>Industrial Case Study</a:t>
              </a:r>
            </a:p>
          </p:txBody>
        </p:sp>
        <p:sp>
          <p:nvSpPr>
            <p:cNvPr id="62" name="TextBox 61"/>
            <p:cNvSpPr txBox="1"/>
            <p:nvPr/>
          </p:nvSpPr>
          <p:spPr>
            <a:xfrm>
              <a:off x="1280160" y="18144878"/>
              <a:ext cx="8980488" cy="369332"/>
            </a:xfrm>
            <a:prstGeom prst="rect">
              <a:avLst/>
            </a:prstGeom>
            <a:noFill/>
          </p:spPr>
          <p:txBody>
            <a:bodyPr wrap="square" rtlCol="0">
              <a:spAutoFit/>
            </a:bodyPr>
            <a:lstStyle/>
            <a:p>
              <a:pPr algn="r"/>
              <a:r>
                <a:rPr lang="en-US" dirty="0">
                  <a:latin typeface="Times New Roman" charset="0"/>
                  <a:ea typeface="Times New Roman" charset="0"/>
                  <a:cs typeface="Times New Roman" charset="0"/>
                </a:rPr>
                <a:t>Click above to learn more</a:t>
              </a:r>
            </a:p>
          </p:txBody>
        </p:sp>
      </p:grpSp>
      <p:sp>
        <p:nvSpPr>
          <p:cNvPr id="63" name="TextBox 62"/>
          <p:cNvSpPr txBox="1"/>
          <p:nvPr/>
        </p:nvSpPr>
        <p:spPr>
          <a:xfrm>
            <a:off x="13346037" y="18289628"/>
            <a:ext cx="23158506" cy="954107"/>
          </a:xfrm>
          <a:prstGeom prst="rect">
            <a:avLst/>
          </a:prstGeom>
          <a:noFill/>
        </p:spPr>
        <p:txBody>
          <a:bodyPr wrap="square" rtlCol="0">
            <a:spAutoFit/>
          </a:bodyPr>
          <a:lstStyle/>
          <a:p>
            <a:pPr algn="just"/>
            <a:r>
              <a:rPr lang="en-US" sz="2800" b="1" dirty="0">
                <a:latin typeface="Arial" charset="0"/>
                <a:ea typeface="Arial" charset="0"/>
                <a:cs typeface="Arial" charset="0"/>
              </a:rPr>
              <a:t>Figure 1. </a:t>
            </a:r>
            <a:r>
              <a:rPr lang="en-US" sz="2800" dirty="0">
                <a:latin typeface="Arial" charset="0"/>
                <a:ea typeface="Arial" charset="0"/>
                <a:cs typeface="Arial" charset="0"/>
              </a:rPr>
              <a:t> </a:t>
            </a:r>
            <a:r>
              <a:rPr lang="en-US" sz="2800" b="1" dirty="0" err="1">
                <a:latin typeface="Arial" charset="0"/>
                <a:ea typeface="Arial" charset="0"/>
                <a:cs typeface="Arial" charset="0"/>
              </a:rPr>
              <a:t>Synthace's</a:t>
            </a:r>
            <a:r>
              <a:rPr lang="en-US" sz="2800" b="1" dirty="0">
                <a:latin typeface="Arial" charset="0"/>
                <a:ea typeface="Arial" charset="0"/>
                <a:cs typeface="Arial" charset="0"/>
              </a:rPr>
              <a:t> software platform </a:t>
            </a:r>
            <a:r>
              <a:rPr lang="en-US" sz="2800" b="1" dirty="0" err="1">
                <a:solidFill>
                  <a:srgbClr val="54469F"/>
                </a:solidFill>
                <a:latin typeface="Arial" charset="0"/>
                <a:ea typeface="Arial" charset="0"/>
                <a:cs typeface="Arial" charset="0"/>
              </a:rPr>
              <a:t>Antha</a:t>
            </a:r>
            <a:r>
              <a:rPr lang="en-US" sz="2800" dirty="0">
                <a:latin typeface="Arial" charset="0"/>
                <a:ea typeface="Arial" charset="0"/>
                <a:cs typeface="Arial" charset="0"/>
              </a:rPr>
              <a:t>. Eloquent control of liquid handling is at the core of the </a:t>
            </a:r>
            <a:r>
              <a:rPr lang="en-US" sz="2800" b="1" dirty="0" err="1">
                <a:solidFill>
                  <a:srgbClr val="54469F"/>
                </a:solidFill>
                <a:latin typeface="Arial" charset="0"/>
                <a:ea typeface="Arial" charset="0"/>
                <a:cs typeface="Arial" charset="0"/>
              </a:rPr>
              <a:t>Antha</a:t>
            </a:r>
            <a:r>
              <a:rPr lang="en-US" sz="2800" dirty="0">
                <a:latin typeface="Arial" charset="0"/>
                <a:ea typeface="Arial" charset="0"/>
                <a:cs typeface="Arial" charset="0"/>
              </a:rPr>
              <a:t> platform, resulting in a biology-centric user experience that improves reproducibility and traceability, all whilst enabling the scientist to undertake more complex </a:t>
            </a:r>
            <a:r>
              <a:rPr lang="en-US" sz="2800" dirty="0" smtClean="0">
                <a:latin typeface="Arial" charset="0"/>
                <a:ea typeface="Arial" charset="0"/>
                <a:cs typeface="Arial" charset="0"/>
              </a:rPr>
              <a:t>experimentation.</a:t>
            </a:r>
            <a:endParaRPr lang="en-US" sz="2800" dirty="0">
              <a:latin typeface="Arial" charset="0"/>
              <a:ea typeface="Arial" charset="0"/>
              <a:cs typeface="Arial" charset="0"/>
            </a:endParaRPr>
          </a:p>
        </p:txBody>
      </p:sp>
      <p:grpSp>
        <p:nvGrpSpPr>
          <p:cNvPr id="6" name="Group 5"/>
          <p:cNvGrpSpPr/>
          <p:nvPr/>
        </p:nvGrpSpPr>
        <p:grpSpPr>
          <a:xfrm>
            <a:off x="26649343" y="975146"/>
            <a:ext cx="10160001" cy="1851464"/>
            <a:chOff x="26649343" y="975146"/>
            <a:chExt cx="10160001" cy="1851464"/>
          </a:xfrm>
        </p:grpSpPr>
        <p:pic>
          <p:nvPicPr>
            <p:cNvPr id="11" name="Picture 10">
              <a:hlinkClick r:id="rId9" action="ppaction://hlinksldjump"/>
              <a:extLst>
                <a:ext uri="{FF2B5EF4-FFF2-40B4-BE49-F238E27FC236}">
                  <a16:creationId xmlns:a16="http://schemas.microsoft.com/office/drawing/2014/main" xmlns="" id="{EB08E263-0342-3C45-909E-F3E2547BBB9A}"/>
                </a:ext>
              </a:extLst>
            </p:cNvPr>
            <p:cNvPicPr>
              <a:picLocks noChangeAspect="1"/>
            </p:cNvPicPr>
            <p:nvPr/>
          </p:nvPicPr>
          <p:blipFill>
            <a:blip r:embed="rId10"/>
            <a:stretch>
              <a:fillRect/>
            </a:stretch>
          </p:blipFill>
          <p:spPr>
            <a:xfrm>
              <a:off x="26649343" y="975146"/>
              <a:ext cx="10160000" cy="1790700"/>
            </a:xfrm>
            <a:prstGeom prst="rect">
              <a:avLst/>
            </a:prstGeom>
          </p:spPr>
        </p:pic>
        <p:sp>
          <p:nvSpPr>
            <p:cNvPr id="64" name="TextBox 63"/>
            <p:cNvSpPr txBox="1"/>
            <p:nvPr/>
          </p:nvSpPr>
          <p:spPr>
            <a:xfrm>
              <a:off x="27949820" y="2457278"/>
              <a:ext cx="8859524" cy="369332"/>
            </a:xfrm>
            <a:prstGeom prst="rect">
              <a:avLst/>
            </a:prstGeom>
            <a:noFill/>
          </p:spPr>
          <p:txBody>
            <a:bodyPr wrap="square" rtlCol="0">
              <a:spAutoFit/>
            </a:bodyPr>
            <a:lstStyle/>
            <a:p>
              <a:pPr algn="r"/>
              <a:r>
                <a:rPr lang="en-US" dirty="0"/>
                <a:t>Click above </a:t>
              </a:r>
              <a:r>
                <a:rPr lang="en-US" dirty="0" smtClean="0"/>
                <a:t>for an introduction to SYNTHACE</a:t>
              </a:r>
              <a:endParaRPr lang="en-US" dirty="0"/>
            </a:p>
          </p:txBody>
        </p:sp>
      </p:grpSp>
      <p:sp>
        <p:nvSpPr>
          <p:cNvPr id="65" name="TextBox 8"/>
          <p:cNvSpPr txBox="1">
            <a:spLocks noChangeArrowheads="1"/>
          </p:cNvSpPr>
          <p:nvPr/>
        </p:nvSpPr>
        <p:spPr bwMode="auto">
          <a:xfrm>
            <a:off x="4334937" y="3259929"/>
            <a:ext cx="23774399" cy="10153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buFont typeface="Arial" charset="0"/>
              <a:buNone/>
            </a:pPr>
            <a:r>
              <a:rPr lang="en-US" sz="3200" i="1" u="sng" dirty="0">
                <a:latin typeface="Arial" charset="0"/>
                <a:ea typeface="Arial" charset="0"/>
                <a:cs typeface="Arial" charset="0"/>
              </a:rPr>
              <a:t>Steven R. Brown</a:t>
            </a:r>
            <a:r>
              <a:rPr lang="en-US" sz="3200" i="1" dirty="0">
                <a:latin typeface="Arial" charset="0"/>
                <a:ea typeface="Arial" charset="0"/>
                <a:cs typeface="Arial" charset="0"/>
              </a:rPr>
              <a:t>, Charlotte Ward, Vishal </a:t>
            </a:r>
            <a:r>
              <a:rPr lang="en-US" sz="3200" i="1" dirty="0" err="1">
                <a:latin typeface="Arial" charset="0"/>
                <a:ea typeface="Arial" charset="0"/>
                <a:cs typeface="Arial" charset="0"/>
              </a:rPr>
              <a:t>Sanchania</a:t>
            </a:r>
            <a:r>
              <a:rPr lang="en-US" sz="3200" i="1" dirty="0">
                <a:latin typeface="Arial" charset="0"/>
                <a:ea typeface="Arial" charset="0"/>
                <a:cs typeface="Arial" charset="0"/>
              </a:rPr>
              <a:t>, Christopher Grant, Lily </a:t>
            </a:r>
            <a:r>
              <a:rPr lang="en-US" sz="3200" i="1" dirty="0" err="1">
                <a:latin typeface="Arial" charset="0"/>
                <a:ea typeface="Arial" charset="0"/>
                <a:cs typeface="Arial" charset="0"/>
              </a:rPr>
              <a:t>Nematollahi</a:t>
            </a:r>
            <a:r>
              <a:rPr lang="en-US" sz="3200" i="1" dirty="0">
                <a:latin typeface="Arial" charset="0"/>
                <a:ea typeface="Arial" charset="0"/>
                <a:cs typeface="Arial" charset="0"/>
              </a:rPr>
              <a:t>, Michael </a:t>
            </a:r>
            <a:r>
              <a:rPr lang="en-US" sz="3200" i="1" dirty="0" err="1">
                <a:latin typeface="Arial" charset="0"/>
                <a:ea typeface="Arial" charset="0"/>
                <a:cs typeface="Arial" charset="0"/>
              </a:rPr>
              <a:t>Sadowski</a:t>
            </a:r>
            <a:r>
              <a:rPr lang="en-US" sz="3200" i="1" dirty="0">
                <a:latin typeface="Arial" charset="0"/>
                <a:ea typeface="Arial" charset="0"/>
                <a:cs typeface="Arial" charset="0"/>
              </a:rPr>
              <a:t> &amp; Markus Gershater</a:t>
            </a:r>
            <a:r>
              <a:rPr lang="en-US" sz="3601" dirty="0">
                <a:latin typeface="Arial" charset="0"/>
                <a:ea typeface="Arial" charset="0"/>
                <a:cs typeface="Arial" charset="0"/>
              </a:rPr>
              <a:t/>
            </a:r>
            <a:br>
              <a:rPr lang="en-US" sz="3601" dirty="0">
                <a:latin typeface="Arial" charset="0"/>
                <a:ea typeface="Arial" charset="0"/>
                <a:cs typeface="Arial" charset="0"/>
              </a:rPr>
            </a:br>
            <a:r>
              <a:rPr lang="en-US" sz="2798" i="1" dirty="0" err="1">
                <a:latin typeface="Arial" charset="0"/>
                <a:ea typeface="Arial" charset="0"/>
                <a:cs typeface="Arial" charset="0"/>
              </a:rPr>
              <a:t>WestWorks</a:t>
            </a:r>
            <a:r>
              <a:rPr lang="en-US" sz="2798" i="1" dirty="0">
                <a:latin typeface="Arial" charset="0"/>
                <a:ea typeface="Arial" charset="0"/>
                <a:cs typeface="Arial" charset="0"/>
              </a:rPr>
              <a:t>, 195 Wood Lane, London, W12 7FQ</a:t>
            </a:r>
            <a:endParaRPr lang="en-US" sz="3601" i="1" dirty="0">
              <a:latin typeface="Arial" charset="0"/>
              <a:ea typeface="Arial" charset="0"/>
              <a:cs typeface="Arial" charset="0"/>
            </a:endParaRPr>
          </a:p>
        </p:txBody>
      </p:sp>
      <p:sp>
        <p:nvSpPr>
          <p:cNvPr id="67" name="TextBox 8"/>
          <p:cNvSpPr txBox="1">
            <a:spLocks noChangeArrowheads="1"/>
          </p:cNvSpPr>
          <p:nvPr/>
        </p:nvSpPr>
        <p:spPr bwMode="auto">
          <a:xfrm>
            <a:off x="13650837" y="20141597"/>
            <a:ext cx="7957591"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buFont typeface="Arial" charset="0"/>
              <a:buNone/>
            </a:pPr>
            <a:r>
              <a:rPr lang="en-US" sz="3200" i="1" u="sng" dirty="0">
                <a:latin typeface="Arial" charset="0"/>
                <a:ea typeface="Arial" charset="0"/>
                <a:cs typeface="Arial" charset="0"/>
                <a:hlinkClick r:id="rId11"/>
              </a:rPr>
              <a:t>s.brown@synthace.com</a:t>
            </a:r>
            <a:r>
              <a:rPr lang="en-US" sz="3200" dirty="0">
                <a:latin typeface="Arial" charset="0"/>
                <a:ea typeface="Arial" charset="0"/>
                <a:cs typeface="Arial" charset="0"/>
              </a:rPr>
              <a:t>  |  </a:t>
            </a:r>
            <a:r>
              <a:rPr lang="en-US" sz="3200" dirty="0" err="1">
                <a:latin typeface="Arial" charset="0"/>
                <a:ea typeface="Arial" charset="0"/>
                <a:cs typeface="Arial" charset="0"/>
              </a:rPr>
              <a:t>synthace.com</a:t>
            </a:r>
            <a:endParaRPr lang="en-US" sz="3601" dirty="0">
              <a:latin typeface="Arial" charset="0"/>
              <a:ea typeface="Arial" charset="0"/>
              <a:cs typeface="Arial" charset="0"/>
            </a:endParaRPr>
          </a:p>
        </p:txBody>
      </p:sp>
    </p:spTree>
    <p:extLst>
      <p:ext uri="{BB962C8B-B14F-4D97-AF65-F5344CB8AC3E}">
        <p14:creationId xmlns:p14="http://schemas.microsoft.com/office/powerpoint/2010/main" val="8425512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grpSp>
        <p:nvGrpSpPr>
          <p:cNvPr id="83" name="Group 82"/>
          <p:cNvGrpSpPr/>
          <p:nvPr/>
        </p:nvGrpSpPr>
        <p:grpSpPr>
          <a:xfrm>
            <a:off x="26649343" y="975146"/>
            <a:ext cx="10160001" cy="1851464"/>
            <a:chOff x="26649343" y="975146"/>
            <a:chExt cx="10160001" cy="1851464"/>
          </a:xfrm>
        </p:grpSpPr>
        <p:pic>
          <p:nvPicPr>
            <p:cNvPr id="84" name="Picture 83">
              <a:hlinkClick r:id="rId4" action="ppaction://hlinksldjump"/>
              <a:extLst>
                <a:ext uri="{FF2B5EF4-FFF2-40B4-BE49-F238E27FC236}">
                  <a16:creationId xmlns:a16="http://schemas.microsoft.com/office/drawing/2014/main" xmlns="" id="{EB08E263-0342-3C45-909E-F3E2547BBB9A}"/>
                </a:ext>
              </a:extLst>
            </p:cNvPr>
            <p:cNvPicPr>
              <a:picLocks noChangeAspect="1"/>
            </p:cNvPicPr>
            <p:nvPr/>
          </p:nvPicPr>
          <p:blipFill>
            <a:blip r:embed="rId5"/>
            <a:stretch>
              <a:fillRect/>
            </a:stretch>
          </p:blipFill>
          <p:spPr>
            <a:xfrm>
              <a:off x="26649343" y="975146"/>
              <a:ext cx="10160000" cy="1790700"/>
            </a:xfrm>
            <a:prstGeom prst="rect">
              <a:avLst/>
            </a:prstGeom>
          </p:spPr>
        </p:pic>
        <p:sp>
          <p:nvSpPr>
            <p:cNvPr id="85" name="TextBox 84"/>
            <p:cNvSpPr txBox="1"/>
            <p:nvPr/>
          </p:nvSpPr>
          <p:spPr>
            <a:xfrm>
              <a:off x="27949820" y="2457278"/>
              <a:ext cx="8859524" cy="369332"/>
            </a:xfrm>
            <a:prstGeom prst="rect">
              <a:avLst/>
            </a:prstGeom>
            <a:noFill/>
          </p:spPr>
          <p:txBody>
            <a:bodyPr wrap="square" rtlCol="0">
              <a:spAutoFit/>
            </a:bodyPr>
            <a:lstStyle/>
            <a:p>
              <a:pPr algn="r"/>
              <a:r>
                <a:rPr lang="en-US" dirty="0"/>
                <a:t>Click above </a:t>
              </a:r>
              <a:r>
                <a:rPr lang="en-US" dirty="0" smtClean="0"/>
                <a:t>for an introduction to SYNTHACE</a:t>
              </a:r>
              <a:endParaRPr lang="en-US" dirty="0"/>
            </a:p>
          </p:txBody>
        </p:sp>
      </p:grpSp>
      <p:sp>
        <p:nvSpPr>
          <p:cNvPr id="2" name="Rectangle 1"/>
          <p:cNvSpPr/>
          <p:nvPr/>
        </p:nvSpPr>
        <p:spPr>
          <a:xfrm>
            <a:off x="960119" y="4237657"/>
            <a:ext cx="11564493" cy="14130343"/>
          </a:xfrm>
          <a:prstGeom prst="rect">
            <a:avLst/>
          </a:prstGeom>
        </p:spPr>
        <p:txBody>
          <a:bodyPr wrap="square">
            <a:spAutoFit/>
          </a:bodyPr>
          <a:lstStyle/>
          <a:p>
            <a:pPr algn="just"/>
            <a:r>
              <a:rPr lang="en-GB" sz="4802" b="1" dirty="0">
                <a:solidFill>
                  <a:srgbClr val="54469F"/>
                </a:solidFill>
              </a:rPr>
              <a:t>Executive Summary</a:t>
            </a:r>
            <a:endParaRPr lang="en-US" sz="4802" b="1" dirty="0">
              <a:solidFill>
                <a:srgbClr val="54469F"/>
              </a:solidFill>
              <a:latin typeface="Arial" charset="0"/>
              <a:ea typeface="Arial" charset="0"/>
              <a:cs typeface="Arial" charset="0"/>
            </a:endParaRPr>
          </a:p>
          <a:p>
            <a:pPr algn="just"/>
            <a:endParaRPr lang="en-US" sz="3601" dirty="0">
              <a:latin typeface="Arial" charset="0"/>
              <a:ea typeface="Arial" charset="0"/>
              <a:cs typeface="Arial" charset="0"/>
            </a:endParaRPr>
          </a:p>
          <a:p>
            <a:pPr algn="just"/>
            <a:r>
              <a:rPr lang="en-US" sz="3601" dirty="0">
                <a:latin typeface="Arial" charset="0"/>
                <a:ea typeface="Arial" charset="0"/>
                <a:cs typeface="Arial" charset="0"/>
              </a:rPr>
              <a:t>Computer Aided Biology is the emerging ecosystem of tools that </a:t>
            </a:r>
            <a:r>
              <a:rPr lang="en-US" sz="3601" dirty="0" smtClean="0">
                <a:latin typeface="Arial" charset="0"/>
                <a:ea typeface="Arial" charset="0"/>
                <a:cs typeface="Arial" charset="0"/>
              </a:rPr>
              <a:t>augments </a:t>
            </a:r>
            <a:r>
              <a:rPr lang="en-US" sz="3601" dirty="0">
                <a:latin typeface="Arial" charset="0"/>
                <a:ea typeface="Arial" charset="0"/>
                <a:cs typeface="Arial" charset="0"/>
              </a:rPr>
              <a:t>human capabilities in biological research. It is comprised of two domains: the Digital and the Physical. </a:t>
            </a:r>
          </a:p>
          <a:p>
            <a:pPr algn="just"/>
            <a:endParaRPr lang="en-US" sz="3601" dirty="0">
              <a:latin typeface="Arial" charset="0"/>
              <a:ea typeface="Arial" charset="0"/>
              <a:cs typeface="Arial" charset="0"/>
            </a:endParaRPr>
          </a:p>
          <a:p>
            <a:pPr algn="just"/>
            <a:r>
              <a:rPr lang="en-US" sz="3601" b="1" dirty="0">
                <a:solidFill>
                  <a:srgbClr val="0070C0"/>
                </a:solidFill>
                <a:latin typeface="Arial" charset="0"/>
                <a:ea typeface="Arial" charset="0"/>
                <a:cs typeface="Arial" charset="0"/>
              </a:rPr>
              <a:t>The Digital</a:t>
            </a:r>
            <a:r>
              <a:rPr lang="en-US" sz="3601" dirty="0">
                <a:latin typeface="Arial" charset="0"/>
                <a:ea typeface="Arial" charset="0"/>
                <a:cs typeface="Arial" charset="0"/>
              </a:rPr>
              <a:t>, powered by artificial intelligence, includes software for designing and simulating biological systems, as well as methods of collating, connecting, structuring and </a:t>
            </a:r>
            <a:r>
              <a:rPr lang="en-US" sz="3601" dirty="0" err="1">
                <a:latin typeface="Arial" charset="0"/>
                <a:ea typeface="Arial" charset="0"/>
                <a:cs typeface="Arial" charset="0"/>
              </a:rPr>
              <a:t>analysing</a:t>
            </a:r>
            <a:r>
              <a:rPr lang="en-US" sz="3601" dirty="0">
                <a:latin typeface="Arial" charset="0"/>
                <a:ea typeface="Arial" charset="0"/>
                <a:cs typeface="Arial" charset="0"/>
              </a:rPr>
              <a:t> experimental data from wet lab experiments. </a:t>
            </a:r>
          </a:p>
          <a:p>
            <a:pPr algn="just"/>
            <a:endParaRPr lang="en-US" sz="3601" dirty="0">
              <a:latin typeface="Arial" charset="0"/>
              <a:ea typeface="Arial" charset="0"/>
              <a:cs typeface="Arial" charset="0"/>
            </a:endParaRPr>
          </a:p>
          <a:p>
            <a:pPr algn="just"/>
            <a:r>
              <a:rPr lang="en-US" sz="3601" b="1" dirty="0">
                <a:solidFill>
                  <a:srgbClr val="27B03E"/>
                </a:solidFill>
                <a:latin typeface="Arial" charset="0"/>
                <a:ea typeface="Arial" charset="0"/>
                <a:cs typeface="Arial" charset="0"/>
              </a:rPr>
              <a:t>The Physical</a:t>
            </a:r>
            <a:r>
              <a:rPr lang="en-US" sz="3601" dirty="0">
                <a:latin typeface="Arial" charset="0"/>
                <a:ea typeface="Arial" charset="0"/>
                <a:cs typeface="Arial" charset="0"/>
              </a:rPr>
              <a:t>, enabled by automation, includes systems that allow for the seamless transfer of simulated biological designs into real ‘wet lab’ experiments via abstracted experimental design, logistics simulation and execution. </a:t>
            </a:r>
          </a:p>
          <a:p>
            <a:pPr algn="just"/>
            <a:endParaRPr lang="en-US" sz="3601" dirty="0">
              <a:latin typeface="Arial" charset="0"/>
              <a:ea typeface="Arial" charset="0"/>
              <a:cs typeface="Arial" charset="0"/>
            </a:endParaRPr>
          </a:p>
          <a:p>
            <a:pPr algn="just"/>
            <a:r>
              <a:rPr lang="en-US" sz="3601" dirty="0">
                <a:latin typeface="Arial" charset="0"/>
                <a:ea typeface="Arial" charset="0"/>
                <a:cs typeface="Arial" charset="0"/>
              </a:rPr>
              <a:t>This digital-to-physical workflow is similar to what previously occurred in electronic design automation, the aerospace industry, and the automobile industry. Only by connecting all aspects of the ecosystem together, creating an integrated loop, will scientists be able to address the challenges of 21st century biology. </a:t>
            </a:r>
          </a:p>
        </p:txBody>
      </p:sp>
      <p:sp>
        <p:nvSpPr>
          <p:cNvPr id="26" name="TextBox 8"/>
          <p:cNvSpPr txBox="1">
            <a:spLocks noChangeArrowheads="1"/>
          </p:cNvSpPr>
          <p:nvPr/>
        </p:nvSpPr>
        <p:spPr bwMode="auto">
          <a:xfrm>
            <a:off x="13650837" y="20141597"/>
            <a:ext cx="7957591"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buFont typeface="Arial" charset="0"/>
              <a:buNone/>
            </a:pPr>
            <a:r>
              <a:rPr lang="en-US" sz="3200" i="1" u="sng" dirty="0">
                <a:latin typeface="Arial" charset="0"/>
                <a:ea typeface="Arial" charset="0"/>
                <a:cs typeface="Arial" charset="0"/>
                <a:hlinkClick r:id="rId6"/>
              </a:rPr>
              <a:t>s.brown@synthace.com</a:t>
            </a:r>
            <a:r>
              <a:rPr lang="en-US" sz="3200" dirty="0">
                <a:latin typeface="Arial" charset="0"/>
                <a:ea typeface="Arial" charset="0"/>
                <a:cs typeface="Arial" charset="0"/>
              </a:rPr>
              <a:t>  |  </a:t>
            </a:r>
            <a:r>
              <a:rPr lang="en-US" sz="3200" dirty="0" err="1">
                <a:latin typeface="Arial" charset="0"/>
                <a:ea typeface="Arial" charset="0"/>
                <a:cs typeface="Arial" charset="0"/>
              </a:rPr>
              <a:t>synthace.com</a:t>
            </a:r>
            <a:endParaRPr lang="en-US" sz="3601" dirty="0">
              <a:latin typeface="Arial" charset="0"/>
              <a:ea typeface="Arial" charset="0"/>
              <a:cs typeface="Arial" charset="0"/>
            </a:endParaRPr>
          </a:p>
        </p:txBody>
      </p:sp>
      <p:sp>
        <p:nvSpPr>
          <p:cNvPr id="27" name="TextBox 8"/>
          <p:cNvSpPr txBox="1">
            <a:spLocks noChangeArrowheads="1"/>
          </p:cNvSpPr>
          <p:nvPr/>
        </p:nvSpPr>
        <p:spPr bwMode="auto">
          <a:xfrm>
            <a:off x="5270486" y="887619"/>
            <a:ext cx="23774399" cy="15695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r>
              <a:rPr lang="en-US" sz="9599" b="1" dirty="0"/>
              <a:t>Computer Aided Biology</a:t>
            </a:r>
            <a:endParaRPr lang="en-US" sz="4400" dirty="0">
              <a:latin typeface="Arial" charset="0"/>
              <a:ea typeface="Arial" charset="0"/>
              <a:cs typeface="Arial" charset="0"/>
            </a:endParaRPr>
          </a:p>
        </p:txBody>
      </p:sp>
      <p:grpSp>
        <p:nvGrpSpPr>
          <p:cNvPr id="20" name="Group 19"/>
          <p:cNvGrpSpPr/>
          <p:nvPr/>
        </p:nvGrpSpPr>
        <p:grpSpPr>
          <a:xfrm>
            <a:off x="1079582" y="19417655"/>
            <a:ext cx="3360002" cy="1294207"/>
            <a:chOff x="1280160" y="17353806"/>
            <a:chExt cx="8980488" cy="1294209"/>
          </a:xfrm>
        </p:grpSpPr>
        <p:sp>
          <p:nvSpPr>
            <p:cNvPr id="21" name="Rectangle 20">
              <a:hlinkClick r:id="rId7" action="ppaction://hlinksldjump"/>
            </p:cNvPr>
            <p:cNvSpPr>
              <a:spLocks noChangeArrowheads="1"/>
            </p:cNvSpPr>
            <p:nvPr/>
          </p:nvSpPr>
          <p:spPr bwMode="auto">
            <a:xfrm>
              <a:off x="1280160" y="17353806"/>
              <a:ext cx="8980488" cy="833438"/>
            </a:xfrm>
            <a:prstGeom prst="rect">
              <a:avLst/>
            </a:prstGeom>
            <a:solidFill>
              <a:schemeClr val="accent4">
                <a:lumMod val="20000"/>
                <a:lumOff val="80000"/>
                <a:alpha val="90000"/>
              </a:schemeClr>
            </a:solidFill>
            <a:ln w="6350">
              <a:solidFill>
                <a:schemeClr val="tx1"/>
              </a:solidFill>
              <a:miter lim="800000"/>
              <a:headEnd/>
              <a:tailEnd/>
            </a:ln>
            <a:effectLst>
              <a:outerShdw blurRad="40000" dist="23000" dir="5400000" rotWithShape="0">
                <a:srgbClr val="000000">
                  <a:alpha val="34999"/>
                </a:srgbClr>
              </a:outerShdw>
            </a:effectLst>
          </p:spPr>
          <p:txBody>
            <a:bodyPr anchor="ctr"/>
            <a:lstStyle/>
            <a:p>
              <a:pPr algn="ctr" defTabSz="1873112">
                <a:defRPr/>
              </a:pPr>
              <a:r>
                <a:rPr lang="en-US" sz="6002" dirty="0">
                  <a:latin typeface="Tw Cen MT" panose="020B0602020104020603" pitchFamily="34" charset="0"/>
                  <a:ea typeface="+mn-ea"/>
                  <a:cs typeface="+mn-cs"/>
                </a:rPr>
                <a:t>⤺Abstract</a:t>
              </a:r>
            </a:p>
          </p:txBody>
        </p:sp>
        <p:sp>
          <p:nvSpPr>
            <p:cNvPr id="22" name="TextBox 21"/>
            <p:cNvSpPr txBox="1"/>
            <p:nvPr/>
          </p:nvSpPr>
          <p:spPr>
            <a:xfrm>
              <a:off x="1280160" y="18278683"/>
              <a:ext cx="8980488" cy="369332"/>
            </a:xfrm>
            <a:prstGeom prst="rect">
              <a:avLst/>
            </a:prstGeom>
            <a:noFill/>
          </p:spPr>
          <p:txBody>
            <a:bodyPr wrap="square" rtlCol="0">
              <a:spAutoFit/>
            </a:bodyPr>
            <a:lstStyle/>
            <a:p>
              <a:pPr algn="r"/>
              <a:r>
                <a:rPr lang="en-US" dirty="0">
                  <a:latin typeface="Times New Roman" charset="0"/>
                  <a:ea typeface="Times New Roman" charset="0"/>
                  <a:cs typeface="Times New Roman" charset="0"/>
                </a:rPr>
                <a:t>Click above to return</a:t>
              </a:r>
            </a:p>
          </p:txBody>
        </p:sp>
      </p:grpSp>
      <p:grpSp>
        <p:nvGrpSpPr>
          <p:cNvPr id="31" name="Group 30"/>
          <p:cNvGrpSpPr>
            <a:grpSpLocks noChangeAspect="1"/>
          </p:cNvGrpSpPr>
          <p:nvPr/>
        </p:nvGrpSpPr>
        <p:grpSpPr>
          <a:xfrm>
            <a:off x="13646824" y="3226509"/>
            <a:ext cx="23109571" cy="10011851"/>
            <a:chOff x="1005840" y="3616630"/>
            <a:chExt cx="33695640" cy="14598100"/>
          </a:xfrm>
        </p:grpSpPr>
        <p:sp>
          <p:nvSpPr>
            <p:cNvPr id="32" name="Rectangle 31">
              <a:extLst>
                <a:ext uri="{FF2B5EF4-FFF2-40B4-BE49-F238E27FC236}">
                  <a16:creationId xmlns:a16="http://schemas.microsoft.com/office/drawing/2014/main" xmlns="" id="{0BA33C33-7220-4464-943B-DCE677898056}"/>
                </a:ext>
              </a:extLst>
            </p:cNvPr>
            <p:cNvSpPr/>
            <p:nvPr/>
          </p:nvSpPr>
          <p:spPr>
            <a:xfrm>
              <a:off x="1005840" y="3616630"/>
              <a:ext cx="33695640" cy="14598100"/>
            </a:xfrm>
            <a:prstGeom prst="rect">
              <a:avLst/>
            </a:prstGeom>
            <a:solidFill>
              <a:schemeClr val="bg1">
                <a:lumMod val="95000"/>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374536" tIns="187268" rIns="374536" bIns="187268" numCol="1" spcCol="0" rtlCol="0" fromWordArt="0" anchor="ctr" anchorCtr="0" forceAA="0" compatLnSpc="1">
              <a:prstTxWarp prst="textNoShape">
                <a:avLst/>
              </a:prstTxWarp>
              <a:noAutofit/>
            </a:bodyPr>
            <a:lstStyle/>
            <a:p>
              <a:pPr algn="ctr" defTabSz="2809256" eaLnBrk="1" fontAlgn="auto" hangingPunct="1">
                <a:spcBef>
                  <a:spcPts val="0"/>
                </a:spcBef>
                <a:spcAft>
                  <a:spcPts val="0"/>
                </a:spcAft>
              </a:pPr>
              <a:endParaRPr lang="en-GB" sz="6002">
                <a:solidFill>
                  <a:prstClr val="white"/>
                </a:solidFill>
              </a:endParaRPr>
            </a:p>
          </p:txBody>
        </p:sp>
        <p:sp>
          <p:nvSpPr>
            <p:cNvPr id="33" name="Rectangle 32">
              <a:extLst>
                <a:ext uri="{FF2B5EF4-FFF2-40B4-BE49-F238E27FC236}">
                  <a16:creationId xmlns:a16="http://schemas.microsoft.com/office/drawing/2014/main" xmlns="" id="{0BA33C33-7220-4464-943B-DCE677898056}"/>
                </a:ext>
              </a:extLst>
            </p:cNvPr>
            <p:cNvSpPr/>
            <p:nvPr/>
          </p:nvSpPr>
          <p:spPr>
            <a:xfrm>
              <a:off x="1005840" y="10902950"/>
              <a:ext cx="23636531" cy="7311780"/>
            </a:xfrm>
            <a:prstGeom prst="rect">
              <a:avLst/>
            </a:prstGeom>
            <a:solidFill>
              <a:schemeClr val="bg1">
                <a:lumMod val="85000"/>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374536" tIns="187268" rIns="374536" bIns="187268" numCol="1" spcCol="0" rtlCol="0" fromWordArt="0" anchor="ctr" anchorCtr="0" forceAA="0" compatLnSpc="1">
              <a:prstTxWarp prst="textNoShape">
                <a:avLst/>
              </a:prstTxWarp>
              <a:noAutofit/>
            </a:bodyPr>
            <a:lstStyle/>
            <a:p>
              <a:pPr algn="ctr" defTabSz="2809256" eaLnBrk="1" fontAlgn="auto" hangingPunct="1">
                <a:spcBef>
                  <a:spcPts val="0"/>
                </a:spcBef>
                <a:spcAft>
                  <a:spcPts val="0"/>
                </a:spcAft>
              </a:pPr>
              <a:endParaRPr lang="en-GB" sz="6002">
                <a:solidFill>
                  <a:prstClr val="white"/>
                </a:solidFill>
              </a:endParaRPr>
            </a:p>
          </p:txBody>
        </p:sp>
        <p:sp>
          <p:nvSpPr>
            <p:cNvPr id="34" name="TextBox 33">
              <a:extLst>
                <a:ext uri="{FF2B5EF4-FFF2-40B4-BE49-F238E27FC236}">
                  <a16:creationId xmlns:a16="http://schemas.microsoft.com/office/drawing/2014/main" xmlns="" id="{91973EBE-AC71-4E80-9707-E51F01C3B455}"/>
                </a:ext>
              </a:extLst>
            </p:cNvPr>
            <p:cNvSpPr txBox="1"/>
            <p:nvPr/>
          </p:nvSpPr>
          <p:spPr>
            <a:xfrm>
              <a:off x="15992323" y="4343315"/>
              <a:ext cx="8073192" cy="1740117"/>
            </a:xfrm>
            <a:prstGeom prst="rect">
              <a:avLst/>
            </a:prstGeom>
            <a:solidFill>
              <a:schemeClr val="bg1"/>
            </a:solidFill>
            <a:ln>
              <a:noFill/>
            </a:ln>
            <a:effectLst>
              <a:outerShdw blurRad="190500" sx="102000" sy="102000" algn="ctr" rotWithShape="0">
                <a:prstClr val="black">
                  <a:alpha val="20000"/>
                </a:prstClr>
              </a:outerShdw>
            </a:effectLst>
          </p:spPr>
          <p:txBody>
            <a:bodyPr wrap="none" rtlCol="0" anchor="ctr" anchorCtr="1">
              <a:noAutofit/>
            </a:bodyPr>
            <a:lstStyle/>
            <a:p>
              <a:pPr defTabSz="2809256" eaLnBrk="1" fontAlgn="auto" hangingPunct="1">
                <a:spcBef>
                  <a:spcPts val="0"/>
                </a:spcBef>
                <a:spcAft>
                  <a:spcPts val="0"/>
                </a:spcAft>
              </a:pPr>
              <a:r>
                <a:rPr lang="en-GB" sz="3999" dirty="0">
                  <a:solidFill>
                    <a:prstClr val="black"/>
                  </a:solidFill>
                  <a:latin typeface="Montserrat"/>
                  <a:ea typeface=""/>
                  <a:cs typeface=""/>
                </a:rPr>
                <a:t>Bio Design</a:t>
              </a:r>
            </a:p>
          </p:txBody>
        </p:sp>
        <p:sp>
          <p:nvSpPr>
            <p:cNvPr id="35" name="TextBox 34">
              <a:extLst>
                <a:ext uri="{FF2B5EF4-FFF2-40B4-BE49-F238E27FC236}">
                  <a16:creationId xmlns:a16="http://schemas.microsoft.com/office/drawing/2014/main" xmlns="" id="{643F4DA8-0888-481E-80BB-9294A3EDE402}"/>
                </a:ext>
              </a:extLst>
            </p:cNvPr>
            <p:cNvSpPr txBox="1"/>
            <p:nvPr/>
          </p:nvSpPr>
          <p:spPr>
            <a:xfrm>
              <a:off x="15992323" y="7188105"/>
              <a:ext cx="8073192" cy="1740117"/>
            </a:xfrm>
            <a:prstGeom prst="rect">
              <a:avLst/>
            </a:prstGeom>
            <a:solidFill>
              <a:schemeClr val="bg1"/>
            </a:solidFill>
            <a:ln>
              <a:noFill/>
            </a:ln>
            <a:effectLst>
              <a:outerShdw blurRad="190500" sx="102000" sy="102000" algn="ctr" rotWithShape="0">
                <a:prstClr val="black">
                  <a:alpha val="20000"/>
                </a:prstClr>
              </a:outerShdw>
            </a:effectLst>
          </p:spPr>
          <p:txBody>
            <a:bodyPr wrap="none" rtlCol="0" anchor="ctr" anchorCtr="1">
              <a:noAutofit/>
            </a:bodyPr>
            <a:lstStyle/>
            <a:p>
              <a:pPr defTabSz="2809256" eaLnBrk="1" fontAlgn="auto" hangingPunct="1">
                <a:spcBef>
                  <a:spcPts val="0"/>
                </a:spcBef>
                <a:spcAft>
                  <a:spcPts val="0"/>
                </a:spcAft>
              </a:pPr>
              <a:r>
                <a:rPr lang="en-GB" sz="3999" dirty="0">
                  <a:solidFill>
                    <a:prstClr val="black"/>
                  </a:solidFill>
                  <a:latin typeface="Montserrat"/>
                  <a:ea typeface=""/>
                  <a:cs typeface=""/>
                </a:rPr>
                <a:t>Bio Simulation</a:t>
              </a:r>
            </a:p>
          </p:txBody>
        </p:sp>
        <p:sp>
          <p:nvSpPr>
            <p:cNvPr id="36" name="TextBox 35">
              <a:extLst>
                <a:ext uri="{FF2B5EF4-FFF2-40B4-BE49-F238E27FC236}">
                  <a16:creationId xmlns:a16="http://schemas.microsoft.com/office/drawing/2014/main" xmlns="" id="{A4EBD581-0196-479E-80AA-9356B66CB942}"/>
                </a:ext>
              </a:extLst>
            </p:cNvPr>
            <p:cNvSpPr txBox="1"/>
            <p:nvPr/>
          </p:nvSpPr>
          <p:spPr>
            <a:xfrm>
              <a:off x="15992323" y="10032891"/>
              <a:ext cx="8073192" cy="1740117"/>
            </a:xfrm>
            <a:prstGeom prst="rect">
              <a:avLst/>
            </a:prstGeom>
            <a:solidFill>
              <a:schemeClr val="bg1"/>
            </a:solidFill>
            <a:ln>
              <a:noFill/>
            </a:ln>
            <a:effectLst>
              <a:outerShdw blurRad="190500" sx="102000" sy="102000" algn="ctr" rotWithShape="0">
                <a:prstClr val="black">
                  <a:alpha val="20000"/>
                </a:prstClr>
              </a:outerShdw>
            </a:effectLst>
          </p:spPr>
          <p:txBody>
            <a:bodyPr wrap="none" rtlCol="0" anchor="ctr" anchorCtr="1">
              <a:noAutofit/>
            </a:bodyPr>
            <a:lstStyle>
              <a:defPPr>
                <a:defRPr lang="en-US"/>
              </a:defPPr>
              <a:lvl1pPr>
                <a:defRPr sz="1300"/>
              </a:lvl1pPr>
            </a:lstStyle>
            <a:p>
              <a:pPr defTabSz="2809256" eaLnBrk="1" fontAlgn="auto" hangingPunct="1">
                <a:spcBef>
                  <a:spcPts val="0"/>
                </a:spcBef>
                <a:spcAft>
                  <a:spcPts val="0"/>
                </a:spcAft>
              </a:pPr>
              <a:r>
                <a:rPr lang="en-GB" sz="3999" dirty="0">
                  <a:solidFill>
                    <a:prstClr val="black"/>
                  </a:solidFill>
                  <a:latin typeface="Montserrat"/>
                  <a:ea typeface=""/>
                  <a:cs typeface=""/>
                </a:rPr>
                <a:t>Experiment Design</a:t>
              </a:r>
            </a:p>
          </p:txBody>
        </p:sp>
        <p:sp>
          <p:nvSpPr>
            <p:cNvPr id="37" name="TextBox 36">
              <a:extLst>
                <a:ext uri="{FF2B5EF4-FFF2-40B4-BE49-F238E27FC236}">
                  <a16:creationId xmlns:a16="http://schemas.microsoft.com/office/drawing/2014/main" xmlns="" id="{521F3CBF-EAF9-413B-8F6C-DA3FBEDFBF0B}"/>
                </a:ext>
              </a:extLst>
            </p:cNvPr>
            <p:cNvSpPr txBox="1"/>
            <p:nvPr/>
          </p:nvSpPr>
          <p:spPr>
            <a:xfrm>
              <a:off x="15992323" y="12877680"/>
              <a:ext cx="8073192" cy="1740117"/>
            </a:xfrm>
            <a:prstGeom prst="rect">
              <a:avLst/>
            </a:prstGeom>
            <a:solidFill>
              <a:schemeClr val="bg1"/>
            </a:solidFill>
            <a:ln>
              <a:noFill/>
            </a:ln>
            <a:effectLst>
              <a:outerShdw blurRad="190500" sx="102000" sy="102000" algn="ctr" rotWithShape="0">
                <a:prstClr val="black">
                  <a:alpha val="20000"/>
                </a:prstClr>
              </a:outerShdw>
            </a:effectLst>
          </p:spPr>
          <p:txBody>
            <a:bodyPr wrap="none" rtlCol="0" anchor="ctr" anchorCtr="1">
              <a:noAutofit/>
            </a:bodyPr>
            <a:lstStyle>
              <a:defPPr>
                <a:defRPr lang="en-US"/>
              </a:defPPr>
              <a:lvl1pPr>
                <a:defRPr sz="1300"/>
              </a:lvl1pPr>
            </a:lstStyle>
            <a:p>
              <a:pPr defTabSz="2809256" eaLnBrk="1" fontAlgn="auto" hangingPunct="1">
                <a:spcBef>
                  <a:spcPts val="0"/>
                </a:spcBef>
                <a:spcAft>
                  <a:spcPts val="0"/>
                </a:spcAft>
              </a:pPr>
              <a:r>
                <a:rPr lang="en-GB" sz="3999" dirty="0">
                  <a:solidFill>
                    <a:prstClr val="black"/>
                  </a:solidFill>
                  <a:latin typeface="Montserrat"/>
                  <a:ea typeface=""/>
                  <a:cs typeface=""/>
                </a:rPr>
                <a:t>Experiment Simulation</a:t>
              </a:r>
            </a:p>
          </p:txBody>
        </p:sp>
        <p:sp>
          <p:nvSpPr>
            <p:cNvPr id="38" name="TextBox 37">
              <a:extLst>
                <a:ext uri="{FF2B5EF4-FFF2-40B4-BE49-F238E27FC236}">
                  <a16:creationId xmlns:a16="http://schemas.microsoft.com/office/drawing/2014/main" xmlns="" id="{54597FC4-C9B5-48AB-B2B3-D726F8A048A4}"/>
                </a:ext>
              </a:extLst>
            </p:cNvPr>
            <p:cNvSpPr txBox="1"/>
            <p:nvPr/>
          </p:nvSpPr>
          <p:spPr>
            <a:xfrm>
              <a:off x="15992323" y="15722470"/>
              <a:ext cx="8073192" cy="1740117"/>
            </a:xfrm>
            <a:prstGeom prst="rect">
              <a:avLst/>
            </a:prstGeom>
            <a:solidFill>
              <a:schemeClr val="bg1"/>
            </a:solidFill>
            <a:ln>
              <a:noFill/>
            </a:ln>
            <a:effectLst>
              <a:outerShdw blurRad="190500" sx="102000" sy="102000" algn="ctr" rotWithShape="0">
                <a:prstClr val="black">
                  <a:alpha val="20000"/>
                </a:prstClr>
              </a:outerShdw>
            </a:effectLst>
          </p:spPr>
          <p:txBody>
            <a:bodyPr wrap="none" rtlCol="0" anchor="ctr" anchorCtr="1">
              <a:noAutofit/>
            </a:bodyPr>
            <a:lstStyle>
              <a:defPPr>
                <a:defRPr lang="en-US"/>
              </a:defPPr>
              <a:lvl1pPr>
                <a:defRPr sz="1300"/>
              </a:lvl1pPr>
            </a:lstStyle>
            <a:p>
              <a:pPr defTabSz="2809256" eaLnBrk="1" fontAlgn="auto" hangingPunct="1">
                <a:spcBef>
                  <a:spcPts val="0"/>
                </a:spcBef>
                <a:spcAft>
                  <a:spcPts val="0"/>
                </a:spcAft>
              </a:pPr>
              <a:r>
                <a:rPr lang="en-GB" sz="3999" dirty="0">
                  <a:solidFill>
                    <a:prstClr val="black"/>
                  </a:solidFill>
                  <a:latin typeface="Montserrat"/>
                  <a:ea typeface=""/>
                  <a:cs typeface=""/>
                </a:rPr>
                <a:t>Experiment Execution</a:t>
              </a:r>
            </a:p>
          </p:txBody>
        </p:sp>
        <p:sp>
          <p:nvSpPr>
            <p:cNvPr id="39" name="TextBox 38">
              <a:extLst>
                <a:ext uri="{FF2B5EF4-FFF2-40B4-BE49-F238E27FC236}">
                  <a16:creationId xmlns:a16="http://schemas.microsoft.com/office/drawing/2014/main" xmlns="" id="{4CAA1B63-182A-4949-AB52-1F8E026A08CB}"/>
                </a:ext>
              </a:extLst>
            </p:cNvPr>
            <p:cNvSpPr txBox="1"/>
            <p:nvPr/>
          </p:nvSpPr>
          <p:spPr>
            <a:xfrm>
              <a:off x="26474169" y="15722470"/>
              <a:ext cx="7362041" cy="1740117"/>
            </a:xfrm>
            <a:prstGeom prst="rect">
              <a:avLst/>
            </a:prstGeom>
            <a:solidFill>
              <a:schemeClr val="bg1"/>
            </a:solidFill>
            <a:ln>
              <a:noFill/>
            </a:ln>
            <a:effectLst>
              <a:outerShdw blurRad="190500" sx="102000" sy="102000" algn="ctr" rotWithShape="0">
                <a:prstClr val="black">
                  <a:alpha val="20000"/>
                </a:prstClr>
              </a:outerShdw>
            </a:effectLst>
          </p:spPr>
          <p:txBody>
            <a:bodyPr wrap="none" rtlCol="0" anchor="ctr" anchorCtr="1">
              <a:noAutofit/>
            </a:bodyPr>
            <a:lstStyle>
              <a:defPPr>
                <a:defRPr lang="en-US"/>
              </a:defPPr>
              <a:lvl1pPr>
                <a:defRPr sz="1300"/>
              </a:lvl1pPr>
            </a:lstStyle>
            <a:p>
              <a:pPr defTabSz="2809256" eaLnBrk="1" fontAlgn="auto" hangingPunct="1">
                <a:spcBef>
                  <a:spcPts val="0"/>
                </a:spcBef>
                <a:spcAft>
                  <a:spcPts val="0"/>
                </a:spcAft>
              </a:pPr>
              <a:r>
                <a:rPr lang="en-GB" sz="3999" dirty="0">
                  <a:solidFill>
                    <a:prstClr val="black"/>
                  </a:solidFill>
                  <a:latin typeface="Montserrat"/>
                  <a:ea typeface=""/>
                  <a:cs typeface=""/>
                </a:rPr>
                <a:t>Data Management</a:t>
              </a:r>
            </a:p>
          </p:txBody>
        </p:sp>
        <p:sp>
          <p:nvSpPr>
            <p:cNvPr id="40" name="TextBox 39">
              <a:extLst>
                <a:ext uri="{FF2B5EF4-FFF2-40B4-BE49-F238E27FC236}">
                  <a16:creationId xmlns:a16="http://schemas.microsoft.com/office/drawing/2014/main" xmlns="" id="{DC8DE8B7-9CC6-4F0F-ABC0-AF1E5B568523}"/>
                </a:ext>
              </a:extLst>
            </p:cNvPr>
            <p:cNvSpPr txBox="1"/>
            <p:nvPr/>
          </p:nvSpPr>
          <p:spPr>
            <a:xfrm>
              <a:off x="26474169" y="12868145"/>
              <a:ext cx="7362041" cy="1740117"/>
            </a:xfrm>
            <a:prstGeom prst="rect">
              <a:avLst/>
            </a:prstGeom>
            <a:solidFill>
              <a:schemeClr val="bg1"/>
            </a:solidFill>
            <a:ln>
              <a:noFill/>
            </a:ln>
            <a:effectLst>
              <a:outerShdw blurRad="190500" sx="102000" sy="102000" algn="ctr" rotWithShape="0">
                <a:prstClr val="black">
                  <a:alpha val="20000"/>
                </a:prstClr>
              </a:outerShdw>
            </a:effectLst>
          </p:spPr>
          <p:txBody>
            <a:bodyPr wrap="none" rtlCol="0" anchor="ctr" anchorCtr="1">
              <a:noAutofit/>
            </a:bodyPr>
            <a:lstStyle/>
            <a:p>
              <a:pPr defTabSz="2809256" eaLnBrk="1" fontAlgn="auto" hangingPunct="1">
                <a:spcBef>
                  <a:spcPts val="0"/>
                </a:spcBef>
                <a:spcAft>
                  <a:spcPts val="0"/>
                </a:spcAft>
              </a:pPr>
              <a:r>
                <a:rPr lang="en-GB" sz="3999" dirty="0">
                  <a:solidFill>
                    <a:prstClr val="black"/>
                  </a:solidFill>
                  <a:latin typeface="Montserrat"/>
                  <a:ea typeface=""/>
                  <a:cs typeface=""/>
                </a:rPr>
                <a:t>Analysis</a:t>
              </a:r>
            </a:p>
          </p:txBody>
        </p:sp>
        <p:cxnSp>
          <p:nvCxnSpPr>
            <p:cNvPr id="41" name="Straight Arrow Connector 40">
              <a:extLst>
                <a:ext uri="{FF2B5EF4-FFF2-40B4-BE49-F238E27FC236}">
                  <a16:creationId xmlns:a16="http://schemas.microsoft.com/office/drawing/2014/main" xmlns="" id="{0915FA0E-CA0D-4A29-A282-493CD9DA2023}"/>
                </a:ext>
              </a:extLst>
            </p:cNvPr>
            <p:cNvCxnSpPr>
              <a:cxnSpLocks/>
            </p:cNvCxnSpPr>
            <p:nvPr/>
          </p:nvCxnSpPr>
          <p:spPr>
            <a:xfrm flipV="1">
              <a:off x="20028919" y="6083433"/>
              <a:ext cx="0" cy="1104669"/>
            </a:xfrm>
            <a:prstGeom prst="straightConnector1">
              <a:avLst/>
            </a:prstGeom>
            <a:ln w="127000" cap="rnd">
              <a:solidFill>
                <a:schemeClr val="accent1"/>
              </a:solidFill>
              <a:prstDash val="sysDot"/>
              <a:tailEnd type="triangle"/>
            </a:ln>
          </p:spPr>
          <p:style>
            <a:lnRef idx="1">
              <a:schemeClr val="dk1"/>
            </a:lnRef>
            <a:fillRef idx="0">
              <a:schemeClr val="dk1"/>
            </a:fillRef>
            <a:effectRef idx="0">
              <a:schemeClr val="dk1"/>
            </a:effectRef>
            <a:fontRef idx="minor">
              <a:schemeClr val="tx1"/>
            </a:fontRef>
          </p:style>
        </p:cxnSp>
        <p:cxnSp>
          <p:nvCxnSpPr>
            <p:cNvPr id="42" name="Straight Arrow Connector 41">
              <a:extLst>
                <a:ext uri="{FF2B5EF4-FFF2-40B4-BE49-F238E27FC236}">
                  <a16:creationId xmlns:a16="http://schemas.microsoft.com/office/drawing/2014/main" xmlns="" id="{2375433E-A924-421C-98F1-7892103BFCD1}"/>
                </a:ext>
              </a:extLst>
            </p:cNvPr>
            <p:cNvCxnSpPr>
              <a:cxnSpLocks/>
            </p:cNvCxnSpPr>
            <p:nvPr/>
          </p:nvCxnSpPr>
          <p:spPr>
            <a:xfrm>
              <a:off x="19225701" y="6083433"/>
              <a:ext cx="0" cy="1104669"/>
            </a:xfrm>
            <a:prstGeom prst="straightConnector1">
              <a:avLst/>
            </a:prstGeom>
            <a:ln w="127000" cap="rnd">
              <a:solidFill>
                <a:schemeClr val="accent1"/>
              </a:solidFill>
              <a:prstDash val="sysDot"/>
              <a:tailEnd type="triangle"/>
            </a:ln>
          </p:spPr>
          <p:style>
            <a:lnRef idx="1">
              <a:schemeClr val="dk1"/>
            </a:lnRef>
            <a:fillRef idx="0">
              <a:schemeClr val="dk1"/>
            </a:fillRef>
            <a:effectRef idx="0">
              <a:schemeClr val="dk1"/>
            </a:effectRef>
            <a:fontRef idx="minor">
              <a:schemeClr val="tx1"/>
            </a:fontRef>
          </p:style>
        </p:cxnSp>
        <p:cxnSp>
          <p:nvCxnSpPr>
            <p:cNvPr id="43" name="Straight Arrow Connector 42">
              <a:extLst>
                <a:ext uri="{FF2B5EF4-FFF2-40B4-BE49-F238E27FC236}">
                  <a16:creationId xmlns:a16="http://schemas.microsoft.com/office/drawing/2014/main" xmlns="" id="{6AB5E660-BE77-4B14-A982-E7E616BCD476}"/>
                </a:ext>
              </a:extLst>
            </p:cNvPr>
            <p:cNvCxnSpPr>
              <a:cxnSpLocks/>
              <a:stCxn id="39" idx="2"/>
              <a:endCxn id="40" idx="0"/>
            </p:cNvCxnSpPr>
            <p:nvPr/>
          </p:nvCxnSpPr>
          <p:spPr>
            <a:xfrm>
              <a:off x="20028919" y="8928222"/>
              <a:ext cx="0" cy="1104669"/>
            </a:xfrm>
            <a:prstGeom prst="straightConnector1">
              <a:avLst/>
            </a:prstGeom>
            <a:ln w="127000" cap="rnd">
              <a:solidFill>
                <a:schemeClr val="accent1"/>
              </a:solidFill>
              <a:prstDash val="sysDot"/>
              <a:tailEnd type="triangle"/>
            </a:ln>
          </p:spPr>
          <p:style>
            <a:lnRef idx="1">
              <a:schemeClr val="dk1"/>
            </a:lnRef>
            <a:fillRef idx="0">
              <a:schemeClr val="dk1"/>
            </a:fillRef>
            <a:effectRef idx="0">
              <a:schemeClr val="dk1"/>
            </a:effectRef>
            <a:fontRef idx="minor">
              <a:schemeClr val="tx1"/>
            </a:fontRef>
          </p:style>
        </p:cxnSp>
        <p:cxnSp>
          <p:nvCxnSpPr>
            <p:cNvPr id="44" name="Straight Arrow Connector 43">
              <a:extLst>
                <a:ext uri="{FF2B5EF4-FFF2-40B4-BE49-F238E27FC236}">
                  <a16:creationId xmlns:a16="http://schemas.microsoft.com/office/drawing/2014/main" xmlns="" id="{2ADEEDB1-5649-46F4-8876-9349D372BDCF}"/>
                </a:ext>
              </a:extLst>
            </p:cNvPr>
            <p:cNvCxnSpPr>
              <a:cxnSpLocks/>
              <a:stCxn id="40" idx="2"/>
              <a:endCxn id="41" idx="0"/>
            </p:cNvCxnSpPr>
            <p:nvPr/>
          </p:nvCxnSpPr>
          <p:spPr>
            <a:xfrm>
              <a:off x="20028919" y="11773009"/>
              <a:ext cx="0" cy="1104673"/>
            </a:xfrm>
            <a:prstGeom prst="straightConnector1">
              <a:avLst/>
            </a:prstGeom>
            <a:ln w="127000" cap="rnd">
              <a:solidFill>
                <a:schemeClr val="accent1"/>
              </a:solidFill>
              <a:prstDash val="sysDot"/>
              <a:tailEnd type="triangle"/>
            </a:ln>
          </p:spPr>
          <p:style>
            <a:lnRef idx="1">
              <a:schemeClr val="dk1"/>
            </a:lnRef>
            <a:fillRef idx="0">
              <a:schemeClr val="dk1"/>
            </a:fillRef>
            <a:effectRef idx="0">
              <a:schemeClr val="dk1"/>
            </a:effectRef>
            <a:fontRef idx="minor">
              <a:schemeClr val="tx1"/>
            </a:fontRef>
          </p:style>
        </p:cxnSp>
        <p:cxnSp>
          <p:nvCxnSpPr>
            <p:cNvPr id="45" name="Straight Arrow Connector 44">
              <a:extLst>
                <a:ext uri="{FF2B5EF4-FFF2-40B4-BE49-F238E27FC236}">
                  <a16:creationId xmlns:a16="http://schemas.microsoft.com/office/drawing/2014/main" xmlns="" id="{FBC7A89C-E653-4AA6-82E7-8224F84C8219}"/>
                </a:ext>
              </a:extLst>
            </p:cNvPr>
            <p:cNvCxnSpPr>
              <a:cxnSpLocks/>
              <a:stCxn id="41" idx="2"/>
              <a:endCxn id="42" idx="0"/>
            </p:cNvCxnSpPr>
            <p:nvPr/>
          </p:nvCxnSpPr>
          <p:spPr>
            <a:xfrm>
              <a:off x="20028919" y="14617799"/>
              <a:ext cx="0" cy="1104673"/>
            </a:xfrm>
            <a:prstGeom prst="straightConnector1">
              <a:avLst/>
            </a:prstGeom>
            <a:ln w="127000" cap="rnd">
              <a:solidFill>
                <a:schemeClr val="accent1"/>
              </a:solidFill>
              <a:prstDash val="sysDot"/>
              <a:tailEnd type="triangle"/>
            </a:ln>
          </p:spPr>
          <p:style>
            <a:lnRef idx="1">
              <a:schemeClr val="dk1"/>
            </a:lnRef>
            <a:fillRef idx="0">
              <a:schemeClr val="dk1"/>
            </a:fillRef>
            <a:effectRef idx="0">
              <a:schemeClr val="dk1"/>
            </a:effectRef>
            <a:fontRef idx="minor">
              <a:schemeClr val="tx1"/>
            </a:fontRef>
          </p:style>
        </p:cxnSp>
        <p:cxnSp>
          <p:nvCxnSpPr>
            <p:cNvPr id="46" name="Straight Arrow Connector 45">
              <a:extLst>
                <a:ext uri="{FF2B5EF4-FFF2-40B4-BE49-F238E27FC236}">
                  <a16:creationId xmlns:a16="http://schemas.microsoft.com/office/drawing/2014/main" xmlns="" id="{C8995383-39AC-490C-937C-C352F3B69189}"/>
                </a:ext>
              </a:extLst>
            </p:cNvPr>
            <p:cNvCxnSpPr>
              <a:cxnSpLocks/>
              <a:stCxn id="42" idx="3"/>
              <a:endCxn id="43" idx="1"/>
            </p:cNvCxnSpPr>
            <p:nvPr/>
          </p:nvCxnSpPr>
          <p:spPr>
            <a:xfrm>
              <a:off x="24065516" y="16592528"/>
              <a:ext cx="2408653" cy="0"/>
            </a:xfrm>
            <a:prstGeom prst="straightConnector1">
              <a:avLst/>
            </a:prstGeom>
            <a:ln w="127000" cap="rnd">
              <a:solidFill>
                <a:schemeClr val="accent1"/>
              </a:solidFill>
              <a:prstDash val="sysDot"/>
              <a:tailEnd type="triangle"/>
            </a:ln>
          </p:spPr>
          <p:style>
            <a:lnRef idx="1">
              <a:schemeClr val="dk1"/>
            </a:lnRef>
            <a:fillRef idx="0">
              <a:schemeClr val="dk1"/>
            </a:fillRef>
            <a:effectRef idx="0">
              <a:schemeClr val="dk1"/>
            </a:effectRef>
            <a:fontRef idx="minor">
              <a:schemeClr val="tx1"/>
            </a:fontRef>
          </p:style>
        </p:cxnSp>
        <p:cxnSp>
          <p:nvCxnSpPr>
            <p:cNvPr id="47" name="Straight Arrow Connector 46">
              <a:extLst>
                <a:ext uri="{FF2B5EF4-FFF2-40B4-BE49-F238E27FC236}">
                  <a16:creationId xmlns:a16="http://schemas.microsoft.com/office/drawing/2014/main" xmlns="" id="{C9EA9563-B80E-47F2-9954-38A147696533}"/>
                </a:ext>
              </a:extLst>
            </p:cNvPr>
            <p:cNvCxnSpPr>
              <a:cxnSpLocks/>
              <a:stCxn id="43" idx="0"/>
              <a:endCxn id="44" idx="2"/>
            </p:cNvCxnSpPr>
            <p:nvPr/>
          </p:nvCxnSpPr>
          <p:spPr>
            <a:xfrm flipV="1">
              <a:off x="30155189" y="14608263"/>
              <a:ext cx="0" cy="1114208"/>
            </a:xfrm>
            <a:prstGeom prst="straightConnector1">
              <a:avLst/>
            </a:prstGeom>
            <a:ln w="127000" cap="rnd">
              <a:solidFill>
                <a:schemeClr val="accent1"/>
              </a:solidFill>
              <a:prstDash val="sysDot"/>
              <a:tailEnd type="triangle"/>
            </a:ln>
          </p:spPr>
          <p:style>
            <a:lnRef idx="1">
              <a:schemeClr val="dk1"/>
            </a:lnRef>
            <a:fillRef idx="0">
              <a:schemeClr val="dk1"/>
            </a:fillRef>
            <a:effectRef idx="0">
              <a:schemeClr val="dk1"/>
            </a:effectRef>
            <a:fontRef idx="minor">
              <a:schemeClr val="tx1"/>
            </a:fontRef>
          </p:style>
        </p:cxnSp>
        <p:cxnSp>
          <p:nvCxnSpPr>
            <p:cNvPr id="48" name="Connector: Elbow 22">
              <a:extLst>
                <a:ext uri="{FF2B5EF4-FFF2-40B4-BE49-F238E27FC236}">
                  <a16:creationId xmlns:a16="http://schemas.microsoft.com/office/drawing/2014/main" xmlns="" id="{727E2DB0-893B-4883-904C-CC1D8570C847}"/>
                </a:ext>
              </a:extLst>
            </p:cNvPr>
            <p:cNvCxnSpPr>
              <a:stCxn id="44" idx="0"/>
              <a:endCxn id="40" idx="3"/>
            </p:cNvCxnSpPr>
            <p:nvPr/>
          </p:nvCxnSpPr>
          <p:spPr>
            <a:xfrm rot="16200000" flipV="1">
              <a:off x="26127754" y="8840710"/>
              <a:ext cx="1965195" cy="6089675"/>
            </a:xfrm>
            <a:prstGeom prst="bentConnector2">
              <a:avLst/>
            </a:prstGeom>
            <a:ln w="127000" cap="rnd">
              <a:solidFill>
                <a:schemeClr val="accent1"/>
              </a:solidFill>
              <a:prstDash val="sysDot"/>
              <a:tailEnd type="triangle"/>
            </a:ln>
          </p:spPr>
          <p:style>
            <a:lnRef idx="1">
              <a:schemeClr val="dk1"/>
            </a:lnRef>
            <a:fillRef idx="0">
              <a:schemeClr val="dk1"/>
            </a:fillRef>
            <a:effectRef idx="0">
              <a:schemeClr val="dk1"/>
            </a:effectRef>
            <a:fontRef idx="minor">
              <a:schemeClr val="tx1"/>
            </a:fontRef>
          </p:style>
        </p:cxnSp>
        <p:cxnSp>
          <p:nvCxnSpPr>
            <p:cNvPr id="49" name="Connector: Elbow 23">
              <a:extLst>
                <a:ext uri="{FF2B5EF4-FFF2-40B4-BE49-F238E27FC236}">
                  <a16:creationId xmlns:a16="http://schemas.microsoft.com/office/drawing/2014/main" xmlns="" id="{FD6E8D49-0308-4159-ADDB-486043F53EDE}"/>
                </a:ext>
              </a:extLst>
            </p:cNvPr>
            <p:cNvCxnSpPr>
              <a:cxnSpLocks/>
              <a:stCxn id="44" idx="0"/>
              <a:endCxn id="38" idx="3"/>
            </p:cNvCxnSpPr>
            <p:nvPr/>
          </p:nvCxnSpPr>
          <p:spPr>
            <a:xfrm rot="16200000" flipV="1">
              <a:off x="23282969" y="5995923"/>
              <a:ext cx="7654771" cy="6089675"/>
            </a:xfrm>
            <a:prstGeom prst="bentConnector2">
              <a:avLst/>
            </a:prstGeom>
            <a:ln w="127000" cap="rnd">
              <a:solidFill>
                <a:schemeClr val="accent1"/>
              </a:solidFill>
              <a:prstDash val="sysDot"/>
              <a:tailEnd type="triangle"/>
            </a:ln>
          </p:spPr>
          <p:style>
            <a:lnRef idx="1">
              <a:schemeClr val="dk1"/>
            </a:lnRef>
            <a:fillRef idx="0">
              <a:schemeClr val="dk1"/>
            </a:fillRef>
            <a:effectRef idx="0">
              <a:schemeClr val="dk1"/>
            </a:effectRef>
            <a:fontRef idx="minor">
              <a:schemeClr val="tx1"/>
            </a:fontRef>
          </p:style>
        </p:cxnSp>
        <p:sp>
          <p:nvSpPr>
            <p:cNvPr id="50" name="TextBox 49">
              <a:extLst>
                <a:ext uri="{FF2B5EF4-FFF2-40B4-BE49-F238E27FC236}">
                  <a16:creationId xmlns:a16="http://schemas.microsoft.com/office/drawing/2014/main" xmlns="" id="{4CBB44C5-B8B1-444B-A240-8FDD083E79F1}"/>
                </a:ext>
              </a:extLst>
            </p:cNvPr>
            <p:cNvSpPr txBox="1"/>
            <p:nvPr/>
          </p:nvSpPr>
          <p:spPr>
            <a:xfrm rot="16200000">
              <a:off x="12569743" y="6643911"/>
              <a:ext cx="2832329" cy="1736289"/>
            </a:xfrm>
            <a:prstGeom prst="rect">
              <a:avLst/>
            </a:prstGeom>
            <a:solidFill>
              <a:schemeClr val="bg1"/>
            </a:solidFill>
            <a:ln>
              <a:noFill/>
            </a:ln>
            <a:effectLst>
              <a:outerShdw blurRad="190500" sx="102000" sy="102000" algn="ctr" rotWithShape="0">
                <a:prstClr val="black">
                  <a:alpha val="20000"/>
                </a:prstClr>
              </a:outerShdw>
            </a:effectLst>
          </p:spPr>
          <p:txBody>
            <a:bodyPr wrap="square" lIns="0" tIns="0" rIns="0" bIns="0" rtlCol="0" anchor="ctr" anchorCtr="1">
              <a:noAutofit/>
            </a:bodyPr>
            <a:lstStyle/>
            <a:p>
              <a:pPr defTabSz="2809256" eaLnBrk="1" fontAlgn="auto" hangingPunct="1">
                <a:spcBef>
                  <a:spcPts val="0"/>
                </a:spcBef>
                <a:spcAft>
                  <a:spcPts val="0"/>
                </a:spcAft>
              </a:pPr>
              <a:r>
                <a:rPr lang="en-GB" sz="3999" dirty="0">
                  <a:solidFill>
                    <a:prstClr val="black"/>
                  </a:solidFill>
                  <a:latin typeface="Montserrat"/>
                  <a:ea typeface=""/>
                  <a:cs typeface=""/>
                </a:rPr>
                <a:t>Models</a:t>
              </a:r>
            </a:p>
          </p:txBody>
        </p:sp>
        <p:sp>
          <p:nvSpPr>
            <p:cNvPr id="51" name="TextBox 50">
              <a:extLst>
                <a:ext uri="{FF2B5EF4-FFF2-40B4-BE49-F238E27FC236}">
                  <a16:creationId xmlns:a16="http://schemas.microsoft.com/office/drawing/2014/main" xmlns="" id="{CF9BA135-3260-487B-8506-F41F363D84A5}"/>
                </a:ext>
              </a:extLst>
            </p:cNvPr>
            <p:cNvSpPr txBox="1"/>
            <p:nvPr/>
          </p:nvSpPr>
          <p:spPr>
            <a:xfrm rot="16200000">
              <a:off x="10271056" y="12879588"/>
              <a:ext cx="7429696" cy="1736289"/>
            </a:xfrm>
            <a:prstGeom prst="rect">
              <a:avLst/>
            </a:prstGeom>
            <a:solidFill>
              <a:schemeClr val="bg1"/>
            </a:solidFill>
            <a:ln>
              <a:noFill/>
            </a:ln>
            <a:effectLst>
              <a:outerShdw blurRad="190500" sx="102000" sy="102000" algn="ctr" rotWithShape="0">
                <a:prstClr val="black">
                  <a:alpha val="20000"/>
                </a:prstClr>
              </a:outerShdw>
            </a:effectLst>
          </p:spPr>
          <p:txBody>
            <a:bodyPr wrap="none" rtlCol="0" anchor="ctr" anchorCtr="1">
              <a:noAutofit/>
            </a:bodyPr>
            <a:lstStyle>
              <a:defPPr>
                <a:defRPr lang="en-US"/>
              </a:defPPr>
              <a:lvl1pPr>
                <a:defRPr sz="1300"/>
              </a:lvl1pPr>
            </a:lstStyle>
            <a:p>
              <a:pPr defTabSz="2809256" eaLnBrk="1" fontAlgn="auto" hangingPunct="1">
                <a:spcBef>
                  <a:spcPts val="0"/>
                </a:spcBef>
                <a:spcAft>
                  <a:spcPts val="0"/>
                </a:spcAft>
              </a:pPr>
              <a:r>
                <a:rPr lang="en-GB" sz="3999" dirty="0">
                  <a:solidFill>
                    <a:prstClr val="black"/>
                  </a:solidFill>
                  <a:latin typeface="Montserrat"/>
                  <a:ea typeface=""/>
                  <a:cs typeface=""/>
                </a:rPr>
                <a:t>Building Blocks</a:t>
              </a:r>
            </a:p>
          </p:txBody>
        </p:sp>
        <p:sp>
          <p:nvSpPr>
            <p:cNvPr id="52" name="TextBox 51">
              <a:extLst>
                <a:ext uri="{FF2B5EF4-FFF2-40B4-BE49-F238E27FC236}">
                  <a16:creationId xmlns:a16="http://schemas.microsoft.com/office/drawing/2014/main" xmlns="" id="{2D141EFA-CEAC-495C-B558-70F25C271984}"/>
                </a:ext>
              </a:extLst>
            </p:cNvPr>
            <p:cNvSpPr txBox="1"/>
            <p:nvPr/>
          </p:nvSpPr>
          <p:spPr>
            <a:xfrm>
              <a:off x="5695571" y="5741140"/>
              <a:ext cx="7051307" cy="4058972"/>
            </a:xfrm>
            <a:prstGeom prst="rect">
              <a:avLst/>
            </a:prstGeom>
            <a:noFill/>
          </p:spPr>
          <p:txBody>
            <a:bodyPr wrap="square" rtlCol="0">
              <a:spAutoFit/>
            </a:bodyPr>
            <a:lstStyle/>
            <a:p>
              <a:pPr defTabSz="2809256" eaLnBrk="1" fontAlgn="auto" hangingPunct="1">
                <a:spcBef>
                  <a:spcPts val="0"/>
                </a:spcBef>
                <a:spcAft>
                  <a:spcPts val="3687"/>
                </a:spcAft>
              </a:pPr>
              <a:r>
                <a:rPr lang="en-GB" sz="4802" spc="922" dirty="0">
                  <a:ln w="3175">
                    <a:noFill/>
                  </a:ln>
                  <a:solidFill>
                    <a:srgbClr val="3289BF"/>
                  </a:solidFill>
                  <a:latin typeface="Montserrat Medium"/>
                  <a:ea typeface=""/>
                  <a:cs typeface=""/>
                </a:rPr>
                <a:t>DIGITAL</a:t>
              </a:r>
            </a:p>
            <a:p>
              <a:pPr defTabSz="2809256" eaLnBrk="1" fontAlgn="auto" hangingPunct="1">
                <a:spcBef>
                  <a:spcPts val="0"/>
                </a:spcBef>
                <a:spcAft>
                  <a:spcPts val="3687"/>
                </a:spcAft>
              </a:pPr>
              <a:r>
                <a:rPr lang="en-GB" sz="4802" spc="922" dirty="0">
                  <a:ln w="3175">
                    <a:noFill/>
                  </a:ln>
                  <a:solidFill>
                    <a:srgbClr val="3289BF"/>
                  </a:solidFill>
                  <a:latin typeface="Montserrat Medium"/>
                  <a:ea typeface=""/>
                  <a:cs typeface=""/>
                </a:rPr>
                <a:t>Powered by AI</a:t>
              </a:r>
              <a:endParaRPr lang="en-GB" sz="3999" dirty="0">
                <a:ln w="3175">
                  <a:noFill/>
                </a:ln>
                <a:solidFill>
                  <a:srgbClr val="3289BF"/>
                </a:solidFill>
                <a:latin typeface="Montserrat"/>
                <a:ea typeface=""/>
                <a:cs typeface=""/>
              </a:endParaRPr>
            </a:p>
          </p:txBody>
        </p:sp>
        <p:sp>
          <p:nvSpPr>
            <p:cNvPr id="53" name="TextBox 52">
              <a:extLst>
                <a:ext uri="{FF2B5EF4-FFF2-40B4-BE49-F238E27FC236}">
                  <a16:creationId xmlns:a16="http://schemas.microsoft.com/office/drawing/2014/main" xmlns="" id="{B519DC27-95F9-4F40-A94B-A68E8BF12007}"/>
                </a:ext>
              </a:extLst>
            </p:cNvPr>
            <p:cNvSpPr txBox="1"/>
            <p:nvPr/>
          </p:nvSpPr>
          <p:spPr>
            <a:xfrm>
              <a:off x="5383793" y="13211554"/>
              <a:ext cx="7051307" cy="4058972"/>
            </a:xfrm>
            <a:prstGeom prst="rect">
              <a:avLst/>
            </a:prstGeom>
            <a:noFill/>
          </p:spPr>
          <p:txBody>
            <a:bodyPr wrap="square" rtlCol="0">
              <a:spAutoFit/>
            </a:bodyPr>
            <a:lstStyle/>
            <a:p>
              <a:pPr defTabSz="2809256" eaLnBrk="1" fontAlgn="auto" hangingPunct="1">
                <a:spcBef>
                  <a:spcPts val="0"/>
                </a:spcBef>
                <a:spcAft>
                  <a:spcPts val="3687"/>
                </a:spcAft>
              </a:pPr>
              <a:r>
                <a:rPr lang="en-GB" sz="4802" spc="922" dirty="0">
                  <a:ln w="3175">
                    <a:noFill/>
                  </a:ln>
                  <a:solidFill>
                    <a:srgbClr val="56AE47"/>
                  </a:solidFill>
                  <a:latin typeface="Montserrat Medium"/>
                  <a:ea typeface=""/>
                  <a:cs typeface=""/>
                </a:rPr>
                <a:t>PHYSICAL</a:t>
              </a:r>
            </a:p>
            <a:p>
              <a:pPr defTabSz="2809256" eaLnBrk="1" fontAlgn="auto" hangingPunct="1">
                <a:spcBef>
                  <a:spcPts val="0"/>
                </a:spcBef>
                <a:spcAft>
                  <a:spcPts val="3687"/>
                </a:spcAft>
              </a:pPr>
              <a:r>
                <a:rPr lang="en-GB" sz="4802" spc="922" dirty="0">
                  <a:ln w="3175">
                    <a:noFill/>
                  </a:ln>
                  <a:solidFill>
                    <a:srgbClr val="56AE47"/>
                  </a:solidFill>
                  <a:latin typeface="Montserrat Medium"/>
                  <a:ea typeface=""/>
                  <a:cs typeface=""/>
                </a:rPr>
                <a:t>Powered by Automation</a:t>
              </a:r>
              <a:endParaRPr lang="en-GB" sz="3999" dirty="0">
                <a:ln w="3175">
                  <a:noFill/>
                </a:ln>
                <a:solidFill>
                  <a:srgbClr val="56AE47"/>
                </a:solidFill>
                <a:latin typeface="Montserrat"/>
                <a:ea typeface=""/>
                <a:cs typeface=""/>
              </a:endParaRPr>
            </a:p>
          </p:txBody>
        </p:sp>
        <p:sp>
          <p:nvSpPr>
            <p:cNvPr id="54" name="Freeform 5"/>
            <p:cNvSpPr>
              <a:spLocks noChangeAspect="1" noEditPoints="1"/>
            </p:cNvSpPr>
            <p:nvPr/>
          </p:nvSpPr>
          <p:spPr bwMode="auto">
            <a:xfrm>
              <a:off x="1541041" y="13933711"/>
              <a:ext cx="2233918" cy="2433017"/>
            </a:xfrm>
            <a:custGeom>
              <a:avLst/>
              <a:gdLst>
                <a:gd name="T0" fmla="*/ 1526 w 1762"/>
                <a:gd name="T1" fmla="*/ 1007 h 1920"/>
                <a:gd name="T2" fmla="*/ 1597 w 1762"/>
                <a:gd name="T3" fmla="*/ 400 h 1920"/>
                <a:gd name="T4" fmla="*/ 881 w 1762"/>
                <a:gd name="T5" fmla="*/ 0 h 1920"/>
                <a:gd name="T6" fmla="*/ 583 w 1762"/>
                <a:gd name="T7" fmla="*/ 443 h 1920"/>
                <a:gd name="T8" fmla="*/ 284 w 1762"/>
                <a:gd name="T9" fmla="*/ 960 h 1920"/>
                <a:gd name="T10" fmla="*/ 433 w 1762"/>
                <a:gd name="T11" fmla="*/ 1610 h 1920"/>
                <a:gd name="T12" fmla="*/ 624 w 1762"/>
                <a:gd name="T13" fmla="*/ 1627 h 1920"/>
                <a:gd name="T14" fmla="*/ 1330 w 1762"/>
                <a:gd name="T15" fmla="*/ 1516 h 1920"/>
                <a:gd name="T16" fmla="*/ 1649 w 1762"/>
                <a:gd name="T17" fmla="*/ 1120 h 1920"/>
                <a:gd name="T18" fmla="*/ 1543 w 1762"/>
                <a:gd name="T19" fmla="*/ 1072 h 1920"/>
                <a:gd name="T20" fmla="*/ 1581 w 1762"/>
                <a:gd name="T21" fmla="*/ 462 h 1920"/>
                <a:gd name="T22" fmla="*/ 1226 w 1762"/>
                <a:gd name="T23" fmla="*/ 761 h 1920"/>
                <a:gd name="T24" fmla="*/ 881 w 1762"/>
                <a:gd name="T25" fmla="*/ 1287 h 1920"/>
                <a:gd name="T26" fmla="*/ 598 w 1762"/>
                <a:gd name="T27" fmla="*/ 797 h 1920"/>
                <a:gd name="T28" fmla="*/ 1164 w 1762"/>
                <a:gd name="T29" fmla="*/ 797 h 1920"/>
                <a:gd name="T30" fmla="*/ 1158 w 1762"/>
                <a:gd name="T31" fmla="*/ 1204 h 1920"/>
                <a:gd name="T32" fmla="*/ 1158 w 1762"/>
                <a:gd name="T33" fmla="*/ 1204 h 1920"/>
                <a:gd name="T34" fmla="*/ 705 w 1762"/>
                <a:gd name="T35" fmla="*/ 1265 h 1920"/>
                <a:gd name="T36" fmla="*/ 532 w 1762"/>
                <a:gd name="T37" fmla="*/ 842 h 1920"/>
                <a:gd name="T38" fmla="*/ 631 w 1762"/>
                <a:gd name="T39" fmla="*/ 526 h 1920"/>
                <a:gd name="T40" fmla="*/ 953 w 1762"/>
                <a:gd name="T41" fmla="*/ 599 h 1920"/>
                <a:gd name="T42" fmla="*/ 953 w 1762"/>
                <a:gd name="T43" fmla="*/ 599 h 1920"/>
                <a:gd name="T44" fmla="*/ 1233 w 1762"/>
                <a:gd name="T45" fmla="*/ 960 h 1920"/>
                <a:gd name="T46" fmla="*/ 726 w 1762"/>
                <a:gd name="T47" fmla="*/ 296 h 1920"/>
                <a:gd name="T48" fmla="*/ 636 w 1762"/>
                <a:gd name="T49" fmla="*/ 215 h 1920"/>
                <a:gd name="T50" fmla="*/ 674 w 1762"/>
                <a:gd name="T51" fmla="*/ 398 h 1920"/>
                <a:gd name="T52" fmla="*/ 709 w 1762"/>
                <a:gd name="T53" fmla="*/ 391 h 1920"/>
                <a:gd name="T54" fmla="*/ 754 w 1762"/>
                <a:gd name="T55" fmla="*/ 364 h 1920"/>
                <a:gd name="T56" fmla="*/ 766 w 1762"/>
                <a:gd name="T57" fmla="*/ 189 h 1920"/>
                <a:gd name="T58" fmla="*/ 881 w 1762"/>
                <a:gd name="T59" fmla="*/ 64 h 1920"/>
                <a:gd name="T60" fmla="*/ 881 w 1762"/>
                <a:gd name="T61" fmla="*/ 562 h 1920"/>
                <a:gd name="T62" fmla="*/ 105 w 1762"/>
                <a:gd name="T63" fmla="*/ 512 h 1920"/>
                <a:gd name="T64" fmla="*/ 537 w 1762"/>
                <a:gd name="T65" fmla="*/ 761 h 1920"/>
                <a:gd name="T66" fmla="*/ 358 w 1762"/>
                <a:gd name="T67" fmla="*/ 1545 h 1920"/>
                <a:gd name="T68" fmla="*/ 347 w 1762"/>
                <a:gd name="T69" fmla="*/ 1443 h 1920"/>
                <a:gd name="T70" fmla="*/ 392 w 1762"/>
                <a:gd name="T71" fmla="*/ 1426 h 1920"/>
                <a:gd name="T72" fmla="*/ 446 w 1762"/>
                <a:gd name="T73" fmla="*/ 1522 h 1920"/>
                <a:gd name="T74" fmla="*/ 479 w 1762"/>
                <a:gd name="T75" fmla="*/ 1398 h 1920"/>
                <a:gd name="T76" fmla="*/ 428 w 1762"/>
                <a:gd name="T77" fmla="*/ 1367 h 1920"/>
                <a:gd name="T78" fmla="*/ 270 w 1762"/>
                <a:gd name="T79" fmla="*/ 1445 h 1920"/>
                <a:gd name="T80" fmla="*/ 105 w 1762"/>
                <a:gd name="T81" fmla="*/ 1408 h 1920"/>
                <a:gd name="T82" fmla="*/ 569 w 1762"/>
                <a:gd name="T83" fmla="*/ 1414 h 1920"/>
                <a:gd name="T84" fmla="*/ 685 w 1762"/>
                <a:gd name="T85" fmla="*/ 1606 h 1920"/>
                <a:gd name="T86" fmla="*/ 963 w 1762"/>
                <a:gd name="T87" fmla="*/ 1815 h 1920"/>
                <a:gd name="T88" fmla="*/ 1225 w 1762"/>
                <a:gd name="T89" fmla="*/ 1159 h 1920"/>
                <a:gd name="T90" fmla="*/ 1468 w 1762"/>
                <a:gd name="T91" fmla="*/ 1069 h 1920"/>
                <a:gd name="T92" fmla="*/ 1585 w 1762"/>
                <a:gd name="T93" fmla="*/ 1248 h 1920"/>
                <a:gd name="T94" fmla="*/ 1630 w 1762"/>
                <a:gd name="T95" fmla="*/ 1240 h 1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2" h="1920">
                  <a:moveTo>
                    <a:pt x="1682" y="1203"/>
                  </a:moveTo>
                  <a:cubicBezTo>
                    <a:pt x="1728" y="1149"/>
                    <a:pt x="1722" y="1069"/>
                    <a:pt x="1668" y="1023"/>
                  </a:cubicBezTo>
                  <a:cubicBezTo>
                    <a:pt x="1645" y="1003"/>
                    <a:pt x="1616" y="992"/>
                    <a:pt x="1585" y="992"/>
                  </a:cubicBezTo>
                  <a:cubicBezTo>
                    <a:pt x="1564" y="992"/>
                    <a:pt x="1544" y="997"/>
                    <a:pt x="1526" y="1007"/>
                  </a:cubicBezTo>
                  <a:cubicBezTo>
                    <a:pt x="1511" y="991"/>
                    <a:pt x="1495" y="976"/>
                    <a:pt x="1478" y="960"/>
                  </a:cubicBezTo>
                  <a:cubicBezTo>
                    <a:pt x="1516" y="925"/>
                    <a:pt x="1552" y="888"/>
                    <a:pt x="1587" y="849"/>
                  </a:cubicBezTo>
                  <a:cubicBezTo>
                    <a:pt x="1718" y="698"/>
                    <a:pt x="1762" y="567"/>
                    <a:pt x="1712" y="480"/>
                  </a:cubicBezTo>
                  <a:cubicBezTo>
                    <a:pt x="1686" y="439"/>
                    <a:pt x="1645" y="410"/>
                    <a:pt x="1597" y="400"/>
                  </a:cubicBezTo>
                  <a:cubicBezTo>
                    <a:pt x="1499" y="374"/>
                    <a:pt x="1350" y="391"/>
                    <a:pt x="1180" y="444"/>
                  </a:cubicBezTo>
                  <a:cubicBezTo>
                    <a:pt x="1168" y="393"/>
                    <a:pt x="1154" y="343"/>
                    <a:pt x="1138" y="294"/>
                  </a:cubicBezTo>
                  <a:cubicBezTo>
                    <a:pt x="1072" y="104"/>
                    <a:pt x="981" y="0"/>
                    <a:pt x="881" y="0"/>
                  </a:cubicBezTo>
                  <a:cubicBezTo>
                    <a:pt x="881" y="0"/>
                    <a:pt x="881" y="0"/>
                    <a:pt x="881" y="0"/>
                  </a:cubicBezTo>
                  <a:cubicBezTo>
                    <a:pt x="832" y="0"/>
                    <a:pt x="760" y="26"/>
                    <a:pt x="691" y="144"/>
                  </a:cubicBezTo>
                  <a:cubicBezTo>
                    <a:pt x="625" y="132"/>
                    <a:pt x="561" y="173"/>
                    <a:pt x="544" y="237"/>
                  </a:cubicBezTo>
                  <a:cubicBezTo>
                    <a:pt x="529" y="291"/>
                    <a:pt x="552" y="348"/>
                    <a:pt x="599" y="378"/>
                  </a:cubicBezTo>
                  <a:cubicBezTo>
                    <a:pt x="593" y="399"/>
                    <a:pt x="588" y="421"/>
                    <a:pt x="583" y="443"/>
                  </a:cubicBezTo>
                  <a:cubicBezTo>
                    <a:pt x="533" y="428"/>
                    <a:pt x="483" y="415"/>
                    <a:pt x="432" y="405"/>
                  </a:cubicBezTo>
                  <a:cubicBezTo>
                    <a:pt x="236" y="367"/>
                    <a:pt x="100" y="393"/>
                    <a:pt x="50" y="480"/>
                  </a:cubicBezTo>
                  <a:cubicBezTo>
                    <a:pt x="27" y="523"/>
                    <a:pt x="23" y="574"/>
                    <a:pt x="38" y="620"/>
                  </a:cubicBezTo>
                  <a:cubicBezTo>
                    <a:pt x="64" y="718"/>
                    <a:pt x="154" y="838"/>
                    <a:pt x="284" y="960"/>
                  </a:cubicBezTo>
                  <a:cubicBezTo>
                    <a:pt x="246" y="995"/>
                    <a:pt x="210" y="1032"/>
                    <a:pt x="175" y="1071"/>
                  </a:cubicBezTo>
                  <a:cubicBezTo>
                    <a:pt x="44" y="1222"/>
                    <a:pt x="0" y="1353"/>
                    <a:pt x="50" y="1440"/>
                  </a:cubicBezTo>
                  <a:cubicBezTo>
                    <a:pt x="74" y="1482"/>
                    <a:pt x="132" y="1532"/>
                    <a:pt x="270" y="1532"/>
                  </a:cubicBezTo>
                  <a:cubicBezTo>
                    <a:pt x="293" y="1599"/>
                    <a:pt x="366" y="1634"/>
                    <a:pt x="433" y="1610"/>
                  </a:cubicBezTo>
                  <a:cubicBezTo>
                    <a:pt x="462" y="1600"/>
                    <a:pt x="486" y="1580"/>
                    <a:pt x="501" y="1554"/>
                  </a:cubicBezTo>
                  <a:cubicBezTo>
                    <a:pt x="511" y="1536"/>
                    <a:pt x="517" y="1516"/>
                    <a:pt x="518" y="1495"/>
                  </a:cubicBezTo>
                  <a:cubicBezTo>
                    <a:pt x="539" y="1490"/>
                    <a:pt x="560" y="1483"/>
                    <a:pt x="582" y="1477"/>
                  </a:cubicBezTo>
                  <a:cubicBezTo>
                    <a:pt x="594" y="1527"/>
                    <a:pt x="608" y="1577"/>
                    <a:pt x="624" y="1627"/>
                  </a:cubicBezTo>
                  <a:cubicBezTo>
                    <a:pt x="690" y="1816"/>
                    <a:pt x="781" y="1920"/>
                    <a:pt x="881" y="1920"/>
                  </a:cubicBezTo>
                  <a:cubicBezTo>
                    <a:pt x="930" y="1918"/>
                    <a:pt x="975" y="1897"/>
                    <a:pt x="1008" y="1860"/>
                  </a:cubicBezTo>
                  <a:cubicBezTo>
                    <a:pt x="1080" y="1788"/>
                    <a:pt x="1139" y="1651"/>
                    <a:pt x="1179" y="1477"/>
                  </a:cubicBezTo>
                  <a:cubicBezTo>
                    <a:pt x="1228" y="1493"/>
                    <a:pt x="1279" y="1505"/>
                    <a:pt x="1330" y="1516"/>
                  </a:cubicBezTo>
                  <a:cubicBezTo>
                    <a:pt x="1382" y="1526"/>
                    <a:pt x="1435" y="1532"/>
                    <a:pt x="1488" y="1532"/>
                  </a:cubicBezTo>
                  <a:cubicBezTo>
                    <a:pt x="1599" y="1532"/>
                    <a:pt x="1677" y="1501"/>
                    <a:pt x="1712" y="1440"/>
                  </a:cubicBezTo>
                  <a:cubicBezTo>
                    <a:pt x="1737" y="1398"/>
                    <a:pt x="1750" y="1323"/>
                    <a:pt x="1682" y="1203"/>
                  </a:cubicBezTo>
                  <a:close/>
                  <a:moveTo>
                    <a:pt x="1649" y="1120"/>
                  </a:moveTo>
                  <a:cubicBezTo>
                    <a:pt x="1649" y="1140"/>
                    <a:pt x="1639" y="1160"/>
                    <a:pt x="1623" y="1172"/>
                  </a:cubicBezTo>
                  <a:cubicBezTo>
                    <a:pt x="1594" y="1192"/>
                    <a:pt x="1554" y="1186"/>
                    <a:pt x="1533" y="1158"/>
                  </a:cubicBezTo>
                  <a:cubicBezTo>
                    <a:pt x="1525" y="1147"/>
                    <a:pt x="1521" y="1134"/>
                    <a:pt x="1521" y="1120"/>
                  </a:cubicBezTo>
                  <a:cubicBezTo>
                    <a:pt x="1521" y="1101"/>
                    <a:pt x="1529" y="1084"/>
                    <a:pt x="1543" y="1072"/>
                  </a:cubicBezTo>
                  <a:cubicBezTo>
                    <a:pt x="1555" y="1062"/>
                    <a:pt x="1570" y="1056"/>
                    <a:pt x="1585" y="1056"/>
                  </a:cubicBezTo>
                  <a:cubicBezTo>
                    <a:pt x="1620" y="1056"/>
                    <a:pt x="1649" y="1085"/>
                    <a:pt x="1649" y="1120"/>
                  </a:cubicBezTo>
                  <a:close/>
                  <a:moveTo>
                    <a:pt x="1487" y="451"/>
                  </a:moveTo>
                  <a:cubicBezTo>
                    <a:pt x="1519" y="451"/>
                    <a:pt x="1550" y="454"/>
                    <a:pt x="1581" y="462"/>
                  </a:cubicBezTo>
                  <a:cubicBezTo>
                    <a:pt x="1612" y="468"/>
                    <a:pt x="1639" y="486"/>
                    <a:pt x="1657" y="512"/>
                  </a:cubicBezTo>
                  <a:cubicBezTo>
                    <a:pt x="1692" y="572"/>
                    <a:pt x="1648" y="680"/>
                    <a:pt x="1538" y="807"/>
                  </a:cubicBezTo>
                  <a:cubicBezTo>
                    <a:pt x="1504" y="846"/>
                    <a:pt x="1468" y="882"/>
                    <a:pt x="1430" y="917"/>
                  </a:cubicBezTo>
                  <a:cubicBezTo>
                    <a:pt x="1365" y="861"/>
                    <a:pt x="1297" y="809"/>
                    <a:pt x="1226" y="761"/>
                  </a:cubicBezTo>
                  <a:cubicBezTo>
                    <a:pt x="1219" y="675"/>
                    <a:pt x="1208" y="590"/>
                    <a:pt x="1193" y="505"/>
                  </a:cubicBezTo>
                  <a:cubicBezTo>
                    <a:pt x="1288" y="473"/>
                    <a:pt x="1387" y="455"/>
                    <a:pt x="1487" y="451"/>
                  </a:cubicBezTo>
                  <a:close/>
                  <a:moveTo>
                    <a:pt x="1025" y="1209"/>
                  </a:moveTo>
                  <a:cubicBezTo>
                    <a:pt x="977" y="1237"/>
                    <a:pt x="929" y="1263"/>
                    <a:pt x="881" y="1287"/>
                  </a:cubicBezTo>
                  <a:cubicBezTo>
                    <a:pt x="833" y="1263"/>
                    <a:pt x="785" y="1237"/>
                    <a:pt x="737" y="1209"/>
                  </a:cubicBezTo>
                  <a:cubicBezTo>
                    <a:pt x="689" y="1182"/>
                    <a:pt x="643" y="1153"/>
                    <a:pt x="598" y="1123"/>
                  </a:cubicBezTo>
                  <a:cubicBezTo>
                    <a:pt x="595" y="1070"/>
                    <a:pt x="593" y="1015"/>
                    <a:pt x="593" y="960"/>
                  </a:cubicBezTo>
                  <a:cubicBezTo>
                    <a:pt x="593" y="905"/>
                    <a:pt x="595" y="850"/>
                    <a:pt x="598" y="797"/>
                  </a:cubicBezTo>
                  <a:cubicBezTo>
                    <a:pt x="643" y="767"/>
                    <a:pt x="689" y="738"/>
                    <a:pt x="737" y="711"/>
                  </a:cubicBezTo>
                  <a:cubicBezTo>
                    <a:pt x="785" y="683"/>
                    <a:pt x="833" y="657"/>
                    <a:pt x="881" y="634"/>
                  </a:cubicBezTo>
                  <a:cubicBezTo>
                    <a:pt x="929" y="657"/>
                    <a:pt x="977" y="683"/>
                    <a:pt x="1025" y="711"/>
                  </a:cubicBezTo>
                  <a:cubicBezTo>
                    <a:pt x="1073" y="738"/>
                    <a:pt x="1119" y="767"/>
                    <a:pt x="1164" y="797"/>
                  </a:cubicBezTo>
                  <a:cubicBezTo>
                    <a:pt x="1167" y="850"/>
                    <a:pt x="1169" y="905"/>
                    <a:pt x="1169" y="960"/>
                  </a:cubicBezTo>
                  <a:cubicBezTo>
                    <a:pt x="1169" y="1016"/>
                    <a:pt x="1167" y="1070"/>
                    <a:pt x="1164" y="1123"/>
                  </a:cubicBezTo>
                  <a:cubicBezTo>
                    <a:pt x="1119" y="1153"/>
                    <a:pt x="1073" y="1182"/>
                    <a:pt x="1025" y="1209"/>
                  </a:cubicBezTo>
                  <a:close/>
                  <a:moveTo>
                    <a:pt x="1158" y="1204"/>
                  </a:moveTo>
                  <a:cubicBezTo>
                    <a:pt x="1151" y="1270"/>
                    <a:pt x="1143" y="1334"/>
                    <a:pt x="1131" y="1394"/>
                  </a:cubicBezTo>
                  <a:cubicBezTo>
                    <a:pt x="1074" y="1373"/>
                    <a:pt x="1014" y="1349"/>
                    <a:pt x="954" y="1321"/>
                  </a:cubicBezTo>
                  <a:cubicBezTo>
                    <a:pt x="988" y="1303"/>
                    <a:pt x="1023" y="1285"/>
                    <a:pt x="1057" y="1265"/>
                  </a:cubicBezTo>
                  <a:cubicBezTo>
                    <a:pt x="1091" y="1245"/>
                    <a:pt x="1125" y="1224"/>
                    <a:pt x="1158" y="1204"/>
                  </a:cubicBezTo>
                  <a:close/>
                  <a:moveTo>
                    <a:pt x="808" y="1321"/>
                  </a:moveTo>
                  <a:cubicBezTo>
                    <a:pt x="748" y="1349"/>
                    <a:pt x="688" y="1373"/>
                    <a:pt x="631" y="1394"/>
                  </a:cubicBezTo>
                  <a:cubicBezTo>
                    <a:pt x="619" y="1333"/>
                    <a:pt x="611" y="1270"/>
                    <a:pt x="604" y="1204"/>
                  </a:cubicBezTo>
                  <a:cubicBezTo>
                    <a:pt x="637" y="1224"/>
                    <a:pt x="671" y="1245"/>
                    <a:pt x="705" y="1265"/>
                  </a:cubicBezTo>
                  <a:cubicBezTo>
                    <a:pt x="739" y="1285"/>
                    <a:pt x="774" y="1303"/>
                    <a:pt x="808" y="1321"/>
                  </a:cubicBezTo>
                  <a:close/>
                  <a:moveTo>
                    <a:pt x="532" y="1078"/>
                  </a:moveTo>
                  <a:cubicBezTo>
                    <a:pt x="477" y="1039"/>
                    <a:pt x="426" y="1000"/>
                    <a:pt x="380" y="960"/>
                  </a:cubicBezTo>
                  <a:cubicBezTo>
                    <a:pt x="427" y="920"/>
                    <a:pt x="478" y="881"/>
                    <a:pt x="532" y="842"/>
                  </a:cubicBezTo>
                  <a:cubicBezTo>
                    <a:pt x="530" y="881"/>
                    <a:pt x="529" y="920"/>
                    <a:pt x="529" y="960"/>
                  </a:cubicBezTo>
                  <a:cubicBezTo>
                    <a:pt x="529" y="1000"/>
                    <a:pt x="530" y="1039"/>
                    <a:pt x="532" y="1078"/>
                  </a:cubicBezTo>
                  <a:close/>
                  <a:moveTo>
                    <a:pt x="605" y="716"/>
                  </a:moveTo>
                  <a:cubicBezTo>
                    <a:pt x="611" y="650"/>
                    <a:pt x="620" y="586"/>
                    <a:pt x="631" y="526"/>
                  </a:cubicBezTo>
                  <a:cubicBezTo>
                    <a:pt x="688" y="547"/>
                    <a:pt x="748" y="571"/>
                    <a:pt x="808" y="599"/>
                  </a:cubicBezTo>
                  <a:cubicBezTo>
                    <a:pt x="774" y="617"/>
                    <a:pt x="739" y="635"/>
                    <a:pt x="705" y="655"/>
                  </a:cubicBezTo>
                  <a:cubicBezTo>
                    <a:pt x="671" y="675"/>
                    <a:pt x="637" y="696"/>
                    <a:pt x="605" y="716"/>
                  </a:cubicBezTo>
                  <a:close/>
                  <a:moveTo>
                    <a:pt x="953" y="599"/>
                  </a:moveTo>
                  <a:cubicBezTo>
                    <a:pt x="1014" y="571"/>
                    <a:pt x="1074" y="546"/>
                    <a:pt x="1131" y="526"/>
                  </a:cubicBezTo>
                  <a:cubicBezTo>
                    <a:pt x="1143" y="586"/>
                    <a:pt x="1151" y="650"/>
                    <a:pt x="1157" y="717"/>
                  </a:cubicBezTo>
                  <a:cubicBezTo>
                    <a:pt x="1125" y="696"/>
                    <a:pt x="1091" y="675"/>
                    <a:pt x="1057" y="655"/>
                  </a:cubicBezTo>
                  <a:cubicBezTo>
                    <a:pt x="1023" y="635"/>
                    <a:pt x="988" y="617"/>
                    <a:pt x="953" y="599"/>
                  </a:cubicBezTo>
                  <a:close/>
                  <a:moveTo>
                    <a:pt x="1230" y="842"/>
                  </a:moveTo>
                  <a:cubicBezTo>
                    <a:pt x="1284" y="881"/>
                    <a:pt x="1335" y="920"/>
                    <a:pt x="1382" y="960"/>
                  </a:cubicBezTo>
                  <a:cubicBezTo>
                    <a:pt x="1335" y="1000"/>
                    <a:pt x="1284" y="1039"/>
                    <a:pt x="1230" y="1078"/>
                  </a:cubicBezTo>
                  <a:cubicBezTo>
                    <a:pt x="1232" y="1039"/>
                    <a:pt x="1233" y="1000"/>
                    <a:pt x="1233" y="960"/>
                  </a:cubicBezTo>
                  <a:cubicBezTo>
                    <a:pt x="1233" y="920"/>
                    <a:pt x="1232" y="881"/>
                    <a:pt x="1230" y="842"/>
                  </a:cubicBezTo>
                  <a:close/>
                  <a:moveTo>
                    <a:pt x="636" y="215"/>
                  </a:moveTo>
                  <a:cubicBezTo>
                    <a:pt x="653" y="204"/>
                    <a:pt x="675" y="203"/>
                    <a:pt x="693" y="212"/>
                  </a:cubicBezTo>
                  <a:cubicBezTo>
                    <a:pt x="726" y="226"/>
                    <a:pt x="740" y="264"/>
                    <a:pt x="726" y="296"/>
                  </a:cubicBezTo>
                  <a:cubicBezTo>
                    <a:pt x="721" y="309"/>
                    <a:pt x="711" y="319"/>
                    <a:pt x="700" y="326"/>
                  </a:cubicBezTo>
                  <a:cubicBezTo>
                    <a:pt x="683" y="335"/>
                    <a:pt x="664" y="337"/>
                    <a:pt x="647" y="330"/>
                  </a:cubicBezTo>
                  <a:cubicBezTo>
                    <a:pt x="632" y="326"/>
                    <a:pt x="620" y="316"/>
                    <a:pt x="612" y="302"/>
                  </a:cubicBezTo>
                  <a:cubicBezTo>
                    <a:pt x="595" y="272"/>
                    <a:pt x="605" y="233"/>
                    <a:pt x="636" y="215"/>
                  </a:cubicBezTo>
                  <a:close/>
                  <a:moveTo>
                    <a:pt x="660" y="398"/>
                  </a:moveTo>
                  <a:cubicBezTo>
                    <a:pt x="664" y="398"/>
                    <a:pt x="664" y="398"/>
                    <a:pt x="664" y="398"/>
                  </a:cubicBezTo>
                  <a:cubicBezTo>
                    <a:pt x="664" y="398"/>
                    <a:pt x="667" y="398"/>
                    <a:pt x="668" y="398"/>
                  </a:cubicBezTo>
                  <a:cubicBezTo>
                    <a:pt x="670" y="398"/>
                    <a:pt x="672" y="398"/>
                    <a:pt x="674" y="398"/>
                  </a:cubicBezTo>
                  <a:cubicBezTo>
                    <a:pt x="676" y="398"/>
                    <a:pt x="679" y="398"/>
                    <a:pt x="681" y="397"/>
                  </a:cubicBezTo>
                  <a:cubicBezTo>
                    <a:pt x="685" y="397"/>
                    <a:pt x="688" y="396"/>
                    <a:pt x="691" y="396"/>
                  </a:cubicBezTo>
                  <a:cubicBezTo>
                    <a:pt x="694" y="395"/>
                    <a:pt x="696" y="395"/>
                    <a:pt x="699" y="394"/>
                  </a:cubicBezTo>
                  <a:cubicBezTo>
                    <a:pt x="702" y="394"/>
                    <a:pt x="706" y="392"/>
                    <a:pt x="709" y="391"/>
                  </a:cubicBezTo>
                  <a:cubicBezTo>
                    <a:pt x="711" y="390"/>
                    <a:pt x="713" y="390"/>
                    <a:pt x="715" y="389"/>
                  </a:cubicBezTo>
                  <a:cubicBezTo>
                    <a:pt x="721" y="387"/>
                    <a:pt x="726" y="384"/>
                    <a:pt x="731" y="381"/>
                  </a:cubicBezTo>
                  <a:cubicBezTo>
                    <a:pt x="739" y="377"/>
                    <a:pt x="746" y="372"/>
                    <a:pt x="752" y="366"/>
                  </a:cubicBezTo>
                  <a:cubicBezTo>
                    <a:pt x="753" y="366"/>
                    <a:pt x="753" y="365"/>
                    <a:pt x="754" y="364"/>
                  </a:cubicBezTo>
                  <a:cubicBezTo>
                    <a:pt x="790" y="331"/>
                    <a:pt x="804" y="280"/>
                    <a:pt x="790" y="233"/>
                  </a:cubicBezTo>
                  <a:cubicBezTo>
                    <a:pt x="789" y="232"/>
                    <a:pt x="789" y="231"/>
                    <a:pt x="789" y="230"/>
                  </a:cubicBezTo>
                  <a:cubicBezTo>
                    <a:pt x="786" y="222"/>
                    <a:pt x="783" y="214"/>
                    <a:pt x="778" y="206"/>
                  </a:cubicBezTo>
                  <a:cubicBezTo>
                    <a:pt x="775" y="200"/>
                    <a:pt x="770" y="194"/>
                    <a:pt x="766" y="189"/>
                  </a:cubicBezTo>
                  <a:cubicBezTo>
                    <a:pt x="764" y="187"/>
                    <a:pt x="763" y="185"/>
                    <a:pt x="761" y="184"/>
                  </a:cubicBezTo>
                  <a:cubicBezTo>
                    <a:pt x="758" y="180"/>
                    <a:pt x="754" y="177"/>
                    <a:pt x="751" y="174"/>
                  </a:cubicBezTo>
                  <a:cubicBezTo>
                    <a:pt x="750" y="173"/>
                    <a:pt x="750" y="172"/>
                    <a:pt x="749" y="172"/>
                  </a:cubicBezTo>
                  <a:cubicBezTo>
                    <a:pt x="791" y="102"/>
                    <a:pt x="837" y="64"/>
                    <a:pt x="881" y="64"/>
                  </a:cubicBezTo>
                  <a:cubicBezTo>
                    <a:pt x="881" y="64"/>
                    <a:pt x="881" y="64"/>
                    <a:pt x="881" y="64"/>
                  </a:cubicBezTo>
                  <a:cubicBezTo>
                    <a:pt x="951" y="64"/>
                    <a:pt x="1022" y="155"/>
                    <a:pt x="1077" y="314"/>
                  </a:cubicBezTo>
                  <a:cubicBezTo>
                    <a:pt x="1094" y="363"/>
                    <a:pt x="1107" y="413"/>
                    <a:pt x="1119" y="464"/>
                  </a:cubicBezTo>
                  <a:cubicBezTo>
                    <a:pt x="1038" y="492"/>
                    <a:pt x="958" y="525"/>
                    <a:pt x="881" y="562"/>
                  </a:cubicBezTo>
                  <a:cubicBezTo>
                    <a:pt x="804" y="525"/>
                    <a:pt x="725" y="491"/>
                    <a:pt x="644" y="463"/>
                  </a:cubicBezTo>
                  <a:cubicBezTo>
                    <a:pt x="649" y="441"/>
                    <a:pt x="654" y="419"/>
                    <a:pt x="660" y="398"/>
                  </a:cubicBezTo>
                  <a:close/>
                  <a:moveTo>
                    <a:pt x="100" y="603"/>
                  </a:moveTo>
                  <a:cubicBezTo>
                    <a:pt x="89" y="573"/>
                    <a:pt x="91" y="540"/>
                    <a:pt x="105" y="512"/>
                  </a:cubicBezTo>
                  <a:cubicBezTo>
                    <a:pt x="128" y="472"/>
                    <a:pt x="187" y="451"/>
                    <a:pt x="272" y="451"/>
                  </a:cubicBezTo>
                  <a:cubicBezTo>
                    <a:pt x="321" y="452"/>
                    <a:pt x="371" y="457"/>
                    <a:pt x="420" y="467"/>
                  </a:cubicBezTo>
                  <a:cubicBezTo>
                    <a:pt x="471" y="477"/>
                    <a:pt x="521" y="490"/>
                    <a:pt x="570" y="506"/>
                  </a:cubicBezTo>
                  <a:cubicBezTo>
                    <a:pt x="554" y="590"/>
                    <a:pt x="543" y="675"/>
                    <a:pt x="537" y="761"/>
                  </a:cubicBezTo>
                  <a:cubicBezTo>
                    <a:pt x="466" y="809"/>
                    <a:pt x="397" y="861"/>
                    <a:pt x="332" y="917"/>
                  </a:cubicBezTo>
                  <a:cubicBezTo>
                    <a:pt x="208" y="804"/>
                    <a:pt x="124" y="693"/>
                    <a:pt x="100" y="603"/>
                  </a:cubicBezTo>
                  <a:close/>
                  <a:moveTo>
                    <a:pt x="446" y="1522"/>
                  </a:moveTo>
                  <a:cubicBezTo>
                    <a:pt x="428" y="1552"/>
                    <a:pt x="389" y="1563"/>
                    <a:pt x="358" y="1545"/>
                  </a:cubicBezTo>
                  <a:cubicBezTo>
                    <a:pt x="341" y="1535"/>
                    <a:pt x="329" y="1517"/>
                    <a:pt x="327" y="1497"/>
                  </a:cubicBezTo>
                  <a:cubicBezTo>
                    <a:pt x="325" y="1483"/>
                    <a:pt x="328" y="1469"/>
                    <a:pt x="335" y="1458"/>
                  </a:cubicBezTo>
                  <a:cubicBezTo>
                    <a:pt x="338" y="1453"/>
                    <a:pt x="341" y="1449"/>
                    <a:pt x="345" y="1445"/>
                  </a:cubicBezTo>
                  <a:cubicBezTo>
                    <a:pt x="345" y="1444"/>
                    <a:pt x="346" y="1444"/>
                    <a:pt x="347" y="1443"/>
                  </a:cubicBezTo>
                  <a:cubicBezTo>
                    <a:pt x="350" y="1440"/>
                    <a:pt x="354" y="1437"/>
                    <a:pt x="357" y="1435"/>
                  </a:cubicBezTo>
                  <a:cubicBezTo>
                    <a:pt x="358" y="1435"/>
                    <a:pt x="359" y="1434"/>
                    <a:pt x="360" y="1434"/>
                  </a:cubicBezTo>
                  <a:cubicBezTo>
                    <a:pt x="369" y="1429"/>
                    <a:pt x="379" y="1426"/>
                    <a:pt x="389" y="1426"/>
                  </a:cubicBezTo>
                  <a:cubicBezTo>
                    <a:pt x="392" y="1426"/>
                    <a:pt x="392" y="1426"/>
                    <a:pt x="392" y="1426"/>
                  </a:cubicBezTo>
                  <a:cubicBezTo>
                    <a:pt x="396" y="1426"/>
                    <a:pt x="400" y="1427"/>
                    <a:pt x="404" y="1427"/>
                  </a:cubicBezTo>
                  <a:cubicBezTo>
                    <a:pt x="406" y="1428"/>
                    <a:pt x="407" y="1428"/>
                    <a:pt x="408" y="1428"/>
                  </a:cubicBezTo>
                  <a:cubicBezTo>
                    <a:pt x="431" y="1435"/>
                    <a:pt x="449" y="1454"/>
                    <a:pt x="453" y="1478"/>
                  </a:cubicBezTo>
                  <a:cubicBezTo>
                    <a:pt x="456" y="1493"/>
                    <a:pt x="454" y="1508"/>
                    <a:pt x="446" y="1522"/>
                  </a:cubicBezTo>
                  <a:close/>
                  <a:moveTo>
                    <a:pt x="505" y="1433"/>
                  </a:moveTo>
                  <a:cubicBezTo>
                    <a:pt x="502" y="1427"/>
                    <a:pt x="499" y="1421"/>
                    <a:pt x="495" y="1416"/>
                  </a:cubicBezTo>
                  <a:cubicBezTo>
                    <a:pt x="494" y="1415"/>
                    <a:pt x="494" y="1414"/>
                    <a:pt x="493" y="1414"/>
                  </a:cubicBezTo>
                  <a:cubicBezTo>
                    <a:pt x="489" y="1408"/>
                    <a:pt x="484" y="1402"/>
                    <a:pt x="479" y="1398"/>
                  </a:cubicBezTo>
                  <a:cubicBezTo>
                    <a:pt x="477" y="1396"/>
                    <a:pt x="476" y="1395"/>
                    <a:pt x="474" y="1393"/>
                  </a:cubicBezTo>
                  <a:cubicBezTo>
                    <a:pt x="468" y="1388"/>
                    <a:pt x="461" y="1383"/>
                    <a:pt x="454" y="1379"/>
                  </a:cubicBezTo>
                  <a:cubicBezTo>
                    <a:pt x="447" y="1374"/>
                    <a:pt x="439" y="1371"/>
                    <a:pt x="431" y="1368"/>
                  </a:cubicBezTo>
                  <a:cubicBezTo>
                    <a:pt x="430" y="1368"/>
                    <a:pt x="429" y="1368"/>
                    <a:pt x="428" y="1367"/>
                  </a:cubicBezTo>
                  <a:cubicBezTo>
                    <a:pt x="381" y="1353"/>
                    <a:pt x="330" y="1366"/>
                    <a:pt x="297" y="1403"/>
                  </a:cubicBezTo>
                  <a:cubicBezTo>
                    <a:pt x="296" y="1403"/>
                    <a:pt x="295" y="1404"/>
                    <a:pt x="295" y="1405"/>
                  </a:cubicBezTo>
                  <a:cubicBezTo>
                    <a:pt x="289" y="1411"/>
                    <a:pt x="284" y="1418"/>
                    <a:pt x="280" y="1426"/>
                  </a:cubicBezTo>
                  <a:cubicBezTo>
                    <a:pt x="276" y="1432"/>
                    <a:pt x="273" y="1438"/>
                    <a:pt x="270" y="1445"/>
                  </a:cubicBezTo>
                  <a:cubicBezTo>
                    <a:pt x="270" y="1447"/>
                    <a:pt x="269" y="1450"/>
                    <a:pt x="269" y="1452"/>
                  </a:cubicBezTo>
                  <a:cubicBezTo>
                    <a:pt x="267" y="1456"/>
                    <a:pt x="266" y="1461"/>
                    <a:pt x="265" y="1466"/>
                  </a:cubicBezTo>
                  <a:cubicBezTo>
                    <a:pt x="265" y="1467"/>
                    <a:pt x="264" y="1468"/>
                    <a:pt x="264" y="1468"/>
                  </a:cubicBezTo>
                  <a:cubicBezTo>
                    <a:pt x="183" y="1467"/>
                    <a:pt x="127" y="1446"/>
                    <a:pt x="105" y="1408"/>
                  </a:cubicBezTo>
                  <a:cubicBezTo>
                    <a:pt x="70" y="1347"/>
                    <a:pt x="113" y="1240"/>
                    <a:pt x="224" y="1113"/>
                  </a:cubicBezTo>
                  <a:cubicBezTo>
                    <a:pt x="258" y="1074"/>
                    <a:pt x="294" y="1037"/>
                    <a:pt x="332" y="1002"/>
                  </a:cubicBezTo>
                  <a:cubicBezTo>
                    <a:pt x="397" y="1058"/>
                    <a:pt x="465" y="1110"/>
                    <a:pt x="536" y="1159"/>
                  </a:cubicBezTo>
                  <a:cubicBezTo>
                    <a:pt x="543" y="1244"/>
                    <a:pt x="554" y="1330"/>
                    <a:pt x="569" y="1414"/>
                  </a:cubicBezTo>
                  <a:cubicBezTo>
                    <a:pt x="548" y="1421"/>
                    <a:pt x="526" y="1427"/>
                    <a:pt x="505" y="1433"/>
                  </a:cubicBezTo>
                  <a:close/>
                  <a:moveTo>
                    <a:pt x="963" y="1815"/>
                  </a:moveTo>
                  <a:cubicBezTo>
                    <a:pt x="942" y="1839"/>
                    <a:pt x="913" y="1854"/>
                    <a:pt x="881" y="1856"/>
                  </a:cubicBezTo>
                  <a:cubicBezTo>
                    <a:pt x="811" y="1856"/>
                    <a:pt x="740" y="1765"/>
                    <a:pt x="685" y="1606"/>
                  </a:cubicBezTo>
                  <a:cubicBezTo>
                    <a:pt x="668" y="1557"/>
                    <a:pt x="655" y="1507"/>
                    <a:pt x="643" y="1457"/>
                  </a:cubicBezTo>
                  <a:cubicBezTo>
                    <a:pt x="724" y="1428"/>
                    <a:pt x="803" y="1395"/>
                    <a:pt x="881" y="1358"/>
                  </a:cubicBezTo>
                  <a:cubicBezTo>
                    <a:pt x="958" y="1395"/>
                    <a:pt x="1037" y="1429"/>
                    <a:pt x="1119" y="1457"/>
                  </a:cubicBezTo>
                  <a:cubicBezTo>
                    <a:pt x="1082" y="1621"/>
                    <a:pt x="1028" y="1749"/>
                    <a:pt x="963" y="1815"/>
                  </a:cubicBezTo>
                  <a:close/>
                  <a:moveTo>
                    <a:pt x="1657" y="1408"/>
                  </a:moveTo>
                  <a:cubicBezTo>
                    <a:pt x="1622" y="1468"/>
                    <a:pt x="1507" y="1485"/>
                    <a:pt x="1342" y="1453"/>
                  </a:cubicBezTo>
                  <a:cubicBezTo>
                    <a:pt x="1291" y="1443"/>
                    <a:pt x="1241" y="1430"/>
                    <a:pt x="1192" y="1414"/>
                  </a:cubicBezTo>
                  <a:cubicBezTo>
                    <a:pt x="1208" y="1330"/>
                    <a:pt x="1219" y="1245"/>
                    <a:pt x="1225" y="1159"/>
                  </a:cubicBezTo>
                  <a:cubicBezTo>
                    <a:pt x="1297" y="1111"/>
                    <a:pt x="1365" y="1059"/>
                    <a:pt x="1430" y="1003"/>
                  </a:cubicBezTo>
                  <a:cubicBezTo>
                    <a:pt x="1447" y="1018"/>
                    <a:pt x="1463" y="1034"/>
                    <a:pt x="1479" y="1049"/>
                  </a:cubicBezTo>
                  <a:cubicBezTo>
                    <a:pt x="1475" y="1055"/>
                    <a:pt x="1472" y="1061"/>
                    <a:pt x="1469" y="1067"/>
                  </a:cubicBezTo>
                  <a:cubicBezTo>
                    <a:pt x="1469" y="1067"/>
                    <a:pt x="1468" y="1068"/>
                    <a:pt x="1468" y="1069"/>
                  </a:cubicBezTo>
                  <a:cubicBezTo>
                    <a:pt x="1465" y="1076"/>
                    <a:pt x="1463" y="1083"/>
                    <a:pt x="1461" y="1090"/>
                  </a:cubicBezTo>
                  <a:cubicBezTo>
                    <a:pt x="1461" y="1092"/>
                    <a:pt x="1460" y="1094"/>
                    <a:pt x="1460" y="1096"/>
                  </a:cubicBezTo>
                  <a:cubicBezTo>
                    <a:pt x="1446" y="1164"/>
                    <a:pt x="1490" y="1231"/>
                    <a:pt x="1558" y="1245"/>
                  </a:cubicBezTo>
                  <a:cubicBezTo>
                    <a:pt x="1567" y="1247"/>
                    <a:pt x="1576" y="1248"/>
                    <a:pt x="1585" y="1248"/>
                  </a:cubicBezTo>
                  <a:cubicBezTo>
                    <a:pt x="1592" y="1248"/>
                    <a:pt x="1599" y="1247"/>
                    <a:pt x="1607" y="1246"/>
                  </a:cubicBezTo>
                  <a:cubicBezTo>
                    <a:pt x="1609" y="1246"/>
                    <a:pt x="1611" y="1245"/>
                    <a:pt x="1613" y="1244"/>
                  </a:cubicBezTo>
                  <a:cubicBezTo>
                    <a:pt x="1618" y="1243"/>
                    <a:pt x="1623" y="1242"/>
                    <a:pt x="1627" y="1241"/>
                  </a:cubicBezTo>
                  <a:cubicBezTo>
                    <a:pt x="1628" y="1240"/>
                    <a:pt x="1629" y="1240"/>
                    <a:pt x="1630" y="1240"/>
                  </a:cubicBezTo>
                  <a:cubicBezTo>
                    <a:pt x="1669" y="1311"/>
                    <a:pt x="1679" y="1370"/>
                    <a:pt x="1657" y="1408"/>
                  </a:cubicBezTo>
                  <a:close/>
                </a:path>
              </a:pathLst>
            </a:custGeom>
            <a:gradFill>
              <a:gsLst>
                <a:gs pos="92000">
                  <a:schemeClr val="accent1"/>
                </a:gs>
                <a:gs pos="0">
                  <a:schemeClr val="accent2"/>
                </a:gs>
              </a:gsLst>
              <a:lin ang="18900000" scaled="1"/>
            </a:gradFill>
            <a:ln>
              <a:noFill/>
            </a:ln>
          </p:spPr>
          <p:txBody>
            <a:bodyPr vert="horz" wrap="square" lIns="280902" tIns="140451" rIns="280902" bIns="140451" numCol="1" anchor="t" anchorCtr="0" compatLnSpc="1">
              <a:prstTxWarp prst="textNoShape">
                <a:avLst/>
              </a:prstTxWarp>
            </a:bodyPr>
            <a:lstStyle/>
            <a:p>
              <a:pPr defTabSz="2809256" eaLnBrk="1" fontAlgn="auto" hangingPunct="1">
                <a:spcBef>
                  <a:spcPts val="0"/>
                </a:spcBef>
                <a:spcAft>
                  <a:spcPts val="0"/>
                </a:spcAft>
              </a:pPr>
              <a:endParaRPr lang="x-none" sz="1200">
                <a:solidFill>
                  <a:prstClr val="black"/>
                </a:solidFill>
                <a:latin typeface="Montserrat"/>
                <a:ea typeface=""/>
                <a:cs typeface=""/>
              </a:endParaRPr>
            </a:p>
          </p:txBody>
        </p:sp>
        <p:sp>
          <p:nvSpPr>
            <p:cNvPr id="55" name="Rectangle 54"/>
            <p:cNvSpPr/>
            <p:nvPr/>
          </p:nvSpPr>
          <p:spPr>
            <a:xfrm>
              <a:off x="4905201" y="5518776"/>
              <a:ext cx="165888" cy="30965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809256" eaLnBrk="1" fontAlgn="auto" hangingPunct="1">
                <a:spcBef>
                  <a:spcPts val="0"/>
                </a:spcBef>
                <a:spcAft>
                  <a:spcPts val="0"/>
                </a:spcAft>
              </a:pPr>
              <a:endParaRPr lang="x-none" sz="1200">
                <a:solidFill>
                  <a:prstClr val="white"/>
                </a:solidFill>
              </a:endParaRPr>
            </a:p>
          </p:txBody>
        </p:sp>
        <p:sp>
          <p:nvSpPr>
            <p:cNvPr id="56" name="Rectangle 55"/>
            <p:cNvSpPr/>
            <p:nvPr/>
          </p:nvSpPr>
          <p:spPr>
            <a:xfrm>
              <a:off x="4905201" y="13680226"/>
              <a:ext cx="165888" cy="30965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809256" eaLnBrk="1" fontAlgn="auto" hangingPunct="1">
                <a:spcBef>
                  <a:spcPts val="0"/>
                </a:spcBef>
                <a:spcAft>
                  <a:spcPts val="0"/>
                </a:spcAft>
              </a:pPr>
              <a:endParaRPr lang="x-none" sz="1200">
                <a:solidFill>
                  <a:prstClr val="white"/>
                </a:solidFill>
              </a:endParaRPr>
            </a:p>
          </p:txBody>
        </p:sp>
        <p:grpSp>
          <p:nvGrpSpPr>
            <p:cNvPr id="57" name="Group 56"/>
            <p:cNvGrpSpPr>
              <a:grpSpLocks noChangeAspect="1"/>
            </p:cNvGrpSpPr>
            <p:nvPr/>
          </p:nvGrpSpPr>
          <p:grpSpPr>
            <a:xfrm>
              <a:off x="1659999" y="5999877"/>
              <a:ext cx="2175184" cy="2101242"/>
              <a:chOff x="19050" y="1803400"/>
              <a:chExt cx="1120775" cy="1082676"/>
            </a:xfrm>
            <a:gradFill flip="none" rotWithShape="1">
              <a:gsLst>
                <a:gs pos="0">
                  <a:schemeClr val="accent1"/>
                </a:gs>
                <a:gs pos="100000">
                  <a:schemeClr val="accent2"/>
                </a:gs>
              </a:gsLst>
              <a:lin ang="18900000" scaled="1"/>
              <a:tileRect/>
            </a:gradFill>
          </p:grpSpPr>
          <p:sp>
            <p:nvSpPr>
              <p:cNvPr id="58" name="Freeform 57"/>
              <p:cNvSpPr>
                <a:spLocks noEditPoints="1"/>
              </p:cNvSpPr>
              <p:nvPr/>
            </p:nvSpPr>
            <p:spPr bwMode="auto">
              <a:xfrm>
                <a:off x="19050" y="1803400"/>
                <a:ext cx="1120775" cy="708025"/>
              </a:xfrm>
              <a:custGeom>
                <a:avLst/>
                <a:gdLst>
                  <a:gd name="T0" fmla="*/ 2014 w 2048"/>
                  <a:gd name="T1" fmla="*/ 1297 h 1297"/>
                  <a:gd name="T2" fmla="*/ 34 w 2048"/>
                  <a:gd name="T3" fmla="*/ 1297 h 1297"/>
                  <a:gd name="T4" fmla="*/ 0 w 2048"/>
                  <a:gd name="T5" fmla="*/ 1263 h 1297"/>
                  <a:gd name="T6" fmla="*/ 0 w 2048"/>
                  <a:gd name="T7" fmla="*/ 137 h 1297"/>
                  <a:gd name="T8" fmla="*/ 137 w 2048"/>
                  <a:gd name="T9" fmla="*/ 0 h 1297"/>
                  <a:gd name="T10" fmla="*/ 1911 w 2048"/>
                  <a:gd name="T11" fmla="*/ 0 h 1297"/>
                  <a:gd name="T12" fmla="*/ 2048 w 2048"/>
                  <a:gd name="T13" fmla="*/ 137 h 1297"/>
                  <a:gd name="T14" fmla="*/ 2048 w 2048"/>
                  <a:gd name="T15" fmla="*/ 1263 h 1297"/>
                  <a:gd name="T16" fmla="*/ 2014 w 2048"/>
                  <a:gd name="T17" fmla="*/ 1297 h 1297"/>
                  <a:gd name="T18" fmla="*/ 68 w 2048"/>
                  <a:gd name="T19" fmla="*/ 1229 h 1297"/>
                  <a:gd name="T20" fmla="*/ 1980 w 2048"/>
                  <a:gd name="T21" fmla="*/ 1229 h 1297"/>
                  <a:gd name="T22" fmla="*/ 1980 w 2048"/>
                  <a:gd name="T23" fmla="*/ 137 h 1297"/>
                  <a:gd name="T24" fmla="*/ 1911 w 2048"/>
                  <a:gd name="T25" fmla="*/ 68 h 1297"/>
                  <a:gd name="T26" fmla="*/ 137 w 2048"/>
                  <a:gd name="T27" fmla="*/ 68 h 1297"/>
                  <a:gd name="T28" fmla="*/ 68 w 2048"/>
                  <a:gd name="T29" fmla="*/ 137 h 1297"/>
                  <a:gd name="T30" fmla="*/ 68 w 2048"/>
                  <a:gd name="T31" fmla="*/ 1229 h 1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48" h="1297">
                    <a:moveTo>
                      <a:pt x="2014" y="1297"/>
                    </a:moveTo>
                    <a:cubicBezTo>
                      <a:pt x="34" y="1297"/>
                      <a:pt x="34" y="1297"/>
                      <a:pt x="34" y="1297"/>
                    </a:cubicBezTo>
                    <a:cubicBezTo>
                      <a:pt x="15" y="1297"/>
                      <a:pt x="0" y="1282"/>
                      <a:pt x="0" y="1263"/>
                    </a:cubicBezTo>
                    <a:cubicBezTo>
                      <a:pt x="0" y="137"/>
                      <a:pt x="0" y="137"/>
                      <a:pt x="0" y="137"/>
                    </a:cubicBezTo>
                    <a:cubicBezTo>
                      <a:pt x="0" y="61"/>
                      <a:pt x="61" y="0"/>
                      <a:pt x="137" y="0"/>
                    </a:cubicBezTo>
                    <a:cubicBezTo>
                      <a:pt x="1911" y="0"/>
                      <a:pt x="1911" y="0"/>
                      <a:pt x="1911" y="0"/>
                    </a:cubicBezTo>
                    <a:cubicBezTo>
                      <a:pt x="1987" y="0"/>
                      <a:pt x="2048" y="61"/>
                      <a:pt x="2048" y="137"/>
                    </a:cubicBezTo>
                    <a:cubicBezTo>
                      <a:pt x="2048" y="1263"/>
                      <a:pt x="2048" y="1263"/>
                      <a:pt x="2048" y="1263"/>
                    </a:cubicBezTo>
                    <a:cubicBezTo>
                      <a:pt x="2048" y="1282"/>
                      <a:pt x="2033" y="1297"/>
                      <a:pt x="2014" y="1297"/>
                    </a:cubicBezTo>
                    <a:close/>
                    <a:moveTo>
                      <a:pt x="68" y="1229"/>
                    </a:moveTo>
                    <a:cubicBezTo>
                      <a:pt x="1980" y="1229"/>
                      <a:pt x="1980" y="1229"/>
                      <a:pt x="1980" y="1229"/>
                    </a:cubicBezTo>
                    <a:cubicBezTo>
                      <a:pt x="1980" y="137"/>
                      <a:pt x="1980" y="137"/>
                      <a:pt x="1980" y="137"/>
                    </a:cubicBezTo>
                    <a:cubicBezTo>
                      <a:pt x="1980" y="99"/>
                      <a:pt x="1949" y="68"/>
                      <a:pt x="1911" y="68"/>
                    </a:cubicBezTo>
                    <a:cubicBezTo>
                      <a:pt x="137" y="68"/>
                      <a:pt x="137" y="68"/>
                      <a:pt x="137" y="68"/>
                    </a:cubicBezTo>
                    <a:cubicBezTo>
                      <a:pt x="99" y="68"/>
                      <a:pt x="68" y="99"/>
                      <a:pt x="68" y="137"/>
                    </a:cubicBezTo>
                    <a:lnTo>
                      <a:pt x="68" y="12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80902" tIns="140451" rIns="280902" bIns="140451" numCol="1" anchor="t" anchorCtr="0" compatLnSpc="1">
                <a:prstTxWarp prst="textNoShape">
                  <a:avLst/>
                </a:prstTxWarp>
              </a:bodyPr>
              <a:lstStyle/>
              <a:p>
                <a:pPr defTabSz="2809256" eaLnBrk="1" fontAlgn="auto" hangingPunct="1">
                  <a:spcBef>
                    <a:spcPts val="0"/>
                  </a:spcBef>
                  <a:spcAft>
                    <a:spcPts val="0"/>
                  </a:spcAft>
                </a:pPr>
                <a:endParaRPr lang="x-none" sz="1200">
                  <a:solidFill>
                    <a:prstClr val="black"/>
                  </a:solidFill>
                  <a:latin typeface="Montserrat"/>
                  <a:ea typeface=""/>
                  <a:cs typeface=""/>
                </a:endParaRPr>
              </a:p>
            </p:txBody>
          </p:sp>
          <p:sp>
            <p:nvSpPr>
              <p:cNvPr id="59" name="Freeform 58"/>
              <p:cNvSpPr>
                <a:spLocks noEditPoints="1"/>
              </p:cNvSpPr>
              <p:nvPr/>
            </p:nvSpPr>
            <p:spPr bwMode="auto">
              <a:xfrm>
                <a:off x="19050" y="2474913"/>
                <a:ext cx="1120775" cy="187325"/>
              </a:xfrm>
              <a:custGeom>
                <a:avLst/>
                <a:gdLst>
                  <a:gd name="T0" fmla="*/ 1911 w 2048"/>
                  <a:gd name="T1" fmla="*/ 341 h 341"/>
                  <a:gd name="T2" fmla="*/ 137 w 2048"/>
                  <a:gd name="T3" fmla="*/ 341 h 341"/>
                  <a:gd name="T4" fmla="*/ 0 w 2048"/>
                  <a:gd name="T5" fmla="*/ 205 h 341"/>
                  <a:gd name="T6" fmla="*/ 0 w 2048"/>
                  <a:gd name="T7" fmla="*/ 34 h 341"/>
                  <a:gd name="T8" fmla="*/ 34 w 2048"/>
                  <a:gd name="T9" fmla="*/ 0 h 341"/>
                  <a:gd name="T10" fmla="*/ 2014 w 2048"/>
                  <a:gd name="T11" fmla="*/ 0 h 341"/>
                  <a:gd name="T12" fmla="*/ 2048 w 2048"/>
                  <a:gd name="T13" fmla="*/ 34 h 341"/>
                  <a:gd name="T14" fmla="*/ 2048 w 2048"/>
                  <a:gd name="T15" fmla="*/ 205 h 341"/>
                  <a:gd name="T16" fmla="*/ 1911 w 2048"/>
                  <a:gd name="T17" fmla="*/ 341 h 341"/>
                  <a:gd name="T18" fmla="*/ 68 w 2048"/>
                  <a:gd name="T19" fmla="*/ 68 h 341"/>
                  <a:gd name="T20" fmla="*/ 68 w 2048"/>
                  <a:gd name="T21" fmla="*/ 205 h 341"/>
                  <a:gd name="T22" fmla="*/ 137 w 2048"/>
                  <a:gd name="T23" fmla="*/ 273 h 341"/>
                  <a:gd name="T24" fmla="*/ 1911 w 2048"/>
                  <a:gd name="T25" fmla="*/ 273 h 341"/>
                  <a:gd name="T26" fmla="*/ 1980 w 2048"/>
                  <a:gd name="T27" fmla="*/ 205 h 341"/>
                  <a:gd name="T28" fmla="*/ 1980 w 2048"/>
                  <a:gd name="T29" fmla="*/ 68 h 341"/>
                  <a:gd name="T30" fmla="*/ 68 w 2048"/>
                  <a:gd name="T31" fmla="*/ 68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48" h="341">
                    <a:moveTo>
                      <a:pt x="1911" y="341"/>
                    </a:moveTo>
                    <a:cubicBezTo>
                      <a:pt x="137" y="341"/>
                      <a:pt x="137" y="341"/>
                      <a:pt x="137" y="341"/>
                    </a:cubicBezTo>
                    <a:cubicBezTo>
                      <a:pt x="61" y="341"/>
                      <a:pt x="0" y="280"/>
                      <a:pt x="0" y="205"/>
                    </a:cubicBezTo>
                    <a:cubicBezTo>
                      <a:pt x="0" y="34"/>
                      <a:pt x="0" y="34"/>
                      <a:pt x="0" y="34"/>
                    </a:cubicBezTo>
                    <a:cubicBezTo>
                      <a:pt x="0" y="15"/>
                      <a:pt x="15" y="0"/>
                      <a:pt x="34" y="0"/>
                    </a:cubicBezTo>
                    <a:cubicBezTo>
                      <a:pt x="2014" y="0"/>
                      <a:pt x="2014" y="0"/>
                      <a:pt x="2014" y="0"/>
                    </a:cubicBezTo>
                    <a:cubicBezTo>
                      <a:pt x="2033" y="0"/>
                      <a:pt x="2048" y="15"/>
                      <a:pt x="2048" y="34"/>
                    </a:cubicBezTo>
                    <a:cubicBezTo>
                      <a:pt x="2048" y="205"/>
                      <a:pt x="2048" y="205"/>
                      <a:pt x="2048" y="205"/>
                    </a:cubicBezTo>
                    <a:cubicBezTo>
                      <a:pt x="2048" y="280"/>
                      <a:pt x="1987" y="341"/>
                      <a:pt x="1911" y="341"/>
                    </a:cubicBezTo>
                    <a:close/>
                    <a:moveTo>
                      <a:pt x="68" y="68"/>
                    </a:moveTo>
                    <a:cubicBezTo>
                      <a:pt x="68" y="205"/>
                      <a:pt x="68" y="205"/>
                      <a:pt x="68" y="205"/>
                    </a:cubicBezTo>
                    <a:cubicBezTo>
                      <a:pt x="68" y="242"/>
                      <a:pt x="99" y="273"/>
                      <a:pt x="137" y="273"/>
                    </a:cubicBezTo>
                    <a:cubicBezTo>
                      <a:pt x="1911" y="273"/>
                      <a:pt x="1911" y="273"/>
                      <a:pt x="1911" y="273"/>
                    </a:cubicBezTo>
                    <a:cubicBezTo>
                      <a:pt x="1949" y="273"/>
                      <a:pt x="1980" y="242"/>
                      <a:pt x="1980" y="205"/>
                    </a:cubicBezTo>
                    <a:cubicBezTo>
                      <a:pt x="1980" y="68"/>
                      <a:pt x="1980" y="68"/>
                      <a:pt x="1980" y="68"/>
                    </a:cubicBezTo>
                    <a:lnTo>
                      <a:pt x="68"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80902" tIns="140451" rIns="280902" bIns="140451" numCol="1" anchor="t" anchorCtr="0" compatLnSpc="1">
                <a:prstTxWarp prst="textNoShape">
                  <a:avLst/>
                </a:prstTxWarp>
              </a:bodyPr>
              <a:lstStyle/>
              <a:p>
                <a:pPr defTabSz="2809256" eaLnBrk="1" fontAlgn="auto" hangingPunct="1">
                  <a:spcBef>
                    <a:spcPts val="0"/>
                  </a:spcBef>
                  <a:spcAft>
                    <a:spcPts val="0"/>
                  </a:spcAft>
                </a:pPr>
                <a:endParaRPr lang="x-none" sz="1200">
                  <a:solidFill>
                    <a:prstClr val="black"/>
                  </a:solidFill>
                  <a:latin typeface="Montserrat"/>
                  <a:ea typeface=""/>
                  <a:cs typeface=""/>
                </a:endParaRPr>
              </a:p>
            </p:txBody>
          </p:sp>
          <p:sp>
            <p:nvSpPr>
              <p:cNvPr id="60" name="Freeform 7"/>
              <p:cNvSpPr>
                <a:spLocks/>
              </p:cNvSpPr>
              <p:nvPr/>
            </p:nvSpPr>
            <p:spPr bwMode="auto">
              <a:xfrm>
                <a:off x="504825" y="2549525"/>
                <a:ext cx="149225" cy="38100"/>
              </a:xfrm>
              <a:custGeom>
                <a:avLst/>
                <a:gdLst>
                  <a:gd name="T0" fmla="*/ 239 w 274"/>
                  <a:gd name="T1" fmla="*/ 69 h 69"/>
                  <a:gd name="T2" fmla="*/ 35 w 274"/>
                  <a:gd name="T3" fmla="*/ 69 h 69"/>
                  <a:gd name="T4" fmla="*/ 0 w 274"/>
                  <a:gd name="T5" fmla="*/ 35 h 69"/>
                  <a:gd name="T6" fmla="*/ 35 w 274"/>
                  <a:gd name="T7" fmla="*/ 0 h 69"/>
                  <a:gd name="T8" fmla="*/ 239 w 274"/>
                  <a:gd name="T9" fmla="*/ 0 h 69"/>
                  <a:gd name="T10" fmla="*/ 274 w 274"/>
                  <a:gd name="T11" fmla="*/ 35 h 69"/>
                  <a:gd name="T12" fmla="*/ 239 w 274"/>
                  <a:gd name="T13" fmla="*/ 69 h 69"/>
                </a:gdLst>
                <a:ahLst/>
                <a:cxnLst>
                  <a:cxn ang="0">
                    <a:pos x="T0" y="T1"/>
                  </a:cxn>
                  <a:cxn ang="0">
                    <a:pos x="T2" y="T3"/>
                  </a:cxn>
                  <a:cxn ang="0">
                    <a:pos x="T4" y="T5"/>
                  </a:cxn>
                  <a:cxn ang="0">
                    <a:pos x="T6" y="T7"/>
                  </a:cxn>
                  <a:cxn ang="0">
                    <a:pos x="T8" y="T9"/>
                  </a:cxn>
                  <a:cxn ang="0">
                    <a:pos x="T10" y="T11"/>
                  </a:cxn>
                  <a:cxn ang="0">
                    <a:pos x="T12" y="T13"/>
                  </a:cxn>
                </a:cxnLst>
                <a:rect l="0" t="0" r="r" b="b"/>
                <a:pathLst>
                  <a:path w="274" h="69">
                    <a:moveTo>
                      <a:pt x="239" y="69"/>
                    </a:moveTo>
                    <a:cubicBezTo>
                      <a:pt x="35" y="69"/>
                      <a:pt x="35" y="69"/>
                      <a:pt x="35" y="69"/>
                    </a:cubicBezTo>
                    <a:cubicBezTo>
                      <a:pt x="16" y="69"/>
                      <a:pt x="0" y="53"/>
                      <a:pt x="0" y="35"/>
                    </a:cubicBezTo>
                    <a:cubicBezTo>
                      <a:pt x="0" y="16"/>
                      <a:pt x="16" y="0"/>
                      <a:pt x="35" y="0"/>
                    </a:cubicBezTo>
                    <a:cubicBezTo>
                      <a:pt x="239" y="0"/>
                      <a:pt x="239" y="0"/>
                      <a:pt x="239" y="0"/>
                    </a:cubicBezTo>
                    <a:cubicBezTo>
                      <a:pt x="258" y="0"/>
                      <a:pt x="274" y="16"/>
                      <a:pt x="274" y="35"/>
                    </a:cubicBezTo>
                    <a:cubicBezTo>
                      <a:pt x="274" y="53"/>
                      <a:pt x="258" y="69"/>
                      <a:pt x="239"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80902" tIns="140451" rIns="280902" bIns="140451" numCol="1" anchor="t" anchorCtr="0" compatLnSpc="1">
                <a:prstTxWarp prst="textNoShape">
                  <a:avLst/>
                </a:prstTxWarp>
              </a:bodyPr>
              <a:lstStyle/>
              <a:p>
                <a:pPr defTabSz="2809256" eaLnBrk="1" fontAlgn="auto" hangingPunct="1">
                  <a:spcBef>
                    <a:spcPts val="0"/>
                  </a:spcBef>
                  <a:spcAft>
                    <a:spcPts val="0"/>
                  </a:spcAft>
                </a:pPr>
                <a:endParaRPr lang="x-none" sz="1200">
                  <a:solidFill>
                    <a:prstClr val="black"/>
                  </a:solidFill>
                  <a:latin typeface="Montserrat"/>
                  <a:ea typeface=""/>
                  <a:cs typeface=""/>
                </a:endParaRPr>
              </a:p>
            </p:txBody>
          </p:sp>
          <p:sp>
            <p:nvSpPr>
              <p:cNvPr id="61" name="Freeform 8"/>
              <p:cNvSpPr>
                <a:spLocks noEditPoints="1"/>
              </p:cNvSpPr>
              <p:nvPr/>
            </p:nvSpPr>
            <p:spPr bwMode="auto">
              <a:xfrm>
                <a:off x="93663" y="1878013"/>
                <a:ext cx="969963" cy="633413"/>
              </a:xfrm>
              <a:custGeom>
                <a:avLst/>
                <a:gdLst>
                  <a:gd name="T0" fmla="*/ 1740 w 1774"/>
                  <a:gd name="T1" fmla="*/ 1160 h 1160"/>
                  <a:gd name="T2" fmla="*/ 34 w 1774"/>
                  <a:gd name="T3" fmla="*/ 1160 h 1160"/>
                  <a:gd name="T4" fmla="*/ 0 w 1774"/>
                  <a:gd name="T5" fmla="*/ 1126 h 1160"/>
                  <a:gd name="T6" fmla="*/ 0 w 1774"/>
                  <a:gd name="T7" fmla="*/ 34 h 1160"/>
                  <a:gd name="T8" fmla="*/ 34 w 1774"/>
                  <a:gd name="T9" fmla="*/ 0 h 1160"/>
                  <a:gd name="T10" fmla="*/ 1740 w 1774"/>
                  <a:gd name="T11" fmla="*/ 0 h 1160"/>
                  <a:gd name="T12" fmla="*/ 1774 w 1774"/>
                  <a:gd name="T13" fmla="*/ 34 h 1160"/>
                  <a:gd name="T14" fmla="*/ 1774 w 1774"/>
                  <a:gd name="T15" fmla="*/ 1126 h 1160"/>
                  <a:gd name="T16" fmla="*/ 1740 w 1774"/>
                  <a:gd name="T17" fmla="*/ 1160 h 1160"/>
                  <a:gd name="T18" fmla="*/ 68 w 1774"/>
                  <a:gd name="T19" fmla="*/ 1092 h 1160"/>
                  <a:gd name="T20" fmla="*/ 1706 w 1774"/>
                  <a:gd name="T21" fmla="*/ 1092 h 1160"/>
                  <a:gd name="T22" fmla="*/ 1706 w 1774"/>
                  <a:gd name="T23" fmla="*/ 68 h 1160"/>
                  <a:gd name="T24" fmla="*/ 68 w 1774"/>
                  <a:gd name="T25" fmla="*/ 68 h 1160"/>
                  <a:gd name="T26" fmla="*/ 68 w 1774"/>
                  <a:gd name="T27" fmla="*/ 1092 h 1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74" h="1160">
                    <a:moveTo>
                      <a:pt x="1740" y="1160"/>
                    </a:moveTo>
                    <a:cubicBezTo>
                      <a:pt x="34" y="1160"/>
                      <a:pt x="34" y="1160"/>
                      <a:pt x="34" y="1160"/>
                    </a:cubicBezTo>
                    <a:cubicBezTo>
                      <a:pt x="15" y="1160"/>
                      <a:pt x="0" y="1145"/>
                      <a:pt x="0" y="1126"/>
                    </a:cubicBezTo>
                    <a:cubicBezTo>
                      <a:pt x="0" y="34"/>
                      <a:pt x="0" y="34"/>
                      <a:pt x="0" y="34"/>
                    </a:cubicBezTo>
                    <a:cubicBezTo>
                      <a:pt x="0" y="15"/>
                      <a:pt x="15" y="0"/>
                      <a:pt x="34" y="0"/>
                    </a:cubicBezTo>
                    <a:cubicBezTo>
                      <a:pt x="1740" y="0"/>
                      <a:pt x="1740" y="0"/>
                      <a:pt x="1740" y="0"/>
                    </a:cubicBezTo>
                    <a:cubicBezTo>
                      <a:pt x="1759" y="0"/>
                      <a:pt x="1774" y="15"/>
                      <a:pt x="1774" y="34"/>
                    </a:cubicBezTo>
                    <a:cubicBezTo>
                      <a:pt x="1774" y="1126"/>
                      <a:pt x="1774" y="1126"/>
                      <a:pt x="1774" y="1126"/>
                    </a:cubicBezTo>
                    <a:cubicBezTo>
                      <a:pt x="1774" y="1145"/>
                      <a:pt x="1759" y="1160"/>
                      <a:pt x="1740" y="1160"/>
                    </a:cubicBezTo>
                    <a:close/>
                    <a:moveTo>
                      <a:pt x="68" y="1092"/>
                    </a:moveTo>
                    <a:cubicBezTo>
                      <a:pt x="1706" y="1092"/>
                      <a:pt x="1706" y="1092"/>
                      <a:pt x="1706" y="1092"/>
                    </a:cubicBezTo>
                    <a:cubicBezTo>
                      <a:pt x="1706" y="68"/>
                      <a:pt x="1706" y="68"/>
                      <a:pt x="1706" y="68"/>
                    </a:cubicBezTo>
                    <a:cubicBezTo>
                      <a:pt x="68" y="68"/>
                      <a:pt x="68" y="68"/>
                      <a:pt x="68" y="68"/>
                    </a:cubicBezTo>
                    <a:lnTo>
                      <a:pt x="68" y="10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80902" tIns="140451" rIns="280902" bIns="140451" numCol="1" anchor="t" anchorCtr="0" compatLnSpc="1">
                <a:prstTxWarp prst="textNoShape">
                  <a:avLst/>
                </a:prstTxWarp>
              </a:bodyPr>
              <a:lstStyle/>
              <a:p>
                <a:pPr defTabSz="2809256" eaLnBrk="1" fontAlgn="auto" hangingPunct="1">
                  <a:spcBef>
                    <a:spcPts val="0"/>
                  </a:spcBef>
                  <a:spcAft>
                    <a:spcPts val="0"/>
                  </a:spcAft>
                </a:pPr>
                <a:endParaRPr lang="x-none" sz="1200">
                  <a:solidFill>
                    <a:prstClr val="black"/>
                  </a:solidFill>
                  <a:latin typeface="Montserrat"/>
                  <a:ea typeface=""/>
                  <a:cs typeface=""/>
                </a:endParaRPr>
              </a:p>
            </p:txBody>
          </p:sp>
          <p:sp>
            <p:nvSpPr>
              <p:cNvPr id="62" name="Freeform 9"/>
              <p:cNvSpPr>
                <a:spLocks noEditPoints="1"/>
              </p:cNvSpPr>
              <p:nvPr/>
            </p:nvSpPr>
            <p:spPr bwMode="auto">
              <a:xfrm>
                <a:off x="280988" y="2773363"/>
                <a:ext cx="596900" cy="112713"/>
              </a:xfrm>
              <a:custGeom>
                <a:avLst/>
                <a:gdLst>
                  <a:gd name="T0" fmla="*/ 990 w 1092"/>
                  <a:gd name="T1" fmla="*/ 205 h 205"/>
                  <a:gd name="T2" fmla="*/ 102 w 1092"/>
                  <a:gd name="T3" fmla="*/ 205 h 205"/>
                  <a:gd name="T4" fmla="*/ 0 w 1092"/>
                  <a:gd name="T5" fmla="*/ 102 h 205"/>
                  <a:gd name="T6" fmla="*/ 102 w 1092"/>
                  <a:gd name="T7" fmla="*/ 0 h 205"/>
                  <a:gd name="T8" fmla="*/ 990 w 1092"/>
                  <a:gd name="T9" fmla="*/ 0 h 205"/>
                  <a:gd name="T10" fmla="*/ 1092 w 1092"/>
                  <a:gd name="T11" fmla="*/ 102 h 205"/>
                  <a:gd name="T12" fmla="*/ 990 w 1092"/>
                  <a:gd name="T13" fmla="*/ 205 h 205"/>
                  <a:gd name="T14" fmla="*/ 102 w 1092"/>
                  <a:gd name="T15" fmla="*/ 68 h 205"/>
                  <a:gd name="T16" fmla="*/ 68 w 1092"/>
                  <a:gd name="T17" fmla="*/ 102 h 205"/>
                  <a:gd name="T18" fmla="*/ 102 w 1092"/>
                  <a:gd name="T19" fmla="*/ 137 h 205"/>
                  <a:gd name="T20" fmla="*/ 990 w 1092"/>
                  <a:gd name="T21" fmla="*/ 137 h 205"/>
                  <a:gd name="T22" fmla="*/ 1024 w 1092"/>
                  <a:gd name="T23" fmla="*/ 102 h 205"/>
                  <a:gd name="T24" fmla="*/ 990 w 1092"/>
                  <a:gd name="T25" fmla="*/ 68 h 205"/>
                  <a:gd name="T26" fmla="*/ 102 w 1092"/>
                  <a:gd name="T27" fmla="*/ 68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92" h="205">
                    <a:moveTo>
                      <a:pt x="990" y="205"/>
                    </a:moveTo>
                    <a:cubicBezTo>
                      <a:pt x="102" y="205"/>
                      <a:pt x="102" y="205"/>
                      <a:pt x="102" y="205"/>
                    </a:cubicBezTo>
                    <a:cubicBezTo>
                      <a:pt x="46" y="205"/>
                      <a:pt x="0" y="159"/>
                      <a:pt x="0" y="102"/>
                    </a:cubicBezTo>
                    <a:cubicBezTo>
                      <a:pt x="0" y="46"/>
                      <a:pt x="46" y="0"/>
                      <a:pt x="102" y="0"/>
                    </a:cubicBezTo>
                    <a:cubicBezTo>
                      <a:pt x="990" y="0"/>
                      <a:pt x="990" y="0"/>
                      <a:pt x="990" y="0"/>
                    </a:cubicBezTo>
                    <a:cubicBezTo>
                      <a:pt x="1046" y="0"/>
                      <a:pt x="1092" y="46"/>
                      <a:pt x="1092" y="102"/>
                    </a:cubicBezTo>
                    <a:cubicBezTo>
                      <a:pt x="1092" y="159"/>
                      <a:pt x="1046" y="205"/>
                      <a:pt x="990" y="205"/>
                    </a:cubicBezTo>
                    <a:close/>
                    <a:moveTo>
                      <a:pt x="102" y="68"/>
                    </a:moveTo>
                    <a:cubicBezTo>
                      <a:pt x="83" y="68"/>
                      <a:pt x="68" y="84"/>
                      <a:pt x="68" y="102"/>
                    </a:cubicBezTo>
                    <a:cubicBezTo>
                      <a:pt x="68" y="121"/>
                      <a:pt x="83" y="137"/>
                      <a:pt x="102" y="137"/>
                    </a:cubicBezTo>
                    <a:cubicBezTo>
                      <a:pt x="990" y="137"/>
                      <a:pt x="990" y="137"/>
                      <a:pt x="990" y="137"/>
                    </a:cubicBezTo>
                    <a:cubicBezTo>
                      <a:pt x="1009" y="137"/>
                      <a:pt x="1024" y="121"/>
                      <a:pt x="1024" y="102"/>
                    </a:cubicBezTo>
                    <a:cubicBezTo>
                      <a:pt x="1024" y="84"/>
                      <a:pt x="1009" y="68"/>
                      <a:pt x="990" y="68"/>
                    </a:cubicBezTo>
                    <a:lnTo>
                      <a:pt x="102"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80902" tIns="140451" rIns="280902" bIns="140451" numCol="1" anchor="t" anchorCtr="0" compatLnSpc="1">
                <a:prstTxWarp prst="textNoShape">
                  <a:avLst/>
                </a:prstTxWarp>
              </a:bodyPr>
              <a:lstStyle/>
              <a:p>
                <a:pPr defTabSz="2809256" eaLnBrk="1" fontAlgn="auto" hangingPunct="1">
                  <a:spcBef>
                    <a:spcPts val="0"/>
                  </a:spcBef>
                  <a:spcAft>
                    <a:spcPts val="0"/>
                  </a:spcAft>
                </a:pPr>
                <a:endParaRPr lang="x-none" sz="1200">
                  <a:solidFill>
                    <a:prstClr val="black"/>
                  </a:solidFill>
                  <a:latin typeface="Montserrat"/>
                  <a:ea typeface=""/>
                  <a:cs typeface=""/>
                </a:endParaRPr>
              </a:p>
            </p:txBody>
          </p:sp>
          <p:sp>
            <p:nvSpPr>
              <p:cNvPr id="63" name="Freeform 10"/>
              <p:cNvSpPr>
                <a:spLocks noEditPoints="1"/>
              </p:cNvSpPr>
              <p:nvPr/>
            </p:nvSpPr>
            <p:spPr bwMode="auto">
              <a:xfrm>
                <a:off x="355600" y="2624138"/>
                <a:ext cx="447675" cy="187325"/>
              </a:xfrm>
              <a:custGeom>
                <a:avLst/>
                <a:gdLst>
                  <a:gd name="T0" fmla="*/ 785 w 820"/>
                  <a:gd name="T1" fmla="*/ 341 h 341"/>
                  <a:gd name="T2" fmla="*/ 35 w 820"/>
                  <a:gd name="T3" fmla="*/ 341 h 341"/>
                  <a:gd name="T4" fmla="*/ 0 w 820"/>
                  <a:gd name="T5" fmla="*/ 307 h 341"/>
                  <a:gd name="T6" fmla="*/ 35 w 820"/>
                  <a:gd name="T7" fmla="*/ 273 h 341"/>
                  <a:gd name="T8" fmla="*/ 205 w 820"/>
                  <a:gd name="T9" fmla="*/ 34 h 341"/>
                  <a:gd name="T10" fmla="*/ 239 w 820"/>
                  <a:gd name="T11" fmla="*/ 0 h 341"/>
                  <a:gd name="T12" fmla="*/ 581 w 820"/>
                  <a:gd name="T13" fmla="*/ 0 h 341"/>
                  <a:gd name="T14" fmla="*/ 615 w 820"/>
                  <a:gd name="T15" fmla="*/ 34 h 341"/>
                  <a:gd name="T16" fmla="*/ 785 w 820"/>
                  <a:gd name="T17" fmla="*/ 273 h 341"/>
                  <a:gd name="T18" fmla="*/ 820 w 820"/>
                  <a:gd name="T19" fmla="*/ 307 h 341"/>
                  <a:gd name="T20" fmla="*/ 785 w 820"/>
                  <a:gd name="T21" fmla="*/ 341 h 341"/>
                  <a:gd name="T22" fmla="*/ 201 w 820"/>
                  <a:gd name="T23" fmla="*/ 273 h 341"/>
                  <a:gd name="T24" fmla="*/ 619 w 820"/>
                  <a:gd name="T25" fmla="*/ 273 h 341"/>
                  <a:gd name="T26" fmla="*/ 547 w 820"/>
                  <a:gd name="T27" fmla="*/ 68 h 341"/>
                  <a:gd name="T28" fmla="*/ 273 w 820"/>
                  <a:gd name="T29" fmla="*/ 68 h 341"/>
                  <a:gd name="T30" fmla="*/ 201 w 820"/>
                  <a:gd name="T31" fmla="*/ 273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20" h="341">
                    <a:moveTo>
                      <a:pt x="785" y="341"/>
                    </a:moveTo>
                    <a:cubicBezTo>
                      <a:pt x="35" y="341"/>
                      <a:pt x="35" y="341"/>
                      <a:pt x="35" y="341"/>
                    </a:cubicBezTo>
                    <a:cubicBezTo>
                      <a:pt x="16" y="341"/>
                      <a:pt x="0" y="326"/>
                      <a:pt x="0" y="307"/>
                    </a:cubicBezTo>
                    <a:cubicBezTo>
                      <a:pt x="0" y="288"/>
                      <a:pt x="16" y="273"/>
                      <a:pt x="35" y="273"/>
                    </a:cubicBezTo>
                    <a:cubicBezTo>
                      <a:pt x="148" y="273"/>
                      <a:pt x="205" y="193"/>
                      <a:pt x="205" y="34"/>
                    </a:cubicBezTo>
                    <a:cubicBezTo>
                      <a:pt x="205" y="15"/>
                      <a:pt x="220" y="0"/>
                      <a:pt x="239" y="0"/>
                    </a:cubicBezTo>
                    <a:cubicBezTo>
                      <a:pt x="581" y="0"/>
                      <a:pt x="581" y="0"/>
                      <a:pt x="581" y="0"/>
                    </a:cubicBezTo>
                    <a:cubicBezTo>
                      <a:pt x="600" y="0"/>
                      <a:pt x="615" y="15"/>
                      <a:pt x="615" y="34"/>
                    </a:cubicBezTo>
                    <a:cubicBezTo>
                      <a:pt x="615" y="193"/>
                      <a:pt x="672" y="273"/>
                      <a:pt x="785" y="273"/>
                    </a:cubicBezTo>
                    <a:cubicBezTo>
                      <a:pt x="804" y="273"/>
                      <a:pt x="820" y="288"/>
                      <a:pt x="820" y="307"/>
                    </a:cubicBezTo>
                    <a:cubicBezTo>
                      <a:pt x="820" y="326"/>
                      <a:pt x="804" y="341"/>
                      <a:pt x="785" y="341"/>
                    </a:cubicBezTo>
                    <a:close/>
                    <a:moveTo>
                      <a:pt x="201" y="273"/>
                    </a:moveTo>
                    <a:cubicBezTo>
                      <a:pt x="619" y="273"/>
                      <a:pt x="619" y="273"/>
                      <a:pt x="619" y="273"/>
                    </a:cubicBezTo>
                    <a:cubicBezTo>
                      <a:pt x="577" y="227"/>
                      <a:pt x="552" y="157"/>
                      <a:pt x="547" y="68"/>
                    </a:cubicBezTo>
                    <a:cubicBezTo>
                      <a:pt x="273" y="68"/>
                      <a:pt x="273" y="68"/>
                      <a:pt x="273" y="68"/>
                    </a:cubicBezTo>
                    <a:cubicBezTo>
                      <a:pt x="268" y="157"/>
                      <a:pt x="243" y="227"/>
                      <a:pt x="201" y="2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80902" tIns="140451" rIns="280902" bIns="140451" numCol="1" anchor="t" anchorCtr="0" compatLnSpc="1">
                <a:prstTxWarp prst="textNoShape">
                  <a:avLst/>
                </a:prstTxWarp>
              </a:bodyPr>
              <a:lstStyle/>
              <a:p>
                <a:pPr defTabSz="2809256" eaLnBrk="1" fontAlgn="auto" hangingPunct="1">
                  <a:spcBef>
                    <a:spcPts val="0"/>
                  </a:spcBef>
                  <a:spcAft>
                    <a:spcPts val="0"/>
                  </a:spcAft>
                </a:pPr>
                <a:endParaRPr lang="x-none" sz="1200">
                  <a:solidFill>
                    <a:prstClr val="black"/>
                  </a:solidFill>
                  <a:latin typeface="Montserrat"/>
                  <a:ea typeface=""/>
                  <a:cs typeface=""/>
                </a:endParaRPr>
              </a:p>
            </p:txBody>
          </p:sp>
          <p:sp>
            <p:nvSpPr>
              <p:cNvPr id="64" name="Freeform 11"/>
              <p:cNvSpPr>
                <a:spLocks/>
              </p:cNvSpPr>
              <p:nvPr/>
            </p:nvSpPr>
            <p:spPr bwMode="auto">
              <a:xfrm>
                <a:off x="168275" y="1952625"/>
                <a:ext cx="261938" cy="485775"/>
              </a:xfrm>
              <a:custGeom>
                <a:avLst/>
                <a:gdLst>
                  <a:gd name="T0" fmla="*/ 34 w 478"/>
                  <a:gd name="T1" fmla="*/ 888 h 888"/>
                  <a:gd name="T2" fmla="*/ 0 w 478"/>
                  <a:gd name="T3" fmla="*/ 854 h 888"/>
                  <a:gd name="T4" fmla="*/ 239 w 478"/>
                  <a:gd name="T5" fmla="*/ 410 h 888"/>
                  <a:gd name="T6" fmla="*/ 410 w 478"/>
                  <a:gd name="T7" fmla="*/ 34 h 888"/>
                  <a:gd name="T8" fmla="*/ 444 w 478"/>
                  <a:gd name="T9" fmla="*/ 0 h 888"/>
                  <a:gd name="T10" fmla="*/ 478 w 478"/>
                  <a:gd name="T11" fmla="*/ 34 h 888"/>
                  <a:gd name="T12" fmla="*/ 239 w 478"/>
                  <a:gd name="T13" fmla="*/ 478 h 888"/>
                  <a:gd name="T14" fmla="*/ 68 w 478"/>
                  <a:gd name="T15" fmla="*/ 854 h 888"/>
                  <a:gd name="T16" fmla="*/ 34 w 478"/>
                  <a:gd name="T17" fmla="*/ 888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8" h="888">
                    <a:moveTo>
                      <a:pt x="34" y="888"/>
                    </a:moveTo>
                    <a:cubicBezTo>
                      <a:pt x="15" y="888"/>
                      <a:pt x="0" y="872"/>
                      <a:pt x="0" y="854"/>
                    </a:cubicBezTo>
                    <a:cubicBezTo>
                      <a:pt x="0" y="584"/>
                      <a:pt x="94" y="410"/>
                      <a:pt x="239" y="410"/>
                    </a:cubicBezTo>
                    <a:cubicBezTo>
                      <a:pt x="339" y="410"/>
                      <a:pt x="410" y="255"/>
                      <a:pt x="410" y="34"/>
                    </a:cubicBezTo>
                    <a:cubicBezTo>
                      <a:pt x="410" y="15"/>
                      <a:pt x="425" y="0"/>
                      <a:pt x="444" y="0"/>
                    </a:cubicBezTo>
                    <a:cubicBezTo>
                      <a:pt x="463" y="0"/>
                      <a:pt x="478" y="15"/>
                      <a:pt x="478" y="34"/>
                    </a:cubicBezTo>
                    <a:cubicBezTo>
                      <a:pt x="478" y="304"/>
                      <a:pt x="384" y="478"/>
                      <a:pt x="239" y="478"/>
                    </a:cubicBezTo>
                    <a:cubicBezTo>
                      <a:pt x="139" y="478"/>
                      <a:pt x="68" y="632"/>
                      <a:pt x="68" y="854"/>
                    </a:cubicBezTo>
                    <a:cubicBezTo>
                      <a:pt x="68" y="872"/>
                      <a:pt x="53" y="888"/>
                      <a:pt x="34" y="8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80902" tIns="140451" rIns="280902" bIns="140451" numCol="1" anchor="t" anchorCtr="0" compatLnSpc="1">
                <a:prstTxWarp prst="textNoShape">
                  <a:avLst/>
                </a:prstTxWarp>
              </a:bodyPr>
              <a:lstStyle/>
              <a:p>
                <a:pPr defTabSz="2809256" eaLnBrk="1" fontAlgn="auto" hangingPunct="1">
                  <a:spcBef>
                    <a:spcPts val="0"/>
                  </a:spcBef>
                  <a:spcAft>
                    <a:spcPts val="0"/>
                  </a:spcAft>
                </a:pPr>
                <a:endParaRPr lang="x-none" sz="1200">
                  <a:solidFill>
                    <a:prstClr val="black"/>
                  </a:solidFill>
                  <a:latin typeface="Montserrat"/>
                  <a:ea typeface=""/>
                  <a:cs typeface=""/>
                </a:endParaRPr>
              </a:p>
            </p:txBody>
          </p:sp>
          <p:sp>
            <p:nvSpPr>
              <p:cNvPr id="65" name="Freeform 12"/>
              <p:cNvSpPr>
                <a:spLocks/>
              </p:cNvSpPr>
              <p:nvPr/>
            </p:nvSpPr>
            <p:spPr bwMode="auto">
              <a:xfrm>
                <a:off x="168275" y="1952625"/>
                <a:ext cx="261938" cy="485775"/>
              </a:xfrm>
              <a:custGeom>
                <a:avLst/>
                <a:gdLst>
                  <a:gd name="T0" fmla="*/ 444 w 478"/>
                  <a:gd name="T1" fmla="*/ 888 h 888"/>
                  <a:gd name="T2" fmla="*/ 410 w 478"/>
                  <a:gd name="T3" fmla="*/ 854 h 888"/>
                  <a:gd name="T4" fmla="*/ 239 w 478"/>
                  <a:gd name="T5" fmla="*/ 478 h 888"/>
                  <a:gd name="T6" fmla="*/ 0 w 478"/>
                  <a:gd name="T7" fmla="*/ 34 h 888"/>
                  <a:gd name="T8" fmla="*/ 34 w 478"/>
                  <a:gd name="T9" fmla="*/ 0 h 888"/>
                  <a:gd name="T10" fmla="*/ 68 w 478"/>
                  <a:gd name="T11" fmla="*/ 34 h 888"/>
                  <a:gd name="T12" fmla="*/ 239 w 478"/>
                  <a:gd name="T13" fmla="*/ 410 h 888"/>
                  <a:gd name="T14" fmla="*/ 478 w 478"/>
                  <a:gd name="T15" fmla="*/ 854 h 888"/>
                  <a:gd name="T16" fmla="*/ 444 w 478"/>
                  <a:gd name="T17" fmla="*/ 888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8" h="888">
                    <a:moveTo>
                      <a:pt x="444" y="888"/>
                    </a:moveTo>
                    <a:cubicBezTo>
                      <a:pt x="425" y="888"/>
                      <a:pt x="410" y="872"/>
                      <a:pt x="410" y="854"/>
                    </a:cubicBezTo>
                    <a:cubicBezTo>
                      <a:pt x="410" y="632"/>
                      <a:pt x="339" y="478"/>
                      <a:pt x="239" y="478"/>
                    </a:cubicBezTo>
                    <a:cubicBezTo>
                      <a:pt x="94" y="478"/>
                      <a:pt x="0" y="304"/>
                      <a:pt x="0" y="34"/>
                    </a:cubicBezTo>
                    <a:cubicBezTo>
                      <a:pt x="0" y="15"/>
                      <a:pt x="15" y="0"/>
                      <a:pt x="34" y="0"/>
                    </a:cubicBezTo>
                    <a:cubicBezTo>
                      <a:pt x="53" y="0"/>
                      <a:pt x="68" y="15"/>
                      <a:pt x="68" y="34"/>
                    </a:cubicBezTo>
                    <a:cubicBezTo>
                      <a:pt x="68" y="255"/>
                      <a:pt x="139" y="410"/>
                      <a:pt x="239" y="410"/>
                    </a:cubicBezTo>
                    <a:cubicBezTo>
                      <a:pt x="384" y="410"/>
                      <a:pt x="478" y="584"/>
                      <a:pt x="478" y="854"/>
                    </a:cubicBezTo>
                    <a:cubicBezTo>
                      <a:pt x="478" y="872"/>
                      <a:pt x="463" y="888"/>
                      <a:pt x="444" y="8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80902" tIns="140451" rIns="280902" bIns="140451" numCol="1" anchor="t" anchorCtr="0" compatLnSpc="1">
                <a:prstTxWarp prst="textNoShape">
                  <a:avLst/>
                </a:prstTxWarp>
              </a:bodyPr>
              <a:lstStyle/>
              <a:p>
                <a:pPr defTabSz="2809256" eaLnBrk="1" fontAlgn="auto" hangingPunct="1">
                  <a:spcBef>
                    <a:spcPts val="0"/>
                  </a:spcBef>
                  <a:spcAft>
                    <a:spcPts val="0"/>
                  </a:spcAft>
                </a:pPr>
                <a:endParaRPr lang="x-none" sz="1200">
                  <a:solidFill>
                    <a:prstClr val="black"/>
                  </a:solidFill>
                  <a:latin typeface="Montserrat"/>
                  <a:ea typeface=""/>
                  <a:cs typeface=""/>
                </a:endParaRPr>
              </a:p>
            </p:txBody>
          </p:sp>
          <p:sp>
            <p:nvSpPr>
              <p:cNvPr id="66" name="Freeform 13"/>
              <p:cNvSpPr>
                <a:spLocks/>
              </p:cNvSpPr>
              <p:nvPr/>
            </p:nvSpPr>
            <p:spPr bwMode="auto">
              <a:xfrm>
                <a:off x="171450" y="2008188"/>
                <a:ext cx="255588" cy="38100"/>
              </a:xfrm>
              <a:custGeom>
                <a:avLst/>
                <a:gdLst>
                  <a:gd name="T0" fmla="*/ 434 w 468"/>
                  <a:gd name="T1" fmla="*/ 68 h 68"/>
                  <a:gd name="T2" fmla="*/ 34 w 468"/>
                  <a:gd name="T3" fmla="*/ 68 h 68"/>
                  <a:gd name="T4" fmla="*/ 0 w 468"/>
                  <a:gd name="T5" fmla="*/ 34 h 68"/>
                  <a:gd name="T6" fmla="*/ 34 w 468"/>
                  <a:gd name="T7" fmla="*/ 0 h 68"/>
                  <a:gd name="T8" fmla="*/ 434 w 468"/>
                  <a:gd name="T9" fmla="*/ 0 h 68"/>
                  <a:gd name="T10" fmla="*/ 468 w 468"/>
                  <a:gd name="T11" fmla="*/ 34 h 68"/>
                  <a:gd name="T12" fmla="*/ 434 w 468"/>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468" h="68">
                    <a:moveTo>
                      <a:pt x="434" y="68"/>
                    </a:moveTo>
                    <a:cubicBezTo>
                      <a:pt x="34" y="68"/>
                      <a:pt x="34" y="68"/>
                      <a:pt x="34" y="68"/>
                    </a:cubicBezTo>
                    <a:cubicBezTo>
                      <a:pt x="15" y="68"/>
                      <a:pt x="0" y="53"/>
                      <a:pt x="0" y="34"/>
                    </a:cubicBezTo>
                    <a:cubicBezTo>
                      <a:pt x="0" y="15"/>
                      <a:pt x="15" y="0"/>
                      <a:pt x="34" y="0"/>
                    </a:cubicBezTo>
                    <a:cubicBezTo>
                      <a:pt x="434" y="0"/>
                      <a:pt x="434" y="0"/>
                      <a:pt x="434" y="0"/>
                    </a:cubicBezTo>
                    <a:cubicBezTo>
                      <a:pt x="453" y="0"/>
                      <a:pt x="468" y="15"/>
                      <a:pt x="468" y="34"/>
                    </a:cubicBezTo>
                    <a:cubicBezTo>
                      <a:pt x="468" y="53"/>
                      <a:pt x="453" y="68"/>
                      <a:pt x="434"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80902" tIns="140451" rIns="280902" bIns="140451" numCol="1" anchor="t" anchorCtr="0" compatLnSpc="1">
                <a:prstTxWarp prst="textNoShape">
                  <a:avLst/>
                </a:prstTxWarp>
              </a:bodyPr>
              <a:lstStyle/>
              <a:p>
                <a:pPr defTabSz="2809256" eaLnBrk="1" fontAlgn="auto" hangingPunct="1">
                  <a:spcBef>
                    <a:spcPts val="0"/>
                  </a:spcBef>
                  <a:spcAft>
                    <a:spcPts val="0"/>
                  </a:spcAft>
                </a:pPr>
                <a:endParaRPr lang="x-none" sz="1200">
                  <a:solidFill>
                    <a:prstClr val="black"/>
                  </a:solidFill>
                  <a:latin typeface="Montserrat"/>
                  <a:ea typeface=""/>
                  <a:cs typeface=""/>
                </a:endParaRPr>
              </a:p>
            </p:txBody>
          </p:sp>
          <p:sp>
            <p:nvSpPr>
              <p:cNvPr id="67" name="Freeform 14"/>
              <p:cNvSpPr>
                <a:spLocks/>
              </p:cNvSpPr>
              <p:nvPr/>
            </p:nvSpPr>
            <p:spPr bwMode="auto">
              <a:xfrm>
                <a:off x="185738" y="2082800"/>
                <a:ext cx="225425" cy="38100"/>
              </a:xfrm>
              <a:custGeom>
                <a:avLst/>
                <a:gdLst>
                  <a:gd name="T0" fmla="*/ 378 w 412"/>
                  <a:gd name="T1" fmla="*/ 68 h 68"/>
                  <a:gd name="T2" fmla="*/ 34 w 412"/>
                  <a:gd name="T3" fmla="*/ 68 h 68"/>
                  <a:gd name="T4" fmla="*/ 0 w 412"/>
                  <a:gd name="T5" fmla="*/ 34 h 68"/>
                  <a:gd name="T6" fmla="*/ 34 w 412"/>
                  <a:gd name="T7" fmla="*/ 0 h 68"/>
                  <a:gd name="T8" fmla="*/ 378 w 412"/>
                  <a:gd name="T9" fmla="*/ 0 h 68"/>
                  <a:gd name="T10" fmla="*/ 412 w 412"/>
                  <a:gd name="T11" fmla="*/ 34 h 68"/>
                  <a:gd name="T12" fmla="*/ 378 w 412"/>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412" h="68">
                    <a:moveTo>
                      <a:pt x="378" y="68"/>
                    </a:moveTo>
                    <a:cubicBezTo>
                      <a:pt x="34" y="68"/>
                      <a:pt x="34" y="68"/>
                      <a:pt x="34" y="68"/>
                    </a:cubicBezTo>
                    <a:cubicBezTo>
                      <a:pt x="15" y="68"/>
                      <a:pt x="0" y="53"/>
                      <a:pt x="0" y="34"/>
                    </a:cubicBezTo>
                    <a:cubicBezTo>
                      <a:pt x="0" y="15"/>
                      <a:pt x="15" y="0"/>
                      <a:pt x="34" y="0"/>
                    </a:cubicBezTo>
                    <a:cubicBezTo>
                      <a:pt x="378" y="0"/>
                      <a:pt x="378" y="0"/>
                      <a:pt x="378" y="0"/>
                    </a:cubicBezTo>
                    <a:cubicBezTo>
                      <a:pt x="397" y="0"/>
                      <a:pt x="412" y="15"/>
                      <a:pt x="412" y="34"/>
                    </a:cubicBezTo>
                    <a:cubicBezTo>
                      <a:pt x="412" y="53"/>
                      <a:pt x="397" y="68"/>
                      <a:pt x="37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80902" tIns="140451" rIns="280902" bIns="140451" numCol="1" anchor="t" anchorCtr="0" compatLnSpc="1">
                <a:prstTxWarp prst="textNoShape">
                  <a:avLst/>
                </a:prstTxWarp>
              </a:bodyPr>
              <a:lstStyle/>
              <a:p>
                <a:pPr defTabSz="2809256" eaLnBrk="1" fontAlgn="auto" hangingPunct="1">
                  <a:spcBef>
                    <a:spcPts val="0"/>
                  </a:spcBef>
                  <a:spcAft>
                    <a:spcPts val="0"/>
                  </a:spcAft>
                </a:pPr>
                <a:endParaRPr lang="x-none" sz="1200">
                  <a:solidFill>
                    <a:prstClr val="black"/>
                  </a:solidFill>
                  <a:latin typeface="Montserrat"/>
                  <a:ea typeface=""/>
                  <a:cs typeface=""/>
                </a:endParaRPr>
              </a:p>
            </p:txBody>
          </p:sp>
          <p:sp>
            <p:nvSpPr>
              <p:cNvPr id="68" name="Freeform 15"/>
              <p:cNvSpPr>
                <a:spLocks/>
              </p:cNvSpPr>
              <p:nvPr/>
            </p:nvSpPr>
            <p:spPr bwMode="auto">
              <a:xfrm>
                <a:off x="185738" y="2270125"/>
                <a:ext cx="225425" cy="36513"/>
              </a:xfrm>
              <a:custGeom>
                <a:avLst/>
                <a:gdLst>
                  <a:gd name="T0" fmla="*/ 378 w 412"/>
                  <a:gd name="T1" fmla="*/ 69 h 69"/>
                  <a:gd name="T2" fmla="*/ 34 w 412"/>
                  <a:gd name="T3" fmla="*/ 69 h 69"/>
                  <a:gd name="T4" fmla="*/ 0 w 412"/>
                  <a:gd name="T5" fmla="*/ 35 h 69"/>
                  <a:gd name="T6" fmla="*/ 34 w 412"/>
                  <a:gd name="T7" fmla="*/ 0 h 69"/>
                  <a:gd name="T8" fmla="*/ 378 w 412"/>
                  <a:gd name="T9" fmla="*/ 0 h 69"/>
                  <a:gd name="T10" fmla="*/ 412 w 412"/>
                  <a:gd name="T11" fmla="*/ 35 h 69"/>
                  <a:gd name="T12" fmla="*/ 378 w 412"/>
                  <a:gd name="T13" fmla="*/ 69 h 69"/>
                </a:gdLst>
                <a:ahLst/>
                <a:cxnLst>
                  <a:cxn ang="0">
                    <a:pos x="T0" y="T1"/>
                  </a:cxn>
                  <a:cxn ang="0">
                    <a:pos x="T2" y="T3"/>
                  </a:cxn>
                  <a:cxn ang="0">
                    <a:pos x="T4" y="T5"/>
                  </a:cxn>
                  <a:cxn ang="0">
                    <a:pos x="T6" y="T7"/>
                  </a:cxn>
                  <a:cxn ang="0">
                    <a:pos x="T8" y="T9"/>
                  </a:cxn>
                  <a:cxn ang="0">
                    <a:pos x="T10" y="T11"/>
                  </a:cxn>
                  <a:cxn ang="0">
                    <a:pos x="T12" y="T13"/>
                  </a:cxn>
                </a:cxnLst>
                <a:rect l="0" t="0" r="r" b="b"/>
                <a:pathLst>
                  <a:path w="412" h="69">
                    <a:moveTo>
                      <a:pt x="378" y="69"/>
                    </a:moveTo>
                    <a:cubicBezTo>
                      <a:pt x="34" y="69"/>
                      <a:pt x="34" y="69"/>
                      <a:pt x="34" y="69"/>
                    </a:cubicBezTo>
                    <a:cubicBezTo>
                      <a:pt x="15" y="69"/>
                      <a:pt x="0" y="53"/>
                      <a:pt x="0" y="35"/>
                    </a:cubicBezTo>
                    <a:cubicBezTo>
                      <a:pt x="0" y="16"/>
                      <a:pt x="15" y="0"/>
                      <a:pt x="34" y="0"/>
                    </a:cubicBezTo>
                    <a:cubicBezTo>
                      <a:pt x="378" y="0"/>
                      <a:pt x="378" y="0"/>
                      <a:pt x="378" y="0"/>
                    </a:cubicBezTo>
                    <a:cubicBezTo>
                      <a:pt x="397" y="0"/>
                      <a:pt x="412" y="16"/>
                      <a:pt x="412" y="35"/>
                    </a:cubicBezTo>
                    <a:cubicBezTo>
                      <a:pt x="412" y="53"/>
                      <a:pt x="397" y="69"/>
                      <a:pt x="378"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80902" tIns="140451" rIns="280902" bIns="140451" numCol="1" anchor="t" anchorCtr="0" compatLnSpc="1">
                <a:prstTxWarp prst="textNoShape">
                  <a:avLst/>
                </a:prstTxWarp>
              </a:bodyPr>
              <a:lstStyle/>
              <a:p>
                <a:pPr defTabSz="2809256" eaLnBrk="1" fontAlgn="auto" hangingPunct="1">
                  <a:spcBef>
                    <a:spcPts val="0"/>
                  </a:spcBef>
                  <a:spcAft>
                    <a:spcPts val="0"/>
                  </a:spcAft>
                </a:pPr>
                <a:endParaRPr lang="x-none" sz="1200">
                  <a:solidFill>
                    <a:prstClr val="black"/>
                  </a:solidFill>
                  <a:latin typeface="Montserrat"/>
                  <a:ea typeface=""/>
                  <a:cs typeface=""/>
                </a:endParaRPr>
              </a:p>
            </p:txBody>
          </p:sp>
          <p:sp>
            <p:nvSpPr>
              <p:cNvPr id="69" name="Freeform 16"/>
              <p:cNvSpPr>
                <a:spLocks/>
              </p:cNvSpPr>
              <p:nvPr/>
            </p:nvSpPr>
            <p:spPr bwMode="auto">
              <a:xfrm>
                <a:off x="171450" y="2344738"/>
                <a:ext cx="255588" cy="36513"/>
              </a:xfrm>
              <a:custGeom>
                <a:avLst/>
                <a:gdLst>
                  <a:gd name="T0" fmla="*/ 434 w 468"/>
                  <a:gd name="T1" fmla="*/ 68 h 68"/>
                  <a:gd name="T2" fmla="*/ 34 w 468"/>
                  <a:gd name="T3" fmla="*/ 68 h 68"/>
                  <a:gd name="T4" fmla="*/ 0 w 468"/>
                  <a:gd name="T5" fmla="*/ 34 h 68"/>
                  <a:gd name="T6" fmla="*/ 34 w 468"/>
                  <a:gd name="T7" fmla="*/ 0 h 68"/>
                  <a:gd name="T8" fmla="*/ 434 w 468"/>
                  <a:gd name="T9" fmla="*/ 0 h 68"/>
                  <a:gd name="T10" fmla="*/ 468 w 468"/>
                  <a:gd name="T11" fmla="*/ 34 h 68"/>
                  <a:gd name="T12" fmla="*/ 434 w 468"/>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468" h="68">
                    <a:moveTo>
                      <a:pt x="434" y="68"/>
                    </a:moveTo>
                    <a:cubicBezTo>
                      <a:pt x="34" y="68"/>
                      <a:pt x="34" y="68"/>
                      <a:pt x="34" y="68"/>
                    </a:cubicBezTo>
                    <a:cubicBezTo>
                      <a:pt x="15" y="68"/>
                      <a:pt x="0" y="53"/>
                      <a:pt x="0" y="34"/>
                    </a:cubicBezTo>
                    <a:cubicBezTo>
                      <a:pt x="0" y="15"/>
                      <a:pt x="15" y="0"/>
                      <a:pt x="34" y="0"/>
                    </a:cubicBezTo>
                    <a:cubicBezTo>
                      <a:pt x="434" y="0"/>
                      <a:pt x="434" y="0"/>
                      <a:pt x="434" y="0"/>
                    </a:cubicBezTo>
                    <a:cubicBezTo>
                      <a:pt x="453" y="0"/>
                      <a:pt x="468" y="15"/>
                      <a:pt x="468" y="34"/>
                    </a:cubicBezTo>
                    <a:cubicBezTo>
                      <a:pt x="468" y="53"/>
                      <a:pt x="453" y="68"/>
                      <a:pt x="434"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80902" tIns="140451" rIns="280902" bIns="140451" numCol="1" anchor="t" anchorCtr="0" compatLnSpc="1">
                <a:prstTxWarp prst="textNoShape">
                  <a:avLst/>
                </a:prstTxWarp>
              </a:bodyPr>
              <a:lstStyle/>
              <a:p>
                <a:pPr defTabSz="2809256" eaLnBrk="1" fontAlgn="auto" hangingPunct="1">
                  <a:spcBef>
                    <a:spcPts val="0"/>
                  </a:spcBef>
                  <a:spcAft>
                    <a:spcPts val="0"/>
                  </a:spcAft>
                </a:pPr>
                <a:endParaRPr lang="x-none" sz="1200">
                  <a:solidFill>
                    <a:prstClr val="black"/>
                  </a:solidFill>
                  <a:latin typeface="Montserrat"/>
                  <a:ea typeface=""/>
                  <a:cs typeface=""/>
                </a:endParaRPr>
              </a:p>
            </p:txBody>
          </p:sp>
          <p:sp>
            <p:nvSpPr>
              <p:cNvPr id="70" name="Freeform 17"/>
              <p:cNvSpPr>
                <a:spLocks noEditPoints="1"/>
              </p:cNvSpPr>
              <p:nvPr/>
            </p:nvSpPr>
            <p:spPr bwMode="auto">
              <a:xfrm>
                <a:off x="709613" y="1952625"/>
                <a:ext cx="261938" cy="111125"/>
              </a:xfrm>
              <a:custGeom>
                <a:avLst/>
                <a:gdLst>
                  <a:gd name="T0" fmla="*/ 444 w 478"/>
                  <a:gd name="T1" fmla="*/ 205 h 205"/>
                  <a:gd name="T2" fmla="*/ 34 w 478"/>
                  <a:gd name="T3" fmla="*/ 205 h 205"/>
                  <a:gd name="T4" fmla="*/ 0 w 478"/>
                  <a:gd name="T5" fmla="*/ 171 h 205"/>
                  <a:gd name="T6" fmla="*/ 0 w 478"/>
                  <a:gd name="T7" fmla="*/ 34 h 205"/>
                  <a:gd name="T8" fmla="*/ 34 w 478"/>
                  <a:gd name="T9" fmla="*/ 0 h 205"/>
                  <a:gd name="T10" fmla="*/ 444 w 478"/>
                  <a:gd name="T11" fmla="*/ 0 h 205"/>
                  <a:gd name="T12" fmla="*/ 478 w 478"/>
                  <a:gd name="T13" fmla="*/ 34 h 205"/>
                  <a:gd name="T14" fmla="*/ 478 w 478"/>
                  <a:gd name="T15" fmla="*/ 171 h 205"/>
                  <a:gd name="T16" fmla="*/ 444 w 478"/>
                  <a:gd name="T17" fmla="*/ 205 h 205"/>
                  <a:gd name="T18" fmla="*/ 68 w 478"/>
                  <a:gd name="T19" fmla="*/ 137 h 205"/>
                  <a:gd name="T20" fmla="*/ 410 w 478"/>
                  <a:gd name="T21" fmla="*/ 137 h 205"/>
                  <a:gd name="T22" fmla="*/ 410 w 478"/>
                  <a:gd name="T23" fmla="*/ 68 h 205"/>
                  <a:gd name="T24" fmla="*/ 68 w 478"/>
                  <a:gd name="T25" fmla="*/ 68 h 205"/>
                  <a:gd name="T26" fmla="*/ 68 w 478"/>
                  <a:gd name="T27" fmla="*/ 13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8" h="205">
                    <a:moveTo>
                      <a:pt x="444" y="205"/>
                    </a:moveTo>
                    <a:cubicBezTo>
                      <a:pt x="34" y="205"/>
                      <a:pt x="34" y="205"/>
                      <a:pt x="34" y="205"/>
                    </a:cubicBezTo>
                    <a:cubicBezTo>
                      <a:pt x="15" y="205"/>
                      <a:pt x="0" y="190"/>
                      <a:pt x="0" y="171"/>
                    </a:cubicBezTo>
                    <a:cubicBezTo>
                      <a:pt x="0" y="34"/>
                      <a:pt x="0" y="34"/>
                      <a:pt x="0" y="34"/>
                    </a:cubicBezTo>
                    <a:cubicBezTo>
                      <a:pt x="0" y="15"/>
                      <a:pt x="15" y="0"/>
                      <a:pt x="34" y="0"/>
                    </a:cubicBezTo>
                    <a:cubicBezTo>
                      <a:pt x="444" y="0"/>
                      <a:pt x="444" y="0"/>
                      <a:pt x="444" y="0"/>
                    </a:cubicBezTo>
                    <a:cubicBezTo>
                      <a:pt x="463" y="0"/>
                      <a:pt x="478" y="15"/>
                      <a:pt x="478" y="34"/>
                    </a:cubicBezTo>
                    <a:cubicBezTo>
                      <a:pt x="478" y="171"/>
                      <a:pt x="478" y="171"/>
                      <a:pt x="478" y="171"/>
                    </a:cubicBezTo>
                    <a:cubicBezTo>
                      <a:pt x="478" y="190"/>
                      <a:pt x="463" y="205"/>
                      <a:pt x="444" y="205"/>
                    </a:cubicBezTo>
                    <a:close/>
                    <a:moveTo>
                      <a:pt x="68" y="137"/>
                    </a:moveTo>
                    <a:cubicBezTo>
                      <a:pt x="410" y="137"/>
                      <a:pt x="410" y="137"/>
                      <a:pt x="410" y="137"/>
                    </a:cubicBezTo>
                    <a:cubicBezTo>
                      <a:pt x="410" y="68"/>
                      <a:pt x="410" y="68"/>
                      <a:pt x="410" y="68"/>
                    </a:cubicBezTo>
                    <a:cubicBezTo>
                      <a:pt x="68" y="68"/>
                      <a:pt x="68" y="68"/>
                      <a:pt x="68" y="68"/>
                    </a:cubicBezTo>
                    <a:lnTo>
                      <a:pt x="68"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80902" tIns="140451" rIns="280902" bIns="140451" numCol="1" anchor="t" anchorCtr="0" compatLnSpc="1">
                <a:prstTxWarp prst="textNoShape">
                  <a:avLst/>
                </a:prstTxWarp>
              </a:bodyPr>
              <a:lstStyle/>
              <a:p>
                <a:pPr defTabSz="2809256" eaLnBrk="1" fontAlgn="auto" hangingPunct="1">
                  <a:spcBef>
                    <a:spcPts val="0"/>
                  </a:spcBef>
                  <a:spcAft>
                    <a:spcPts val="0"/>
                  </a:spcAft>
                </a:pPr>
                <a:endParaRPr lang="x-none" sz="1200">
                  <a:solidFill>
                    <a:prstClr val="black"/>
                  </a:solidFill>
                  <a:latin typeface="Montserrat"/>
                  <a:ea typeface=""/>
                  <a:cs typeface=""/>
                </a:endParaRPr>
              </a:p>
            </p:txBody>
          </p:sp>
          <p:sp>
            <p:nvSpPr>
              <p:cNvPr id="71" name="Freeform 18"/>
              <p:cNvSpPr>
                <a:spLocks noEditPoints="1"/>
              </p:cNvSpPr>
              <p:nvPr/>
            </p:nvSpPr>
            <p:spPr bwMode="auto">
              <a:xfrm>
                <a:off x="709613" y="2251075"/>
                <a:ext cx="112713" cy="111125"/>
              </a:xfrm>
              <a:custGeom>
                <a:avLst/>
                <a:gdLst>
                  <a:gd name="T0" fmla="*/ 171 w 205"/>
                  <a:gd name="T1" fmla="*/ 205 h 205"/>
                  <a:gd name="T2" fmla="*/ 34 w 205"/>
                  <a:gd name="T3" fmla="*/ 205 h 205"/>
                  <a:gd name="T4" fmla="*/ 0 w 205"/>
                  <a:gd name="T5" fmla="*/ 171 h 205"/>
                  <a:gd name="T6" fmla="*/ 0 w 205"/>
                  <a:gd name="T7" fmla="*/ 34 h 205"/>
                  <a:gd name="T8" fmla="*/ 34 w 205"/>
                  <a:gd name="T9" fmla="*/ 0 h 205"/>
                  <a:gd name="T10" fmla="*/ 171 w 205"/>
                  <a:gd name="T11" fmla="*/ 0 h 205"/>
                  <a:gd name="T12" fmla="*/ 205 w 205"/>
                  <a:gd name="T13" fmla="*/ 34 h 205"/>
                  <a:gd name="T14" fmla="*/ 205 w 205"/>
                  <a:gd name="T15" fmla="*/ 171 h 205"/>
                  <a:gd name="T16" fmla="*/ 171 w 205"/>
                  <a:gd name="T17" fmla="*/ 205 h 205"/>
                  <a:gd name="T18" fmla="*/ 68 w 205"/>
                  <a:gd name="T19" fmla="*/ 137 h 205"/>
                  <a:gd name="T20" fmla="*/ 136 w 205"/>
                  <a:gd name="T21" fmla="*/ 137 h 205"/>
                  <a:gd name="T22" fmla="*/ 136 w 205"/>
                  <a:gd name="T23" fmla="*/ 69 h 205"/>
                  <a:gd name="T24" fmla="*/ 68 w 205"/>
                  <a:gd name="T25" fmla="*/ 69 h 205"/>
                  <a:gd name="T26" fmla="*/ 68 w 205"/>
                  <a:gd name="T27" fmla="*/ 13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5" h="205">
                    <a:moveTo>
                      <a:pt x="171" y="205"/>
                    </a:moveTo>
                    <a:cubicBezTo>
                      <a:pt x="34" y="205"/>
                      <a:pt x="34" y="205"/>
                      <a:pt x="34" y="205"/>
                    </a:cubicBezTo>
                    <a:cubicBezTo>
                      <a:pt x="15" y="205"/>
                      <a:pt x="0" y="190"/>
                      <a:pt x="0" y="171"/>
                    </a:cubicBezTo>
                    <a:cubicBezTo>
                      <a:pt x="0" y="34"/>
                      <a:pt x="0" y="34"/>
                      <a:pt x="0" y="34"/>
                    </a:cubicBezTo>
                    <a:cubicBezTo>
                      <a:pt x="0" y="16"/>
                      <a:pt x="15" y="0"/>
                      <a:pt x="34" y="0"/>
                    </a:cubicBezTo>
                    <a:cubicBezTo>
                      <a:pt x="171" y="0"/>
                      <a:pt x="171" y="0"/>
                      <a:pt x="171" y="0"/>
                    </a:cubicBezTo>
                    <a:cubicBezTo>
                      <a:pt x="189" y="0"/>
                      <a:pt x="205" y="16"/>
                      <a:pt x="205" y="34"/>
                    </a:cubicBezTo>
                    <a:cubicBezTo>
                      <a:pt x="205" y="171"/>
                      <a:pt x="205" y="171"/>
                      <a:pt x="205" y="171"/>
                    </a:cubicBezTo>
                    <a:cubicBezTo>
                      <a:pt x="205" y="190"/>
                      <a:pt x="189" y="205"/>
                      <a:pt x="171" y="205"/>
                    </a:cubicBezTo>
                    <a:close/>
                    <a:moveTo>
                      <a:pt x="68" y="137"/>
                    </a:moveTo>
                    <a:cubicBezTo>
                      <a:pt x="136" y="137"/>
                      <a:pt x="136" y="137"/>
                      <a:pt x="136" y="137"/>
                    </a:cubicBezTo>
                    <a:cubicBezTo>
                      <a:pt x="136" y="69"/>
                      <a:pt x="136" y="69"/>
                      <a:pt x="136" y="69"/>
                    </a:cubicBezTo>
                    <a:cubicBezTo>
                      <a:pt x="68" y="69"/>
                      <a:pt x="68" y="69"/>
                      <a:pt x="68" y="69"/>
                    </a:cubicBezTo>
                    <a:lnTo>
                      <a:pt x="68"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80902" tIns="140451" rIns="280902" bIns="140451" numCol="1" anchor="t" anchorCtr="0" compatLnSpc="1">
                <a:prstTxWarp prst="textNoShape">
                  <a:avLst/>
                </a:prstTxWarp>
              </a:bodyPr>
              <a:lstStyle/>
              <a:p>
                <a:pPr defTabSz="2809256" eaLnBrk="1" fontAlgn="auto" hangingPunct="1">
                  <a:spcBef>
                    <a:spcPts val="0"/>
                  </a:spcBef>
                  <a:spcAft>
                    <a:spcPts val="0"/>
                  </a:spcAft>
                </a:pPr>
                <a:endParaRPr lang="x-none" sz="1200">
                  <a:solidFill>
                    <a:prstClr val="black"/>
                  </a:solidFill>
                  <a:latin typeface="Montserrat"/>
                  <a:ea typeface=""/>
                  <a:cs typeface=""/>
                </a:endParaRPr>
              </a:p>
            </p:txBody>
          </p:sp>
          <p:sp>
            <p:nvSpPr>
              <p:cNvPr id="72" name="Freeform 19"/>
              <p:cNvSpPr>
                <a:spLocks noEditPoints="1"/>
              </p:cNvSpPr>
              <p:nvPr/>
            </p:nvSpPr>
            <p:spPr bwMode="auto">
              <a:xfrm>
                <a:off x="523875" y="1952625"/>
                <a:ext cx="111125" cy="111125"/>
              </a:xfrm>
              <a:custGeom>
                <a:avLst/>
                <a:gdLst>
                  <a:gd name="T0" fmla="*/ 170 w 204"/>
                  <a:gd name="T1" fmla="*/ 205 h 205"/>
                  <a:gd name="T2" fmla="*/ 34 w 204"/>
                  <a:gd name="T3" fmla="*/ 205 h 205"/>
                  <a:gd name="T4" fmla="*/ 0 w 204"/>
                  <a:gd name="T5" fmla="*/ 171 h 205"/>
                  <a:gd name="T6" fmla="*/ 0 w 204"/>
                  <a:gd name="T7" fmla="*/ 34 h 205"/>
                  <a:gd name="T8" fmla="*/ 34 w 204"/>
                  <a:gd name="T9" fmla="*/ 0 h 205"/>
                  <a:gd name="T10" fmla="*/ 170 w 204"/>
                  <a:gd name="T11" fmla="*/ 0 h 205"/>
                  <a:gd name="T12" fmla="*/ 204 w 204"/>
                  <a:gd name="T13" fmla="*/ 34 h 205"/>
                  <a:gd name="T14" fmla="*/ 204 w 204"/>
                  <a:gd name="T15" fmla="*/ 171 h 205"/>
                  <a:gd name="T16" fmla="*/ 170 w 204"/>
                  <a:gd name="T17" fmla="*/ 205 h 205"/>
                  <a:gd name="T18" fmla="*/ 68 w 204"/>
                  <a:gd name="T19" fmla="*/ 137 h 205"/>
                  <a:gd name="T20" fmla="*/ 136 w 204"/>
                  <a:gd name="T21" fmla="*/ 137 h 205"/>
                  <a:gd name="T22" fmla="*/ 136 w 204"/>
                  <a:gd name="T23" fmla="*/ 68 h 205"/>
                  <a:gd name="T24" fmla="*/ 68 w 204"/>
                  <a:gd name="T25" fmla="*/ 68 h 205"/>
                  <a:gd name="T26" fmla="*/ 68 w 204"/>
                  <a:gd name="T27" fmla="*/ 13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4" h="205">
                    <a:moveTo>
                      <a:pt x="170" y="205"/>
                    </a:moveTo>
                    <a:cubicBezTo>
                      <a:pt x="34" y="205"/>
                      <a:pt x="34" y="205"/>
                      <a:pt x="34" y="205"/>
                    </a:cubicBezTo>
                    <a:cubicBezTo>
                      <a:pt x="15" y="205"/>
                      <a:pt x="0" y="190"/>
                      <a:pt x="0" y="171"/>
                    </a:cubicBezTo>
                    <a:cubicBezTo>
                      <a:pt x="0" y="34"/>
                      <a:pt x="0" y="34"/>
                      <a:pt x="0" y="34"/>
                    </a:cubicBezTo>
                    <a:cubicBezTo>
                      <a:pt x="0" y="15"/>
                      <a:pt x="15" y="0"/>
                      <a:pt x="34" y="0"/>
                    </a:cubicBezTo>
                    <a:cubicBezTo>
                      <a:pt x="170" y="0"/>
                      <a:pt x="170" y="0"/>
                      <a:pt x="170" y="0"/>
                    </a:cubicBezTo>
                    <a:cubicBezTo>
                      <a:pt x="189" y="0"/>
                      <a:pt x="204" y="15"/>
                      <a:pt x="204" y="34"/>
                    </a:cubicBezTo>
                    <a:cubicBezTo>
                      <a:pt x="204" y="171"/>
                      <a:pt x="204" y="171"/>
                      <a:pt x="204" y="171"/>
                    </a:cubicBezTo>
                    <a:cubicBezTo>
                      <a:pt x="204" y="190"/>
                      <a:pt x="189" y="205"/>
                      <a:pt x="170" y="205"/>
                    </a:cubicBezTo>
                    <a:close/>
                    <a:moveTo>
                      <a:pt x="68" y="137"/>
                    </a:moveTo>
                    <a:cubicBezTo>
                      <a:pt x="136" y="137"/>
                      <a:pt x="136" y="137"/>
                      <a:pt x="136" y="137"/>
                    </a:cubicBezTo>
                    <a:cubicBezTo>
                      <a:pt x="136" y="68"/>
                      <a:pt x="136" y="68"/>
                      <a:pt x="136" y="68"/>
                    </a:cubicBezTo>
                    <a:cubicBezTo>
                      <a:pt x="68" y="68"/>
                      <a:pt x="68" y="68"/>
                      <a:pt x="68" y="68"/>
                    </a:cubicBezTo>
                    <a:lnTo>
                      <a:pt x="68"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80902" tIns="140451" rIns="280902" bIns="140451" numCol="1" anchor="t" anchorCtr="0" compatLnSpc="1">
                <a:prstTxWarp prst="textNoShape">
                  <a:avLst/>
                </a:prstTxWarp>
              </a:bodyPr>
              <a:lstStyle/>
              <a:p>
                <a:pPr defTabSz="2809256" eaLnBrk="1" fontAlgn="auto" hangingPunct="1">
                  <a:spcBef>
                    <a:spcPts val="0"/>
                  </a:spcBef>
                  <a:spcAft>
                    <a:spcPts val="0"/>
                  </a:spcAft>
                </a:pPr>
                <a:endParaRPr lang="x-none" sz="1200">
                  <a:solidFill>
                    <a:prstClr val="black"/>
                  </a:solidFill>
                  <a:latin typeface="Montserrat"/>
                  <a:ea typeface=""/>
                  <a:cs typeface=""/>
                </a:endParaRPr>
              </a:p>
            </p:txBody>
          </p:sp>
          <p:sp>
            <p:nvSpPr>
              <p:cNvPr id="73" name="Freeform 20"/>
              <p:cNvSpPr>
                <a:spLocks noEditPoints="1"/>
              </p:cNvSpPr>
              <p:nvPr/>
            </p:nvSpPr>
            <p:spPr bwMode="auto">
              <a:xfrm>
                <a:off x="523875" y="2325688"/>
                <a:ext cx="111125" cy="112713"/>
              </a:xfrm>
              <a:custGeom>
                <a:avLst/>
                <a:gdLst>
                  <a:gd name="T0" fmla="*/ 170 w 204"/>
                  <a:gd name="T1" fmla="*/ 205 h 205"/>
                  <a:gd name="T2" fmla="*/ 34 w 204"/>
                  <a:gd name="T3" fmla="*/ 205 h 205"/>
                  <a:gd name="T4" fmla="*/ 0 w 204"/>
                  <a:gd name="T5" fmla="*/ 171 h 205"/>
                  <a:gd name="T6" fmla="*/ 0 w 204"/>
                  <a:gd name="T7" fmla="*/ 34 h 205"/>
                  <a:gd name="T8" fmla="*/ 34 w 204"/>
                  <a:gd name="T9" fmla="*/ 0 h 205"/>
                  <a:gd name="T10" fmla="*/ 170 w 204"/>
                  <a:gd name="T11" fmla="*/ 0 h 205"/>
                  <a:gd name="T12" fmla="*/ 204 w 204"/>
                  <a:gd name="T13" fmla="*/ 34 h 205"/>
                  <a:gd name="T14" fmla="*/ 204 w 204"/>
                  <a:gd name="T15" fmla="*/ 171 h 205"/>
                  <a:gd name="T16" fmla="*/ 170 w 204"/>
                  <a:gd name="T17" fmla="*/ 205 h 205"/>
                  <a:gd name="T18" fmla="*/ 68 w 204"/>
                  <a:gd name="T19" fmla="*/ 136 h 205"/>
                  <a:gd name="T20" fmla="*/ 136 w 204"/>
                  <a:gd name="T21" fmla="*/ 136 h 205"/>
                  <a:gd name="T22" fmla="*/ 136 w 204"/>
                  <a:gd name="T23" fmla="*/ 68 h 205"/>
                  <a:gd name="T24" fmla="*/ 68 w 204"/>
                  <a:gd name="T25" fmla="*/ 68 h 205"/>
                  <a:gd name="T26" fmla="*/ 68 w 204"/>
                  <a:gd name="T27" fmla="*/ 136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4" h="205">
                    <a:moveTo>
                      <a:pt x="170" y="205"/>
                    </a:moveTo>
                    <a:cubicBezTo>
                      <a:pt x="34" y="205"/>
                      <a:pt x="34" y="205"/>
                      <a:pt x="34" y="205"/>
                    </a:cubicBezTo>
                    <a:cubicBezTo>
                      <a:pt x="15" y="205"/>
                      <a:pt x="0" y="189"/>
                      <a:pt x="0" y="171"/>
                    </a:cubicBezTo>
                    <a:cubicBezTo>
                      <a:pt x="0" y="34"/>
                      <a:pt x="0" y="34"/>
                      <a:pt x="0" y="34"/>
                    </a:cubicBezTo>
                    <a:cubicBezTo>
                      <a:pt x="0" y="15"/>
                      <a:pt x="15" y="0"/>
                      <a:pt x="34" y="0"/>
                    </a:cubicBezTo>
                    <a:cubicBezTo>
                      <a:pt x="170" y="0"/>
                      <a:pt x="170" y="0"/>
                      <a:pt x="170" y="0"/>
                    </a:cubicBezTo>
                    <a:cubicBezTo>
                      <a:pt x="189" y="0"/>
                      <a:pt x="204" y="15"/>
                      <a:pt x="204" y="34"/>
                    </a:cubicBezTo>
                    <a:cubicBezTo>
                      <a:pt x="204" y="171"/>
                      <a:pt x="204" y="171"/>
                      <a:pt x="204" y="171"/>
                    </a:cubicBezTo>
                    <a:cubicBezTo>
                      <a:pt x="204" y="189"/>
                      <a:pt x="189" y="205"/>
                      <a:pt x="170" y="205"/>
                    </a:cubicBezTo>
                    <a:close/>
                    <a:moveTo>
                      <a:pt x="68" y="136"/>
                    </a:moveTo>
                    <a:cubicBezTo>
                      <a:pt x="136" y="136"/>
                      <a:pt x="136" y="136"/>
                      <a:pt x="136" y="136"/>
                    </a:cubicBezTo>
                    <a:cubicBezTo>
                      <a:pt x="136" y="68"/>
                      <a:pt x="136" y="68"/>
                      <a:pt x="136" y="68"/>
                    </a:cubicBezTo>
                    <a:cubicBezTo>
                      <a:pt x="68" y="68"/>
                      <a:pt x="68" y="68"/>
                      <a:pt x="68" y="68"/>
                    </a:cubicBezTo>
                    <a:lnTo>
                      <a:pt x="68" y="1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80902" tIns="140451" rIns="280902" bIns="140451" numCol="1" anchor="t" anchorCtr="0" compatLnSpc="1">
                <a:prstTxWarp prst="textNoShape">
                  <a:avLst/>
                </a:prstTxWarp>
              </a:bodyPr>
              <a:lstStyle/>
              <a:p>
                <a:pPr defTabSz="2809256" eaLnBrk="1" fontAlgn="auto" hangingPunct="1">
                  <a:spcBef>
                    <a:spcPts val="0"/>
                  </a:spcBef>
                  <a:spcAft>
                    <a:spcPts val="0"/>
                  </a:spcAft>
                </a:pPr>
                <a:endParaRPr lang="x-none" sz="1200">
                  <a:solidFill>
                    <a:prstClr val="black"/>
                  </a:solidFill>
                  <a:latin typeface="Montserrat"/>
                  <a:ea typeface=""/>
                  <a:cs typeface=""/>
                </a:endParaRPr>
              </a:p>
            </p:txBody>
          </p:sp>
          <p:sp>
            <p:nvSpPr>
              <p:cNvPr id="74" name="Freeform 21"/>
              <p:cNvSpPr>
                <a:spLocks noEditPoints="1"/>
              </p:cNvSpPr>
              <p:nvPr/>
            </p:nvSpPr>
            <p:spPr bwMode="auto">
              <a:xfrm>
                <a:off x="523875" y="2101850"/>
                <a:ext cx="111125" cy="187325"/>
              </a:xfrm>
              <a:custGeom>
                <a:avLst/>
                <a:gdLst>
                  <a:gd name="T0" fmla="*/ 170 w 204"/>
                  <a:gd name="T1" fmla="*/ 342 h 342"/>
                  <a:gd name="T2" fmla="*/ 34 w 204"/>
                  <a:gd name="T3" fmla="*/ 342 h 342"/>
                  <a:gd name="T4" fmla="*/ 0 w 204"/>
                  <a:gd name="T5" fmla="*/ 307 h 342"/>
                  <a:gd name="T6" fmla="*/ 0 w 204"/>
                  <a:gd name="T7" fmla="*/ 34 h 342"/>
                  <a:gd name="T8" fmla="*/ 34 w 204"/>
                  <a:gd name="T9" fmla="*/ 0 h 342"/>
                  <a:gd name="T10" fmla="*/ 170 w 204"/>
                  <a:gd name="T11" fmla="*/ 0 h 342"/>
                  <a:gd name="T12" fmla="*/ 204 w 204"/>
                  <a:gd name="T13" fmla="*/ 34 h 342"/>
                  <a:gd name="T14" fmla="*/ 204 w 204"/>
                  <a:gd name="T15" fmla="*/ 307 h 342"/>
                  <a:gd name="T16" fmla="*/ 170 w 204"/>
                  <a:gd name="T17" fmla="*/ 342 h 342"/>
                  <a:gd name="T18" fmla="*/ 68 w 204"/>
                  <a:gd name="T19" fmla="*/ 273 h 342"/>
                  <a:gd name="T20" fmla="*/ 136 w 204"/>
                  <a:gd name="T21" fmla="*/ 273 h 342"/>
                  <a:gd name="T22" fmla="*/ 136 w 204"/>
                  <a:gd name="T23" fmla="*/ 69 h 342"/>
                  <a:gd name="T24" fmla="*/ 68 w 204"/>
                  <a:gd name="T25" fmla="*/ 69 h 342"/>
                  <a:gd name="T26" fmla="*/ 68 w 204"/>
                  <a:gd name="T27" fmla="*/ 273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4" h="342">
                    <a:moveTo>
                      <a:pt x="170" y="342"/>
                    </a:moveTo>
                    <a:cubicBezTo>
                      <a:pt x="34" y="342"/>
                      <a:pt x="34" y="342"/>
                      <a:pt x="34" y="342"/>
                    </a:cubicBezTo>
                    <a:cubicBezTo>
                      <a:pt x="15" y="342"/>
                      <a:pt x="0" y="326"/>
                      <a:pt x="0" y="307"/>
                    </a:cubicBezTo>
                    <a:cubicBezTo>
                      <a:pt x="0" y="34"/>
                      <a:pt x="0" y="34"/>
                      <a:pt x="0" y="34"/>
                    </a:cubicBezTo>
                    <a:cubicBezTo>
                      <a:pt x="0" y="16"/>
                      <a:pt x="15" y="0"/>
                      <a:pt x="34" y="0"/>
                    </a:cubicBezTo>
                    <a:cubicBezTo>
                      <a:pt x="170" y="0"/>
                      <a:pt x="170" y="0"/>
                      <a:pt x="170" y="0"/>
                    </a:cubicBezTo>
                    <a:cubicBezTo>
                      <a:pt x="189" y="0"/>
                      <a:pt x="204" y="16"/>
                      <a:pt x="204" y="34"/>
                    </a:cubicBezTo>
                    <a:cubicBezTo>
                      <a:pt x="204" y="307"/>
                      <a:pt x="204" y="307"/>
                      <a:pt x="204" y="307"/>
                    </a:cubicBezTo>
                    <a:cubicBezTo>
                      <a:pt x="204" y="326"/>
                      <a:pt x="189" y="342"/>
                      <a:pt x="170" y="342"/>
                    </a:cubicBezTo>
                    <a:close/>
                    <a:moveTo>
                      <a:pt x="68" y="273"/>
                    </a:moveTo>
                    <a:cubicBezTo>
                      <a:pt x="136" y="273"/>
                      <a:pt x="136" y="273"/>
                      <a:pt x="136" y="273"/>
                    </a:cubicBezTo>
                    <a:cubicBezTo>
                      <a:pt x="136" y="69"/>
                      <a:pt x="136" y="69"/>
                      <a:pt x="136" y="69"/>
                    </a:cubicBezTo>
                    <a:cubicBezTo>
                      <a:pt x="68" y="69"/>
                      <a:pt x="68" y="69"/>
                      <a:pt x="68" y="69"/>
                    </a:cubicBezTo>
                    <a:lnTo>
                      <a:pt x="68" y="2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80902" tIns="140451" rIns="280902" bIns="140451" numCol="1" anchor="t" anchorCtr="0" compatLnSpc="1">
                <a:prstTxWarp prst="textNoShape">
                  <a:avLst/>
                </a:prstTxWarp>
              </a:bodyPr>
              <a:lstStyle/>
              <a:p>
                <a:pPr defTabSz="2809256" eaLnBrk="1" fontAlgn="auto" hangingPunct="1">
                  <a:spcBef>
                    <a:spcPts val="0"/>
                  </a:spcBef>
                  <a:spcAft>
                    <a:spcPts val="0"/>
                  </a:spcAft>
                </a:pPr>
                <a:endParaRPr lang="x-none" sz="1200">
                  <a:solidFill>
                    <a:prstClr val="black"/>
                  </a:solidFill>
                  <a:latin typeface="Montserrat"/>
                  <a:ea typeface=""/>
                  <a:cs typeface=""/>
                </a:endParaRPr>
              </a:p>
            </p:txBody>
          </p:sp>
          <p:sp>
            <p:nvSpPr>
              <p:cNvPr id="75" name="Freeform 22"/>
              <p:cNvSpPr>
                <a:spLocks noEditPoints="1"/>
              </p:cNvSpPr>
              <p:nvPr/>
            </p:nvSpPr>
            <p:spPr bwMode="auto">
              <a:xfrm>
                <a:off x="858838" y="2251075"/>
                <a:ext cx="112713" cy="111125"/>
              </a:xfrm>
              <a:custGeom>
                <a:avLst/>
                <a:gdLst>
                  <a:gd name="T0" fmla="*/ 171 w 205"/>
                  <a:gd name="T1" fmla="*/ 205 h 205"/>
                  <a:gd name="T2" fmla="*/ 34 w 205"/>
                  <a:gd name="T3" fmla="*/ 205 h 205"/>
                  <a:gd name="T4" fmla="*/ 0 w 205"/>
                  <a:gd name="T5" fmla="*/ 171 h 205"/>
                  <a:gd name="T6" fmla="*/ 0 w 205"/>
                  <a:gd name="T7" fmla="*/ 34 h 205"/>
                  <a:gd name="T8" fmla="*/ 34 w 205"/>
                  <a:gd name="T9" fmla="*/ 0 h 205"/>
                  <a:gd name="T10" fmla="*/ 171 w 205"/>
                  <a:gd name="T11" fmla="*/ 0 h 205"/>
                  <a:gd name="T12" fmla="*/ 205 w 205"/>
                  <a:gd name="T13" fmla="*/ 34 h 205"/>
                  <a:gd name="T14" fmla="*/ 205 w 205"/>
                  <a:gd name="T15" fmla="*/ 171 h 205"/>
                  <a:gd name="T16" fmla="*/ 171 w 205"/>
                  <a:gd name="T17" fmla="*/ 205 h 205"/>
                  <a:gd name="T18" fmla="*/ 68 w 205"/>
                  <a:gd name="T19" fmla="*/ 137 h 205"/>
                  <a:gd name="T20" fmla="*/ 137 w 205"/>
                  <a:gd name="T21" fmla="*/ 137 h 205"/>
                  <a:gd name="T22" fmla="*/ 137 w 205"/>
                  <a:gd name="T23" fmla="*/ 69 h 205"/>
                  <a:gd name="T24" fmla="*/ 68 w 205"/>
                  <a:gd name="T25" fmla="*/ 69 h 205"/>
                  <a:gd name="T26" fmla="*/ 68 w 205"/>
                  <a:gd name="T27" fmla="*/ 13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5" h="205">
                    <a:moveTo>
                      <a:pt x="171" y="205"/>
                    </a:moveTo>
                    <a:cubicBezTo>
                      <a:pt x="34" y="205"/>
                      <a:pt x="34" y="205"/>
                      <a:pt x="34" y="205"/>
                    </a:cubicBezTo>
                    <a:cubicBezTo>
                      <a:pt x="15" y="205"/>
                      <a:pt x="0" y="190"/>
                      <a:pt x="0" y="171"/>
                    </a:cubicBezTo>
                    <a:cubicBezTo>
                      <a:pt x="0" y="34"/>
                      <a:pt x="0" y="34"/>
                      <a:pt x="0" y="34"/>
                    </a:cubicBezTo>
                    <a:cubicBezTo>
                      <a:pt x="0" y="16"/>
                      <a:pt x="15" y="0"/>
                      <a:pt x="34" y="0"/>
                    </a:cubicBezTo>
                    <a:cubicBezTo>
                      <a:pt x="171" y="0"/>
                      <a:pt x="171" y="0"/>
                      <a:pt x="171" y="0"/>
                    </a:cubicBezTo>
                    <a:cubicBezTo>
                      <a:pt x="190" y="0"/>
                      <a:pt x="205" y="16"/>
                      <a:pt x="205" y="34"/>
                    </a:cubicBezTo>
                    <a:cubicBezTo>
                      <a:pt x="205" y="171"/>
                      <a:pt x="205" y="171"/>
                      <a:pt x="205" y="171"/>
                    </a:cubicBezTo>
                    <a:cubicBezTo>
                      <a:pt x="205" y="190"/>
                      <a:pt x="190" y="205"/>
                      <a:pt x="171" y="205"/>
                    </a:cubicBezTo>
                    <a:close/>
                    <a:moveTo>
                      <a:pt x="68" y="137"/>
                    </a:moveTo>
                    <a:cubicBezTo>
                      <a:pt x="137" y="137"/>
                      <a:pt x="137" y="137"/>
                      <a:pt x="137" y="137"/>
                    </a:cubicBezTo>
                    <a:cubicBezTo>
                      <a:pt x="137" y="69"/>
                      <a:pt x="137" y="69"/>
                      <a:pt x="137" y="69"/>
                    </a:cubicBezTo>
                    <a:cubicBezTo>
                      <a:pt x="68" y="69"/>
                      <a:pt x="68" y="69"/>
                      <a:pt x="68" y="69"/>
                    </a:cubicBezTo>
                    <a:lnTo>
                      <a:pt x="68"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80902" tIns="140451" rIns="280902" bIns="140451" numCol="1" anchor="t" anchorCtr="0" compatLnSpc="1">
                <a:prstTxWarp prst="textNoShape">
                  <a:avLst/>
                </a:prstTxWarp>
              </a:bodyPr>
              <a:lstStyle/>
              <a:p>
                <a:pPr defTabSz="2809256" eaLnBrk="1" fontAlgn="auto" hangingPunct="1">
                  <a:spcBef>
                    <a:spcPts val="0"/>
                  </a:spcBef>
                  <a:spcAft>
                    <a:spcPts val="0"/>
                  </a:spcAft>
                </a:pPr>
                <a:endParaRPr lang="x-none" sz="1200">
                  <a:solidFill>
                    <a:prstClr val="black"/>
                  </a:solidFill>
                  <a:latin typeface="Montserrat"/>
                  <a:ea typeface=""/>
                  <a:cs typeface=""/>
                </a:endParaRPr>
              </a:p>
            </p:txBody>
          </p:sp>
          <p:sp>
            <p:nvSpPr>
              <p:cNvPr id="76" name="Freeform 23"/>
              <p:cNvSpPr>
                <a:spLocks/>
              </p:cNvSpPr>
              <p:nvPr/>
            </p:nvSpPr>
            <p:spPr bwMode="auto">
              <a:xfrm>
                <a:off x="709613" y="2101850"/>
                <a:ext cx="187325" cy="38100"/>
              </a:xfrm>
              <a:custGeom>
                <a:avLst/>
                <a:gdLst>
                  <a:gd name="T0" fmla="*/ 307 w 341"/>
                  <a:gd name="T1" fmla="*/ 69 h 69"/>
                  <a:gd name="T2" fmla="*/ 34 w 341"/>
                  <a:gd name="T3" fmla="*/ 69 h 69"/>
                  <a:gd name="T4" fmla="*/ 0 w 341"/>
                  <a:gd name="T5" fmla="*/ 34 h 69"/>
                  <a:gd name="T6" fmla="*/ 34 w 341"/>
                  <a:gd name="T7" fmla="*/ 0 h 69"/>
                  <a:gd name="T8" fmla="*/ 307 w 341"/>
                  <a:gd name="T9" fmla="*/ 0 h 69"/>
                  <a:gd name="T10" fmla="*/ 341 w 341"/>
                  <a:gd name="T11" fmla="*/ 34 h 69"/>
                  <a:gd name="T12" fmla="*/ 307 w 341"/>
                  <a:gd name="T13" fmla="*/ 69 h 69"/>
                </a:gdLst>
                <a:ahLst/>
                <a:cxnLst>
                  <a:cxn ang="0">
                    <a:pos x="T0" y="T1"/>
                  </a:cxn>
                  <a:cxn ang="0">
                    <a:pos x="T2" y="T3"/>
                  </a:cxn>
                  <a:cxn ang="0">
                    <a:pos x="T4" y="T5"/>
                  </a:cxn>
                  <a:cxn ang="0">
                    <a:pos x="T6" y="T7"/>
                  </a:cxn>
                  <a:cxn ang="0">
                    <a:pos x="T8" y="T9"/>
                  </a:cxn>
                  <a:cxn ang="0">
                    <a:pos x="T10" y="T11"/>
                  </a:cxn>
                  <a:cxn ang="0">
                    <a:pos x="T12" y="T13"/>
                  </a:cxn>
                </a:cxnLst>
                <a:rect l="0" t="0" r="r" b="b"/>
                <a:pathLst>
                  <a:path w="341" h="69">
                    <a:moveTo>
                      <a:pt x="307" y="69"/>
                    </a:moveTo>
                    <a:cubicBezTo>
                      <a:pt x="34" y="69"/>
                      <a:pt x="34" y="69"/>
                      <a:pt x="34" y="69"/>
                    </a:cubicBezTo>
                    <a:cubicBezTo>
                      <a:pt x="15" y="69"/>
                      <a:pt x="0" y="53"/>
                      <a:pt x="0" y="34"/>
                    </a:cubicBezTo>
                    <a:cubicBezTo>
                      <a:pt x="0" y="16"/>
                      <a:pt x="15" y="0"/>
                      <a:pt x="34" y="0"/>
                    </a:cubicBezTo>
                    <a:cubicBezTo>
                      <a:pt x="307" y="0"/>
                      <a:pt x="307" y="0"/>
                      <a:pt x="307" y="0"/>
                    </a:cubicBezTo>
                    <a:cubicBezTo>
                      <a:pt x="326" y="0"/>
                      <a:pt x="341" y="16"/>
                      <a:pt x="341" y="34"/>
                    </a:cubicBezTo>
                    <a:cubicBezTo>
                      <a:pt x="341" y="53"/>
                      <a:pt x="326" y="69"/>
                      <a:pt x="307"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80902" tIns="140451" rIns="280902" bIns="140451" numCol="1" anchor="t" anchorCtr="0" compatLnSpc="1">
                <a:prstTxWarp prst="textNoShape">
                  <a:avLst/>
                </a:prstTxWarp>
              </a:bodyPr>
              <a:lstStyle/>
              <a:p>
                <a:pPr defTabSz="2809256" eaLnBrk="1" fontAlgn="auto" hangingPunct="1">
                  <a:spcBef>
                    <a:spcPts val="0"/>
                  </a:spcBef>
                  <a:spcAft>
                    <a:spcPts val="0"/>
                  </a:spcAft>
                </a:pPr>
                <a:endParaRPr lang="x-none" sz="1200">
                  <a:solidFill>
                    <a:prstClr val="black"/>
                  </a:solidFill>
                  <a:latin typeface="Montserrat"/>
                  <a:ea typeface=""/>
                  <a:cs typeface=""/>
                </a:endParaRPr>
              </a:p>
            </p:txBody>
          </p:sp>
          <p:sp>
            <p:nvSpPr>
              <p:cNvPr id="77" name="Freeform 24"/>
              <p:cNvSpPr>
                <a:spLocks/>
              </p:cNvSpPr>
              <p:nvPr/>
            </p:nvSpPr>
            <p:spPr bwMode="auto">
              <a:xfrm>
                <a:off x="709613" y="2176463"/>
                <a:ext cx="261938" cy="36513"/>
              </a:xfrm>
              <a:custGeom>
                <a:avLst/>
                <a:gdLst>
                  <a:gd name="T0" fmla="*/ 444 w 478"/>
                  <a:gd name="T1" fmla="*/ 68 h 68"/>
                  <a:gd name="T2" fmla="*/ 34 w 478"/>
                  <a:gd name="T3" fmla="*/ 68 h 68"/>
                  <a:gd name="T4" fmla="*/ 0 w 478"/>
                  <a:gd name="T5" fmla="*/ 34 h 68"/>
                  <a:gd name="T6" fmla="*/ 34 w 478"/>
                  <a:gd name="T7" fmla="*/ 0 h 68"/>
                  <a:gd name="T8" fmla="*/ 444 w 478"/>
                  <a:gd name="T9" fmla="*/ 0 h 68"/>
                  <a:gd name="T10" fmla="*/ 478 w 478"/>
                  <a:gd name="T11" fmla="*/ 34 h 68"/>
                  <a:gd name="T12" fmla="*/ 444 w 478"/>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478" h="68">
                    <a:moveTo>
                      <a:pt x="444" y="68"/>
                    </a:moveTo>
                    <a:cubicBezTo>
                      <a:pt x="34" y="68"/>
                      <a:pt x="34" y="68"/>
                      <a:pt x="34" y="68"/>
                    </a:cubicBezTo>
                    <a:cubicBezTo>
                      <a:pt x="15" y="68"/>
                      <a:pt x="0" y="53"/>
                      <a:pt x="0" y="34"/>
                    </a:cubicBezTo>
                    <a:cubicBezTo>
                      <a:pt x="0" y="15"/>
                      <a:pt x="15" y="0"/>
                      <a:pt x="34" y="0"/>
                    </a:cubicBezTo>
                    <a:cubicBezTo>
                      <a:pt x="444" y="0"/>
                      <a:pt x="444" y="0"/>
                      <a:pt x="444" y="0"/>
                    </a:cubicBezTo>
                    <a:cubicBezTo>
                      <a:pt x="463" y="0"/>
                      <a:pt x="478" y="15"/>
                      <a:pt x="478" y="34"/>
                    </a:cubicBezTo>
                    <a:cubicBezTo>
                      <a:pt x="478" y="53"/>
                      <a:pt x="463" y="68"/>
                      <a:pt x="444"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80902" tIns="140451" rIns="280902" bIns="140451" numCol="1" anchor="t" anchorCtr="0" compatLnSpc="1">
                <a:prstTxWarp prst="textNoShape">
                  <a:avLst/>
                </a:prstTxWarp>
              </a:bodyPr>
              <a:lstStyle/>
              <a:p>
                <a:pPr defTabSz="2809256" eaLnBrk="1" fontAlgn="auto" hangingPunct="1">
                  <a:spcBef>
                    <a:spcPts val="0"/>
                  </a:spcBef>
                  <a:spcAft>
                    <a:spcPts val="0"/>
                  </a:spcAft>
                </a:pPr>
                <a:endParaRPr lang="x-none" sz="1200">
                  <a:solidFill>
                    <a:prstClr val="black"/>
                  </a:solidFill>
                  <a:latin typeface="Montserrat"/>
                  <a:ea typeface=""/>
                  <a:cs typeface=""/>
                </a:endParaRPr>
              </a:p>
            </p:txBody>
          </p:sp>
          <p:sp>
            <p:nvSpPr>
              <p:cNvPr id="78" name="Freeform 25"/>
              <p:cNvSpPr>
                <a:spLocks/>
              </p:cNvSpPr>
              <p:nvPr/>
            </p:nvSpPr>
            <p:spPr bwMode="auto">
              <a:xfrm>
                <a:off x="709613" y="2400300"/>
                <a:ext cx="261938" cy="38100"/>
              </a:xfrm>
              <a:custGeom>
                <a:avLst/>
                <a:gdLst>
                  <a:gd name="T0" fmla="*/ 444 w 478"/>
                  <a:gd name="T1" fmla="*/ 69 h 69"/>
                  <a:gd name="T2" fmla="*/ 34 w 478"/>
                  <a:gd name="T3" fmla="*/ 69 h 69"/>
                  <a:gd name="T4" fmla="*/ 0 w 478"/>
                  <a:gd name="T5" fmla="*/ 35 h 69"/>
                  <a:gd name="T6" fmla="*/ 34 w 478"/>
                  <a:gd name="T7" fmla="*/ 0 h 69"/>
                  <a:gd name="T8" fmla="*/ 444 w 478"/>
                  <a:gd name="T9" fmla="*/ 0 h 69"/>
                  <a:gd name="T10" fmla="*/ 478 w 478"/>
                  <a:gd name="T11" fmla="*/ 35 h 69"/>
                  <a:gd name="T12" fmla="*/ 444 w 478"/>
                  <a:gd name="T13" fmla="*/ 69 h 69"/>
                </a:gdLst>
                <a:ahLst/>
                <a:cxnLst>
                  <a:cxn ang="0">
                    <a:pos x="T0" y="T1"/>
                  </a:cxn>
                  <a:cxn ang="0">
                    <a:pos x="T2" y="T3"/>
                  </a:cxn>
                  <a:cxn ang="0">
                    <a:pos x="T4" y="T5"/>
                  </a:cxn>
                  <a:cxn ang="0">
                    <a:pos x="T6" y="T7"/>
                  </a:cxn>
                  <a:cxn ang="0">
                    <a:pos x="T8" y="T9"/>
                  </a:cxn>
                  <a:cxn ang="0">
                    <a:pos x="T10" y="T11"/>
                  </a:cxn>
                  <a:cxn ang="0">
                    <a:pos x="T12" y="T13"/>
                  </a:cxn>
                </a:cxnLst>
                <a:rect l="0" t="0" r="r" b="b"/>
                <a:pathLst>
                  <a:path w="478" h="69">
                    <a:moveTo>
                      <a:pt x="444" y="69"/>
                    </a:moveTo>
                    <a:cubicBezTo>
                      <a:pt x="34" y="69"/>
                      <a:pt x="34" y="69"/>
                      <a:pt x="34" y="69"/>
                    </a:cubicBezTo>
                    <a:cubicBezTo>
                      <a:pt x="15" y="69"/>
                      <a:pt x="0" y="53"/>
                      <a:pt x="0" y="35"/>
                    </a:cubicBezTo>
                    <a:cubicBezTo>
                      <a:pt x="0" y="16"/>
                      <a:pt x="15" y="0"/>
                      <a:pt x="34" y="0"/>
                    </a:cubicBezTo>
                    <a:cubicBezTo>
                      <a:pt x="444" y="0"/>
                      <a:pt x="444" y="0"/>
                      <a:pt x="444" y="0"/>
                    </a:cubicBezTo>
                    <a:cubicBezTo>
                      <a:pt x="463" y="0"/>
                      <a:pt x="478" y="16"/>
                      <a:pt x="478" y="35"/>
                    </a:cubicBezTo>
                    <a:cubicBezTo>
                      <a:pt x="478" y="53"/>
                      <a:pt x="463" y="69"/>
                      <a:pt x="444"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80902" tIns="140451" rIns="280902" bIns="140451" numCol="1" anchor="t" anchorCtr="0" compatLnSpc="1">
                <a:prstTxWarp prst="textNoShape">
                  <a:avLst/>
                </a:prstTxWarp>
              </a:bodyPr>
              <a:lstStyle/>
              <a:p>
                <a:pPr defTabSz="2809256" eaLnBrk="1" fontAlgn="auto" hangingPunct="1">
                  <a:spcBef>
                    <a:spcPts val="0"/>
                  </a:spcBef>
                  <a:spcAft>
                    <a:spcPts val="0"/>
                  </a:spcAft>
                </a:pPr>
                <a:endParaRPr lang="x-none" sz="1200">
                  <a:solidFill>
                    <a:prstClr val="black"/>
                  </a:solidFill>
                  <a:latin typeface="Montserrat"/>
                  <a:ea typeface=""/>
                  <a:cs typeface=""/>
                </a:endParaRPr>
              </a:p>
            </p:txBody>
          </p:sp>
        </p:grpSp>
      </p:grpSp>
      <p:sp>
        <p:nvSpPr>
          <p:cNvPr id="79" name="TextBox 8"/>
          <p:cNvSpPr txBox="1">
            <a:spLocks noChangeArrowheads="1"/>
          </p:cNvSpPr>
          <p:nvPr/>
        </p:nvSpPr>
        <p:spPr bwMode="auto">
          <a:xfrm>
            <a:off x="21736625" y="-4299691"/>
            <a:ext cx="12164910" cy="9233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r>
              <a:rPr lang="en-US" sz="5400" dirty="0"/>
              <a:t>Design: Simulate: Execute: Analyse: Repeat</a:t>
            </a:r>
            <a:endParaRPr lang="en-US" sz="1999" dirty="0">
              <a:latin typeface="Arial" charset="0"/>
              <a:ea typeface="Arial" charset="0"/>
              <a:cs typeface="Arial" charset="0"/>
            </a:endParaRPr>
          </a:p>
        </p:txBody>
      </p:sp>
      <p:sp>
        <p:nvSpPr>
          <p:cNvPr id="80" name="TextBox 79"/>
          <p:cNvSpPr txBox="1"/>
          <p:nvPr/>
        </p:nvSpPr>
        <p:spPr>
          <a:xfrm>
            <a:off x="12785297" y="-5224887"/>
            <a:ext cx="5959903" cy="831318"/>
          </a:xfrm>
          <a:prstGeom prst="rect">
            <a:avLst/>
          </a:prstGeom>
          <a:noFill/>
        </p:spPr>
        <p:txBody>
          <a:bodyPr wrap="square" rtlCol="0">
            <a:spAutoFit/>
          </a:bodyPr>
          <a:lstStyle/>
          <a:p>
            <a:pPr algn="just"/>
            <a:r>
              <a:rPr lang="en-GB" sz="4802" b="1" dirty="0">
                <a:solidFill>
                  <a:srgbClr val="749E63"/>
                </a:solidFill>
              </a:rPr>
              <a:t>(Executive Summary)</a:t>
            </a:r>
            <a:endParaRPr lang="en-US" sz="4802" b="1" dirty="0">
              <a:latin typeface="Arial" charset="0"/>
              <a:ea typeface="Arial" charset="0"/>
              <a:cs typeface="Arial" charset="0"/>
            </a:endParaRPr>
          </a:p>
        </p:txBody>
      </p:sp>
      <p:sp>
        <p:nvSpPr>
          <p:cNvPr id="81" name="TextBox 80"/>
          <p:cNvSpPr txBox="1"/>
          <p:nvPr/>
        </p:nvSpPr>
        <p:spPr>
          <a:xfrm>
            <a:off x="13646824" y="13497532"/>
            <a:ext cx="23109571" cy="523220"/>
          </a:xfrm>
          <a:prstGeom prst="rect">
            <a:avLst/>
          </a:prstGeom>
          <a:noFill/>
        </p:spPr>
        <p:txBody>
          <a:bodyPr wrap="square" rtlCol="0">
            <a:spAutoFit/>
          </a:bodyPr>
          <a:lstStyle/>
          <a:p>
            <a:pPr algn="just"/>
            <a:r>
              <a:rPr lang="en-US" sz="2800" b="1" dirty="0">
                <a:latin typeface="Arial" charset="0"/>
                <a:ea typeface="Arial" charset="0"/>
                <a:cs typeface="Arial" charset="0"/>
              </a:rPr>
              <a:t>Figure 2. </a:t>
            </a:r>
            <a:r>
              <a:rPr lang="en-US" sz="2800" dirty="0">
                <a:latin typeface="Arial" charset="0"/>
                <a:ea typeface="Arial" charset="0"/>
                <a:cs typeface="Arial" charset="0"/>
              </a:rPr>
              <a:t> </a:t>
            </a:r>
            <a:r>
              <a:rPr lang="en-US" sz="2800" b="1" dirty="0">
                <a:solidFill>
                  <a:srgbClr val="54469F"/>
                </a:solidFill>
                <a:latin typeface="Arial" charset="0"/>
                <a:ea typeface="Arial" charset="0"/>
                <a:cs typeface="Arial" charset="0"/>
              </a:rPr>
              <a:t>The Computer Aided Biology cycle</a:t>
            </a:r>
            <a:r>
              <a:rPr lang="en-US" sz="2800" dirty="0">
                <a:latin typeface="Arial" charset="0"/>
                <a:ea typeface="Arial" charset="0"/>
                <a:cs typeface="Arial" charset="0"/>
              </a:rPr>
              <a:t>, connecting the digital world with the physical; powered by AI and Automation.</a:t>
            </a:r>
          </a:p>
        </p:txBody>
      </p:sp>
      <p:grpSp>
        <p:nvGrpSpPr>
          <p:cNvPr id="7" name="Group 6"/>
          <p:cNvGrpSpPr/>
          <p:nvPr/>
        </p:nvGrpSpPr>
        <p:grpSpPr>
          <a:xfrm>
            <a:off x="18398741" y="14299342"/>
            <a:ext cx="16249353" cy="6365507"/>
            <a:chOff x="8411864" y="843957"/>
            <a:chExt cx="16249355" cy="6365509"/>
          </a:xfrm>
        </p:grpSpPr>
        <p:pic>
          <p:nvPicPr>
            <p:cNvPr id="6" name="Picture 5"/>
            <p:cNvPicPr>
              <a:picLocks noChangeAspect="1"/>
            </p:cNvPicPr>
            <p:nvPr/>
          </p:nvPicPr>
          <p:blipFill>
            <a:blip r:embed="rId8"/>
            <a:stretch>
              <a:fillRect/>
            </a:stretch>
          </p:blipFill>
          <p:spPr>
            <a:xfrm>
              <a:off x="20215797" y="843957"/>
              <a:ext cx="4445422" cy="6365509"/>
            </a:xfrm>
            <a:prstGeom prst="rect">
              <a:avLst/>
            </a:prstGeom>
          </p:spPr>
        </p:pic>
        <p:sp>
          <p:nvSpPr>
            <p:cNvPr id="82" name="TextBox 81"/>
            <p:cNvSpPr txBox="1"/>
            <p:nvPr/>
          </p:nvSpPr>
          <p:spPr>
            <a:xfrm>
              <a:off x="8411864" y="1717874"/>
              <a:ext cx="10646145" cy="2308838"/>
            </a:xfrm>
            <a:prstGeom prst="rect">
              <a:avLst/>
            </a:prstGeom>
            <a:noFill/>
          </p:spPr>
          <p:txBody>
            <a:bodyPr wrap="square" rtlCol="0">
              <a:spAutoFit/>
            </a:bodyPr>
            <a:lstStyle/>
            <a:p>
              <a:pPr algn="just"/>
              <a:r>
                <a:rPr lang="en-US" sz="3601" dirty="0"/>
                <a:t>In this </a:t>
              </a:r>
              <a:r>
                <a:rPr lang="en-US" sz="3601" b="1" dirty="0">
                  <a:solidFill>
                    <a:srgbClr val="54469F"/>
                  </a:solidFill>
                </a:rPr>
                <a:t>white paper</a:t>
              </a:r>
              <a:r>
                <a:rPr lang="en-US" sz="3601" dirty="0"/>
                <a:t>, we further show how the emerging Computer Aided Biology ecosystem is evolving, and how many companies are striving towards the same goal of an integrated suite of tools.</a:t>
              </a:r>
              <a:endParaRPr lang="en-US" sz="3601" dirty="0">
                <a:latin typeface="Arial" charset="0"/>
                <a:ea typeface="Arial" charset="0"/>
                <a:cs typeface="Arial" charset="0"/>
              </a:endParaRPr>
            </a:p>
          </p:txBody>
        </p:sp>
      </p:grpSp>
      <p:pic>
        <p:nvPicPr>
          <p:cNvPr id="4" name="Picture 3" descr="A picture containing object&#10;&#10;Description automatically generated">
            <a:extLst>
              <a:ext uri="{FF2B5EF4-FFF2-40B4-BE49-F238E27FC236}">
                <a16:creationId xmlns:a16="http://schemas.microsoft.com/office/drawing/2014/main" xmlns="" id="{27498D62-1913-F145-AAED-DA7B2D84B83A}"/>
              </a:ext>
            </a:extLst>
          </p:cNvPr>
          <p:cNvPicPr>
            <a:picLocks noChangeAspect="1"/>
          </p:cNvPicPr>
          <p:nvPr/>
        </p:nvPicPr>
        <p:blipFill>
          <a:blip r:embed="rId9"/>
          <a:stretch>
            <a:fillRect/>
          </a:stretch>
        </p:blipFill>
        <p:spPr>
          <a:xfrm>
            <a:off x="26992986" y="17473646"/>
            <a:ext cx="1905000" cy="2476500"/>
          </a:xfrm>
          <a:prstGeom prst="rect">
            <a:avLst/>
          </a:prstGeom>
        </p:spPr>
      </p:pic>
    </p:spTree>
    <p:extLst>
      <p:ext uri="{BB962C8B-B14F-4D97-AF65-F5344CB8AC3E}">
        <p14:creationId xmlns:p14="http://schemas.microsoft.com/office/powerpoint/2010/main" val="17663114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grpSp>
        <p:nvGrpSpPr>
          <p:cNvPr id="43" name="Group 42"/>
          <p:cNvGrpSpPr/>
          <p:nvPr/>
        </p:nvGrpSpPr>
        <p:grpSpPr>
          <a:xfrm>
            <a:off x="26649343" y="975146"/>
            <a:ext cx="10160001" cy="1851464"/>
            <a:chOff x="26649343" y="975146"/>
            <a:chExt cx="10160001" cy="1851464"/>
          </a:xfrm>
        </p:grpSpPr>
        <p:pic>
          <p:nvPicPr>
            <p:cNvPr id="44" name="Picture 43">
              <a:hlinkClick r:id="rId4" action="ppaction://hlinksldjump"/>
              <a:extLst>
                <a:ext uri="{FF2B5EF4-FFF2-40B4-BE49-F238E27FC236}">
                  <a16:creationId xmlns:a16="http://schemas.microsoft.com/office/drawing/2014/main" xmlns="" id="{EB08E263-0342-3C45-909E-F3E2547BBB9A}"/>
                </a:ext>
              </a:extLst>
            </p:cNvPr>
            <p:cNvPicPr>
              <a:picLocks noChangeAspect="1"/>
            </p:cNvPicPr>
            <p:nvPr/>
          </p:nvPicPr>
          <p:blipFill>
            <a:blip r:embed="rId5"/>
            <a:stretch>
              <a:fillRect/>
            </a:stretch>
          </p:blipFill>
          <p:spPr>
            <a:xfrm>
              <a:off x="26649343" y="975146"/>
              <a:ext cx="10160000" cy="1790700"/>
            </a:xfrm>
            <a:prstGeom prst="rect">
              <a:avLst/>
            </a:prstGeom>
          </p:spPr>
        </p:pic>
        <p:sp>
          <p:nvSpPr>
            <p:cNvPr id="45" name="TextBox 44"/>
            <p:cNvSpPr txBox="1"/>
            <p:nvPr/>
          </p:nvSpPr>
          <p:spPr>
            <a:xfrm>
              <a:off x="27949820" y="2457278"/>
              <a:ext cx="8859524" cy="369332"/>
            </a:xfrm>
            <a:prstGeom prst="rect">
              <a:avLst/>
            </a:prstGeom>
            <a:noFill/>
          </p:spPr>
          <p:txBody>
            <a:bodyPr wrap="square" rtlCol="0">
              <a:spAutoFit/>
            </a:bodyPr>
            <a:lstStyle/>
            <a:p>
              <a:pPr algn="r"/>
              <a:r>
                <a:rPr lang="en-US" dirty="0"/>
                <a:t>Click above </a:t>
              </a:r>
              <a:r>
                <a:rPr lang="en-US" dirty="0" smtClean="0"/>
                <a:t>for an introduction to SYNTHACE</a:t>
              </a:r>
              <a:endParaRPr lang="en-US" dirty="0"/>
            </a:p>
          </p:txBody>
        </p:sp>
      </p:grpSp>
      <p:pic>
        <p:nvPicPr>
          <p:cNvPr id="5" name="Picture 4"/>
          <p:cNvPicPr>
            <a:picLocks noChangeAspect="1"/>
          </p:cNvPicPr>
          <p:nvPr/>
        </p:nvPicPr>
        <p:blipFill>
          <a:blip r:embed="rId6"/>
          <a:stretch>
            <a:fillRect/>
          </a:stretch>
        </p:blipFill>
        <p:spPr>
          <a:xfrm>
            <a:off x="12984796" y="2765847"/>
            <a:ext cx="12946466" cy="14999638"/>
          </a:xfrm>
          <a:prstGeom prst="rect">
            <a:avLst/>
          </a:prstGeom>
        </p:spPr>
      </p:pic>
      <p:sp>
        <p:nvSpPr>
          <p:cNvPr id="26" name="TextBox 8"/>
          <p:cNvSpPr txBox="1">
            <a:spLocks noChangeArrowheads="1"/>
          </p:cNvSpPr>
          <p:nvPr/>
        </p:nvSpPr>
        <p:spPr bwMode="auto">
          <a:xfrm>
            <a:off x="13650837" y="20141597"/>
            <a:ext cx="7957591"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buFont typeface="Arial" charset="0"/>
              <a:buNone/>
            </a:pPr>
            <a:r>
              <a:rPr lang="en-US" sz="3200" i="1" u="sng" dirty="0">
                <a:latin typeface="Arial" charset="0"/>
                <a:ea typeface="Arial" charset="0"/>
                <a:cs typeface="Arial" charset="0"/>
                <a:hlinkClick r:id="rId7"/>
              </a:rPr>
              <a:t>s.brown@synthace.com</a:t>
            </a:r>
            <a:r>
              <a:rPr lang="en-US" sz="3200" dirty="0">
                <a:latin typeface="Arial" charset="0"/>
                <a:ea typeface="Arial" charset="0"/>
                <a:cs typeface="Arial" charset="0"/>
              </a:rPr>
              <a:t>  |  </a:t>
            </a:r>
            <a:r>
              <a:rPr lang="en-US" sz="3200" dirty="0" err="1">
                <a:latin typeface="Arial" charset="0"/>
                <a:ea typeface="Arial" charset="0"/>
                <a:cs typeface="Arial" charset="0"/>
              </a:rPr>
              <a:t>synthace.com</a:t>
            </a:r>
            <a:endParaRPr lang="en-US" sz="3601" dirty="0">
              <a:latin typeface="Arial" charset="0"/>
              <a:ea typeface="Arial" charset="0"/>
              <a:cs typeface="Arial" charset="0"/>
            </a:endParaRPr>
          </a:p>
        </p:txBody>
      </p:sp>
      <p:sp>
        <p:nvSpPr>
          <p:cNvPr id="27" name="TextBox 8"/>
          <p:cNvSpPr txBox="1">
            <a:spLocks noChangeArrowheads="1"/>
          </p:cNvSpPr>
          <p:nvPr/>
        </p:nvSpPr>
        <p:spPr bwMode="auto">
          <a:xfrm>
            <a:off x="6674743" y="887619"/>
            <a:ext cx="12462343" cy="15695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r>
              <a:rPr lang="en-US" sz="9600" b="1" dirty="0" err="1">
                <a:solidFill>
                  <a:srgbClr val="54469F"/>
                </a:solidFill>
                <a:latin typeface="Arial" charset="0"/>
                <a:ea typeface="Arial" charset="0"/>
                <a:cs typeface="Arial" charset="0"/>
              </a:rPr>
              <a:t>Antha</a:t>
            </a:r>
            <a:r>
              <a:rPr lang="en-US" sz="9599" b="1" dirty="0"/>
              <a:t> DOE workflow </a:t>
            </a:r>
            <a:endParaRPr lang="en-US" sz="4400" dirty="0">
              <a:latin typeface="Arial" charset="0"/>
              <a:ea typeface="Arial" charset="0"/>
              <a:cs typeface="Arial" charset="0"/>
            </a:endParaRPr>
          </a:p>
        </p:txBody>
      </p:sp>
      <p:grpSp>
        <p:nvGrpSpPr>
          <p:cNvPr id="40" name="Group 39"/>
          <p:cNvGrpSpPr/>
          <p:nvPr/>
        </p:nvGrpSpPr>
        <p:grpSpPr>
          <a:xfrm>
            <a:off x="1079582" y="19417655"/>
            <a:ext cx="3360002" cy="1294207"/>
            <a:chOff x="1280160" y="17353806"/>
            <a:chExt cx="8980488" cy="1294209"/>
          </a:xfrm>
        </p:grpSpPr>
        <p:sp>
          <p:nvSpPr>
            <p:cNvPr id="41" name="Rectangle 40">
              <a:hlinkClick r:id="rId8" action="ppaction://hlinksldjump"/>
            </p:cNvPr>
            <p:cNvSpPr>
              <a:spLocks noChangeArrowheads="1"/>
            </p:cNvSpPr>
            <p:nvPr/>
          </p:nvSpPr>
          <p:spPr bwMode="auto">
            <a:xfrm>
              <a:off x="1280160" y="17353806"/>
              <a:ext cx="8980488" cy="833438"/>
            </a:xfrm>
            <a:prstGeom prst="rect">
              <a:avLst/>
            </a:prstGeom>
            <a:solidFill>
              <a:schemeClr val="accent4">
                <a:lumMod val="20000"/>
                <a:lumOff val="80000"/>
                <a:alpha val="90000"/>
              </a:schemeClr>
            </a:solidFill>
            <a:ln w="6350">
              <a:solidFill>
                <a:schemeClr val="tx1"/>
              </a:solidFill>
              <a:miter lim="800000"/>
              <a:headEnd/>
              <a:tailEnd/>
            </a:ln>
            <a:effectLst>
              <a:outerShdw blurRad="40000" dist="23000" dir="5400000" rotWithShape="0">
                <a:srgbClr val="000000">
                  <a:alpha val="34999"/>
                </a:srgbClr>
              </a:outerShdw>
            </a:effectLst>
          </p:spPr>
          <p:txBody>
            <a:bodyPr anchor="ctr"/>
            <a:lstStyle/>
            <a:p>
              <a:pPr algn="ctr" defTabSz="1873112">
                <a:defRPr/>
              </a:pPr>
              <a:r>
                <a:rPr lang="en-US" sz="6002" dirty="0">
                  <a:latin typeface="Tw Cen MT" panose="020B0602020104020603" pitchFamily="34" charset="0"/>
                  <a:ea typeface="+mn-ea"/>
                  <a:cs typeface="+mn-cs"/>
                </a:rPr>
                <a:t>⤺Abstract</a:t>
              </a:r>
            </a:p>
          </p:txBody>
        </p:sp>
        <p:sp>
          <p:nvSpPr>
            <p:cNvPr id="42" name="TextBox 41"/>
            <p:cNvSpPr txBox="1"/>
            <p:nvPr/>
          </p:nvSpPr>
          <p:spPr>
            <a:xfrm>
              <a:off x="1280160" y="18278683"/>
              <a:ext cx="8980488" cy="369332"/>
            </a:xfrm>
            <a:prstGeom prst="rect">
              <a:avLst/>
            </a:prstGeom>
            <a:noFill/>
          </p:spPr>
          <p:txBody>
            <a:bodyPr wrap="square" rtlCol="0">
              <a:spAutoFit/>
            </a:bodyPr>
            <a:lstStyle/>
            <a:p>
              <a:pPr algn="r"/>
              <a:r>
                <a:rPr lang="en-US" dirty="0">
                  <a:latin typeface="Times New Roman" charset="0"/>
                  <a:ea typeface="Times New Roman" charset="0"/>
                  <a:cs typeface="Times New Roman" charset="0"/>
                </a:rPr>
                <a:t>Click above to return</a:t>
              </a:r>
            </a:p>
          </p:txBody>
        </p:sp>
      </p:grpSp>
      <p:grpSp>
        <p:nvGrpSpPr>
          <p:cNvPr id="38" name="Group 37"/>
          <p:cNvGrpSpPr/>
          <p:nvPr/>
        </p:nvGrpSpPr>
        <p:grpSpPr>
          <a:xfrm>
            <a:off x="4930219" y="19433263"/>
            <a:ext cx="6053299" cy="1294207"/>
            <a:chOff x="1280160" y="17353806"/>
            <a:chExt cx="8980488" cy="1294209"/>
          </a:xfrm>
        </p:grpSpPr>
        <p:sp>
          <p:nvSpPr>
            <p:cNvPr id="39" name="Rectangle 38">
              <a:hlinkClick r:id="rId9" action="ppaction://hlinksldjump"/>
            </p:cNvPr>
            <p:cNvSpPr>
              <a:spLocks noChangeArrowheads="1"/>
            </p:cNvSpPr>
            <p:nvPr/>
          </p:nvSpPr>
          <p:spPr bwMode="auto">
            <a:xfrm>
              <a:off x="1280160" y="17353806"/>
              <a:ext cx="8980488" cy="833438"/>
            </a:xfrm>
            <a:prstGeom prst="rect">
              <a:avLst/>
            </a:prstGeom>
            <a:solidFill>
              <a:schemeClr val="accent4">
                <a:lumMod val="20000"/>
                <a:lumOff val="80000"/>
                <a:alpha val="90000"/>
              </a:schemeClr>
            </a:solidFill>
            <a:ln w="6350">
              <a:solidFill>
                <a:schemeClr val="tx1"/>
              </a:solidFill>
              <a:miter lim="800000"/>
              <a:headEnd/>
              <a:tailEnd/>
            </a:ln>
            <a:effectLst>
              <a:outerShdw blurRad="40000" dist="23000" dir="5400000" rotWithShape="0">
                <a:srgbClr val="000000">
                  <a:alpha val="34999"/>
                </a:srgbClr>
              </a:outerShdw>
            </a:effectLst>
          </p:spPr>
          <p:txBody>
            <a:bodyPr anchor="b"/>
            <a:lstStyle/>
            <a:p>
              <a:pPr algn="ctr" defTabSz="1873112">
                <a:defRPr/>
              </a:pPr>
              <a:r>
                <a:rPr lang="en-US" sz="6002" dirty="0">
                  <a:latin typeface="Tw Cen MT" panose="020B0602020104020603" pitchFamily="34" charset="0"/>
                  <a:ea typeface="+mn-ea"/>
                  <a:cs typeface="+mn-cs"/>
                </a:rPr>
                <a:t>⤺</a:t>
              </a:r>
              <a:r>
                <a:rPr lang="en-US" sz="4800" dirty="0">
                  <a:latin typeface="Tw Cen MT" panose="020B0602020104020603" pitchFamily="34" charset="0"/>
                  <a:ea typeface="+mn-ea"/>
                  <a:cs typeface="+mn-cs"/>
                </a:rPr>
                <a:t>Industrial Case Study</a:t>
              </a:r>
            </a:p>
          </p:txBody>
        </p:sp>
        <p:sp>
          <p:nvSpPr>
            <p:cNvPr id="46" name="TextBox 45"/>
            <p:cNvSpPr txBox="1"/>
            <p:nvPr/>
          </p:nvSpPr>
          <p:spPr>
            <a:xfrm>
              <a:off x="1280160" y="18278683"/>
              <a:ext cx="8980488" cy="369332"/>
            </a:xfrm>
            <a:prstGeom prst="rect">
              <a:avLst/>
            </a:prstGeom>
            <a:noFill/>
          </p:spPr>
          <p:txBody>
            <a:bodyPr wrap="square" rtlCol="0">
              <a:spAutoFit/>
            </a:bodyPr>
            <a:lstStyle/>
            <a:p>
              <a:pPr algn="r"/>
              <a:r>
                <a:rPr lang="en-US" dirty="0">
                  <a:latin typeface="Times New Roman" charset="0"/>
                  <a:ea typeface="Times New Roman" charset="0"/>
                  <a:cs typeface="Times New Roman" charset="0"/>
                </a:rPr>
                <a:t>Click above to return</a:t>
              </a:r>
            </a:p>
          </p:txBody>
        </p:sp>
      </p:grpSp>
      <p:pic>
        <p:nvPicPr>
          <p:cNvPr id="48" name="Picture 47">
            <a:extLst>
              <a:ext uri="{FF2B5EF4-FFF2-40B4-BE49-F238E27FC236}">
                <a16:creationId xmlns:a16="http://schemas.microsoft.com/office/drawing/2014/main" xmlns="" id="{29CE28AA-326F-754F-BF8E-630E7CF9C231}"/>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602869" y="982318"/>
            <a:ext cx="1641390" cy="1641390"/>
          </a:xfrm>
          <a:prstGeom prst="rect">
            <a:avLst/>
          </a:prstGeom>
        </p:spPr>
      </p:pic>
      <p:sp>
        <p:nvSpPr>
          <p:cNvPr id="49" name="Rectangle 48"/>
          <p:cNvSpPr/>
          <p:nvPr/>
        </p:nvSpPr>
        <p:spPr>
          <a:xfrm>
            <a:off x="960119" y="4237657"/>
            <a:ext cx="11649800" cy="14129509"/>
          </a:xfrm>
          <a:prstGeom prst="rect">
            <a:avLst/>
          </a:prstGeom>
        </p:spPr>
        <p:txBody>
          <a:bodyPr wrap="square">
            <a:spAutoFit/>
          </a:bodyPr>
          <a:lstStyle/>
          <a:p>
            <a:pPr algn="just"/>
            <a:r>
              <a:rPr lang="en-GB" sz="3601" dirty="0">
                <a:latin typeface="Arial" charset="0"/>
                <a:ea typeface="Arial" charset="0"/>
                <a:cs typeface="Arial" charset="0"/>
              </a:rPr>
              <a:t>Using </a:t>
            </a:r>
            <a:r>
              <a:rPr lang="en-US" sz="4000" b="1" dirty="0" err="1">
                <a:solidFill>
                  <a:srgbClr val="54469F"/>
                </a:solidFill>
              </a:rPr>
              <a:t>Antha</a:t>
            </a:r>
            <a:r>
              <a:rPr lang="en-GB" sz="3601" dirty="0">
                <a:latin typeface="Arial" charset="0"/>
                <a:ea typeface="Arial" charset="0"/>
                <a:cs typeface="Arial" charset="0"/>
              </a:rPr>
              <a:t>, </a:t>
            </a:r>
            <a:r>
              <a:rPr lang="en-GB" sz="3601" dirty="0" smtClean="0">
                <a:latin typeface="Arial" charset="0"/>
                <a:ea typeface="Arial" charset="0"/>
                <a:cs typeface="Arial" charset="0"/>
              </a:rPr>
              <a:t>scientists can </a:t>
            </a:r>
            <a:r>
              <a:rPr lang="en-GB" sz="3601" dirty="0">
                <a:latin typeface="Arial" charset="0"/>
                <a:ea typeface="Arial" charset="0"/>
                <a:cs typeface="Arial" charset="0"/>
              </a:rPr>
              <a:t>now afford to move away from OFAT experimentation, enabling the testing of </a:t>
            </a:r>
            <a:r>
              <a:rPr lang="en-GB" sz="3601" b="1" dirty="0">
                <a:latin typeface="Arial" charset="0"/>
                <a:ea typeface="Arial" charset="0"/>
                <a:cs typeface="Arial" charset="0"/>
              </a:rPr>
              <a:t>genetic</a:t>
            </a:r>
            <a:r>
              <a:rPr lang="en-GB" sz="3601" dirty="0">
                <a:latin typeface="Arial" charset="0"/>
                <a:ea typeface="Arial" charset="0"/>
                <a:cs typeface="Arial" charset="0"/>
              </a:rPr>
              <a:t> and </a:t>
            </a:r>
            <a:r>
              <a:rPr lang="en-GB" sz="3601" b="1" dirty="0">
                <a:latin typeface="Arial" charset="0"/>
                <a:ea typeface="Arial" charset="0"/>
                <a:cs typeface="Arial" charset="0"/>
              </a:rPr>
              <a:t>process factor interactions</a:t>
            </a:r>
            <a:r>
              <a:rPr lang="en-GB" sz="3601" dirty="0">
                <a:latin typeface="Arial" charset="0"/>
                <a:ea typeface="Arial" charset="0"/>
                <a:cs typeface="Arial" charset="0"/>
              </a:rPr>
              <a:t> within complex biological parameter landscapes.</a:t>
            </a:r>
          </a:p>
          <a:p>
            <a:pPr algn="just"/>
            <a:endParaRPr lang="en-GB" sz="3601" dirty="0">
              <a:latin typeface="Arial" charset="0"/>
              <a:ea typeface="Arial" charset="0"/>
              <a:cs typeface="Arial" charset="0"/>
            </a:endParaRPr>
          </a:p>
          <a:p>
            <a:pPr algn="just"/>
            <a:r>
              <a:rPr lang="en-GB" sz="3601" dirty="0">
                <a:latin typeface="Arial" charset="0"/>
                <a:ea typeface="Arial" charset="0"/>
                <a:cs typeface="Arial" charset="0"/>
              </a:rPr>
              <a:t>By leveraging </a:t>
            </a:r>
            <a:r>
              <a:rPr lang="en-US" sz="4000" b="1" dirty="0" err="1">
                <a:solidFill>
                  <a:srgbClr val="54469F"/>
                </a:solidFill>
              </a:rPr>
              <a:t>Antha’s</a:t>
            </a:r>
            <a:r>
              <a:rPr lang="en-GB" sz="3601" dirty="0">
                <a:latin typeface="Arial" charset="0"/>
                <a:ea typeface="Arial" charset="0"/>
                <a:cs typeface="Arial" charset="0"/>
              </a:rPr>
              <a:t> DOE capabilities: DOE planning and execution is made more accessible and flexible, experimental provenance is logged and data structured.</a:t>
            </a:r>
          </a:p>
          <a:p>
            <a:pPr algn="just"/>
            <a:endParaRPr lang="en-GB" sz="3601" dirty="0">
              <a:latin typeface="Arial" charset="0"/>
              <a:ea typeface="Arial" charset="0"/>
              <a:cs typeface="Arial" charset="0"/>
            </a:endParaRPr>
          </a:p>
          <a:p>
            <a:pPr algn="just"/>
            <a:r>
              <a:rPr lang="en-GB" sz="3601" dirty="0">
                <a:latin typeface="Arial" charset="0"/>
                <a:ea typeface="Arial" charset="0"/>
                <a:cs typeface="Arial" charset="0"/>
              </a:rPr>
              <a:t>The </a:t>
            </a:r>
            <a:r>
              <a:rPr lang="en-US" sz="4000" b="1" dirty="0" err="1">
                <a:solidFill>
                  <a:srgbClr val="54469F"/>
                </a:solidFill>
              </a:rPr>
              <a:t>Antha</a:t>
            </a:r>
            <a:r>
              <a:rPr lang="en-GB" sz="3601" dirty="0">
                <a:latin typeface="Arial" charset="0"/>
                <a:ea typeface="Arial" charset="0"/>
                <a:cs typeface="Arial" charset="0"/>
              </a:rPr>
              <a:t> DOE workflow delivers the following benefits </a:t>
            </a:r>
            <a:r>
              <a:rPr lang="en-GB" sz="3601" dirty="0" smtClean="0">
                <a:latin typeface="Arial" charset="0"/>
                <a:ea typeface="Arial" charset="0"/>
                <a:cs typeface="Arial" charset="0"/>
              </a:rPr>
              <a:t>for scientists:</a:t>
            </a:r>
          </a:p>
          <a:p>
            <a:pPr algn="just"/>
            <a:endParaRPr lang="en-GB" sz="3601" dirty="0">
              <a:latin typeface="Arial" charset="0"/>
              <a:ea typeface="Arial" charset="0"/>
              <a:cs typeface="Arial" charset="0"/>
            </a:endParaRPr>
          </a:p>
          <a:p>
            <a:pPr marL="285750" indent="-285750" algn="just">
              <a:buFont typeface="Arial" panose="020B0604020202020204" pitchFamily="34" charset="0"/>
              <a:buChar char="•"/>
            </a:pPr>
            <a:r>
              <a:rPr lang="en-GB" sz="3601" b="1" dirty="0">
                <a:latin typeface="Arial" charset="0"/>
                <a:ea typeface="Arial" charset="0"/>
                <a:cs typeface="Arial" charset="0"/>
              </a:rPr>
              <a:t>Automated DOEs in days rather than weeks</a:t>
            </a:r>
          </a:p>
          <a:p>
            <a:pPr algn="just"/>
            <a:endParaRPr lang="en-GB" b="1" dirty="0">
              <a:latin typeface="Arial" charset="0"/>
              <a:ea typeface="Arial" charset="0"/>
              <a:cs typeface="Arial" charset="0"/>
            </a:endParaRPr>
          </a:p>
          <a:p>
            <a:pPr marL="285750" indent="-285750" algn="just">
              <a:buFont typeface="Arial" panose="020B0604020202020204" pitchFamily="34" charset="0"/>
              <a:buChar char="•"/>
            </a:pPr>
            <a:r>
              <a:rPr lang="en-GB" sz="3601" b="1" dirty="0">
                <a:latin typeface="Arial" charset="0"/>
                <a:ea typeface="Arial" charset="0"/>
                <a:cs typeface="Arial" charset="0"/>
              </a:rPr>
              <a:t>Greater experimental resolution of complex systems</a:t>
            </a:r>
          </a:p>
          <a:p>
            <a:pPr marL="285750" indent="-285750" algn="just">
              <a:buFont typeface="Arial" panose="020B0604020202020204" pitchFamily="34" charset="0"/>
              <a:buChar char="•"/>
            </a:pPr>
            <a:endParaRPr lang="en-GB" b="1" dirty="0">
              <a:latin typeface="Arial" charset="0"/>
              <a:ea typeface="Arial" charset="0"/>
              <a:cs typeface="Arial" charset="0"/>
            </a:endParaRPr>
          </a:p>
          <a:p>
            <a:pPr marL="285750" indent="-285750" algn="just">
              <a:buFont typeface="Arial" panose="020B0604020202020204" pitchFamily="34" charset="0"/>
              <a:buChar char="•"/>
            </a:pPr>
            <a:r>
              <a:rPr lang="en-GB" sz="3601" b="1" dirty="0">
                <a:latin typeface="Arial" charset="0"/>
                <a:ea typeface="Arial" charset="0"/>
                <a:cs typeface="Arial" charset="0"/>
              </a:rPr>
              <a:t>Better understanding of the scientific principle of a process</a:t>
            </a:r>
          </a:p>
          <a:p>
            <a:pPr marL="285750" indent="-285750" algn="just">
              <a:buFont typeface="Arial" panose="020B0604020202020204" pitchFamily="34" charset="0"/>
              <a:buChar char="•"/>
            </a:pPr>
            <a:endParaRPr lang="en-GB" b="1" dirty="0">
              <a:latin typeface="Arial" charset="0"/>
              <a:ea typeface="Arial" charset="0"/>
              <a:cs typeface="Arial" charset="0"/>
            </a:endParaRPr>
          </a:p>
          <a:p>
            <a:pPr marL="285750" indent="-285750" algn="just">
              <a:buFont typeface="Arial" panose="020B0604020202020204" pitchFamily="34" charset="0"/>
              <a:buChar char="•"/>
            </a:pPr>
            <a:r>
              <a:rPr lang="en-GB" sz="3601" b="1" dirty="0">
                <a:latin typeface="Arial" charset="0"/>
                <a:ea typeface="Arial" charset="0"/>
                <a:cs typeface="Arial" charset="0"/>
              </a:rPr>
              <a:t>A big step towards building a robust bioprocess</a:t>
            </a:r>
          </a:p>
          <a:p>
            <a:pPr marL="285750" indent="-285750" algn="just">
              <a:buFont typeface="Arial" panose="020B0604020202020204" pitchFamily="34" charset="0"/>
              <a:buChar char="•"/>
            </a:pPr>
            <a:endParaRPr lang="en-GB" b="1" dirty="0">
              <a:latin typeface="Arial" charset="0"/>
              <a:ea typeface="Arial" charset="0"/>
              <a:cs typeface="Arial" charset="0"/>
            </a:endParaRPr>
          </a:p>
          <a:p>
            <a:pPr marL="285750" indent="-285750" algn="just">
              <a:buFont typeface="Arial" panose="020B0604020202020204" pitchFamily="34" charset="0"/>
              <a:buChar char="•"/>
            </a:pPr>
            <a:r>
              <a:rPr lang="en-GB" sz="3601" b="1" dirty="0">
                <a:latin typeface="Arial" charset="0"/>
                <a:ea typeface="Arial" charset="0"/>
                <a:cs typeface="Arial" charset="0"/>
              </a:rPr>
              <a:t>Increased likelihood of success</a:t>
            </a:r>
            <a:endParaRPr lang="en-GB" sz="3601" dirty="0">
              <a:latin typeface="Arial" charset="0"/>
              <a:ea typeface="Arial" charset="0"/>
              <a:cs typeface="Arial" charset="0"/>
            </a:endParaRPr>
          </a:p>
          <a:p>
            <a:pPr marL="285750" indent="-285750" algn="just">
              <a:buFont typeface="Arial" panose="020B0604020202020204" pitchFamily="34" charset="0"/>
              <a:buChar char="•"/>
            </a:pPr>
            <a:endParaRPr lang="en-GB" sz="3601" dirty="0">
              <a:latin typeface="Arial" charset="0"/>
              <a:ea typeface="Arial" charset="0"/>
              <a:cs typeface="Arial" charset="0"/>
            </a:endParaRPr>
          </a:p>
          <a:p>
            <a:pPr algn="just"/>
            <a:r>
              <a:rPr lang="en-GB" sz="3601" dirty="0" smtClean="0">
                <a:latin typeface="Arial" charset="0"/>
                <a:ea typeface="Arial" charset="0"/>
                <a:cs typeface="Arial" charset="0"/>
              </a:rPr>
              <a:t>Scientists can </a:t>
            </a:r>
            <a:r>
              <a:rPr lang="en-GB" sz="3601" dirty="0">
                <a:latin typeface="Arial" charset="0"/>
                <a:ea typeface="Arial" charset="0"/>
                <a:cs typeface="Arial" charset="0"/>
              </a:rPr>
              <a:t>expect </a:t>
            </a:r>
            <a:r>
              <a:rPr lang="en-GB" sz="3601" dirty="0" smtClean="0">
                <a:latin typeface="Arial" charset="0"/>
                <a:ea typeface="Arial" charset="0"/>
                <a:cs typeface="Arial" charset="0"/>
              </a:rPr>
              <a:t>to save up to </a:t>
            </a:r>
            <a:r>
              <a:rPr lang="en-GB" sz="3601" dirty="0">
                <a:latin typeface="Arial" charset="0"/>
                <a:ea typeface="Arial" charset="0"/>
                <a:cs typeface="Arial" charset="0"/>
              </a:rPr>
              <a:t>250% </a:t>
            </a:r>
            <a:r>
              <a:rPr lang="en-GB" sz="3601" dirty="0" smtClean="0">
                <a:latin typeface="Arial" charset="0"/>
                <a:ea typeface="Arial" charset="0"/>
                <a:cs typeface="Arial" charset="0"/>
              </a:rPr>
              <a:t>more time when </a:t>
            </a:r>
            <a:r>
              <a:rPr lang="en-GB" sz="3601" dirty="0">
                <a:latin typeface="Arial" charset="0"/>
                <a:ea typeface="Arial" charset="0"/>
                <a:cs typeface="Arial" charset="0"/>
              </a:rPr>
              <a:t>compared to manual DOE planning and execution  (Figure 3).</a:t>
            </a:r>
          </a:p>
        </p:txBody>
      </p:sp>
      <p:sp>
        <p:nvSpPr>
          <p:cNvPr id="50" name="TextBox 49"/>
          <p:cNvSpPr txBox="1"/>
          <p:nvPr/>
        </p:nvSpPr>
        <p:spPr>
          <a:xfrm>
            <a:off x="13814122" y="18233220"/>
            <a:ext cx="11827860" cy="523220"/>
          </a:xfrm>
          <a:prstGeom prst="rect">
            <a:avLst/>
          </a:prstGeom>
          <a:noFill/>
        </p:spPr>
        <p:txBody>
          <a:bodyPr wrap="square" rtlCol="0">
            <a:spAutoFit/>
          </a:bodyPr>
          <a:lstStyle/>
          <a:p>
            <a:pPr algn="ctr"/>
            <a:r>
              <a:rPr lang="en-US" sz="2800" b="1" dirty="0">
                <a:latin typeface="Arial" charset="0"/>
                <a:ea typeface="Arial" charset="0"/>
                <a:cs typeface="Arial" charset="0"/>
              </a:rPr>
              <a:t>Figure 3. </a:t>
            </a:r>
            <a:r>
              <a:rPr lang="en-US" sz="2800" dirty="0">
                <a:latin typeface="Arial" charset="0"/>
                <a:ea typeface="Arial" charset="0"/>
                <a:cs typeface="Arial" charset="0"/>
              </a:rPr>
              <a:t> </a:t>
            </a:r>
            <a:r>
              <a:rPr lang="en-US" sz="2800" dirty="0" smtClean="0">
                <a:latin typeface="Arial" charset="0"/>
                <a:ea typeface="Arial" charset="0"/>
                <a:cs typeface="Arial" charset="0"/>
              </a:rPr>
              <a:t>Manual </a:t>
            </a:r>
            <a:r>
              <a:rPr lang="en-US" sz="2800" dirty="0">
                <a:latin typeface="Arial" charset="0"/>
                <a:ea typeface="Arial" charset="0"/>
                <a:cs typeface="Arial" charset="0"/>
              </a:rPr>
              <a:t>DOE (</a:t>
            </a:r>
            <a:r>
              <a:rPr lang="en-US" sz="2800" dirty="0" smtClean="0">
                <a:latin typeface="Arial" charset="0"/>
                <a:ea typeface="Arial" charset="0"/>
                <a:cs typeface="Arial" charset="0"/>
              </a:rPr>
              <a:t>blue) versus </a:t>
            </a:r>
            <a:r>
              <a:rPr lang="en-US" sz="2800" b="1" dirty="0" err="1" smtClean="0">
                <a:solidFill>
                  <a:srgbClr val="54469F"/>
                </a:solidFill>
                <a:latin typeface="Arial" charset="0"/>
                <a:ea typeface="Arial" charset="0"/>
                <a:cs typeface="Arial" charset="0"/>
              </a:rPr>
              <a:t>Antha</a:t>
            </a:r>
            <a:r>
              <a:rPr lang="en-US" sz="2800" b="1" dirty="0" smtClean="0">
                <a:solidFill>
                  <a:srgbClr val="54469F"/>
                </a:solidFill>
                <a:latin typeface="Arial" charset="0"/>
                <a:ea typeface="Arial" charset="0"/>
                <a:cs typeface="Arial" charset="0"/>
              </a:rPr>
              <a:t> </a:t>
            </a:r>
            <a:r>
              <a:rPr lang="en-US" sz="2800" dirty="0" smtClean="0">
                <a:latin typeface="Arial" charset="0"/>
                <a:ea typeface="Arial" charset="0"/>
                <a:cs typeface="Arial" charset="0"/>
              </a:rPr>
              <a:t>DOE </a:t>
            </a:r>
            <a:r>
              <a:rPr lang="en-US" sz="2800" dirty="0">
                <a:latin typeface="Arial" charset="0"/>
                <a:ea typeface="Arial" charset="0"/>
                <a:cs typeface="Arial" charset="0"/>
              </a:rPr>
              <a:t>workflow (green</a:t>
            </a:r>
            <a:r>
              <a:rPr lang="en-US" sz="2800" dirty="0" smtClean="0">
                <a:latin typeface="Arial" charset="0"/>
                <a:ea typeface="Arial" charset="0"/>
                <a:cs typeface="Arial" charset="0"/>
              </a:rPr>
              <a:t>)</a:t>
            </a:r>
            <a:endParaRPr lang="en-US" sz="2800" dirty="0">
              <a:latin typeface="Arial" charset="0"/>
              <a:ea typeface="Arial" charset="0"/>
              <a:cs typeface="Arial" charset="0"/>
            </a:endParaRPr>
          </a:p>
        </p:txBody>
      </p:sp>
      <p:grpSp>
        <p:nvGrpSpPr>
          <p:cNvPr id="9" name="Group 8"/>
          <p:cNvGrpSpPr/>
          <p:nvPr/>
        </p:nvGrpSpPr>
        <p:grpSpPr>
          <a:xfrm>
            <a:off x="26131964" y="14176667"/>
            <a:ext cx="10677377" cy="6535195"/>
            <a:chOff x="26131964" y="14176667"/>
            <a:chExt cx="10677377" cy="6535195"/>
          </a:xfrm>
        </p:grpSpPr>
        <p:grpSp>
          <p:nvGrpSpPr>
            <p:cNvPr id="23" name="Group 22"/>
            <p:cNvGrpSpPr/>
            <p:nvPr/>
          </p:nvGrpSpPr>
          <p:grpSpPr>
            <a:xfrm>
              <a:off x="28495186" y="17760794"/>
              <a:ext cx="5884411" cy="1386531"/>
              <a:chOff x="1280160" y="17124602"/>
              <a:chExt cx="8980488" cy="1386531"/>
            </a:xfrm>
          </p:grpSpPr>
          <p:sp>
            <p:nvSpPr>
              <p:cNvPr id="24" name="Rectangle 23">
                <a:hlinkClick r:id="" action="ppaction://noaction" highlightClick="1"/>
              </p:cNvPr>
              <p:cNvSpPr>
                <a:spLocks noChangeArrowheads="1"/>
              </p:cNvSpPr>
              <p:nvPr/>
            </p:nvSpPr>
            <p:spPr bwMode="auto">
              <a:xfrm>
                <a:off x="1280160" y="17124602"/>
                <a:ext cx="8980488" cy="1004400"/>
              </a:xfrm>
              <a:prstGeom prst="rect">
                <a:avLst/>
              </a:prstGeom>
              <a:solidFill>
                <a:schemeClr val="bg1">
                  <a:lumMod val="95000"/>
                  <a:alpha val="90000"/>
                </a:schemeClr>
              </a:solidFill>
              <a:ln w="6350">
                <a:solidFill>
                  <a:schemeClr val="bg1">
                    <a:lumMod val="85000"/>
                  </a:schemeClr>
                </a:solidFill>
                <a:miter lim="800000"/>
                <a:headEnd/>
                <a:tailEnd/>
              </a:ln>
              <a:effectLst>
                <a:outerShdw blurRad="40000" dist="23000" dir="5400000" rotWithShape="0">
                  <a:srgbClr val="000000">
                    <a:alpha val="34999"/>
                  </a:srgbClr>
                </a:outerShdw>
              </a:effectLst>
            </p:spPr>
            <p:txBody>
              <a:bodyPr anchor="ctr"/>
              <a:lstStyle/>
              <a:p>
                <a:pPr algn="ctr" defTabSz="1873112">
                  <a:defRPr/>
                </a:pPr>
                <a:r>
                  <a:rPr lang="en-US" sz="4802" dirty="0">
                    <a:solidFill>
                      <a:schemeClr val="bg1">
                        <a:lumMod val="75000"/>
                      </a:schemeClr>
                    </a:solidFill>
                    <a:latin typeface="Tw Cen MT" panose="020B0602020104020603" pitchFamily="34" charset="0"/>
                    <a:ea typeface="+mn-ea"/>
                    <a:cs typeface="+mn-cs"/>
                  </a:rPr>
                  <a:t>2. Automated Execution</a:t>
                </a:r>
              </a:p>
            </p:txBody>
          </p:sp>
          <p:sp>
            <p:nvSpPr>
              <p:cNvPr id="25" name="TextBox 24"/>
              <p:cNvSpPr txBox="1"/>
              <p:nvPr/>
            </p:nvSpPr>
            <p:spPr>
              <a:xfrm>
                <a:off x="1280160" y="18141801"/>
                <a:ext cx="8980488" cy="369332"/>
              </a:xfrm>
              <a:prstGeom prst="rect">
                <a:avLst/>
              </a:prstGeom>
              <a:noFill/>
            </p:spPr>
            <p:txBody>
              <a:bodyPr wrap="square" rtlCol="0">
                <a:spAutoFit/>
              </a:bodyPr>
              <a:lstStyle/>
              <a:p>
                <a:pPr algn="r"/>
                <a:endParaRPr lang="en-US" dirty="0">
                  <a:latin typeface="Times New Roman" charset="0"/>
                  <a:ea typeface="Times New Roman" charset="0"/>
                  <a:cs typeface="Times New Roman" charset="0"/>
                </a:endParaRPr>
              </a:p>
            </p:txBody>
          </p:sp>
        </p:grpSp>
        <p:grpSp>
          <p:nvGrpSpPr>
            <p:cNvPr id="29" name="Group 28"/>
            <p:cNvGrpSpPr/>
            <p:nvPr/>
          </p:nvGrpSpPr>
          <p:grpSpPr>
            <a:xfrm>
              <a:off x="28495186" y="19325331"/>
              <a:ext cx="5884411" cy="1386531"/>
              <a:chOff x="1280160" y="17124602"/>
              <a:chExt cx="8980488" cy="1386531"/>
            </a:xfrm>
          </p:grpSpPr>
          <p:sp>
            <p:nvSpPr>
              <p:cNvPr id="30" name="Rectangle 29">
                <a:hlinkClick r:id="" action="ppaction://noaction" highlightClick="1"/>
              </p:cNvPr>
              <p:cNvSpPr>
                <a:spLocks noChangeArrowheads="1"/>
              </p:cNvSpPr>
              <p:nvPr/>
            </p:nvSpPr>
            <p:spPr bwMode="auto">
              <a:xfrm>
                <a:off x="1280160" y="17124602"/>
                <a:ext cx="8980488" cy="1004400"/>
              </a:xfrm>
              <a:prstGeom prst="rect">
                <a:avLst/>
              </a:prstGeom>
              <a:solidFill>
                <a:schemeClr val="bg1">
                  <a:lumMod val="95000"/>
                  <a:alpha val="90000"/>
                </a:schemeClr>
              </a:solidFill>
              <a:ln w="6350">
                <a:solidFill>
                  <a:schemeClr val="bg1">
                    <a:lumMod val="85000"/>
                  </a:schemeClr>
                </a:solidFill>
                <a:miter lim="800000"/>
                <a:headEnd/>
                <a:tailEnd/>
              </a:ln>
              <a:effectLst>
                <a:outerShdw blurRad="40000" dist="23000" dir="5400000" rotWithShape="0">
                  <a:srgbClr val="000000">
                    <a:alpha val="34999"/>
                  </a:srgbClr>
                </a:outerShdw>
              </a:effectLst>
            </p:spPr>
            <p:txBody>
              <a:bodyPr anchor="ctr"/>
              <a:lstStyle/>
              <a:p>
                <a:pPr algn="ctr" defTabSz="1873112">
                  <a:defRPr/>
                </a:pPr>
                <a:r>
                  <a:rPr lang="en-US" sz="4802" dirty="0">
                    <a:solidFill>
                      <a:schemeClr val="bg1">
                        <a:lumMod val="75000"/>
                      </a:schemeClr>
                    </a:solidFill>
                    <a:latin typeface="Tw Cen MT" panose="020B0602020104020603" pitchFamily="34" charset="0"/>
                    <a:ea typeface="+mn-ea"/>
                    <a:cs typeface="+mn-cs"/>
                  </a:rPr>
                  <a:t>3. Import Results</a:t>
                </a:r>
              </a:p>
            </p:txBody>
          </p:sp>
          <p:sp>
            <p:nvSpPr>
              <p:cNvPr id="31" name="TextBox 30"/>
              <p:cNvSpPr txBox="1"/>
              <p:nvPr/>
            </p:nvSpPr>
            <p:spPr>
              <a:xfrm>
                <a:off x="1280160" y="18141801"/>
                <a:ext cx="8980488" cy="369332"/>
              </a:xfrm>
              <a:prstGeom prst="rect">
                <a:avLst/>
              </a:prstGeom>
              <a:noFill/>
            </p:spPr>
            <p:txBody>
              <a:bodyPr wrap="square" rtlCol="0">
                <a:spAutoFit/>
              </a:bodyPr>
              <a:lstStyle/>
              <a:p>
                <a:pPr algn="r"/>
                <a:endParaRPr lang="en-US" dirty="0">
                  <a:latin typeface="Times New Roman" charset="0"/>
                  <a:ea typeface="Times New Roman" charset="0"/>
                  <a:cs typeface="Times New Roman" charset="0"/>
                </a:endParaRPr>
              </a:p>
            </p:txBody>
          </p:sp>
        </p:grpSp>
        <p:grpSp>
          <p:nvGrpSpPr>
            <p:cNvPr id="35" name="Group 34"/>
            <p:cNvGrpSpPr/>
            <p:nvPr/>
          </p:nvGrpSpPr>
          <p:grpSpPr>
            <a:xfrm>
              <a:off x="28495186" y="16178584"/>
              <a:ext cx="5884410" cy="1385872"/>
              <a:chOff x="787038" y="17232962"/>
              <a:chExt cx="9966732" cy="1385870"/>
            </a:xfrm>
          </p:grpSpPr>
          <p:sp>
            <p:nvSpPr>
              <p:cNvPr id="36" name="Rectangle 35">
                <a:hlinkClick r:id="rId11" action="ppaction://hlinksldjump"/>
              </p:cNvPr>
              <p:cNvSpPr>
                <a:spLocks noChangeArrowheads="1"/>
              </p:cNvSpPr>
              <p:nvPr/>
            </p:nvSpPr>
            <p:spPr bwMode="auto">
              <a:xfrm>
                <a:off x="787038" y="17232962"/>
                <a:ext cx="9966732" cy="1004400"/>
              </a:xfrm>
              <a:prstGeom prst="rect">
                <a:avLst/>
              </a:prstGeom>
              <a:solidFill>
                <a:schemeClr val="accent4">
                  <a:lumMod val="20000"/>
                  <a:lumOff val="80000"/>
                  <a:alpha val="90000"/>
                </a:schemeClr>
              </a:solidFill>
              <a:ln w="6350">
                <a:solidFill>
                  <a:schemeClr val="tx1"/>
                </a:solidFill>
                <a:miter lim="800000"/>
                <a:headEnd/>
                <a:tailEnd/>
              </a:ln>
              <a:effectLst>
                <a:outerShdw blurRad="40000" dist="23000" dir="5400000" rotWithShape="0">
                  <a:srgbClr val="000000">
                    <a:alpha val="34999"/>
                  </a:srgbClr>
                </a:outerShdw>
              </a:effectLst>
            </p:spPr>
            <p:txBody>
              <a:bodyPr anchor="ctr"/>
              <a:lstStyle/>
              <a:p>
                <a:pPr algn="ctr" defTabSz="1873112">
                  <a:defRPr/>
                </a:pPr>
                <a:r>
                  <a:rPr lang="en-US" sz="4802" dirty="0">
                    <a:ea typeface="Calibri" charset="0"/>
                    <a:cs typeface="Calibri" charset="0"/>
                  </a:rPr>
                  <a:t>1. Planning &amp; Design</a:t>
                </a:r>
              </a:p>
            </p:txBody>
          </p:sp>
          <p:sp>
            <p:nvSpPr>
              <p:cNvPr id="37" name="TextBox 36"/>
              <p:cNvSpPr txBox="1"/>
              <p:nvPr/>
            </p:nvSpPr>
            <p:spPr>
              <a:xfrm>
                <a:off x="1280160" y="18249500"/>
                <a:ext cx="8980488" cy="369332"/>
              </a:xfrm>
              <a:prstGeom prst="rect">
                <a:avLst/>
              </a:prstGeom>
              <a:noFill/>
            </p:spPr>
            <p:txBody>
              <a:bodyPr wrap="square" rtlCol="0">
                <a:spAutoFit/>
              </a:bodyPr>
              <a:lstStyle/>
              <a:p>
                <a:pPr algn="r"/>
                <a:r>
                  <a:rPr lang="en-US" dirty="0">
                    <a:latin typeface="Times New Roman" charset="0"/>
                    <a:ea typeface="Times New Roman" charset="0"/>
                    <a:cs typeface="Times New Roman" charset="0"/>
                  </a:rPr>
                  <a:t>Click above to learn more</a:t>
                </a:r>
              </a:p>
            </p:txBody>
          </p:sp>
        </p:grpSp>
        <p:sp>
          <p:nvSpPr>
            <p:cNvPr id="51" name="Rectangle 50"/>
            <p:cNvSpPr/>
            <p:nvPr/>
          </p:nvSpPr>
          <p:spPr>
            <a:xfrm>
              <a:off x="26131964" y="14176667"/>
              <a:ext cx="10677377" cy="1262012"/>
            </a:xfrm>
            <a:prstGeom prst="rect">
              <a:avLst/>
            </a:prstGeom>
          </p:spPr>
          <p:txBody>
            <a:bodyPr wrap="square">
              <a:spAutoFit/>
            </a:bodyPr>
            <a:lstStyle/>
            <a:p>
              <a:pPr algn="just"/>
              <a:r>
                <a:rPr lang="en-GB" sz="3601" dirty="0">
                  <a:latin typeface="Arial" charset="0"/>
                  <a:ea typeface="Arial" charset="0"/>
                  <a:cs typeface="Arial" charset="0"/>
                </a:rPr>
                <a:t>The following links will take you through the execution of the</a:t>
              </a:r>
              <a:r>
                <a:rPr lang="en-GB" sz="3600" dirty="0">
                  <a:latin typeface="Arial" charset="0"/>
                  <a:ea typeface="Arial" charset="0"/>
                  <a:cs typeface="Arial" charset="0"/>
                </a:rPr>
                <a:t> </a:t>
              </a:r>
              <a:r>
                <a:rPr lang="en-GB" sz="4000" b="1" dirty="0" err="1">
                  <a:solidFill>
                    <a:srgbClr val="54469F"/>
                  </a:solidFill>
                </a:rPr>
                <a:t>A</a:t>
              </a:r>
              <a:r>
                <a:rPr lang="en-GB" sz="4000" b="1" dirty="0" err="1" smtClean="0">
                  <a:solidFill>
                    <a:srgbClr val="54469F"/>
                  </a:solidFill>
                </a:rPr>
                <a:t>ntha</a:t>
              </a:r>
              <a:r>
                <a:rPr lang="en-GB" sz="3601" dirty="0" smtClean="0">
                  <a:latin typeface="Arial" charset="0"/>
                  <a:ea typeface="Arial" charset="0"/>
                  <a:cs typeface="Arial" charset="0"/>
                </a:rPr>
                <a:t> </a:t>
              </a:r>
              <a:r>
                <a:rPr lang="en-GB" sz="3601" dirty="0">
                  <a:latin typeface="Arial" charset="0"/>
                  <a:ea typeface="Arial" charset="0"/>
                  <a:cs typeface="Arial" charset="0"/>
                </a:rPr>
                <a:t>DOE workflow</a:t>
              </a:r>
              <a:endParaRPr lang="en-GB" sz="4000" b="1" dirty="0">
                <a:solidFill>
                  <a:srgbClr val="749E63"/>
                </a:solidFill>
              </a:endParaRPr>
            </a:p>
          </p:txBody>
        </p:sp>
      </p:grpSp>
      <p:grpSp>
        <p:nvGrpSpPr>
          <p:cNvPr id="6" name="Group 5"/>
          <p:cNvGrpSpPr/>
          <p:nvPr/>
        </p:nvGrpSpPr>
        <p:grpSpPr>
          <a:xfrm>
            <a:off x="26131965" y="3685399"/>
            <a:ext cx="10677378" cy="2369880"/>
            <a:chOff x="26131965" y="3260858"/>
            <a:chExt cx="10677378" cy="2369880"/>
          </a:xfrm>
        </p:grpSpPr>
        <p:pic>
          <p:nvPicPr>
            <p:cNvPr id="52" name="Picture 51"/>
            <p:cNvPicPr>
              <a:picLocks noChangeAspect="1"/>
            </p:cNvPicPr>
            <p:nvPr/>
          </p:nvPicPr>
          <p:blipFill>
            <a:blip r:embed="rId12">
              <a:duotone>
                <a:prstClr val="black"/>
                <a:srgbClr val="30D048">
                  <a:tint val="45000"/>
                  <a:satMod val="400000"/>
                </a:srgbClr>
              </a:duotone>
            </a:blip>
            <a:stretch>
              <a:fillRect/>
            </a:stretch>
          </p:blipFill>
          <p:spPr>
            <a:xfrm>
              <a:off x="26131965" y="3862558"/>
              <a:ext cx="1524000" cy="1524000"/>
            </a:xfrm>
            <a:prstGeom prst="rect">
              <a:avLst/>
            </a:prstGeom>
          </p:spPr>
        </p:pic>
        <p:sp>
          <p:nvSpPr>
            <p:cNvPr id="55" name="Rectangle 54"/>
            <p:cNvSpPr/>
            <p:nvPr/>
          </p:nvSpPr>
          <p:spPr>
            <a:xfrm>
              <a:off x="27949819" y="3260858"/>
              <a:ext cx="8859524" cy="2369880"/>
            </a:xfrm>
            <a:prstGeom prst="rect">
              <a:avLst/>
            </a:prstGeom>
          </p:spPr>
          <p:txBody>
            <a:bodyPr wrap="square">
              <a:spAutoFit/>
            </a:bodyPr>
            <a:lstStyle/>
            <a:p>
              <a:pPr algn="just"/>
              <a:r>
                <a:rPr lang="en-GB" sz="3600" b="1" dirty="0">
                  <a:solidFill>
                    <a:srgbClr val="54469F"/>
                  </a:solidFill>
                </a:rPr>
                <a:t>Experimental Design</a:t>
              </a:r>
              <a:endParaRPr lang="en-US" sz="3600" dirty="0">
                <a:solidFill>
                  <a:srgbClr val="54469F"/>
                </a:solidFill>
                <a:latin typeface="Arial" charset="0"/>
                <a:ea typeface="Arial" charset="0"/>
                <a:cs typeface="Arial" charset="0"/>
              </a:endParaRPr>
            </a:p>
            <a:p>
              <a:pPr algn="just"/>
              <a:r>
                <a:rPr lang="en-US" sz="2800" dirty="0">
                  <a:latin typeface="Arial" charset="0"/>
                  <a:ea typeface="Arial" charset="0"/>
                  <a:cs typeface="Arial" charset="0"/>
                </a:rPr>
                <a:t>Design complex, multi-factorial experiments using predefined protocols, such as Type IIs Construct assembly, or create your own using the visual workflow editor.</a:t>
              </a:r>
            </a:p>
          </p:txBody>
        </p:sp>
      </p:grpSp>
      <p:grpSp>
        <p:nvGrpSpPr>
          <p:cNvPr id="7" name="Group 6"/>
          <p:cNvGrpSpPr/>
          <p:nvPr/>
        </p:nvGrpSpPr>
        <p:grpSpPr>
          <a:xfrm>
            <a:off x="26131965" y="7172198"/>
            <a:ext cx="10677378" cy="2004164"/>
            <a:chOff x="26131965" y="5963886"/>
            <a:chExt cx="10677378" cy="2004164"/>
          </a:xfrm>
        </p:grpSpPr>
        <p:pic>
          <p:nvPicPr>
            <p:cNvPr id="53" name="Picture 52"/>
            <p:cNvPicPr>
              <a:picLocks noChangeAspect="1"/>
            </p:cNvPicPr>
            <p:nvPr/>
          </p:nvPicPr>
          <p:blipFill>
            <a:blip r:embed="rId13">
              <a:duotone>
                <a:prstClr val="black"/>
                <a:srgbClr val="30D048">
                  <a:tint val="45000"/>
                  <a:satMod val="400000"/>
                </a:srgbClr>
              </a:duotone>
            </a:blip>
            <a:stretch>
              <a:fillRect/>
            </a:stretch>
          </p:blipFill>
          <p:spPr>
            <a:xfrm>
              <a:off x="26131965" y="6444050"/>
              <a:ext cx="1524000" cy="1524000"/>
            </a:xfrm>
            <a:prstGeom prst="rect">
              <a:avLst/>
            </a:prstGeom>
          </p:spPr>
        </p:pic>
        <p:sp>
          <p:nvSpPr>
            <p:cNvPr id="56" name="Rectangle 55"/>
            <p:cNvSpPr/>
            <p:nvPr/>
          </p:nvSpPr>
          <p:spPr>
            <a:xfrm>
              <a:off x="28018228" y="5963886"/>
              <a:ext cx="8791115" cy="2000548"/>
            </a:xfrm>
            <a:prstGeom prst="rect">
              <a:avLst/>
            </a:prstGeom>
          </p:spPr>
          <p:txBody>
            <a:bodyPr wrap="square">
              <a:spAutoFit/>
            </a:bodyPr>
            <a:lstStyle/>
            <a:p>
              <a:pPr algn="just"/>
              <a:r>
                <a:rPr lang="en-GB" sz="3600" b="1" dirty="0">
                  <a:solidFill>
                    <a:srgbClr val="54469F"/>
                  </a:solidFill>
                </a:rPr>
                <a:t>Simulate &amp; Execute</a:t>
              </a:r>
              <a:endParaRPr lang="en-US" sz="3600" dirty="0">
                <a:solidFill>
                  <a:srgbClr val="54469F"/>
                </a:solidFill>
                <a:latin typeface="Arial" charset="0"/>
                <a:ea typeface="Arial" charset="0"/>
                <a:cs typeface="Arial" charset="0"/>
              </a:endParaRPr>
            </a:p>
            <a:p>
              <a:pPr algn="just"/>
              <a:r>
                <a:rPr lang="en-US" sz="2800" dirty="0">
                  <a:latin typeface="Arial" charset="0"/>
                  <a:ea typeface="Arial" charset="0"/>
                  <a:cs typeface="Arial" charset="0"/>
                </a:rPr>
                <a:t>With device drivers for automated liquid handling platforms and other lab hardware, </a:t>
              </a:r>
              <a:r>
                <a:rPr lang="en-US" sz="3200" b="1" dirty="0" err="1">
                  <a:solidFill>
                    <a:srgbClr val="54469F"/>
                  </a:solidFill>
                </a:rPr>
                <a:t>A</a:t>
              </a:r>
              <a:r>
                <a:rPr lang="en-US" sz="3200" b="1" dirty="0" err="1" smtClean="0">
                  <a:solidFill>
                    <a:srgbClr val="54469F"/>
                  </a:solidFill>
                </a:rPr>
                <a:t>ntha</a:t>
              </a:r>
              <a:r>
                <a:rPr lang="en-US" sz="2800" dirty="0" smtClean="0">
                  <a:latin typeface="Arial" charset="0"/>
                  <a:ea typeface="Arial" charset="0"/>
                  <a:cs typeface="Arial" charset="0"/>
                </a:rPr>
                <a:t> </a:t>
              </a:r>
              <a:r>
                <a:rPr lang="en-US" sz="2800" dirty="0">
                  <a:latin typeface="Arial" charset="0"/>
                  <a:ea typeface="Arial" charset="0"/>
                  <a:cs typeface="Arial" charset="0"/>
                </a:rPr>
                <a:t>automates experiment execution and management.</a:t>
              </a:r>
            </a:p>
          </p:txBody>
        </p:sp>
      </p:grpSp>
      <p:grpSp>
        <p:nvGrpSpPr>
          <p:cNvPr id="8" name="Group 7"/>
          <p:cNvGrpSpPr/>
          <p:nvPr/>
        </p:nvGrpSpPr>
        <p:grpSpPr>
          <a:xfrm>
            <a:off x="26131965" y="10433526"/>
            <a:ext cx="10677377" cy="2862322"/>
            <a:chOff x="26131965" y="8768013"/>
            <a:chExt cx="10677377" cy="2862322"/>
          </a:xfrm>
        </p:grpSpPr>
        <p:pic>
          <p:nvPicPr>
            <p:cNvPr id="54" name="Picture 53"/>
            <p:cNvPicPr>
              <a:picLocks noChangeAspect="1"/>
            </p:cNvPicPr>
            <p:nvPr/>
          </p:nvPicPr>
          <p:blipFill>
            <a:blip r:embed="rId14">
              <a:duotone>
                <a:prstClr val="black"/>
                <a:srgbClr val="30D048">
                  <a:tint val="45000"/>
                  <a:satMod val="400000"/>
                </a:srgbClr>
              </a:duotone>
            </a:blip>
            <a:stretch>
              <a:fillRect/>
            </a:stretch>
          </p:blipFill>
          <p:spPr>
            <a:xfrm>
              <a:off x="26131965" y="9361778"/>
              <a:ext cx="1524000" cy="1524000"/>
            </a:xfrm>
            <a:prstGeom prst="rect">
              <a:avLst/>
            </a:prstGeom>
          </p:spPr>
        </p:pic>
        <p:sp>
          <p:nvSpPr>
            <p:cNvPr id="57" name="Rectangle 56"/>
            <p:cNvSpPr/>
            <p:nvPr/>
          </p:nvSpPr>
          <p:spPr>
            <a:xfrm>
              <a:off x="28018227" y="8768013"/>
              <a:ext cx="8791115" cy="2862322"/>
            </a:xfrm>
            <a:prstGeom prst="rect">
              <a:avLst/>
            </a:prstGeom>
          </p:spPr>
          <p:txBody>
            <a:bodyPr wrap="square">
              <a:spAutoFit/>
            </a:bodyPr>
            <a:lstStyle/>
            <a:p>
              <a:pPr algn="just"/>
              <a:r>
                <a:rPr lang="en-GB" sz="3600" b="1" dirty="0">
                  <a:solidFill>
                    <a:srgbClr val="54469F"/>
                  </a:solidFill>
                </a:rPr>
                <a:t>Data Integration &amp; </a:t>
              </a:r>
              <a:r>
                <a:rPr lang="en-GB" sz="3600" b="1" dirty="0" smtClean="0">
                  <a:solidFill>
                    <a:srgbClr val="54469F"/>
                  </a:solidFill>
                </a:rPr>
                <a:t>Management</a:t>
              </a:r>
              <a:endParaRPr lang="en-US" sz="3600" dirty="0">
                <a:solidFill>
                  <a:srgbClr val="54469F"/>
                </a:solidFill>
                <a:latin typeface="Arial" charset="0"/>
                <a:ea typeface="Arial" charset="0"/>
                <a:cs typeface="Arial" charset="0"/>
              </a:endParaRPr>
            </a:p>
            <a:p>
              <a:pPr algn="just"/>
              <a:r>
                <a:rPr lang="en-US" sz="3200" b="1" dirty="0" err="1">
                  <a:solidFill>
                    <a:srgbClr val="54469F"/>
                  </a:solidFill>
                </a:rPr>
                <a:t>A</a:t>
              </a:r>
              <a:r>
                <a:rPr lang="en-US" sz="3200" b="1" dirty="0" err="1" smtClean="0">
                  <a:solidFill>
                    <a:srgbClr val="54469F"/>
                  </a:solidFill>
                </a:rPr>
                <a:t>ntha</a:t>
              </a:r>
              <a:r>
                <a:rPr lang="en-US" sz="2800" b="1" dirty="0" smtClean="0">
                  <a:solidFill>
                    <a:srgbClr val="749E63"/>
                  </a:solidFill>
                </a:rPr>
                <a:t> </a:t>
              </a:r>
              <a:r>
                <a:rPr lang="en-US" sz="2800" dirty="0">
                  <a:latin typeface="Arial" charset="0"/>
                  <a:ea typeface="Arial" charset="0"/>
                  <a:cs typeface="Arial" charset="0"/>
                </a:rPr>
                <a:t>connects to your analytical equipment to automatically capture and record data during the experiment workflow, allowing for dynamic data </a:t>
              </a:r>
              <a:r>
                <a:rPr lang="en-US" sz="2800" dirty="0" err="1">
                  <a:latin typeface="Arial" charset="0"/>
                  <a:ea typeface="Arial" charset="0"/>
                  <a:cs typeface="Arial" charset="0"/>
                </a:rPr>
                <a:t>visualisation</a:t>
              </a:r>
              <a:r>
                <a:rPr lang="en-US" sz="2800" dirty="0">
                  <a:latin typeface="Arial" charset="0"/>
                  <a:ea typeface="Arial" charset="0"/>
                  <a:cs typeface="Arial" charset="0"/>
                </a:rPr>
                <a:t> and rapid insight into any aspect of your protocols</a:t>
              </a:r>
            </a:p>
          </p:txBody>
        </p:sp>
      </p:grpSp>
    </p:spTree>
    <p:extLst>
      <p:ext uri="{BB962C8B-B14F-4D97-AF65-F5344CB8AC3E}">
        <p14:creationId xmlns:p14="http://schemas.microsoft.com/office/powerpoint/2010/main" val="8207686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grpSp>
        <p:nvGrpSpPr>
          <p:cNvPr id="34" name="Group 33"/>
          <p:cNvGrpSpPr/>
          <p:nvPr/>
        </p:nvGrpSpPr>
        <p:grpSpPr>
          <a:xfrm>
            <a:off x="26649343" y="975146"/>
            <a:ext cx="10160001" cy="1851464"/>
            <a:chOff x="26649343" y="975146"/>
            <a:chExt cx="10160001" cy="1851464"/>
          </a:xfrm>
        </p:grpSpPr>
        <p:pic>
          <p:nvPicPr>
            <p:cNvPr id="35" name="Picture 34">
              <a:hlinkClick r:id="rId4" action="ppaction://hlinksldjump"/>
              <a:extLst>
                <a:ext uri="{FF2B5EF4-FFF2-40B4-BE49-F238E27FC236}">
                  <a16:creationId xmlns:a16="http://schemas.microsoft.com/office/drawing/2014/main" xmlns="" id="{EB08E263-0342-3C45-909E-F3E2547BBB9A}"/>
                </a:ext>
              </a:extLst>
            </p:cNvPr>
            <p:cNvPicPr>
              <a:picLocks noChangeAspect="1"/>
            </p:cNvPicPr>
            <p:nvPr/>
          </p:nvPicPr>
          <p:blipFill>
            <a:blip r:embed="rId5"/>
            <a:stretch>
              <a:fillRect/>
            </a:stretch>
          </p:blipFill>
          <p:spPr>
            <a:xfrm>
              <a:off x="26649343" y="975146"/>
              <a:ext cx="10160000" cy="1790700"/>
            </a:xfrm>
            <a:prstGeom prst="rect">
              <a:avLst/>
            </a:prstGeom>
          </p:spPr>
        </p:pic>
        <p:sp>
          <p:nvSpPr>
            <p:cNvPr id="36" name="TextBox 35"/>
            <p:cNvSpPr txBox="1"/>
            <p:nvPr/>
          </p:nvSpPr>
          <p:spPr>
            <a:xfrm>
              <a:off x="27949820" y="2457278"/>
              <a:ext cx="8859524" cy="369332"/>
            </a:xfrm>
            <a:prstGeom prst="rect">
              <a:avLst/>
            </a:prstGeom>
            <a:noFill/>
          </p:spPr>
          <p:txBody>
            <a:bodyPr wrap="square" rtlCol="0">
              <a:spAutoFit/>
            </a:bodyPr>
            <a:lstStyle/>
            <a:p>
              <a:pPr algn="r"/>
              <a:r>
                <a:rPr lang="en-US" dirty="0"/>
                <a:t>Click above </a:t>
              </a:r>
              <a:r>
                <a:rPr lang="en-US" dirty="0" smtClean="0"/>
                <a:t>for an introduction to SYNTHACE</a:t>
              </a:r>
              <a:endParaRPr lang="en-US" dirty="0"/>
            </a:p>
          </p:txBody>
        </p:sp>
      </p:grpSp>
      <p:sp>
        <p:nvSpPr>
          <p:cNvPr id="26" name="TextBox 8"/>
          <p:cNvSpPr txBox="1">
            <a:spLocks noChangeArrowheads="1"/>
          </p:cNvSpPr>
          <p:nvPr/>
        </p:nvSpPr>
        <p:spPr bwMode="auto">
          <a:xfrm>
            <a:off x="13650837" y="20141597"/>
            <a:ext cx="7957591"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buFont typeface="Arial" charset="0"/>
              <a:buNone/>
            </a:pPr>
            <a:r>
              <a:rPr lang="en-US" sz="3200" i="1" u="sng" dirty="0">
                <a:latin typeface="Arial" charset="0"/>
                <a:ea typeface="Arial" charset="0"/>
                <a:cs typeface="Arial" charset="0"/>
                <a:hlinkClick r:id="rId6"/>
              </a:rPr>
              <a:t>s.brown@synthace.com</a:t>
            </a:r>
            <a:r>
              <a:rPr lang="en-US" sz="3200" dirty="0">
                <a:latin typeface="Arial" charset="0"/>
                <a:ea typeface="Arial" charset="0"/>
                <a:cs typeface="Arial" charset="0"/>
              </a:rPr>
              <a:t>  |  </a:t>
            </a:r>
            <a:r>
              <a:rPr lang="en-US" sz="3200" dirty="0" err="1">
                <a:latin typeface="Arial" charset="0"/>
                <a:ea typeface="Arial" charset="0"/>
                <a:cs typeface="Arial" charset="0"/>
              </a:rPr>
              <a:t>synthace.com</a:t>
            </a:r>
            <a:endParaRPr lang="en-US" sz="3601" dirty="0">
              <a:latin typeface="Arial" charset="0"/>
              <a:ea typeface="Arial" charset="0"/>
              <a:cs typeface="Arial" charset="0"/>
            </a:endParaRPr>
          </a:p>
        </p:txBody>
      </p:sp>
      <p:sp>
        <p:nvSpPr>
          <p:cNvPr id="27" name="TextBox 8"/>
          <p:cNvSpPr txBox="1">
            <a:spLocks noChangeArrowheads="1"/>
          </p:cNvSpPr>
          <p:nvPr/>
        </p:nvSpPr>
        <p:spPr bwMode="auto">
          <a:xfrm>
            <a:off x="6674743" y="887619"/>
            <a:ext cx="12462343" cy="23083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r>
              <a:rPr lang="en-US" sz="9600" b="1" dirty="0" err="1">
                <a:solidFill>
                  <a:srgbClr val="54469F"/>
                </a:solidFill>
                <a:latin typeface="Arial" charset="0"/>
                <a:ea typeface="Arial" charset="0"/>
                <a:cs typeface="Arial" charset="0"/>
              </a:rPr>
              <a:t>Antha</a:t>
            </a:r>
            <a:r>
              <a:rPr lang="en-US" sz="9599" b="1" dirty="0"/>
              <a:t> DOE workflow</a:t>
            </a:r>
          </a:p>
          <a:p>
            <a:pPr lvl="0"/>
            <a:r>
              <a:rPr lang="en-GB" sz="4800" b="1" dirty="0">
                <a:solidFill>
                  <a:srgbClr val="54469F"/>
                </a:solidFill>
              </a:rPr>
              <a:t>Planning &amp; Design</a:t>
            </a:r>
          </a:p>
        </p:txBody>
      </p:sp>
      <p:grpSp>
        <p:nvGrpSpPr>
          <p:cNvPr id="40" name="Group 39"/>
          <p:cNvGrpSpPr/>
          <p:nvPr/>
        </p:nvGrpSpPr>
        <p:grpSpPr>
          <a:xfrm>
            <a:off x="1079582" y="19417655"/>
            <a:ext cx="3360002" cy="1294207"/>
            <a:chOff x="1280160" y="17353806"/>
            <a:chExt cx="8980488" cy="1294209"/>
          </a:xfrm>
        </p:grpSpPr>
        <p:sp>
          <p:nvSpPr>
            <p:cNvPr id="41" name="Rectangle 40">
              <a:hlinkClick r:id="rId7" action="ppaction://hlinksldjump"/>
            </p:cNvPr>
            <p:cNvSpPr>
              <a:spLocks noChangeArrowheads="1"/>
            </p:cNvSpPr>
            <p:nvPr/>
          </p:nvSpPr>
          <p:spPr bwMode="auto">
            <a:xfrm>
              <a:off x="1280160" y="17353806"/>
              <a:ext cx="8980488" cy="833438"/>
            </a:xfrm>
            <a:prstGeom prst="rect">
              <a:avLst/>
            </a:prstGeom>
            <a:solidFill>
              <a:schemeClr val="accent4">
                <a:lumMod val="20000"/>
                <a:lumOff val="80000"/>
                <a:alpha val="90000"/>
              </a:schemeClr>
            </a:solidFill>
            <a:ln w="6350">
              <a:solidFill>
                <a:schemeClr val="tx1"/>
              </a:solidFill>
              <a:miter lim="800000"/>
              <a:headEnd/>
              <a:tailEnd/>
            </a:ln>
            <a:effectLst>
              <a:outerShdw blurRad="40000" dist="23000" dir="5400000" rotWithShape="0">
                <a:srgbClr val="000000">
                  <a:alpha val="34999"/>
                </a:srgbClr>
              </a:outerShdw>
            </a:effectLst>
          </p:spPr>
          <p:txBody>
            <a:bodyPr anchor="ctr"/>
            <a:lstStyle/>
            <a:p>
              <a:pPr algn="ctr" defTabSz="1873112">
                <a:defRPr/>
              </a:pPr>
              <a:r>
                <a:rPr lang="en-US" sz="6002" dirty="0">
                  <a:latin typeface="Tw Cen MT" panose="020B0602020104020603" pitchFamily="34" charset="0"/>
                  <a:ea typeface="+mn-ea"/>
                  <a:cs typeface="+mn-cs"/>
                </a:rPr>
                <a:t>⤺Abstract</a:t>
              </a:r>
            </a:p>
          </p:txBody>
        </p:sp>
        <p:sp>
          <p:nvSpPr>
            <p:cNvPr id="42" name="TextBox 41"/>
            <p:cNvSpPr txBox="1"/>
            <p:nvPr/>
          </p:nvSpPr>
          <p:spPr>
            <a:xfrm>
              <a:off x="1280160" y="18278683"/>
              <a:ext cx="8980488" cy="369332"/>
            </a:xfrm>
            <a:prstGeom prst="rect">
              <a:avLst/>
            </a:prstGeom>
            <a:noFill/>
          </p:spPr>
          <p:txBody>
            <a:bodyPr wrap="square" rtlCol="0">
              <a:spAutoFit/>
            </a:bodyPr>
            <a:lstStyle/>
            <a:p>
              <a:pPr algn="r"/>
              <a:r>
                <a:rPr lang="en-US" dirty="0">
                  <a:latin typeface="Times New Roman" charset="0"/>
                  <a:ea typeface="Times New Roman" charset="0"/>
                  <a:cs typeface="Times New Roman" charset="0"/>
                </a:rPr>
                <a:t>Click above to return</a:t>
              </a:r>
            </a:p>
          </p:txBody>
        </p:sp>
      </p:grpSp>
      <p:grpSp>
        <p:nvGrpSpPr>
          <p:cNvPr id="38" name="Group 37"/>
          <p:cNvGrpSpPr/>
          <p:nvPr/>
        </p:nvGrpSpPr>
        <p:grpSpPr>
          <a:xfrm>
            <a:off x="4906079" y="19434172"/>
            <a:ext cx="4825749" cy="1294205"/>
            <a:chOff x="1280160" y="17353806"/>
            <a:chExt cx="8980488" cy="1294209"/>
          </a:xfrm>
        </p:grpSpPr>
        <p:sp>
          <p:nvSpPr>
            <p:cNvPr id="39" name="Rectangle 38">
              <a:hlinkClick r:id="rId8" action="ppaction://hlinksldjump"/>
            </p:cNvPr>
            <p:cNvSpPr>
              <a:spLocks noChangeArrowheads="1"/>
            </p:cNvSpPr>
            <p:nvPr/>
          </p:nvSpPr>
          <p:spPr bwMode="auto">
            <a:xfrm>
              <a:off x="1280160" y="17353806"/>
              <a:ext cx="8980488" cy="833438"/>
            </a:xfrm>
            <a:prstGeom prst="rect">
              <a:avLst/>
            </a:prstGeom>
            <a:solidFill>
              <a:schemeClr val="accent4">
                <a:lumMod val="20000"/>
                <a:lumOff val="80000"/>
                <a:alpha val="90000"/>
              </a:schemeClr>
            </a:solidFill>
            <a:ln w="6350">
              <a:solidFill>
                <a:schemeClr val="tx1"/>
              </a:solidFill>
              <a:miter lim="800000"/>
              <a:headEnd/>
              <a:tailEnd/>
            </a:ln>
            <a:effectLst>
              <a:outerShdw blurRad="40000" dist="23000" dir="5400000" rotWithShape="0">
                <a:srgbClr val="000000">
                  <a:alpha val="34999"/>
                </a:srgbClr>
              </a:outerShdw>
            </a:effectLst>
          </p:spPr>
          <p:txBody>
            <a:bodyPr anchor="b"/>
            <a:lstStyle/>
            <a:p>
              <a:pPr algn="ctr" defTabSz="1873112">
                <a:defRPr/>
              </a:pPr>
              <a:r>
                <a:rPr lang="en-US" sz="6002" dirty="0">
                  <a:latin typeface="Tw Cen MT" panose="020B0602020104020603" pitchFamily="34" charset="0"/>
                  <a:ea typeface="+mn-ea"/>
                  <a:cs typeface="+mn-cs"/>
                </a:rPr>
                <a:t>⤺</a:t>
              </a:r>
              <a:r>
                <a:rPr lang="en-US" sz="4800" dirty="0">
                  <a:latin typeface="Tw Cen MT" panose="020B0602020104020603" pitchFamily="34" charset="0"/>
                  <a:ea typeface="+mn-ea"/>
                  <a:cs typeface="+mn-cs"/>
                </a:rPr>
                <a:t>Back to previous</a:t>
              </a:r>
              <a:endParaRPr lang="en-US" sz="6002" dirty="0">
                <a:latin typeface="Tw Cen MT" panose="020B0602020104020603" pitchFamily="34" charset="0"/>
                <a:ea typeface="+mn-ea"/>
                <a:cs typeface="+mn-cs"/>
              </a:endParaRPr>
            </a:p>
          </p:txBody>
        </p:sp>
        <p:sp>
          <p:nvSpPr>
            <p:cNvPr id="46" name="TextBox 45"/>
            <p:cNvSpPr txBox="1"/>
            <p:nvPr/>
          </p:nvSpPr>
          <p:spPr>
            <a:xfrm>
              <a:off x="1280160" y="18278683"/>
              <a:ext cx="8980488" cy="369332"/>
            </a:xfrm>
            <a:prstGeom prst="rect">
              <a:avLst/>
            </a:prstGeom>
            <a:noFill/>
          </p:spPr>
          <p:txBody>
            <a:bodyPr wrap="square" rtlCol="0">
              <a:spAutoFit/>
            </a:bodyPr>
            <a:lstStyle/>
            <a:p>
              <a:pPr algn="r"/>
              <a:r>
                <a:rPr lang="en-US" dirty="0">
                  <a:latin typeface="Times New Roman" charset="0"/>
                  <a:ea typeface="Times New Roman" charset="0"/>
                  <a:cs typeface="Times New Roman" charset="0"/>
                </a:rPr>
                <a:t>Click above to return</a:t>
              </a:r>
            </a:p>
          </p:txBody>
        </p:sp>
      </p:grpSp>
      <p:pic>
        <p:nvPicPr>
          <p:cNvPr id="48" name="Picture 47">
            <a:extLst>
              <a:ext uri="{FF2B5EF4-FFF2-40B4-BE49-F238E27FC236}">
                <a16:creationId xmlns:a16="http://schemas.microsoft.com/office/drawing/2014/main" xmlns="" id="{29CE28AA-326F-754F-BF8E-630E7CF9C23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602869" y="982318"/>
            <a:ext cx="1641390" cy="1641390"/>
          </a:xfrm>
          <a:prstGeom prst="rect">
            <a:avLst/>
          </a:prstGeom>
        </p:spPr>
      </p:pic>
      <p:grpSp>
        <p:nvGrpSpPr>
          <p:cNvPr id="49" name="Group 48"/>
          <p:cNvGrpSpPr/>
          <p:nvPr/>
        </p:nvGrpSpPr>
        <p:grpSpPr>
          <a:xfrm>
            <a:off x="28495185" y="16178576"/>
            <a:ext cx="5884412" cy="4151155"/>
            <a:chOff x="28495185" y="16178576"/>
            <a:chExt cx="5884412" cy="4151155"/>
          </a:xfrm>
        </p:grpSpPr>
        <p:grpSp>
          <p:nvGrpSpPr>
            <p:cNvPr id="50" name="Group 49"/>
            <p:cNvGrpSpPr/>
            <p:nvPr/>
          </p:nvGrpSpPr>
          <p:grpSpPr>
            <a:xfrm>
              <a:off x="28495186" y="17760794"/>
              <a:ext cx="5884411" cy="1386531"/>
              <a:chOff x="1280160" y="17124602"/>
              <a:chExt cx="8980488" cy="1386531"/>
            </a:xfrm>
          </p:grpSpPr>
          <p:sp>
            <p:nvSpPr>
              <p:cNvPr id="58" name="Rectangle 57">
                <a:hlinkClick r:id="rId10" action="ppaction://hlinksldjump" highlightClick="1"/>
              </p:cNvPr>
              <p:cNvSpPr>
                <a:spLocks noChangeArrowheads="1"/>
              </p:cNvSpPr>
              <p:nvPr/>
            </p:nvSpPr>
            <p:spPr bwMode="auto">
              <a:xfrm>
                <a:off x="1280160" y="17124602"/>
                <a:ext cx="8980488" cy="1004400"/>
              </a:xfrm>
              <a:prstGeom prst="rect">
                <a:avLst/>
              </a:prstGeom>
              <a:solidFill>
                <a:schemeClr val="accent4">
                  <a:lumMod val="20000"/>
                  <a:lumOff val="80000"/>
                  <a:alpha val="90000"/>
                </a:schemeClr>
              </a:solidFill>
              <a:ln w="6350">
                <a:solidFill>
                  <a:schemeClr val="tx1"/>
                </a:solidFill>
                <a:miter lim="800000"/>
                <a:headEnd/>
                <a:tailEnd/>
              </a:ln>
              <a:effectLst>
                <a:outerShdw blurRad="40000" dist="23000" dir="5400000" rotWithShape="0">
                  <a:srgbClr val="000000">
                    <a:alpha val="34999"/>
                  </a:srgbClr>
                </a:outerShdw>
              </a:effectLst>
            </p:spPr>
            <p:txBody>
              <a:bodyPr anchor="ctr"/>
              <a:lstStyle/>
              <a:p>
                <a:pPr algn="ctr" defTabSz="1873112">
                  <a:defRPr/>
                </a:pPr>
                <a:r>
                  <a:rPr lang="en-US" sz="4802" dirty="0">
                    <a:latin typeface="Tw Cen MT" panose="020B0602020104020603" pitchFamily="34" charset="0"/>
                    <a:ea typeface="+mn-ea"/>
                    <a:cs typeface="+mn-cs"/>
                  </a:rPr>
                  <a:t>2. Automated Execution</a:t>
                </a:r>
              </a:p>
            </p:txBody>
          </p:sp>
          <p:sp>
            <p:nvSpPr>
              <p:cNvPr id="59" name="TextBox 58"/>
              <p:cNvSpPr txBox="1"/>
              <p:nvPr/>
            </p:nvSpPr>
            <p:spPr>
              <a:xfrm>
                <a:off x="1280160" y="18141801"/>
                <a:ext cx="8980488" cy="369332"/>
              </a:xfrm>
              <a:prstGeom prst="rect">
                <a:avLst/>
              </a:prstGeom>
              <a:noFill/>
            </p:spPr>
            <p:txBody>
              <a:bodyPr wrap="square" rtlCol="0">
                <a:spAutoFit/>
              </a:bodyPr>
              <a:lstStyle/>
              <a:p>
                <a:pPr algn="r"/>
                <a:r>
                  <a:rPr lang="en-US" dirty="0">
                    <a:latin typeface="Times New Roman" charset="0"/>
                    <a:ea typeface="Times New Roman" charset="0"/>
                    <a:cs typeface="Times New Roman" charset="0"/>
                  </a:rPr>
                  <a:t>Click above to learn more</a:t>
                </a:r>
              </a:p>
            </p:txBody>
          </p:sp>
        </p:grpSp>
        <p:sp>
          <p:nvSpPr>
            <p:cNvPr id="56" name="Rectangle 55">
              <a:hlinkClick r:id="" action="ppaction://noaction" highlightClick="1"/>
            </p:cNvPr>
            <p:cNvSpPr>
              <a:spLocks noChangeArrowheads="1"/>
            </p:cNvSpPr>
            <p:nvPr/>
          </p:nvSpPr>
          <p:spPr bwMode="auto">
            <a:xfrm>
              <a:off x="28495186" y="19325331"/>
              <a:ext cx="5884411" cy="1004400"/>
            </a:xfrm>
            <a:prstGeom prst="rect">
              <a:avLst/>
            </a:prstGeom>
            <a:solidFill>
              <a:schemeClr val="bg1">
                <a:lumMod val="95000"/>
                <a:alpha val="90000"/>
              </a:schemeClr>
            </a:solidFill>
            <a:ln w="6350">
              <a:solidFill>
                <a:schemeClr val="bg1">
                  <a:lumMod val="95000"/>
                </a:schemeClr>
              </a:solidFill>
              <a:miter lim="800000"/>
              <a:headEnd/>
              <a:tailEnd/>
            </a:ln>
            <a:effectLst>
              <a:outerShdw blurRad="40000" dist="23000" dir="5400000" rotWithShape="0">
                <a:srgbClr val="000000">
                  <a:alpha val="34999"/>
                </a:srgbClr>
              </a:outerShdw>
            </a:effectLst>
          </p:spPr>
          <p:txBody>
            <a:bodyPr anchor="ctr"/>
            <a:lstStyle/>
            <a:p>
              <a:pPr algn="ctr" defTabSz="1873112">
                <a:defRPr/>
              </a:pPr>
              <a:r>
                <a:rPr lang="en-US" sz="4802" dirty="0">
                  <a:solidFill>
                    <a:schemeClr val="bg1">
                      <a:lumMod val="75000"/>
                    </a:schemeClr>
                  </a:solidFill>
                  <a:latin typeface="Tw Cen MT" panose="020B0602020104020603" pitchFamily="34" charset="0"/>
                  <a:ea typeface="+mn-ea"/>
                  <a:cs typeface="+mn-cs"/>
                </a:rPr>
                <a:t>3. Import Results</a:t>
              </a:r>
            </a:p>
          </p:txBody>
        </p:sp>
        <p:sp>
          <p:nvSpPr>
            <p:cNvPr id="54" name="Rectangle 53"/>
            <p:cNvSpPr>
              <a:spLocks noChangeArrowheads="1"/>
            </p:cNvSpPr>
            <p:nvPr/>
          </p:nvSpPr>
          <p:spPr bwMode="auto">
            <a:xfrm>
              <a:off x="28495185" y="16178576"/>
              <a:ext cx="5884411" cy="1004401"/>
            </a:xfrm>
            <a:prstGeom prst="rect">
              <a:avLst/>
            </a:prstGeom>
            <a:solidFill>
              <a:schemeClr val="bg1">
                <a:lumMod val="95000"/>
                <a:alpha val="90000"/>
              </a:schemeClr>
            </a:solidFill>
            <a:ln w="6350">
              <a:solidFill>
                <a:schemeClr val="bg1">
                  <a:lumMod val="85000"/>
                </a:schemeClr>
              </a:solidFill>
              <a:miter lim="800000"/>
              <a:headEnd/>
              <a:tailEnd/>
            </a:ln>
            <a:effectLst>
              <a:outerShdw blurRad="40000" dist="23000" dir="5400000" rotWithShape="0">
                <a:srgbClr val="000000">
                  <a:alpha val="34999"/>
                </a:srgbClr>
              </a:outerShdw>
            </a:effectLst>
          </p:spPr>
          <p:txBody>
            <a:bodyPr anchor="ctr"/>
            <a:lstStyle/>
            <a:p>
              <a:pPr algn="ctr" defTabSz="1873112">
                <a:defRPr/>
              </a:pPr>
              <a:r>
                <a:rPr lang="en-US" sz="4802" dirty="0">
                  <a:solidFill>
                    <a:schemeClr val="bg1">
                      <a:lumMod val="75000"/>
                    </a:schemeClr>
                  </a:solidFill>
                  <a:ea typeface="Calibri" charset="0"/>
                  <a:cs typeface="Calibri" charset="0"/>
                </a:rPr>
                <a:t>1. Planning &amp; Design</a:t>
              </a:r>
            </a:p>
          </p:txBody>
        </p:sp>
      </p:grpSp>
      <p:grpSp>
        <p:nvGrpSpPr>
          <p:cNvPr id="6" name="Group 5"/>
          <p:cNvGrpSpPr/>
          <p:nvPr/>
        </p:nvGrpSpPr>
        <p:grpSpPr>
          <a:xfrm>
            <a:off x="12912590" y="2623708"/>
            <a:ext cx="9440518" cy="16813907"/>
            <a:chOff x="253164" y="3287382"/>
            <a:chExt cx="8591614" cy="16011928"/>
          </a:xfrm>
        </p:grpSpPr>
        <p:pic>
          <p:nvPicPr>
            <p:cNvPr id="5" name="Picture 4"/>
            <p:cNvPicPr>
              <a:picLocks noChangeAspect="1"/>
            </p:cNvPicPr>
            <p:nvPr/>
          </p:nvPicPr>
          <p:blipFill>
            <a:blip r:embed="rId11"/>
            <a:stretch>
              <a:fillRect/>
            </a:stretch>
          </p:blipFill>
          <p:spPr>
            <a:xfrm>
              <a:off x="579956" y="3287382"/>
              <a:ext cx="8205382" cy="14914185"/>
            </a:xfrm>
            <a:prstGeom prst="rect">
              <a:avLst/>
            </a:prstGeom>
          </p:spPr>
        </p:pic>
        <p:sp>
          <p:nvSpPr>
            <p:cNvPr id="61" name="TextBox 60"/>
            <p:cNvSpPr txBox="1"/>
            <p:nvPr/>
          </p:nvSpPr>
          <p:spPr>
            <a:xfrm>
              <a:off x="253164" y="18390711"/>
              <a:ext cx="8591614" cy="908599"/>
            </a:xfrm>
            <a:prstGeom prst="rect">
              <a:avLst/>
            </a:prstGeom>
            <a:noFill/>
          </p:spPr>
          <p:txBody>
            <a:bodyPr wrap="square" rtlCol="0">
              <a:spAutoFit/>
            </a:bodyPr>
            <a:lstStyle/>
            <a:p>
              <a:pPr algn="just"/>
              <a:r>
                <a:rPr lang="en-US" sz="2800" b="1" dirty="0">
                  <a:latin typeface="Arial" charset="0"/>
                  <a:ea typeface="Arial" charset="0"/>
                  <a:cs typeface="Arial" charset="0"/>
                </a:rPr>
                <a:t>Figure 4. </a:t>
              </a:r>
              <a:r>
                <a:rPr lang="en-US" sz="2800" dirty="0">
                  <a:latin typeface="Arial" charset="0"/>
                  <a:ea typeface="Arial" charset="0"/>
                  <a:cs typeface="Arial" charset="0"/>
                </a:rPr>
                <a:t>Simplified creation of experimental design using the </a:t>
              </a:r>
              <a:r>
                <a:rPr lang="en-US" sz="2800" b="1" dirty="0">
                  <a:latin typeface="Arial" charset="0"/>
                  <a:ea typeface="Arial" charset="0"/>
                  <a:cs typeface="Arial" charset="0"/>
                </a:rPr>
                <a:t>JMP DOE platform</a:t>
              </a:r>
            </a:p>
          </p:txBody>
        </p:sp>
      </p:grpSp>
      <p:sp>
        <p:nvSpPr>
          <p:cNvPr id="64" name="Rectangle 63"/>
          <p:cNvSpPr/>
          <p:nvPr/>
        </p:nvSpPr>
        <p:spPr>
          <a:xfrm>
            <a:off x="23014381" y="3155027"/>
            <a:ext cx="13620785" cy="13266580"/>
          </a:xfrm>
          <a:prstGeom prst="rect">
            <a:avLst/>
          </a:prstGeom>
        </p:spPr>
        <p:txBody>
          <a:bodyPr wrap="square">
            <a:spAutoFit/>
          </a:bodyPr>
          <a:lstStyle/>
          <a:p>
            <a:pPr algn="just"/>
            <a:r>
              <a:rPr lang="en-GB" sz="3601" dirty="0">
                <a:latin typeface="Arial" charset="0"/>
                <a:ea typeface="Arial" charset="0"/>
                <a:cs typeface="Arial" charset="0"/>
              </a:rPr>
              <a:t>	Other </a:t>
            </a:r>
            <a:r>
              <a:rPr lang="en-GB" sz="3601" b="1" dirty="0">
                <a:latin typeface="Arial" charset="0"/>
                <a:ea typeface="Arial" charset="0"/>
                <a:cs typeface="Arial" charset="0"/>
              </a:rPr>
              <a:t>k</a:t>
            </a:r>
            <a:r>
              <a:rPr lang="en-GB" sz="3601" b="1" dirty="0" smtClean="0">
                <a:latin typeface="Arial" charset="0"/>
                <a:ea typeface="Arial" charset="0"/>
                <a:cs typeface="Arial" charset="0"/>
              </a:rPr>
              <a:t>ey factors </a:t>
            </a:r>
            <a:r>
              <a:rPr lang="en-GB" sz="3601" b="1" dirty="0">
                <a:latin typeface="Arial" charset="0"/>
                <a:ea typeface="Arial" charset="0"/>
                <a:cs typeface="Arial" charset="0"/>
              </a:rPr>
              <a:t>names </a:t>
            </a:r>
            <a:r>
              <a:rPr lang="en-GB" sz="3601" dirty="0">
                <a:latin typeface="Arial" charset="0"/>
                <a:ea typeface="Arial" charset="0"/>
                <a:cs typeface="Arial" charset="0"/>
              </a:rPr>
              <a:t>interpreted by the </a:t>
            </a:r>
            <a:r>
              <a:rPr lang="en-GB" sz="4000" b="1" dirty="0" err="1">
                <a:solidFill>
                  <a:srgbClr val="54469F"/>
                </a:solidFill>
              </a:rPr>
              <a:t>A</a:t>
            </a:r>
            <a:r>
              <a:rPr lang="en-GB" sz="4000" b="1" dirty="0" err="1" smtClean="0">
                <a:solidFill>
                  <a:srgbClr val="54469F"/>
                </a:solidFill>
              </a:rPr>
              <a:t>ntha</a:t>
            </a:r>
            <a:r>
              <a:rPr lang="en-GB" sz="3601" dirty="0" smtClean="0">
                <a:latin typeface="Arial" charset="0"/>
                <a:ea typeface="Arial" charset="0"/>
                <a:cs typeface="Arial" charset="0"/>
              </a:rPr>
              <a:t> </a:t>
            </a:r>
            <a:r>
              <a:rPr lang="en-GB" sz="3601" dirty="0">
                <a:latin typeface="Arial" charset="0"/>
                <a:ea typeface="Arial" charset="0"/>
                <a:cs typeface="Arial" charset="0"/>
              </a:rPr>
              <a:t>DOE workflow and affected during the execution of the experiment</a:t>
            </a:r>
          </a:p>
          <a:p>
            <a:pPr algn="just"/>
            <a:endParaRPr lang="en-GB" sz="2000" dirty="0">
              <a:latin typeface="Arial" charset="0"/>
              <a:ea typeface="Arial" charset="0"/>
              <a:cs typeface="Arial" charset="0"/>
            </a:endParaRPr>
          </a:p>
          <a:p>
            <a:pPr algn="just"/>
            <a:r>
              <a:rPr lang="en-GB" sz="4000" b="1" dirty="0">
                <a:solidFill>
                  <a:srgbClr val="54469F"/>
                </a:solidFill>
              </a:rPr>
              <a:t>Inoculum:</a:t>
            </a:r>
            <a:r>
              <a:rPr lang="en-GB" sz="3601" dirty="0">
                <a:solidFill>
                  <a:srgbClr val="54469F"/>
                </a:solidFill>
                <a:latin typeface="Arial" charset="0"/>
                <a:ea typeface="Arial" charset="0"/>
                <a:cs typeface="Arial" charset="0"/>
              </a:rPr>
              <a:t> </a:t>
            </a:r>
            <a:r>
              <a:rPr lang="en-GB" sz="3601" dirty="0">
                <a:latin typeface="Arial" charset="0"/>
                <a:ea typeface="Arial" charset="0"/>
                <a:cs typeface="Arial" charset="0"/>
              </a:rPr>
              <a:t>the source(s) of the seed culture</a:t>
            </a:r>
          </a:p>
          <a:p>
            <a:pPr algn="just"/>
            <a:r>
              <a:rPr lang="en-GB" sz="3601" dirty="0">
                <a:latin typeface="Arial" charset="0"/>
                <a:ea typeface="Arial" charset="0"/>
                <a:cs typeface="Arial" charset="0"/>
              </a:rPr>
              <a:t> </a:t>
            </a:r>
            <a:r>
              <a:rPr lang="en-US" sz="3100" b="1" dirty="0">
                <a:latin typeface="Arial" charset="0"/>
                <a:ea typeface="Arial" charset="0"/>
                <a:cs typeface="Arial" charset="0"/>
              </a:rPr>
              <a:t>	</a:t>
            </a:r>
            <a:r>
              <a:rPr lang="en-US" sz="3600" b="1" i="1" dirty="0">
                <a:latin typeface="Arial" charset="0"/>
                <a:ea typeface="Arial" charset="0"/>
                <a:cs typeface="Arial" charset="0"/>
              </a:rPr>
              <a:t>E.coli</a:t>
            </a:r>
            <a:r>
              <a:rPr lang="en-US" sz="3600" b="1" dirty="0">
                <a:latin typeface="Arial" charset="0"/>
                <a:ea typeface="Arial" charset="0"/>
                <a:cs typeface="Arial" charset="0"/>
              </a:rPr>
              <a:t> DH5alpha, </a:t>
            </a:r>
            <a:r>
              <a:rPr lang="en-US" sz="3600" b="1" i="1" dirty="0">
                <a:latin typeface="Arial" charset="0"/>
                <a:ea typeface="Arial" charset="0"/>
                <a:cs typeface="Arial" charset="0"/>
              </a:rPr>
              <a:t>E.coli</a:t>
            </a:r>
            <a:r>
              <a:rPr lang="en-US" sz="3600" b="1" dirty="0">
                <a:latin typeface="Arial" charset="0"/>
                <a:ea typeface="Arial" charset="0"/>
                <a:cs typeface="Arial" charset="0"/>
              </a:rPr>
              <a:t> BL21</a:t>
            </a:r>
            <a:endParaRPr lang="en-US" sz="3100" b="1" dirty="0">
              <a:latin typeface="Arial" charset="0"/>
              <a:ea typeface="Arial" charset="0"/>
              <a:cs typeface="Arial" charset="0"/>
            </a:endParaRPr>
          </a:p>
          <a:p>
            <a:pPr algn="just"/>
            <a:endParaRPr lang="en-GB" sz="1000" dirty="0">
              <a:latin typeface="Arial" charset="0"/>
              <a:ea typeface="Arial" charset="0"/>
              <a:cs typeface="Arial" charset="0"/>
            </a:endParaRPr>
          </a:p>
          <a:p>
            <a:pPr algn="just"/>
            <a:r>
              <a:rPr lang="en-GB" sz="4000" b="1" dirty="0">
                <a:solidFill>
                  <a:srgbClr val="54469F"/>
                </a:solidFill>
              </a:rPr>
              <a:t>Inoculum Dilution:</a:t>
            </a:r>
            <a:r>
              <a:rPr lang="en-GB" sz="3601" dirty="0">
                <a:solidFill>
                  <a:srgbClr val="54469F"/>
                </a:solidFill>
                <a:latin typeface="Arial" charset="0"/>
                <a:ea typeface="Arial" charset="0"/>
                <a:cs typeface="Arial" charset="0"/>
              </a:rPr>
              <a:t> </a:t>
            </a:r>
            <a:r>
              <a:rPr lang="en-GB" sz="3601" dirty="0">
                <a:latin typeface="Arial" charset="0"/>
                <a:ea typeface="Arial" charset="0"/>
                <a:cs typeface="Arial" charset="0"/>
              </a:rPr>
              <a:t>the dilution factor(s) by which the inoculum will dilute the media within each well</a:t>
            </a:r>
          </a:p>
          <a:p>
            <a:pPr algn="just"/>
            <a:endParaRPr lang="en-GB" sz="1000" dirty="0">
              <a:latin typeface="Arial" charset="0"/>
              <a:ea typeface="Arial" charset="0"/>
              <a:cs typeface="Arial" charset="0"/>
            </a:endParaRPr>
          </a:p>
          <a:p>
            <a:pPr algn="just"/>
            <a:r>
              <a:rPr lang="en-GB" sz="4000" b="1" dirty="0">
                <a:solidFill>
                  <a:srgbClr val="54469F"/>
                </a:solidFill>
              </a:rPr>
              <a:t>Total Volume:</a:t>
            </a:r>
            <a:r>
              <a:rPr lang="en-GB" sz="3601" dirty="0">
                <a:solidFill>
                  <a:srgbClr val="54469F"/>
                </a:solidFill>
                <a:latin typeface="Arial" charset="0"/>
                <a:ea typeface="Arial" charset="0"/>
                <a:cs typeface="Arial" charset="0"/>
              </a:rPr>
              <a:t> </a:t>
            </a:r>
            <a:r>
              <a:rPr lang="en-GB" sz="3601" dirty="0">
                <a:latin typeface="Arial" charset="0"/>
                <a:ea typeface="Arial" charset="0"/>
                <a:cs typeface="Arial" charset="0"/>
              </a:rPr>
              <a:t>the total volume(s) of media that will be dispensed into each well</a:t>
            </a:r>
          </a:p>
          <a:p>
            <a:pPr algn="just"/>
            <a:endParaRPr lang="en-GB" sz="1000" dirty="0">
              <a:latin typeface="Arial" charset="0"/>
              <a:ea typeface="Arial" charset="0"/>
              <a:cs typeface="Arial" charset="0"/>
            </a:endParaRPr>
          </a:p>
          <a:p>
            <a:pPr algn="just"/>
            <a:r>
              <a:rPr lang="en-GB" sz="4000" b="1" dirty="0">
                <a:solidFill>
                  <a:srgbClr val="54469F"/>
                </a:solidFill>
              </a:rPr>
              <a:t>RPM:</a:t>
            </a:r>
            <a:r>
              <a:rPr lang="en-GB" sz="3601" dirty="0">
                <a:solidFill>
                  <a:srgbClr val="54469F"/>
                </a:solidFill>
                <a:latin typeface="Arial" charset="0"/>
                <a:ea typeface="Arial" charset="0"/>
                <a:cs typeface="Arial" charset="0"/>
              </a:rPr>
              <a:t> </a:t>
            </a:r>
            <a:r>
              <a:rPr lang="en-GB" sz="3601" dirty="0">
                <a:latin typeface="Arial" charset="0"/>
                <a:ea typeface="Arial" charset="0"/>
                <a:cs typeface="Arial" charset="0"/>
              </a:rPr>
              <a:t>the rate(s) at which an incubator would shake the culture during an experiment</a:t>
            </a:r>
          </a:p>
          <a:p>
            <a:pPr algn="just"/>
            <a:endParaRPr lang="en-GB" sz="1000" dirty="0">
              <a:latin typeface="Arial" charset="0"/>
              <a:ea typeface="Arial" charset="0"/>
              <a:cs typeface="Arial" charset="0"/>
            </a:endParaRPr>
          </a:p>
          <a:p>
            <a:pPr algn="just"/>
            <a:r>
              <a:rPr lang="en-GB" sz="4000" b="1" dirty="0">
                <a:solidFill>
                  <a:srgbClr val="54469F"/>
                </a:solidFill>
              </a:rPr>
              <a:t>Reaction Temp &amp; Reaction Time:</a:t>
            </a:r>
            <a:r>
              <a:rPr lang="en-GB" sz="3601" dirty="0">
                <a:solidFill>
                  <a:srgbClr val="54469F"/>
                </a:solidFill>
                <a:latin typeface="Arial" charset="0"/>
                <a:ea typeface="Arial" charset="0"/>
                <a:cs typeface="Arial" charset="0"/>
              </a:rPr>
              <a:t> </a:t>
            </a:r>
            <a:r>
              <a:rPr lang="en-GB" sz="3601" dirty="0">
                <a:latin typeface="Arial" charset="0"/>
                <a:ea typeface="Arial" charset="0"/>
                <a:cs typeface="Arial" charset="0"/>
              </a:rPr>
              <a:t>the temperature(s) &amp; duration(s)  at which an experiment is to be performed</a:t>
            </a:r>
          </a:p>
          <a:p>
            <a:pPr algn="just"/>
            <a:endParaRPr lang="en-GB" sz="1000" dirty="0">
              <a:latin typeface="Arial" charset="0"/>
              <a:ea typeface="Arial" charset="0"/>
              <a:cs typeface="Arial" charset="0"/>
            </a:endParaRPr>
          </a:p>
          <a:p>
            <a:pPr algn="just"/>
            <a:r>
              <a:rPr lang="en-GB" sz="4000" b="1" dirty="0">
                <a:solidFill>
                  <a:srgbClr val="54469F"/>
                </a:solidFill>
              </a:rPr>
              <a:t>Base Medium:</a:t>
            </a:r>
            <a:r>
              <a:rPr lang="en-GB" sz="3601" dirty="0">
                <a:solidFill>
                  <a:srgbClr val="54469F"/>
                </a:solidFill>
                <a:latin typeface="Arial" charset="0"/>
                <a:ea typeface="Arial" charset="0"/>
                <a:cs typeface="Arial" charset="0"/>
              </a:rPr>
              <a:t> </a:t>
            </a:r>
            <a:r>
              <a:rPr lang="en-GB" sz="3601" dirty="0">
                <a:latin typeface="Arial" charset="0"/>
                <a:ea typeface="Arial" charset="0"/>
                <a:cs typeface="Arial" charset="0"/>
              </a:rPr>
              <a:t>the diluent(s) required to add to each well providing the base media </a:t>
            </a:r>
            <a:r>
              <a:rPr lang="en-GB" sz="3601" dirty="0" smtClean="0">
                <a:latin typeface="Arial" charset="0"/>
                <a:ea typeface="Arial" charset="0"/>
                <a:cs typeface="Arial" charset="0"/>
              </a:rPr>
              <a:t>up to </a:t>
            </a:r>
            <a:r>
              <a:rPr lang="en-GB" sz="3601" dirty="0">
                <a:latin typeface="Arial" charset="0"/>
                <a:ea typeface="Arial" charset="0"/>
                <a:cs typeface="Arial" charset="0"/>
              </a:rPr>
              <a:t>the specified total volume of a well</a:t>
            </a:r>
          </a:p>
          <a:p>
            <a:pPr algn="just"/>
            <a:endParaRPr lang="en-GB" sz="1000" dirty="0">
              <a:latin typeface="Arial" charset="0"/>
              <a:ea typeface="Arial" charset="0"/>
              <a:cs typeface="Arial" charset="0"/>
            </a:endParaRPr>
          </a:p>
          <a:p>
            <a:pPr algn="just"/>
            <a:r>
              <a:rPr lang="en-GB" sz="4000" b="1" dirty="0">
                <a:solidFill>
                  <a:srgbClr val="54469F"/>
                </a:solidFill>
              </a:rPr>
              <a:t>Replicates:</a:t>
            </a:r>
            <a:r>
              <a:rPr lang="en-GB" sz="3601" dirty="0">
                <a:solidFill>
                  <a:srgbClr val="54469F"/>
                </a:solidFill>
                <a:latin typeface="Arial" charset="0"/>
                <a:ea typeface="Arial" charset="0"/>
                <a:cs typeface="Arial" charset="0"/>
              </a:rPr>
              <a:t> </a:t>
            </a:r>
            <a:r>
              <a:rPr lang="en-GB" sz="3601" dirty="0">
                <a:latin typeface="Arial" charset="0"/>
                <a:ea typeface="Arial" charset="0"/>
                <a:cs typeface="Arial" charset="0"/>
              </a:rPr>
              <a:t>indicates the replicate number for a run within the experiment</a:t>
            </a:r>
          </a:p>
          <a:p>
            <a:pPr algn="just"/>
            <a:endParaRPr lang="en-GB" sz="2000" dirty="0">
              <a:latin typeface="Arial" charset="0"/>
              <a:ea typeface="Arial" charset="0"/>
              <a:cs typeface="Arial" charset="0"/>
            </a:endParaRPr>
          </a:p>
          <a:p>
            <a:pPr algn="just"/>
            <a:r>
              <a:rPr lang="en-GB" sz="4000" b="1" dirty="0">
                <a:solidFill>
                  <a:srgbClr val="749E63"/>
                </a:solidFill>
              </a:rPr>
              <a:t>	</a:t>
            </a:r>
            <a:r>
              <a:rPr lang="en-GB" sz="4000" b="1" dirty="0" err="1">
                <a:solidFill>
                  <a:srgbClr val="54469F"/>
                </a:solidFill>
              </a:rPr>
              <a:t>A</a:t>
            </a:r>
            <a:r>
              <a:rPr lang="en-GB" sz="4000" b="1" dirty="0" err="1" smtClean="0">
                <a:solidFill>
                  <a:srgbClr val="54469F"/>
                </a:solidFill>
              </a:rPr>
              <a:t>ntha</a:t>
            </a:r>
            <a:r>
              <a:rPr lang="en-GB" sz="3601" dirty="0" smtClean="0">
                <a:latin typeface="Arial" charset="0"/>
                <a:ea typeface="Arial" charset="0"/>
                <a:cs typeface="Arial" charset="0"/>
              </a:rPr>
              <a:t> </a:t>
            </a:r>
            <a:r>
              <a:rPr lang="en-GB" sz="3601" dirty="0">
                <a:latin typeface="Arial" charset="0"/>
                <a:ea typeface="Arial" charset="0"/>
                <a:cs typeface="Arial" charset="0"/>
              </a:rPr>
              <a:t>permits blocking by any specified factor, particularly useful if there is a physical or temporal constraint during the execution of the experiment i.e. two different reaction temperatures</a:t>
            </a:r>
          </a:p>
        </p:txBody>
      </p:sp>
      <p:grpSp>
        <p:nvGrpSpPr>
          <p:cNvPr id="2" name="Group 1"/>
          <p:cNvGrpSpPr/>
          <p:nvPr/>
        </p:nvGrpSpPr>
        <p:grpSpPr>
          <a:xfrm>
            <a:off x="932410" y="4435579"/>
            <a:ext cx="12284826" cy="14633200"/>
            <a:chOff x="960119" y="3936817"/>
            <a:chExt cx="12284826" cy="14633200"/>
          </a:xfrm>
        </p:grpSpPr>
        <p:sp>
          <p:nvSpPr>
            <p:cNvPr id="67" name="TextBox 66"/>
            <p:cNvSpPr txBox="1"/>
            <p:nvPr/>
          </p:nvSpPr>
          <p:spPr>
            <a:xfrm>
              <a:off x="1079581" y="10042811"/>
              <a:ext cx="11444927" cy="8527206"/>
            </a:xfrm>
            <a:prstGeom prst="rect">
              <a:avLst/>
            </a:prstGeom>
            <a:noFill/>
          </p:spPr>
          <p:txBody>
            <a:bodyPr wrap="square" rtlCol="0">
              <a:spAutoFit/>
            </a:bodyPr>
            <a:lstStyle/>
            <a:p>
              <a:pPr algn="just"/>
              <a:r>
                <a:rPr lang="en-US" sz="3601" dirty="0">
                  <a:latin typeface="Arial" charset="0"/>
                  <a:ea typeface="Arial" charset="0"/>
                  <a:cs typeface="Arial" charset="0"/>
                </a:rPr>
                <a:t>A value included in the factor column will then be interpreted as its set point e.g. </a:t>
              </a:r>
              <a:r>
                <a:rPr lang="en-US" sz="3600" b="1" dirty="0">
                  <a:latin typeface="Arial" charset="0"/>
                  <a:ea typeface="Arial" charset="0"/>
                  <a:cs typeface="Arial" charset="0"/>
                </a:rPr>
                <a:t>100 </a:t>
              </a:r>
              <a:r>
                <a:rPr lang="en-US" sz="3600" b="1" dirty="0" err="1">
                  <a:latin typeface="Arial" charset="0"/>
                  <a:ea typeface="Arial" charset="0"/>
                  <a:cs typeface="Arial" charset="0"/>
                </a:rPr>
                <a:t>mM</a:t>
              </a:r>
              <a:r>
                <a:rPr lang="en-US" sz="3600" b="1" dirty="0">
                  <a:latin typeface="Arial" charset="0"/>
                  <a:ea typeface="Arial" charset="0"/>
                  <a:cs typeface="Arial" charset="0"/>
                </a:rPr>
                <a:t> of Glycerol</a:t>
              </a:r>
              <a:endParaRPr lang="en-US" sz="3100" b="1" dirty="0">
                <a:latin typeface="Arial" charset="0"/>
                <a:ea typeface="Arial" charset="0"/>
                <a:cs typeface="Arial" charset="0"/>
              </a:endParaRPr>
            </a:p>
            <a:p>
              <a:pPr algn="just"/>
              <a:endParaRPr lang="en-US" sz="3601" dirty="0">
                <a:latin typeface="Arial" charset="0"/>
                <a:ea typeface="Arial" charset="0"/>
                <a:cs typeface="Arial" charset="0"/>
              </a:endParaRPr>
            </a:p>
            <a:p>
              <a:pPr algn="just"/>
              <a:r>
                <a:rPr lang="en-US" sz="3601" dirty="0" smtClean="0">
                  <a:latin typeface="Arial" charset="0"/>
                  <a:ea typeface="Arial" charset="0"/>
                  <a:cs typeface="Arial" charset="0"/>
                </a:rPr>
                <a:t>	The </a:t>
              </a:r>
              <a:r>
                <a:rPr lang="en-US" sz="3601" dirty="0">
                  <a:latin typeface="Arial" charset="0"/>
                  <a:ea typeface="Arial" charset="0"/>
                  <a:cs typeface="Arial" charset="0"/>
                </a:rPr>
                <a:t>order in which the liquid components are included in the .csv determines the order in which the liquid handling device will dispense them.</a:t>
              </a:r>
            </a:p>
            <a:p>
              <a:pPr algn="just"/>
              <a:endParaRPr lang="en-US" sz="3601" dirty="0">
                <a:latin typeface="Arial" charset="0"/>
                <a:ea typeface="Arial" charset="0"/>
                <a:cs typeface="Arial" charset="0"/>
              </a:endParaRPr>
            </a:p>
            <a:p>
              <a:pPr algn="just"/>
              <a:r>
                <a:rPr lang="en-US" sz="3601" dirty="0" smtClean="0">
                  <a:latin typeface="Arial" charset="0"/>
                  <a:ea typeface="Arial" charset="0"/>
                  <a:cs typeface="Arial" charset="0"/>
                </a:rPr>
                <a:t>	If </a:t>
              </a:r>
              <a:r>
                <a:rPr lang="en-US" sz="3601" dirty="0">
                  <a:latin typeface="Arial" charset="0"/>
                  <a:ea typeface="Arial" charset="0"/>
                  <a:cs typeface="Arial" charset="0"/>
                </a:rPr>
                <a:t>a factor is used that describes different types of a liquid component e.g. </a:t>
              </a:r>
              <a:r>
                <a:rPr lang="en-US" sz="3600" b="1" dirty="0">
                  <a:latin typeface="Arial" charset="0"/>
                  <a:ea typeface="Arial" charset="0"/>
                  <a:cs typeface="Arial" charset="0"/>
                </a:rPr>
                <a:t>Yeast Extract Source</a:t>
              </a:r>
              <a:r>
                <a:rPr lang="en-US" sz="3601" dirty="0">
                  <a:latin typeface="Arial" charset="0"/>
                  <a:ea typeface="Arial" charset="0"/>
                  <a:cs typeface="Arial" charset="0"/>
                </a:rPr>
                <a:t>, and another factor that describes the concentration of those </a:t>
              </a:r>
              <a:r>
                <a:rPr lang="en-US" sz="3601" dirty="0" smtClean="0">
                  <a:latin typeface="Arial" charset="0"/>
                  <a:ea typeface="Arial" charset="0"/>
                  <a:cs typeface="Arial" charset="0"/>
                </a:rPr>
                <a:t>types,</a:t>
              </a:r>
              <a:r>
                <a:rPr lang="en-US" sz="4400" dirty="0" smtClean="0">
                  <a:latin typeface="Arial" charset="0"/>
                  <a:ea typeface="Arial" charset="0"/>
                  <a:cs typeface="Arial" charset="0"/>
                </a:rPr>
                <a:t> </a:t>
              </a:r>
              <a:r>
                <a:rPr lang="en-US" sz="4000" b="1" dirty="0" err="1">
                  <a:solidFill>
                    <a:srgbClr val="54469F"/>
                  </a:solidFill>
                </a:rPr>
                <a:t>A</a:t>
              </a:r>
              <a:r>
                <a:rPr lang="en-US" sz="4000" b="1" dirty="0" err="1" smtClean="0">
                  <a:solidFill>
                    <a:srgbClr val="54469F"/>
                  </a:solidFill>
                </a:rPr>
                <a:t>ntha</a:t>
              </a:r>
              <a:r>
                <a:rPr lang="en-US" sz="3601" dirty="0" smtClean="0">
                  <a:latin typeface="Arial" charset="0"/>
                  <a:ea typeface="Arial" charset="0"/>
                  <a:cs typeface="Arial" charset="0"/>
                </a:rPr>
                <a:t> </a:t>
              </a:r>
              <a:r>
                <a:rPr lang="en-US" sz="3601" dirty="0">
                  <a:latin typeface="Arial" charset="0"/>
                  <a:ea typeface="Arial" charset="0"/>
                  <a:cs typeface="Arial" charset="0"/>
                </a:rPr>
                <a:t>can “pair” these factors dispensing the type of liquid component at the stated concentration during the automated execution of the experiment.</a:t>
              </a:r>
              <a:endParaRPr lang="en-US" sz="4000" b="1" dirty="0">
                <a:solidFill>
                  <a:srgbClr val="749E63"/>
                </a:solidFill>
              </a:endParaRPr>
            </a:p>
            <a:p>
              <a:pPr algn="just"/>
              <a:endParaRPr lang="en-US" sz="3601" dirty="0">
                <a:latin typeface="Arial" charset="0"/>
                <a:ea typeface="Arial" charset="0"/>
                <a:cs typeface="Arial" charset="0"/>
              </a:endParaRPr>
            </a:p>
            <a:p>
              <a:pPr algn="just"/>
              <a:endParaRPr lang="en-US" sz="3601" dirty="0">
                <a:latin typeface="Arial" charset="0"/>
                <a:ea typeface="Arial" charset="0"/>
                <a:cs typeface="Arial" charset="0"/>
              </a:endParaRPr>
            </a:p>
          </p:txBody>
        </p:sp>
        <p:sp>
          <p:nvSpPr>
            <p:cNvPr id="62" name="Rectangle 61"/>
            <p:cNvSpPr/>
            <p:nvPr/>
          </p:nvSpPr>
          <p:spPr>
            <a:xfrm>
              <a:off x="1079581" y="3936817"/>
              <a:ext cx="11444927" cy="5202322"/>
            </a:xfrm>
            <a:prstGeom prst="rect">
              <a:avLst/>
            </a:prstGeom>
          </p:spPr>
          <p:txBody>
            <a:bodyPr wrap="square">
              <a:spAutoFit/>
            </a:bodyPr>
            <a:lstStyle/>
            <a:p>
              <a:pPr algn="just"/>
              <a:r>
                <a:rPr lang="en-GB" sz="3601" dirty="0">
                  <a:latin typeface="Arial" charset="0"/>
                  <a:ea typeface="Arial" charset="0"/>
                  <a:cs typeface="Arial" charset="0"/>
                </a:rPr>
                <a:t>The </a:t>
              </a:r>
              <a:r>
                <a:rPr lang="en-GB" sz="3601" b="1" dirty="0">
                  <a:latin typeface="Arial" charset="0"/>
                  <a:ea typeface="Arial" charset="0"/>
                  <a:cs typeface="Arial" charset="0"/>
                </a:rPr>
                <a:t>JMP DOE platform </a:t>
              </a:r>
              <a:r>
                <a:rPr lang="en-GB" sz="3601" dirty="0">
                  <a:latin typeface="Arial" charset="0"/>
                  <a:ea typeface="Arial" charset="0"/>
                  <a:cs typeface="Arial" charset="0"/>
                </a:rPr>
                <a:t>is used to rationally design biological experiments (Figure 4). The design table is exported as a .</a:t>
              </a:r>
              <a:r>
                <a:rPr lang="en-GB" sz="3601" dirty="0" smtClean="0">
                  <a:latin typeface="Arial" charset="0"/>
                  <a:ea typeface="Arial" charset="0"/>
                  <a:cs typeface="Arial" charset="0"/>
                </a:rPr>
                <a:t>csv, which </a:t>
              </a:r>
              <a:r>
                <a:rPr lang="en-GB" sz="3601" dirty="0">
                  <a:latin typeface="Arial" charset="0"/>
                  <a:ea typeface="Arial" charset="0"/>
                  <a:cs typeface="Arial" charset="0"/>
                </a:rPr>
                <a:t>is then parsed into </a:t>
              </a:r>
              <a:r>
                <a:rPr lang="en-GB" sz="4000" b="1" dirty="0" err="1">
                  <a:solidFill>
                    <a:srgbClr val="54469F"/>
                  </a:solidFill>
                </a:rPr>
                <a:t>A</a:t>
              </a:r>
              <a:r>
                <a:rPr lang="en-GB" sz="4000" b="1" dirty="0" err="1" smtClean="0">
                  <a:solidFill>
                    <a:srgbClr val="54469F"/>
                  </a:solidFill>
                </a:rPr>
                <a:t>ntha</a:t>
              </a:r>
              <a:r>
                <a:rPr lang="en-GB" sz="3601" dirty="0" smtClean="0">
                  <a:latin typeface="Arial" charset="0"/>
                  <a:ea typeface="Arial" charset="0"/>
                  <a:cs typeface="Arial" charset="0"/>
                </a:rPr>
                <a:t> </a:t>
              </a:r>
              <a:r>
                <a:rPr lang="en-GB" sz="3601" dirty="0">
                  <a:latin typeface="Arial" charset="0"/>
                  <a:ea typeface="Arial" charset="0"/>
                  <a:cs typeface="Arial" charset="0"/>
                </a:rPr>
                <a:t>defining the runs required for the experiment</a:t>
              </a:r>
              <a:r>
                <a:rPr lang="en-GB" sz="3601" dirty="0" smtClean="0">
                  <a:latin typeface="Arial" charset="0"/>
                  <a:ea typeface="Arial" charset="0"/>
                  <a:cs typeface="Arial" charset="0"/>
                </a:rPr>
                <a:t>.</a:t>
              </a:r>
            </a:p>
            <a:p>
              <a:pPr algn="just"/>
              <a:endParaRPr lang="en-GB" sz="3601" dirty="0" smtClean="0">
                <a:latin typeface="Arial" charset="0"/>
                <a:ea typeface="Arial" charset="0"/>
                <a:cs typeface="Arial" charset="0"/>
              </a:endParaRPr>
            </a:p>
            <a:p>
              <a:pPr algn="just"/>
              <a:r>
                <a:rPr lang="en-US" sz="4000" b="1" dirty="0">
                  <a:solidFill>
                    <a:srgbClr val="54469F"/>
                  </a:solidFill>
                </a:rPr>
                <a:t>	</a:t>
              </a:r>
              <a:r>
                <a:rPr lang="en-US" sz="4000" b="1" dirty="0" err="1" smtClean="0">
                  <a:solidFill>
                    <a:srgbClr val="54469F"/>
                  </a:solidFill>
                </a:rPr>
                <a:t>Antha</a:t>
              </a:r>
              <a:r>
                <a:rPr lang="en-US" sz="4000" b="1" dirty="0" smtClean="0">
                  <a:solidFill>
                    <a:srgbClr val="749E63"/>
                  </a:solidFill>
                </a:rPr>
                <a:t> </a:t>
              </a:r>
              <a:r>
                <a:rPr lang="en-US" sz="3601" dirty="0">
                  <a:latin typeface="Arial" charset="0"/>
                  <a:ea typeface="Arial" charset="0"/>
                  <a:cs typeface="Arial" charset="0"/>
                </a:rPr>
                <a:t>will interpret factors (column headers in the .csv) that include a concentration or volume unit as a liquid component of the experiment e.g.</a:t>
              </a:r>
            </a:p>
            <a:p>
              <a:pPr algn="just"/>
              <a:endParaRPr lang="en-GB" sz="3601" dirty="0">
                <a:latin typeface="Arial" charset="0"/>
                <a:ea typeface="Arial" charset="0"/>
                <a:cs typeface="Arial" charset="0"/>
              </a:endParaRPr>
            </a:p>
          </p:txBody>
        </p:sp>
        <p:sp>
          <p:nvSpPr>
            <p:cNvPr id="66" name="TextBox 65"/>
            <p:cNvSpPr txBox="1"/>
            <p:nvPr/>
          </p:nvSpPr>
          <p:spPr>
            <a:xfrm>
              <a:off x="960119" y="9066174"/>
              <a:ext cx="12284826" cy="523220"/>
            </a:xfrm>
            <a:prstGeom prst="rect">
              <a:avLst/>
            </a:prstGeom>
            <a:noFill/>
          </p:spPr>
          <p:txBody>
            <a:bodyPr wrap="square" rtlCol="0">
              <a:spAutoFit/>
            </a:bodyPr>
            <a:lstStyle/>
            <a:p>
              <a:pPr algn="just"/>
              <a:r>
                <a:rPr lang="en-US" sz="2700" b="1" dirty="0">
                  <a:latin typeface="Arial" charset="0"/>
                  <a:ea typeface="Arial" charset="0"/>
                  <a:cs typeface="Arial" charset="0"/>
                </a:rPr>
                <a:t>Glycerol (g/L), Glycerol (</a:t>
              </a:r>
              <a:r>
                <a:rPr lang="en-US" sz="2700" b="1" dirty="0" err="1">
                  <a:latin typeface="Arial" charset="0"/>
                  <a:ea typeface="Arial" charset="0"/>
                  <a:cs typeface="Arial" charset="0"/>
                </a:rPr>
                <a:t>mM</a:t>
              </a:r>
              <a:r>
                <a:rPr lang="en-US" sz="2700" b="1" dirty="0">
                  <a:latin typeface="Arial" charset="0"/>
                  <a:ea typeface="Arial" charset="0"/>
                  <a:cs typeface="Arial" charset="0"/>
                </a:rPr>
                <a:t>), Glycerol (X) Glycerol (v/v) or Glycerol (µl)</a:t>
              </a:r>
            </a:p>
          </p:txBody>
        </p:sp>
        <p:pic>
          <p:nvPicPr>
            <p:cNvPr id="69" name="Picture 68">
              <a:extLst>
                <a:ext uri="{FF2B5EF4-FFF2-40B4-BE49-F238E27FC236}">
                  <a16:creationId xmlns:a16="http://schemas.microsoft.com/office/drawing/2014/main" xmlns="" id="{29CE28AA-326F-754F-BF8E-630E7CF9C23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840201" y="6877533"/>
              <a:ext cx="513290" cy="513290"/>
            </a:xfrm>
            <a:prstGeom prst="rect">
              <a:avLst/>
            </a:prstGeom>
          </p:spPr>
        </p:pic>
        <p:pic>
          <p:nvPicPr>
            <p:cNvPr id="70" name="Picture 69">
              <a:extLst>
                <a:ext uri="{FF2B5EF4-FFF2-40B4-BE49-F238E27FC236}">
                  <a16:creationId xmlns:a16="http://schemas.microsoft.com/office/drawing/2014/main" xmlns="" id="{29CE28AA-326F-754F-BF8E-630E7CF9C23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840201" y="11767792"/>
              <a:ext cx="513290" cy="513290"/>
            </a:xfrm>
            <a:prstGeom prst="rect">
              <a:avLst/>
            </a:prstGeom>
          </p:spPr>
        </p:pic>
        <p:pic>
          <p:nvPicPr>
            <p:cNvPr id="71" name="Picture 70">
              <a:extLst>
                <a:ext uri="{FF2B5EF4-FFF2-40B4-BE49-F238E27FC236}">
                  <a16:creationId xmlns:a16="http://schemas.microsoft.com/office/drawing/2014/main" xmlns="" id="{29CE28AA-326F-754F-BF8E-630E7CF9C23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840201" y="14011851"/>
              <a:ext cx="513290" cy="513290"/>
            </a:xfrm>
            <a:prstGeom prst="rect">
              <a:avLst/>
            </a:prstGeom>
          </p:spPr>
        </p:pic>
      </p:grpSp>
      <p:pic>
        <p:nvPicPr>
          <p:cNvPr id="72" name="Picture 71">
            <a:extLst>
              <a:ext uri="{FF2B5EF4-FFF2-40B4-BE49-F238E27FC236}">
                <a16:creationId xmlns:a16="http://schemas.microsoft.com/office/drawing/2014/main" xmlns="" id="{29CE28AA-326F-754F-BF8E-630E7CF9C23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3594933" y="14049769"/>
            <a:ext cx="513290" cy="513290"/>
          </a:xfrm>
          <a:prstGeom prst="rect">
            <a:avLst/>
          </a:prstGeom>
        </p:spPr>
      </p:pic>
      <p:pic>
        <p:nvPicPr>
          <p:cNvPr id="73" name="Picture 72">
            <a:extLst>
              <a:ext uri="{FF2B5EF4-FFF2-40B4-BE49-F238E27FC236}">
                <a16:creationId xmlns:a16="http://schemas.microsoft.com/office/drawing/2014/main" xmlns="" id="{29CE28AA-326F-754F-BF8E-630E7CF9C23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3594933" y="3267169"/>
            <a:ext cx="513290" cy="513290"/>
          </a:xfrm>
          <a:prstGeom prst="rect">
            <a:avLst/>
          </a:prstGeom>
        </p:spPr>
      </p:pic>
    </p:spTree>
    <p:extLst>
      <p:ext uri="{BB962C8B-B14F-4D97-AF65-F5344CB8AC3E}">
        <p14:creationId xmlns:p14="http://schemas.microsoft.com/office/powerpoint/2010/main" val="7658881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grpSp>
        <p:nvGrpSpPr>
          <p:cNvPr id="34" name="Group 33"/>
          <p:cNvGrpSpPr/>
          <p:nvPr/>
        </p:nvGrpSpPr>
        <p:grpSpPr>
          <a:xfrm>
            <a:off x="26649343" y="975146"/>
            <a:ext cx="10160001" cy="1851464"/>
            <a:chOff x="26649343" y="975146"/>
            <a:chExt cx="10160001" cy="1851464"/>
          </a:xfrm>
        </p:grpSpPr>
        <p:pic>
          <p:nvPicPr>
            <p:cNvPr id="35" name="Picture 34">
              <a:hlinkClick r:id="rId4" action="ppaction://hlinksldjump"/>
              <a:extLst>
                <a:ext uri="{FF2B5EF4-FFF2-40B4-BE49-F238E27FC236}">
                  <a16:creationId xmlns:a16="http://schemas.microsoft.com/office/drawing/2014/main" xmlns="" id="{EB08E263-0342-3C45-909E-F3E2547BBB9A}"/>
                </a:ext>
              </a:extLst>
            </p:cNvPr>
            <p:cNvPicPr>
              <a:picLocks noChangeAspect="1"/>
            </p:cNvPicPr>
            <p:nvPr/>
          </p:nvPicPr>
          <p:blipFill>
            <a:blip r:embed="rId5"/>
            <a:stretch>
              <a:fillRect/>
            </a:stretch>
          </p:blipFill>
          <p:spPr>
            <a:xfrm>
              <a:off x="26649343" y="975146"/>
              <a:ext cx="10160000" cy="1790700"/>
            </a:xfrm>
            <a:prstGeom prst="rect">
              <a:avLst/>
            </a:prstGeom>
          </p:spPr>
        </p:pic>
        <p:sp>
          <p:nvSpPr>
            <p:cNvPr id="36" name="TextBox 35"/>
            <p:cNvSpPr txBox="1"/>
            <p:nvPr/>
          </p:nvSpPr>
          <p:spPr>
            <a:xfrm>
              <a:off x="27949820" y="2457278"/>
              <a:ext cx="8859524" cy="369332"/>
            </a:xfrm>
            <a:prstGeom prst="rect">
              <a:avLst/>
            </a:prstGeom>
            <a:noFill/>
          </p:spPr>
          <p:txBody>
            <a:bodyPr wrap="square" rtlCol="0">
              <a:spAutoFit/>
            </a:bodyPr>
            <a:lstStyle/>
            <a:p>
              <a:pPr algn="r"/>
              <a:r>
                <a:rPr lang="en-US" dirty="0"/>
                <a:t>Click above </a:t>
              </a:r>
              <a:r>
                <a:rPr lang="en-US" dirty="0" smtClean="0"/>
                <a:t>for an introduction to SYNTHACE</a:t>
              </a:r>
              <a:endParaRPr lang="en-US" dirty="0"/>
            </a:p>
          </p:txBody>
        </p:sp>
      </p:grpSp>
      <p:sp>
        <p:nvSpPr>
          <p:cNvPr id="26" name="TextBox 8"/>
          <p:cNvSpPr txBox="1">
            <a:spLocks noChangeArrowheads="1"/>
          </p:cNvSpPr>
          <p:nvPr/>
        </p:nvSpPr>
        <p:spPr bwMode="auto">
          <a:xfrm>
            <a:off x="13650837" y="20141597"/>
            <a:ext cx="7957591"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buFont typeface="Arial" charset="0"/>
              <a:buNone/>
            </a:pPr>
            <a:r>
              <a:rPr lang="en-US" sz="3200" i="1" u="sng" dirty="0">
                <a:latin typeface="Arial" charset="0"/>
                <a:ea typeface="Arial" charset="0"/>
                <a:cs typeface="Arial" charset="0"/>
                <a:hlinkClick r:id="rId6"/>
              </a:rPr>
              <a:t>s.brown@synthace.com</a:t>
            </a:r>
            <a:r>
              <a:rPr lang="en-US" sz="3200" dirty="0">
                <a:latin typeface="Arial" charset="0"/>
                <a:ea typeface="Arial" charset="0"/>
                <a:cs typeface="Arial" charset="0"/>
              </a:rPr>
              <a:t>  |  </a:t>
            </a:r>
            <a:r>
              <a:rPr lang="en-US" sz="3200" dirty="0" err="1">
                <a:latin typeface="Arial" charset="0"/>
                <a:ea typeface="Arial" charset="0"/>
                <a:cs typeface="Arial" charset="0"/>
              </a:rPr>
              <a:t>synthace.com</a:t>
            </a:r>
            <a:endParaRPr lang="en-US" sz="3601" dirty="0">
              <a:latin typeface="Arial" charset="0"/>
              <a:ea typeface="Arial" charset="0"/>
              <a:cs typeface="Arial" charset="0"/>
            </a:endParaRPr>
          </a:p>
        </p:txBody>
      </p:sp>
      <p:grpSp>
        <p:nvGrpSpPr>
          <p:cNvPr id="40" name="Group 39"/>
          <p:cNvGrpSpPr/>
          <p:nvPr/>
        </p:nvGrpSpPr>
        <p:grpSpPr>
          <a:xfrm>
            <a:off x="1079582" y="19417655"/>
            <a:ext cx="3360002" cy="1294207"/>
            <a:chOff x="1280160" y="17353806"/>
            <a:chExt cx="8980488" cy="1294209"/>
          </a:xfrm>
        </p:grpSpPr>
        <p:sp>
          <p:nvSpPr>
            <p:cNvPr id="41" name="Rectangle 40">
              <a:hlinkClick r:id="rId7" action="ppaction://hlinksldjump"/>
            </p:cNvPr>
            <p:cNvSpPr>
              <a:spLocks noChangeArrowheads="1"/>
            </p:cNvSpPr>
            <p:nvPr/>
          </p:nvSpPr>
          <p:spPr bwMode="auto">
            <a:xfrm>
              <a:off x="1280160" y="17353806"/>
              <a:ext cx="8980488" cy="833438"/>
            </a:xfrm>
            <a:prstGeom prst="rect">
              <a:avLst/>
            </a:prstGeom>
            <a:solidFill>
              <a:schemeClr val="accent4">
                <a:lumMod val="20000"/>
                <a:lumOff val="80000"/>
                <a:alpha val="90000"/>
              </a:schemeClr>
            </a:solidFill>
            <a:ln w="6350">
              <a:solidFill>
                <a:schemeClr val="tx1"/>
              </a:solidFill>
              <a:miter lim="800000"/>
              <a:headEnd/>
              <a:tailEnd/>
            </a:ln>
            <a:effectLst>
              <a:outerShdw blurRad="40000" dist="23000" dir="5400000" rotWithShape="0">
                <a:srgbClr val="000000">
                  <a:alpha val="34999"/>
                </a:srgbClr>
              </a:outerShdw>
            </a:effectLst>
          </p:spPr>
          <p:txBody>
            <a:bodyPr anchor="ctr"/>
            <a:lstStyle/>
            <a:p>
              <a:pPr algn="ctr" defTabSz="1873112">
                <a:defRPr/>
              </a:pPr>
              <a:r>
                <a:rPr lang="en-US" sz="6002" dirty="0">
                  <a:latin typeface="Tw Cen MT" panose="020B0602020104020603" pitchFamily="34" charset="0"/>
                  <a:ea typeface="+mn-ea"/>
                  <a:cs typeface="+mn-cs"/>
                </a:rPr>
                <a:t>⤺Abstract</a:t>
              </a:r>
            </a:p>
          </p:txBody>
        </p:sp>
        <p:sp>
          <p:nvSpPr>
            <p:cNvPr id="42" name="TextBox 41"/>
            <p:cNvSpPr txBox="1"/>
            <p:nvPr/>
          </p:nvSpPr>
          <p:spPr>
            <a:xfrm>
              <a:off x="1280160" y="18278683"/>
              <a:ext cx="8980488" cy="369332"/>
            </a:xfrm>
            <a:prstGeom prst="rect">
              <a:avLst/>
            </a:prstGeom>
            <a:noFill/>
          </p:spPr>
          <p:txBody>
            <a:bodyPr wrap="square" rtlCol="0">
              <a:spAutoFit/>
            </a:bodyPr>
            <a:lstStyle/>
            <a:p>
              <a:pPr algn="r"/>
              <a:r>
                <a:rPr lang="en-US" dirty="0">
                  <a:latin typeface="Times New Roman" charset="0"/>
                  <a:ea typeface="Times New Roman" charset="0"/>
                  <a:cs typeface="Times New Roman" charset="0"/>
                </a:rPr>
                <a:t>Click above to return</a:t>
              </a:r>
            </a:p>
          </p:txBody>
        </p:sp>
      </p:grpSp>
      <p:grpSp>
        <p:nvGrpSpPr>
          <p:cNvPr id="38" name="Group 37"/>
          <p:cNvGrpSpPr/>
          <p:nvPr/>
        </p:nvGrpSpPr>
        <p:grpSpPr>
          <a:xfrm>
            <a:off x="4906079" y="19434172"/>
            <a:ext cx="4825749" cy="1294205"/>
            <a:chOff x="1280160" y="17353806"/>
            <a:chExt cx="8980488" cy="1294209"/>
          </a:xfrm>
        </p:grpSpPr>
        <p:sp>
          <p:nvSpPr>
            <p:cNvPr id="39" name="Rectangle 38">
              <a:hlinkClick r:id="rId8" action="ppaction://hlinksldjump"/>
            </p:cNvPr>
            <p:cNvSpPr>
              <a:spLocks noChangeArrowheads="1"/>
            </p:cNvSpPr>
            <p:nvPr/>
          </p:nvSpPr>
          <p:spPr bwMode="auto">
            <a:xfrm>
              <a:off x="1280160" y="17353806"/>
              <a:ext cx="8980488" cy="833438"/>
            </a:xfrm>
            <a:prstGeom prst="rect">
              <a:avLst/>
            </a:prstGeom>
            <a:solidFill>
              <a:schemeClr val="accent4">
                <a:lumMod val="20000"/>
                <a:lumOff val="80000"/>
                <a:alpha val="90000"/>
              </a:schemeClr>
            </a:solidFill>
            <a:ln w="6350">
              <a:solidFill>
                <a:schemeClr val="tx1"/>
              </a:solidFill>
              <a:miter lim="800000"/>
              <a:headEnd/>
              <a:tailEnd/>
            </a:ln>
            <a:effectLst>
              <a:outerShdw blurRad="40000" dist="23000" dir="5400000" rotWithShape="0">
                <a:srgbClr val="000000">
                  <a:alpha val="34999"/>
                </a:srgbClr>
              </a:outerShdw>
            </a:effectLst>
          </p:spPr>
          <p:txBody>
            <a:bodyPr anchor="b"/>
            <a:lstStyle/>
            <a:p>
              <a:pPr algn="ctr" defTabSz="1873112">
                <a:defRPr/>
              </a:pPr>
              <a:r>
                <a:rPr lang="en-US" sz="6002" dirty="0">
                  <a:latin typeface="Tw Cen MT" panose="020B0602020104020603" pitchFamily="34" charset="0"/>
                  <a:ea typeface="+mn-ea"/>
                  <a:cs typeface="+mn-cs"/>
                </a:rPr>
                <a:t>⤺</a:t>
              </a:r>
              <a:r>
                <a:rPr lang="en-US" sz="4800" dirty="0">
                  <a:latin typeface="Tw Cen MT" panose="020B0602020104020603" pitchFamily="34" charset="0"/>
                  <a:ea typeface="+mn-ea"/>
                  <a:cs typeface="+mn-cs"/>
                </a:rPr>
                <a:t>Back to previous</a:t>
              </a:r>
              <a:endParaRPr lang="en-US" sz="6002" dirty="0">
                <a:latin typeface="Tw Cen MT" panose="020B0602020104020603" pitchFamily="34" charset="0"/>
                <a:ea typeface="+mn-ea"/>
                <a:cs typeface="+mn-cs"/>
              </a:endParaRPr>
            </a:p>
          </p:txBody>
        </p:sp>
        <p:sp>
          <p:nvSpPr>
            <p:cNvPr id="46" name="TextBox 45"/>
            <p:cNvSpPr txBox="1"/>
            <p:nvPr/>
          </p:nvSpPr>
          <p:spPr>
            <a:xfrm>
              <a:off x="1280160" y="18278683"/>
              <a:ext cx="8980488" cy="369332"/>
            </a:xfrm>
            <a:prstGeom prst="rect">
              <a:avLst/>
            </a:prstGeom>
            <a:noFill/>
          </p:spPr>
          <p:txBody>
            <a:bodyPr wrap="square" rtlCol="0">
              <a:spAutoFit/>
            </a:bodyPr>
            <a:lstStyle/>
            <a:p>
              <a:pPr algn="r"/>
              <a:r>
                <a:rPr lang="en-US" dirty="0">
                  <a:latin typeface="Times New Roman" charset="0"/>
                  <a:ea typeface="Times New Roman" charset="0"/>
                  <a:cs typeface="Times New Roman" charset="0"/>
                </a:rPr>
                <a:t>Click above to return</a:t>
              </a:r>
            </a:p>
          </p:txBody>
        </p:sp>
      </p:grpSp>
      <p:pic>
        <p:nvPicPr>
          <p:cNvPr id="48" name="Picture 47">
            <a:extLst>
              <a:ext uri="{FF2B5EF4-FFF2-40B4-BE49-F238E27FC236}">
                <a16:creationId xmlns:a16="http://schemas.microsoft.com/office/drawing/2014/main" xmlns="" id="{29CE28AA-326F-754F-BF8E-630E7CF9C23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602869" y="982318"/>
            <a:ext cx="1641390" cy="1641390"/>
          </a:xfrm>
          <a:prstGeom prst="rect">
            <a:avLst/>
          </a:prstGeom>
        </p:spPr>
      </p:pic>
      <p:grpSp>
        <p:nvGrpSpPr>
          <p:cNvPr id="49" name="Group 48"/>
          <p:cNvGrpSpPr/>
          <p:nvPr/>
        </p:nvGrpSpPr>
        <p:grpSpPr>
          <a:xfrm>
            <a:off x="28495186" y="16178576"/>
            <a:ext cx="5884411" cy="4533286"/>
            <a:chOff x="28495186" y="16178576"/>
            <a:chExt cx="5884411" cy="4533286"/>
          </a:xfrm>
        </p:grpSpPr>
        <p:sp>
          <p:nvSpPr>
            <p:cNvPr id="58" name="Rectangle 57">
              <a:hlinkClick r:id="" action="ppaction://noaction" highlightClick="1"/>
            </p:cNvPr>
            <p:cNvSpPr>
              <a:spLocks noChangeArrowheads="1"/>
            </p:cNvSpPr>
            <p:nvPr/>
          </p:nvSpPr>
          <p:spPr bwMode="auto">
            <a:xfrm>
              <a:off x="28495186" y="17760794"/>
              <a:ext cx="5884411" cy="1004400"/>
            </a:xfrm>
            <a:prstGeom prst="rect">
              <a:avLst/>
            </a:prstGeom>
            <a:solidFill>
              <a:schemeClr val="bg1">
                <a:lumMod val="95000"/>
                <a:alpha val="90000"/>
              </a:schemeClr>
            </a:solidFill>
            <a:ln w="6350">
              <a:solidFill>
                <a:schemeClr val="bg1">
                  <a:lumMod val="95000"/>
                </a:schemeClr>
              </a:solidFill>
              <a:miter lim="800000"/>
              <a:headEnd/>
              <a:tailEnd/>
            </a:ln>
            <a:effectLst>
              <a:outerShdw blurRad="40000" dist="23000" dir="5400000" rotWithShape="0">
                <a:srgbClr val="000000">
                  <a:alpha val="34999"/>
                </a:srgbClr>
              </a:outerShdw>
            </a:effectLst>
          </p:spPr>
          <p:txBody>
            <a:bodyPr anchor="ctr"/>
            <a:lstStyle/>
            <a:p>
              <a:pPr algn="ctr" defTabSz="1873112">
                <a:defRPr/>
              </a:pPr>
              <a:r>
                <a:rPr lang="en-US" sz="4802" dirty="0">
                  <a:solidFill>
                    <a:schemeClr val="bg1">
                      <a:lumMod val="75000"/>
                    </a:schemeClr>
                  </a:solidFill>
                  <a:latin typeface="Tw Cen MT" panose="020B0602020104020603" pitchFamily="34" charset="0"/>
                  <a:ea typeface="+mn-ea"/>
                  <a:cs typeface="+mn-cs"/>
                </a:rPr>
                <a:t>2. Automated Execution</a:t>
              </a:r>
            </a:p>
          </p:txBody>
        </p:sp>
        <p:grpSp>
          <p:nvGrpSpPr>
            <p:cNvPr id="51" name="Group 50"/>
            <p:cNvGrpSpPr/>
            <p:nvPr/>
          </p:nvGrpSpPr>
          <p:grpSpPr>
            <a:xfrm>
              <a:off x="28495186" y="19325331"/>
              <a:ext cx="5884411" cy="1386531"/>
              <a:chOff x="1280160" y="17124602"/>
              <a:chExt cx="8980488" cy="1386531"/>
            </a:xfrm>
          </p:grpSpPr>
          <p:sp>
            <p:nvSpPr>
              <p:cNvPr id="56" name="Rectangle 55">
                <a:hlinkClick r:id="rId10" action="ppaction://hlinksldjump" highlightClick="1"/>
              </p:cNvPr>
              <p:cNvSpPr>
                <a:spLocks noChangeArrowheads="1"/>
              </p:cNvSpPr>
              <p:nvPr/>
            </p:nvSpPr>
            <p:spPr bwMode="auto">
              <a:xfrm>
                <a:off x="1280160" y="17124602"/>
                <a:ext cx="8980488" cy="1004400"/>
              </a:xfrm>
              <a:prstGeom prst="rect">
                <a:avLst/>
              </a:prstGeom>
              <a:solidFill>
                <a:schemeClr val="accent4">
                  <a:lumMod val="20000"/>
                  <a:lumOff val="80000"/>
                  <a:alpha val="90000"/>
                </a:schemeClr>
              </a:solidFill>
              <a:ln w="6350">
                <a:solidFill>
                  <a:schemeClr val="tx1"/>
                </a:solidFill>
                <a:miter lim="800000"/>
                <a:headEnd/>
                <a:tailEnd/>
              </a:ln>
              <a:effectLst>
                <a:outerShdw blurRad="40000" dist="23000" dir="5400000" rotWithShape="0">
                  <a:srgbClr val="000000">
                    <a:alpha val="34999"/>
                  </a:srgbClr>
                </a:outerShdw>
              </a:effectLst>
            </p:spPr>
            <p:txBody>
              <a:bodyPr anchor="ctr"/>
              <a:lstStyle/>
              <a:p>
                <a:pPr algn="ctr" defTabSz="1873112">
                  <a:defRPr/>
                </a:pPr>
                <a:r>
                  <a:rPr lang="en-US" sz="4802" dirty="0">
                    <a:latin typeface="Tw Cen MT" panose="020B0602020104020603" pitchFamily="34" charset="0"/>
                    <a:ea typeface="+mn-ea"/>
                    <a:cs typeface="+mn-cs"/>
                  </a:rPr>
                  <a:t>3. Import Results</a:t>
                </a:r>
              </a:p>
            </p:txBody>
          </p:sp>
          <p:sp>
            <p:nvSpPr>
              <p:cNvPr id="57" name="TextBox 56"/>
              <p:cNvSpPr txBox="1"/>
              <p:nvPr/>
            </p:nvSpPr>
            <p:spPr>
              <a:xfrm>
                <a:off x="1280160" y="18141801"/>
                <a:ext cx="8980488" cy="369332"/>
              </a:xfrm>
              <a:prstGeom prst="rect">
                <a:avLst/>
              </a:prstGeom>
              <a:noFill/>
            </p:spPr>
            <p:txBody>
              <a:bodyPr wrap="square" rtlCol="0">
                <a:spAutoFit/>
              </a:bodyPr>
              <a:lstStyle/>
              <a:p>
                <a:pPr algn="r"/>
                <a:r>
                  <a:rPr lang="en-US" dirty="0">
                    <a:latin typeface="Times New Roman" charset="0"/>
                    <a:ea typeface="Times New Roman" charset="0"/>
                    <a:cs typeface="Times New Roman" charset="0"/>
                  </a:rPr>
                  <a:t>Click above to learn more</a:t>
                </a:r>
              </a:p>
            </p:txBody>
          </p:sp>
        </p:grpSp>
        <p:sp>
          <p:nvSpPr>
            <p:cNvPr id="54" name="Rectangle 53"/>
            <p:cNvSpPr>
              <a:spLocks noChangeArrowheads="1"/>
            </p:cNvSpPr>
            <p:nvPr/>
          </p:nvSpPr>
          <p:spPr bwMode="auto">
            <a:xfrm>
              <a:off x="28495187" y="16178576"/>
              <a:ext cx="5884410" cy="1004401"/>
            </a:xfrm>
            <a:prstGeom prst="rect">
              <a:avLst/>
            </a:prstGeom>
            <a:solidFill>
              <a:schemeClr val="bg1">
                <a:lumMod val="95000"/>
                <a:alpha val="90000"/>
              </a:schemeClr>
            </a:solidFill>
            <a:ln w="6350">
              <a:solidFill>
                <a:schemeClr val="bg1">
                  <a:lumMod val="95000"/>
                </a:schemeClr>
              </a:solidFill>
              <a:miter lim="800000"/>
              <a:headEnd/>
              <a:tailEnd/>
            </a:ln>
            <a:effectLst>
              <a:outerShdw blurRad="40000" dist="23000" dir="5400000" rotWithShape="0">
                <a:srgbClr val="000000">
                  <a:alpha val="34999"/>
                </a:srgbClr>
              </a:outerShdw>
            </a:effectLst>
          </p:spPr>
          <p:txBody>
            <a:bodyPr anchor="ctr"/>
            <a:lstStyle/>
            <a:p>
              <a:pPr algn="ctr" defTabSz="1873112">
                <a:defRPr/>
              </a:pPr>
              <a:r>
                <a:rPr lang="en-US" sz="4802" dirty="0">
                  <a:solidFill>
                    <a:schemeClr val="bg1">
                      <a:lumMod val="75000"/>
                    </a:schemeClr>
                  </a:solidFill>
                  <a:ea typeface="Calibri" charset="0"/>
                  <a:cs typeface="Calibri" charset="0"/>
                </a:rPr>
                <a:t>1. Planning &amp; Design</a:t>
              </a:r>
            </a:p>
          </p:txBody>
        </p:sp>
      </p:grpSp>
      <p:sp>
        <p:nvSpPr>
          <p:cNvPr id="43" name="TextBox 8"/>
          <p:cNvSpPr txBox="1">
            <a:spLocks noChangeArrowheads="1"/>
          </p:cNvSpPr>
          <p:nvPr/>
        </p:nvSpPr>
        <p:spPr bwMode="auto">
          <a:xfrm>
            <a:off x="6674743" y="887619"/>
            <a:ext cx="12462343" cy="23083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r>
              <a:rPr lang="en-US" sz="9600" b="1" dirty="0" err="1">
                <a:solidFill>
                  <a:srgbClr val="54469F"/>
                </a:solidFill>
                <a:latin typeface="Arial" charset="0"/>
                <a:ea typeface="Arial" charset="0"/>
                <a:cs typeface="Arial" charset="0"/>
              </a:rPr>
              <a:t>A</a:t>
            </a:r>
            <a:r>
              <a:rPr lang="en-US" sz="9600" b="1" dirty="0" err="1" smtClean="0">
                <a:solidFill>
                  <a:srgbClr val="54469F"/>
                </a:solidFill>
                <a:latin typeface="Arial" charset="0"/>
                <a:ea typeface="Arial" charset="0"/>
                <a:cs typeface="Arial" charset="0"/>
              </a:rPr>
              <a:t>ntha</a:t>
            </a:r>
            <a:r>
              <a:rPr lang="en-US" sz="9599" b="1" dirty="0" smtClean="0"/>
              <a:t> </a:t>
            </a:r>
            <a:r>
              <a:rPr lang="en-US" sz="9599" b="1" dirty="0"/>
              <a:t>DOE workflow</a:t>
            </a:r>
          </a:p>
          <a:p>
            <a:pPr lvl="0"/>
            <a:r>
              <a:rPr lang="en-GB" sz="4800" b="1" dirty="0">
                <a:solidFill>
                  <a:srgbClr val="54469F"/>
                </a:solidFill>
              </a:rPr>
              <a:t>Automated Execution</a:t>
            </a:r>
          </a:p>
        </p:txBody>
      </p:sp>
      <p:pic>
        <p:nvPicPr>
          <p:cNvPr id="2" name="Picture 1"/>
          <p:cNvPicPr>
            <a:picLocks noChangeAspect="1"/>
          </p:cNvPicPr>
          <p:nvPr/>
        </p:nvPicPr>
        <p:blipFill>
          <a:blip r:embed="rId11"/>
          <a:stretch>
            <a:fillRect/>
          </a:stretch>
        </p:blipFill>
        <p:spPr>
          <a:xfrm>
            <a:off x="1580523" y="3219079"/>
            <a:ext cx="4684362" cy="15398098"/>
          </a:xfrm>
          <a:prstGeom prst="rect">
            <a:avLst/>
          </a:prstGeom>
        </p:spPr>
      </p:pic>
      <p:sp>
        <p:nvSpPr>
          <p:cNvPr id="45" name="TextBox 44"/>
          <p:cNvSpPr txBox="1"/>
          <p:nvPr/>
        </p:nvSpPr>
        <p:spPr>
          <a:xfrm>
            <a:off x="7087063" y="3983493"/>
            <a:ext cx="12768480" cy="14558729"/>
          </a:xfrm>
          <a:prstGeom prst="rect">
            <a:avLst/>
          </a:prstGeom>
          <a:noFill/>
        </p:spPr>
        <p:txBody>
          <a:bodyPr wrap="square" rtlCol="0">
            <a:spAutoFit/>
          </a:bodyPr>
          <a:lstStyle/>
          <a:p>
            <a:pPr algn="just"/>
            <a:r>
              <a:rPr lang="en-US" sz="3601" b="1" dirty="0" smtClean="0">
                <a:latin typeface="Arial" charset="0"/>
                <a:ea typeface="Arial" charset="0"/>
                <a:cs typeface="Arial" charset="0"/>
              </a:rPr>
              <a:t>Key </a:t>
            </a:r>
            <a:r>
              <a:rPr lang="en-US" sz="3601" b="1" dirty="0">
                <a:latin typeface="Arial" charset="0"/>
                <a:ea typeface="Arial" charset="0"/>
                <a:cs typeface="Arial" charset="0"/>
              </a:rPr>
              <a:t>user defined inputs </a:t>
            </a:r>
            <a:r>
              <a:rPr lang="en-US" sz="3601" dirty="0" smtClean="0">
                <a:latin typeface="Arial" charset="0"/>
                <a:ea typeface="Arial" charset="0"/>
                <a:cs typeface="Arial" charset="0"/>
              </a:rPr>
              <a:t>of the workflow include</a:t>
            </a:r>
            <a:r>
              <a:rPr lang="en-US" sz="3601" dirty="0">
                <a:latin typeface="Arial" charset="0"/>
                <a:ea typeface="Arial" charset="0"/>
                <a:cs typeface="Arial" charset="0"/>
              </a:rPr>
              <a:t>:</a:t>
            </a:r>
          </a:p>
          <a:p>
            <a:pPr algn="just"/>
            <a:endParaRPr lang="en-US" sz="2400" dirty="0">
              <a:latin typeface="Arial" charset="0"/>
              <a:ea typeface="Arial" charset="0"/>
              <a:cs typeface="Arial" charset="0"/>
            </a:endParaRPr>
          </a:p>
          <a:p>
            <a:pPr algn="just"/>
            <a:r>
              <a:rPr lang="en-GB" sz="4000" b="1" dirty="0">
                <a:solidFill>
                  <a:srgbClr val="54469F"/>
                </a:solidFill>
              </a:rPr>
              <a:t>Design file:</a:t>
            </a:r>
            <a:r>
              <a:rPr lang="en-GB" sz="3601" dirty="0">
                <a:solidFill>
                  <a:srgbClr val="54469F"/>
                </a:solidFill>
                <a:latin typeface="Arial" charset="0"/>
                <a:ea typeface="Arial" charset="0"/>
                <a:cs typeface="Arial" charset="0"/>
              </a:rPr>
              <a:t> </a:t>
            </a:r>
            <a:r>
              <a:rPr lang="en-GB" sz="3601" dirty="0">
                <a:latin typeface="Arial" charset="0"/>
                <a:ea typeface="Arial" charset="0"/>
                <a:cs typeface="Arial" charset="0"/>
              </a:rPr>
              <a:t>to upload a .csv to update the experiment design as determined within the JMP DOE platform</a:t>
            </a:r>
          </a:p>
          <a:p>
            <a:pPr algn="just"/>
            <a:endParaRPr lang="en-GB" sz="1200" dirty="0">
              <a:latin typeface="Arial" charset="0"/>
              <a:ea typeface="Arial" charset="0"/>
              <a:cs typeface="Arial" charset="0"/>
            </a:endParaRPr>
          </a:p>
          <a:p>
            <a:pPr algn="just"/>
            <a:r>
              <a:rPr lang="en-GB" sz="4000" b="1" dirty="0">
                <a:solidFill>
                  <a:srgbClr val="54469F"/>
                </a:solidFill>
              </a:rPr>
              <a:t>Fixed stock concentrations: </a:t>
            </a:r>
            <a:r>
              <a:rPr lang="en-GB" sz="3601" dirty="0">
                <a:latin typeface="Arial" charset="0"/>
                <a:ea typeface="Arial" charset="0"/>
                <a:cs typeface="Arial" charset="0"/>
              </a:rPr>
              <a:t>to specify fixed concentrations of stock liquid components </a:t>
            </a:r>
          </a:p>
          <a:p>
            <a:pPr algn="just"/>
            <a:endParaRPr lang="en-GB" sz="1200" dirty="0">
              <a:latin typeface="Arial" charset="0"/>
              <a:ea typeface="Arial" charset="0"/>
              <a:cs typeface="Arial" charset="0"/>
            </a:endParaRPr>
          </a:p>
          <a:p>
            <a:pPr algn="just"/>
            <a:endParaRPr lang="en-GB" sz="1200" dirty="0">
              <a:latin typeface="Arial" charset="0"/>
              <a:ea typeface="Arial" charset="0"/>
              <a:cs typeface="Arial" charset="0"/>
            </a:endParaRPr>
          </a:p>
          <a:p>
            <a:pPr algn="just"/>
            <a:r>
              <a:rPr lang="en-GB" sz="3601" dirty="0">
                <a:latin typeface="Arial" charset="0"/>
                <a:ea typeface="Arial" charset="0"/>
                <a:cs typeface="Arial" charset="0"/>
              </a:rPr>
              <a:t>	</a:t>
            </a:r>
            <a:r>
              <a:rPr lang="en-GB" sz="4000" b="1" dirty="0" err="1" smtClean="0">
                <a:solidFill>
                  <a:srgbClr val="54469F"/>
                </a:solidFill>
              </a:rPr>
              <a:t>Antha</a:t>
            </a:r>
            <a:r>
              <a:rPr lang="en-GB" sz="3601" dirty="0" smtClean="0">
                <a:latin typeface="Arial" charset="0"/>
                <a:ea typeface="Arial" charset="0"/>
                <a:cs typeface="Arial" charset="0"/>
              </a:rPr>
              <a:t> </a:t>
            </a:r>
            <a:r>
              <a:rPr lang="en-GB" sz="3601" dirty="0">
                <a:latin typeface="Arial" charset="0"/>
                <a:ea typeface="Arial" charset="0"/>
                <a:cs typeface="Arial" charset="0"/>
              </a:rPr>
              <a:t>will use this information to calculate the required volumes to execute the experiment removing the need for the </a:t>
            </a:r>
            <a:r>
              <a:rPr lang="en-GB" sz="3601" dirty="0" smtClean="0">
                <a:latin typeface="Arial" charset="0"/>
                <a:ea typeface="Arial" charset="0"/>
                <a:cs typeface="Arial" charset="0"/>
              </a:rPr>
              <a:t>scientist </a:t>
            </a:r>
            <a:r>
              <a:rPr lang="en-GB" sz="3601" dirty="0">
                <a:latin typeface="Arial" charset="0"/>
                <a:ea typeface="Arial" charset="0"/>
                <a:cs typeface="Arial" charset="0"/>
              </a:rPr>
              <a:t>to calculate such low level details</a:t>
            </a:r>
          </a:p>
          <a:p>
            <a:pPr algn="just"/>
            <a:endParaRPr lang="en-US" sz="1200" dirty="0">
              <a:latin typeface="Arial" charset="0"/>
              <a:ea typeface="Arial" charset="0"/>
              <a:cs typeface="Arial" charset="0"/>
            </a:endParaRPr>
          </a:p>
          <a:p>
            <a:pPr algn="just"/>
            <a:endParaRPr lang="en-US" sz="1200" dirty="0">
              <a:latin typeface="Arial" charset="0"/>
              <a:ea typeface="Arial" charset="0"/>
              <a:cs typeface="Arial" charset="0"/>
            </a:endParaRPr>
          </a:p>
          <a:p>
            <a:pPr algn="just"/>
            <a:r>
              <a:rPr lang="en-GB" sz="4000" b="1" dirty="0">
                <a:solidFill>
                  <a:srgbClr val="54469F"/>
                </a:solidFill>
              </a:rPr>
              <a:t>Liquids on specific </a:t>
            </a:r>
            <a:r>
              <a:rPr lang="en-GB" sz="4000" b="1" dirty="0" err="1">
                <a:solidFill>
                  <a:srgbClr val="54469F"/>
                </a:solidFill>
              </a:rPr>
              <a:t>labware</a:t>
            </a:r>
            <a:r>
              <a:rPr lang="en-GB" sz="4000" b="1" dirty="0">
                <a:solidFill>
                  <a:srgbClr val="54469F"/>
                </a:solidFill>
              </a:rPr>
              <a:t>: </a:t>
            </a:r>
            <a:r>
              <a:rPr lang="en-GB" sz="3601" dirty="0">
                <a:latin typeface="Arial" charset="0"/>
                <a:ea typeface="Arial" charset="0"/>
                <a:cs typeface="Arial" charset="0"/>
              </a:rPr>
              <a:t>to accommodate liquids that may require special handling such as enzymes stored in a vial, on a cooler block at 4˚C</a:t>
            </a:r>
            <a:endParaRPr lang="en-US" sz="3601" dirty="0">
              <a:latin typeface="Arial" charset="0"/>
              <a:ea typeface="Arial" charset="0"/>
              <a:cs typeface="Arial" charset="0"/>
            </a:endParaRPr>
          </a:p>
          <a:p>
            <a:pPr algn="just"/>
            <a:endParaRPr lang="en-US" sz="1200" dirty="0">
              <a:latin typeface="Arial" charset="0"/>
              <a:ea typeface="Arial" charset="0"/>
              <a:cs typeface="Arial" charset="0"/>
            </a:endParaRPr>
          </a:p>
          <a:p>
            <a:pPr algn="just"/>
            <a:r>
              <a:rPr lang="en-GB" sz="4000" b="1" dirty="0">
                <a:solidFill>
                  <a:srgbClr val="54469F"/>
                </a:solidFill>
              </a:rPr>
              <a:t>Plate type: </a:t>
            </a:r>
            <a:r>
              <a:rPr lang="en-GB" sz="3600" dirty="0">
                <a:latin typeface="Arial" charset="0"/>
                <a:ea typeface="Arial" charset="0"/>
                <a:cs typeface="Arial" charset="0"/>
              </a:rPr>
              <a:t>to specify the hardware required in the experiment, unless this is included as a factor in the design of the experiment</a:t>
            </a:r>
          </a:p>
          <a:p>
            <a:pPr algn="just"/>
            <a:endParaRPr lang="en-GB" sz="1200" dirty="0">
              <a:latin typeface="Arial" charset="0"/>
              <a:ea typeface="Arial" charset="0"/>
              <a:cs typeface="Arial" charset="0"/>
            </a:endParaRPr>
          </a:p>
          <a:p>
            <a:pPr algn="just"/>
            <a:r>
              <a:rPr lang="en-GB" sz="4000" b="1" dirty="0">
                <a:solidFill>
                  <a:srgbClr val="54469F"/>
                </a:solidFill>
              </a:rPr>
              <a:t>Stages </a:t>
            </a:r>
            <a:r>
              <a:rPr lang="en-GB" sz="4000" b="1" dirty="0" smtClean="0">
                <a:solidFill>
                  <a:srgbClr val="54469F"/>
                </a:solidFill>
              </a:rPr>
              <a:t>to </a:t>
            </a:r>
            <a:r>
              <a:rPr lang="en-GB" sz="4000" b="1" dirty="0">
                <a:solidFill>
                  <a:srgbClr val="54469F"/>
                </a:solidFill>
              </a:rPr>
              <a:t>r</a:t>
            </a:r>
            <a:r>
              <a:rPr lang="en-GB" sz="4000" b="1" dirty="0" smtClean="0">
                <a:solidFill>
                  <a:srgbClr val="54469F"/>
                </a:solidFill>
              </a:rPr>
              <a:t>un</a:t>
            </a:r>
            <a:r>
              <a:rPr lang="en-GB" sz="4000" b="1" dirty="0">
                <a:solidFill>
                  <a:srgbClr val="54469F"/>
                </a:solidFill>
              </a:rPr>
              <a:t>: </a:t>
            </a:r>
            <a:r>
              <a:rPr lang="en-GB" sz="3600" dirty="0">
                <a:latin typeface="Arial" charset="0"/>
                <a:ea typeface="Arial" charset="0"/>
                <a:cs typeface="Arial" charset="0"/>
              </a:rPr>
              <a:t>where liquid components can be grouped together in order to partially fill plates or provide prompting before performing a liquid handling action. A useful feature for the execution of multi-phase processes such as the addition of an inducer to a bioprocess</a:t>
            </a:r>
          </a:p>
          <a:p>
            <a:pPr algn="just"/>
            <a:endParaRPr lang="en-GB" sz="1200" dirty="0">
              <a:latin typeface="Arial" charset="0"/>
              <a:ea typeface="Arial" charset="0"/>
              <a:cs typeface="Arial" charset="0"/>
            </a:endParaRPr>
          </a:p>
          <a:p>
            <a:pPr algn="just"/>
            <a:r>
              <a:rPr lang="en-GB" sz="4000" b="1" dirty="0">
                <a:solidFill>
                  <a:srgbClr val="54469F"/>
                </a:solidFill>
              </a:rPr>
              <a:t>Devices: </a:t>
            </a:r>
            <a:r>
              <a:rPr lang="en-GB" sz="3600" dirty="0">
                <a:latin typeface="Arial" charset="0"/>
                <a:ea typeface="Arial" charset="0"/>
                <a:cs typeface="Arial" charset="0"/>
              </a:rPr>
              <a:t>different </a:t>
            </a:r>
            <a:r>
              <a:rPr lang="en-GB" sz="3600" dirty="0" err="1">
                <a:latin typeface="Arial" charset="0"/>
                <a:ea typeface="Arial" charset="0"/>
                <a:cs typeface="Arial" charset="0"/>
              </a:rPr>
              <a:t>labware</a:t>
            </a:r>
            <a:r>
              <a:rPr lang="en-GB" sz="3600" dirty="0">
                <a:latin typeface="Arial" charset="0"/>
                <a:ea typeface="Arial" charset="0"/>
                <a:cs typeface="Arial" charset="0"/>
              </a:rPr>
              <a:t> and automated liquid handling platforms can be chosen to execute the required DOE workflow</a:t>
            </a:r>
            <a:endParaRPr lang="en-US" sz="3601" dirty="0">
              <a:latin typeface="Arial" charset="0"/>
              <a:ea typeface="Arial" charset="0"/>
              <a:cs typeface="Arial" charset="0"/>
            </a:endParaRPr>
          </a:p>
        </p:txBody>
      </p:sp>
      <p:pic>
        <p:nvPicPr>
          <p:cNvPr id="60" name="Picture 59">
            <a:extLst>
              <a:ext uri="{FF2B5EF4-FFF2-40B4-BE49-F238E27FC236}">
                <a16:creationId xmlns:a16="http://schemas.microsoft.com/office/drawing/2014/main" xmlns="" id="{29CE28AA-326F-754F-BF8E-630E7CF9C23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766438" y="7900625"/>
            <a:ext cx="513290" cy="513290"/>
          </a:xfrm>
          <a:prstGeom prst="rect">
            <a:avLst/>
          </a:prstGeom>
        </p:spPr>
      </p:pic>
      <p:sp>
        <p:nvSpPr>
          <p:cNvPr id="63" name="TextBox 62"/>
          <p:cNvSpPr txBox="1"/>
          <p:nvPr/>
        </p:nvSpPr>
        <p:spPr>
          <a:xfrm>
            <a:off x="20871683" y="13489714"/>
            <a:ext cx="15732025" cy="2677656"/>
          </a:xfrm>
          <a:prstGeom prst="rect">
            <a:avLst/>
          </a:prstGeom>
          <a:noFill/>
        </p:spPr>
        <p:txBody>
          <a:bodyPr wrap="square" rtlCol="0">
            <a:spAutoFit/>
          </a:bodyPr>
          <a:lstStyle/>
          <a:p>
            <a:pPr algn="just"/>
            <a:r>
              <a:rPr lang="en-US" sz="2800" b="1" dirty="0">
                <a:latin typeface="Arial" charset="0"/>
                <a:ea typeface="Arial" charset="0"/>
                <a:cs typeface="Arial" charset="0"/>
              </a:rPr>
              <a:t>Figure </a:t>
            </a:r>
            <a:r>
              <a:rPr lang="en-US" sz="2800" b="1" dirty="0" smtClean="0">
                <a:latin typeface="Arial" charset="0"/>
                <a:ea typeface="Arial" charset="0"/>
                <a:cs typeface="Arial" charset="0"/>
              </a:rPr>
              <a:t>6. </a:t>
            </a:r>
            <a:r>
              <a:rPr lang="en-GB" sz="2800" b="1" dirty="0">
                <a:solidFill>
                  <a:srgbClr val="54469F"/>
                </a:solidFill>
                <a:latin typeface="Arial" charset="0"/>
                <a:ea typeface="Arial" charset="0"/>
                <a:cs typeface="Arial" charset="0"/>
              </a:rPr>
              <a:t>(a)</a:t>
            </a:r>
            <a:r>
              <a:rPr lang="en-US" sz="2800" dirty="0">
                <a:solidFill>
                  <a:srgbClr val="54469F"/>
                </a:solidFill>
                <a:latin typeface="Arial" charset="0"/>
                <a:ea typeface="Arial" charset="0"/>
                <a:cs typeface="Arial" charset="0"/>
              </a:rPr>
              <a:t> </a:t>
            </a:r>
            <a:r>
              <a:rPr lang="en-US" sz="2800" dirty="0">
                <a:latin typeface="Arial" charset="0"/>
                <a:ea typeface="Arial" charset="0"/>
                <a:cs typeface="Arial" charset="0"/>
              </a:rPr>
              <a:t>The inputs provided by a user into the high level </a:t>
            </a:r>
            <a:r>
              <a:rPr lang="en-US" sz="2800" b="1" dirty="0" err="1">
                <a:solidFill>
                  <a:srgbClr val="54469F"/>
                </a:solidFill>
              </a:rPr>
              <a:t>A</a:t>
            </a:r>
            <a:r>
              <a:rPr lang="en-US" sz="2800" b="1" dirty="0" err="1" smtClean="0">
                <a:solidFill>
                  <a:srgbClr val="54469F"/>
                </a:solidFill>
              </a:rPr>
              <a:t>ntha</a:t>
            </a:r>
            <a:r>
              <a:rPr lang="en-US" sz="2800" dirty="0" smtClean="0">
                <a:latin typeface="Arial" charset="0"/>
                <a:ea typeface="Arial" charset="0"/>
                <a:cs typeface="Arial" charset="0"/>
              </a:rPr>
              <a:t> </a:t>
            </a:r>
            <a:r>
              <a:rPr lang="en-US" sz="2800" dirty="0">
                <a:latin typeface="Arial" charset="0"/>
                <a:ea typeface="Arial" charset="0"/>
                <a:cs typeface="Arial" charset="0"/>
              </a:rPr>
              <a:t>DOE workflow are used by the software to calculate the</a:t>
            </a:r>
            <a:r>
              <a:rPr lang="en-US" sz="2800" b="1" dirty="0">
                <a:latin typeface="Arial" charset="0"/>
                <a:ea typeface="Arial" charset="0"/>
                <a:cs typeface="Arial" charset="0"/>
              </a:rPr>
              <a:t> </a:t>
            </a:r>
            <a:r>
              <a:rPr lang="en-US" sz="2800" dirty="0">
                <a:latin typeface="Arial" charset="0"/>
                <a:ea typeface="Arial" charset="0"/>
                <a:cs typeface="Arial" charset="0"/>
              </a:rPr>
              <a:t>low level automation instructions to perform the experiment in an </a:t>
            </a:r>
            <a:r>
              <a:rPr lang="en-US" sz="2800" b="1" dirty="0" err="1">
                <a:latin typeface="Arial" charset="0"/>
                <a:ea typeface="Arial" charset="0"/>
                <a:cs typeface="Arial" charset="0"/>
              </a:rPr>
              <a:t>optimised</a:t>
            </a:r>
            <a:r>
              <a:rPr lang="en-US" sz="2800" dirty="0">
                <a:latin typeface="Arial" charset="0"/>
                <a:ea typeface="Arial" charset="0"/>
                <a:cs typeface="Arial" charset="0"/>
              </a:rPr>
              <a:t> and </a:t>
            </a:r>
            <a:r>
              <a:rPr lang="en-US" sz="2800" b="1" dirty="0">
                <a:latin typeface="Arial" charset="0"/>
                <a:ea typeface="Arial" charset="0"/>
                <a:cs typeface="Arial" charset="0"/>
              </a:rPr>
              <a:t>robust</a:t>
            </a:r>
            <a:r>
              <a:rPr lang="en-US" sz="2800" dirty="0">
                <a:latin typeface="Arial" charset="0"/>
                <a:ea typeface="Arial" charset="0"/>
                <a:cs typeface="Arial" charset="0"/>
              </a:rPr>
              <a:t> manner</a:t>
            </a:r>
            <a:r>
              <a:rPr lang="en-US" sz="2800" dirty="0" smtClean="0">
                <a:latin typeface="Arial" charset="0"/>
                <a:ea typeface="Arial" charset="0"/>
                <a:cs typeface="Arial" charset="0"/>
              </a:rPr>
              <a:t>.</a:t>
            </a:r>
            <a:r>
              <a:rPr lang="en-GB" sz="2800" b="1" dirty="0">
                <a:solidFill>
                  <a:srgbClr val="749E63"/>
                </a:solidFill>
                <a:latin typeface="Arial" charset="0"/>
                <a:ea typeface="Arial" charset="0"/>
                <a:cs typeface="Arial" charset="0"/>
              </a:rPr>
              <a:t> </a:t>
            </a:r>
            <a:r>
              <a:rPr lang="en-GB" sz="2800" b="1" dirty="0">
                <a:solidFill>
                  <a:srgbClr val="54469F"/>
                </a:solidFill>
                <a:latin typeface="Arial" charset="0"/>
                <a:ea typeface="Arial" charset="0"/>
                <a:cs typeface="Arial" charset="0"/>
              </a:rPr>
              <a:t>(b)</a:t>
            </a:r>
            <a:r>
              <a:rPr lang="en-US" sz="2800" dirty="0">
                <a:solidFill>
                  <a:srgbClr val="54469F"/>
                </a:solidFill>
                <a:latin typeface="Arial" charset="0"/>
                <a:ea typeface="Arial" charset="0"/>
                <a:cs typeface="Arial" charset="0"/>
              </a:rPr>
              <a:t> </a:t>
            </a:r>
            <a:r>
              <a:rPr lang="en-US" sz="2800" dirty="0">
                <a:latin typeface="Arial" charset="0"/>
                <a:ea typeface="Arial" charset="0"/>
                <a:cs typeface="Arial" charset="0"/>
              </a:rPr>
              <a:t>The execution of the DOE workflow is facilitated with the experimentalist being provided all the details required to start the experiment including materials (</a:t>
            </a:r>
            <a:r>
              <a:rPr lang="en-US" sz="2800" dirty="0" err="1">
                <a:latin typeface="Arial" charset="0"/>
                <a:ea typeface="Arial" charset="0"/>
                <a:cs typeface="Arial" charset="0"/>
              </a:rPr>
              <a:t>labware</a:t>
            </a:r>
            <a:r>
              <a:rPr lang="en-US" sz="2800" dirty="0">
                <a:latin typeface="Arial" charset="0"/>
                <a:ea typeface="Arial" charset="0"/>
                <a:cs typeface="Arial" charset="0"/>
              </a:rPr>
              <a:t>), stocks and the devices deck configuration.</a:t>
            </a:r>
            <a:endParaRPr lang="en-GB" sz="2800" dirty="0">
              <a:latin typeface="Arial" charset="0"/>
              <a:ea typeface="Arial" charset="0"/>
              <a:cs typeface="Arial" charset="0"/>
            </a:endParaRPr>
          </a:p>
          <a:p>
            <a:pPr algn="just"/>
            <a:endParaRPr lang="en-GB" sz="2800" dirty="0">
              <a:latin typeface="Arial" charset="0"/>
              <a:ea typeface="Arial" charset="0"/>
              <a:cs typeface="Arial" charset="0"/>
            </a:endParaRPr>
          </a:p>
        </p:txBody>
      </p:sp>
      <p:grpSp>
        <p:nvGrpSpPr>
          <p:cNvPr id="8" name="Group 7"/>
          <p:cNvGrpSpPr/>
          <p:nvPr/>
        </p:nvGrpSpPr>
        <p:grpSpPr>
          <a:xfrm>
            <a:off x="21169745" y="6745975"/>
            <a:ext cx="14528183" cy="6531693"/>
            <a:chOff x="21390425" y="4151557"/>
            <a:chExt cx="14497019" cy="7533293"/>
          </a:xfrm>
        </p:grpSpPr>
        <p:grpSp>
          <p:nvGrpSpPr>
            <p:cNvPr id="7" name="Group 6"/>
            <p:cNvGrpSpPr/>
            <p:nvPr/>
          </p:nvGrpSpPr>
          <p:grpSpPr>
            <a:xfrm>
              <a:off x="21390425" y="4168297"/>
              <a:ext cx="14497019" cy="7516553"/>
              <a:chOff x="22340286" y="8552658"/>
              <a:chExt cx="14497019" cy="7516553"/>
            </a:xfrm>
          </p:grpSpPr>
          <p:pic>
            <p:nvPicPr>
              <p:cNvPr id="61" name="Picture 60"/>
              <p:cNvPicPr>
                <a:picLocks noChangeAspect="1"/>
              </p:cNvPicPr>
              <p:nvPr/>
            </p:nvPicPr>
            <p:blipFill>
              <a:blip r:embed="rId12"/>
              <a:stretch>
                <a:fillRect/>
              </a:stretch>
            </p:blipFill>
            <p:spPr>
              <a:xfrm>
                <a:off x="28708511" y="8552658"/>
                <a:ext cx="8128794" cy="5045458"/>
              </a:xfrm>
              <a:prstGeom prst="rect">
                <a:avLst/>
              </a:prstGeom>
            </p:spPr>
          </p:pic>
          <p:pic>
            <p:nvPicPr>
              <p:cNvPr id="62" name="Picture 61"/>
              <p:cNvPicPr>
                <a:picLocks noChangeAspect="1"/>
              </p:cNvPicPr>
              <p:nvPr/>
            </p:nvPicPr>
            <p:blipFill>
              <a:blip r:embed="rId13"/>
              <a:stretch>
                <a:fillRect/>
              </a:stretch>
            </p:blipFill>
            <p:spPr>
              <a:xfrm>
                <a:off x="22340286" y="9621237"/>
                <a:ext cx="8128794" cy="6447974"/>
              </a:xfrm>
              <a:prstGeom prst="rect">
                <a:avLst/>
              </a:prstGeom>
            </p:spPr>
          </p:pic>
        </p:grpSp>
        <p:sp>
          <p:nvSpPr>
            <p:cNvPr id="64" name="TextBox 63"/>
            <p:cNvSpPr txBox="1"/>
            <p:nvPr/>
          </p:nvSpPr>
          <p:spPr>
            <a:xfrm>
              <a:off x="29396498" y="10603237"/>
              <a:ext cx="1180882" cy="764542"/>
            </a:xfrm>
            <a:prstGeom prst="rect">
              <a:avLst/>
            </a:prstGeom>
            <a:noFill/>
          </p:spPr>
          <p:txBody>
            <a:bodyPr wrap="square" rtlCol="0">
              <a:spAutoFit/>
            </a:bodyPr>
            <a:lstStyle/>
            <a:p>
              <a:pPr algn="just"/>
              <a:r>
                <a:rPr lang="en-GB" sz="4000" b="1" dirty="0">
                  <a:solidFill>
                    <a:srgbClr val="54469F"/>
                  </a:solidFill>
                </a:rPr>
                <a:t>(b)</a:t>
              </a:r>
              <a:r>
                <a:rPr lang="en-US" sz="1200" dirty="0">
                  <a:solidFill>
                    <a:srgbClr val="54469F"/>
                  </a:solidFill>
                  <a:latin typeface="Arial" charset="0"/>
                  <a:ea typeface="Arial" charset="0"/>
                  <a:cs typeface="Arial" charset="0"/>
                </a:rPr>
                <a:t> </a:t>
              </a:r>
            </a:p>
          </p:txBody>
        </p:sp>
        <p:sp>
          <p:nvSpPr>
            <p:cNvPr id="65" name="TextBox 64"/>
            <p:cNvSpPr txBox="1"/>
            <p:nvPr/>
          </p:nvSpPr>
          <p:spPr>
            <a:xfrm>
              <a:off x="26853503" y="4151557"/>
              <a:ext cx="1180882" cy="764542"/>
            </a:xfrm>
            <a:prstGeom prst="rect">
              <a:avLst/>
            </a:prstGeom>
            <a:noFill/>
          </p:spPr>
          <p:txBody>
            <a:bodyPr wrap="square" rtlCol="0">
              <a:spAutoFit/>
            </a:bodyPr>
            <a:lstStyle/>
            <a:p>
              <a:pPr algn="just"/>
              <a:r>
                <a:rPr lang="en-GB" sz="4000" b="1" dirty="0">
                  <a:solidFill>
                    <a:srgbClr val="54469F"/>
                  </a:solidFill>
                </a:rPr>
                <a:t>(a)</a:t>
              </a:r>
              <a:r>
                <a:rPr lang="en-US" sz="1200" dirty="0">
                  <a:solidFill>
                    <a:srgbClr val="54469F"/>
                  </a:solidFill>
                  <a:latin typeface="Arial" charset="0"/>
                  <a:ea typeface="Arial" charset="0"/>
                  <a:cs typeface="Arial" charset="0"/>
                </a:rPr>
                <a:t> </a:t>
              </a:r>
            </a:p>
          </p:txBody>
        </p:sp>
      </p:grpSp>
      <p:sp>
        <p:nvSpPr>
          <p:cNvPr id="66" name="TextBox 65"/>
          <p:cNvSpPr txBox="1"/>
          <p:nvPr/>
        </p:nvSpPr>
        <p:spPr>
          <a:xfrm>
            <a:off x="20843976" y="3186441"/>
            <a:ext cx="15732024" cy="3786165"/>
          </a:xfrm>
          <a:prstGeom prst="rect">
            <a:avLst/>
          </a:prstGeom>
          <a:noFill/>
        </p:spPr>
        <p:txBody>
          <a:bodyPr wrap="square" rtlCol="0">
            <a:spAutoFit/>
          </a:bodyPr>
          <a:lstStyle/>
          <a:p>
            <a:pPr algn="just"/>
            <a:r>
              <a:rPr lang="en-GB" sz="4000" b="1" dirty="0">
                <a:solidFill>
                  <a:srgbClr val="54469F"/>
                </a:solidFill>
              </a:rPr>
              <a:t>Auto Merge Factors:</a:t>
            </a:r>
            <a:r>
              <a:rPr lang="en-GB" sz="3601" dirty="0">
                <a:solidFill>
                  <a:srgbClr val="54469F"/>
                </a:solidFill>
                <a:latin typeface="Arial" charset="0"/>
                <a:ea typeface="Arial" charset="0"/>
                <a:cs typeface="Arial" charset="0"/>
              </a:rPr>
              <a:t> </a:t>
            </a:r>
            <a:r>
              <a:rPr lang="en-GB" sz="3601" dirty="0">
                <a:latin typeface="Arial" charset="0"/>
                <a:ea typeface="Arial" charset="0"/>
                <a:cs typeface="Arial" charset="0"/>
              </a:rPr>
              <a:t>to make intermediate master mixes of compatible sets of liquid components</a:t>
            </a:r>
          </a:p>
          <a:p>
            <a:pPr algn="just"/>
            <a:endParaRPr lang="en-GB" sz="1200" dirty="0">
              <a:latin typeface="Arial" charset="0"/>
              <a:ea typeface="Arial" charset="0"/>
              <a:cs typeface="Arial" charset="0"/>
            </a:endParaRPr>
          </a:p>
          <a:p>
            <a:pPr algn="just"/>
            <a:r>
              <a:rPr lang="en-GB" sz="4400" dirty="0">
                <a:latin typeface="Arial" charset="0"/>
                <a:ea typeface="Arial" charset="0"/>
                <a:cs typeface="Arial" charset="0"/>
              </a:rPr>
              <a:t>	</a:t>
            </a:r>
            <a:r>
              <a:rPr lang="en-GB" sz="4400" b="1" dirty="0" err="1">
                <a:solidFill>
                  <a:srgbClr val="54469F"/>
                </a:solidFill>
              </a:rPr>
              <a:t>A</a:t>
            </a:r>
            <a:r>
              <a:rPr lang="en-GB" sz="4400" b="1" dirty="0" err="1" smtClean="0">
                <a:solidFill>
                  <a:srgbClr val="54469F"/>
                </a:solidFill>
              </a:rPr>
              <a:t>ntha</a:t>
            </a:r>
            <a:r>
              <a:rPr lang="en-GB" sz="4400" dirty="0" smtClean="0">
                <a:latin typeface="Arial" charset="0"/>
                <a:ea typeface="Arial" charset="0"/>
                <a:cs typeface="Arial" charset="0"/>
              </a:rPr>
              <a:t> </a:t>
            </a:r>
            <a:r>
              <a:rPr lang="en-GB" sz="3601" dirty="0">
                <a:latin typeface="Arial" charset="0"/>
                <a:ea typeface="Arial" charset="0"/>
                <a:cs typeface="Arial" charset="0"/>
              </a:rPr>
              <a:t>identifies commonalities within the liquid component concentrations to be transferred for each experiment run and performs intermediate dilutions of the commonalities in order to optimise tip usage and protocol run time</a:t>
            </a:r>
          </a:p>
        </p:txBody>
      </p:sp>
      <p:pic>
        <p:nvPicPr>
          <p:cNvPr id="67" name="Picture 66">
            <a:extLst>
              <a:ext uri="{FF2B5EF4-FFF2-40B4-BE49-F238E27FC236}">
                <a16:creationId xmlns:a16="http://schemas.microsoft.com/office/drawing/2014/main" xmlns="" id="{29CE28AA-326F-754F-BF8E-630E7CF9C23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1616544" y="4661653"/>
            <a:ext cx="513290" cy="513290"/>
          </a:xfrm>
          <a:prstGeom prst="rect">
            <a:avLst/>
          </a:prstGeom>
        </p:spPr>
      </p:pic>
      <p:sp>
        <p:nvSpPr>
          <p:cNvPr id="33" name="TextBox 32"/>
          <p:cNvSpPr txBox="1"/>
          <p:nvPr/>
        </p:nvSpPr>
        <p:spPr>
          <a:xfrm>
            <a:off x="640398" y="18732745"/>
            <a:ext cx="9085541" cy="707886"/>
          </a:xfrm>
          <a:prstGeom prst="rect">
            <a:avLst/>
          </a:prstGeom>
          <a:noFill/>
        </p:spPr>
        <p:txBody>
          <a:bodyPr wrap="square" rtlCol="0">
            <a:spAutoFit/>
          </a:bodyPr>
          <a:lstStyle/>
          <a:p>
            <a:pPr algn="just"/>
            <a:r>
              <a:rPr lang="en-US" sz="2800" b="1" dirty="0">
                <a:latin typeface="Arial" charset="0"/>
                <a:ea typeface="Arial" charset="0"/>
                <a:cs typeface="Arial" charset="0"/>
              </a:rPr>
              <a:t>Figure </a:t>
            </a:r>
            <a:r>
              <a:rPr lang="en-US" sz="2800" b="1" dirty="0" smtClean="0">
                <a:latin typeface="Arial" charset="0"/>
                <a:ea typeface="Arial" charset="0"/>
                <a:cs typeface="Arial" charset="0"/>
              </a:rPr>
              <a:t>5. </a:t>
            </a:r>
            <a:r>
              <a:rPr lang="en-US" sz="2800" dirty="0">
                <a:latin typeface="Arial" charset="0"/>
                <a:ea typeface="Arial" charset="0"/>
                <a:cs typeface="Arial" charset="0"/>
              </a:rPr>
              <a:t>The user interface for the </a:t>
            </a:r>
            <a:r>
              <a:rPr lang="en-US" sz="2800" b="1" dirty="0" err="1">
                <a:solidFill>
                  <a:srgbClr val="54469F"/>
                </a:solidFill>
              </a:rPr>
              <a:t>A</a:t>
            </a:r>
            <a:r>
              <a:rPr lang="en-US" sz="2800" b="1" dirty="0" err="1" smtClean="0">
                <a:solidFill>
                  <a:srgbClr val="54469F"/>
                </a:solidFill>
              </a:rPr>
              <a:t>ntha</a:t>
            </a:r>
            <a:r>
              <a:rPr lang="en-US" sz="2800" dirty="0" smtClean="0">
                <a:solidFill>
                  <a:srgbClr val="749E63"/>
                </a:solidFill>
              </a:rPr>
              <a:t> </a:t>
            </a:r>
            <a:r>
              <a:rPr lang="en-US" sz="2800" dirty="0">
                <a:latin typeface="Arial" charset="0"/>
                <a:ea typeface="Arial" charset="0"/>
                <a:cs typeface="Arial" charset="0"/>
              </a:rPr>
              <a:t>DOE workflow</a:t>
            </a:r>
          </a:p>
          <a:p>
            <a:pPr algn="just"/>
            <a:endParaRPr lang="en-US" sz="1200" dirty="0">
              <a:latin typeface="Arial" charset="0"/>
              <a:ea typeface="Arial" charset="0"/>
              <a:cs typeface="Arial" charset="0"/>
            </a:endParaRPr>
          </a:p>
        </p:txBody>
      </p:sp>
    </p:spTree>
    <p:extLst>
      <p:ext uri="{BB962C8B-B14F-4D97-AF65-F5344CB8AC3E}">
        <p14:creationId xmlns:p14="http://schemas.microsoft.com/office/powerpoint/2010/main" val="14817509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grpSp>
        <p:nvGrpSpPr>
          <p:cNvPr id="21" name="Group 20"/>
          <p:cNvGrpSpPr/>
          <p:nvPr/>
        </p:nvGrpSpPr>
        <p:grpSpPr>
          <a:xfrm>
            <a:off x="26649343" y="975146"/>
            <a:ext cx="10160001" cy="1851464"/>
            <a:chOff x="26649343" y="975146"/>
            <a:chExt cx="10160001" cy="1851464"/>
          </a:xfrm>
        </p:grpSpPr>
        <p:pic>
          <p:nvPicPr>
            <p:cNvPr id="22" name="Picture 21">
              <a:hlinkClick r:id="rId4" action="ppaction://hlinksldjump"/>
              <a:extLst>
                <a:ext uri="{FF2B5EF4-FFF2-40B4-BE49-F238E27FC236}">
                  <a16:creationId xmlns:a16="http://schemas.microsoft.com/office/drawing/2014/main" xmlns="" id="{EB08E263-0342-3C45-909E-F3E2547BBB9A}"/>
                </a:ext>
              </a:extLst>
            </p:cNvPr>
            <p:cNvPicPr>
              <a:picLocks noChangeAspect="1"/>
            </p:cNvPicPr>
            <p:nvPr/>
          </p:nvPicPr>
          <p:blipFill>
            <a:blip r:embed="rId5"/>
            <a:stretch>
              <a:fillRect/>
            </a:stretch>
          </p:blipFill>
          <p:spPr>
            <a:xfrm>
              <a:off x="26649343" y="975146"/>
              <a:ext cx="10160000" cy="1790700"/>
            </a:xfrm>
            <a:prstGeom prst="rect">
              <a:avLst/>
            </a:prstGeom>
          </p:spPr>
        </p:pic>
        <p:sp>
          <p:nvSpPr>
            <p:cNvPr id="23" name="TextBox 22"/>
            <p:cNvSpPr txBox="1"/>
            <p:nvPr/>
          </p:nvSpPr>
          <p:spPr>
            <a:xfrm>
              <a:off x="27949820" y="2457278"/>
              <a:ext cx="8859524" cy="369332"/>
            </a:xfrm>
            <a:prstGeom prst="rect">
              <a:avLst/>
            </a:prstGeom>
            <a:noFill/>
          </p:spPr>
          <p:txBody>
            <a:bodyPr wrap="square" rtlCol="0">
              <a:spAutoFit/>
            </a:bodyPr>
            <a:lstStyle/>
            <a:p>
              <a:pPr algn="r"/>
              <a:r>
                <a:rPr lang="en-US" dirty="0"/>
                <a:t>Click above </a:t>
              </a:r>
              <a:r>
                <a:rPr lang="en-US" dirty="0" smtClean="0"/>
                <a:t>for an introduction to SYNTHACE</a:t>
              </a:r>
              <a:endParaRPr lang="en-US" dirty="0"/>
            </a:p>
          </p:txBody>
        </p:sp>
      </p:grpSp>
      <p:sp>
        <p:nvSpPr>
          <p:cNvPr id="26" name="TextBox 8"/>
          <p:cNvSpPr txBox="1">
            <a:spLocks noChangeArrowheads="1"/>
          </p:cNvSpPr>
          <p:nvPr/>
        </p:nvSpPr>
        <p:spPr bwMode="auto">
          <a:xfrm>
            <a:off x="13650837" y="20141597"/>
            <a:ext cx="7957591"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buFont typeface="Arial" charset="0"/>
              <a:buNone/>
            </a:pPr>
            <a:r>
              <a:rPr lang="en-US" sz="3200" i="1" u="sng" dirty="0">
                <a:latin typeface="Arial" charset="0"/>
                <a:ea typeface="Arial" charset="0"/>
                <a:cs typeface="Arial" charset="0"/>
                <a:hlinkClick r:id="rId6"/>
              </a:rPr>
              <a:t>s.brown@synthace.com</a:t>
            </a:r>
            <a:r>
              <a:rPr lang="en-US" sz="3200" dirty="0">
                <a:latin typeface="Arial" charset="0"/>
                <a:ea typeface="Arial" charset="0"/>
                <a:cs typeface="Arial" charset="0"/>
              </a:rPr>
              <a:t>  |  </a:t>
            </a:r>
            <a:r>
              <a:rPr lang="en-US" sz="3200" dirty="0" err="1">
                <a:latin typeface="Arial" charset="0"/>
                <a:ea typeface="Arial" charset="0"/>
                <a:cs typeface="Arial" charset="0"/>
              </a:rPr>
              <a:t>synthace.com</a:t>
            </a:r>
            <a:endParaRPr lang="en-US" sz="3601" dirty="0">
              <a:latin typeface="Arial" charset="0"/>
              <a:ea typeface="Arial" charset="0"/>
              <a:cs typeface="Arial" charset="0"/>
            </a:endParaRPr>
          </a:p>
        </p:txBody>
      </p:sp>
      <p:grpSp>
        <p:nvGrpSpPr>
          <p:cNvPr id="40" name="Group 39"/>
          <p:cNvGrpSpPr/>
          <p:nvPr/>
        </p:nvGrpSpPr>
        <p:grpSpPr>
          <a:xfrm>
            <a:off x="1079582" y="19417655"/>
            <a:ext cx="3360002" cy="1294207"/>
            <a:chOff x="1280160" y="17353806"/>
            <a:chExt cx="8980488" cy="1294209"/>
          </a:xfrm>
        </p:grpSpPr>
        <p:sp>
          <p:nvSpPr>
            <p:cNvPr id="41" name="Rectangle 40">
              <a:hlinkClick r:id="rId7" action="ppaction://hlinksldjump"/>
            </p:cNvPr>
            <p:cNvSpPr>
              <a:spLocks noChangeArrowheads="1"/>
            </p:cNvSpPr>
            <p:nvPr/>
          </p:nvSpPr>
          <p:spPr bwMode="auto">
            <a:xfrm>
              <a:off x="1280160" y="17353806"/>
              <a:ext cx="8980488" cy="833438"/>
            </a:xfrm>
            <a:prstGeom prst="rect">
              <a:avLst/>
            </a:prstGeom>
            <a:solidFill>
              <a:schemeClr val="accent4">
                <a:lumMod val="20000"/>
                <a:lumOff val="80000"/>
                <a:alpha val="90000"/>
              </a:schemeClr>
            </a:solidFill>
            <a:ln w="6350">
              <a:solidFill>
                <a:schemeClr val="tx1"/>
              </a:solidFill>
              <a:miter lim="800000"/>
              <a:headEnd/>
              <a:tailEnd/>
            </a:ln>
            <a:effectLst>
              <a:outerShdw blurRad="40000" dist="23000" dir="5400000" rotWithShape="0">
                <a:srgbClr val="000000">
                  <a:alpha val="34999"/>
                </a:srgbClr>
              </a:outerShdw>
            </a:effectLst>
          </p:spPr>
          <p:txBody>
            <a:bodyPr anchor="ctr"/>
            <a:lstStyle/>
            <a:p>
              <a:pPr algn="ctr" defTabSz="1873112">
                <a:defRPr/>
              </a:pPr>
              <a:r>
                <a:rPr lang="en-US" sz="6002" dirty="0">
                  <a:latin typeface="Tw Cen MT" panose="020B0602020104020603" pitchFamily="34" charset="0"/>
                  <a:ea typeface="+mn-ea"/>
                  <a:cs typeface="+mn-cs"/>
                </a:rPr>
                <a:t>⤺Abstract</a:t>
              </a:r>
            </a:p>
          </p:txBody>
        </p:sp>
        <p:sp>
          <p:nvSpPr>
            <p:cNvPr id="42" name="TextBox 41"/>
            <p:cNvSpPr txBox="1"/>
            <p:nvPr/>
          </p:nvSpPr>
          <p:spPr>
            <a:xfrm>
              <a:off x="1280160" y="18278683"/>
              <a:ext cx="8980488" cy="369332"/>
            </a:xfrm>
            <a:prstGeom prst="rect">
              <a:avLst/>
            </a:prstGeom>
            <a:noFill/>
          </p:spPr>
          <p:txBody>
            <a:bodyPr wrap="square" rtlCol="0">
              <a:spAutoFit/>
            </a:bodyPr>
            <a:lstStyle/>
            <a:p>
              <a:pPr algn="r"/>
              <a:r>
                <a:rPr lang="en-US" dirty="0">
                  <a:latin typeface="Times New Roman" charset="0"/>
                  <a:ea typeface="Times New Roman" charset="0"/>
                  <a:cs typeface="Times New Roman" charset="0"/>
                </a:rPr>
                <a:t>Click above to return</a:t>
              </a:r>
            </a:p>
          </p:txBody>
        </p:sp>
      </p:grpSp>
      <p:grpSp>
        <p:nvGrpSpPr>
          <p:cNvPr id="38" name="Group 37"/>
          <p:cNvGrpSpPr/>
          <p:nvPr/>
        </p:nvGrpSpPr>
        <p:grpSpPr>
          <a:xfrm>
            <a:off x="4906079" y="19434172"/>
            <a:ext cx="4825749" cy="1294205"/>
            <a:chOff x="1280160" y="17353806"/>
            <a:chExt cx="8980488" cy="1294209"/>
          </a:xfrm>
        </p:grpSpPr>
        <p:sp>
          <p:nvSpPr>
            <p:cNvPr id="39" name="Rectangle 38">
              <a:hlinkClick r:id="rId8" action="ppaction://hlinksldjump"/>
            </p:cNvPr>
            <p:cNvSpPr>
              <a:spLocks noChangeArrowheads="1"/>
            </p:cNvSpPr>
            <p:nvPr/>
          </p:nvSpPr>
          <p:spPr bwMode="auto">
            <a:xfrm>
              <a:off x="1280160" y="17353806"/>
              <a:ext cx="8980488" cy="833438"/>
            </a:xfrm>
            <a:prstGeom prst="rect">
              <a:avLst/>
            </a:prstGeom>
            <a:solidFill>
              <a:schemeClr val="accent4">
                <a:lumMod val="20000"/>
                <a:lumOff val="80000"/>
                <a:alpha val="90000"/>
              </a:schemeClr>
            </a:solidFill>
            <a:ln w="6350">
              <a:solidFill>
                <a:schemeClr val="tx1"/>
              </a:solidFill>
              <a:miter lim="800000"/>
              <a:headEnd/>
              <a:tailEnd/>
            </a:ln>
            <a:effectLst>
              <a:outerShdw blurRad="40000" dist="23000" dir="5400000" rotWithShape="0">
                <a:srgbClr val="000000">
                  <a:alpha val="34999"/>
                </a:srgbClr>
              </a:outerShdw>
            </a:effectLst>
          </p:spPr>
          <p:txBody>
            <a:bodyPr anchor="b"/>
            <a:lstStyle/>
            <a:p>
              <a:pPr algn="ctr" defTabSz="1873112">
                <a:defRPr/>
              </a:pPr>
              <a:r>
                <a:rPr lang="en-US" sz="6002" dirty="0">
                  <a:latin typeface="Tw Cen MT" panose="020B0602020104020603" pitchFamily="34" charset="0"/>
                  <a:ea typeface="+mn-ea"/>
                  <a:cs typeface="+mn-cs"/>
                </a:rPr>
                <a:t>⤺</a:t>
              </a:r>
              <a:r>
                <a:rPr lang="en-US" sz="4800" dirty="0">
                  <a:latin typeface="Tw Cen MT" panose="020B0602020104020603" pitchFamily="34" charset="0"/>
                  <a:ea typeface="+mn-ea"/>
                  <a:cs typeface="+mn-cs"/>
                </a:rPr>
                <a:t>Back to previous</a:t>
              </a:r>
              <a:endParaRPr lang="en-US" sz="6002" dirty="0">
                <a:latin typeface="Tw Cen MT" panose="020B0602020104020603" pitchFamily="34" charset="0"/>
                <a:ea typeface="+mn-ea"/>
                <a:cs typeface="+mn-cs"/>
              </a:endParaRPr>
            </a:p>
          </p:txBody>
        </p:sp>
        <p:sp>
          <p:nvSpPr>
            <p:cNvPr id="46" name="TextBox 45"/>
            <p:cNvSpPr txBox="1"/>
            <p:nvPr/>
          </p:nvSpPr>
          <p:spPr>
            <a:xfrm>
              <a:off x="1280160" y="18278683"/>
              <a:ext cx="8980488" cy="369332"/>
            </a:xfrm>
            <a:prstGeom prst="rect">
              <a:avLst/>
            </a:prstGeom>
            <a:noFill/>
          </p:spPr>
          <p:txBody>
            <a:bodyPr wrap="square" rtlCol="0">
              <a:spAutoFit/>
            </a:bodyPr>
            <a:lstStyle/>
            <a:p>
              <a:pPr algn="r"/>
              <a:r>
                <a:rPr lang="en-US" dirty="0">
                  <a:latin typeface="Times New Roman" charset="0"/>
                  <a:ea typeface="Times New Roman" charset="0"/>
                  <a:cs typeface="Times New Roman" charset="0"/>
                </a:rPr>
                <a:t>Click above to return</a:t>
              </a:r>
            </a:p>
          </p:txBody>
        </p:sp>
      </p:grpSp>
      <p:pic>
        <p:nvPicPr>
          <p:cNvPr id="48" name="Picture 47">
            <a:extLst>
              <a:ext uri="{FF2B5EF4-FFF2-40B4-BE49-F238E27FC236}">
                <a16:creationId xmlns:a16="http://schemas.microsoft.com/office/drawing/2014/main" xmlns="" id="{29CE28AA-326F-754F-BF8E-630E7CF9C23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602869" y="982318"/>
            <a:ext cx="1641390" cy="1641390"/>
          </a:xfrm>
          <a:prstGeom prst="rect">
            <a:avLst/>
          </a:prstGeom>
        </p:spPr>
      </p:pic>
      <p:sp>
        <p:nvSpPr>
          <p:cNvPr id="43" name="TextBox 8"/>
          <p:cNvSpPr txBox="1">
            <a:spLocks noChangeArrowheads="1"/>
          </p:cNvSpPr>
          <p:nvPr/>
        </p:nvSpPr>
        <p:spPr bwMode="auto">
          <a:xfrm>
            <a:off x="6674743" y="887619"/>
            <a:ext cx="12462343" cy="23083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r>
              <a:rPr lang="en-US" sz="9600" b="1" dirty="0" err="1">
                <a:solidFill>
                  <a:srgbClr val="54469F"/>
                </a:solidFill>
                <a:latin typeface="Arial" charset="0"/>
                <a:ea typeface="Arial" charset="0"/>
                <a:cs typeface="Arial" charset="0"/>
              </a:rPr>
              <a:t>A</a:t>
            </a:r>
            <a:r>
              <a:rPr lang="en-US" sz="9600" b="1" dirty="0" err="1" smtClean="0">
                <a:solidFill>
                  <a:srgbClr val="54469F"/>
                </a:solidFill>
                <a:latin typeface="Arial" charset="0"/>
                <a:ea typeface="Arial" charset="0"/>
                <a:cs typeface="Arial" charset="0"/>
              </a:rPr>
              <a:t>ntha</a:t>
            </a:r>
            <a:r>
              <a:rPr lang="en-US" sz="9599" b="1" dirty="0" smtClean="0"/>
              <a:t> </a:t>
            </a:r>
            <a:r>
              <a:rPr lang="en-US" sz="9599" b="1" dirty="0"/>
              <a:t>DOE workflow</a:t>
            </a:r>
          </a:p>
          <a:p>
            <a:pPr lvl="0"/>
            <a:r>
              <a:rPr lang="en-GB" sz="4800" b="1" dirty="0">
                <a:solidFill>
                  <a:srgbClr val="54469F"/>
                </a:solidFill>
              </a:rPr>
              <a:t>Import Results</a:t>
            </a:r>
          </a:p>
        </p:txBody>
      </p:sp>
      <p:pic>
        <p:nvPicPr>
          <p:cNvPr id="2" name="Picture 1"/>
          <p:cNvPicPr>
            <a:picLocks noChangeAspect="1"/>
          </p:cNvPicPr>
          <p:nvPr/>
        </p:nvPicPr>
        <p:blipFill>
          <a:blip r:embed="rId10"/>
          <a:stretch>
            <a:fillRect/>
          </a:stretch>
        </p:blipFill>
        <p:spPr>
          <a:xfrm>
            <a:off x="1820713" y="3580210"/>
            <a:ext cx="5821831" cy="13475913"/>
          </a:xfrm>
          <a:prstGeom prst="rect">
            <a:avLst/>
          </a:prstGeom>
        </p:spPr>
      </p:pic>
      <p:pic>
        <p:nvPicPr>
          <p:cNvPr id="4" name="Picture 3"/>
          <p:cNvPicPr>
            <a:picLocks noChangeAspect="1"/>
          </p:cNvPicPr>
          <p:nvPr/>
        </p:nvPicPr>
        <p:blipFill>
          <a:blip r:embed="rId11"/>
          <a:stretch>
            <a:fillRect/>
          </a:stretch>
        </p:blipFill>
        <p:spPr>
          <a:xfrm>
            <a:off x="10084781" y="7745960"/>
            <a:ext cx="13381277" cy="9794406"/>
          </a:xfrm>
          <a:prstGeom prst="rect">
            <a:avLst/>
          </a:prstGeom>
        </p:spPr>
      </p:pic>
      <p:pic>
        <p:nvPicPr>
          <p:cNvPr id="5" name="Picture 4"/>
          <p:cNvPicPr>
            <a:picLocks noChangeAspect="1"/>
          </p:cNvPicPr>
          <p:nvPr/>
        </p:nvPicPr>
        <p:blipFill>
          <a:blip r:embed="rId12"/>
          <a:stretch>
            <a:fillRect/>
          </a:stretch>
        </p:blipFill>
        <p:spPr>
          <a:xfrm>
            <a:off x="27179131" y="8547215"/>
            <a:ext cx="7290074" cy="6247414"/>
          </a:xfrm>
          <a:prstGeom prst="rect">
            <a:avLst/>
          </a:prstGeom>
        </p:spPr>
      </p:pic>
      <p:sp>
        <p:nvSpPr>
          <p:cNvPr id="50" name="Rectangle 49"/>
          <p:cNvSpPr/>
          <p:nvPr/>
        </p:nvSpPr>
        <p:spPr>
          <a:xfrm>
            <a:off x="25072340" y="15280975"/>
            <a:ext cx="11503657" cy="3355406"/>
          </a:xfrm>
          <a:prstGeom prst="rect">
            <a:avLst/>
          </a:prstGeom>
        </p:spPr>
        <p:txBody>
          <a:bodyPr wrap="square">
            <a:spAutoFit/>
          </a:bodyPr>
          <a:lstStyle/>
          <a:p>
            <a:pPr algn="just"/>
            <a:r>
              <a:rPr lang="en-GB" sz="3601" dirty="0" smtClean="0">
                <a:latin typeface="Arial" charset="0"/>
                <a:ea typeface="Arial" charset="0"/>
                <a:cs typeface="Arial" charset="0"/>
              </a:rPr>
              <a:t>               Steven Richard Brown PhD</a:t>
            </a:r>
          </a:p>
          <a:p>
            <a:pPr algn="just"/>
            <a:r>
              <a:rPr lang="en-GB" sz="3200" dirty="0" smtClean="0">
                <a:latin typeface="Arial" charset="0"/>
                <a:ea typeface="Arial" charset="0"/>
                <a:cs typeface="Arial" charset="0"/>
              </a:rPr>
              <a:t>                 Bioprocess Scientist</a:t>
            </a:r>
          </a:p>
          <a:p>
            <a:pPr algn="just"/>
            <a:endParaRPr lang="en-GB" sz="3601" dirty="0" smtClean="0">
              <a:latin typeface="Arial" charset="0"/>
              <a:ea typeface="Arial" charset="0"/>
              <a:cs typeface="Arial" charset="0"/>
            </a:endParaRPr>
          </a:p>
          <a:p>
            <a:pPr algn="just"/>
            <a:endParaRPr lang="en-GB" sz="3601" dirty="0">
              <a:latin typeface="Arial" charset="0"/>
              <a:ea typeface="Arial" charset="0"/>
              <a:cs typeface="Arial" charset="0"/>
            </a:endParaRPr>
          </a:p>
          <a:p>
            <a:pPr algn="just"/>
            <a:r>
              <a:rPr lang="en-GB" sz="3601" dirty="0" smtClean="0">
                <a:latin typeface="Arial" charset="0"/>
                <a:ea typeface="Arial" charset="0"/>
                <a:cs typeface="Arial" charset="0"/>
              </a:rPr>
              <a:t>”please feel free to come and find me at the conference to discuss any questions or comments you may have"</a:t>
            </a:r>
          </a:p>
        </p:txBody>
      </p:sp>
      <p:sp>
        <p:nvSpPr>
          <p:cNvPr id="24" name="TextBox 23"/>
          <p:cNvSpPr txBox="1"/>
          <p:nvPr/>
        </p:nvSpPr>
        <p:spPr>
          <a:xfrm>
            <a:off x="1073493" y="17440390"/>
            <a:ext cx="7316273" cy="954107"/>
          </a:xfrm>
          <a:prstGeom prst="rect">
            <a:avLst/>
          </a:prstGeom>
          <a:noFill/>
        </p:spPr>
        <p:txBody>
          <a:bodyPr wrap="square" rtlCol="0">
            <a:spAutoFit/>
          </a:bodyPr>
          <a:lstStyle/>
          <a:p>
            <a:pPr algn="just"/>
            <a:r>
              <a:rPr lang="en-US" sz="2800" b="1" dirty="0">
                <a:latin typeface="Arial" charset="0"/>
                <a:ea typeface="Arial" charset="0"/>
                <a:cs typeface="Arial" charset="0"/>
              </a:rPr>
              <a:t>Figure 7</a:t>
            </a:r>
            <a:r>
              <a:rPr lang="en-US" sz="2800" b="1" dirty="0" smtClean="0">
                <a:latin typeface="Arial" charset="0"/>
                <a:ea typeface="Arial" charset="0"/>
                <a:cs typeface="Arial" charset="0"/>
              </a:rPr>
              <a:t>. </a:t>
            </a:r>
            <a:r>
              <a:rPr lang="en-US" sz="2800" dirty="0" smtClean="0">
                <a:latin typeface="Arial" charset="0"/>
                <a:ea typeface="Arial" charset="0"/>
                <a:cs typeface="Arial" charset="0"/>
              </a:rPr>
              <a:t>The user interface within </a:t>
            </a:r>
            <a:r>
              <a:rPr lang="en-US" sz="2800" b="1" dirty="0" err="1" smtClean="0">
                <a:solidFill>
                  <a:srgbClr val="54469F"/>
                </a:solidFill>
                <a:latin typeface="Arial" charset="0"/>
                <a:ea typeface="Arial" charset="0"/>
                <a:cs typeface="Arial" charset="0"/>
              </a:rPr>
              <a:t>Antha</a:t>
            </a:r>
            <a:r>
              <a:rPr lang="en-US" sz="2800" dirty="0" smtClean="0">
                <a:latin typeface="Arial" charset="0"/>
                <a:ea typeface="Arial" charset="0"/>
                <a:cs typeface="Arial" charset="0"/>
              </a:rPr>
              <a:t> to download the experiment design and results </a:t>
            </a:r>
            <a:endParaRPr lang="en-GB" sz="2800" dirty="0">
              <a:latin typeface="Arial" charset="0"/>
              <a:ea typeface="Arial" charset="0"/>
              <a:cs typeface="Arial" charset="0"/>
            </a:endParaRPr>
          </a:p>
        </p:txBody>
      </p:sp>
      <p:sp>
        <p:nvSpPr>
          <p:cNvPr id="25" name="TextBox 24"/>
          <p:cNvSpPr txBox="1"/>
          <p:nvPr/>
        </p:nvSpPr>
        <p:spPr>
          <a:xfrm>
            <a:off x="9359095" y="4242612"/>
            <a:ext cx="14521758" cy="3170612"/>
          </a:xfrm>
          <a:prstGeom prst="rect">
            <a:avLst/>
          </a:prstGeom>
          <a:noFill/>
        </p:spPr>
        <p:txBody>
          <a:bodyPr wrap="square" rtlCol="0">
            <a:spAutoFit/>
          </a:bodyPr>
          <a:lstStyle/>
          <a:p>
            <a:pPr algn="just"/>
            <a:endParaRPr lang="en-GB" sz="1200" dirty="0">
              <a:latin typeface="Arial" charset="0"/>
              <a:ea typeface="Arial" charset="0"/>
              <a:cs typeface="Arial" charset="0"/>
            </a:endParaRPr>
          </a:p>
          <a:p>
            <a:pPr algn="just"/>
            <a:r>
              <a:rPr lang="en-GB" sz="4400" dirty="0">
                <a:latin typeface="Arial" charset="0"/>
                <a:ea typeface="Arial" charset="0"/>
                <a:cs typeface="Arial" charset="0"/>
              </a:rPr>
              <a:t>	</a:t>
            </a:r>
            <a:r>
              <a:rPr lang="en-GB" sz="4400" b="1" dirty="0" err="1">
                <a:solidFill>
                  <a:srgbClr val="54469F"/>
                </a:solidFill>
              </a:rPr>
              <a:t>A</a:t>
            </a:r>
            <a:r>
              <a:rPr lang="en-GB" sz="4400" b="1" dirty="0" err="1" smtClean="0">
                <a:solidFill>
                  <a:srgbClr val="54469F"/>
                </a:solidFill>
              </a:rPr>
              <a:t>ntha</a:t>
            </a:r>
            <a:r>
              <a:rPr lang="en-GB" sz="4400" dirty="0" smtClean="0">
                <a:latin typeface="Arial" charset="0"/>
                <a:ea typeface="Arial" charset="0"/>
                <a:cs typeface="Arial" charset="0"/>
              </a:rPr>
              <a:t> </a:t>
            </a:r>
            <a:r>
              <a:rPr lang="en-GB" sz="3601" dirty="0" smtClean="0">
                <a:latin typeface="Arial" charset="0"/>
                <a:ea typeface="Arial" charset="0"/>
                <a:cs typeface="Arial" charset="0"/>
              </a:rPr>
              <a:t>provides a formatted results file to use within the </a:t>
            </a:r>
            <a:r>
              <a:rPr lang="en-GB" sz="3601" b="1" dirty="0" smtClean="0">
                <a:latin typeface="Arial" charset="0"/>
                <a:ea typeface="Arial" charset="0"/>
                <a:cs typeface="Arial" charset="0"/>
              </a:rPr>
              <a:t>JMP software</a:t>
            </a:r>
            <a:r>
              <a:rPr lang="en-GB" sz="3601" dirty="0" smtClean="0">
                <a:latin typeface="Arial" charset="0"/>
                <a:ea typeface="Arial" charset="0"/>
                <a:cs typeface="Arial" charset="0"/>
              </a:rPr>
              <a:t>, permitting multivariate analysis </a:t>
            </a:r>
            <a:r>
              <a:rPr lang="en-GB" sz="3601" dirty="0">
                <a:latin typeface="Arial" charset="0"/>
                <a:ea typeface="Arial" charset="0"/>
                <a:cs typeface="Arial" charset="0"/>
              </a:rPr>
              <a:t>o</a:t>
            </a:r>
            <a:r>
              <a:rPr lang="en-GB" sz="3601" dirty="0" smtClean="0">
                <a:latin typeface="Arial" charset="0"/>
                <a:ea typeface="Arial" charset="0"/>
                <a:cs typeface="Arial" charset="0"/>
              </a:rPr>
              <a:t>f the automated experiment. The file includes the experimental design, responses, utilised </a:t>
            </a:r>
            <a:r>
              <a:rPr lang="en-GB" sz="3601" dirty="0" err="1" smtClean="0">
                <a:latin typeface="Arial" charset="0"/>
                <a:ea typeface="Arial" charset="0"/>
                <a:cs typeface="Arial" charset="0"/>
              </a:rPr>
              <a:t>labware</a:t>
            </a:r>
            <a:r>
              <a:rPr lang="en-GB" sz="3601" dirty="0" smtClean="0">
                <a:latin typeface="Arial" charset="0"/>
                <a:ea typeface="Arial" charset="0"/>
                <a:cs typeface="Arial" charset="0"/>
              </a:rPr>
              <a:t> (including </a:t>
            </a:r>
            <a:r>
              <a:rPr lang="en-GB" sz="3601" dirty="0">
                <a:latin typeface="Arial" charset="0"/>
                <a:ea typeface="Arial" charset="0"/>
                <a:cs typeface="Arial" charset="0"/>
              </a:rPr>
              <a:t>positional information for each </a:t>
            </a:r>
            <a:r>
              <a:rPr lang="en-GB" sz="3601" dirty="0" smtClean="0">
                <a:latin typeface="Arial" charset="0"/>
                <a:ea typeface="Arial" charset="0"/>
                <a:cs typeface="Arial" charset="0"/>
              </a:rPr>
              <a:t>run), liquid component volumes and associated orders of addition.</a:t>
            </a:r>
            <a:endParaRPr lang="en-GB" sz="3601" dirty="0">
              <a:latin typeface="Arial" charset="0"/>
              <a:ea typeface="Arial" charset="0"/>
              <a:cs typeface="Arial" charset="0"/>
            </a:endParaRPr>
          </a:p>
        </p:txBody>
      </p:sp>
      <p:sp>
        <p:nvSpPr>
          <p:cNvPr id="27" name="TextBox 26"/>
          <p:cNvSpPr txBox="1"/>
          <p:nvPr/>
        </p:nvSpPr>
        <p:spPr>
          <a:xfrm>
            <a:off x="11222182" y="17873102"/>
            <a:ext cx="11554692" cy="954107"/>
          </a:xfrm>
          <a:prstGeom prst="rect">
            <a:avLst/>
          </a:prstGeom>
          <a:noFill/>
        </p:spPr>
        <p:txBody>
          <a:bodyPr wrap="square" rtlCol="0">
            <a:spAutoFit/>
          </a:bodyPr>
          <a:lstStyle/>
          <a:p>
            <a:pPr algn="just"/>
            <a:r>
              <a:rPr lang="en-US" sz="2800" b="1" dirty="0">
                <a:latin typeface="Arial" charset="0"/>
                <a:ea typeface="Arial" charset="0"/>
                <a:cs typeface="Arial" charset="0"/>
              </a:rPr>
              <a:t>Figure </a:t>
            </a:r>
            <a:r>
              <a:rPr lang="en-US" sz="2800" b="1" dirty="0" smtClean="0">
                <a:latin typeface="Arial" charset="0"/>
                <a:ea typeface="Arial" charset="0"/>
                <a:cs typeface="Arial" charset="0"/>
              </a:rPr>
              <a:t>8. </a:t>
            </a:r>
            <a:r>
              <a:rPr lang="en-US" sz="2800" dirty="0" smtClean="0">
                <a:latin typeface="Arial" charset="0"/>
                <a:ea typeface="Arial" charset="0"/>
                <a:cs typeface="Arial" charset="0"/>
              </a:rPr>
              <a:t>How to upload the</a:t>
            </a:r>
            <a:r>
              <a:rPr lang="en-US" sz="2800" b="1" dirty="0" smtClean="0">
                <a:solidFill>
                  <a:srgbClr val="54469F"/>
                </a:solidFill>
                <a:latin typeface="Arial" charset="0"/>
                <a:ea typeface="Arial" charset="0"/>
                <a:cs typeface="Arial" charset="0"/>
              </a:rPr>
              <a:t> </a:t>
            </a:r>
            <a:r>
              <a:rPr lang="en-US" sz="2800" b="1" dirty="0" err="1" smtClean="0">
                <a:solidFill>
                  <a:srgbClr val="54469F"/>
                </a:solidFill>
                <a:latin typeface="Arial" charset="0"/>
                <a:ea typeface="Arial" charset="0"/>
                <a:cs typeface="Arial" charset="0"/>
              </a:rPr>
              <a:t>Antha</a:t>
            </a:r>
            <a:r>
              <a:rPr lang="en-US" sz="2800" b="1" dirty="0" smtClean="0">
                <a:solidFill>
                  <a:srgbClr val="54469F"/>
                </a:solidFill>
                <a:latin typeface="Arial" charset="0"/>
                <a:ea typeface="Arial" charset="0"/>
                <a:cs typeface="Arial" charset="0"/>
              </a:rPr>
              <a:t> </a:t>
            </a:r>
            <a:r>
              <a:rPr lang="en-US" sz="2800" dirty="0" smtClean="0">
                <a:latin typeface="Arial" charset="0"/>
                <a:ea typeface="Arial" charset="0"/>
                <a:cs typeface="Arial" charset="0"/>
              </a:rPr>
              <a:t>experiment results file into the </a:t>
            </a:r>
            <a:r>
              <a:rPr lang="en-US" sz="2800" b="1" dirty="0" smtClean="0">
                <a:latin typeface="Arial" charset="0"/>
                <a:ea typeface="Arial" charset="0"/>
                <a:cs typeface="Arial" charset="0"/>
              </a:rPr>
              <a:t>JMP Analysis platform</a:t>
            </a:r>
            <a:endParaRPr lang="en-GB" sz="2800" b="1" dirty="0">
              <a:latin typeface="Arial" charset="0"/>
              <a:ea typeface="Arial" charset="0"/>
              <a:cs typeface="Arial" charset="0"/>
            </a:endParaRPr>
          </a:p>
        </p:txBody>
      </p:sp>
      <p:sp>
        <p:nvSpPr>
          <p:cNvPr id="28" name="Rectangle 27"/>
          <p:cNvSpPr/>
          <p:nvPr/>
        </p:nvSpPr>
        <p:spPr>
          <a:xfrm>
            <a:off x="25114157" y="4443679"/>
            <a:ext cx="11503656" cy="2554545"/>
          </a:xfrm>
          <a:prstGeom prst="rect">
            <a:avLst/>
          </a:prstGeom>
        </p:spPr>
        <p:txBody>
          <a:bodyPr wrap="square">
            <a:spAutoFit/>
          </a:bodyPr>
          <a:lstStyle/>
          <a:p>
            <a:pPr algn="just"/>
            <a:r>
              <a:rPr lang="en-US" sz="4000" dirty="0" smtClean="0">
                <a:latin typeface="Arial" charset="0"/>
                <a:ea typeface="Arial" charset="0"/>
                <a:cs typeface="Arial" charset="0"/>
              </a:rPr>
              <a:t>“The </a:t>
            </a:r>
            <a:r>
              <a:rPr lang="en-US" sz="4000" dirty="0">
                <a:latin typeface="Arial" charset="0"/>
                <a:ea typeface="Arial" charset="0"/>
                <a:cs typeface="Arial" charset="0"/>
              </a:rPr>
              <a:t>combination of these tools are allowing us to increase the factor space in our experiments and gain knowledge about dynamic and multifactorial ‘biological parameter </a:t>
            </a:r>
            <a:r>
              <a:rPr lang="en-US" sz="4000" dirty="0" smtClean="0">
                <a:latin typeface="Arial" charset="0"/>
                <a:ea typeface="Arial" charset="0"/>
                <a:cs typeface="Arial" charset="0"/>
              </a:rPr>
              <a:t>landscapes’.”</a:t>
            </a:r>
            <a:endParaRPr lang="en-US" sz="4000" dirty="0">
              <a:latin typeface="Arial" charset="0"/>
              <a:ea typeface="Arial" charset="0"/>
              <a:cs typeface="Arial" charset="0"/>
            </a:endParaRPr>
          </a:p>
        </p:txBody>
      </p:sp>
      <p:pic>
        <p:nvPicPr>
          <p:cNvPr id="29" name="Picture 28">
            <a:extLst>
              <a:ext uri="{FF2B5EF4-FFF2-40B4-BE49-F238E27FC236}">
                <a16:creationId xmlns:a16="http://schemas.microsoft.com/office/drawing/2014/main" xmlns="" id="{29CE28AA-326F-754F-BF8E-630E7CF9C23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084781" y="4576293"/>
            <a:ext cx="513290" cy="513290"/>
          </a:xfrm>
          <a:prstGeom prst="rect">
            <a:avLst/>
          </a:prstGeom>
        </p:spPr>
      </p:pic>
    </p:spTree>
    <p:extLst>
      <p:ext uri="{BB962C8B-B14F-4D97-AF65-F5344CB8AC3E}">
        <p14:creationId xmlns:p14="http://schemas.microsoft.com/office/powerpoint/2010/main" val="21279887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grpSp>
        <p:nvGrpSpPr>
          <p:cNvPr id="38" name="Group 37"/>
          <p:cNvGrpSpPr/>
          <p:nvPr/>
        </p:nvGrpSpPr>
        <p:grpSpPr>
          <a:xfrm>
            <a:off x="26649343" y="975146"/>
            <a:ext cx="10160001" cy="1851464"/>
            <a:chOff x="26649343" y="975146"/>
            <a:chExt cx="10160001" cy="1851464"/>
          </a:xfrm>
        </p:grpSpPr>
        <p:pic>
          <p:nvPicPr>
            <p:cNvPr id="39" name="Picture 38">
              <a:hlinkClick r:id="rId4" action="ppaction://hlinksldjump"/>
              <a:extLst>
                <a:ext uri="{FF2B5EF4-FFF2-40B4-BE49-F238E27FC236}">
                  <a16:creationId xmlns:a16="http://schemas.microsoft.com/office/drawing/2014/main" xmlns="" id="{EB08E263-0342-3C45-909E-F3E2547BBB9A}"/>
                </a:ext>
              </a:extLst>
            </p:cNvPr>
            <p:cNvPicPr>
              <a:picLocks noChangeAspect="1"/>
            </p:cNvPicPr>
            <p:nvPr/>
          </p:nvPicPr>
          <p:blipFill>
            <a:blip r:embed="rId5"/>
            <a:stretch>
              <a:fillRect/>
            </a:stretch>
          </p:blipFill>
          <p:spPr>
            <a:xfrm>
              <a:off x="26649343" y="975146"/>
              <a:ext cx="10160000" cy="1790700"/>
            </a:xfrm>
            <a:prstGeom prst="rect">
              <a:avLst/>
            </a:prstGeom>
          </p:spPr>
        </p:pic>
        <p:sp>
          <p:nvSpPr>
            <p:cNvPr id="40" name="TextBox 39"/>
            <p:cNvSpPr txBox="1"/>
            <p:nvPr/>
          </p:nvSpPr>
          <p:spPr>
            <a:xfrm>
              <a:off x="27949820" y="2457278"/>
              <a:ext cx="8859524" cy="369332"/>
            </a:xfrm>
            <a:prstGeom prst="rect">
              <a:avLst/>
            </a:prstGeom>
            <a:noFill/>
          </p:spPr>
          <p:txBody>
            <a:bodyPr wrap="square" rtlCol="0">
              <a:spAutoFit/>
            </a:bodyPr>
            <a:lstStyle/>
            <a:p>
              <a:pPr algn="r"/>
              <a:r>
                <a:rPr lang="en-US" dirty="0"/>
                <a:t>Click above </a:t>
              </a:r>
              <a:r>
                <a:rPr lang="en-US" dirty="0" smtClean="0"/>
                <a:t>for an introduction to SYNTHACE</a:t>
              </a:r>
              <a:endParaRPr lang="en-US" dirty="0"/>
            </a:p>
          </p:txBody>
        </p:sp>
      </p:grpSp>
      <p:pic>
        <p:nvPicPr>
          <p:cNvPr id="35" name="Picture 34">
            <a:extLst>
              <a:ext uri="{FF2B5EF4-FFF2-40B4-BE49-F238E27FC236}">
                <a16:creationId xmlns:a16="http://schemas.microsoft.com/office/drawing/2014/main" xmlns="" id="{797D8E35-189A-4C44-8BAF-8843608F1C9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9658593" y="6642272"/>
            <a:ext cx="7119929" cy="5645425"/>
          </a:xfrm>
          <a:prstGeom prst="rect">
            <a:avLst/>
          </a:prstGeom>
        </p:spPr>
      </p:pic>
      <p:sp>
        <p:nvSpPr>
          <p:cNvPr id="26" name="TextBox 8"/>
          <p:cNvSpPr txBox="1">
            <a:spLocks noChangeArrowheads="1"/>
          </p:cNvSpPr>
          <p:nvPr/>
        </p:nvSpPr>
        <p:spPr bwMode="auto">
          <a:xfrm>
            <a:off x="13650837" y="20141597"/>
            <a:ext cx="7957591"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buFont typeface="Arial" charset="0"/>
              <a:buNone/>
            </a:pPr>
            <a:r>
              <a:rPr lang="en-US" sz="3200" i="1" u="sng" dirty="0">
                <a:latin typeface="Arial" charset="0"/>
                <a:ea typeface="Arial" charset="0"/>
                <a:cs typeface="Arial" charset="0"/>
                <a:hlinkClick r:id="rId7"/>
              </a:rPr>
              <a:t>s.brown@synthace.com</a:t>
            </a:r>
            <a:r>
              <a:rPr lang="en-US" sz="3200" dirty="0">
                <a:latin typeface="Arial" charset="0"/>
                <a:ea typeface="Arial" charset="0"/>
                <a:cs typeface="Arial" charset="0"/>
              </a:rPr>
              <a:t>  |  </a:t>
            </a:r>
            <a:r>
              <a:rPr lang="en-US" sz="3200" dirty="0" err="1">
                <a:latin typeface="Arial" charset="0"/>
                <a:ea typeface="Arial" charset="0"/>
                <a:cs typeface="Arial" charset="0"/>
              </a:rPr>
              <a:t>synthace.com</a:t>
            </a:r>
            <a:endParaRPr lang="en-US" sz="3601" dirty="0">
              <a:latin typeface="Arial" charset="0"/>
              <a:ea typeface="Arial" charset="0"/>
              <a:cs typeface="Arial" charset="0"/>
            </a:endParaRPr>
          </a:p>
        </p:txBody>
      </p:sp>
      <p:sp>
        <p:nvSpPr>
          <p:cNvPr id="27" name="TextBox 8"/>
          <p:cNvSpPr txBox="1">
            <a:spLocks noChangeArrowheads="1"/>
          </p:cNvSpPr>
          <p:nvPr/>
        </p:nvSpPr>
        <p:spPr bwMode="auto">
          <a:xfrm>
            <a:off x="5270486" y="593706"/>
            <a:ext cx="12352313" cy="2800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r>
              <a:rPr lang="en-US" sz="9599" b="1" dirty="0"/>
              <a:t>Industrial Case Study</a:t>
            </a:r>
          </a:p>
          <a:p>
            <a:endParaRPr lang="en-GB" sz="3200" b="1" dirty="0">
              <a:solidFill>
                <a:srgbClr val="749E63"/>
              </a:solidFill>
            </a:endParaRPr>
          </a:p>
          <a:p>
            <a:pPr lvl="0"/>
            <a:r>
              <a:rPr lang="en-GB" sz="4800" b="1" dirty="0">
                <a:solidFill>
                  <a:srgbClr val="749E63"/>
                </a:solidFill>
              </a:rPr>
              <a:t>      </a:t>
            </a:r>
            <a:r>
              <a:rPr lang="en-GB" sz="4800" b="1" dirty="0" err="1">
                <a:solidFill>
                  <a:srgbClr val="54469F"/>
                </a:solidFill>
              </a:rPr>
              <a:t>A</a:t>
            </a:r>
            <a:r>
              <a:rPr lang="en-GB" sz="4800" b="1" dirty="0" err="1" smtClean="0">
                <a:solidFill>
                  <a:srgbClr val="54469F"/>
                </a:solidFill>
              </a:rPr>
              <a:t>ntha</a:t>
            </a:r>
            <a:r>
              <a:rPr lang="en-GB" sz="4800" b="1" dirty="0" smtClean="0">
                <a:solidFill>
                  <a:srgbClr val="54469F"/>
                </a:solidFill>
              </a:rPr>
              <a:t> </a:t>
            </a:r>
            <a:r>
              <a:rPr lang="en-GB" sz="4800" b="1" dirty="0">
                <a:solidFill>
                  <a:srgbClr val="54469F"/>
                </a:solidFill>
              </a:rPr>
              <a:t>DOE Growth Medium Optimisation</a:t>
            </a:r>
          </a:p>
        </p:txBody>
      </p:sp>
      <p:grpSp>
        <p:nvGrpSpPr>
          <p:cNvPr id="28" name="Group 27"/>
          <p:cNvGrpSpPr/>
          <p:nvPr/>
        </p:nvGrpSpPr>
        <p:grpSpPr>
          <a:xfrm>
            <a:off x="1079582" y="19417655"/>
            <a:ext cx="3360002" cy="1294207"/>
            <a:chOff x="1280160" y="17353806"/>
            <a:chExt cx="8980488" cy="1294209"/>
          </a:xfrm>
        </p:grpSpPr>
        <p:sp>
          <p:nvSpPr>
            <p:cNvPr id="29" name="Rectangle 28">
              <a:hlinkClick r:id="rId8" action="ppaction://hlinksldjump"/>
            </p:cNvPr>
            <p:cNvSpPr>
              <a:spLocks noChangeArrowheads="1"/>
            </p:cNvSpPr>
            <p:nvPr/>
          </p:nvSpPr>
          <p:spPr bwMode="auto">
            <a:xfrm>
              <a:off x="1280160" y="17353806"/>
              <a:ext cx="8980488" cy="833438"/>
            </a:xfrm>
            <a:prstGeom prst="rect">
              <a:avLst/>
            </a:prstGeom>
            <a:solidFill>
              <a:schemeClr val="accent4">
                <a:lumMod val="20000"/>
                <a:lumOff val="80000"/>
                <a:alpha val="90000"/>
              </a:schemeClr>
            </a:solidFill>
            <a:ln w="6350">
              <a:solidFill>
                <a:schemeClr val="tx1"/>
              </a:solidFill>
              <a:miter lim="800000"/>
              <a:headEnd/>
              <a:tailEnd/>
            </a:ln>
            <a:effectLst>
              <a:outerShdw blurRad="40000" dist="23000" dir="5400000" rotWithShape="0">
                <a:srgbClr val="000000">
                  <a:alpha val="34999"/>
                </a:srgbClr>
              </a:outerShdw>
            </a:effectLst>
          </p:spPr>
          <p:txBody>
            <a:bodyPr anchor="ctr"/>
            <a:lstStyle/>
            <a:p>
              <a:pPr algn="ctr" defTabSz="1873112">
                <a:defRPr/>
              </a:pPr>
              <a:r>
                <a:rPr lang="en-US" sz="6002" dirty="0">
                  <a:latin typeface="Tw Cen MT" panose="020B0602020104020603" pitchFamily="34" charset="0"/>
                  <a:ea typeface="+mn-ea"/>
                  <a:cs typeface="+mn-cs"/>
                </a:rPr>
                <a:t>⤺Abstract</a:t>
              </a:r>
            </a:p>
          </p:txBody>
        </p:sp>
        <p:sp>
          <p:nvSpPr>
            <p:cNvPr id="30" name="TextBox 29"/>
            <p:cNvSpPr txBox="1"/>
            <p:nvPr/>
          </p:nvSpPr>
          <p:spPr>
            <a:xfrm>
              <a:off x="1280160" y="18278683"/>
              <a:ext cx="8980488" cy="369332"/>
            </a:xfrm>
            <a:prstGeom prst="rect">
              <a:avLst/>
            </a:prstGeom>
            <a:noFill/>
          </p:spPr>
          <p:txBody>
            <a:bodyPr wrap="square" rtlCol="0">
              <a:spAutoFit/>
            </a:bodyPr>
            <a:lstStyle/>
            <a:p>
              <a:pPr algn="r"/>
              <a:r>
                <a:rPr lang="en-US" dirty="0">
                  <a:latin typeface="Times New Roman" charset="0"/>
                  <a:ea typeface="Times New Roman" charset="0"/>
                  <a:cs typeface="Times New Roman" charset="0"/>
                </a:rPr>
                <a:t>Click above to return</a:t>
              </a:r>
            </a:p>
          </p:txBody>
        </p:sp>
      </p:grpSp>
      <p:sp>
        <p:nvSpPr>
          <p:cNvPr id="20" name="TextBox 19"/>
          <p:cNvSpPr txBox="1"/>
          <p:nvPr/>
        </p:nvSpPr>
        <p:spPr>
          <a:xfrm>
            <a:off x="587830" y="3398472"/>
            <a:ext cx="12206586" cy="12742912"/>
          </a:xfrm>
          <a:prstGeom prst="rect">
            <a:avLst/>
          </a:prstGeom>
          <a:noFill/>
        </p:spPr>
        <p:txBody>
          <a:bodyPr wrap="square" rtlCol="0">
            <a:spAutoFit/>
          </a:bodyPr>
          <a:lstStyle/>
          <a:p>
            <a:pPr algn="just"/>
            <a:r>
              <a:rPr lang="en-GB" sz="4802" b="1" dirty="0">
                <a:solidFill>
                  <a:srgbClr val="54469F"/>
                </a:solidFill>
              </a:rPr>
              <a:t>Aim</a:t>
            </a:r>
            <a:endParaRPr lang="en-US" sz="4802" b="1" dirty="0">
              <a:solidFill>
                <a:srgbClr val="54469F"/>
              </a:solidFill>
              <a:latin typeface="Arial" charset="0"/>
              <a:ea typeface="Arial" charset="0"/>
              <a:cs typeface="Arial" charset="0"/>
            </a:endParaRPr>
          </a:p>
          <a:p>
            <a:pPr algn="just"/>
            <a:r>
              <a:rPr lang="en-US" dirty="0">
                <a:latin typeface="Arial" charset="0"/>
                <a:ea typeface="Arial" charset="0"/>
                <a:cs typeface="Arial" charset="0"/>
              </a:rPr>
              <a:t> </a:t>
            </a:r>
          </a:p>
          <a:p>
            <a:pPr lvl="0" algn="just"/>
            <a:r>
              <a:rPr lang="en-GB" sz="3600" dirty="0">
                <a:solidFill>
                  <a:prstClr val="black"/>
                </a:solidFill>
                <a:latin typeface="Arial" charset="0"/>
                <a:ea typeface="Arial" charset="0"/>
                <a:cs typeface="Arial" charset="0"/>
              </a:rPr>
              <a:t>Maximise the yield of a high value biologic, by exploring the impact of </a:t>
            </a:r>
            <a:r>
              <a:rPr lang="en-GB" sz="3600" b="1" dirty="0">
                <a:solidFill>
                  <a:prstClr val="black"/>
                </a:solidFill>
                <a:latin typeface="Arial" charset="0"/>
                <a:ea typeface="Arial" charset="0"/>
                <a:cs typeface="Arial" charset="0"/>
              </a:rPr>
              <a:t>twenty different peptone sources simultaneously</a:t>
            </a:r>
            <a:r>
              <a:rPr lang="en-GB" sz="3600" dirty="0">
                <a:solidFill>
                  <a:prstClr val="black"/>
                </a:solidFill>
                <a:latin typeface="Arial" charset="0"/>
                <a:ea typeface="Arial" charset="0"/>
                <a:cs typeface="Arial" charset="0"/>
              </a:rPr>
              <a:t> in the context of </a:t>
            </a:r>
            <a:r>
              <a:rPr lang="en-GB" sz="3600" b="1" dirty="0">
                <a:solidFill>
                  <a:prstClr val="black"/>
                </a:solidFill>
                <a:latin typeface="Arial" charset="0"/>
                <a:ea typeface="Arial" charset="0"/>
                <a:cs typeface="Arial" charset="0"/>
              </a:rPr>
              <a:t>eight 2-level growth medium factors</a:t>
            </a:r>
            <a:r>
              <a:rPr lang="en-GB" sz="3600" dirty="0">
                <a:solidFill>
                  <a:prstClr val="black"/>
                </a:solidFill>
                <a:latin typeface="Arial" charset="0"/>
                <a:ea typeface="Arial" charset="0"/>
                <a:cs typeface="Arial" charset="0"/>
              </a:rPr>
              <a:t>. </a:t>
            </a:r>
          </a:p>
          <a:p>
            <a:pPr algn="just"/>
            <a:endParaRPr lang="en-GB" b="1" dirty="0">
              <a:solidFill>
                <a:srgbClr val="749E63"/>
              </a:solidFill>
            </a:endParaRPr>
          </a:p>
          <a:p>
            <a:pPr algn="just"/>
            <a:r>
              <a:rPr lang="en-GB" sz="4802" b="1" dirty="0">
                <a:solidFill>
                  <a:srgbClr val="54469F"/>
                </a:solidFill>
              </a:rPr>
              <a:t>Method</a:t>
            </a:r>
            <a:endParaRPr lang="en-US" sz="4802" b="1" dirty="0">
              <a:solidFill>
                <a:srgbClr val="54469F"/>
              </a:solidFill>
              <a:latin typeface="Arial" charset="0"/>
              <a:ea typeface="Arial" charset="0"/>
              <a:cs typeface="Arial" charset="0"/>
            </a:endParaRPr>
          </a:p>
          <a:p>
            <a:pPr algn="just"/>
            <a:endParaRPr lang="en-US" dirty="0">
              <a:latin typeface="Arial" charset="0"/>
              <a:ea typeface="Arial" charset="0"/>
              <a:cs typeface="Arial" charset="0"/>
            </a:endParaRPr>
          </a:p>
          <a:p>
            <a:pPr lvl="0" algn="just"/>
            <a:r>
              <a:rPr lang="en-GB" sz="3600" dirty="0">
                <a:solidFill>
                  <a:prstClr val="black"/>
                </a:solidFill>
                <a:latin typeface="Arial" charset="0"/>
                <a:ea typeface="Arial" charset="0"/>
                <a:cs typeface="Arial" charset="0"/>
              </a:rPr>
              <a:t>An efficient custom design, exploring </a:t>
            </a:r>
            <a:r>
              <a:rPr lang="en-GB" sz="3600" b="1" dirty="0">
                <a:solidFill>
                  <a:prstClr val="black"/>
                </a:solidFill>
                <a:latin typeface="Arial" charset="0"/>
                <a:ea typeface="Arial" charset="0"/>
                <a:cs typeface="Arial" charset="0"/>
              </a:rPr>
              <a:t>384 unique experimental runs</a:t>
            </a:r>
            <a:r>
              <a:rPr lang="en-GB" sz="3600" dirty="0">
                <a:solidFill>
                  <a:prstClr val="black"/>
                </a:solidFill>
                <a:latin typeface="Arial" charset="0"/>
                <a:ea typeface="Arial" charset="0"/>
                <a:cs typeface="Arial" charset="0"/>
              </a:rPr>
              <a:t>, of an otherwise 5,120 run full-factorial experiment, were seamlessly executed by </a:t>
            </a:r>
            <a:r>
              <a:rPr lang="en-GB" sz="4000" b="1" dirty="0" err="1">
                <a:solidFill>
                  <a:srgbClr val="54469F"/>
                </a:solidFill>
                <a:latin typeface="Arial" charset="0"/>
                <a:ea typeface="Arial" charset="0"/>
                <a:cs typeface="Arial" charset="0"/>
              </a:rPr>
              <a:t>A</a:t>
            </a:r>
            <a:r>
              <a:rPr lang="en-GB" sz="4000" b="1" dirty="0" err="1" smtClean="0">
                <a:solidFill>
                  <a:srgbClr val="54469F"/>
                </a:solidFill>
                <a:latin typeface="Arial" charset="0"/>
                <a:ea typeface="Arial" charset="0"/>
                <a:cs typeface="Arial" charset="0"/>
              </a:rPr>
              <a:t>ntha</a:t>
            </a:r>
            <a:r>
              <a:rPr lang="en-GB" sz="3600" dirty="0">
                <a:solidFill>
                  <a:prstClr val="black"/>
                </a:solidFill>
                <a:latin typeface="Arial" charset="0"/>
                <a:ea typeface="Arial" charset="0"/>
                <a:cs typeface="Arial" charset="0"/>
              </a:rPr>
              <a:t>. During execution and planning, </a:t>
            </a:r>
            <a:r>
              <a:rPr lang="en-GB" sz="4000" b="1" dirty="0" err="1">
                <a:solidFill>
                  <a:srgbClr val="54469F"/>
                </a:solidFill>
                <a:latin typeface="Arial" charset="0"/>
                <a:ea typeface="Arial" charset="0"/>
                <a:cs typeface="Arial" charset="0"/>
              </a:rPr>
              <a:t>A</a:t>
            </a:r>
            <a:r>
              <a:rPr lang="en-GB" sz="4000" b="1" dirty="0" err="1" smtClean="0">
                <a:solidFill>
                  <a:srgbClr val="54469F"/>
                </a:solidFill>
                <a:latin typeface="Arial" charset="0"/>
                <a:ea typeface="Arial" charset="0"/>
                <a:cs typeface="Arial" charset="0"/>
              </a:rPr>
              <a:t>ntha</a:t>
            </a:r>
            <a:r>
              <a:rPr lang="en-GB" sz="3600" dirty="0" smtClean="0">
                <a:solidFill>
                  <a:prstClr val="black"/>
                </a:solidFill>
                <a:latin typeface="Arial" charset="0"/>
                <a:ea typeface="Arial" charset="0"/>
                <a:cs typeface="Arial" charset="0"/>
              </a:rPr>
              <a:t> </a:t>
            </a:r>
            <a:r>
              <a:rPr lang="en-GB" sz="3600" dirty="0">
                <a:solidFill>
                  <a:prstClr val="black"/>
                </a:solidFill>
                <a:latin typeface="Arial" charset="0"/>
                <a:ea typeface="Arial" charset="0"/>
                <a:cs typeface="Arial" charset="0"/>
              </a:rPr>
              <a:t>implements a grouping algorithm to reduce the number of liquid handling actions and tips required to perform the DOE. In this case</a:t>
            </a:r>
            <a:r>
              <a:rPr lang="en-GB" sz="3600" b="1" dirty="0">
                <a:solidFill>
                  <a:prstClr val="black"/>
                </a:solidFill>
                <a:latin typeface="Arial" charset="0"/>
                <a:ea typeface="Arial" charset="0"/>
                <a:cs typeface="Arial" charset="0"/>
              </a:rPr>
              <a:t>, </a:t>
            </a:r>
            <a:r>
              <a:rPr lang="en-GB" sz="4000" b="1" dirty="0" err="1">
                <a:solidFill>
                  <a:srgbClr val="54469F"/>
                </a:solidFill>
                <a:latin typeface="Arial" charset="0"/>
                <a:ea typeface="Arial" charset="0"/>
                <a:cs typeface="Arial" charset="0"/>
              </a:rPr>
              <a:t>A</a:t>
            </a:r>
            <a:r>
              <a:rPr lang="en-GB" sz="4000" b="1" dirty="0" err="1" smtClean="0">
                <a:solidFill>
                  <a:srgbClr val="54469F"/>
                </a:solidFill>
                <a:latin typeface="Arial" charset="0"/>
                <a:ea typeface="Arial" charset="0"/>
                <a:cs typeface="Arial" charset="0"/>
              </a:rPr>
              <a:t>ntha</a:t>
            </a:r>
            <a:r>
              <a:rPr lang="en-GB" sz="3600" b="1" dirty="0" smtClean="0">
                <a:solidFill>
                  <a:prstClr val="black"/>
                </a:solidFill>
                <a:latin typeface="Arial" charset="0"/>
                <a:ea typeface="Arial" charset="0"/>
                <a:cs typeface="Arial" charset="0"/>
              </a:rPr>
              <a:t> </a:t>
            </a:r>
            <a:r>
              <a:rPr lang="en-GB" sz="3600" b="1" dirty="0">
                <a:solidFill>
                  <a:prstClr val="black"/>
                </a:solidFill>
                <a:latin typeface="Arial" charset="0"/>
                <a:ea typeface="Arial" charset="0"/>
                <a:cs typeface="Arial" charset="0"/>
              </a:rPr>
              <a:t>reduced the number of liquid handling actions by 74% in comparison to manual execution. </a:t>
            </a:r>
          </a:p>
          <a:p>
            <a:pPr lvl="0" algn="just"/>
            <a:endParaRPr lang="en-GB" b="1" dirty="0">
              <a:solidFill>
                <a:prstClr val="black"/>
              </a:solidFill>
              <a:latin typeface="Arial" charset="0"/>
              <a:ea typeface="Arial" charset="0"/>
              <a:cs typeface="Arial" charset="0"/>
            </a:endParaRPr>
          </a:p>
          <a:p>
            <a:pPr algn="just"/>
            <a:r>
              <a:rPr lang="en-GB" sz="4802" b="1" dirty="0">
                <a:solidFill>
                  <a:srgbClr val="54469F"/>
                </a:solidFill>
              </a:rPr>
              <a:t>Result</a:t>
            </a:r>
            <a:endParaRPr lang="en-US" sz="4802" b="1" dirty="0">
              <a:solidFill>
                <a:srgbClr val="54469F"/>
              </a:solidFill>
              <a:latin typeface="Arial" charset="0"/>
              <a:ea typeface="Arial" charset="0"/>
              <a:cs typeface="Arial" charset="0"/>
            </a:endParaRPr>
          </a:p>
          <a:p>
            <a:pPr algn="just"/>
            <a:endParaRPr lang="en-US" dirty="0">
              <a:latin typeface="Arial" charset="0"/>
              <a:ea typeface="Arial" charset="0"/>
              <a:cs typeface="Arial" charset="0"/>
            </a:endParaRPr>
          </a:p>
          <a:p>
            <a:pPr lvl="0" algn="just"/>
            <a:r>
              <a:rPr lang="en-GB" sz="3600" dirty="0">
                <a:solidFill>
                  <a:prstClr val="black"/>
                </a:solidFill>
                <a:latin typeface="Arial" charset="0"/>
                <a:ea typeface="Arial" charset="0"/>
                <a:cs typeface="Arial" charset="0"/>
              </a:rPr>
              <a:t>The best growth medium combination was identified (Figure </a:t>
            </a:r>
            <a:r>
              <a:rPr lang="en-GB" sz="3600" dirty="0" smtClean="0">
                <a:solidFill>
                  <a:prstClr val="black"/>
                </a:solidFill>
                <a:latin typeface="Arial" charset="0"/>
                <a:ea typeface="Arial" charset="0"/>
                <a:cs typeface="Arial" charset="0"/>
              </a:rPr>
              <a:t>9e</a:t>
            </a:r>
            <a:r>
              <a:rPr lang="en-GB" sz="3600" dirty="0">
                <a:solidFill>
                  <a:prstClr val="black"/>
                </a:solidFill>
                <a:latin typeface="Arial" charset="0"/>
                <a:ea typeface="Arial" charset="0"/>
                <a:cs typeface="Arial" charset="0"/>
              </a:rPr>
              <a:t>) and scaled successfully in bioreactors, performing better than the state-of-the-art available to the user.</a:t>
            </a:r>
            <a:endParaRPr lang="en-GB" sz="3600" b="1" dirty="0">
              <a:solidFill>
                <a:prstClr val="black"/>
              </a:solidFill>
              <a:latin typeface="Arial" charset="0"/>
              <a:ea typeface="Arial" charset="0"/>
              <a:cs typeface="Arial" charset="0"/>
            </a:endParaRPr>
          </a:p>
        </p:txBody>
      </p:sp>
      <p:pic>
        <p:nvPicPr>
          <p:cNvPr id="21" name="Picture 20">
            <a:extLst>
              <a:ext uri="{FF2B5EF4-FFF2-40B4-BE49-F238E27FC236}">
                <a16:creationId xmlns:a16="http://schemas.microsoft.com/office/drawing/2014/main" xmlns="" id="{AB18168D-44A6-FA43-A68A-1359E5F11E9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8584783" y="1295479"/>
            <a:ext cx="5195748" cy="4607962"/>
          </a:xfrm>
          <a:prstGeom prst="rect">
            <a:avLst/>
          </a:prstGeom>
        </p:spPr>
      </p:pic>
      <p:pic>
        <p:nvPicPr>
          <p:cNvPr id="22" name="Picture 21">
            <a:extLst>
              <a:ext uri="{FF2B5EF4-FFF2-40B4-BE49-F238E27FC236}">
                <a16:creationId xmlns:a16="http://schemas.microsoft.com/office/drawing/2014/main" xmlns="" id="{7FD3AE22-FD09-2A4E-9706-F180416423E2}"/>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3313192" y="13169436"/>
            <a:ext cx="13336088" cy="6654490"/>
          </a:xfrm>
          <a:prstGeom prst="rect">
            <a:avLst/>
          </a:prstGeom>
        </p:spPr>
      </p:pic>
      <p:sp>
        <p:nvSpPr>
          <p:cNvPr id="31" name="TextBox 30"/>
          <p:cNvSpPr txBox="1"/>
          <p:nvPr/>
        </p:nvSpPr>
        <p:spPr>
          <a:xfrm>
            <a:off x="18187671" y="5274802"/>
            <a:ext cx="1180882" cy="707886"/>
          </a:xfrm>
          <a:prstGeom prst="rect">
            <a:avLst/>
          </a:prstGeom>
          <a:noFill/>
        </p:spPr>
        <p:txBody>
          <a:bodyPr wrap="square" rtlCol="0">
            <a:spAutoFit/>
          </a:bodyPr>
          <a:lstStyle/>
          <a:p>
            <a:pPr algn="just"/>
            <a:r>
              <a:rPr lang="en-GB" sz="4000" b="1" dirty="0">
                <a:solidFill>
                  <a:srgbClr val="54469F"/>
                </a:solidFill>
              </a:rPr>
              <a:t>(a)</a:t>
            </a:r>
            <a:r>
              <a:rPr lang="en-US" sz="1200" dirty="0">
                <a:solidFill>
                  <a:srgbClr val="54469F"/>
                </a:solidFill>
                <a:latin typeface="Arial" charset="0"/>
                <a:ea typeface="Arial" charset="0"/>
                <a:cs typeface="Arial" charset="0"/>
              </a:rPr>
              <a:t> </a:t>
            </a:r>
          </a:p>
        </p:txBody>
      </p:sp>
      <p:sp>
        <p:nvSpPr>
          <p:cNvPr id="32" name="TextBox 31"/>
          <p:cNvSpPr txBox="1"/>
          <p:nvPr/>
        </p:nvSpPr>
        <p:spPr>
          <a:xfrm>
            <a:off x="12960178" y="19258296"/>
            <a:ext cx="1180882" cy="707886"/>
          </a:xfrm>
          <a:prstGeom prst="rect">
            <a:avLst/>
          </a:prstGeom>
          <a:noFill/>
        </p:spPr>
        <p:txBody>
          <a:bodyPr wrap="square" rtlCol="0">
            <a:spAutoFit/>
          </a:bodyPr>
          <a:lstStyle/>
          <a:p>
            <a:pPr algn="just"/>
            <a:r>
              <a:rPr lang="en-GB" sz="4000" b="1" dirty="0">
                <a:solidFill>
                  <a:srgbClr val="54469F"/>
                </a:solidFill>
              </a:rPr>
              <a:t>(e)</a:t>
            </a:r>
            <a:r>
              <a:rPr lang="en-US" sz="1200" dirty="0">
                <a:solidFill>
                  <a:srgbClr val="54469F"/>
                </a:solidFill>
                <a:latin typeface="Arial" charset="0"/>
                <a:ea typeface="Arial" charset="0"/>
                <a:cs typeface="Arial" charset="0"/>
              </a:rPr>
              <a:t> </a:t>
            </a:r>
          </a:p>
        </p:txBody>
      </p:sp>
      <p:pic>
        <p:nvPicPr>
          <p:cNvPr id="5" name="Picture 4"/>
          <p:cNvPicPr>
            <a:picLocks noChangeAspect="1"/>
          </p:cNvPicPr>
          <p:nvPr/>
        </p:nvPicPr>
        <p:blipFill>
          <a:blip r:embed="rId11"/>
          <a:stretch>
            <a:fillRect/>
          </a:stretch>
        </p:blipFill>
        <p:spPr>
          <a:xfrm>
            <a:off x="13345850" y="6199726"/>
            <a:ext cx="15162056" cy="6386249"/>
          </a:xfrm>
          <a:prstGeom prst="rect">
            <a:avLst/>
          </a:prstGeom>
        </p:spPr>
      </p:pic>
      <p:sp>
        <p:nvSpPr>
          <p:cNvPr id="34" name="TextBox 33"/>
          <p:cNvSpPr txBox="1"/>
          <p:nvPr/>
        </p:nvSpPr>
        <p:spPr>
          <a:xfrm>
            <a:off x="12894864" y="11978891"/>
            <a:ext cx="1180882" cy="707886"/>
          </a:xfrm>
          <a:prstGeom prst="rect">
            <a:avLst/>
          </a:prstGeom>
          <a:noFill/>
        </p:spPr>
        <p:txBody>
          <a:bodyPr wrap="square" rtlCol="0">
            <a:spAutoFit/>
          </a:bodyPr>
          <a:lstStyle/>
          <a:p>
            <a:pPr algn="just"/>
            <a:r>
              <a:rPr lang="en-GB" sz="4000" b="1" dirty="0">
                <a:solidFill>
                  <a:srgbClr val="54469F"/>
                </a:solidFill>
              </a:rPr>
              <a:t>(b)</a:t>
            </a:r>
            <a:r>
              <a:rPr lang="en-US" sz="1200" dirty="0">
                <a:solidFill>
                  <a:srgbClr val="54469F"/>
                </a:solidFill>
                <a:latin typeface="Arial" charset="0"/>
                <a:ea typeface="Arial" charset="0"/>
                <a:cs typeface="Arial" charset="0"/>
              </a:rPr>
              <a:t> </a:t>
            </a:r>
          </a:p>
        </p:txBody>
      </p:sp>
      <p:pic>
        <p:nvPicPr>
          <p:cNvPr id="33" name="Picture 32">
            <a:extLst>
              <a:ext uri="{FF2B5EF4-FFF2-40B4-BE49-F238E27FC236}">
                <a16:creationId xmlns:a16="http://schemas.microsoft.com/office/drawing/2014/main" xmlns="" id="{E145873B-9926-EC44-A555-46F0D2590E94}"/>
              </a:ext>
            </a:extLst>
          </p:cNvPr>
          <p:cNvPicPr/>
          <p:nvPr/>
        </p:nvPicPr>
        <p:blipFill rotWithShape="1">
          <a:blip r:embed="rId12" cstate="print">
            <a:extLst>
              <a:ext uri="{28A0092B-C50C-407E-A947-70E740481C1C}">
                <a14:useLocalDpi xmlns:a14="http://schemas.microsoft.com/office/drawing/2010/main" val="0"/>
              </a:ext>
            </a:extLst>
          </a:blip>
          <a:srcRect l="11779" t="2572" r="807" b="9610"/>
          <a:stretch/>
        </p:blipFill>
        <p:spPr>
          <a:xfrm>
            <a:off x="26394447" y="2856645"/>
            <a:ext cx="5076000" cy="4572000"/>
          </a:xfrm>
          <a:prstGeom prst="rect">
            <a:avLst/>
          </a:prstGeom>
        </p:spPr>
      </p:pic>
      <p:grpSp>
        <p:nvGrpSpPr>
          <p:cNvPr id="23" name="Group 22"/>
          <p:cNvGrpSpPr/>
          <p:nvPr/>
        </p:nvGrpSpPr>
        <p:grpSpPr>
          <a:xfrm>
            <a:off x="17599068" y="10987106"/>
            <a:ext cx="5884411" cy="1386531"/>
            <a:chOff x="1280160" y="17124602"/>
            <a:chExt cx="8980488" cy="1386531"/>
          </a:xfrm>
        </p:grpSpPr>
        <p:sp>
          <p:nvSpPr>
            <p:cNvPr id="24" name="Rectangle 23">
              <a:hlinkClick r:id="rId13" action="ppaction://hlinksldjump" highlightClick="1"/>
            </p:cNvPr>
            <p:cNvSpPr>
              <a:spLocks noChangeArrowheads="1"/>
            </p:cNvSpPr>
            <p:nvPr/>
          </p:nvSpPr>
          <p:spPr bwMode="auto">
            <a:xfrm>
              <a:off x="1280160" y="17124602"/>
              <a:ext cx="8980488" cy="1004400"/>
            </a:xfrm>
            <a:prstGeom prst="rect">
              <a:avLst/>
            </a:prstGeom>
            <a:solidFill>
              <a:schemeClr val="accent4">
                <a:lumMod val="20000"/>
                <a:lumOff val="80000"/>
                <a:alpha val="90000"/>
              </a:schemeClr>
            </a:solidFill>
            <a:ln w="6350">
              <a:solidFill>
                <a:schemeClr val="tx1"/>
              </a:solidFill>
              <a:miter lim="800000"/>
              <a:headEnd/>
              <a:tailEnd/>
            </a:ln>
            <a:effectLst>
              <a:outerShdw blurRad="40000" dist="23000" dir="5400000" rotWithShape="0">
                <a:srgbClr val="000000">
                  <a:alpha val="34999"/>
                </a:srgbClr>
              </a:outerShdw>
            </a:effectLst>
          </p:spPr>
          <p:txBody>
            <a:bodyPr anchor="ctr"/>
            <a:lstStyle/>
            <a:p>
              <a:pPr algn="ctr" defTabSz="1873112">
                <a:defRPr/>
              </a:pPr>
              <a:r>
                <a:rPr lang="en-US" sz="3600" b="1" dirty="0" err="1">
                  <a:solidFill>
                    <a:srgbClr val="54469F"/>
                  </a:solidFill>
                  <a:latin typeface="Arial" charset="0"/>
                  <a:ea typeface="Arial" charset="0"/>
                  <a:cs typeface="Arial" charset="0"/>
                </a:rPr>
                <a:t>A</a:t>
              </a:r>
              <a:r>
                <a:rPr lang="en-US" sz="3600" b="1" dirty="0" err="1" smtClean="0">
                  <a:solidFill>
                    <a:srgbClr val="54469F"/>
                  </a:solidFill>
                  <a:latin typeface="Arial" charset="0"/>
                  <a:ea typeface="Arial" charset="0"/>
                  <a:cs typeface="Arial" charset="0"/>
                </a:rPr>
                <a:t>ntha</a:t>
              </a:r>
              <a:r>
                <a:rPr lang="en-US" sz="4802" dirty="0" smtClean="0">
                  <a:latin typeface="Tw Cen MT" panose="020B0602020104020603" pitchFamily="34" charset="0"/>
                  <a:ea typeface="+mn-ea"/>
                  <a:cs typeface="+mn-cs"/>
                </a:rPr>
                <a:t> </a:t>
              </a:r>
              <a:r>
                <a:rPr lang="en-US" sz="4802" dirty="0">
                  <a:latin typeface="Tw Cen MT" panose="020B0602020104020603" pitchFamily="34" charset="0"/>
                  <a:ea typeface="+mn-ea"/>
                  <a:cs typeface="+mn-cs"/>
                </a:rPr>
                <a:t>DOE Workflow</a:t>
              </a:r>
            </a:p>
          </p:txBody>
        </p:sp>
        <p:sp>
          <p:nvSpPr>
            <p:cNvPr id="25" name="TextBox 24"/>
            <p:cNvSpPr txBox="1"/>
            <p:nvPr/>
          </p:nvSpPr>
          <p:spPr>
            <a:xfrm>
              <a:off x="1280160" y="18141801"/>
              <a:ext cx="8980488" cy="369332"/>
            </a:xfrm>
            <a:prstGeom prst="rect">
              <a:avLst/>
            </a:prstGeom>
            <a:noFill/>
          </p:spPr>
          <p:txBody>
            <a:bodyPr wrap="square" rtlCol="0">
              <a:spAutoFit/>
            </a:bodyPr>
            <a:lstStyle/>
            <a:p>
              <a:pPr algn="r"/>
              <a:r>
                <a:rPr lang="en-US" dirty="0">
                  <a:latin typeface="Times New Roman" charset="0"/>
                  <a:ea typeface="Times New Roman" charset="0"/>
                  <a:cs typeface="Times New Roman" charset="0"/>
                </a:rPr>
                <a:t>Click above to learn more</a:t>
              </a:r>
            </a:p>
          </p:txBody>
        </p:sp>
      </p:grpSp>
      <p:sp>
        <p:nvSpPr>
          <p:cNvPr id="36" name="TextBox 35"/>
          <p:cNvSpPr txBox="1"/>
          <p:nvPr/>
        </p:nvSpPr>
        <p:spPr>
          <a:xfrm>
            <a:off x="26448642" y="6564670"/>
            <a:ext cx="1180882" cy="707886"/>
          </a:xfrm>
          <a:prstGeom prst="rect">
            <a:avLst/>
          </a:prstGeom>
          <a:noFill/>
        </p:spPr>
        <p:txBody>
          <a:bodyPr wrap="square" rtlCol="0">
            <a:spAutoFit/>
          </a:bodyPr>
          <a:lstStyle/>
          <a:p>
            <a:pPr algn="just"/>
            <a:r>
              <a:rPr lang="en-GB" sz="4000" b="1" dirty="0">
                <a:solidFill>
                  <a:srgbClr val="54469F"/>
                </a:solidFill>
              </a:rPr>
              <a:t>(c)</a:t>
            </a:r>
            <a:r>
              <a:rPr lang="en-US" sz="1200" dirty="0">
                <a:solidFill>
                  <a:srgbClr val="54469F"/>
                </a:solidFill>
                <a:latin typeface="Arial" charset="0"/>
                <a:ea typeface="Arial" charset="0"/>
                <a:cs typeface="Arial" charset="0"/>
              </a:rPr>
              <a:t> </a:t>
            </a:r>
          </a:p>
        </p:txBody>
      </p:sp>
      <p:sp>
        <p:nvSpPr>
          <p:cNvPr id="37" name="TextBox 36"/>
          <p:cNvSpPr txBox="1"/>
          <p:nvPr/>
        </p:nvSpPr>
        <p:spPr>
          <a:xfrm>
            <a:off x="29397337" y="11452958"/>
            <a:ext cx="1180882" cy="707886"/>
          </a:xfrm>
          <a:prstGeom prst="rect">
            <a:avLst/>
          </a:prstGeom>
          <a:noFill/>
        </p:spPr>
        <p:txBody>
          <a:bodyPr wrap="square" rtlCol="0">
            <a:spAutoFit/>
          </a:bodyPr>
          <a:lstStyle/>
          <a:p>
            <a:pPr algn="just"/>
            <a:r>
              <a:rPr lang="en-GB" sz="4000" b="1" dirty="0">
                <a:solidFill>
                  <a:srgbClr val="54469F"/>
                </a:solidFill>
              </a:rPr>
              <a:t>(d)</a:t>
            </a:r>
            <a:r>
              <a:rPr lang="en-US" sz="1200" dirty="0">
                <a:solidFill>
                  <a:srgbClr val="54469F"/>
                </a:solidFill>
                <a:latin typeface="Arial" charset="0"/>
                <a:ea typeface="Arial" charset="0"/>
                <a:cs typeface="Arial" charset="0"/>
              </a:rPr>
              <a:t> </a:t>
            </a:r>
          </a:p>
        </p:txBody>
      </p:sp>
      <p:sp>
        <p:nvSpPr>
          <p:cNvPr id="44" name="TextBox 43"/>
          <p:cNvSpPr txBox="1"/>
          <p:nvPr/>
        </p:nvSpPr>
        <p:spPr>
          <a:xfrm>
            <a:off x="27922110" y="13840551"/>
            <a:ext cx="8521253" cy="5201424"/>
          </a:xfrm>
          <a:prstGeom prst="rect">
            <a:avLst/>
          </a:prstGeom>
          <a:noFill/>
        </p:spPr>
        <p:txBody>
          <a:bodyPr wrap="square" rtlCol="0">
            <a:spAutoFit/>
          </a:bodyPr>
          <a:lstStyle/>
          <a:p>
            <a:pPr algn="just"/>
            <a:r>
              <a:rPr lang="en-US" sz="3200" b="1" dirty="0">
                <a:latin typeface="Arial" charset="0"/>
                <a:ea typeface="Arial" charset="0"/>
                <a:cs typeface="Arial" charset="0"/>
              </a:rPr>
              <a:t>Figure </a:t>
            </a:r>
            <a:r>
              <a:rPr lang="en-US" sz="3200" b="1" dirty="0" smtClean="0">
                <a:latin typeface="Arial" charset="0"/>
                <a:ea typeface="Arial" charset="0"/>
                <a:cs typeface="Arial" charset="0"/>
              </a:rPr>
              <a:t>9. </a:t>
            </a:r>
            <a:r>
              <a:rPr lang="en-US" sz="3200" dirty="0">
                <a:latin typeface="Arial" charset="0"/>
                <a:ea typeface="Arial" charset="0"/>
                <a:cs typeface="Arial" charset="0"/>
              </a:rPr>
              <a:t> </a:t>
            </a:r>
            <a:r>
              <a:rPr lang="en-GB" sz="3200" b="1" dirty="0">
                <a:solidFill>
                  <a:srgbClr val="54469F"/>
                </a:solidFill>
                <a:latin typeface="Arial" charset="0"/>
                <a:ea typeface="Arial" charset="0"/>
                <a:cs typeface="Arial" charset="0"/>
              </a:rPr>
              <a:t>(a)</a:t>
            </a:r>
            <a:r>
              <a:rPr lang="en-US" sz="3200" dirty="0">
                <a:solidFill>
                  <a:srgbClr val="54469F"/>
                </a:solidFill>
                <a:latin typeface="Arial" charset="0"/>
                <a:ea typeface="Arial" charset="0"/>
                <a:cs typeface="Arial" charset="0"/>
              </a:rPr>
              <a:t> </a:t>
            </a:r>
            <a:r>
              <a:rPr lang="en-US" sz="2800" dirty="0">
                <a:latin typeface="Arial" charset="0"/>
                <a:ea typeface="Arial" charset="0"/>
                <a:cs typeface="Arial" charset="0"/>
              </a:rPr>
              <a:t>an example </a:t>
            </a:r>
            <a:r>
              <a:rPr lang="en-GB" sz="2800" dirty="0">
                <a:latin typeface="Arial" charset="0"/>
                <a:ea typeface="Arial" charset="0"/>
                <a:cs typeface="Arial" charset="0"/>
              </a:rPr>
              <a:t>.csv experimental design generated in JMP, </a:t>
            </a:r>
            <a:r>
              <a:rPr lang="en-GB" sz="3200" b="1" dirty="0">
                <a:solidFill>
                  <a:srgbClr val="54469F"/>
                </a:solidFill>
                <a:latin typeface="Arial" charset="0"/>
                <a:ea typeface="Arial" charset="0"/>
                <a:cs typeface="Arial" charset="0"/>
              </a:rPr>
              <a:t>(b) </a:t>
            </a:r>
            <a:r>
              <a:rPr lang="en-GB" sz="3200" b="1" dirty="0" err="1">
                <a:solidFill>
                  <a:srgbClr val="54469F"/>
                </a:solidFill>
                <a:latin typeface="Arial" charset="0"/>
                <a:ea typeface="Arial" charset="0"/>
                <a:cs typeface="Arial" charset="0"/>
              </a:rPr>
              <a:t>A</a:t>
            </a:r>
            <a:r>
              <a:rPr lang="en-GB" sz="3200" b="1" dirty="0" err="1" smtClean="0">
                <a:solidFill>
                  <a:srgbClr val="54469F"/>
                </a:solidFill>
                <a:latin typeface="Arial" charset="0"/>
                <a:ea typeface="Arial" charset="0"/>
                <a:cs typeface="Arial" charset="0"/>
              </a:rPr>
              <a:t>ntha</a:t>
            </a:r>
            <a:r>
              <a:rPr lang="en-GB" sz="2800" dirty="0" smtClean="0">
                <a:solidFill>
                  <a:srgbClr val="54469F"/>
                </a:solidFill>
                <a:latin typeface="Arial" charset="0"/>
                <a:ea typeface="Arial" charset="0"/>
                <a:cs typeface="Arial" charset="0"/>
              </a:rPr>
              <a:t> </a:t>
            </a:r>
            <a:r>
              <a:rPr lang="en-GB" sz="2800" dirty="0">
                <a:latin typeface="Arial" charset="0"/>
                <a:ea typeface="Arial" charset="0"/>
                <a:cs typeface="Arial" charset="0"/>
              </a:rPr>
              <a:t>DOE workflow, </a:t>
            </a:r>
            <a:r>
              <a:rPr lang="en-GB" sz="3200" b="1" dirty="0">
                <a:solidFill>
                  <a:srgbClr val="54469F"/>
                </a:solidFill>
                <a:latin typeface="Arial" charset="0"/>
                <a:ea typeface="Arial" charset="0"/>
                <a:cs typeface="Arial" charset="0"/>
              </a:rPr>
              <a:t>(c)</a:t>
            </a:r>
            <a:r>
              <a:rPr lang="en-GB" sz="2800" dirty="0">
                <a:solidFill>
                  <a:srgbClr val="54469F"/>
                </a:solidFill>
                <a:latin typeface="Arial" charset="0"/>
                <a:ea typeface="Arial" charset="0"/>
                <a:cs typeface="Arial" charset="0"/>
              </a:rPr>
              <a:t> </a:t>
            </a:r>
            <a:r>
              <a:rPr lang="en-GB" sz="2800" dirty="0">
                <a:latin typeface="Arial" charset="0"/>
                <a:ea typeface="Arial" charset="0"/>
                <a:cs typeface="Arial" charset="0"/>
              </a:rPr>
              <a:t>quarter of the high-dimensional liquid handling actions performed by </a:t>
            </a:r>
            <a:r>
              <a:rPr lang="en-GB" sz="3200" b="1" dirty="0" err="1">
                <a:solidFill>
                  <a:srgbClr val="54469F"/>
                </a:solidFill>
                <a:latin typeface="Arial" charset="0"/>
                <a:ea typeface="Arial" charset="0"/>
                <a:cs typeface="Arial" charset="0"/>
              </a:rPr>
              <a:t>A</a:t>
            </a:r>
            <a:r>
              <a:rPr lang="en-GB" sz="3200" b="1" dirty="0" err="1" smtClean="0">
                <a:solidFill>
                  <a:srgbClr val="54469F"/>
                </a:solidFill>
                <a:latin typeface="Arial" charset="0"/>
                <a:ea typeface="Arial" charset="0"/>
                <a:cs typeface="Arial" charset="0"/>
              </a:rPr>
              <a:t>ntha</a:t>
            </a:r>
            <a:r>
              <a:rPr lang="en-GB" sz="2800" dirty="0" smtClean="0">
                <a:latin typeface="Arial" charset="0"/>
                <a:ea typeface="Arial" charset="0"/>
                <a:cs typeface="Arial" charset="0"/>
              </a:rPr>
              <a:t> </a:t>
            </a:r>
            <a:r>
              <a:rPr lang="en-GB" sz="2800" dirty="0">
                <a:latin typeface="Arial" charset="0"/>
                <a:ea typeface="Arial" charset="0"/>
                <a:cs typeface="Arial" charset="0"/>
              </a:rPr>
              <a:t>to execute the workflow, </a:t>
            </a:r>
            <a:r>
              <a:rPr lang="en-GB" sz="3200" b="1" dirty="0">
                <a:solidFill>
                  <a:srgbClr val="54469F"/>
                </a:solidFill>
                <a:latin typeface="Arial" charset="0"/>
                <a:ea typeface="Arial" charset="0"/>
                <a:cs typeface="Arial" charset="0"/>
              </a:rPr>
              <a:t>(d)</a:t>
            </a:r>
            <a:r>
              <a:rPr lang="en-GB" sz="2800" dirty="0">
                <a:solidFill>
                  <a:srgbClr val="54469F"/>
                </a:solidFill>
                <a:latin typeface="Arial" charset="0"/>
                <a:ea typeface="Arial" charset="0"/>
                <a:cs typeface="Arial" charset="0"/>
              </a:rPr>
              <a:t> </a:t>
            </a:r>
            <a:r>
              <a:rPr lang="en-GB" sz="2800" dirty="0">
                <a:latin typeface="Arial" charset="0"/>
                <a:ea typeface="Arial" charset="0"/>
                <a:cs typeface="Arial" charset="0"/>
              </a:rPr>
              <a:t>simple deck layout requested by </a:t>
            </a:r>
            <a:r>
              <a:rPr lang="en-GB" sz="3200" b="1" dirty="0" err="1">
                <a:solidFill>
                  <a:srgbClr val="54469F"/>
                </a:solidFill>
                <a:latin typeface="Arial" charset="0"/>
                <a:ea typeface="Arial" charset="0"/>
                <a:cs typeface="Arial" charset="0"/>
              </a:rPr>
              <a:t>A</a:t>
            </a:r>
            <a:r>
              <a:rPr lang="en-GB" sz="3200" b="1" dirty="0" err="1" smtClean="0">
                <a:solidFill>
                  <a:srgbClr val="54469F"/>
                </a:solidFill>
                <a:latin typeface="Arial" charset="0"/>
                <a:ea typeface="Arial" charset="0"/>
                <a:cs typeface="Arial" charset="0"/>
              </a:rPr>
              <a:t>ntha</a:t>
            </a:r>
            <a:r>
              <a:rPr lang="en-GB" sz="2800" dirty="0" smtClean="0">
                <a:latin typeface="Arial" charset="0"/>
                <a:ea typeface="Arial" charset="0"/>
                <a:cs typeface="Arial" charset="0"/>
              </a:rPr>
              <a:t> </a:t>
            </a:r>
            <a:r>
              <a:rPr lang="en-GB" sz="2800" dirty="0">
                <a:latin typeface="Arial" charset="0"/>
                <a:ea typeface="Arial" charset="0"/>
                <a:cs typeface="Arial" charset="0"/>
              </a:rPr>
              <a:t>for DOE set-up and </a:t>
            </a:r>
            <a:r>
              <a:rPr lang="en-GB" sz="3200" b="1" dirty="0">
                <a:solidFill>
                  <a:srgbClr val="54469F"/>
                </a:solidFill>
                <a:latin typeface="Arial" charset="0"/>
                <a:ea typeface="Arial" charset="0"/>
                <a:cs typeface="Arial" charset="0"/>
              </a:rPr>
              <a:t>(e)</a:t>
            </a:r>
            <a:r>
              <a:rPr lang="en-GB" sz="2800" dirty="0">
                <a:solidFill>
                  <a:srgbClr val="54469F"/>
                </a:solidFill>
                <a:latin typeface="Arial" charset="0"/>
                <a:ea typeface="Arial" charset="0"/>
                <a:cs typeface="Arial" charset="0"/>
              </a:rPr>
              <a:t> </a:t>
            </a:r>
            <a:r>
              <a:rPr lang="en-GB" sz="2800" dirty="0">
                <a:latin typeface="Arial" charset="0"/>
                <a:ea typeface="Arial" charset="0"/>
                <a:cs typeface="Arial" charset="0"/>
              </a:rPr>
              <a:t>impact of Nitrogen Source Type and, concentration and glycerol concentration on amount of product formed in the context of other factors. Nitrogen source L4 resulted in greatest product formation, which was further increased by doubling the amount of glycerol. </a:t>
            </a:r>
          </a:p>
        </p:txBody>
      </p:sp>
      <p:sp>
        <p:nvSpPr>
          <p:cNvPr id="6" name="Rectangle 5"/>
          <p:cNvSpPr/>
          <p:nvPr/>
        </p:nvSpPr>
        <p:spPr>
          <a:xfrm>
            <a:off x="587830" y="16204511"/>
            <a:ext cx="12206585" cy="2923877"/>
          </a:xfrm>
          <a:prstGeom prst="rect">
            <a:avLst/>
          </a:prstGeom>
        </p:spPr>
        <p:txBody>
          <a:bodyPr wrap="square">
            <a:spAutoFit/>
          </a:bodyPr>
          <a:lstStyle/>
          <a:p>
            <a:pPr algn="just"/>
            <a:r>
              <a:rPr lang="en-GB" sz="4000" b="1" dirty="0" smtClean="0"/>
              <a:t>“</a:t>
            </a:r>
            <a:r>
              <a:rPr lang="en-GB" sz="4000" b="1" dirty="0" err="1">
                <a:solidFill>
                  <a:srgbClr val="54469F"/>
                </a:solidFill>
              </a:rPr>
              <a:t>A</a:t>
            </a:r>
            <a:r>
              <a:rPr lang="en-GB" sz="4000" b="1" dirty="0" err="1" smtClean="0">
                <a:solidFill>
                  <a:srgbClr val="54469F"/>
                </a:solidFill>
              </a:rPr>
              <a:t>ntha</a:t>
            </a:r>
            <a:r>
              <a:rPr lang="en-GB" sz="4000" b="1" dirty="0" smtClean="0">
                <a:solidFill>
                  <a:srgbClr val="749E63"/>
                </a:solidFill>
              </a:rPr>
              <a:t> </a:t>
            </a:r>
            <a:r>
              <a:rPr lang="en-GB" sz="3600" b="1" dirty="0"/>
              <a:t>increased throughput by an order of magnitude and enabled an estimated 25% reduction in overall vector construction time lines, a 33% reduction in costs, while dramatically reducing manual steps and increasing robustness” </a:t>
            </a:r>
            <a:r>
              <a:rPr lang="en-GB" sz="3600" dirty="0"/>
              <a:t>multinational bio-pharmaceutical client</a:t>
            </a:r>
          </a:p>
        </p:txBody>
      </p:sp>
      <p:sp>
        <p:nvSpPr>
          <p:cNvPr id="7" name="Bent-Up Arrow 6"/>
          <p:cNvSpPr/>
          <p:nvPr/>
        </p:nvSpPr>
        <p:spPr>
          <a:xfrm rot="10800000">
            <a:off x="14173200" y="5200326"/>
            <a:ext cx="3820886" cy="4237585"/>
          </a:xfrm>
          <a:prstGeom prst="bentUpArrow">
            <a:avLst>
              <a:gd name="adj1" fmla="val 4501"/>
              <a:gd name="adj2" fmla="val 10551"/>
              <a:gd name="adj3" fmla="val 12663"/>
            </a:avLst>
          </a:prstGeom>
          <a:gradFill flip="none" rotWithShape="1">
            <a:gsLst>
              <a:gs pos="0">
                <a:srgbClr val="7030A0"/>
              </a:gs>
              <a:gs pos="48000">
                <a:schemeClr val="accent4">
                  <a:lumMod val="40000"/>
                  <a:lumOff val="60000"/>
                </a:schemeClr>
              </a:gs>
              <a:gs pos="100000">
                <a:schemeClr val="accent4">
                  <a:lumMod val="40000"/>
                  <a:lumOff val="60000"/>
                </a:schemeClr>
              </a:gs>
            </a:gsLst>
            <a:lin ang="16200000" scaled="1"/>
            <a:tileRect/>
          </a:gra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TextBox 44"/>
          <p:cNvSpPr txBox="1"/>
          <p:nvPr/>
        </p:nvSpPr>
        <p:spPr>
          <a:xfrm>
            <a:off x="14388623" y="4060276"/>
            <a:ext cx="3799048" cy="1015663"/>
          </a:xfrm>
          <a:prstGeom prst="rect">
            <a:avLst/>
          </a:prstGeom>
          <a:noFill/>
        </p:spPr>
        <p:txBody>
          <a:bodyPr wrap="square" rtlCol="0">
            <a:spAutoFit/>
          </a:bodyPr>
          <a:lstStyle/>
          <a:p>
            <a:pPr algn="ctr"/>
            <a:r>
              <a:rPr lang="en-GB" sz="2800" b="1" dirty="0">
                <a:latin typeface="Arial" charset="0"/>
                <a:ea typeface="Arial" charset="0"/>
                <a:cs typeface="Arial" charset="0"/>
              </a:rPr>
              <a:t>Upload .csv into </a:t>
            </a:r>
            <a:r>
              <a:rPr lang="en-GB" sz="2800" b="1" dirty="0" err="1">
                <a:solidFill>
                  <a:srgbClr val="54469F"/>
                </a:solidFill>
                <a:latin typeface="Arial" charset="0"/>
                <a:ea typeface="Arial" charset="0"/>
                <a:cs typeface="Arial" charset="0"/>
              </a:rPr>
              <a:t>A</a:t>
            </a:r>
            <a:r>
              <a:rPr lang="en-GB" sz="2800" b="1" dirty="0" err="1" smtClean="0">
                <a:solidFill>
                  <a:srgbClr val="54469F"/>
                </a:solidFill>
                <a:latin typeface="Arial" charset="0"/>
                <a:ea typeface="Arial" charset="0"/>
                <a:cs typeface="Arial" charset="0"/>
              </a:rPr>
              <a:t>ntha</a:t>
            </a:r>
            <a:r>
              <a:rPr lang="en-GB" sz="3200" b="1" dirty="0" smtClean="0">
                <a:solidFill>
                  <a:srgbClr val="749E63"/>
                </a:solidFill>
              </a:rPr>
              <a:t> </a:t>
            </a:r>
            <a:r>
              <a:rPr lang="en-GB" sz="2800" b="1" dirty="0">
                <a:latin typeface="Arial" charset="0"/>
                <a:ea typeface="Arial" charset="0"/>
                <a:cs typeface="Arial" charset="0"/>
              </a:rPr>
              <a:t>DOE Workflow</a:t>
            </a:r>
            <a:endParaRPr lang="en-GB" sz="2400" dirty="0"/>
          </a:p>
        </p:txBody>
      </p:sp>
      <p:pic>
        <p:nvPicPr>
          <p:cNvPr id="46" name="Picture 45">
            <a:extLst>
              <a:ext uri="{FF2B5EF4-FFF2-40B4-BE49-F238E27FC236}">
                <a16:creationId xmlns:a16="http://schemas.microsoft.com/office/drawing/2014/main" xmlns="" id="{29CE28AA-326F-754F-BF8E-630E7CF9C231}"/>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286506" y="2154012"/>
            <a:ext cx="1641390" cy="1641390"/>
          </a:xfrm>
          <a:prstGeom prst="rect">
            <a:avLst/>
          </a:prstGeom>
        </p:spPr>
      </p:pic>
    </p:spTree>
    <p:extLst>
      <p:ext uri="{BB962C8B-B14F-4D97-AF65-F5344CB8AC3E}">
        <p14:creationId xmlns:p14="http://schemas.microsoft.com/office/powerpoint/2010/main" val="19456345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xmlns="" id="{84E57960-8B9A-D04C-9209-A74E9CE60037}"/>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val="0"/>
              </a:ext>
            </a:extLst>
          </a:blip>
          <a:stretch>
            <a:fillRect/>
          </a:stretch>
        </p:blipFill>
        <p:spPr>
          <a:xfrm>
            <a:off x="10695082" y="11278803"/>
            <a:ext cx="19083283" cy="8587478"/>
          </a:xfrm>
          <a:prstGeom prst="rect">
            <a:avLst/>
          </a:prstGeom>
          <a:solidFill>
            <a:schemeClr val="bg1"/>
          </a:solidFill>
        </p:spPr>
      </p:pic>
      <p:sp>
        <p:nvSpPr>
          <p:cNvPr id="26" name="TextBox 8"/>
          <p:cNvSpPr txBox="1">
            <a:spLocks noChangeArrowheads="1"/>
          </p:cNvSpPr>
          <p:nvPr/>
        </p:nvSpPr>
        <p:spPr bwMode="auto">
          <a:xfrm>
            <a:off x="13650837" y="20141597"/>
            <a:ext cx="7957591"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buFont typeface="Arial" charset="0"/>
              <a:buNone/>
            </a:pPr>
            <a:r>
              <a:rPr lang="en-US" sz="3200" i="1" u="sng" dirty="0">
                <a:latin typeface="Arial" charset="0"/>
                <a:ea typeface="Arial" charset="0"/>
                <a:cs typeface="Arial" charset="0"/>
                <a:hlinkClick r:id="rId6"/>
              </a:rPr>
              <a:t>s.brown@synthace.com</a:t>
            </a:r>
            <a:r>
              <a:rPr lang="en-US" sz="3200" dirty="0">
                <a:latin typeface="Arial" charset="0"/>
                <a:ea typeface="Arial" charset="0"/>
                <a:cs typeface="Arial" charset="0"/>
              </a:rPr>
              <a:t>  |  </a:t>
            </a:r>
            <a:r>
              <a:rPr lang="en-US" sz="3200" dirty="0" err="1">
                <a:latin typeface="Arial" charset="0"/>
                <a:ea typeface="Arial" charset="0"/>
                <a:cs typeface="Arial" charset="0"/>
              </a:rPr>
              <a:t>synthace.com</a:t>
            </a:r>
            <a:endParaRPr lang="en-US" sz="3601" dirty="0">
              <a:latin typeface="Arial" charset="0"/>
              <a:ea typeface="Arial" charset="0"/>
              <a:cs typeface="Arial" charset="0"/>
            </a:endParaRPr>
          </a:p>
        </p:txBody>
      </p:sp>
      <p:grpSp>
        <p:nvGrpSpPr>
          <p:cNvPr id="28" name="Group 27"/>
          <p:cNvGrpSpPr/>
          <p:nvPr/>
        </p:nvGrpSpPr>
        <p:grpSpPr>
          <a:xfrm>
            <a:off x="1079582" y="19417655"/>
            <a:ext cx="3360002" cy="1294207"/>
            <a:chOff x="1280160" y="17353806"/>
            <a:chExt cx="8980488" cy="1294209"/>
          </a:xfrm>
        </p:grpSpPr>
        <p:sp>
          <p:nvSpPr>
            <p:cNvPr id="29" name="Rectangle 28">
              <a:hlinkClick r:id="rId7" action="ppaction://hlinksldjump"/>
            </p:cNvPr>
            <p:cNvSpPr>
              <a:spLocks noChangeArrowheads="1"/>
            </p:cNvSpPr>
            <p:nvPr/>
          </p:nvSpPr>
          <p:spPr bwMode="auto">
            <a:xfrm>
              <a:off x="1280160" y="17353806"/>
              <a:ext cx="8980488" cy="833438"/>
            </a:xfrm>
            <a:prstGeom prst="rect">
              <a:avLst/>
            </a:prstGeom>
            <a:solidFill>
              <a:schemeClr val="accent4">
                <a:lumMod val="20000"/>
                <a:lumOff val="80000"/>
                <a:alpha val="90000"/>
              </a:schemeClr>
            </a:solidFill>
            <a:ln w="6350">
              <a:solidFill>
                <a:schemeClr val="tx1"/>
              </a:solidFill>
              <a:miter lim="800000"/>
              <a:headEnd/>
              <a:tailEnd/>
            </a:ln>
            <a:effectLst>
              <a:outerShdw blurRad="40000" dist="23000" dir="5400000" rotWithShape="0">
                <a:srgbClr val="000000">
                  <a:alpha val="34999"/>
                </a:srgbClr>
              </a:outerShdw>
            </a:effectLst>
          </p:spPr>
          <p:txBody>
            <a:bodyPr anchor="ctr"/>
            <a:lstStyle/>
            <a:p>
              <a:pPr algn="ctr" defTabSz="1873112">
                <a:defRPr/>
              </a:pPr>
              <a:r>
                <a:rPr lang="en-US" sz="6002" dirty="0">
                  <a:latin typeface="Tw Cen MT" panose="020B0602020104020603" pitchFamily="34" charset="0"/>
                  <a:ea typeface="+mn-ea"/>
                  <a:cs typeface="+mn-cs"/>
                </a:rPr>
                <a:t>⤺Abstract</a:t>
              </a:r>
            </a:p>
          </p:txBody>
        </p:sp>
        <p:sp>
          <p:nvSpPr>
            <p:cNvPr id="30" name="TextBox 29"/>
            <p:cNvSpPr txBox="1"/>
            <p:nvPr/>
          </p:nvSpPr>
          <p:spPr>
            <a:xfrm>
              <a:off x="1280160" y="18278683"/>
              <a:ext cx="8980488" cy="369332"/>
            </a:xfrm>
            <a:prstGeom prst="rect">
              <a:avLst/>
            </a:prstGeom>
            <a:noFill/>
          </p:spPr>
          <p:txBody>
            <a:bodyPr wrap="square" rtlCol="0">
              <a:spAutoFit/>
            </a:bodyPr>
            <a:lstStyle/>
            <a:p>
              <a:pPr algn="r"/>
              <a:r>
                <a:rPr lang="en-US" dirty="0">
                  <a:latin typeface="Times New Roman" charset="0"/>
                  <a:ea typeface="Times New Roman" charset="0"/>
                  <a:cs typeface="Times New Roman" charset="0"/>
                </a:rPr>
                <a:t>Click above to return</a:t>
              </a:r>
            </a:p>
          </p:txBody>
        </p:sp>
      </p:grpSp>
      <p:sp>
        <p:nvSpPr>
          <p:cNvPr id="20" name="TextBox 8"/>
          <p:cNvSpPr txBox="1">
            <a:spLocks noChangeArrowheads="1"/>
          </p:cNvSpPr>
          <p:nvPr/>
        </p:nvSpPr>
        <p:spPr bwMode="auto">
          <a:xfrm>
            <a:off x="16733144" y="761406"/>
            <a:ext cx="20203074" cy="23698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algn="just"/>
            <a:r>
              <a:rPr lang="en-GB" sz="7400" b="1" dirty="0"/>
              <a:t>We believe that technology can empower scientists to unleash the infinite potential of biology</a:t>
            </a:r>
            <a:endParaRPr lang="en-GB" sz="7400" b="1" dirty="0">
              <a:solidFill>
                <a:srgbClr val="749E63"/>
              </a:solidFill>
            </a:endParaRPr>
          </a:p>
        </p:txBody>
      </p:sp>
      <p:grpSp>
        <p:nvGrpSpPr>
          <p:cNvPr id="2" name="Group 1"/>
          <p:cNvGrpSpPr/>
          <p:nvPr/>
        </p:nvGrpSpPr>
        <p:grpSpPr>
          <a:xfrm>
            <a:off x="960120" y="4164426"/>
            <a:ext cx="13017137" cy="14274102"/>
            <a:chOff x="960120" y="4302971"/>
            <a:chExt cx="13017137" cy="14274102"/>
          </a:xfrm>
        </p:grpSpPr>
        <p:sp>
          <p:nvSpPr>
            <p:cNvPr id="21" name="Rectangle 20"/>
            <p:cNvSpPr/>
            <p:nvPr/>
          </p:nvSpPr>
          <p:spPr>
            <a:xfrm>
              <a:off x="960120" y="4302971"/>
              <a:ext cx="13017137" cy="9141285"/>
            </a:xfrm>
            <a:prstGeom prst="rect">
              <a:avLst/>
            </a:prstGeom>
          </p:spPr>
          <p:txBody>
            <a:bodyPr wrap="square">
              <a:spAutoFit/>
            </a:bodyPr>
            <a:lstStyle/>
            <a:p>
              <a:pPr algn="just"/>
              <a:r>
                <a:rPr lang="en-GB" sz="4802" b="1" dirty="0">
                  <a:solidFill>
                    <a:srgbClr val="54469F"/>
                  </a:solidFill>
                </a:rPr>
                <a:t>About Synthace</a:t>
              </a:r>
              <a:endParaRPr lang="en-US" sz="4802" b="1" dirty="0">
                <a:solidFill>
                  <a:srgbClr val="54469F"/>
                </a:solidFill>
                <a:latin typeface="Arial" charset="0"/>
                <a:ea typeface="Arial" charset="0"/>
                <a:cs typeface="Arial" charset="0"/>
              </a:endParaRPr>
            </a:p>
            <a:p>
              <a:pPr algn="just"/>
              <a:endParaRPr lang="en-US" dirty="0">
                <a:latin typeface="Arial" charset="0"/>
                <a:ea typeface="Arial" charset="0"/>
                <a:cs typeface="Arial" charset="0"/>
              </a:endParaRPr>
            </a:p>
            <a:p>
              <a:pPr algn="just"/>
              <a:r>
                <a:rPr lang="en-US" sz="3600" dirty="0">
                  <a:latin typeface="Arial" charset="0"/>
                  <a:ea typeface="Arial" charset="0"/>
                  <a:cs typeface="Arial" charset="0"/>
                </a:rPr>
                <a:t>Synthace is an interdisciplinary team of computer scientists, biologists, mathematicians, and chemists pioneering new ways of working digitally in biology. We’re backed by world-class investors and a growing collection of partners working on the hardware, software, and wetware required to truly industrialise biology’s potential</a:t>
              </a:r>
              <a:endParaRPr lang="en-US" dirty="0">
                <a:latin typeface="Arial" charset="0"/>
                <a:ea typeface="Arial" charset="0"/>
                <a:cs typeface="Arial" charset="0"/>
              </a:endParaRPr>
            </a:p>
            <a:p>
              <a:pPr algn="just"/>
              <a:endParaRPr lang="en-US" dirty="0">
                <a:latin typeface="Arial" charset="0"/>
                <a:ea typeface="Arial" charset="0"/>
                <a:cs typeface="Arial" charset="0"/>
              </a:endParaRPr>
            </a:p>
            <a:p>
              <a:pPr algn="just"/>
              <a:r>
                <a:rPr lang="en-US" sz="3600" dirty="0">
                  <a:latin typeface="Arial" charset="0"/>
                  <a:ea typeface="Arial" charset="0"/>
                  <a:cs typeface="Arial" charset="0"/>
                </a:rPr>
                <a:t>We were founded by a team of biologists in 2011 as a bio-process service provider, </a:t>
              </a:r>
              <a:r>
                <a:rPr lang="en-US" sz="3600" dirty="0" err="1">
                  <a:latin typeface="Arial" charset="0"/>
                  <a:ea typeface="Arial" charset="0"/>
                  <a:cs typeface="Arial" charset="0"/>
                </a:rPr>
                <a:t>optimising</a:t>
              </a:r>
              <a:r>
                <a:rPr lang="en-US" sz="3600" dirty="0">
                  <a:latin typeface="Arial" charset="0"/>
                  <a:ea typeface="Arial" charset="0"/>
                  <a:cs typeface="Arial" charset="0"/>
                </a:rPr>
                <a:t> the existing bio-processes of our clients using a multi-factorial experimental approach. We used automated robotic equipment to run our high-dimensional, complex experiments. But we quickly learned that it was difficult to achieve the level of complexity and throughput we needed with the equipment’s software.</a:t>
              </a:r>
            </a:p>
            <a:p>
              <a:pPr algn="just"/>
              <a:endParaRPr lang="en-US" sz="3600" dirty="0">
                <a:latin typeface="Arial" charset="0"/>
                <a:ea typeface="Arial" charset="0"/>
                <a:cs typeface="Arial" charset="0"/>
              </a:endParaRPr>
            </a:p>
          </p:txBody>
        </p:sp>
        <p:sp>
          <p:nvSpPr>
            <p:cNvPr id="31" name="Rectangle 30"/>
            <p:cNvSpPr/>
            <p:nvPr/>
          </p:nvSpPr>
          <p:spPr>
            <a:xfrm>
              <a:off x="960120" y="12544652"/>
              <a:ext cx="9882051" cy="6032421"/>
            </a:xfrm>
            <a:prstGeom prst="rect">
              <a:avLst/>
            </a:prstGeom>
          </p:spPr>
          <p:txBody>
            <a:bodyPr wrap="square">
              <a:spAutoFit/>
            </a:bodyPr>
            <a:lstStyle/>
            <a:p>
              <a:pPr algn="just"/>
              <a:endParaRPr lang="en-US" sz="3600" dirty="0">
                <a:latin typeface="Arial" charset="0"/>
                <a:ea typeface="Arial" charset="0"/>
                <a:cs typeface="Arial" charset="0"/>
              </a:endParaRPr>
            </a:p>
            <a:p>
              <a:pPr algn="just"/>
              <a:r>
                <a:rPr lang="en-US" sz="3600" dirty="0">
                  <a:latin typeface="Arial" charset="0"/>
                  <a:ea typeface="Arial" charset="0"/>
                  <a:cs typeface="Arial" charset="0"/>
                </a:rPr>
                <a:t>So we decided to build our own software - something that would not only communicate with our lab hardware but also help us plan and execute complex, multi-factorial experiments. </a:t>
              </a:r>
            </a:p>
            <a:p>
              <a:pPr algn="just"/>
              <a:endParaRPr lang="en-US" dirty="0">
                <a:latin typeface="Arial" charset="0"/>
                <a:ea typeface="Arial" charset="0"/>
                <a:cs typeface="Arial" charset="0"/>
              </a:endParaRPr>
            </a:p>
            <a:p>
              <a:pPr algn="just"/>
              <a:r>
                <a:rPr lang="en-US" sz="3600" dirty="0">
                  <a:latin typeface="Arial" charset="0"/>
                  <a:ea typeface="Arial" charset="0"/>
                  <a:cs typeface="Arial" charset="0"/>
                </a:rPr>
                <a:t>Our software platform, </a:t>
              </a:r>
              <a:r>
                <a:rPr lang="en-US" sz="4000" b="1" dirty="0" err="1">
                  <a:solidFill>
                    <a:srgbClr val="54469F"/>
                  </a:solidFill>
                  <a:latin typeface="Arial" charset="0"/>
                  <a:ea typeface="Arial" charset="0"/>
                  <a:cs typeface="Arial" charset="0"/>
                </a:rPr>
                <a:t>A</a:t>
              </a:r>
              <a:r>
                <a:rPr lang="en-US" sz="4000" b="1" dirty="0" err="1" smtClean="0">
                  <a:solidFill>
                    <a:srgbClr val="54469F"/>
                  </a:solidFill>
                  <a:latin typeface="Arial" charset="0"/>
                  <a:ea typeface="Arial" charset="0"/>
                  <a:cs typeface="Arial" charset="0"/>
                </a:rPr>
                <a:t>ntha</a:t>
              </a:r>
              <a:r>
                <a:rPr lang="en-US" sz="3600" dirty="0">
                  <a:latin typeface="Arial" charset="0"/>
                  <a:ea typeface="Arial" charset="0"/>
                  <a:cs typeface="Arial" charset="0"/>
                </a:rPr>
                <a:t>, produced a hundred-fold increase in our experimental throughput. As a result, we shifted our focus to empowering our clients to run these complex experiments themselves using </a:t>
              </a:r>
              <a:r>
                <a:rPr lang="en-US" sz="4000" b="1" dirty="0" err="1">
                  <a:solidFill>
                    <a:srgbClr val="54469F"/>
                  </a:solidFill>
                  <a:latin typeface="Arial" charset="0"/>
                  <a:ea typeface="Arial" charset="0"/>
                  <a:cs typeface="Arial" charset="0"/>
                </a:rPr>
                <a:t>A</a:t>
              </a:r>
              <a:r>
                <a:rPr lang="en-US" sz="4000" b="1" dirty="0" err="1" smtClean="0">
                  <a:solidFill>
                    <a:srgbClr val="54469F"/>
                  </a:solidFill>
                  <a:latin typeface="Arial" charset="0"/>
                  <a:ea typeface="Arial" charset="0"/>
                  <a:cs typeface="Arial" charset="0"/>
                </a:rPr>
                <a:t>ntha</a:t>
              </a:r>
              <a:r>
                <a:rPr lang="en-US" sz="3600" dirty="0">
                  <a:latin typeface="Arial" charset="0"/>
                  <a:ea typeface="Arial" charset="0"/>
                  <a:cs typeface="Arial" charset="0"/>
                </a:rPr>
                <a:t>.</a:t>
              </a:r>
              <a:endParaRPr lang="en-US" sz="3601" dirty="0">
                <a:latin typeface="Arial" charset="0"/>
                <a:ea typeface="Arial" charset="0"/>
                <a:cs typeface="Arial" charset="0"/>
              </a:endParaRPr>
            </a:p>
          </p:txBody>
        </p:sp>
      </p:grpSp>
      <p:grpSp>
        <p:nvGrpSpPr>
          <p:cNvPr id="6" name="Group 5"/>
          <p:cNvGrpSpPr/>
          <p:nvPr/>
        </p:nvGrpSpPr>
        <p:grpSpPr>
          <a:xfrm>
            <a:off x="22672590" y="5199811"/>
            <a:ext cx="6416141" cy="6190518"/>
            <a:chOff x="15072260" y="3561977"/>
            <a:chExt cx="6416141" cy="6190518"/>
          </a:xfrm>
        </p:grpSpPr>
        <p:pic>
          <p:nvPicPr>
            <p:cNvPr id="5" name="Picture 4"/>
            <p:cNvPicPr>
              <a:picLocks noChangeAspect="1"/>
            </p:cNvPicPr>
            <p:nvPr/>
          </p:nvPicPr>
          <p:blipFill>
            <a:blip r:embed="rId8"/>
            <a:stretch>
              <a:fillRect/>
            </a:stretch>
          </p:blipFill>
          <p:spPr>
            <a:xfrm>
              <a:off x="15072260" y="3561977"/>
              <a:ext cx="6263229" cy="3778814"/>
            </a:xfrm>
            <a:prstGeom prst="rect">
              <a:avLst/>
            </a:prstGeom>
          </p:spPr>
        </p:pic>
        <p:sp>
          <p:nvSpPr>
            <p:cNvPr id="32" name="Rectangle 31"/>
            <p:cNvSpPr/>
            <p:nvPr/>
          </p:nvSpPr>
          <p:spPr>
            <a:xfrm>
              <a:off x="15072261" y="7443850"/>
              <a:ext cx="6416140" cy="2308645"/>
            </a:xfrm>
            <a:prstGeom prst="rect">
              <a:avLst/>
            </a:prstGeom>
          </p:spPr>
          <p:txBody>
            <a:bodyPr wrap="square">
              <a:spAutoFit/>
            </a:bodyPr>
            <a:lstStyle/>
            <a:p>
              <a:pPr algn="just"/>
              <a:r>
                <a:rPr lang="en-GB" sz="4802" b="1" dirty="0">
                  <a:solidFill>
                    <a:srgbClr val="54469F"/>
                  </a:solidFill>
                </a:rPr>
                <a:t>Dashboard</a:t>
              </a:r>
              <a:r>
                <a:rPr lang="en-US" dirty="0">
                  <a:solidFill>
                    <a:srgbClr val="54469F"/>
                  </a:solidFill>
                  <a:latin typeface="Arial" charset="0"/>
                  <a:ea typeface="Arial" charset="0"/>
                  <a:cs typeface="Arial" charset="0"/>
                </a:rPr>
                <a:t>   </a:t>
              </a:r>
            </a:p>
            <a:p>
              <a:pPr algn="just"/>
              <a:r>
                <a:rPr lang="en-US" sz="3200" dirty="0">
                  <a:latin typeface="Arial" charset="0"/>
                  <a:ea typeface="Arial" charset="0"/>
                  <a:cs typeface="Arial" charset="0"/>
                </a:rPr>
                <a:t>Our platform delivers end to end integration, and is compatible with a wide range of lab hardware</a:t>
              </a:r>
            </a:p>
          </p:txBody>
        </p:sp>
      </p:grpSp>
      <p:grpSp>
        <p:nvGrpSpPr>
          <p:cNvPr id="8" name="Group 7"/>
          <p:cNvGrpSpPr/>
          <p:nvPr/>
        </p:nvGrpSpPr>
        <p:grpSpPr>
          <a:xfrm>
            <a:off x="14972186" y="4152588"/>
            <a:ext cx="6416142" cy="6188040"/>
            <a:chOff x="22790231" y="4989004"/>
            <a:chExt cx="6416142" cy="6188040"/>
          </a:xfrm>
        </p:grpSpPr>
        <p:pic>
          <p:nvPicPr>
            <p:cNvPr id="7" name="Picture 6"/>
            <p:cNvPicPr>
              <a:picLocks noChangeAspect="1"/>
            </p:cNvPicPr>
            <p:nvPr/>
          </p:nvPicPr>
          <p:blipFill>
            <a:blip r:embed="rId9"/>
            <a:stretch>
              <a:fillRect/>
            </a:stretch>
          </p:blipFill>
          <p:spPr>
            <a:xfrm>
              <a:off x="22790231" y="4989004"/>
              <a:ext cx="6416141" cy="3785523"/>
            </a:xfrm>
            <a:prstGeom prst="rect">
              <a:avLst/>
            </a:prstGeom>
          </p:spPr>
        </p:pic>
        <p:sp>
          <p:nvSpPr>
            <p:cNvPr id="35" name="Rectangle 34"/>
            <p:cNvSpPr/>
            <p:nvPr/>
          </p:nvSpPr>
          <p:spPr>
            <a:xfrm>
              <a:off x="22790233" y="8868399"/>
              <a:ext cx="6416140" cy="2308645"/>
            </a:xfrm>
            <a:prstGeom prst="rect">
              <a:avLst/>
            </a:prstGeom>
          </p:spPr>
          <p:txBody>
            <a:bodyPr wrap="square">
              <a:spAutoFit/>
            </a:bodyPr>
            <a:lstStyle/>
            <a:p>
              <a:pPr algn="just"/>
              <a:r>
                <a:rPr lang="en-GB" sz="4802" b="1" dirty="0">
                  <a:solidFill>
                    <a:srgbClr val="54469F"/>
                  </a:solidFill>
                </a:rPr>
                <a:t>Workflow Editor</a:t>
              </a:r>
              <a:r>
                <a:rPr lang="en-US" dirty="0">
                  <a:solidFill>
                    <a:srgbClr val="54469F"/>
                  </a:solidFill>
                  <a:latin typeface="Arial" charset="0"/>
                  <a:ea typeface="Arial" charset="0"/>
                  <a:cs typeface="Arial" charset="0"/>
                </a:rPr>
                <a:t> </a:t>
              </a:r>
            </a:p>
            <a:p>
              <a:pPr algn="just"/>
              <a:r>
                <a:rPr lang="en-US" sz="3200" dirty="0">
                  <a:latin typeface="Arial" charset="0"/>
                  <a:ea typeface="Arial" charset="0"/>
                  <a:cs typeface="Arial" charset="0"/>
                </a:rPr>
                <a:t>A unique drag and drop design environment rapidly reduces time to insight</a:t>
              </a:r>
            </a:p>
          </p:txBody>
        </p:sp>
      </p:grpSp>
      <p:grpSp>
        <p:nvGrpSpPr>
          <p:cNvPr id="10" name="Group 9"/>
          <p:cNvGrpSpPr/>
          <p:nvPr/>
        </p:nvGrpSpPr>
        <p:grpSpPr>
          <a:xfrm>
            <a:off x="30148973" y="6350804"/>
            <a:ext cx="6416143" cy="6686291"/>
            <a:chOff x="30148973" y="6350804"/>
            <a:chExt cx="6416143" cy="6686291"/>
          </a:xfrm>
        </p:grpSpPr>
        <p:pic>
          <p:nvPicPr>
            <p:cNvPr id="9" name="Picture 8"/>
            <p:cNvPicPr>
              <a:picLocks noChangeAspect="1"/>
            </p:cNvPicPr>
            <p:nvPr/>
          </p:nvPicPr>
          <p:blipFill>
            <a:blip r:embed="rId10"/>
            <a:stretch>
              <a:fillRect/>
            </a:stretch>
          </p:blipFill>
          <p:spPr>
            <a:xfrm>
              <a:off x="30148973" y="6350804"/>
              <a:ext cx="6268747" cy="3782144"/>
            </a:xfrm>
            <a:prstGeom prst="rect">
              <a:avLst/>
            </a:prstGeom>
          </p:spPr>
        </p:pic>
        <p:sp>
          <p:nvSpPr>
            <p:cNvPr id="38" name="Rectangle 37"/>
            <p:cNvSpPr/>
            <p:nvPr/>
          </p:nvSpPr>
          <p:spPr>
            <a:xfrm>
              <a:off x="30148976" y="10236007"/>
              <a:ext cx="6416140" cy="2801088"/>
            </a:xfrm>
            <a:prstGeom prst="rect">
              <a:avLst/>
            </a:prstGeom>
          </p:spPr>
          <p:txBody>
            <a:bodyPr wrap="square">
              <a:spAutoFit/>
            </a:bodyPr>
            <a:lstStyle/>
            <a:p>
              <a:pPr algn="just"/>
              <a:r>
                <a:rPr lang="en-GB" sz="4802" b="1" dirty="0">
                  <a:solidFill>
                    <a:srgbClr val="54469F"/>
                  </a:solidFill>
                </a:rPr>
                <a:t>Easy Execution</a:t>
              </a:r>
              <a:r>
                <a:rPr lang="en-US" dirty="0">
                  <a:solidFill>
                    <a:srgbClr val="54469F"/>
                  </a:solidFill>
                  <a:latin typeface="Arial" charset="0"/>
                  <a:ea typeface="Arial" charset="0"/>
                  <a:cs typeface="Arial" charset="0"/>
                </a:rPr>
                <a:t>   </a:t>
              </a:r>
            </a:p>
            <a:p>
              <a:pPr algn="just"/>
              <a:r>
                <a:rPr lang="en-US" sz="3200" dirty="0">
                  <a:latin typeface="Arial" charset="0"/>
                  <a:ea typeface="Arial" charset="0"/>
                  <a:cs typeface="Arial" charset="0"/>
                </a:rPr>
                <a:t>Control of liquid handling is at the core of Computer Aided Biology; this allows the rapid translation of ideas into results</a:t>
              </a:r>
            </a:p>
          </p:txBody>
        </p:sp>
      </p:grpSp>
      <p:grpSp>
        <p:nvGrpSpPr>
          <p:cNvPr id="12" name="Group 11"/>
          <p:cNvGrpSpPr/>
          <p:nvPr/>
        </p:nvGrpSpPr>
        <p:grpSpPr>
          <a:xfrm>
            <a:off x="30148973" y="13738169"/>
            <a:ext cx="6416143" cy="6190518"/>
            <a:chOff x="30148973" y="13672855"/>
            <a:chExt cx="6416143" cy="6190518"/>
          </a:xfrm>
        </p:grpSpPr>
        <p:pic>
          <p:nvPicPr>
            <p:cNvPr id="11" name="Picture 10"/>
            <p:cNvPicPr>
              <a:picLocks noChangeAspect="1"/>
            </p:cNvPicPr>
            <p:nvPr/>
          </p:nvPicPr>
          <p:blipFill>
            <a:blip r:embed="rId11"/>
            <a:stretch>
              <a:fillRect/>
            </a:stretch>
          </p:blipFill>
          <p:spPr>
            <a:xfrm>
              <a:off x="30148973" y="13672855"/>
              <a:ext cx="6263228" cy="3778814"/>
            </a:xfrm>
            <a:prstGeom prst="rect">
              <a:avLst/>
            </a:prstGeom>
          </p:spPr>
        </p:pic>
        <p:sp>
          <p:nvSpPr>
            <p:cNvPr id="41" name="Rectangle 40"/>
            <p:cNvSpPr/>
            <p:nvPr/>
          </p:nvSpPr>
          <p:spPr>
            <a:xfrm>
              <a:off x="30148976" y="17554728"/>
              <a:ext cx="6416140" cy="2308645"/>
            </a:xfrm>
            <a:prstGeom prst="rect">
              <a:avLst/>
            </a:prstGeom>
          </p:spPr>
          <p:txBody>
            <a:bodyPr wrap="square">
              <a:spAutoFit/>
            </a:bodyPr>
            <a:lstStyle/>
            <a:p>
              <a:pPr algn="just"/>
              <a:r>
                <a:rPr lang="en-GB" sz="4802" b="1" dirty="0">
                  <a:solidFill>
                    <a:srgbClr val="54469F"/>
                  </a:solidFill>
                </a:rPr>
                <a:t>Deck Layout</a:t>
              </a:r>
              <a:r>
                <a:rPr lang="en-US" dirty="0">
                  <a:solidFill>
                    <a:srgbClr val="54469F"/>
                  </a:solidFill>
                  <a:latin typeface="Arial" charset="0"/>
                  <a:ea typeface="Arial" charset="0"/>
                  <a:cs typeface="Arial" charset="0"/>
                </a:rPr>
                <a:t>   </a:t>
              </a:r>
            </a:p>
            <a:p>
              <a:pPr algn="just"/>
              <a:r>
                <a:rPr lang="en-US" sz="3200" dirty="0">
                  <a:latin typeface="Arial" charset="0"/>
                  <a:ea typeface="Arial" charset="0"/>
                  <a:cs typeface="Arial" charset="0"/>
                </a:rPr>
                <a:t>Designed by scientists to enable you to focus on the science: not the pipetting</a:t>
              </a:r>
            </a:p>
          </p:txBody>
        </p:sp>
      </p:grpSp>
      <p:pic>
        <p:nvPicPr>
          <p:cNvPr id="34" name="Picture 33">
            <a:extLst>
              <a:ext uri="{FF2B5EF4-FFF2-40B4-BE49-F238E27FC236}">
                <a16:creationId xmlns:a16="http://schemas.microsoft.com/office/drawing/2014/main" xmlns="" id="{EB08E263-0342-3C45-909E-F3E2547BBB9A}"/>
              </a:ext>
            </a:extLst>
          </p:cNvPr>
          <p:cNvPicPr>
            <a:picLocks noChangeAspect="1"/>
          </p:cNvPicPr>
          <p:nvPr/>
        </p:nvPicPr>
        <p:blipFill>
          <a:blip r:embed="rId12"/>
          <a:stretch>
            <a:fillRect/>
          </a:stretch>
        </p:blipFill>
        <p:spPr>
          <a:xfrm>
            <a:off x="5008542" y="1134123"/>
            <a:ext cx="10160000" cy="1790700"/>
          </a:xfrm>
          <a:prstGeom prst="rect">
            <a:avLst/>
          </a:prstGeom>
        </p:spPr>
      </p:pic>
    </p:spTree>
    <p:extLst>
      <p:ext uri="{BB962C8B-B14F-4D97-AF65-F5344CB8AC3E}">
        <p14:creationId xmlns:p14="http://schemas.microsoft.com/office/powerpoint/2010/main" val="51622066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15075</TotalTime>
  <Words>1739</Words>
  <Application>Microsoft Macintosh PowerPoint</Application>
  <PresentationFormat>Custom</PresentationFormat>
  <Paragraphs>237</Paragraphs>
  <Slides>8</Slides>
  <Notes>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8</vt:i4>
      </vt:variant>
    </vt:vector>
  </HeadingPairs>
  <TitlesOfParts>
    <vt:vector size="16" baseType="lpstr">
      <vt:lpstr>Calibri</vt:lpstr>
      <vt:lpstr>Montserrat</vt:lpstr>
      <vt:lpstr>Montserrat Medium</vt:lpstr>
      <vt:lpstr>ＭＳ Ｐゴシック</vt:lpstr>
      <vt:lpstr>Times New Roman</vt:lpstr>
      <vt:lpstr>Tw Cen MT</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ePosterBoards LLC</Company>
  <LinksUpToDate>false</LinksUpToDate>
  <SharedDoc>false</SharedDoc>
  <HyperlinksChanged>false</HyperlinksChanged>
  <AppVersion>15.0025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Phillippe</dc:creator>
  <cp:lastModifiedBy>Steve Brown</cp:lastModifiedBy>
  <cp:revision>154</cp:revision>
  <cp:lastPrinted>2014-05-13T19:19:53Z</cp:lastPrinted>
  <dcterms:created xsi:type="dcterms:W3CDTF">2013-03-04T18:11:28Z</dcterms:created>
  <dcterms:modified xsi:type="dcterms:W3CDTF">2019-03-14T16:12:31Z</dcterms:modified>
</cp:coreProperties>
</file>