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97" r:id="rId2"/>
    <p:sldId id="279" r:id="rId3"/>
    <p:sldId id="275" r:id="rId4"/>
    <p:sldId id="280" r:id="rId5"/>
    <p:sldId id="296" r:id="rId6"/>
    <p:sldId id="293" r:id="rId7"/>
    <p:sldId id="295" r:id="rId8"/>
    <p:sldId id="288" r:id="rId9"/>
    <p:sldId id="289" r:id="rId10"/>
  </p:sldIdLst>
  <p:sldSz cx="9144000" cy="5143500" type="screen16x9"/>
  <p:notesSz cx="6858000" cy="9144000"/>
  <p:custDataLst>
    <p:tags r:id="rId12"/>
  </p:custDataLst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518">
          <p15:clr>
            <a:srgbClr val="A4A3A4"/>
          </p15:clr>
        </p15:guide>
        <p15:guide id="2" orient="horz" pos="2567">
          <p15:clr>
            <a:srgbClr val="A4A3A4"/>
          </p15:clr>
        </p15:guide>
        <p15:guide id="3" orient="horz" pos="729">
          <p15:clr>
            <a:srgbClr val="A4A3A4"/>
          </p15:clr>
        </p15:guide>
        <p15:guide id="4" orient="horz" pos="1060">
          <p15:clr>
            <a:srgbClr val="A4A3A4"/>
          </p15:clr>
        </p15:guide>
        <p15:guide id="5" orient="horz" pos="2419">
          <p15:clr>
            <a:srgbClr val="A4A3A4"/>
          </p15:clr>
        </p15:guide>
        <p15:guide id="6" pos="465">
          <p15:clr>
            <a:srgbClr val="A4A3A4"/>
          </p15:clr>
        </p15:guide>
        <p15:guide id="7" pos="5469">
          <p15:clr>
            <a:srgbClr val="A4A3A4"/>
          </p15:clr>
        </p15:guide>
        <p15:guide id="8" pos="2993">
          <p15:clr>
            <a:srgbClr val="A4A3A4"/>
          </p15:clr>
        </p15:guide>
        <p15:guide id="9" pos="352">
          <p15:clr>
            <a:srgbClr val="A4A3A4"/>
          </p15:clr>
        </p15:guide>
        <p15:guide id="10" orient="horz" pos="389">
          <p15:clr>
            <a:srgbClr val="A4A3A4"/>
          </p15:clr>
        </p15:guide>
        <p15:guide id="11" orient="horz" pos="1925">
          <p15:clr>
            <a:srgbClr val="A4A3A4"/>
          </p15:clr>
        </p15:guide>
        <p15:guide id="12" orient="horz" pos="547">
          <p15:clr>
            <a:srgbClr val="A4A3A4"/>
          </p15:clr>
        </p15:guide>
        <p15:guide id="13" orient="horz" pos="795">
          <p15:clr>
            <a:srgbClr val="A4A3A4"/>
          </p15:clr>
        </p15:guide>
        <p15:guide id="14" orient="horz" pos="1814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41128"/>
    <a:srgbClr val="AB273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71" autoAdjust="0"/>
  </p:normalViewPr>
  <p:slideViewPr>
    <p:cSldViewPr snapToGrid="0" showGuides="1">
      <p:cViewPr varScale="1">
        <p:scale>
          <a:sx n="107" d="100"/>
          <a:sy n="107" d="100"/>
        </p:scale>
        <p:origin x="682" y="77"/>
      </p:cViewPr>
      <p:guideLst>
        <p:guide orient="horz" pos="518"/>
        <p:guide orient="horz" pos="2567"/>
        <p:guide orient="horz" pos="729"/>
        <p:guide orient="horz" pos="1060"/>
        <p:guide orient="horz" pos="2419"/>
        <p:guide pos="465"/>
        <p:guide pos="5469"/>
        <p:guide pos="2993"/>
        <p:guide pos="352"/>
        <p:guide orient="horz" pos="389"/>
        <p:guide orient="horz" pos="1925"/>
        <p:guide orient="horz" pos="547"/>
        <p:guide orient="horz" pos="795"/>
        <p:guide orient="horz" pos="181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69" d="100"/>
          <a:sy n="69" d="100"/>
        </p:scale>
        <p:origin x="3010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gs" Target="tags/tag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287591B-712F-4EC5-9039-AAD4AB463774}" type="datetimeFigureOut">
              <a:rPr lang="fr-FR" smtClean="0"/>
              <a:t>08/02/2018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594D5A5-E860-4256-863D-A9B941CAA01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492691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94D5A5-E860-4256-863D-A9B941CAA018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9597925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94D5A5-E860-4256-863D-A9B941CAA018}" type="slidenum">
              <a:rPr lang="fr-FR" smtClean="0"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096931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0.png"/><Relationship Id="rId4" Type="http://schemas.openxmlformats.org/officeDocument/2006/relationships/image" Target="../media/image9.emf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8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7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png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738189" y="535782"/>
            <a:ext cx="3559967" cy="4607719"/>
          </a:xfrm>
          <a:prstGeom prst="rect">
            <a:avLst/>
          </a:prstGeom>
          <a:solidFill>
            <a:srgbClr val="A411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Titre 1"/>
          <p:cNvSpPr>
            <a:spLocks noGrp="1"/>
          </p:cNvSpPr>
          <p:nvPr>
            <p:ph type="ctrTitle"/>
          </p:nvPr>
        </p:nvSpPr>
        <p:spPr>
          <a:xfrm>
            <a:off x="887478" y="1567563"/>
            <a:ext cx="3355454" cy="1102519"/>
          </a:xfrm>
        </p:spPr>
        <p:txBody>
          <a:bodyPr anchor="ctr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dirty="0" smtClean="0"/>
              <a:t>Modifiez le style du titre</a:t>
            </a:r>
            <a:endParaRPr lang="fr-FR" dirty="0"/>
          </a:p>
        </p:txBody>
      </p:sp>
      <p:sp>
        <p:nvSpPr>
          <p:cNvPr id="7" name="Sous-titre 2"/>
          <p:cNvSpPr>
            <a:spLocks noGrp="1"/>
          </p:cNvSpPr>
          <p:nvPr>
            <p:ph type="subTitle" idx="1"/>
          </p:nvPr>
        </p:nvSpPr>
        <p:spPr>
          <a:xfrm>
            <a:off x="887477" y="2954991"/>
            <a:ext cx="3355029" cy="1314450"/>
          </a:xfrm>
        </p:spPr>
        <p:txBody>
          <a:bodyPr/>
          <a:lstStyle>
            <a:lvl1pPr marL="0" indent="0" algn="l">
              <a:buNone/>
              <a:defRPr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dirty="0" smtClean="0"/>
              <a:t>Modifiez le style des sous-titres du masque</a:t>
            </a:r>
            <a:endParaRPr lang="fr-FR" dirty="0"/>
          </a:p>
        </p:txBody>
      </p:sp>
      <p:pic>
        <p:nvPicPr>
          <p:cNvPr id="2050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4782128"/>
            <a:ext cx="9144000" cy="3611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ZoneTexte 7"/>
          <p:cNvSpPr txBox="1"/>
          <p:nvPr userDrawn="1"/>
        </p:nvSpPr>
        <p:spPr>
          <a:xfrm>
            <a:off x="874952" y="4548417"/>
            <a:ext cx="25023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baseline="0" noProof="0" dirty="0" err="1" smtClean="0">
                <a:solidFill>
                  <a:schemeClr val="bg1"/>
                </a:solidFill>
              </a:rPr>
              <a:t>Limagrain</a:t>
            </a:r>
            <a:r>
              <a:rPr lang="en-US" sz="1400" b="1" baseline="0" noProof="0" dirty="0" smtClean="0">
                <a:solidFill>
                  <a:schemeClr val="bg1"/>
                </a:solidFill>
              </a:rPr>
              <a:t> Vegetable Seeds</a:t>
            </a:r>
            <a:endParaRPr lang="en-US" sz="1400" b="1" noProof="0" dirty="0">
              <a:solidFill>
                <a:schemeClr val="bg1"/>
              </a:solidFill>
            </a:endParaRPr>
          </a:p>
        </p:txBody>
      </p:sp>
      <p:pic>
        <p:nvPicPr>
          <p:cNvPr id="11" name="Picture 2" descr="\\xservej.japa.fr\03 Partage Japa\Sandrine\Limagrain_res_RVB_Hor_GB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0300" y="738000"/>
            <a:ext cx="1481399" cy="5376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9087238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re-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738189" y="535782"/>
            <a:ext cx="3559967" cy="4607719"/>
          </a:xfrm>
          <a:prstGeom prst="rect">
            <a:avLst/>
          </a:prstGeom>
          <a:solidFill>
            <a:srgbClr val="A41128">
              <a:alpha val="9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Titre 1"/>
          <p:cNvSpPr>
            <a:spLocks noGrp="1"/>
          </p:cNvSpPr>
          <p:nvPr>
            <p:ph type="ctrTitle"/>
          </p:nvPr>
        </p:nvSpPr>
        <p:spPr>
          <a:xfrm>
            <a:off x="887478" y="1567563"/>
            <a:ext cx="3355454" cy="1102519"/>
          </a:xfrm>
        </p:spPr>
        <p:txBody>
          <a:bodyPr anchor="ctr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dirty="0" smtClean="0"/>
              <a:t>Modifiez le style du titre</a:t>
            </a:r>
            <a:endParaRPr lang="fr-FR" dirty="0"/>
          </a:p>
        </p:txBody>
      </p:sp>
      <p:sp>
        <p:nvSpPr>
          <p:cNvPr id="10" name="Sous-titre 2"/>
          <p:cNvSpPr>
            <a:spLocks noGrp="1"/>
          </p:cNvSpPr>
          <p:nvPr>
            <p:ph type="subTitle" idx="1"/>
          </p:nvPr>
        </p:nvSpPr>
        <p:spPr>
          <a:xfrm>
            <a:off x="887477" y="2954991"/>
            <a:ext cx="3355029" cy="1314450"/>
          </a:xfrm>
        </p:spPr>
        <p:txBody>
          <a:bodyPr/>
          <a:lstStyle>
            <a:lvl1pPr marL="0" indent="0" algn="l">
              <a:buNone/>
              <a:defRPr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dirty="0" smtClean="0"/>
              <a:t>Modifiez le style des sous-titres du masque</a:t>
            </a:r>
            <a:endParaRPr lang="fr-FR" dirty="0"/>
          </a:p>
        </p:txBody>
      </p:sp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728" y="4787858"/>
            <a:ext cx="9144000" cy="3611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ZoneTexte 10"/>
          <p:cNvSpPr txBox="1"/>
          <p:nvPr userDrawn="1"/>
        </p:nvSpPr>
        <p:spPr>
          <a:xfrm>
            <a:off x="874952" y="4548417"/>
            <a:ext cx="25023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baseline="0" noProof="0" dirty="0" err="1" smtClean="0">
                <a:solidFill>
                  <a:schemeClr val="bg1"/>
                </a:solidFill>
              </a:rPr>
              <a:t>Limagrain</a:t>
            </a:r>
            <a:r>
              <a:rPr lang="en-US" sz="1400" b="1" baseline="0" noProof="0" dirty="0" smtClean="0">
                <a:solidFill>
                  <a:schemeClr val="bg1"/>
                </a:solidFill>
              </a:rPr>
              <a:t> Vegetable Seeds</a:t>
            </a:r>
            <a:endParaRPr lang="en-US" sz="1400" b="1" noProof="0" dirty="0">
              <a:solidFill>
                <a:schemeClr val="bg1"/>
              </a:solidFill>
            </a:endParaRPr>
          </a:p>
        </p:txBody>
      </p:sp>
      <p:pic>
        <p:nvPicPr>
          <p:cNvPr id="12" name="Picture 2" descr="\\xservej.japa.fr\03 Partage Japa\Sandrine\Limagrain_res_RVB_Hor_GB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0300" y="738000"/>
            <a:ext cx="1481399" cy="5376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007836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hapitre-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5076826" y="535782"/>
            <a:ext cx="3332163" cy="4607719"/>
          </a:xfrm>
          <a:prstGeom prst="rect">
            <a:avLst/>
          </a:prstGeom>
          <a:solidFill>
            <a:schemeClr val="bg1">
              <a:alpha val="89804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" name="Picture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1"/>
          <a:stretch/>
        </p:blipFill>
        <p:spPr bwMode="auto">
          <a:xfrm>
            <a:off x="46959" y="4745598"/>
            <a:ext cx="9098128" cy="3611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ZoneTexte 10"/>
          <p:cNvSpPr txBox="1"/>
          <p:nvPr userDrawn="1"/>
        </p:nvSpPr>
        <p:spPr>
          <a:xfrm>
            <a:off x="6268368" y="4745283"/>
            <a:ext cx="201850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noProof="0" dirty="0" err="1" smtClean="0">
                <a:solidFill>
                  <a:schemeClr val="accent1"/>
                </a:solidFill>
              </a:rPr>
              <a:t>Limagrain</a:t>
            </a:r>
            <a:r>
              <a:rPr lang="en-US" sz="1100" b="1" noProof="0" dirty="0" smtClean="0">
                <a:solidFill>
                  <a:schemeClr val="accent1"/>
                </a:solidFill>
              </a:rPr>
              <a:t> Vegetable</a:t>
            </a:r>
            <a:r>
              <a:rPr lang="en-US" sz="1100" b="1" baseline="0" noProof="0" dirty="0" smtClean="0">
                <a:solidFill>
                  <a:schemeClr val="accent1"/>
                </a:solidFill>
              </a:rPr>
              <a:t> Seeds</a:t>
            </a:r>
            <a:endParaRPr lang="en-US" sz="1100" b="1" noProof="0" dirty="0">
              <a:solidFill>
                <a:schemeClr val="accent1"/>
              </a:solidFill>
            </a:endParaRPr>
          </a:p>
        </p:txBody>
      </p:sp>
      <p:sp>
        <p:nvSpPr>
          <p:cNvPr id="2071" name="Espace réservé du texte 2070"/>
          <p:cNvSpPr>
            <a:spLocks noGrp="1"/>
          </p:cNvSpPr>
          <p:nvPr>
            <p:ph type="body" sz="quarter" idx="13"/>
          </p:nvPr>
        </p:nvSpPr>
        <p:spPr>
          <a:xfrm>
            <a:off x="5344058" y="1722434"/>
            <a:ext cx="2870200" cy="2713835"/>
          </a:xfrm>
        </p:spPr>
        <p:txBody>
          <a:bodyPr/>
          <a:lstStyle>
            <a:lvl1pPr marL="0" indent="0">
              <a:spcAft>
                <a:spcPts val="1700"/>
              </a:spcAft>
              <a:buFont typeface="Arial" panose="020B0604020202020204" pitchFamily="34" charset="0"/>
              <a:buNone/>
              <a:defRPr sz="2600">
                <a:solidFill>
                  <a:schemeClr val="accent1"/>
                </a:solidFill>
              </a:defRPr>
            </a:lvl1pPr>
            <a:lvl2pPr marL="3175" indent="0">
              <a:buFont typeface="Arial" panose="020B0604020202020204" pitchFamily="34" charset="0"/>
              <a:buNone/>
              <a:defRPr sz="2000">
                <a:solidFill>
                  <a:schemeClr val="tx1"/>
                </a:solidFill>
              </a:defRPr>
            </a:lvl2pPr>
            <a:lvl3pPr marL="216000" indent="-216000">
              <a:buFont typeface="Arial" panose="020B0604020202020204" pitchFamily="34" charset="0"/>
              <a:buChar char="•"/>
              <a:defRPr/>
            </a:lvl3pPr>
          </a:lstStyle>
          <a:p>
            <a:pPr lvl="0"/>
            <a:r>
              <a:rPr lang="fr-FR" dirty="0" smtClean="0"/>
              <a:t>Modifiez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43524" y="1565103"/>
            <a:ext cx="1902038" cy="35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16132" y="1565308"/>
            <a:ext cx="701993" cy="35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Espace réservé du texte 3"/>
          <p:cNvSpPr>
            <a:spLocks noGrp="1"/>
          </p:cNvSpPr>
          <p:nvPr>
            <p:ph type="body" sz="quarter" idx="14" hasCustomPrompt="1"/>
          </p:nvPr>
        </p:nvSpPr>
        <p:spPr>
          <a:xfrm>
            <a:off x="5346700" y="666750"/>
            <a:ext cx="1485900" cy="742950"/>
          </a:xfrm>
        </p:spPr>
        <p:txBody>
          <a:bodyPr>
            <a:noAutofit/>
          </a:bodyPr>
          <a:lstStyle>
            <a:lvl1pPr marL="0" indent="0">
              <a:buFont typeface="Arial" panose="020B0604020202020204" pitchFamily="34" charset="0"/>
              <a:buNone/>
              <a:defRPr sz="6000"/>
            </a:lvl1pPr>
          </a:lstStyle>
          <a:p>
            <a:pPr lvl="0"/>
            <a:r>
              <a:rPr lang="fr-FR" dirty="0" smtClean="0"/>
              <a:t>N/</a:t>
            </a:r>
            <a:endParaRPr lang="fr-FR" dirty="0"/>
          </a:p>
        </p:txBody>
      </p:sp>
      <p:pic>
        <p:nvPicPr>
          <p:cNvPr id="9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21619" y="1565304"/>
            <a:ext cx="1902038" cy="35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" name="Picture 2" descr="\\XSERVEJ\01 Clients Strat\LIMAGRAIN\Nouvelle identité\14120644_Masque PPT\06 PDF crea\Element png\Logo\Limagrain_res_RVB_Hor_nb.png"/>
          <p:cNvPicPr>
            <a:picLocks noChangeAspect="1" noChangeArrowheads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8099" y="4787466"/>
            <a:ext cx="914400" cy="3304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0446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hap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1" name="Espace réservé du texte 2070"/>
          <p:cNvSpPr>
            <a:spLocks noGrp="1"/>
          </p:cNvSpPr>
          <p:nvPr>
            <p:ph type="body" sz="quarter" idx="13"/>
          </p:nvPr>
        </p:nvSpPr>
        <p:spPr>
          <a:xfrm>
            <a:off x="5344058" y="1722434"/>
            <a:ext cx="2870200" cy="2713835"/>
          </a:xfrm>
        </p:spPr>
        <p:txBody>
          <a:bodyPr/>
          <a:lstStyle>
            <a:lvl1pPr marL="0" indent="0">
              <a:spcAft>
                <a:spcPts val="1700"/>
              </a:spcAft>
              <a:buFont typeface="Arial" panose="020B0604020202020204" pitchFamily="34" charset="0"/>
              <a:buNone/>
              <a:defRPr sz="2600">
                <a:solidFill>
                  <a:schemeClr val="accent1"/>
                </a:solidFill>
              </a:defRPr>
            </a:lvl1pPr>
            <a:lvl2pPr marL="3175" indent="0">
              <a:buFont typeface="Arial" panose="020B0604020202020204" pitchFamily="34" charset="0"/>
              <a:buNone/>
              <a:defRPr sz="2000">
                <a:solidFill>
                  <a:schemeClr val="tx1"/>
                </a:solidFill>
              </a:defRPr>
            </a:lvl2pPr>
            <a:lvl3pPr marL="216000" indent="-216000">
              <a:buFont typeface="Arial" panose="020B0604020202020204" pitchFamily="34" charset="0"/>
              <a:buChar char="•"/>
              <a:defRPr/>
            </a:lvl3pPr>
          </a:lstStyle>
          <a:p>
            <a:pPr lvl="0"/>
            <a:r>
              <a:rPr lang="fr-FR" dirty="0" smtClean="0"/>
              <a:t>Modifiez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4" hasCustomPrompt="1"/>
          </p:nvPr>
        </p:nvSpPr>
        <p:spPr>
          <a:xfrm>
            <a:off x="5346700" y="666750"/>
            <a:ext cx="1485900" cy="742950"/>
          </a:xfrm>
        </p:spPr>
        <p:txBody>
          <a:bodyPr>
            <a:noAutofit/>
          </a:bodyPr>
          <a:lstStyle>
            <a:lvl1pPr marL="0" indent="0">
              <a:buFont typeface="Arial" panose="020B0604020202020204" pitchFamily="34" charset="0"/>
              <a:buNone/>
              <a:defRPr sz="6000"/>
            </a:lvl1pPr>
          </a:lstStyle>
          <a:p>
            <a:pPr lvl="0"/>
            <a:r>
              <a:rPr lang="fr-FR" dirty="0" smtClean="0"/>
              <a:t>N/</a:t>
            </a:r>
            <a:endParaRPr lang="fr-FR" dirty="0"/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43524" y="1565103"/>
            <a:ext cx="1902038" cy="35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21619" y="1565304"/>
            <a:ext cx="1902038" cy="35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Image 8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38792" y="4828100"/>
            <a:ext cx="913253" cy="221239"/>
          </a:xfrm>
          <a:prstGeom prst="rect">
            <a:avLst/>
          </a:prstGeom>
        </p:spPr>
      </p:pic>
      <p:pic>
        <p:nvPicPr>
          <p:cNvPr id="14" name="Picture 2"/>
          <p:cNvPicPr>
            <a:picLocks noChangeAspect="1" noChangeArrowheads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1"/>
          <a:stretch/>
        </p:blipFill>
        <p:spPr bwMode="auto">
          <a:xfrm>
            <a:off x="46959" y="4745598"/>
            <a:ext cx="9098128" cy="3611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ZoneTexte 9"/>
          <p:cNvSpPr txBox="1"/>
          <p:nvPr userDrawn="1"/>
        </p:nvSpPr>
        <p:spPr>
          <a:xfrm>
            <a:off x="6268368" y="4745283"/>
            <a:ext cx="201850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noProof="0" dirty="0" err="1" smtClean="0">
                <a:solidFill>
                  <a:schemeClr val="accent1"/>
                </a:solidFill>
              </a:rPr>
              <a:t>Limagrain</a:t>
            </a:r>
            <a:r>
              <a:rPr lang="en-US" sz="1100" b="1" noProof="0" dirty="0" smtClean="0">
                <a:solidFill>
                  <a:schemeClr val="accent1"/>
                </a:solidFill>
              </a:rPr>
              <a:t> Vegetable</a:t>
            </a:r>
            <a:r>
              <a:rPr lang="en-US" sz="1100" b="1" baseline="0" noProof="0" dirty="0" smtClean="0">
                <a:solidFill>
                  <a:schemeClr val="accent1"/>
                </a:solidFill>
              </a:rPr>
              <a:t> Seeds</a:t>
            </a:r>
            <a:endParaRPr lang="en-US" sz="1100" b="1" noProof="0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19422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dirty="0" smtClean="0"/>
              <a:t>Modifiez le style du titre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38188" y="688862"/>
            <a:ext cx="7670800" cy="479822"/>
          </a:xfrm>
        </p:spPr>
        <p:txBody>
          <a:bodyPr anchor="t">
            <a:noAutofit/>
          </a:bodyPr>
          <a:lstStyle>
            <a:lvl1pPr marL="0" indent="0">
              <a:spcAft>
                <a:spcPts val="0"/>
              </a:spcAft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dirty="0" smtClean="0"/>
              <a:t>Modifiez les styles du texte du masque</a:t>
            </a: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>
          <a:xfrm>
            <a:off x="5832646" y="4886848"/>
            <a:ext cx="254000" cy="88106"/>
          </a:xfrm>
        </p:spPr>
        <p:txBody>
          <a:bodyPr/>
          <a:lstStyle/>
          <a:p>
            <a:fld id="{5D98ABCD-4806-4284-B708-C84E4CB19E02}" type="slidenum">
              <a:rPr lang="fr-FR" smtClean="0"/>
              <a:t>‹N°›</a:t>
            </a:fld>
            <a:endParaRPr lang="fr-FR"/>
          </a:p>
        </p:txBody>
      </p:sp>
      <p:sp>
        <p:nvSpPr>
          <p:cNvPr id="14" name="Espace réservé du contenu 4"/>
          <p:cNvSpPr>
            <a:spLocks noGrp="1"/>
          </p:cNvSpPr>
          <p:nvPr>
            <p:ph sz="quarter" idx="15"/>
          </p:nvPr>
        </p:nvSpPr>
        <p:spPr>
          <a:xfrm>
            <a:off x="728663" y="1253728"/>
            <a:ext cx="7680325" cy="3356372"/>
          </a:xfrm>
        </p:spPr>
        <p:txBody>
          <a:bodyPr/>
          <a:lstStyle>
            <a:lvl1pPr marL="216000" indent="-216000">
              <a:buFontTx/>
              <a:buBlip>
                <a:blip r:embed="rId2"/>
              </a:buBlip>
              <a:defRPr/>
            </a:lvl1pPr>
            <a:lvl2pPr marL="216000" indent="-216000">
              <a:buFontTx/>
              <a:buBlip>
                <a:blip r:embed="rId3"/>
              </a:buBlip>
              <a:defRPr/>
            </a:lvl2pPr>
          </a:lstStyle>
          <a:p>
            <a:pPr lvl="0"/>
            <a:r>
              <a:rPr lang="fr-FR" dirty="0" smtClean="0"/>
              <a:t>Modifiez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6"/>
          </p:nvPr>
        </p:nvSpPr>
        <p:spPr>
          <a:xfrm>
            <a:off x="3075461" y="4869517"/>
            <a:ext cx="2895600" cy="136922"/>
          </a:xfrm>
        </p:spPr>
        <p:txBody>
          <a:bodyPr/>
          <a:lstStyle/>
          <a:p>
            <a:r>
              <a:rPr lang="en-US" smtClean="0"/>
              <a:t>JMP Discovery Summit Europe 2018 | Custom ANOVA |</a:t>
            </a:r>
            <a:endParaRPr lang="fr-FR" dirty="0"/>
          </a:p>
        </p:txBody>
      </p:sp>
      <p:pic>
        <p:nvPicPr>
          <p:cNvPr id="13" name="Picture 2"/>
          <p:cNvPicPr>
            <a:picLocks noChangeAspect="1" noChangeArrowheads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1"/>
          <a:stretch/>
        </p:blipFill>
        <p:spPr bwMode="auto">
          <a:xfrm>
            <a:off x="46959" y="4745598"/>
            <a:ext cx="9098128" cy="3611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ZoneTexte 9"/>
          <p:cNvSpPr txBox="1"/>
          <p:nvPr userDrawn="1"/>
        </p:nvSpPr>
        <p:spPr>
          <a:xfrm>
            <a:off x="6268368" y="4745283"/>
            <a:ext cx="201850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noProof="0" dirty="0" err="1" smtClean="0">
                <a:solidFill>
                  <a:schemeClr val="accent1"/>
                </a:solidFill>
              </a:rPr>
              <a:t>Limagrain</a:t>
            </a:r>
            <a:r>
              <a:rPr lang="en-US" sz="1100" b="1" noProof="0" dirty="0" smtClean="0">
                <a:solidFill>
                  <a:schemeClr val="accent1"/>
                </a:solidFill>
              </a:rPr>
              <a:t> Vegetable</a:t>
            </a:r>
            <a:r>
              <a:rPr lang="en-US" sz="1100" b="1" baseline="0" noProof="0" dirty="0" smtClean="0">
                <a:solidFill>
                  <a:schemeClr val="accent1"/>
                </a:solidFill>
              </a:rPr>
              <a:t> Seeds</a:t>
            </a:r>
            <a:endParaRPr lang="en-US" sz="1100" b="1" noProof="0" dirty="0">
              <a:solidFill>
                <a:schemeClr val="accent1"/>
              </a:solidFill>
            </a:endParaRPr>
          </a:p>
        </p:txBody>
      </p:sp>
      <p:pic>
        <p:nvPicPr>
          <p:cNvPr id="11" name="Picture 3"/>
          <p:cNvPicPr>
            <a:picLocks noChangeAspect="1" noChangeArrowheads="1"/>
          </p:cNvPicPr>
          <p:nvPr userDrawn="1"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460745" y="68477"/>
            <a:ext cx="627337" cy="5633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2" descr="http://eits.uga.edu/_resources/files/images/JMP_logo.png"/>
          <p:cNvPicPr>
            <a:picLocks noChangeAspect="1" noChangeArrowheads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21072" y="122827"/>
            <a:ext cx="687917" cy="4112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931686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e et/ou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38188" y="688861"/>
            <a:ext cx="7670800" cy="479822"/>
          </a:xfrm>
        </p:spPr>
        <p:txBody>
          <a:bodyPr anchor="t">
            <a:noAutofit/>
          </a:bodyPr>
          <a:lstStyle>
            <a:lvl1pPr marL="0" indent="0">
              <a:spcAft>
                <a:spcPts val="0"/>
              </a:spcAft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dirty="0" smtClean="0"/>
              <a:t>Modifiez les styles du texte du masque</a:t>
            </a:r>
          </a:p>
        </p:txBody>
      </p:sp>
      <p:sp>
        <p:nvSpPr>
          <p:cNvPr id="15" name="Espace réservé du contenu 4"/>
          <p:cNvSpPr>
            <a:spLocks noGrp="1"/>
          </p:cNvSpPr>
          <p:nvPr>
            <p:ph sz="quarter" idx="15"/>
          </p:nvPr>
        </p:nvSpPr>
        <p:spPr>
          <a:xfrm>
            <a:off x="728663" y="1253728"/>
            <a:ext cx="3676650" cy="3356372"/>
          </a:xfrm>
        </p:spPr>
        <p:txBody>
          <a:bodyPr/>
          <a:lstStyle>
            <a:lvl1pPr marL="216000" indent="-216000">
              <a:buFontTx/>
              <a:buBlip>
                <a:blip r:embed="rId2"/>
              </a:buBlip>
              <a:defRPr/>
            </a:lvl1pPr>
            <a:lvl2pPr marL="216000" indent="-216000">
              <a:buFontTx/>
              <a:buBlip>
                <a:blip r:embed="rId3"/>
              </a:buBlip>
              <a:defRPr/>
            </a:lvl2pPr>
          </a:lstStyle>
          <a:p>
            <a:pPr lvl="0"/>
            <a:r>
              <a:rPr lang="fr-FR" dirty="0" smtClean="0"/>
              <a:t>Modifiez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FR" dirty="0"/>
          </a:p>
        </p:txBody>
      </p:sp>
      <p:sp>
        <p:nvSpPr>
          <p:cNvPr id="20" name="Espace réservé du contenu 4"/>
          <p:cNvSpPr>
            <a:spLocks noGrp="1"/>
          </p:cNvSpPr>
          <p:nvPr>
            <p:ph sz="quarter" idx="16"/>
          </p:nvPr>
        </p:nvSpPr>
        <p:spPr>
          <a:xfrm>
            <a:off x="4732338" y="1253728"/>
            <a:ext cx="3676650" cy="3356372"/>
          </a:xfrm>
        </p:spPr>
        <p:txBody>
          <a:bodyPr/>
          <a:lstStyle>
            <a:lvl1pPr marL="216000" indent="-216000">
              <a:buFontTx/>
              <a:buBlip>
                <a:blip r:embed="rId2"/>
              </a:buBlip>
              <a:defRPr/>
            </a:lvl1pPr>
            <a:lvl2pPr marL="216000" indent="-216000">
              <a:buFontTx/>
              <a:buBlip>
                <a:blip r:embed="rId3"/>
              </a:buBlip>
              <a:defRPr/>
            </a:lvl2pPr>
          </a:lstStyle>
          <a:p>
            <a:pPr lvl="0"/>
            <a:r>
              <a:rPr lang="fr-FR" dirty="0" smtClean="0"/>
              <a:t>Modifiez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FR" dirty="0"/>
          </a:p>
        </p:txBody>
      </p:sp>
      <p:sp>
        <p:nvSpPr>
          <p:cNvPr id="10" name="Espace réservé du numéro de diapositive 8"/>
          <p:cNvSpPr>
            <a:spLocks noGrp="1"/>
          </p:cNvSpPr>
          <p:nvPr>
            <p:ph type="sldNum" sz="quarter" idx="12"/>
          </p:nvPr>
        </p:nvSpPr>
        <p:spPr>
          <a:xfrm>
            <a:off x="5687866" y="4886848"/>
            <a:ext cx="254000" cy="88106"/>
          </a:xfrm>
        </p:spPr>
        <p:txBody>
          <a:bodyPr/>
          <a:lstStyle/>
          <a:p>
            <a:fld id="{5D98ABCD-4806-4284-B708-C84E4CB19E02}" type="slidenum">
              <a:rPr lang="fr-FR" smtClean="0"/>
              <a:t>‹N°›</a:t>
            </a:fld>
            <a:endParaRPr lang="fr-FR"/>
          </a:p>
        </p:txBody>
      </p:sp>
      <p:sp>
        <p:nvSpPr>
          <p:cNvPr id="11" name="Espace réservé du pied de page 3"/>
          <p:cNvSpPr>
            <a:spLocks noGrp="1"/>
          </p:cNvSpPr>
          <p:nvPr>
            <p:ph type="ftr" sz="quarter" idx="17"/>
          </p:nvPr>
        </p:nvSpPr>
        <p:spPr>
          <a:xfrm>
            <a:off x="3075461" y="4869517"/>
            <a:ext cx="2895600" cy="136922"/>
          </a:xfrm>
        </p:spPr>
        <p:txBody>
          <a:bodyPr/>
          <a:lstStyle/>
          <a:p>
            <a:r>
              <a:rPr lang="en-US" smtClean="0"/>
              <a:t>JMP Discovery Summit Europe 2018 | Custom ANOVA |</a:t>
            </a:r>
            <a:endParaRPr lang="fr-FR" dirty="0"/>
          </a:p>
        </p:txBody>
      </p:sp>
      <p:pic>
        <p:nvPicPr>
          <p:cNvPr id="16" name="Picture 2"/>
          <p:cNvPicPr>
            <a:picLocks noChangeAspect="1" noChangeArrowheads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1"/>
          <a:stretch/>
        </p:blipFill>
        <p:spPr bwMode="auto">
          <a:xfrm>
            <a:off x="46959" y="4745598"/>
            <a:ext cx="9098128" cy="3611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ZoneTexte 11"/>
          <p:cNvSpPr txBox="1"/>
          <p:nvPr userDrawn="1"/>
        </p:nvSpPr>
        <p:spPr>
          <a:xfrm>
            <a:off x="6268368" y="4745283"/>
            <a:ext cx="201850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noProof="0" dirty="0" err="1" smtClean="0">
                <a:solidFill>
                  <a:schemeClr val="accent1"/>
                </a:solidFill>
              </a:rPr>
              <a:t>Limagrain</a:t>
            </a:r>
            <a:r>
              <a:rPr lang="en-US" sz="1100" b="1" noProof="0" dirty="0" smtClean="0">
                <a:solidFill>
                  <a:schemeClr val="accent1"/>
                </a:solidFill>
              </a:rPr>
              <a:t> Vegetable</a:t>
            </a:r>
            <a:r>
              <a:rPr lang="en-US" sz="1100" b="1" baseline="0" noProof="0" dirty="0" smtClean="0">
                <a:solidFill>
                  <a:schemeClr val="accent1"/>
                </a:solidFill>
              </a:rPr>
              <a:t> Seeds</a:t>
            </a:r>
            <a:endParaRPr lang="en-US" sz="1100" b="1" noProof="0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33128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er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1"/>
          <a:stretch/>
        </p:blipFill>
        <p:spPr bwMode="auto">
          <a:xfrm>
            <a:off x="46959" y="4745598"/>
            <a:ext cx="9098128" cy="3611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Espace réservé du texte 11"/>
          <p:cNvSpPr>
            <a:spLocks noGrp="1"/>
          </p:cNvSpPr>
          <p:nvPr>
            <p:ph type="body" sz="quarter" idx="13" hasCustomPrompt="1"/>
          </p:nvPr>
        </p:nvSpPr>
        <p:spPr>
          <a:xfrm>
            <a:off x="1457855" y="1646558"/>
            <a:ext cx="6246812" cy="1850384"/>
          </a:xfrm>
        </p:spPr>
        <p:txBody>
          <a:bodyPr anchor="ctr"/>
          <a:lstStyle>
            <a:lvl1pPr marL="0" indent="0" algn="ctr">
              <a:lnSpc>
                <a:spcPct val="110000"/>
              </a:lnSpc>
              <a:spcAft>
                <a:spcPts val="2800"/>
              </a:spcAft>
              <a:buFont typeface="Arial" panose="020B0604020202020204" pitchFamily="34" charset="0"/>
              <a:buNone/>
              <a:defRPr sz="8800">
                <a:solidFill>
                  <a:schemeClr val="accent1"/>
                </a:solidFill>
              </a:defRPr>
            </a:lvl1pPr>
            <a:lvl2pPr marL="0" indent="0">
              <a:buFont typeface="Arial" panose="020B0604020202020204" pitchFamily="34" charset="0"/>
              <a:buNone/>
              <a:defRPr sz="1400">
                <a:solidFill>
                  <a:schemeClr val="tx1"/>
                </a:solidFill>
              </a:defRPr>
            </a:lvl2pPr>
          </a:lstStyle>
          <a:p>
            <a:pPr lvl="0"/>
            <a:r>
              <a:rPr lang="fr-FR" dirty="0" err="1" smtClean="0"/>
              <a:t>Thank</a:t>
            </a:r>
            <a:r>
              <a:rPr lang="fr-FR" dirty="0" smtClean="0"/>
              <a:t> </a:t>
            </a:r>
            <a:r>
              <a:rPr lang="fr-FR" dirty="0" err="1" smtClean="0"/>
              <a:t>you</a:t>
            </a:r>
            <a:endParaRPr lang="fr-FR" dirty="0" smtClean="0"/>
          </a:p>
        </p:txBody>
      </p:sp>
      <p:sp>
        <p:nvSpPr>
          <p:cNvPr id="5" name="ZoneTexte 4"/>
          <p:cNvSpPr txBox="1"/>
          <p:nvPr userDrawn="1"/>
        </p:nvSpPr>
        <p:spPr>
          <a:xfrm>
            <a:off x="6268368" y="4745283"/>
            <a:ext cx="201850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noProof="0" dirty="0" err="1" smtClean="0">
                <a:solidFill>
                  <a:schemeClr val="accent1"/>
                </a:solidFill>
              </a:rPr>
              <a:t>Limagrain</a:t>
            </a:r>
            <a:r>
              <a:rPr lang="en-US" sz="1100" b="1" noProof="0" dirty="0" smtClean="0">
                <a:solidFill>
                  <a:schemeClr val="accent1"/>
                </a:solidFill>
              </a:rPr>
              <a:t> Vegetable</a:t>
            </a:r>
            <a:r>
              <a:rPr lang="en-US" sz="1100" b="1" baseline="0" noProof="0" dirty="0" smtClean="0">
                <a:solidFill>
                  <a:schemeClr val="accent1"/>
                </a:solidFill>
              </a:rPr>
              <a:t> Seeds</a:t>
            </a:r>
            <a:endParaRPr lang="en-US" sz="1100" b="1" noProof="0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02795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4.jp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3.jp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2.emf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728144" y="141542"/>
            <a:ext cx="7680844" cy="527802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/>
          <a:p>
            <a:r>
              <a:rPr lang="fr-FR" dirty="0" smtClean="0"/>
              <a:t>Modifiez le style du titre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38188" y="1262062"/>
            <a:ext cx="7670800" cy="334803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fr-FR" dirty="0" smtClean="0"/>
              <a:t>Premier niveau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5850699" y="4908061"/>
            <a:ext cx="254000" cy="88106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l">
              <a:defRPr sz="800">
                <a:solidFill>
                  <a:schemeClr val="tx1"/>
                </a:solidFill>
              </a:defRPr>
            </a:lvl1pPr>
          </a:lstStyle>
          <a:p>
            <a:fld id="{5D98ABCD-4806-4284-B708-C84E4CB19E02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3"/>
          </p:nvPr>
        </p:nvSpPr>
        <p:spPr>
          <a:xfrm>
            <a:off x="3238294" y="4890730"/>
            <a:ext cx="2895600" cy="13692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JMP Discovery Summit Europe 2018 | Custom ANOVA |</a:t>
            </a:r>
            <a:endParaRPr lang="fr-FR" dirty="0"/>
          </a:p>
        </p:txBody>
      </p:sp>
      <p:pic>
        <p:nvPicPr>
          <p:cNvPr id="8" name="Picture 2"/>
          <p:cNvPicPr>
            <a:picLocks noChangeAspect="1" noChangeArrowheads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969" y="41973"/>
            <a:ext cx="62448" cy="11153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Image 8"/>
          <p:cNvPicPr>
            <a:picLocks noChangeAspect="1"/>
          </p:cNvPicPr>
          <p:nvPr userDrawn="1"/>
        </p:nvPicPr>
        <p:blipFill>
          <a:blip r:embed="rId10"/>
          <a:stretch>
            <a:fillRect/>
          </a:stretch>
        </p:blipFill>
        <p:spPr>
          <a:xfrm>
            <a:off x="338792" y="4840626"/>
            <a:ext cx="913253" cy="2212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62179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7" r:id="rId2"/>
    <p:sldLayoutId id="2147483661" r:id="rId3"/>
    <p:sldLayoutId id="2147483663" r:id="rId4"/>
    <p:sldLayoutId id="2147483653" r:id="rId5"/>
    <p:sldLayoutId id="2147483665" r:id="rId6"/>
    <p:sldLayoutId id="2147483677" r:id="rId7"/>
  </p:sldLayoutIdLst>
  <p:timing>
    <p:tnLst>
      <p:par>
        <p:cTn id="1" dur="indefinite" restart="never" nodeType="tmRoot"/>
      </p:par>
    </p:tnLst>
  </p:timing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600" kern="1200">
          <a:solidFill>
            <a:schemeClr val="accent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16000" indent="-216000" algn="l" defTabSz="914400" rtl="0" eaLnBrk="1" latinLnBrk="0" hangingPunct="1">
        <a:spcBef>
          <a:spcPts val="1800"/>
        </a:spcBef>
        <a:spcAft>
          <a:spcPts val="0"/>
        </a:spcAft>
        <a:buSzPct val="80000"/>
        <a:buFontTx/>
        <a:buBlip>
          <a:blip r:embed="rId11"/>
        </a:buBlip>
        <a:defRPr sz="1800" kern="1200" baseline="0">
          <a:solidFill>
            <a:schemeClr val="accent1"/>
          </a:solidFill>
          <a:latin typeface="+mn-lt"/>
          <a:ea typeface="+mn-ea"/>
          <a:cs typeface="+mn-cs"/>
        </a:defRPr>
      </a:lvl1pPr>
      <a:lvl2pPr marL="216000" indent="-216000" algn="l" defTabSz="914400" rtl="0" eaLnBrk="1" latinLnBrk="0" hangingPunct="1">
        <a:spcBef>
          <a:spcPts val="1100"/>
        </a:spcBef>
        <a:spcAft>
          <a:spcPts val="0"/>
        </a:spcAft>
        <a:buSzPct val="80000"/>
        <a:buFontTx/>
        <a:buBlip>
          <a:blip r:embed="rId12"/>
        </a:buBlip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363538" indent="-142875" algn="l" defTabSz="914400" rtl="0" eaLnBrk="1" latinLnBrk="0" hangingPunct="1">
        <a:spcBef>
          <a:spcPts val="1100"/>
        </a:spcBef>
        <a:spcAft>
          <a:spcPts val="0"/>
        </a:spcAft>
        <a:buSzPct val="100000"/>
        <a:buFont typeface="Arial" panose="020B0604020202020204" pitchFamily="34" charset="0"/>
        <a:buChar char="-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501750" indent="-144000" algn="l" defTabSz="914400" rtl="0" eaLnBrk="1" latinLnBrk="0" hangingPunct="1">
        <a:spcBef>
          <a:spcPts val="600"/>
        </a:spcBef>
        <a:spcAft>
          <a:spcPts val="600"/>
        </a:spcAft>
        <a:buFont typeface="Arial" panose="020B0604020202020204" pitchFamily="34" charset="0"/>
        <a:buChar char="•"/>
        <a:tabLst>
          <a:tab pos="506413" algn="l"/>
        </a:tabLst>
        <a:defRPr sz="14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503238" indent="0" algn="l" defTabSz="914400" rtl="0" eaLnBrk="1" latinLnBrk="0" hangingPunct="1">
        <a:spcBef>
          <a:spcPts val="0"/>
        </a:spcBef>
        <a:spcAft>
          <a:spcPts val="0"/>
        </a:spcAft>
        <a:buFont typeface="Arial" panose="020B0604020202020204" pitchFamily="34" charset="0"/>
        <a:buNone/>
        <a:defRPr sz="1400" i="1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4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9.png"/><Relationship Id="rId4" Type="http://schemas.openxmlformats.org/officeDocument/2006/relationships/image" Target="../media/image2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2.png"/><Relationship Id="rId5" Type="http://schemas.openxmlformats.org/officeDocument/2006/relationships/image" Target="../media/image26.png"/><Relationship Id="rId4" Type="http://schemas.openxmlformats.org/officeDocument/2006/relationships/image" Target="../media/image3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PNG"/><Relationship Id="rId13" Type="http://schemas.openxmlformats.org/officeDocument/2006/relationships/image" Target="../media/image46.png"/><Relationship Id="rId18" Type="http://schemas.openxmlformats.org/officeDocument/2006/relationships/image" Target="../media/image51.PNG"/><Relationship Id="rId26" Type="http://schemas.openxmlformats.org/officeDocument/2006/relationships/image" Target="../media/image59.png"/><Relationship Id="rId3" Type="http://schemas.openxmlformats.org/officeDocument/2006/relationships/image" Target="../media/image36.png"/><Relationship Id="rId21" Type="http://schemas.openxmlformats.org/officeDocument/2006/relationships/image" Target="../media/image54.png"/><Relationship Id="rId7" Type="http://schemas.openxmlformats.org/officeDocument/2006/relationships/image" Target="../media/image40.PNG"/><Relationship Id="rId12" Type="http://schemas.openxmlformats.org/officeDocument/2006/relationships/image" Target="../media/image45.png"/><Relationship Id="rId17" Type="http://schemas.openxmlformats.org/officeDocument/2006/relationships/image" Target="../media/image50.png"/><Relationship Id="rId25" Type="http://schemas.openxmlformats.org/officeDocument/2006/relationships/image" Target="../media/image58.PNG"/><Relationship Id="rId2" Type="http://schemas.openxmlformats.org/officeDocument/2006/relationships/image" Target="../media/image35.png"/><Relationship Id="rId16" Type="http://schemas.openxmlformats.org/officeDocument/2006/relationships/image" Target="../media/image49.PNG"/><Relationship Id="rId20" Type="http://schemas.openxmlformats.org/officeDocument/2006/relationships/image" Target="../media/image5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9.PNG"/><Relationship Id="rId11" Type="http://schemas.openxmlformats.org/officeDocument/2006/relationships/image" Target="../media/image44.png"/><Relationship Id="rId24" Type="http://schemas.openxmlformats.org/officeDocument/2006/relationships/image" Target="../media/image57.PNG"/><Relationship Id="rId5" Type="http://schemas.openxmlformats.org/officeDocument/2006/relationships/image" Target="../media/image38.png"/><Relationship Id="rId15" Type="http://schemas.openxmlformats.org/officeDocument/2006/relationships/image" Target="../media/image48.PNG"/><Relationship Id="rId23" Type="http://schemas.openxmlformats.org/officeDocument/2006/relationships/image" Target="../media/image56.png"/><Relationship Id="rId10" Type="http://schemas.openxmlformats.org/officeDocument/2006/relationships/image" Target="../media/image43.png"/><Relationship Id="rId19" Type="http://schemas.openxmlformats.org/officeDocument/2006/relationships/image" Target="../media/image52.png"/><Relationship Id="rId4" Type="http://schemas.openxmlformats.org/officeDocument/2006/relationships/image" Target="../media/image37.png"/><Relationship Id="rId9" Type="http://schemas.openxmlformats.org/officeDocument/2006/relationships/image" Target="../media/image42.png"/><Relationship Id="rId14" Type="http://schemas.openxmlformats.org/officeDocument/2006/relationships/image" Target="../media/image47.PNG"/><Relationship Id="rId22" Type="http://schemas.openxmlformats.org/officeDocument/2006/relationships/image" Target="../media/image5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dirty="0"/>
              <a:t>An add-in to analyze field trial data: </a:t>
            </a:r>
            <a:br>
              <a:rPr lang="en-US" dirty="0"/>
            </a:br>
            <a:r>
              <a:rPr lang="en-US" dirty="0"/>
              <a:t>the Custom </a:t>
            </a:r>
            <a:r>
              <a:rPr lang="en-US" dirty="0" smtClean="0"/>
              <a:t>ANOVA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fr-FR" dirty="0"/>
              <a:t>Anne </a:t>
            </a:r>
            <a:r>
              <a:rPr lang="fr-FR" dirty="0" smtClean="0"/>
              <a:t>Saint-Amans</a:t>
            </a:r>
          </a:p>
          <a:p>
            <a:pPr algn="ctr"/>
            <a:r>
              <a:rPr lang="fr-FR" dirty="0" smtClean="0"/>
              <a:t>Cédric Loi</a:t>
            </a:r>
            <a:endParaRPr lang="fr-FR" dirty="0"/>
          </a:p>
          <a:p>
            <a:pPr algn="ctr"/>
            <a:endParaRPr lang="fr-FR" dirty="0"/>
          </a:p>
        </p:txBody>
      </p:sp>
      <p:sp>
        <p:nvSpPr>
          <p:cNvPr id="5" name="Rectangle 4"/>
          <p:cNvSpPr/>
          <p:nvPr/>
        </p:nvSpPr>
        <p:spPr bwMode="auto">
          <a:xfrm>
            <a:off x="5332925" y="2467012"/>
            <a:ext cx="2787831" cy="2605885"/>
          </a:xfrm>
          <a:prstGeom prst="rect">
            <a:avLst/>
          </a:prstGeom>
          <a:blipFill dpi="0" rotWithShape="1">
            <a:blip r:embed="rId2" cstate="print">
              <a:alphaModFix amt="50000"/>
            </a:blip>
            <a:srcRect/>
            <a:stretch>
              <a:fillRect/>
            </a:stretch>
          </a:blip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fr-FR" sz="2400">
              <a:solidFill>
                <a:srgbClr val="75787B"/>
              </a:solidFill>
              <a:ea typeface="MS PGothic" pitchFamily="34" charset="-128"/>
            </a:endParaRPr>
          </a:p>
        </p:txBody>
      </p:sp>
      <p:grpSp>
        <p:nvGrpSpPr>
          <p:cNvPr id="8" name="Groupe 7"/>
          <p:cNvGrpSpPr/>
          <p:nvPr/>
        </p:nvGrpSpPr>
        <p:grpSpPr>
          <a:xfrm>
            <a:off x="5450681" y="230043"/>
            <a:ext cx="2552320" cy="1657351"/>
            <a:chOff x="4962023" y="1402130"/>
            <a:chExt cx="3583696" cy="2142634"/>
          </a:xfrm>
        </p:grpSpPr>
        <p:pic>
          <p:nvPicPr>
            <p:cNvPr id="6" name="Image 5"/>
            <p:cNvPicPr>
              <a:picLocks noChangeAspect="1"/>
            </p:cNvPicPr>
            <p:nvPr/>
          </p:nvPicPr>
          <p:blipFill rotWithShape="1">
            <a:blip r:embed="rId3"/>
            <a:srcRect l="1475" t="2961" r="1471" b="3835"/>
            <a:stretch/>
          </p:blipFill>
          <p:spPr>
            <a:xfrm>
              <a:off x="4962023" y="1402130"/>
              <a:ext cx="3583696" cy="2142634"/>
            </a:xfrm>
            <a:prstGeom prst="rect">
              <a:avLst/>
            </a:prstGeom>
          </p:spPr>
        </p:pic>
        <p:pic>
          <p:nvPicPr>
            <p:cNvPr id="7" name="Image 6"/>
            <p:cNvPicPr>
              <a:picLocks noChangeAspect="1"/>
            </p:cNvPicPr>
            <p:nvPr/>
          </p:nvPicPr>
          <p:blipFill rotWithShape="1">
            <a:blip r:embed="rId4"/>
            <a:srcRect l="2682" t="3380" r="1776" b="2004"/>
            <a:stretch/>
          </p:blipFill>
          <p:spPr>
            <a:xfrm>
              <a:off x="4962023" y="1413347"/>
              <a:ext cx="1328778" cy="914704"/>
            </a:xfrm>
            <a:prstGeom prst="rect">
              <a:avLst/>
            </a:prstGeom>
          </p:spPr>
        </p:pic>
      </p:grpSp>
      <p:grpSp>
        <p:nvGrpSpPr>
          <p:cNvPr id="11" name="Groupe 10"/>
          <p:cNvGrpSpPr/>
          <p:nvPr/>
        </p:nvGrpSpPr>
        <p:grpSpPr>
          <a:xfrm>
            <a:off x="4994089" y="1862769"/>
            <a:ext cx="3465501" cy="602971"/>
            <a:chOff x="4983268" y="354330"/>
            <a:chExt cx="3816413" cy="664027"/>
          </a:xfrm>
        </p:grpSpPr>
        <p:pic>
          <p:nvPicPr>
            <p:cNvPr id="4" name="Image 3"/>
            <p:cNvPicPr>
              <a:picLocks noChangeAspect="1"/>
            </p:cNvPicPr>
            <p:nvPr/>
          </p:nvPicPr>
          <p:blipFill rotWithShape="1">
            <a:blip r:embed="rId5"/>
            <a:srcRect t="3966"/>
            <a:stretch/>
          </p:blipFill>
          <p:spPr>
            <a:xfrm>
              <a:off x="4983268" y="457200"/>
              <a:ext cx="3816413" cy="561157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5010150" y="405765"/>
              <a:ext cx="89535" cy="1028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5328285" y="354330"/>
              <a:ext cx="89535" cy="1028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558761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lvl="0"/>
            <a:r>
              <a:rPr lang="en-US" dirty="0">
                <a:solidFill>
                  <a:srgbClr val="A41128"/>
                </a:solidFill>
              </a:rPr>
              <a:t>Context</a:t>
            </a:r>
          </a:p>
          <a:p>
            <a:pPr marL="342900" lvl="0" indent="-3429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2000" dirty="0">
                <a:solidFill>
                  <a:srgbClr val="75787B"/>
                </a:solidFill>
              </a:rPr>
              <a:t>Introduction</a:t>
            </a:r>
          </a:p>
          <a:p>
            <a:pPr marL="342900" lvl="0" indent="-3429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2000" dirty="0">
                <a:solidFill>
                  <a:srgbClr val="75787B"/>
                </a:solidFill>
              </a:rPr>
              <a:t>Trial design</a:t>
            </a:r>
          </a:p>
          <a:p>
            <a:pPr marL="342900" lvl="0" indent="-3429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2000" dirty="0">
                <a:solidFill>
                  <a:srgbClr val="75787B"/>
                </a:solidFill>
              </a:rPr>
              <a:t>Analyses</a:t>
            </a:r>
          </a:p>
          <a:p>
            <a:pPr marL="342900" lvl="0" indent="-3429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2000" dirty="0">
                <a:solidFill>
                  <a:srgbClr val="75787B"/>
                </a:solidFill>
              </a:rPr>
              <a:t>JMP Add-In</a:t>
            </a:r>
          </a:p>
          <a:p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fr-FR" dirty="0" smtClean="0"/>
              <a:t>1/</a:t>
            </a:r>
            <a:endParaRPr lang="fr-FR" dirty="0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75785" y="2398069"/>
            <a:ext cx="1747625" cy="1165083"/>
          </a:xfrm>
          <a:prstGeom prst="rect">
            <a:avLst/>
          </a:prstGeom>
        </p:spPr>
      </p:pic>
      <p:pic>
        <p:nvPicPr>
          <p:cNvPr id="5" name="Imag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63663" y="3148254"/>
            <a:ext cx="2060316" cy="1288015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3439" y="790883"/>
            <a:ext cx="3425847" cy="1237634"/>
          </a:xfrm>
          <a:prstGeom prst="rect">
            <a:avLst/>
          </a:prstGeom>
        </p:spPr>
      </p:pic>
      <p:pic>
        <p:nvPicPr>
          <p:cNvPr id="7" name="Image 6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270564" y="2393939"/>
            <a:ext cx="1476901" cy="9762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7168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Context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Introduction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98ABCD-4806-4284-B708-C84E4CB19E02}" type="slidenum">
              <a:rPr lang="fr-FR" smtClean="0"/>
              <a:t>3</a:t>
            </a:fld>
            <a:endParaRPr lang="fr-FR"/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pPr lvl="0"/>
            <a:r>
              <a:rPr lang="en-US" dirty="0" smtClean="0">
                <a:solidFill>
                  <a:srgbClr val="A41128"/>
                </a:solidFill>
              </a:rPr>
              <a:t>Limagrain </a:t>
            </a:r>
            <a:r>
              <a:rPr lang="en-US" dirty="0">
                <a:solidFill>
                  <a:srgbClr val="A41128"/>
                </a:solidFill>
              </a:rPr>
              <a:t>(4</a:t>
            </a:r>
            <a:r>
              <a:rPr lang="en-US" baseline="30000" dirty="0">
                <a:solidFill>
                  <a:srgbClr val="A41128"/>
                </a:solidFill>
              </a:rPr>
              <a:t>th</a:t>
            </a:r>
            <a:r>
              <a:rPr lang="en-US" dirty="0">
                <a:solidFill>
                  <a:srgbClr val="A41128"/>
                </a:solidFill>
              </a:rPr>
              <a:t> largest seed company </a:t>
            </a:r>
            <a:r>
              <a:rPr lang="en-US" dirty="0" smtClean="0">
                <a:solidFill>
                  <a:srgbClr val="A41128"/>
                </a:solidFill>
              </a:rPr>
              <a:t>worldwide</a:t>
            </a:r>
            <a:r>
              <a:rPr lang="en-US" dirty="0">
                <a:solidFill>
                  <a:srgbClr val="A41128"/>
                </a:solidFill>
              </a:rPr>
              <a:t>) </a:t>
            </a:r>
            <a:r>
              <a:rPr lang="en-US" dirty="0" smtClean="0">
                <a:solidFill>
                  <a:srgbClr val="A41128"/>
                </a:solidFill>
              </a:rPr>
              <a:t/>
            </a:r>
            <a:br>
              <a:rPr lang="en-US" dirty="0" smtClean="0">
                <a:solidFill>
                  <a:srgbClr val="A41128"/>
                </a:solidFill>
              </a:rPr>
            </a:br>
            <a:r>
              <a:rPr lang="en-US" dirty="0" smtClean="0">
                <a:solidFill>
                  <a:srgbClr val="A4112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→ </a:t>
            </a:r>
            <a:r>
              <a:rPr lang="en-US" dirty="0" smtClean="0">
                <a:solidFill>
                  <a:srgbClr val="A41128"/>
                </a:solidFill>
              </a:rPr>
              <a:t>creation of </a:t>
            </a:r>
            <a:r>
              <a:rPr lang="en-US" dirty="0">
                <a:solidFill>
                  <a:srgbClr val="A41128"/>
                </a:solidFill>
              </a:rPr>
              <a:t>new varieties </a:t>
            </a:r>
            <a:r>
              <a:rPr lang="en-US" dirty="0"/>
              <a:t>with </a:t>
            </a:r>
            <a:r>
              <a:rPr lang="en-US" dirty="0" smtClean="0"/>
              <a:t>added value </a:t>
            </a:r>
            <a:r>
              <a:rPr lang="en-US" dirty="0" smtClean="0">
                <a:solidFill>
                  <a:srgbClr val="A41128"/>
                </a:solidFill>
              </a:rPr>
              <a:t>for</a:t>
            </a:r>
            <a:br>
              <a:rPr lang="en-US" dirty="0" smtClean="0">
                <a:solidFill>
                  <a:srgbClr val="A41128"/>
                </a:solidFill>
              </a:rPr>
            </a:br>
            <a:r>
              <a:rPr lang="en-US" dirty="0" smtClean="0">
                <a:solidFill>
                  <a:srgbClr val="A41128"/>
                </a:solidFill>
              </a:rPr>
              <a:t>vegetable </a:t>
            </a:r>
            <a:r>
              <a:rPr lang="en-US" dirty="0">
                <a:solidFill>
                  <a:srgbClr val="A41128"/>
                </a:solidFill>
              </a:rPr>
              <a:t>and </a:t>
            </a:r>
            <a:r>
              <a:rPr lang="en-US" dirty="0" smtClean="0">
                <a:solidFill>
                  <a:srgbClr val="A41128"/>
                </a:solidFill>
              </a:rPr>
              <a:t>field crops </a:t>
            </a:r>
            <a:endParaRPr lang="en-US" dirty="0">
              <a:solidFill>
                <a:srgbClr val="A41128"/>
              </a:solidFill>
            </a:endParaRPr>
          </a:p>
          <a:p>
            <a:pPr marL="215900" lvl="1" indent="-215900"/>
            <a:r>
              <a:rPr lang="en-US" sz="1600" dirty="0">
                <a:solidFill>
                  <a:srgbClr val="75787B"/>
                </a:solidFill>
              </a:rPr>
              <a:t>Tests in fields or greenhouses </a:t>
            </a:r>
          </a:p>
          <a:p>
            <a:pPr marL="215900" lvl="1" indent="-215900"/>
            <a:r>
              <a:rPr lang="en-US" sz="1600" dirty="0">
                <a:solidFill>
                  <a:srgbClr val="75787B"/>
                </a:solidFill>
              </a:rPr>
              <a:t>Several variables measured: yield, height of plant, weight </a:t>
            </a:r>
            <a:r>
              <a:rPr lang="en-US" sz="1600" dirty="0" smtClean="0">
                <a:solidFill>
                  <a:srgbClr val="75787B"/>
                </a:solidFill>
              </a:rPr>
              <a:t/>
            </a:r>
            <a:br>
              <a:rPr lang="en-US" sz="1600" dirty="0" smtClean="0">
                <a:solidFill>
                  <a:srgbClr val="75787B"/>
                </a:solidFill>
              </a:rPr>
            </a:br>
            <a:r>
              <a:rPr lang="en-US" sz="1600" dirty="0" smtClean="0">
                <a:solidFill>
                  <a:srgbClr val="75787B"/>
                </a:solidFill>
              </a:rPr>
              <a:t>of </a:t>
            </a:r>
            <a:r>
              <a:rPr lang="en-US" sz="1600" dirty="0">
                <a:solidFill>
                  <a:srgbClr val="75787B"/>
                </a:solidFill>
              </a:rPr>
              <a:t>fruits, </a:t>
            </a:r>
            <a:r>
              <a:rPr lang="en-US" sz="1600" dirty="0" smtClean="0">
                <a:solidFill>
                  <a:srgbClr val="75787B"/>
                </a:solidFill>
              </a:rPr>
              <a:t>disease </a:t>
            </a:r>
            <a:r>
              <a:rPr lang="en-US" sz="1600" dirty="0">
                <a:solidFill>
                  <a:srgbClr val="75787B"/>
                </a:solidFill>
              </a:rPr>
              <a:t>resistance…</a:t>
            </a:r>
          </a:p>
          <a:p>
            <a:pPr marL="215900" lvl="1" indent="-215900"/>
            <a:r>
              <a:rPr lang="en-US" sz="1600" dirty="0">
                <a:solidFill>
                  <a:srgbClr val="75787B"/>
                </a:solidFill>
              </a:rPr>
              <a:t>Undesired environmental effects (border, ventilation, soil </a:t>
            </a:r>
            <a:r>
              <a:rPr lang="en-US" sz="1600" dirty="0" smtClean="0">
                <a:solidFill>
                  <a:srgbClr val="75787B"/>
                </a:solidFill>
              </a:rPr>
              <a:t/>
            </a:r>
            <a:br>
              <a:rPr lang="en-US" sz="1600" dirty="0" smtClean="0">
                <a:solidFill>
                  <a:srgbClr val="75787B"/>
                </a:solidFill>
              </a:rPr>
            </a:br>
            <a:r>
              <a:rPr lang="en-US" sz="1600" dirty="0" smtClean="0">
                <a:solidFill>
                  <a:srgbClr val="75787B"/>
                </a:solidFill>
              </a:rPr>
              <a:t>fertility</a:t>
            </a:r>
            <a:r>
              <a:rPr lang="en-US" sz="1600" dirty="0">
                <a:solidFill>
                  <a:srgbClr val="75787B"/>
                </a:solidFill>
              </a:rPr>
              <a:t>…) </a:t>
            </a:r>
            <a:r>
              <a:rPr lang="en-US" sz="1600" dirty="0" smtClean="0">
                <a:solidFill>
                  <a:srgbClr val="75787B"/>
                </a:solidFill>
              </a:rPr>
              <a:t>can </a:t>
            </a:r>
            <a:r>
              <a:rPr lang="en-US" sz="1600" dirty="0">
                <a:solidFill>
                  <a:srgbClr val="75787B"/>
                </a:solidFill>
              </a:rPr>
              <a:t>impact the </a:t>
            </a:r>
            <a:r>
              <a:rPr lang="en-US" sz="1600" dirty="0" smtClean="0">
                <a:solidFill>
                  <a:srgbClr val="75787B"/>
                </a:solidFill>
              </a:rPr>
              <a:t>results</a:t>
            </a:r>
            <a:endParaRPr lang="en-US" sz="1600" dirty="0">
              <a:solidFill>
                <a:srgbClr val="75787B"/>
              </a:solidFill>
            </a:endParaRPr>
          </a:p>
          <a:p>
            <a:pPr marL="631825" lvl="1" indent="-185738">
              <a:buNone/>
            </a:pPr>
            <a:r>
              <a:rPr lang="en-US" sz="1600" dirty="0">
                <a:solidFill>
                  <a:srgbClr val="75787B"/>
                </a:solidFill>
              </a:rPr>
              <a:t> </a:t>
            </a:r>
            <a:r>
              <a:rPr lang="en-US" sz="1600" dirty="0" smtClean="0">
                <a:solidFill>
                  <a:srgbClr val="75787B"/>
                </a:solidFill>
              </a:rPr>
              <a:t>Experimental </a:t>
            </a:r>
            <a:r>
              <a:rPr lang="en-US" sz="1600" dirty="0">
                <a:solidFill>
                  <a:srgbClr val="75787B"/>
                </a:solidFill>
              </a:rPr>
              <a:t>design: strategic layout of varieties in a trial </a:t>
            </a:r>
          </a:p>
          <a:p>
            <a:pPr marL="631825" lvl="1" indent="-185738">
              <a:buNone/>
            </a:pPr>
            <a:r>
              <a:rPr lang="en-US" sz="1600" dirty="0">
                <a:solidFill>
                  <a:srgbClr val="75787B"/>
                </a:solidFill>
                <a:latin typeface="Arial" charset="0"/>
                <a:ea typeface="MS PGothic" pitchFamily="34" charset="-128"/>
              </a:rPr>
              <a:t> </a:t>
            </a:r>
            <a:r>
              <a:rPr lang="en-US" sz="1600" dirty="0" smtClean="0">
                <a:solidFill>
                  <a:srgbClr val="75787B"/>
                </a:solidFill>
                <a:latin typeface="Arial" charset="0"/>
                <a:ea typeface="MS PGothic" pitchFamily="34" charset="-128"/>
              </a:rPr>
              <a:t>Statistical </a:t>
            </a:r>
            <a:r>
              <a:rPr lang="en-US" sz="1600" dirty="0">
                <a:solidFill>
                  <a:srgbClr val="75787B"/>
                </a:solidFill>
                <a:latin typeface="Arial" charset="0"/>
                <a:ea typeface="MS PGothic" pitchFamily="34" charset="-128"/>
              </a:rPr>
              <a:t>analyses: to take into account environmental effects</a:t>
            </a:r>
            <a:endParaRPr lang="en-US" sz="1600" dirty="0">
              <a:solidFill>
                <a:srgbClr val="75787B"/>
              </a:solidFill>
            </a:endParaRPr>
          </a:p>
          <a:p>
            <a:endParaRPr lang="fr-FR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smtClean="0"/>
              <a:t>JMP Discovery Summit Europe 2018 | Custom ANOVA |</a:t>
            </a:r>
            <a:endParaRPr lang="fr-FR"/>
          </a:p>
        </p:txBody>
      </p:sp>
      <p:sp>
        <p:nvSpPr>
          <p:cNvPr id="7" name="Flèche droite 6"/>
          <p:cNvSpPr/>
          <p:nvPr/>
        </p:nvSpPr>
        <p:spPr>
          <a:xfrm>
            <a:off x="351907" y="3878667"/>
            <a:ext cx="752475" cy="23812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lèche droite 7"/>
          <p:cNvSpPr/>
          <p:nvPr/>
        </p:nvSpPr>
        <p:spPr>
          <a:xfrm>
            <a:off x="351906" y="4275329"/>
            <a:ext cx="752475" cy="23812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5" descr="http://cfdqp.limagrain.com/Mediatheques/photos.nsf/0/5531444F4CC2D6B7C1257321004E3046/$file/00000909_HR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39850" y="976980"/>
            <a:ext cx="1833929" cy="1376362"/>
          </a:xfrm>
          <a:prstGeom prst="rect">
            <a:avLst/>
          </a:prstGeom>
          <a:noFill/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715179" y="2537460"/>
            <a:ext cx="2330072" cy="16326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3542840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Context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Trial design</a:t>
            </a:r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98ABCD-4806-4284-B708-C84E4CB19E02}" type="slidenum">
              <a:rPr lang="fr-FR" smtClean="0"/>
              <a:t>4</a:t>
            </a:fld>
            <a:endParaRPr lang="fr-FR"/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pPr lvl="0"/>
            <a:r>
              <a:rPr lang="en-US" dirty="0" smtClean="0">
                <a:solidFill>
                  <a:srgbClr val="A41128"/>
                </a:solidFill>
              </a:rPr>
              <a:t>Trial vocabulary</a:t>
            </a:r>
            <a:endParaRPr lang="en-US" dirty="0">
              <a:solidFill>
                <a:srgbClr val="A41128"/>
              </a:solidFill>
            </a:endParaRPr>
          </a:p>
          <a:p>
            <a:pPr marL="215900" lvl="1" indent="-215900"/>
            <a:r>
              <a:rPr lang="en-US" sz="1600" b="1" dirty="0">
                <a:solidFill>
                  <a:srgbClr val="7030A0"/>
                </a:solidFill>
              </a:rPr>
              <a:t>Plot</a:t>
            </a:r>
            <a:r>
              <a:rPr lang="en-US" sz="1600" dirty="0">
                <a:solidFill>
                  <a:srgbClr val="7030A0"/>
                </a:solidFill>
              </a:rPr>
              <a:t> </a:t>
            </a:r>
            <a:r>
              <a:rPr lang="en-US" sz="1600" dirty="0">
                <a:solidFill>
                  <a:srgbClr val="75787B"/>
                </a:solidFill>
              </a:rPr>
              <a:t>= basic unit within a trial </a:t>
            </a:r>
            <a:r>
              <a:rPr lang="en-US" sz="1600" dirty="0" smtClean="0">
                <a:solidFill>
                  <a:srgbClr val="75787B"/>
                </a:solidFill>
              </a:rPr>
              <a:t/>
            </a:r>
            <a:br>
              <a:rPr lang="en-US" sz="1600" dirty="0" smtClean="0">
                <a:solidFill>
                  <a:srgbClr val="75787B"/>
                </a:solidFill>
              </a:rPr>
            </a:br>
            <a:r>
              <a:rPr lang="en-US" sz="1600" dirty="0" smtClean="0">
                <a:solidFill>
                  <a:srgbClr val="75787B"/>
                </a:solidFill>
              </a:rPr>
              <a:t>which contains </a:t>
            </a:r>
            <a:r>
              <a:rPr lang="en-US" sz="1600" dirty="0">
                <a:solidFill>
                  <a:srgbClr val="75787B"/>
                </a:solidFill>
              </a:rPr>
              <a:t>one or several </a:t>
            </a:r>
            <a:r>
              <a:rPr lang="en-US" sz="1600" dirty="0" smtClean="0">
                <a:solidFill>
                  <a:srgbClr val="75787B"/>
                </a:solidFill>
              </a:rPr>
              <a:t/>
            </a:r>
            <a:br>
              <a:rPr lang="en-US" sz="1600" dirty="0" smtClean="0">
                <a:solidFill>
                  <a:srgbClr val="75787B"/>
                </a:solidFill>
              </a:rPr>
            </a:br>
            <a:r>
              <a:rPr lang="en-US" sz="1600" dirty="0" smtClean="0">
                <a:solidFill>
                  <a:srgbClr val="75787B"/>
                </a:solidFill>
              </a:rPr>
              <a:t>plants </a:t>
            </a:r>
            <a:r>
              <a:rPr lang="en-US" sz="1600" dirty="0">
                <a:solidFill>
                  <a:srgbClr val="75787B"/>
                </a:solidFill>
              </a:rPr>
              <a:t>of a </a:t>
            </a:r>
            <a:r>
              <a:rPr lang="en-US" sz="1600" dirty="0" smtClean="0">
                <a:solidFill>
                  <a:srgbClr val="75787B"/>
                </a:solidFill>
              </a:rPr>
              <a:t>given </a:t>
            </a:r>
            <a:r>
              <a:rPr lang="en-US" sz="1600" dirty="0">
                <a:solidFill>
                  <a:srgbClr val="75787B"/>
                </a:solidFill>
              </a:rPr>
              <a:t>variety</a:t>
            </a:r>
          </a:p>
          <a:p>
            <a:pPr marL="215900" lvl="1" indent="-215900"/>
            <a:r>
              <a:rPr lang="en-US" sz="1600" b="1" dirty="0">
                <a:solidFill>
                  <a:srgbClr val="0070C0"/>
                </a:solidFill>
              </a:rPr>
              <a:t>Block</a:t>
            </a:r>
            <a:r>
              <a:rPr lang="en-US" sz="1600" dirty="0">
                <a:solidFill>
                  <a:srgbClr val="0070C0"/>
                </a:solidFill>
              </a:rPr>
              <a:t> </a:t>
            </a:r>
            <a:r>
              <a:rPr lang="en-US" sz="1600" dirty="0">
                <a:solidFill>
                  <a:srgbClr val="75787B"/>
                </a:solidFill>
              </a:rPr>
              <a:t>= group of adjacent </a:t>
            </a:r>
            <a:r>
              <a:rPr lang="en-US" sz="1600" dirty="0" smtClean="0">
                <a:solidFill>
                  <a:srgbClr val="75787B"/>
                </a:solidFill>
              </a:rPr>
              <a:t>plots </a:t>
            </a:r>
            <a:br>
              <a:rPr lang="en-US" sz="1600" dirty="0" smtClean="0">
                <a:solidFill>
                  <a:srgbClr val="75787B"/>
                </a:solidFill>
              </a:rPr>
            </a:br>
            <a:r>
              <a:rPr lang="en-US" sz="1600" dirty="0" smtClean="0">
                <a:solidFill>
                  <a:srgbClr val="75787B"/>
                </a:solidFill>
              </a:rPr>
              <a:t>with similar </a:t>
            </a:r>
            <a:r>
              <a:rPr lang="en-US" sz="1600" dirty="0">
                <a:solidFill>
                  <a:srgbClr val="75787B"/>
                </a:solidFill>
              </a:rPr>
              <a:t>environmental </a:t>
            </a:r>
            <a:r>
              <a:rPr lang="en-US" sz="1600" dirty="0" smtClean="0">
                <a:solidFill>
                  <a:srgbClr val="75787B"/>
                </a:solidFill>
              </a:rPr>
              <a:t/>
            </a:r>
            <a:br>
              <a:rPr lang="en-US" sz="1600" dirty="0" smtClean="0">
                <a:solidFill>
                  <a:srgbClr val="75787B"/>
                </a:solidFill>
              </a:rPr>
            </a:br>
            <a:r>
              <a:rPr lang="en-US" sz="1600" dirty="0" smtClean="0">
                <a:solidFill>
                  <a:srgbClr val="75787B"/>
                </a:solidFill>
              </a:rPr>
              <a:t>characteristics </a:t>
            </a:r>
            <a:endParaRPr lang="en-US" sz="1600" dirty="0">
              <a:solidFill>
                <a:srgbClr val="75787B"/>
              </a:solidFill>
            </a:endParaRPr>
          </a:p>
          <a:p>
            <a:pPr marL="215900" lvl="1" indent="-215900"/>
            <a:r>
              <a:rPr lang="en-US" sz="1600" b="1" dirty="0">
                <a:solidFill>
                  <a:srgbClr val="008A00"/>
                </a:solidFill>
              </a:rPr>
              <a:t>Repetition</a:t>
            </a:r>
            <a:r>
              <a:rPr lang="en-US" sz="1600" dirty="0">
                <a:solidFill>
                  <a:srgbClr val="008A00"/>
                </a:solidFill>
              </a:rPr>
              <a:t> </a:t>
            </a:r>
            <a:r>
              <a:rPr lang="en-US" sz="1600" dirty="0">
                <a:solidFill>
                  <a:srgbClr val="75787B"/>
                </a:solidFill>
              </a:rPr>
              <a:t> = replicate of the trial </a:t>
            </a:r>
            <a:r>
              <a:rPr lang="en-US" sz="1600" dirty="0" smtClean="0">
                <a:solidFill>
                  <a:srgbClr val="75787B"/>
                </a:solidFill>
              </a:rPr>
              <a:t/>
            </a:r>
            <a:br>
              <a:rPr lang="en-US" sz="1600" dirty="0" smtClean="0">
                <a:solidFill>
                  <a:srgbClr val="75787B"/>
                </a:solidFill>
              </a:rPr>
            </a:br>
            <a:r>
              <a:rPr lang="en-US" sz="1600" dirty="0" smtClean="0">
                <a:solidFill>
                  <a:srgbClr val="75787B"/>
                </a:solidFill>
              </a:rPr>
              <a:t>with a </a:t>
            </a:r>
            <a:r>
              <a:rPr lang="en-US" sz="1600" dirty="0">
                <a:solidFill>
                  <a:srgbClr val="75787B"/>
                </a:solidFill>
              </a:rPr>
              <a:t>different plot arrangement </a:t>
            </a:r>
          </a:p>
          <a:p>
            <a:endParaRPr lang="fr-FR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smtClean="0"/>
              <a:t>JMP Discovery Summit Europe 2018 | Custom ANOVA |</a:t>
            </a:r>
            <a:endParaRPr lang="fr-FR"/>
          </a:p>
        </p:txBody>
      </p:sp>
      <p:grpSp>
        <p:nvGrpSpPr>
          <p:cNvPr id="150" name="Groupe 149"/>
          <p:cNvGrpSpPr/>
          <p:nvPr/>
        </p:nvGrpSpPr>
        <p:grpSpPr>
          <a:xfrm>
            <a:off x="4772005" y="1407406"/>
            <a:ext cx="3814270" cy="2380165"/>
            <a:chOff x="2409810" y="3492363"/>
            <a:chExt cx="3814270" cy="2380165"/>
          </a:xfrm>
        </p:grpSpPr>
        <p:sp>
          <p:nvSpPr>
            <p:cNvPr id="151" name="Rectangle 150"/>
            <p:cNvSpPr/>
            <p:nvPr/>
          </p:nvSpPr>
          <p:spPr>
            <a:xfrm>
              <a:off x="2409810" y="3492363"/>
              <a:ext cx="468000" cy="468000"/>
            </a:xfrm>
            <a:prstGeom prst="rect">
              <a:avLst/>
            </a:prstGeom>
            <a:solidFill>
              <a:sysClr val="window" lastClr="FFFFFF"/>
            </a:solidFill>
            <a:ln w="15875" cap="flat" cmpd="sng" algn="ctr">
              <a:solidFill>
                <a:sysClr val="windowText" lastClr="000000">
                  <a:shade val="75000"/>
                  <a:lumMod val="80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r>
                <a:rPr lang="en-US" sz="1200" b="1" kern="0" dirty="0" smtClean="0">
                  <a:solidFill>
                    <a:sysClr val="windowText" lastClr="000000"/>
                  </a:solidFill>
                  <a:cs typeface="Arial" pitchFamily="34" charset="0"/>
                </a:rPr>
                <a:t>V11</a:t>
              </a:r>
              <a:endParaRPr lang="en-US" sz="1200" b="1" kern="0" dirty="0">
                <a:solidFill>
                  <a:sysClr val="windowText" lastClr="000000"/>
                </a:solidFill>
                <a:cs typeface="Arial" pitchFamily="34" charset="0"/>
              </a:endParaRPr>
            </a:p>
          </p:txBody>
        </p:sp>
        <p:sp>
          <p:nvSpPr>
            <p:cNvPr id="152" name="Rectangle 151"/>
            <p:cNvSpPr/>
            <p:nvPr/>
          </p:nvSpPr>
          <p:spPr>
            <a:xfrm>
              <a:off x="3079064" y="3492363"/>
              <a:ext cx="468000" cy="468000"/>
            </a:xfrm>
            <a:prstGeom prst="rect">
              <a:avLst/>
            </a:prstGeom>
            <a:solidFill>
              <a:sysClr val="window" lastClr="FFFFFF"/>
            </a:solidFill>
            <a:ln w="15875" cap="flat" cmpd="sng" algn="ctr">
              <a:solidFill>
                <a:sysClr val="windowText" lastClr="000000">
                  <a:shade val="75000"/>
                  <a:lumMod val="80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r>
                <a:rPr lang="en-US" sz="1200" b="1" kern="0" dirty="0" smtClean="0">
                  <a:solidFill>
                    <a:sysClr val="windowText" lastClr="000000"/>
                  </a:solidFill>
                  <a:cs typeface="Arial" pitchFamily="34" charset="0"/>
                </a:rPr>
                <a:t>V7</a:t>
              </a:r>
              <a:endParaRPr lang="en-US" sz="1200" b="1" kern="0" dirty="0">
                <a:solidFill>
                  <a:sysClr val="windowText" lastClr="000000"/>
                </a:solidFill>
                <a:cs typeface="Arial" pitchFamily="34" charset="0"/>
              </a:endParaRPr>
            </a:p>
          </p:txBody>
        </p:sp>
        <p:sp>
          <p:nvSpPr>
            <p:cNvPr id="153" name="Rectangle 152"/>
            <p:cNvSpPr/>
            <p:nvPr/>
          </p:nvSpPr>
          <p:spPr>
            <a:xfrm>
              <a:off x="3079064" y="4129751"/>
              <a:ext cx="468000" cy="468000"/>
            </a:xfrm>
            <a:prstGeom prst="rect">
              <a:avLst/>
            </a:prstGeom>
            <a:solidFill>
              <a:sysClr val="window" lastClr="FFFFFF"/>
            </a:solidFill>
            <a:ln w="15875" cap="flat" cmpd="sng" algn="ctr">
              <a:solidFill>
                <a:sysClr val="windowText" lastClr="000000">
                  <a:shade val="75000"/>
                  <a:lumMod val="80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r>
                <a:rPr lang="en-US" sz="1200" b="1" kern="0" dirty="0" smtClean="0">
                  <a:solidFill>
                    <a:sysClr val="windowText" lastClr="000000"/>
                  </a:solidFill>
                  <a:cs typeface="Arial" pitchFamily="34" charset="0"/>
                </a:rPr>
                <a:t>V12</a:t>
              </a:r>
              <a:endParaRPr lang="en-US" sz="1200" b="1" kern="0" dirty="0">
                <a:solidFill>
                  <a:sysClr val="windowText" lastClr="000000"/>
                </a:solidFill>
                <a:cs typeface="Arial" pitchFamily="34" charset="0"/>
              </a:endParaRPr>
            </a:p>
          </p:txBody>
        </p:sp>
        <p:sp>
          <p:nvSpPr>
            <p:cNvPr id="154" name="Rectangle 153"/>
            <p:cNvSpPr/>
            <p:nvPr/>
          </p:nvSpPr>
          <p:spPr>
            <a:xfrm>
              <a:off x="2409810" y="4129751"/>
              <a:ext cx="468000" cy="468000"/>
            </a:xfrm>
            <a:prstGeom prst="rect">
              <a:avLst/>
            </a:prstGeom>
            <a:solidFill>
              <a:sysClr val="window" lastClr="FFFFFF"/>
            </a:solidFill>
            <a:ln w="15875" cap="flat" cmpd="sng" algn="ctr">
              <a:solidFill>
                <a:sysClr val="windowText" lastClr="000000">
                  <a:shade val="75000"/>
                  <a:lumMod val="80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r>
                <a:rPr lang="en-US" sz="1200" b="1" kern="0" dirty="0" smtClean="0">
                  <a:solidFill>
                    <a:sysClr val="windowText" lastClr="000000"/>
                  </a:solidFill>
                  <a:cs typeface="Arial" pitchFamily="34" charset="0"/>
                </a:rPr>
                <a:t>V3</a:t>
              </a:r>
              <a:endParaRPr lang="en-US" sz="1200" b="1" kern="0" dirty="0">
                <a:solidFill>
                  <a:sysClr val="windowText" lastClr="000000"/>
                </a:solidFill>
                <a:cs typeface="Arial" pitchFamily="34" charset="0"/>
              </a:endParaRPr>
            </a:p>
          </p:txBody>
        </p:sp>
        <p:sp>
          <p:nvSpPr>
            <p:cNvPr id="155" name="Rectangle 154"/>
            <p:cNvSpPr/>
            <p:nvPr/>
          </p:nvSpPr>
          <p:spPr>
            <a:xfrm>
              <a:off x="3748318" y="3492363"/>
              <a:ext cx="468000" cy="468000"/>
            </a:xfrm>
            <a:prstGeom prst="rect">
              <a:avLst/>
            </a:prstGeom>
            <a:solidFill>
              <a:sysClr val="window" lastClr="FFFFFF"/>
            </a:solidFill>
            <a:ln w="15875" cap="flat" cmpd="sng" algn="ctr">
              <a:solidFill>
                <a:sysClr val="windowText" lastClr="000000">
                  <a:shade val="75000"/>
                  <a:lumMod val="80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r>
                <a:rPr lang="en-US" sz="1200" b="1" kern="0" dirty="0" smtClean="0">
                  <a:solidFill>
                    <a:sysClr val="windowText" lastClr="000000"/>
                  </a:solidFill>
                  <a:cs typeface="Arial" pitchFamily="34" charset="0"/>
                </a:rPr>
                <a:t>V4</a:t>
              </a:r>
              <a:endParaRPr lang="en-US" sz="1200" b="1" kern="0" dirty="0">
                <a:solidFill>
                  <a:sysClr val="windowText" lastClr="000000"/>
                </a:solidFill>
                <a:cs typeface="Arial" pitchFamily="34" charset="0"/>
              </a:endParaRPr>
            </a:p>
          </p:txBody>
        </p:sp>
        <p:sp>
          <p:nvSpPr>
            <p:cNvPr id="156" name="Rectangle 155"/>
            <p:cNvSpPr/>
            <p:nvPr/>
          </p:nvSpPr>
          <p:spPr>
            <a:xfrm>
              <a:off x="4417572" y="3492363"/>
              <a:ext cx="468000" cy="468000"/>
            </a:xfrm>
            <a:prstGeom prst="rect">
              <a:avLst/>
            </a:prstGeom>
            <a:solidFill>
              <a:sysClr val="window" lastClr="FFFFFF"/>
            </a:solidFill>
            <a:ln w="15875" cap="flat" cmpd="sng" algn="ctr">
              <a:solidFill>
                <a:sysClr val="windowText" lastClr="000000">
                  <a:shade val="75000"/>
                  <a:lumMod val="80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r>
                <a:rPr lang="en-US" sz="1200" b="1" kern="0" dirty="0">
                  <a:solidFill>
                    <a:sysClr val="windowText" lastClr="000000"/>
                  </a:solidFill>
                  <a:cs typeface="Arial" pitchFamily="34" charset="0"/>
                </a:rPr>
                <a:t>V9</a:t>
              </a:r>
            </a:p>
          </p:txBody>
        </p:sp>
        <p:sp>
          <p:nvSpPr>
            <p:cNvPr id="157" name="Rectangle 156"/>
            <p:cNvSpPr/>
            <p:nvPr/>
          </p:nvSpPr>
          <p:spPr>
            <a:xfrm>
              <a:off x="4417572" y="4129751"/>
              <a:ext cx="468000" cy="468000"/>
            </a:xfrm>
            <a:prstGeom prst="rect">
              <a:avLst/>
            </a:prstGeom>
            <a:solidFill>
              <a:sysClr val="window" lastClr="FFFFFF"/>
            </a:solidFill>
            <a:ln w="15875" cap="flat" cmpd="sng" algn="ctr">
              <a:solidFill>
                <a:sysClr val="windowText" lastClr="000000">
                  <a:shade val="75000"/>
                  <a:lumMod val="80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r>
                <a:rPr lang="en-US" sz="1200" b="1" kern="0" dirty="0">
                  <a:solidFill>
                    <a:sysClr val="windowText" lastClr="000000"/>
                  </a:solidFill>
                  <a:cs typeface="Arial" pitchFamily="34" charset="0"/>
                </a:rPr>
                <a:t>V1</a:t>
              </a:r>
            </a:p>
          </p:txBody>
        </p:sp>
        <p:sp>
          <p:nvSpPr>
            <p:cNvPr id="158" name="Rectangle 157"/>
            <p:cNvSpPr/>
            <p:nvPr/>
          </p:nvSpPr>
          <p:spPr>
            <a:xfrm>
              <a:off x="3748318" y="4129751"/>
              <a:ext cx="468000" cy="468000"/>
            </a:xfrm>
            <a:prstGeom prst="rect">
              <a:avLst/>
            </a:prstGeom>
            <a:solidFill>
              <a:sysClr val="window" lastClr="FFFFFF"/>
            </a:solidFill>
            <a:ln w="15875" cap="flat" cmpd="sng" algn="ctr">
              <a:solidFill>
                <a:sysClr val="windowText" lastClr="000000">
                  <a:shade val="75000"/>
                  <a:lumMod val="80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r>
                <a:rPr lang="en-US" sz="1200" b="1" kern="0" dirty="0" smtClean="0">
                  <a:solidFill>
                    <a:sysClr val="windowText" lastClr="000000"/>
                  </a:solidFill>
                  <a:cs typeface="Arial" pitchFamily="34" charset="0"/>
                </a:rPr>
                <a:t>V5</a:t>
              </a:r>
              <a:endParaRPr lang="en-US" sz="1200" b="1" kern="0" dirty="0">
                <a:solidFill>
                  <a:sysClr val="windowText" lastClr="000000"/>
                </a:solidFill>
                <a:cs typeface="Arial" pitchFamily="34" charset="0"/>
              </a:endParaRPr>
            </a:p>
          </p:txBody>
        </p:sp>
        <p:sp>
          <p:nvSpPr>
            <p:cNvPr id="159" name="Rectangle 158"/>
            <p:cNvSpPr/>
            <p:nvPr/>
          </p:nvSpPr>
          <p:spPr>
            <a:xfrm>
              <a:off x="5086826" y="3492363"/>
              <a:ext cx="468000" cy="468000"/>
            </a:xfrm>
            <a:prstGeom prst="rect">
              <a:avLst/>
            </a:prstGeom>
            <a:solidFill>
              <a:sysClr val="window" lastClr="FFFFFF"/>
            </a:solidFill>
            <a:ln w="15875" cap="flat" cmpd="sng" algn="ctr">
              <a:solidFill>
                <a:sysClr val="windowText" lastClr="000000">
                  <a:shade val="75000"/>
                  <a:lumMod val="80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r>
                <a:rPr lang="en-US" sz="1200" b="1" kern="0" dirty="0">
                  <a:solidFill>
                    <a:sysClr val="windowText" lastClr="000000"/>
                  </a:solidFill>
                  <a:cs typeface="Arial" pitchFamily="34" charset="0"/>
                </a:rPr>
                <a:t>V8</a:t>
              </a:r>
            </a:p>
          </p:txBody>
        </p:sp>
        <p:sp>
          <p:nvSpPr>
            <p:cNvPr id="160" name="Rectangle 159"/>
            <p:cNvSpPr/>
            <p:nvPr/>
          </p:nvSpPr>
          <p:spPr>
            <a:xfrm>
              <a:off x="5756080" y="3492363"/>
              <a:ext cx="468000" cy="468000"/>
            </a:xfrm>
            <a:prstGeom prst="rect">
              <a:avLst/>
            </a:prstGeom>
            <a:solidFill>
              <a:sysClr val="window" lastClr="FFFFFF"/>
            </a:solidFill>
            <a:ln w="15875" cap="flat" cmpd="sng" algn="ctr">
              <a:solidFill>
                <a:sysClr val="windowText" lastClr="000000">
                  <a:shade val="75000"/>
                  <a:lumMod val="80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r>
                <a:rPr lang="en-US" sz="1200" b="1" kern="0" dirty="0">
                  <a:solidFill>
                    <a:sysClr val="windowText" lastClr="000000"/>
                  </a:solidFill>
                  <a:cs typeface="Arial" pitchFamily="34" charset="0"/>
                </a:rPr>
                <a:t>V10</a:t>
              </a:r>
            </a:p>
          </p:txBody>
        </p:sp>
        <p:sp>
          <p:nvSpPr>
            <p:cNvPr id="161" name="Rectangle 160"/>
            <p:cNvSpPr/>
            <p:nvPr/>
          </p:nvSpPr>
          <p:spPr>
            <a:xfrm>
              <a:off x="5756080" y="4129751"/>
              <a:ext cx="468000" cy="468000"/>
            </a:xfrm>
            <a:prstGeom prst="rect">
              <a:avLst/>
            </a:prstGeom>
            <a:solidFill>
              <a:sysClr val="window" lastClr="FFFFFF"/>
            </a:solidFill>
            <a:ln w="15875" cap="flat" cmpd="sng" algn="ctr">
              <a:solidFill>
                <a:sysClr val="windowText" lastClr="000000">
                  <a:shade val="75000"/>
                  <a:lumMod val="80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r>
                <a:rPr lang="en-US" sz="1200" b="1" kern="0" dirty="0" smtClean="0">
                  <a:solidFill>
                    <a:sysClr val="windowText" lastClr="000000"/>
                  </a:solidFill>
                  <a:cs typeface="Arial" pitchFamily="34" charset="0"/>
                </a:rPr>
                <a:t>V2</a:t>
              </a:r>
              <a:endParaRPr lang="en-US" sz="1200" b="1" kern="0" dirty="0">
                <a:solidFill>
                  <a:sysClr val="windowText" lastClr="000000"/>
                </a:solidFill>
                <a:cs typeface="Arial" pitchFamily="34" charset="0"/>
              </a:endParaRPr>
            </a:p>
          </p:txBody>
        </p:sp>
        <p:sp>
          <p:nvSpPr>
            <p:cNvPr id="162" name="Rectangle 161"/>
            <p:cNvSpPr/>
            <p:nvPr/>
          </p:nvSpPr>
          <p:spPr>
            <a:xfrm>
              <a:off x="5086826" y="4129751"/>
              <a:ext cx="468000" cy="468000"/>
            </a:xfrm>
            <a:prstGeom prst="rect">
              <a:avLst/>
            </a:prstGeom>
            <a:solidFill>
              <a:sysClr val="window" lastClr="FFFFFF"/>
            </a:solidFill>
            <a:ln w="15875" cap="flat" cmpd="sng" algn="ctr">
              <a:solidFill>
                <a:sysClr val="windowText" lastClr="000000">
                  <a:shade val="75000"/>
                  <a:lumMod val="80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r>
                <a:rPr lang="en-US" sz="1200" b="1" kern="0" dirty="0" smtClean="0">
                  <a:solidFill>
                    <a:sysClr val="windowText" lastClr="000000"/>
                  </a:solidFill>
                  <a:cs typeface="Arial" pitchFamily="34" charset="0"/>
                </a:rPr>
                <a:t>V6</a:t>
              </a:r>
              <a:endParaRPr lang="en-US" sz="1200" b="1" kern="0" dirty="0">
                <a:solidFill>
                  <a:sysClr val="windowText" lastClr="000000"/>
                </a:solidFill>
                <a:cs typeface="Arial" pitchFamily="34" charset="0"/>
              </a:endParaRPr>
            </a:p>
          </p:txBody>
        </p:sp>
        <p:sp>
          <p:nvSpPr>
            <p:cNvPr id="163" name="Rectangle 162"/>
            <p:cNvSpPr/>
            <p:nvPr/>
          </p:nvSpPr>
          <p:spPr>
            <a:xfrm>
              <a:off x="2409810" y="4767139"/>
              <a:ext cx="468000" cy="468000"/>
            </a:xfrm>
            <a:prstGeom prst="rect">
              <a:avLst/>
            </a:prstGeom>
            <a:solidFill>
              <a:sysClr val="window" lastClr="FFFFFF"/>
            </a:solidFill>
            <a:ln w="15875" cap="flat" cmpd="sng" algn="ctr">
              <a:solidFill>
                <a:sysClr val="windowText" lastClr="000000">
                  <a:shade val="75000"/>
                  <a:lumMod val="80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r>
                <a:rPr lang="en-US" sz="1200" b="1" kern="0" dirty="0" smtClean="0">
                  <a:solidFill>
                    <a:sysClr val="windowText" lastClr="000000"/>
                  </a:solidFill>
                  <a:cs typeface="Arial" pitchFamily="34" charset="0"/>
                </a:rPr>
                <a:t>V6</a:t>
              </a:r>
              <a:endParaRPr lang="en-US" sz="1200" b="1" kern="0" dirty="0">
                <a:solidFill>
                  <a:sysClr val="windowText" lastClr="000000"/>
                </a:solidFill>
                <a:cs typeface="Arial" pitchFamily="34" charset="0"/>
              </a:endParaRPr>
            </a:p>
          </p:txBody>
        </p:sp>
        <p:sp>
          <p:nvSpPr>
            <p:cNvPr id="164" name="Rectangle 163"/>
            <p:cNvSpPr/>
            <p:nvPr/>
          </p:nvSpPr>
          <p:spPr>
            <a:xfrm>
              <a:off x="3079064" y="4767139"/>
              <a:ext cx="468000" cy="468000"/>
            </a:xfrm>
            <a:prstGeom prst="rect">
              <a:avLst/>
            </a:prstGeom>
            <a:solidFill>
              <a:sysClr val="window" lastClr="FFFFFF"/>
            </a:solidFill>
            <a:ln w="15875" cap="flat" cmpd="sng" algn="ctr">
              <a:solidFill>
                <a:sysClr val="windowText" lastClr="000000">
                  <a:shade val="75000"/>
                  <a:lumMod val="80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r>
                <a:rPr lang="en-US" sz="1200" b="1" kern="0" dirty="0">
                  <a:solidFill>
                    <a:sysClr val="windowText" lastClr="000000"/>
                  </a:solidFill>
                  <a:cs typeface="Arial" pitchFamily="34" charset="0"/>
                </a:rPr>
                <a:t>V10</a:t>
              </a:r>
            </a:p>
          </p:txBody>
        </p:sp>
        <p:sp>
          <p:nvSpPr>
            <p:cNvPr id="165" name="Rectangle 164"/>
            <p:cNvSpPr/>
            <p:nvPr/>
          </p:nvSpPr>
          <p:spPr>
            <a:xfrm>
              <a:off x="3079064" y="5404528"/>
              <a:ext cx="468000" cy="468000"/>
            </a:xfrm>
            <a:prstGeom prst="rect">
              <a:avLst/>
            </a:prstGeom>
            <a:solidFill>
              <a:sysClr val="window" lastClr="FFFFFF"/>
            </a:solidFill>
            <a:ln w="15875" cap="flat" cmpd="sng" algn="ctr">
              <a:solidFill>
                <a:sysClr val="windowText" lastClr="000000">
                  <a:shade val="75000"/>
                  <a:lumMod val="80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r>
                <a:rPr lang="en-US" sz="1200" b="1" kern="0" dirty="0" smtClean="0">
                  <a:solidFill>
                    <a:sysClr val="windowText" lastClr="000000"/>
                  </a:solidFill>
                  <a:cs typeface="Arial" pitchFamily="34" charset="0"/>
                </a:rPr>
                <a:t>V2</a:t>
              </a:r>
              <a:endParaRPr lang="en-US" sz="1200" b="1" kern="0" dirty="0">
                <a:solidFill>
                  <a:sysClr val="windowText" lastClr="000000"/>
                </a:solidFill>
                <a:cs typeface="Arial" pitchFamily="34" charset="0"/>
              </a:endParaRPr>
            </a:p>
          </p:txBody>
        </p:sp>
        <p:sp>
          <p:nvSpPr>
            <p:cNvPr id="166" name="Rectangle 165"/>
            <p:cNvSpPr/>
            <p:nvPr/>
          </p:nvSpPr>
          <p:spPr>
            <a:xfrm>
              <a:off x="2409810" y="5404528"/>
              <a:ext cx="468000" cy="468000"/>
            </a:xfrm>
            <a:prstGeom prst="rect">
              <a:avLst/>
            </a:prstGeom>
            <a:solidFill>
              <a:sysClr val="window" lastClr="FFFFFF"/>
            </a:solidFill>
            <a:ln w="1905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r>
                <a:rPr lang="en-US" sz="1200" b="1" kern="0" dirty="0">
                  <a:solidFill>
                    <a:sysClr val="windowText" lastClr="000000"/>
                  </a:solidFill>
                  <a:cs typeface="Arial" pitchFamily="34" charset="0"/>
                </a:rPr>
                <a:t>V4</a:t>
              </a:r>
            </a:p>
          </p:txBody>
        </p:sp>
        <p:sp>
          <p:nvSpPr>
            <p:cNvPr id="167" name="Rectangle 166"/>
            <p:cNvSpPr/>
            <p:nvPr/>
          </p:nvSpPr>
          <p:spPr>
            <a:xfrm>
              <a:off x="3748318" y="4767139"/>
              <a:ext cx="468000" cy="468000"/>
            </a:xfrm>
            <a:prstGeom prst="rect">
              <a:avLst/>
            </a:prstGeom>
            <a:solidFill>
              <a:sysClr val="window" lastClr="FFFFFF"/>
            </a:solidFill>
            <a:ln w="15875" cap="flat" cmpd="sng" algn="ctr">
              <a:solidFill>
                <a:sysClr val="windowText" lastClr="000000">
                  <a:shade val="75000"/>
                  <a:lumMod val="80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r>
                <a:rPr lang="en-US" sz="1200" b="1" kern="0" dirty="0" smtClean="0">
                  <a:solidFill>
                    <a:sysClr val="windowText" lastClr="000000"/>
                  </a:solidFill>
                  <a:cs typeface="Arial" pitchFamily="34" charset="0"/>
                </a:rPr>
                <a:t>V8</a:t>
              </a:r>
              <a:endParaRPr lang="en-US" sz="1200" b="1" kern="0" dirty="0">
                <a:solidFill>
                  <a:sysClr val="windowText" lastClr="000000"/>
                </a:solidFill>
                <a:cs typeface="Arial" pitchFamily="34" charset="0"/>
              </a:endParaRPr>
            </a:p>
          </p:txBody>
        </p:sp>
        <p:sp>
          <p:nvSpPr>
            <p:cNvPr id="168" name="Rectangle 167"/>
            <p:cNvSpPr/>
            <p:nvPr/>
          </p:nvSpPr>
          <p:spPr>
            <a:xfrm>
              <a:off x="4417572" y="4767139"/>
              <a:ext cx="468000" cy="468000"/>
            </a:xfrm>
            <a:prstGeom prst="rect">
              <a:avLst/>
            </a:prstGeom>
            <a:solidFill>
              <a:sysClr val="window" lastClr="FFFFFF"/>
            </a:solidFill>
            <a:ln w="15875" cap="flat" cmpd="sng" algn="ctr">
              <a:solidFill>
                <a:sysClr val="windowText" lastClr="000000">
                  <a:shade val="75000"/>
                  <a:lumMod val="80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r>
                <a:rPr lang="en-US" sz="1200" b="1" kern="0" dirty="0">
                  <a:solidFill>
                    <a:sysClr val="windowText" lastClr="000000"/>
                  </a:solidFill>
                  <a:cs typeface="Arial" pitchFamily="34" charset="0"/>
                </a:rPr>
                <a:t>V3</a:t>
              </a:r>
            </a:p>
          </p:txBody>
        </p:sp>
        <p:sp>
          <p:nvSpPr>
            <p:cNvPr id="169" name="Rectangle 168"/>
            <p:cNvSpPr/>
            <p:nvPr/>
          </p:nvSpPr>
          <p:spPr>
            <a:xfrm>
              <a:off x="4417572" y="5404528"/>
              <a:ext cx="468000" cy="468000"/>
            </a:xfrm>
            <a:prstGeom prst="rect">
              <a:avLst/>
            </a:prstGeom>
            <a:solidFill>
              <a:sysClr val="window" lastClr="FFFFFF"/>
            </a:solidFill>
            <a:ln w="15875" cap="flat" cmpd="sng" algn="ctr">
              <a:solidFill>
                <a:sysClr val="windowText" lastClr="000000">
                  <a:shade val="75000"/>
                  <a:lumMod val="80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r>
                <a:rPr lang="en-US" sz="1200" b="1" kern="0" dirty="0" smtClean="0">
                  <a:solidFill>
                    <a:sysClr val="windowText" lastClr="000000"/>
                  </a:solidFill>
                  <a:cs typeface="Arial" pitchFamily="34" charset="0"/>
                </a:rPr>
                <a:t>V12</a:t>
              </a:r>
              <a:endParaRPr lang="en-US" sz="1200" b="1" kern="0" dirty="0">
                <a:solidFill>
                  <a:sysClr val="windowText" lastClr="000000"/>
                </a:solidFill>
                <a:cs typeface="Arial" pitchFamily="34" charset="0"/>
              </a:endParaRPr>
            </a:p>
          </p:txBody>
        </p:sp>
        <p:sp>
          <p:nvSpPr>
            <p:cNvPr id="170" name="Rectangle 169"/>
            <p:cNvSpPr/>
            <p:nvPr/>
          </p:nvSpPr>
          <p:spPr>
            <a:xfrm>
              <a:off x="3748318" y="5404528"/>
              <a:ext cx="468000" cy="468000"/>
            </a:xfrm>
            <a:prstGeom prst="rect">
              <a:avLst/>
            </a:prstGeom>
            <a:solidFill>
              <a:sysClr val="window" lastClr="FFFFFF"/>
            </a:solidFill>
            <a:ln w="15875" cap="flat" cmpd="sng" algn="ctr">
              <a:solidFill>
                <a:sysClr val="windowText" lastClr="000000">
                  <a:shade val="75000"/>
                  <a:lumMod val="80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r>
                <a:rPr lang="en-US" sz="1200" b="1" kern="0" dirty="0">
                  <a:solidFill>
                    <a:sysClr val="windowText" lastClr="000000"/>
                  </a:solidFill>
                  <a:cs typeface="Arial" pitchFamily="34" charset="0"/>
                </a:rPr>
                <a:t>V7</a:t>
              </a:r>
            </a:p>
          </p:txBody>
        </p:sp>
        <p:sp>
          <p:nvSpPr>
            <p:cNvPr id="171" name="Rectangle 170"/>
            <p:cNvSpPr/>
            <p:nvPr/>
          </p:nvSpPr>
          <p:spPr>
            <a:xfrm>
              <a:off x="5086826" y="4767139"/>
              <a:ext cx="468000" cy="468000"/>
            </a:xfrm>
            <a:prstGeom prst="rect">
              <a:avLst/>
            </a:prstGeom>
            <a:solidFill>
              <a:sysClr val="window" lastClr="FFFFFF"/>
            </a:solidFill>
            <a:ln w="15875" cap="flat" cmpd="sng" algn="ctr">
              <a:solidFill>
                <a:sysClr val="windowText" lastClr="000000">
                  <a:shade val="75000"/>
                  <a:lumMod val="80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r>
                <a:rPr lang="en-US" sz="1200" b="1" kern="0" dirty="0">
                  <a:solidFill>
                    <a:sysClr val="windowText" lastClr="000000"/>
                  </a:solidFill>
                  <a:cs typeface="Arial" pitchFamily="34" charset="0"/>
                </a:rPr>
                <a:t>V5</a:t>
              </a:r>
            </a:p>
          </p:txBody>
        </p:sp>
        <p:sp>
          <p:nvSpPr>
            <p:cNvPr id="172" name="Rectangle 171"/>
            <p:cNvSpPr/>
            <p:nvPr/>
          </p:nvSpPr>
          <p:spPr>
            <a:xfrm>
              <a:off x="5756080" y="4767139"/>
              <a:ext cx="468000" cy="468000"/>
            </a:xfrm>
            <a:prstGeom prst="rect">
              <a:avLst/>
            </a:prstGeom>
            <a:solidFill>
              <a:sysClr val="window" lastClr="FFFFFF"/>
            </a:solidFill>
            <a:ln w="15875" cap="flat" cmpd="sng" algn="ctr">
              <a:solidFill>
                <a:sysClr val="windowText" lastClr="000000">
                  <a:shade val="75000"/>
                  <a:lumMod val="80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r>
                <a:rPr lang="en-US" sz="1200" b="1" kern="0" dirty="0">
                  <a:solidFill>
                    <a:sysClr val="windowText" lastClr="000000"/>
                  </a:solidFill>
                  <a:cs typeface="Arial" pitchFamily="34" charset="0"/>
                </a:rPr>
                <a:t>V9</a:t>
              </a:r>
            </a:p>
          </p:txBody>
        </p:sp>
        <p:sp>
          <p:nvSpPr>
            <p:cNvPr id="173" name="Rectangle 172"/>
            <p:cNvSpPr/>
            <p:nvPr/>
          </p:nvSpPr>
          <p:spPr>
            <a:xfrm>
              <a:off x="5756080" y="5404528"/>
              <a:ext cx="468000" cy="468000"/>
            </a:xfrm>
            <a:prstGeom prst="rect">
              <a:avLst/>
            </a:prstGeom>
            <a:solidFill>
              <a:sysClr val="window" lastClr="FFFFFF"/>
            </a:solidFill>
            <a:ln w="15875" cap="flat" cmpd="sng" algn="ctr">
              <a:solidFill>
                <a:sysClr val="windowText" lastClr="000000">
                  <a:shade val="75000"/>
                  <a:lumMod val="80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r>
                <a:rPr lang="en-US" sz="1200" b="1" kern="0" dirty="0">
                  <a:solidFill>
                    <a:sysClr val="windowText" lastClr="000000"/>
                  </a:solidFill>
                  <a:cs typeface="Arial" pitchFamily="34" charset="0"/>
                </a:rPr>
                <a:t>V11</a:t>
              </a:r>
            </a:p>
          </p:txBody>
        </p:sp>
        <p:sp>
          <p:nvSpPr>
            <p:cNvPr id="174" name="Rectangle 173"/>
            <p:cNvSpPr/>
            <p:nvPr/>
          </p:nvSpPr>
          <p:spPr>
            <a:xfrm>
              <a:off x="5086826" y="5404528"/>
              <a:ext cx="468000" cy="468000"/>
            </a:xfrm>
            <a:prstGeom prst="rect">
              <a:avLst/>
            </a:prstGeom>
            <a:solidFill>
              <a:sysClr val="window" lastClr="FFFFFF"/>
            </a:solidFill>
            <a:ln w="15875" cap="flat" cmpd="sng" algn="ctr">
              <a:solidFill>
                <a:sysClr val="windowText" lastClr="000000">
                  <a:shade val="75000"/>
                  <a:lumMod val="80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r>
                <a:rPr lang="en-US" sz="1200" b="1" kern="0" dirty="0" smtClean="0">
                  <a:solidFill>
                    <a:sysClr val="windowText" lastClr="000000"/>
                  </a:solidFill>
                  <a:cs typeface="Arial" pitchFamily="34" charset="0"/>
                </a:rPr>
                <a:t>V1</a:t>
              </a:r>
              <a:endParaRPr lang="en-US" sz="1200" b="1" kern="0" dirty="0">
                <a:solidFill>
                  <a:sysClr val="windowText" lastClr="000000"/>
                </a:solidFill>
                <a:cs typeface="Arial" pitchFamily="34" charset="0"/>
              </a:endParaRPr>
            </a:p>
          </p:txBody>
        </p:sp>
      </p:grpSp>
      <p:sp>
        <p:nvSpPr>
          <p:cNvPr id="175" name="Rectangle 174"/>
          <p:cNvSpPr/>
          <p:nvPr/>
        </p:nvSpPr>
        <p:spPr>
          <a:xfrm>
            <a:off x="4651409" y="1292509"/>
            <a:ext cx="4050000" cy="2592000"/>
          </a:xfrm>
          <a:prstGeom prst="rect">
            <a:avLst/>
          </a:prstGeom>
          <a:noFill/>
          <a:ln w="38100" cap="flat" cmpd="sng" algn="ctr">
            <a:solidFill>
              <a:schemeClr val="accent1"/>
            </a:solidFill>
            <a:prstDash val="solid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US" kern="0" dirty="0">
              <a:solidFill>
                <a:sysClr val="windowText" lastClr="000000"/>
              </a:solidFill>
            </a:endParaRPr>
          </a:p>
        </p:txBody>
      </p:sp>
      <p:sp>
        <p:nvSpPr>
          <p:cNvPr id="176" name="Rectangle 175"/>
          <p:cNvSpPr/>
          <p:nvPr/>
        </p:nvSpPr>
        <p:spPr>
          <a:xfrm>
            <a:off x="4715576" y="1362606"/>
            <a:ext cx="3924000" cy="1188000"/>
          </a:xfrm>
          <a:prstGeom prst="rect">
            <a:avLst/>
          </a:prstGeom>
          <a:noFill/>
          <a:ln w="38100" cap="flat" cmpd="sng" algn="ctr">
            <a:solidFill>
              <a:srgbClr val="008A00"/>
            </a:solidFill>
            <a:prstDash val="lgDash"/>
          </a:ln>
          <a:effectLst/>
        </p:spPr>
        <p:txBody>
          <a:bodyPr rtlCol="0" anchor="ctr"/>
          <a:lstStyle/>
          <a:p>
            <a:pPr algn="ctr"/>
            <a:endParaRPr lang="en-US" sz="1200" b="1" kern="0" dirty="0">
              <a:solidFill>
                <a:srgbClr val="008A00"/>
              </a:solidFill>
            </a:endParaRPr>
          </a:p>
        </p:txBody>
      </p:sp>
      <p:sp>
        <p:nvSpPr>
          <p:cNvPr id="177" name="Rectangle 176"/>
          <p:cNvSpPr/>
          <p:nvPr/>
        </p:nvSpPr>
        <p:spPr>
          <a:xfrm>
            <a:off x="4723872" y="2634730"/>
            <a:ext cx="1224000" cy="1188000"/>
          </a:xfrm>
          <a:prstGeom prst="rect">
            <a:avLst/>
          </a:prstGeom>
          <a:noFill/>
          <a:ln w="38100" cap="flat" cmpd="sng" algn="ctr">
            <a:solidFill>
              <a:srgbClr val="0070C0"/>
            </a:solidFill>
            <a:prstDash val="dash"/>
          </a:ln>
          <a:effectLst/>
        </p:spPr>
        <p:txBody>
          <a:bodyPr rtlCol="0" anchor="ctr"/>
          <a:lstStyle/>
          <a:p>
            <a:pPr algn="ctr"/>
            <a:endParaRPr lang="en-US" sz="1200" b="1" kern="0" dirty="0">
              <a:solidFill>
                <a:sysClr val="windowText" lastClr="000000"/>
              </a:solidFill>
            </a:endParaRPr>
          </a:p>
        </p:txBody>
      </p:sp>
      <p:cxnSp>
        <p:nvCxnSpPr>
          <p:cNvPr id="178" name="Connecteur droit avec flèche 177"/>
          <p:cNvCxnSpPr/>
          <p:nvPr/>
        </p:nvCxnSpPr>
        <p:spPr>
          <a:xfrm>
            <a:off x="4979615" y="3787081"/>
            <a:ext cx="0" cy="510052"/>
          </a:xfrm>
          <a:prstGeom prst="straightConnector1">
            <a:avLst/>
          </a:prstGeom>
          <a:noFill/>
          <a:ln w="28575" cap="flat" cmpd="sng" algn="ctr">
            <a:solidFill>
              <a:srgbClr val="7030A0"/>
            </a:solidFill>
            <a:prstDash val="solid"/>
            <a:tailEnd type="arrow"/>
          </a:ln>
          <a:effectLst/>
        </p:spPr>
      </p:cxnSp>
      <p:sp>
        <p:nvSpPr>
          <p:cNvPr id="179" name="ZoneTexte 178"/>
          <p:cNvSpPr txBox="1"/>
          <p:nvPr/>
        </p:nvSpPr>
        <p:spPr>
          <a:xfrm>
            <a:off x="4688509" y="4226408"/>
            <a:ext cx="5822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US" kern="0" dirty="0">
                <a:solidFill>
                  <a:srgbClr val="7030A0"/>
                </a:solidFill>
              </a:rPr>
              <a:t>Plot</a:t>
            </a:r>
          </a:p>
        </p:txBody>
      </p:sp>
      <p:sp>
        <p:nvSpPr>
          <p:cNvPr id="180" name="ZoneTexte 179"/>
          <p:cNvSpPr txBox="1"/>
          <p:nvPr/>
        </p:nvSpPr>
        <p:spPr>
          <a:xfrm>
            <a:off x="5286923" y="4226408"/>
            <a:ext cx="7489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US" kern="0" dirty="0">
                <a:solidFill>
                  <a:srgbClr val="0070C0"/>
                </a:solidFill>
              </a:rPr>
              <a:t>Block</a:t>
            </a:r>
          </a:p>
        </p:txBody>
      </p:sp>
      <p:sp>
        <p:nvSpPr>
          <p:cNvPr id="181" name="ZoneTexte 180"/>
          <p:cNvSpPr txBox="1"/>
          <p:nvPr/>
        </p:nvSpPr>
        <p:spPr>
          <a:xfrm>
            <a:off x="8005944" y="4226408"/>
            <a:ext cx="6335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US" kern="0" dirty="0">
                <a:solidFill>
                  <a:schemeClr val="accent1"/>
                </a:solidFill>
              </a:rPr>
              <a:t>Trial</a:t>
            </a:r>
          </a:p>
        </p:txBody>
      </p:sp>
      <p:cxnSp>
        <p:nvCxnSpPr>
          <p:cNvPr id="182" name="Connecteur droit avec flèche 181"/>
          <p:cNvCxnSpPr/>
          <p:nvPr/>
        </p:nvCxnSpPr>
        <p:spPr>
          <a:xfrm>
            <a:off x="5664375" y="3829133"/>
            <a:ext cx="2212" cy="468000"/>
          </a:xfrm>
          <a:prstGeom prst="straightConnector1">
            <a:avLst/>
          </a:prstGeom>
          <a:noFill/>
          <a:ln w="28575" cap="flat" cmpd="sng" algn="ctr">
            <a:solidFill>
              <a:srgbClr val="0070C0"/>
            </a:solidFill>
            <a:prstDash val="solid"/>
            <a:tailEnd type="arrow"/>
          </a:ln>
          <a:effectLst/>
        </p:spPr>
      </p:cxnSp>
      <p:cxnSp>
        <p:nvCxnSpPr>
          <p:cNvPr id="183" name="Connecteur droit avec flèche 182"/>
          <p:cNvCxnSpPr/>
          <p:nvPr/>
        </p:nvCxnSpPr>
        <p:spPr>
          <a:xfrm>
            <a:off x="8329517" y="3898607"/>
            <a:ext cx="5810" cy="398526"/>
          </a:xfrm>
          <a:prstGeom prst="straightConnector1">
            <a:avLst/>
          </a:prstGeom>
          <a:noFill/>
          <a:ln w="28575" cap="flat" cmpd="sng" algn="ctr">
            <a:solidFill>
              <a:schemeClr val="accent1"/>
            </a:solidFill>
            <a:prstDash val="solid"/>
            <a:tailEnd type="arrow"/>
          </a:ln>
          <a:effectLst/>
        </p:spPr>
      </p:cxnSp>
      <p:sp>
        <p:nvSpPr>
          <p:cNvPr id="184" name="ZoneTexte 183"/>
          <p:cNvSpPr txBox="1"/>
          <p:nvPr/>
        </p:nvSpPr>
        <p:spPr>
          <a:xfrm>
            <a:off x="3837608" y="929279"/>
            <a:ext cx="468910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</a:rPr>
              <a:t>Column</a:t>
            </a:r>
            <a:r>
              <a:rPr lang="en-US" sz="1600" dirty="0">
                <a:solidFill>
                  <a:schemeClr val="tx2"/>
                </a:solidFill>
              </a:rPr>
              <a:t>     1          2          3          4          5         </a:t>
            </a:r>
            <a:r>
              <a:rPr lang="en-US" sz="1600" dirty="0" smtClean="0">
                <a:solidFill>
                  <a:schemeClr val="tx2"/>
                </a:solidFill>
              </a:rPr>
              <a:t>6</a:t>
            </a:r>
            <a:endParaRPr lang="en-US" sz="1600" dirty="0">
              <a:solidFill>
                <a:schemeClr val="tx2"/>
              </a:solidFill>
            </a:endParaRPr>
          </a:p>
        </p:txBody>
      </p:sp>
      <p:sp>
        <p:nvSpPr>
          <p:cNvPr id="185" name="ZoneTexte 184"/>
          <p:cNvSpPr txBox="1"/>
          <p:nvPr/>
        </p:nvSpPr>
        <p:spPr>
          <a:xfrm>
            <a:off x="6728810" y="4226408"/>
            <a:ext cx="1223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US" kern="0" dirty="0">
                <a:solidFill>
                  <a:srgbClr val="008A00"/>
                </a:solidFill>
              </a:rPr>
              <a:t>Repetition</a:t>
            </a:r>
          </a:p>
        </p:txBody>
      </p:sp>
      <p:cxnSp>
        <p:nvCxnSpPr>
          <p:cNvPr id="186" name="Connecteur droit avec flèche 185"/>
          <p:cNvCxnSpPr/>
          <p:nvPr/>
        </p:nvCxnSpPr>
        <p:spPr>
          <a:xfrm>
            <a:off x="7352486" y="2566770"/>
            <a:ext cx="0" cy="1730363"/>
          </a:xfrm>
          <a:prstGeom prst="straightConnector1">
            <a:avLst/>
          </a:prstGeom>
          <a:noFill/>
          <a:ln w="28575" cap="flat" cmpd="sng" algn="ctr">
            <a:solidFill>
              <a:srgbClr val="008A00"/>
            </a:solidFill>
            <a:prstDash val="solid"/>
            <a:tailEnd type="arrow"/>
          </a:ln>
          <a:effectLst/>
        </p:spPr>
      </p:cxnSp>
      <p:grpSp>
        <p:nvGrpSpPr>
          <p:cNvPr id="187" name="Groupe 186"/>
          <p:cNvGrpSpPr/>
          <p:nvPr/>
        </p:nvGrpSpPr>
        <p:grpSpPr>
          <a:xfrm>
            <a:off x="4024560" y="1496218"/>
            <a:ext cx="720774" cy="2554545"/>
            <a:chOff x="6440712" y="1645137"/>
            <a:chExt cx="720774" cy="2554545"/>
          </a:xfrm>
        </p:grpSpPr>
        <p:sp>
          <p:nvSpPr>
            <p:cNvPr id="188" name="ZoneTexte 187"/>
            <p:cNvSpPr txBox="1"/>
            <p:nvPr/>
          </p:nvSpPr>
          <p:spPr>
            <a:xfrm flipH="1">
              <a:off x="6606314" y="1645137"/>
              <a:ext cx="555172" cy="25545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>
                  <a:solidFill>
                    <a:schemeClr val="tx2"/>
                  </a:solidFill>
                </a:rPr>
                <a:t>1</a:t>
              </a:r>
            </a:p>
            <a:p>
              <a:pPr algn="ctr"/>
              <a:endParaRPr lang="en-US" sz="1100" dirty="0">
                <a:solidFill>
                  <a:schemeClr val="tx2"/>
                </a:solidFill>
              </a:endParaRPr>
            </a:p>
            <a:p>
              <a:pPr algn="ctr"/>
              <a:endParaRPr lang="en-US" sz="1400" dirty="0">
                <a:solidFill>
                  <a:schemeClr val="tx2"/>
                </a:solidFill>
              </a:endParaRPr>
            </a:p>
            <a:p>
              <a:pPr algn="ctr"/>
              <a:r>
                <a:rPr lang="en-US" sz="1600" dirty="0">
                  <a:solidFill>
                    <a:schemeClr val="tx2"/>
                  </a:solidFill>
                </a:rPr>
                <a:t>2</a:t>
              </a:r>
            </a:p>
            <a:p>
              <a:pPr algn="ctr"/>
              <a:endParaRPr lang="en-US" sz="1400" dirty="0">
                <a:solidFill>
                  <a:schemeClr val="tx2"/>
                </a:solidFill>
              </a:endParaRPr>
            </a:p>
            <a:p>
              <a:pPr algn="ctr"/>
              <a:endParaRPr lang="en-US" sz="1200" dirty="0">
                <a:solidFill>
                  <a:schemeClr val="tx2"/>
                </a:solidFill>
              </a:endParaRPr>
            </a:p>
            <a:p>
              <a:pPr algn="ctr"/>
              <a:r>
                <a:rPr lang="en-US" sz="1600" dirty="0">
                  <a:solidFill>
                    <a:schemeClr val="tx2"/>
                  </a:solidFill>
                </a:rPr>
                <a:t>3</a:t>
              </a:r>
            </a:p>
            <a:p>
              <a:pPr algn="ctr"/>
              <a:endParaRPr lang="en-US" sz="1400" dirty="0">
                <a:solidFill>
                  <a:schemeClr val="tx2"/>
                </a:solidFill>
              </a:endParaRPr>
            </a:p>
            <a:p>
              <a:pPr algn="ctr"/>
              <a:endParaRPr lang="en-US" sz="1100" dirty="0">
                <a:solidFill>
                  <a:schemeClr val="tx2"/>
                </a:solidFill>
              </a:endParaRPr>
            </a:p>
            <a:p>
              <a:pPr algn="ctr"/>
              <a:r>
                <a:rPr lang="en-US" sz="1600" dirty="0">
                  <a:solidFill>
                    <a:schemeClr val="tx2"/>
                  </a:solidFill>
                </a:rPr>
                <a:t>4</a:t>
              </a:r>
            </a:p>
            <a:p>
              <a:pPr algn="ctr"/>
              <a:endParaRPr lang="en-US" sz="1600" dirty="0">
                <a:solidFill>
                  <a:schemeClr val="tx2"/>
                </a:solidFill>
              </a:endParaRPr>
            </a:p>
          </p:txBody>
        </p:sp>
        <p:sp>
          <p:nvSpPr>
            <p:cNvPr id="189" name="ZoneTexte 188"/>
            <p:cNvSpPr txBox="1"/>
            <p:nvPr/>
          </p:nvSpPr>
          <p:spPr>
            <a:xfrm rot="16200000">
              <a:off x="6313273" y="2568151"/>
              <a:ext cx="59343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>
                  <a:solidFill>
                    <a:schemeClr val="tx2"/>
                  </a:solidFill>
                </a:rPr>
                <a:t>Row</a:t>
              </a:r>
            </a:p>
          </p:txBody>
        </p:sp>
      </p:grpSp>
      <p:sp>
        <p:nvSpPr>
          <p:cNvPr id="190" name="Rectangle 189"/>
          <p:cNvSpPr/>
          <p:nvPr/>
        </p:nvSpPr>
        <p:spPr>
          <a:xfrm>
            <a:off x="4772005" y="3319569"/>
            <a:ext cx="468000" cy="468000"/>
          </a:xfrm>
          <a:prstGeom prst="rect">
            <a:avLst/>
          </a:prstGeom>
          <a:noFill/>
          <a:ln w="28575">
            <a:solidFill>
              <a:srgbClr val="7030A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b="1"/>
          </a:p>
        </p:txBody>
      </p:sp>
      <p:sp>
        <p:nvSpPr>
          <p:cNvPr id="191" name="Rectangle 190"/>
          <p:cNvSpPr/>
          <p:nvPr/>
        </p:nvSpPr>
        <p:spPr>
          <a:xfrm>
            <a:off x="4772005" y="3319569"/>
            <a:ext cx="468000" cy="468000"/>
          </a:xfrm>
          <a:prstGeom prst="rect">
            <a:avLst/>
          </a:prstGeom>
          <a:noFill/>
          <a:ln w="127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b="1"/>
          </a:p>
        </p:txBody>
      </p:sp>
      <p:sp>
        <p:nvSpPr>
          <p:cNvPr id="192" name="Rectangle 191"/>
          <p:cNvSpPr/>
          <p:nvPr/>
        </p:nvSpPr>
        <p:spPr>
          <a:xfrm>
            <a:off x="6219815" y="638230"/>
            <a:ext cx="97975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chemeClr val="tx2"/>
                </a:solidFill>
              </a:rPr>
              <a:t>Column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60482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5" grpId="0" animBg="1"/>
      <p:bldP spid="176" grpId="0" animBg="1"/>
      <p:bldP spid="177" grpId="0" animBg="1"/>
      <p:bldP spid="179" grpId="0"/>
      <p:bldP spid="180" grpId="0"/>
      <p:bldP spid="181" grpId="0"/>
      <p:bldP spid="184" grpId="0"/>
      <p:bldP spid="185" grpId="0"/>
      <p:bldP spid="190" grpId="0" animBg="1"/>
      <p:bldP spid="191" grpId="0" animBg="1"/>
      <p:bldP spid="191" grpId="1" animBg="1"/>
      <p:bldP spid="19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Context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Analyses</a:t>
            </a:r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98ABCD-4806-4284-B708-C84E4CB19E02}" type="slidenum">
              <a:rPr lang="fr-FR" smtClean="0"/>
              <a:t>5</a:t>
            </a:fld>
            <a:endParaRPr lang="fr-FR"/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pPr lvl="0"/>
            <a:r>
              <a:rPr lang="en-US" dirty="0">
                <a:solidFill>
                  <a:srgbClr val="A41128"/>
                </a:solidFill>
              </a:rPr>
              <a:t>Analysis of variance </a:t>
            </a:r>
            <a:r>
              <a:rPr lang="en-US" dirty="0" smtClean="0">
                <a:solidFill>
                  <a:srgbClr val="A41128"/>
                </a:solidFill>
              </a:rPr>
              <a:t>/ mixed </a:t>
            </a:r>
            <a:r>
              <a:rPr lang="en-US" dirty="0">
                <a:solidFill>
                  <a:srgbClr val="A41128"/>
                </a:solidFill>
              </a:rPr>
              <a:t>models </a:t>
            </a:r>
            <a:r>
              <a:rPr lang="en-US" dirty="0" smtClean="0">
                <a:solidFill>
                  <a:srgbClr val="A4112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→ </a:t>
            </a:r>
            <a:r>
              <a:rPr lang="en-US" dirty="0" smtClean="0">
                <a:solidFill>
                  <a:srgbClr val="A41128"/>
                </a:solidFill>
              </a:rPr>
              <a:t>to </a:t>
            </a:r>
            <a:r>
              <a:rPr lang="en-US" dirty="0">
                <a:solidFill>
                  <a:srgbClr val="A41128"/>
                </a:solidFill>
              </a:rPr>
              <a:t>extract the real genetic potential of the varieties (without parasitic effects)</a:t>
            </a:r>
          </a:p>
          <a:p>
            <a:pPr marL="541338" lvl="1" indent="-215900"/>
            <a:r>
              <a:rPr lang="en-US" sz="1600" u="sng" dirty="0">
                <a:solidFill>
                  <a:srgbClr val="75787B"/>
                </a:solidFill>
              </a:rPr>
              <a:t>Example</a:t>
            </a:r>
            <a:r>
              <a:rPr lang="en-US" sz="1600" dirty="0">
                <a:solidFill>
                  <a:srgbClr val="75787B"/>
                </a:solidFill>
              </a:rPr>
              <a:t>: Response </a:t>
            </a:r>
            <a:r>
              <a:rPr lang="en-US" sz="1600" dirty="0">
                <a:solidFill>
                  <a:srgbClr val="75787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→ </a:t>
            </a:r>
            <a:r>
              <a:rPr lang="en-US" sz="1600" dirty="0" smtClean="0">
                <a:solidFill>
                  <a:srgbClr val="75787B"/>
                </a:solidFill>
              </a:rPr>
              <a:t>Yield </a:t>
            </a:r>
            <a:r>
              <a:rPr lang="en-US" sz="1600" dirty="0">
                <a:solidFill>
                  <a:srgbClr val="75787B"/>
                </a:solidFill>
              </a:rPr>
              <a:t>; Effects </a:t>
            </a:r>
            <a:r>
              <a:rPr lang="en-US" sz="1600" dirty="0">
                <a:solidFill>
                  <a:srgbClr val="75787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→</a:t>
            </a:r>
            <a:r>
              <a:rPr lang="en-US" sz="1600" dirty="0">
                <a:solidFill>
                  <a:srgbClr val="75787B"/>
                </a:solidFill>
              </a:rPr>
              <a:t> {Variety ; Repetition</a:t>
            </a:r>
            <a:r>
              <a:rPr lang="en-US" sz="1600" dirty="0" smtClean="0">
                <a:solidFill>
                  <a:srgbClr val="75787B"/>
                </a:solidFill>
              </a:rPr>
              <a:t>}</a:t>
            </a:r>
            <a:endParaRPr lang="en-US" sz="1600" dirty="0">
              <a:solidFill>
                <a:srgbClr val="75787B"/>
              </a:solidFill>
            </a:endParaRP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smtClean="0"/>
              <a:t>JMP Discovery Summit Europe 2018 | Custom ANOVA |</a:t>
            </a:r>
            <a:endParaRPr lang="fr-FR" dirty="0"/>
          </a:p>
        </p:txBody>
      </p:sp>
      <p:sp>
        <p:nvSpPr>
          <p:cNvPr id="46" name="Rectangle à coins arrondis 45"/>
          <p:cNvSpPr/>
          <p:nvPr/>
        </p:nvSpPr>
        <p:spPr>
          <a:xfrm>
            <a:off x="5386476" y="2780153"/>
            <a:ext cx="1260000" cy="578882"/>
          </a:xfrm>
          <a:prstGeom prst="roundRect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marL="0" lvl="1" algn="ctr"/>
            <a:r>
              <a:rPr lang="en-US" sz="1400" dirty="0" smtClean="0"/>
              <a:t>Hypotheses validation</a:t>
            </a:r>
            <a:endParaRPr lang="en-US" sz="1400" dirty="0"/>
          </a:p>
        </p:txBody>
      </p:sp>
      <p:sp>
        <p:nvSpPr>
          <p:cNvPr id="48" name="Rectangle à coins arrondis 47"/>
          <p:cNvSpPr/>
          <p:nvPr/>
        </p:nvSpPr>
        <p:spPr>
          <a:xfrm>
            <a:off x="3191851" y="3953086"/>
            <a:ext cx="1260000" cy="576000"/>
          </a:xfrm>
          <a:prstGeom prst="roundRect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marL="0" lvl="1" algn="ctr"/>
            <a:r>
              <a:rPr lang="en-US" sz="1400" dirty="0"/>
              <a:t>Multiple </a:t>
            </a:r>
            <a:r>
              <a:rPr lang="en-US" sz="1400" dirty="0" smtClean="0"/>
              <a:t>comparisons</a:t>
            </a:r>
            <a:endParaRPr lang="en-US" sz="1400" dirty="0"/>
          </a:p>
        </p:txBody>
      </p:sp>
      <p:sp>
        <p:nvSpPr>
          <p:cNvPr id="49" name="Rectangle à coins arrondis 48"/>
          <p:cNvSpPr/>
          <p:nvPr/>
        </p:nvSpPr>
        <p:spPr>
          <a:xfrm>
            <a:off x="997226" y="2780153"/>
            <a:ext cx="1260000" cy="57600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Descriptive statistics</a:t>
            </a:r>
          </a:p>
        </p:txBody>
      </p:sp>
      <p:sp>
        <p:nvSpPr>
          <p:cNvPr id="50" name="Rectangle à coins arrondis 49"/>
          <p:cNvSpPr/>
          <p:nvPr/>
        </p:nvSpPr>
        <p:spPr>
          <a:xfrm>
            <a:off x="7581102" y="2780153"/>
            <a:ext cx="1260000" cy="57600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lvl="1" algn="ctr"/>
            <a:r>
              <a:rPr lang="en-US" sz="1400" dirty="0"/>
              <a:t>Effects study</a:t>
            </a:r>
          </a:p>
        </p:txBody>
      </p:sp>
      <p:sp>
        <p:nvSpPr>
          <p:cNvPr id="51" name="Rectangle à coins arrondis 50"/>
          <p:cNvSpPr/>
          <p:nvPr/>
        </p:nvSpPr>
        <p:spPr>
          <a:xfrm>
            <a:off x="3191851" y="2780153"/>
            <a:ext cx="1260000" cy="57600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lvl="1" algn="ctr"/>
            <a:r>
              <a:rPr lang="en-US" sz="1400" dirty="0"/>
              <a:t>Statistics of the model</a:t>
            </a:r>
          </a:p>
        </p:txBody>
      </p:sp>
      <p:sp>
        <p:nvSpPr>
          <p:cNvPr id="52" name="Rectangle à coins arrondis 51"/>
          <p:cNvSpPr/>
          <p:nvPr/>
        </p:nvSpPr>
        <p:spPr>
          <a:xfrm>
            <a:off x="5386476" y="3955259"/>
            <a:ext cx="1260000" cy="57600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lvl="1" algn="ctr"/>
            <a:r>
              <a:rPr lang="en-US" sz="1400" dirty="0"/>
              <a:t>Field maps</a:t>
            </a:r>
          </a:p>
        </p:txBody>
      </p:sp>
      <p:sp>
        <p:nvSpPr>
          <p:cNvPr id="53" name="Chevron 52"/>
          <p:cNvSpPr/>
          <p:nvPr/>
        </p:nvSpPr>
        <p:spPr>
          <a:xfrm rot="5400000">
            <a:off x="8105111" y="3532768"/>
            <a:ext cx="181642" cy="290583"/>
          </a:xfrm>
          <a:prstGeom prst="chevron">
            <a:avLst/>
          </a:prstGeom>
          <a:gradFill rotWithShape="0">
            <a:gsLst>
              <a:gs pos="0">
                <a:srgbClr val="980C45"/>
              </a:gs>
              <a:gs pos="80000">
                <a:schemeClr val="accent1">
                  <a:lumMod val="40000"/>
                  <a:lumOff val="60000"/>
                </a:schemeClr>
              </a:gs>
              <a:gs pos="100000">
                <a:schemeClr val="accent1">
                  <a:lumMod val="20000"/>
                  <a:lumOff val="80000"/>
                </a:schemeClr>
              </a:gs>
            </a:gsLst>
          </a:gradFill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3">
            <a:scrgbClr r="0" g="0" b="0"/>
          </a:fillRef>
          <a:effectRef idx="2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58117" rIns="54493" bIns="58117" numCol="1" spcCol="1270" anchor="ctr" anchorCtr="0">
            <a:noAutofit/>
          </a:bodyPr>
          <a:lstStyle/>
          <a:p>
            <a:pPr algn="ctr" defTabSz="5778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1300"/>
          </a:p>
        </p:txBody>
      </p:sp>
      <p:sp>
        <p:nvSpPr>
          <p:cNvPr id="54" name="Rectangle avec flèche vers le bas 53"/>
          <p:cNvSpPr/>
          <p:nvPr/>
        </p:nvSpPr>
        <p:spPr>
          <a:xfrm rot="20654064">
            <a:off x="3339954" y="2380090"/>
            <a:ext cx="468000" cy="396000"/>
          </a:xfrm>
          <a:prstGeom prst="downArrowCallout">
            <a:avLst>
              <a:gd name="adj1" fmla="val 19366"/>
              <a:gd name="adj2" fmla="val 9683"/>
              <a:gd name="adj3" fmla="val 34497"/>
              <a:gd name="adj4" fmla="val 64977"/>
            </a:avLst>
          </a:prstGeom>
          <a:gradFill>
            <a:gsLst>
              <a:gs pos="0">
                <a:schemeClr val="accent4">
                  <a:lumMod val="40000"/>
                  <a:lumOff val="60000"/>
                </a:schemeClr>
              </a:gs>
              <a:gs pos="35000">
                <a:schemeClr val="accent4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accent4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</a:gra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rgbClr val="000000"/>
                </a:solidFill>
              </a:rPr>
              <a:t>FM</a:t>
            </a:r>
          </a:p>
        </p:txBody>
      </p:sp>
      <p:sp>
        <p:nvSpPr>
          <p:cNvPr id="55" name="Rectangle avec flèche vers le bas 54"/>
          <p:cNvSpPr/>
          <p:nvPr/>
        </p:nvSpPr>
        <p:spPr>
          <a:xfrm rot="20384013">
            <a:off x="734652" y="2415151"/>
            <a:ext cx="468000" cy="396000"/>
          </a:xfrm>
          <a:prstGeom prst="downArrowCallout">
            <a:avLst>
              <a:gd name="adj1" fmla="val 27026"/>
              <a:gd name="adj2" fmla="val 13513"/>
              <a:gd name="adj3" fmla="val 41741"/>
              <a:gd name="adj4" fmla="val 64977"/>
            </a:avLst>
          </a:prstGeom>
          <a:gradFill>
            <a:gsLst>
              <a:gs pos="0">
                <a:schemeClr val="accent4">
                  <a:lumMod val="40000"/>
                  <a:lumOff val="60000"/>
                </a:schemeClr>
              </a:gs>
              <a:gs pos="35000">
                <a:schemeClr val="accent4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accent4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</a:gra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rgbClr val="000000"/>
                </a:solidFill>
              </a:rPr>
              <a:t>D</a:t>
            </a:r>
          </a:p>
        </p:txBody>
      </p:sp>
      <p:sp>
        <p:nvSpPr>
          <p:cNvPr id="56" name="Rectangle avec flèche vers le bas 55"/>
          <p:cNvSpPr/>
          <p:nvPr/>
        </p:nvSpPr>
        <p:spPr>
          <a:xfrm>
            <a:off x="1390717" y="2379228"/>
            <a:ext cx="468000" cy="396000"/>
          </a:xfrm>
          <a:prstGeom prst="downArrowCallout">
            <a:avLst>
              <a:gd name="adj1" fmla="val 27298"/>
              <a:gd name="adj2" fmla="val 13649"/>
              <a:gd name="adj3" fmla="val 35109"/>
              <a:gd name="adj4" fmla="val 65988"/>
            </a:avLst>
          </a:prstGeom>
          <a:gradFill>
            <a:gsLst>
              <a:gs pos="0">
                <a:schemeClr val="accent4">
                  <a:lumMod val="40000"/>
                  <a:lumOff val="60000"/>
                </a:schemeClr>
              </a:gs>
              <a:gs pos="35000">
                <a:schemeClr val="accent4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accent4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</a:gra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rgbClr val="000000"/>
                </a:solidFill>
              </a:rPr>
              <a:t>ST</a:t>
            </a:r>
          </a:p>
        </p:txBody>
      </p:sp>
      <p:sp>
        <p:nvSpPr>
          <p:cNvPr id="57" name="Rectangle avec flèche vers le bas 56"/>
          <p:cNvSpPr/>
          <p:nvPr/>
        </p:nvSpPr>
        <p:spPr>
          <a:xfrm rot="1306196">
            <a:off x="1937601" y="2388888"/>
            <a:ext cx="468000" cy="396000"/>
          </a:xfrm>
          <a:prstGeom prst="downArrowCallout">
            <a:avLst>
              <a:gd name="adj1" fmla="val 50000"/>
              <a:gd name="adj2" fmla="val 9683"/>
              <a:gd name="adj3" fmla="val 35831"/>
              <a:gd name="adj4" fmla="val 64977"/>
            </a:avLst>
          </a:prstGeom>
          <a:gradFill>
            <a:gsLst>
              <a:gs pos="0">
                <a:schemeClr val="accent4">
                  <a:lumMod val="40000"/>
                  <a:lumOff val="60000"/>
                </a:schemeClr>
              </a:gs>
              <a:gs pos="35000">
                <a:schemeClr val="accent4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accent4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</a:gra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rgbClr val="000000"/>
                </a:solidFill>
              </a:rPr>
              <a:t>GB</a:t>
            </a:r>
          </a:p>
        </p:txBody>
      </p:sp>
      <p:sp>
        <p:nvSpPr>
          <p:cNvPr id="58" name="Rectangle avec flèche vers le bas 57"/>
          <p:cNvSpPr/>
          <p:nvPr/>
        </p:nvSpPr>
        <p:spPr>
          <a:xfrm rot="21196953">
            <a:off x="6018115" y="2372367"/>
            <a:ext cx="468000" cy="396000"/>
          </a:xfrm>
          <a:prstGeom prst="downArrowCallout">
            <a:avLst>
              <a:gd name="adj1" fmla="val 50000"/>
              <a:gd name="adj2" fmla="val 13513"/>
              <a:gd name="adj3" fmla="val 34792"/>
              <a:gd name="adj4" fmla="val 64977"/>
            </a:avLst>
          </a:prstGeom>
          <a:gradFill>
            <a:gsLst>
              <a:gs pos="0">
                <a:schemeClr val="accent4">
                  <a:lumMod val="40000"/>
                  <a:lumOff val="60000"/>
                </a:schemeClr>
              </a:gs>
              <a:gs pos="35000">
                <a:schemeClr val="accent4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accent4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</a:gra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rgbClr val="000000"/>
                </a:solidFill>
              </a:rPr>
              <a:t>D</a:t>
            </a:r>
          </a:p>
        </p:txBody>
      </p:sp>
      <p:sp>
        <p:nvSpPr>
          <p:cNvPr id="59" name="Rectangle avec flèche vers le bas 58"/>
          <p:cNvSpPr/>
          <p:nvPr/>
        </p:nvSpPr>
        <p:spPr>
          <a:xfrm rot="747009">
            <a:off x="5333168" y="2382821"/>
            <a:ext cx="468000" cy="396000"/>
          </a:xfrm>
          <a:prstGeom prst="downArrowCallout">
            <a:avLst>
              <a:gd name="adj1" fmla="val 50000"/>
              <a:gd name="adj2" fmla="val 9683"/>
              <a:gd name="adj3" fmla="val 33739"/>
              <a:gd name="adj4" fmla="val 64977"/>
            </a:avLst>
          </a:prstGeom>
          <a:gradFill>
            <a:gsLst>
              <a:gs pos="0">
                <a:schemeClr val="accent4">
                  <a:lumMod val="40000"/>
                  <a:lumOff val="60000"/>
                </a:schemeClr>
              </a:gs>
              <a:gs pos="35000">
                <a:schemeClr val="accent4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accent4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</a:gra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rgbClr val="000000"/>
                </a:solidFill>
              </a:rPr>
              <a:t>FM</a:t>
            </a:r>
          </a:p>
        </p:txBody>
      </p:sp>
      <p:sp>
        <p:nvSpPr>
          <p:cNvPr id="60" name="Rectangle avec flèche vers le bas 59"/>
          <p:cNvSpPr/>
          <p:nvPr/>
        </p:nvSpPr>
        <p:spPr>
          <a:xfrm rot="20988654">
            <a:off x="7446797" y="2390372"/>
            <a:ext cx="468000" cy="396000"/>
          </a:xfrm>
          <a:prstGeom prst="downArrowCallout">
            <a:avLst>
              <a:gd name="adj1" fmla="val 50000"/>
              <a:gd name="adj2" fmla="val 9683"/>
              <a:gd name="adj3" fmla="val 34469"/>
              <a:gd name="adj4" fmla="val 64977"/>
            </a:avLst>
          </a:prstGeom>
          <a:gradFill>
            <a:gsLst>
              <a:gs pos="0">
                <a:schemeClr val="accent4">
                  <a:lumMod val="40000"/>
                  <a:lumOff val="60000"/>
                </a:schemeClr>
              </a:gs>
              <a:gs pos="35000">
                <a:schemeClr val="accent4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accent4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</a:gra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rgbClr val="000000"/>
                </a:solidFill>
              </a:rPr>
              <a:t>FM</a:t>
            </a:r>
          </a:p>
        </p:txBody>
      </p:sp>
      <p:sp>
        <p:nvSpPr>
          <p:cNvPr id="61" name="Rectangle avec flèche vers le bas 60"/>
          <p:cNvSpPr/>
          <p:nvPr/>
        </p:nvSpPr>
        <p:spPr>
          <a:xfrm rot="20434428">
            <a:off x="7462345" y="3611560"/>
            <a:ext cx="468000" cy="396000"/>
          </a:xfrm>
          <a:prstGeom prst="downArrowCallout">
            <a:avLst>
              <a:gd name="adj1" fmla="val 50000"/>
              <a:gd name="adj2" fmla="val 9683"/>
              <a:gd name="adj3" fmla="val 34473"/>
              <a:gd name="adj4" fmla="val 64977"/>
            </a:avLst>
          </a:prstGeom>
          <a:gradFill>
            <a:gsLst>
              <a:gs pos="0">
                <a:schemeClr val="accent4">
                  <a:lumMod val="40000"/>
                  <a:lumOff val="60000"/>
                </a:schemeClr>
              </a:gs>
              <a:gs pos="35000">
                <a:schemeClr val="accent4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accent4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</a:gra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rgbClr val="000000"/>
                </a:solidFill>
              </a:rPr>
              <a:t>FM</a:t>
            </a:r>
          </a:p>
        </p:txBody>
      </p:sp>
      <p:sp>
        <p:nvSpPr>
          <p:cNvPr id="62" name="Rectangle avec flèche vers le bas 61"/>
          <p:cNvSpPr/>
          <p:nvPr/>
        </p:nvSpPr>
        <p:spPr>
          <a:xfrm rot="729963">
            <a:off x="3084573" y="3551489"/>
            <a:ext cx="468000" cy="396000"/>
          </a:xfrm>
          <a:prstGeom prst="downArrowCallout">
            <a:avLst>
              <a:gd name="adj1" fmla="val 50000"/>
              <a:gd name="adj2" fmla="val 9683"/>
              <a:gd name="adj3" fmla="val 32480"/>
              <a:gd name="adj4" fmla="val 64977"/>
            </a:avLst>
          </a:prstGeom>
          <a:gradFill>
            <a:gsLst>
              <a:gs pos="0">
                <a:schemeClr val="accent4">
                  <a:lumMod val="40000"/>
                  <a:lumOff val="60000"/>
                </a:schemeClr>
              </a:gs>
              <a:gs pos="35000">
                <a:schemeClr val="accent4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accent4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</a:gra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rgbClr val="000000"/>
                </a:solidFill>
              </a:rPr>
              <a:t>FM</a:t>
            </a:r>
          </a:p>
        </p:txBody>
      </p:sp>
      <p:sp>
        <p:nvSpPr>
          <p:cNvPr id="63" name="Rectangle avec flèche vers le bas 62"/>
          <p:cNvSpPr/>
          <p:nvPr/>
        </p:nvSpPr>
        <p:spPr>
          <a:xfrm rot="873137">
            <a:off x="8441958" y="2383777"/>
            <a:ext cx="468000" cy="396000"/>
          </a:xfrm>
          <a:prstGeom prst="downArrowCallout">
            <a:avLst>
              <a:gd name="adj1" fmla="val 50000"/>
              <a:gd name="adj2" fmla="val 9683"/>
              <a:gd name="adj3" fmla="val 33344"/>
              <a:gd name="adj4" fmla="val 64977"/>
            </a:avLst>
          </a:prstGeom>
          <a:gradFill>
            <a:gsLst>
              <a:gs pos="0">
                <a:schemeClr val="accent4">
                  <a:lumMod val="40000"/>
                  <a:lumOff val="60000"/>
                </a:schemeClr>
              </a:gs>
              <a:gs pos="35000">
                <a:schemeClr val="accent4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accent4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</a:gra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rgbClr val="000000"/>
                </a:solidFill>
              </a:rPr>
              <a:t>GB</a:t>
            </a:r>
          </a:p>
        </p:txBody>
      </p:sp>
      <p:sp>
        <p:nvSpPr>
          <p:cNvPr id="64" name="Rectangle avec flèche vers le bas 63"/>
          <p:cNvSpPr/>
          <p:nvPr/>
        </p:nvSpPr>
        <p:spPr>
          <a:xfrm rot="392363">
            <a:off x="8499874" y="3595580"/>
            <a:ext cx="468000" cy="396000"/>
          </a:xfrm>
          <a:prstGeom prst="downArrowCallout">
            <a:avLst>
              <a:gd name="adj1" fmla="val 50000"/>
              <a:gd name="adj2" fmla="val 9683"/>
              <a:gd name="adj3" fmla="val 33501"/>
              <a:gd name="adj4" fmla="val 64977"/>
            </a:avLst>
          </a:prstGeom>
          <a:gradFill>
            <a:gsLst>
              <a:gs pos="0">
                <a:schemeClr val="accent4">
                  <a:lumMod val="40000"/>
                  <a:lumOff val="60000"/>
                </a:schemeClr>
              </a:gs>
              <a:gs pos="35000">
                <a:schemeClr val="accent4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accent4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</a:gra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rgbClr val="000000"/>
                </a:solidFill>
              </a:rPr>
              <a:t>GB</a:t>
            </a:r>
          </a:p>
        </p:txBody>
      </p:sp>
      <p:sp>
        <p:nvSpPr>
          <p:cNvPr id="65" name="Rectangle avec flèche vers le bas 64"/>
          <p:cNvSpPr/>
          <p:nvPr/>
        </p:nvSpPr>
        <p:spPr>
          <a:xfrm rot="21034042">
            <a:off x="5829674" y="3547691"/>
            <a:ext cx="468000" cy="396000"/>
          </a:xfrm>
          <a:prstGeom prst="downArrowCallout">
            <a:avLst>
              <a:gd name="adj1" fmla="val 50000"/>
              <a:gd name="adj2" fmla="val 9683"/>
              <a:gd name="adj3" fmla="val 34491"/>
              <a:gd name="adj4" fmla="val 64977"/>
            </a:avLst>
          </a:prstGeom>
          <a:gradFill>
            <a:gsLst>
              <a:gs pos="0">
                <a:schemeClr val="accent4">
                  <a:lumMod val="40000"/>
                  <a:lumOff val="60000"/>
                </a:schemeClr>
              </a:gs>
              <a:gs pos="35000">
                <a:schemeClr val="accent4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accent4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</a:gra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rgbClr val="000000"/>
                </a:solidFill>
              </a:rPr>
              <a:t>GB</a:t>
            </a:r>
          </a:p>
        </p:txBody>
      </p:sp>
      <p:sp>
        <p:nvSpPr>
          <p:cNvPr id="66" name="Rectangle avec flèche vers le bas 65"/>
          <p:cNvSpPr/>
          <p:nvPr/>
        </p:nvSpPr>
        <p:spPr>
          <a:xfrm rot="1306720">
            <a:off x="3979426" y="3566290"/>
            <a:ext cx="468000" cy="396000"/>
          </a:xfrm>
          <a:prstGeom prst="downArrowCallout">
            <a:avLst>
              <a:gd name="adj1" fmla="val 50000"/>
              <a:gd name="adj2" fmla="val 9683"/>
              <a:gd name="adj3" fmla="val 32816"/>
              <a:gd name="adj4" fmla="val 64977"/>
            </a:avLst>
          </a:prstGeom>
          <a:gradFill>
            <a:gsLst>
              <a:gs pos="0">
                <a:schemeClr val="accent4">
                  <a:lumMod val="40000"/>
                  <a:lumOff val="60000"/>
                </a:schemeClr>
              </a:gs>
              <a:gs pos="35000">
                <a:schemeClr val="accent4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accent4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</a:gra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rgbClr val="000000"/>
                </a:solidFill>
              </a:rPr>
              <a:t>GB</a:t>
            </a:r>
          </a:p>
        </p:txBody>
      </p:sp>
      <p:grpSp>
        <p:nvGrpSpPr>
          <p:cNvPr id="67" name="Groupe 66"/>
          <p:cNvGrpSpPr/>
          <p:nvPr/>
        </p:nvGrpSpPr>
        <p:grpSpPr>
          <a:xfrm>
            <a:off x="2428887" y="2922861"/>
            <a:ext cx="591303" cy="290583"/>
            <a:chOff x="2595650" y="1777810"/>
            <a:chExt cx="591303" cy="290583"/>
          </a:xfrm>
        </p:grpSpPr>
        <p:sp>
          <p:nvSpPr>
            <p:cNvPr id="68" name="Chevron 67"/>
            <p:cNvSpPr/>
            <p:nvPr/>
          </p:nvSpPr>
          <p:spPr>
            <a:xfrm>
              <a:off x="2800480" y="1777810"/>
              <a:ext cx="181642" cy="290583"/>
            </a:xfrm>
            <a:prstGeom prst="chevron">
              <a:avLst/>
            </a:prstGeom>
            <a:gradFill rotWithShape="0">
              <a:gsLst>
                <a:gs pos="0">
                  <a:srgbClr val="980C45"/>
                </a:gs>
                <a:gs pos="80000">
                  <a:schemeClr val="accent1">
                    <a:lumMod val="40000"/>
                    <a:lumOff val="60000"/>
                  </a:schemeClr>
                </a:gs>
                <a:gs pos="100000">
                  <a:schemeClr val="accent1">
                    <a:lumMod val="20000"/>
                    <a:lumOff val="80000"/>
                  </a:schemeClr>
                </a:gs>
              </a:gsLst>
            </a:gradFill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0" tIns="58117" rIns="54493" bIns="58117" numCol="1" spcCol="1270" anchor="ctr" anchorCtr="0">
              <a:noAutofit/>
            </a:bodyPr>
            <a:lstStyle/>
            <a:p>
              <a:pPr algn="ctr" defTabSz="577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1300"/>
            </a:p>
          </p:txBody>
        </p:sp>
        <p:sp>
          <p:nvSpPr>
            <p:cNvPr id="69" name="Chevron 68"/>
            <p:cNvSpPr/>
            <p:nvPr/>
          </p:nvSpPr>
          <p:spPr>
            <a:xfrm>
              <a:off x="3005311" y="1777810"/>
              <a:ext cx="181642" cy="290583"/>
            </a:xfrm>
            <a:prstGeom prst="chevron">
              <a:avLst/>
            </a:prstGeom>
            <a:gradFill rotWithShape="0">
              <a:gsLst>
                <a:gs pos="0">
                  <a:srgbClr val="980C45"/>
                </a:gs>
                <a:gs pos="80000">
                  <a:schemeClr val="accent1">
                    <a:lumMod val="40000"/>
                    <a:lumOff val="60000"/>
                  </a:schemeClr>
                </a:gs>
                <a:gs pos="100000">
                  <a:schemeClr val="accent1">
                    <a:lumMod val="20000"/>
                    <a:lumOff val="80000"/>
                  </a:schemeClr>
                </a:gs>
              </a:gsLst>
            </a:gradFill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0" tIns="58117" rIns="54493" bIns="58117" numCol="1" spcCol="1270" anchor="ctr" anchorCtr="0">
              <a:noAutofit/>
            </a:bodyPr>
            <a:lstStyle/>
            <a:p>
              <a:pPr algn="ctr" defTabSz="577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1300"/>
            </a:p>
          </p:txBody>
        </p:sp>
        <p:sp>
          <p:nvSpPr>
            <p:cNvPr id="70" name="Chevron 69"/>
            <p:cNvSpPr/>
            <p:nvPr/>
          </p:nvSpPr>
          <p:spPr>
            <a:xfrm>
              <a:off x="2595650" y="1777810"/>
              <a:ext cx="181642" cy="290583"/>
            </a:xfrm>
            <a:prstGeom prst="chevron">
              <a:avLst/>
            </a:prstGeom>
            <a:gradFill rotWithShape="0">
              <a:gsLst>
                <a:gs pos="0">
                  <a:srgbClr val="980C45"/>
                </a:gs>
                <a:gs pos="80000">
                  <a:schemeClr val="accent1">
                    <a:lumMod val="40000"/>
                    <a:lumOff val="60000"/>
                  </a:schemeClr>
                </a:gs>
                <a:gs pos="100000">
                  <a:schemeClr val="accent1">
                    <a:lumMod val="20000"/>
                    <a:lumOff val="80000"/>
                  </a:schemeClr>
                </a:gs>
              </a:gsLst>
            </a:gradFill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0" tIns="58117" rIns="54493" bIns="58117" numCol="1" spcCol="1270" anchor="ctr" anchorCtr="0">
              <a:noAutofit/>
            </a:bodyPr>
            <a:lstStyle/>
            <a:p>
              <a:pPr algn="ctr" defTabSz="577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1300"/>
            </a:p>
          </p:txBody>
        </p:sp>
      </p:grpSp>
      <p:grpSp>
        <p:nvGrpSpPr>
          <p:cNvPr id="71" name="Groupe 70"/>
          <p:cNvGrpSpPr/>
          <p:nvPr/>
        </p:nvGrpSpPr>
        <p:grpSpPr>
          <a:xfrm>
            <a:off x="4623512" y="2922861"/>
            <a:ext cx="591303" cy="290583"/>
            <a:chOff x="2595650" y="1777810"/>
            <a:chExt cx="591303" cy="290583"/>
          </a:xfrm>
        </p:grpSpPr>
        <p:sp>
          <p:nvSpPr>
            <p:cNvPr id="72" name="Chevron 71"/>
            <p:cNvSpPr/>
            <p:nvPr/>
          </p:nvSpPr>
          <p:spPr>
            <a:xfrm>
              <a:off x="2800480" y="1777810"/>
              <a:ext cx="181642" cy="290583"/>
            </a:xfrm>
            <a:prstGeom prst="chevron">
              <a:avLst/>
            </a:prstGeom>
            <a:gradFill rotWithShape="0">
              <a:gsLst>
                <a:gs pos="0">
                  <a:srgbClr val="980C45"/>
                </a:gs>
                <a:gs pos="80000">
                  <a:schemeClr val="accent1">
                    <a:lumMod val="40000"/>
                    <a:lumOff val="60000"/>
                  </a:schemeClr>
                </a:gs>
                <a:gs pos="100000">
                  <a:schemeClr val="accent1">
                    <a:lumMod val="20000"/>
                    <a:lumOff val="80000"/>
                  </a:schemeClr>
                </a:gs>
              </a:gsLst>
            </a:gradFill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0" tIns="58117" rIns="54493" bIns="58117" numCol="1" spcCol="1270" anchor="ctr" anchorCtr="0">
              <a:noAutofit/>
            </a:bodyPr>
            <a:lstStyle/>
            <a:p>
              <a:pPr algn="ctr" defTabSz="577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1300"/>
            </a:p>
          </p:txBody>
        </p:sp>
        <p:sp>
          <p:nvSpPr>
            <p:cNvPr id="73" name="Chevron 72"/>
            <p:cNvSpPr/>
            <p:nvPr/>
          </p:nvSpPr>
          <p:spPr>
            <a:xfrm>
              <a:off x="3005311" y="1777810"/>
              <a:ext cx="181642" cy="290583"/>
            </a:xfrm>
            <a:prstGeom prst="chevron">
              <a:avLst/>
            </a:prstGeom>
            <a:gradFill rotWithShape="0">
              <a:gsLst>
                <a:gs pos="0">
                  <a:srgbClr val="980C45"/>
                </a:gs>
                <a:gs pos="80000">
                  <a:schemeClr val="accent1">
                    <a:lumMod val="40000"/>
                    <a:lumOff val="60000"/>
                  </a:schemeClr>
                </a:gs>
                <a:gs pos="100000">
                  <a:schemeClr val="accent1">
                    <a:lumMod val="20000"/>
                    <a:lumOff val="80000"/>
                  </a:schemeClr>
                </a:gs>
              </a:gsLst>
            </a:gradFill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0" tIns="58117" rIns="54493" bIns="58117" numCol="1" spcCol="1270" anchor="ctr" anchorCtr="0">
              <a:noAutofit/>
            </a:bodyPr>
            <a:lstStyle/>
            <a:p>
              <a:pPr algn="ctr" defTabSz="577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1300"/>
            </a:p>
          </p:txBody>
        </p:sp>
        <p:sp>
          <p:nvSpPr>
            <p:cNvPr id="74" name="Chevron 73"/>
            <p:cNvSpPr/>
            <p:nvPr/>
          </p:nvSpPr>
          <p:spPr>
            <a:xfrm>
              <a:off x="2595650" y="1777810"/>
              <a:ext cx="181642" cy="290583"/>
            </a:xfrm>
            <a:prstGeom prst="chevron">
              <a:avLst/>
            </a:prstGeom>
            <a:gradFill rotWithShape="0">
              <a:gsLst>
                <a:gs pos="0">
                  <a:srgbClr val="980C45"/>
                </a:gs>
                <a:gs pos="80000">
                  <a:schemeClr val="accent1">
                    <a:lumMod val="40000"/>
                    <a:lumOff val="60000"/>
                  </a:schemeClr>
                </a:gs>
                <a:gs pos="100000">
                  <a:schemeClr val="accent1">
                    <a:lumMod val="20000"/>
                    <a:lumOff val="80000"/>
                  </a:schemeClr>
                </a:gs>
              </a:gsLst>
            </a:gradFill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0" tIns="58117" rIns="54493" bIns="58117" numCol="1" spcCol="1270" anchor="ctr" anchorCtr="0">
              <a:noAutofit/>
            </a:bodyPr>
            <a:lstStyle/>
            <a:p>
              <a:pPr algn="ctr" defTabSz="577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1300"/>
            </a:p>
          </p:txBody>
        </p:sp>
      </p:grpSp>
      <p:grpSp>
        <p:nvGrpSpPr>
          <p:cNvPr id="75" name="Groupe 74"/>
          <p:cNvGrpSpPr/>
          <p:nvPr/>
        </p:nvGrpSpPr>
        <p:grpSpPr>
          <a:xfrm rot="10800000">
            <a:off x="6818137" y="4096477"/>
            <a:ext cx="591303" cy="290583"/>
            <a:chOff x="2595650" y="1777810"/>
            <a:chExt cx="591303" cy="290583"/>
          </a:xfrm>
        </p:grpSpPr>
        <p:sp>
          <p:nvSpPr>
            <p:cNvPr id="76" name="Chevron 75"/>
            <p:cNvSpPr/>
            <p:nvPr/>
          </p:nvSpPr>
          <p:spPr>
            <a:xfrm>
              <a:off x="2800480" y="1777810"/>
              <a:ext cx="181642" cy="290583"/>
            </a:xfrm>
            <a:prstGeom prst="chevron">
              <a:avLst/>
            </a:prstGeom>
            <a:gradFill rotWithShape="0">
              <a:gsLst>
                <a:gs pos="0">
                  <a:srgbClr val="980C45"/>
                </a:gs>
                <a:gs pos="80000">
                  <a:schemeClr val="accent1">
                    <a:lumMod val="40000"/>
                    <a:lumOff val="60000"/>
                  </a:schemeClr>
                </a:gs>
                <a:gs pos="100000">
                  <a:schemeClr val="accent1">
                    <a:lumMod val="20000"/>
                    <a:lumOff val="80000"/>
                  </a:schemeClr>
                </a:gs>
              </a:gsLst>
            </a:gradFill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0" tIns="58117" rIns="54493" bIns="58117" numCol="1" spcCol="1270" anchor="ctr" anchorCtr="0">
              <a:noAutofit/>
            </a:bodyPr>
            <a:lstStyle/>
            <a:p>
              <a:pPr algn="ctr" defTabSz="577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1300"/>
            </a:p>
          </p:txBody>
        </p:sp>
        <p:sp>
          <p:nvSpPr>
            <p:cNvPr id="77" name="Chevron 76"/>
            <p:cNvSpPr/>
            <p:nvPr/>
          </p:nvSpPr>
          <p:spPr>
            <a:xfrm>
              <a:off x="3005311" y="1777810"/>
              <a:ext cx="181642" cy="290583"/>
            </a:xfrm>
            <a:prstGeom prst="chevron">
              <a:avLst/>
            </a:prstGeom>
            <a:gradFill rotWithShape="0">
              <a:gsLst>
                <a:gs pos="0">
                  <a:srgbClr val="980C45"/>
                </a:gs>
                <a:gs pos="80000">
                  <a:schemeClr val="accent1">
                    <a:lumMod val="40000"/>
                    <a:lumOff val="60000"/>
                  </a:schemeClr>
                </a:gs>
                <a:gs pos="100000">
                  <a:schemeClr val="accent1">
                    <a:lumMod val="20000"/>
                    <a:lumOff val="80000"/>
                  </a:schemeClr>
                </a:gs>
              </a:gsLst>
            </a:gradFill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0" tIns="58117" rIns="54493" bIns="58117" numCol="1" spcCol="1270" anchor="ctr" anchorCtr="0">
              <a:noAutofit/>
            </a:bodyPr>
            <a:lstStyle/>
            <a:p>
              <a:pPr algn="ctr" defTabSz="577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1300"/>
            </a:p>
          </p:txBody>
        </p:sp>
        <p:sp>
          <p:nvSpPr>
            <p:cNvPr id="78" name="Chevron 77"/>
            <p:cNvSpPr/>
            <p:nvPr/>
          </p:nvSpPr>
          <p:spPr>
            <a:xfrm>
              <a:off x="2595650" y="1777810"/>
              <a:ext cx="181642" cy="290583"/>
            </a:xfrm>
            <a:prstGeom prst="chevron">
              <a:avLst/>
            </a:prstGeom>
            <a:gradFill rotWithShape="0">
              <a:gsLst>
                <a:gs pos="0">
                  <a:srgbClr val="980C45"/>
                </a:gs>
                <a:gs pos="80000">
                  <a:schemeClr val="accent1">
                    <a:lumMod val="40000"/>
                    <a:lumOff val="60000"/>
                  </a:schemeClr>
                </a:gs>
                <a:gs pos="100000">
                  <a:schemeClr val="accent1">
                    <a:lumMod val="20000"/>
                    <a:lumOff val="80000"/>
                  </a:schemeClr>
                </a:gs>
              </a:gsLst>
            </a:gradFill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0" tIns="58117" rIns="54493" bIns="58117" numCol="1" spcCol="1270" anchor="ctr" anchorCtr="0">
              <a:noAutofit/>
            </a:bodyPr>
            <a:lstStyle/>
            <a:p>
              <a:pPr algn="ctr" defTabSz="577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1300"/>
            </a:p>
          </p:txBody>
        </p:sp>
      </p:grpSp>
      <p:grpSp>
        <p:nvGrpSpPr>
          <p:cNvPr id="79" name="Groupe 78"/>
          <p:cNvGrpSpPr/>
          <p:nvPr/>
        </p:nvGrpSpPr>
        <p:grpSpPr>
          <a:xfrm rot="10800000">
            <a:off x="4623512" y="4095794"/>
            <a:ext cx="591303" cy="290583"/>
            <a:chOff x="2595650" y="1777810"/>
            <a:chExt cx="591303" cy="290583"/>
          </a:xfrm>
        </p:grpSpPr>
        <p:sp>
          <p:nvSpPr>
            <p:cNvPr id="80" name="Chevron 79"/>
            <p:cNvSpPr/>
            <p:nvPr/>
          </p:nvSpPr>
          <p:spPr>
            <a:xfrm>
              <a:off x="2800480" y="1777810"/>
              <a:ext cx="181642" cy="290583"/>
            </a:xfrm>
            <a:prstGeom prst="chevron">
              <a:avLst/>
            </a:prstGeom>
            <a:gradFill rotWithShape="0">
              <a:gsLst>
                <a:gs pos="0">
                  <a:srgbClr val="980C45"/>
                </a:gs>
                <a:gs pos="80000">
                  <a:schemeClr val="accent1">
                    <a:lumMod val="40000"/>
                    <a:lumOff val="60000"/>
                  </a:schemeClr>
                </a:gs>
                <a:gs pos="100000">
                  <a:schemeClr val="accent1">
                    <a:lumMod val="20000"/>
                    <a:lumOff val="80000"/>
                  </a:schemeClr>
                </a:gs>
              </a:gsLst>
            </a:gradFill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0" tIns="58117" rIns="54493" bIns="58117" numCol="1" spcCol="1270" anchor="ctr" anchorCtr="0">
              <a:noAutofit/>
            </a:bodyPr>
            <a:lstStyle/>
            <a:p>
              <a:pPr algn="ctr" defTabSz="577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1300"/>
            </a:p>
          </p:txBody>
        </p:sp>
        <p:sp>
          <p:nvSpPr>
            <p:cNvPr id="81" name="Chevron 80"/>
            <p:cNvSpPr/>
            <p:nvPr/>
          </p:nvSpPr>
          <p:spPr>
            <a:xfrm>
              <a:off x="3005311" y="1777810"/>
              <a:ext cx="181642" cy="290583"/>
            </a:xfrm>
            <a:prstGeom prst="chevron">
              <a:avLst/>
            </a:prstGeom>
            <a:gradFill rotWithShape="0">
              <a:gsLst>
                <a:gs pos="0">
                  <a:srgbClr val="980C45"/>
                </a:gs>
                <a:gs pos="80000">
                  <a:schemeClr val="accent1">
                    <a:lumMod val="40000"/>
                    <a:lumOff val="60000"/>
                  </a:schemeClr>
                </a:gs>
                <a:gs pos="100000">
                  <a:schemeClr val="accent1">
                    <a:lumMod val="20000"/>
                    <a:lumOff val="80000"/>
                  </a:schemeClr>
                </a:gs>
              </a:gsLst>
            </a:gradFill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0" tIns="58117" rIns="54493" bIns="58117" numCol="1" spcCol="1270" anchor="ctr" anchorCtr="0">
              <a:noAutofit/>
            </a:bodyPr>
            <a:lstStyle/>
            <a:p>
              <a:pPr algn="ctr" defTabSz="577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1300"/>
            </a:p>
          </p:txBody>
        </p:sp>
        <p:sp>
          <p:nvSpPr>
            <p:cNvPr id="82" name="Chevron 81"/>
            <p:cNvSpPr/>
            <p:nvPr/>
          </p:nvSpPr>
          <p:spPr>
            <a:xfrm>
              <a:off x="2595650" y="1777810"/>
              <a:ext cx="181642" cy="290583"/>
            </a:xfrm>
            <a:prstGeom prst="chevron">
              <a:avLst/>
            </a:prstGeom>
            <a:gradFill rotWithShape="0">
              <a:gsLst>
                <a:gs pos="0">
                  <a:srgbClr val="980C45"/>
                </a:gs>
                <a:gs pos="80000">
                  <a:schemeClr val="accent1">
                    <a:lumMod val="40000"/>
                    <a:lumOff val="60000"/>
                  </a:schemeClr>
                </a:gs>
                <a:gs pos="100000">
                  <a:schemeClr val="accent1">
                    <a:lumMod val="20000"/>
                    <a:lumOff val="80000"/>
                  </a:schemeClr>
                </a:gs>
              </a:gsLst>
            </a:gradFill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0" tIns="58117" rIns="54493" bIns="58117" numCol="1" spcCol="1270" anchor="ctr" anchorCtr="0">
              <a:noAutofit/>
            </a:bodyPr>
            <a:lstStyle/>
            <a:p>
              <a:pPr algn="ctr" defTabSz="577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1300"/>
            </a:p>
          </p:txBody>
        </p:sp>
      </p:grpSp>
      <p:grpSp>
        <p:nvGrpSpPr>
          <p:cNvPr id="83" name="Groupe 82"/>
          <p:cNvGrpSpPr/>
          <p:nvPr/>
        </p:nvGrpSpPr>
        <p:grpSpPr>
          <a:xfrm>
            <a:off x="6818137" y="2922861"/>
            <a:ext cx="591303" cy="290583"/>
            <a:chOff x="2595650" y="1777810"/>
            <a:chExt cx="591303" cy="290583"/>
          </a:xfrm>
        </p:grpSpPr>
        <p:sp>
          <p:nvSpPr>
            <p:cNvPr id="84" name="Chevron 83"/>
            <p:cNvSpPr/>
            <p:nvPr/>
          </p:nvSpPr>
          <p:spPr>
            <a:xfrm>
              <a:off x="2800480" y="1777810"/>
              <a:ext cx="181642" cy="290583"/>
            </a:xfrm>
            <a:prstGeom prst="chevron">
              <a:avLst/>
            </a:prstGeom>
            <a:gradFill rotWithShape="0">
              <a:gsLst>
                <a:gs pos="0">
                  <a:srgbClr val="980C45"/>
                </a:gs>
                <a:gs pos="80000">
                  <a:schemeClr val="accent1">
                    <a:lumMod val="40000"/>
                    <a:lumOff val="60000"/>
                  </a:schemeClr>
                </a:gs>
                <a:gs pos="100000">
                  <a:schemeClr val="accent1">
                    <a:lumMod val="20000"/>
                    <a:lumOff val="80000"/>
                  </a:schemeClr>
                </a:gs>
              </a:gsLst>
            </a:gradFill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0" tIns="58117" rIns="54493" bIns="58117" numCol="1" spcCol="1270" anchor="ctr" anchorCtr="0">
              <a:noAutofit/>
            </a:bodyPr>
            <a:lstStyle/>
            <a:p>
              <a:pPr algn="ctr" defTabSz="577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1300"/>
            </a:p>
          </p:txBody>
        </p:sp>
        <p:sp>
          <p:nvSpPr>
            <p:cNvPr id="85" name="Chevron 84"/>
            <p:cNvSpPr/>
            <p:nvPr/>
          </p:nvSpPr>
          <p:spPr>
            <a:xfrm>
              <a:off x="3005311" y="1777810"/>
              <a:ext cx="181642" cy="290583"/>
            </a:xfrm>
            <a:prstGeom prst="chevron">
              <a:avLst/>
            </a:prstGeom>
            <a:gradFill rotWithShape="0">
              <a:gsLst>
                <a:gs pos="0">
                  <a:srgbClr val="980C45"/>
                </a:gs>
                <a:gs pos="80000">
                  <a:schemeClr val="accent1">
                    <a:lumMod val="40000"/>
                    <a:lumOff val="60000"/>
                  </a:schemeClr>
                </a:gs>
                <a:gs pos="100000">
                  <a:schemeClr val="accent1">
                    <a:lumMod val="20000"/>
                    <a:lumOff val="80000"/>
                  </a:schemeClr>
                </a:gs>
              </a:gsLst>
            </a:gradFill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0" tIns="58117" rIns="54493" bIns="58117" numCol="1" spcCol="1270" anchor="ctr" anchorCtr="0">
              <a:noAutofit/>
            </a:bodyPr>
            <a:lstStyle/>
            <a:p>
              <a:pPr algn="ctr" defTabSz="577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1300"/>
            </a:p>
          </p:txBody>
        </p:sp>
        <p:sp>
          <p:nvSpPr>
            <p:cNvPr id="86" name="Chevron 85"/>
            <p:cNvSpPr/>
            <p:nvPr/>
          </p:nvSpPr>
          <p:spPr>
            <a:xfrm>
              <a:off x="2595650" y="1777810"/>
              <a:ext cx="181642" cy="290583"/>
            </a:xfrm>
            <a:prstGeom prst="chevron">
              <a:avLst/>
            </a:prstGeom>
            <a:gradFill rotWithShape="0">
              <a:gsLst>
                <a:gs pos="0">
                  <a:srgbClr val="980C45"/>
                </a:gs>
                <a:gs pos="80000">
                  <a:schemeClr val="accent1">
                    <a:lumMod val="40000"/>
                    <a:lumOff val="60000"/>
                  </a:schemeClr>
                </a:gs>
                <a:gs pos="100000">
                  <a:schemeClr val="accent1">
                    <a:lumMod val="20000"/>
                    <a:lumOff val="80000"/>
                  </a:schemeClr>
                </a:gs>
              </a:gsLst>
            </a:gradFill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0" tIns="58117" rIns="54493" bIns="58117" numCol="1" spcCol="1270" anchor="ctr" anchorCtr="0">
              <a:noAutofit/>
            </a:bodyPr>
            <a:lstStyle/>
            <a:p>
              <a:pPr algn="ctr" defTabSz="577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1300"/>
            </a:p>
          </p:txBody>
        </p:sp>
      </p:grpSp>
      <p:grpSp>
        <p:nvGrpSpPr>
          <p:cNvPr id="12" name="Groupe 11"/>
          <p:cNvGrpSpPr/>
          <p:nvPr/>
        </p:nvGrpSpPr>
        <p:grpSpPr>
          <a:xfrm>
            <a:off x="226614" y="3527474"/>
            <a:ext cx="1285314" cy="1285314"/>
            <a:chOff x="283766" y="3527474"/>
            <a:chExt cx="1285314" cy="1285314"/>
          </a:xfrm>
        </p:grpSpPr>
        <p:pic>
          <p:nvPicPr>
            <p:cNvPr id="7" name="Image 6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83766" y="3527474"/>
              <a:ext cx="1285314" cy="1285314"/>
            </a:xfrm>
            <a:prstGeom prst="rect">
              <a:avLst/>
            </a:prstGeom>
          </p:spPr>
        </p:pic>
        <p:grpSp>
          <p:nvGrpSpPr>
            <p:cNvPr id="9" name="Groupe 8"/>
            <p:cNvGrpSpPr/>
            <p:nvPr/>
          </p:nvGrpSpPr>
          <p:grpSpPr>
            <a:xfrm>
              <a:off x="471260" y="4218408"/>
              <a:ext cx="288000" cy="288000"/>
              <a:chOff x="433504" y="4244547"/>
              <a:chExt cx="376209" cy="360000"/>
            </a:xfrm>
            <a:scene3d>
              <a:camera prst="orthographicFront">
                <a:rot lat="0" lon="1800000" rev="0"/>
              </a:camera>
              <a:lightRig rig="threePt" dir="t"/>
            </a:scene3d>
          </p:grpSpPr>
          <p:sp>
            <p:nvSpPr>
              <p:cNvPr id="8" name="Ellipse 7"/>
              <p:cNvSpPr/>
              <p:nvPr/>
            </p:nvSpPr>
            <p:spPr>
              <a:xfrm>
                <a:off x="443888" y="4244547"/>
                <a:ext cx="360000" cy="360000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pic>
            <p:nvPicPr>
              <p:cNvPr id="91" name="Image 90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433504" y="4272566"/>
                <a:ext cx="376209" cy="319551"/>
              </a:xfrm>
              <a:prstGeom prst="rect">
                <a:avLst/>
              </a:prstGeom>
            </p:spPr>
          </p:pic>
        </p:grpSp>
      </p:grpSp>
      <p:sp>
        <p:nvSpPr>
          <p:cNvPr id="11" name="ZoneTexte 10"/>
          <p:cNvSpPr txBox="1"/>
          <p:nvPr/>
        </p:nvSpPr>
        <p:spPr>
          <a:xfrm>
            <a:off x="1460256" y="3785701"/>
            <a:ext cx="1447832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rgbClr val="0070C0"/>
                </a:solidFill>
              </a:rPr>
              <a:t>D</a:t>
            </a:r>
            <a:r>
              <a:rPr lang="en-US" sz="1400" dirty="0">
                <a:solidFill>
                  <a:srgbClr val="000000"/>
                </a:solidFill>
              </a:rPr>
              <a:t>istribution</a:t>
            </a:r>
          </a:p>
          <a:p>
            <a:r>
              <a:rPr lang="en-US" sz="1400" b="1" dirty="0">
                <a:solidFill>
                  <a:srgbClr val="0070C0"/>
                </a:solidFill>
              </a:rPr>
              <a:t>S</a:t>
            </a:r>
            <a:r>
              <a:rPr lang="en-US" sz="1400" dirty="0">
                <a:solidFill>
                  <a:srgbClr val="000000"/>
                </a:solidFill>
              </a:rPr>
              <a:t>ummary </a:t>
            </a:r>
            <a:r>
              <a:rPr lang="en-US" sz="1400" b="1" dirty="0">
                <a:solidFill>
                  <a:srgbClr val="0070C0"/>
                </a:solidFill>
              </a:rPr>
              <a:t>T</a:t>
            </a:r>
            <a:r>
              <a:rPr lang="en-US" sz="1400" dirty="0">
                <a:solidFill>
                  <a:srgbClr val="000000"/>
                </a:solidFill>
              </a:rPr>
              <a:t>able</a:t>
            </a:r>
          </a:p>
          <a:p>
            <a:r>
              <a:rPr lang="en-US" sz="1400" b="1" dirty="0" smtClean="0">
                <a:solidFill>
                  <a:srgbClr val="0070C0"/>
                </a:solidFill>
              </a:rPr>
              <a:t>G</a:t>
            </a:r>
            <a:r>
              <a:rPr lang="en-US" sz="1400" dirty="0" smtClean="0">
                <a:solidFill>
                  <a:srgbClr val="000000"/>
                </a:solidFill>
              </a:rPr>
              <a:t>raph </a:t>
            </a:r>
            <a:r>
              <a:rPr lang="en-US" sz="1400" b="1" dirty="0" smtClean="0">
                <a:solidFill>
                  <a:srgbClr val="0070C0"/>
                </a:solidFill>
              </a:rPr>
              <a:t>B</a:t>
            </a:r>
            <a:r>
              <a:rPr lang="en-US" sz="1400" dirty="0" smtClean="0">
                <a:solidFill>
                  <a:srgbClr val="000000"/>
                </a:solidFill>
              </a:rPr>
              <a:t>uilder</a:t>
            </a:r>
            <a:endParaRPr lang="en-US" sz="1400" dirty="0">
              <a:solidFill>
                <a:srgbClr val="000000"/>
              </a:solidFill>
            </a:endParaRPr>
          </a:p>
          <a:p>
            <a:r>
              <a:rPr lang="en-US" sz="1400" b="1" dirty="0">
                <a:solidFill>
                  <a:srgbClr val="0070C0"/>
                </a:solidFill>
              </a:rPr>
              <a:t>F</a:t>
            </a:r>
            <a:r>
              <a:rPr lang="en-US" sz="1400" dirty="0">
                <a:solidFill>
                  <a:srgbClr val="000000"/>
                </a:solidFill>
              </a:rPr>
              <a:t>it </a:t>
            </a:r>
            <a:r>
              <a:rPr lang="en-US" sz="1400" b="1" dirty="0" smtClean="0">
                <a:solidFill>
                  <a:srgbClr val="0070C0"/>
                </a:solidFill>
              </a:rPr>
              <a:t>M</a:t>
            </a:r>
            <a:r>
              <a:rPr lang="en-US" sz="1400" dirty="0" smtClean="0">
                <a:solidFill>
                  <a:srgbClr val="000000"/>
                </a:solidFill>
              </a:rPr>
              <a:t>odel</a:t>
            </a:r>
            <a:endParaRPr lang="en-US" sz="1400" dirty="0">
              <a:solidFill>
                <a:srgbClr val="000000"/>
              </a:solidFill>
            </a:endParaRPr>
          </a:p>
        </p:txBody>
      </p:sp>
      <p:sp>
        <p:nvSpPr>
          <p:cNvPr id="87" name="Rectangle à coins arrondis 86"/>
          <p:cNvSpPr/>
          <p:nvPr/>
        </p:nvSpPr>
        <p:spPr>
          <a:xfrm>
            <a:off x="7581102" y="3999967"/>
            <a:ext cx="1260000" cy="57600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lvl="1" algn="ctr"/>
            <a:r>
              <a:rPr lang="en-US" sz="1400" dirty="0" smtClean="0"/>
              <a:t>Adjusted values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304036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2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6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4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8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2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6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0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3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500"/>
                            </p:stCondLst>
                            <p:childTnLst>
                              <p:par>
                                <p:cTn id="115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1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1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2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21" presetID="32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2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2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2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2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27" presetID="32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2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2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3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3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33" presetID="32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3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3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3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39" presetID="32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4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4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4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4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45" presetID="32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4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4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4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4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5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51" presetID="32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5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5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5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5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5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57" presetID="32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5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5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6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6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6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63" presetID="32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6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6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6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6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6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69" presetID="32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7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7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7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7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7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75" presetID="32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7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7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7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7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8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81" presetID="32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8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8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8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8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8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87" presetID="32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8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8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9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9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9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 animBg="1"/>
      <p:bldP spid="54" grpId="0" animBg="1"/>
      <p:bldP spid="54" grpId="1" animBg="1"/>
      <p:bldP spid="55" grpId="0" animBg="1"/>
      <p:bldP spid="55" grpId="1" animBg="1"/>
      <p:bldP spid="56" grpId="0" animBg="1"/>
      <p:bldP spid="56" grpId="1" animBg="1"/>
      <p:bldP spid="57" grpId="0" animBg="1"/>
      <p:bldP spid="57" grpId="1" animBg="1"/>
      <p:bldP spid="58" grpId="0" animBg="1"/>
      <p:bldP spid="58" grpId="1" animBg="1"/>
      <p:bldP spid="59" grpId="0" animBg="1"/>
      <p:bldP spid="59" grpId="1" animBg="1"/>
      <p:bldP spid="60" grpId="0" animBg="1"/>
      <p:bldP spid="60" grpId="1" animBg="1"/>
      <p:bldP spid="61" grpId="0" animBg="1"/>
      <p:bldP spid="61" grpId="1" animBg="1"/>
      <p:bldP spid="62" grpId="0" animBg="1"/>
      <p:bldP spid="62" grpId="1" animBg="1"/>
      <p:bldP spid="63" grpId="0" animBg="1"/>
      <p:bldP spid="63" grpId="1" animBg="1"/>
      <p:bldP spid="64" grpId="0" animBg="1"/>
      <p:bldP spid="64" grpId="1" animBg="1"/>
      <p:bldP spid="65" grpId="0" animBg="1"/>
      <p:bldP spid="65" grpId="1" animBg="1"/>
      <p:bldP spid="66" grpId="0" animBg="1"/>
      <p:bldP spid="66" grpId="1" animBg="1"/>
      <p:bldP spid="11" grpId="0"/>
      <p:bldP spid="8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Context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JMP add-in</a:t>
            </a:r>
          </a:p>
          <a:p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98ABCD-4806-4284-B708-C84E4CB19E02}" type="slidenum">
              <a:rPr lang="fr-FR" smtClean="0"/>
              <a:t>6</a:t>
            </a:fld>
            <a:endParaRPr lang="fr-FR"/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r>
              <a:rPr lang="en-US" dirty="0"/>
              <a:t>Objective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→ to </a:t>
            </a:r>
            <a:r>
              <a:rPr lang="en-US" dirty="0"/>
              <a:t>offer a complete and easy to use report, adapted to the group’s researchers needs</a:t>
            </a:r>
          </a:p>
          <a:p>
            <a:endParaRPr lang="en-US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smtClean="0"/>
              <a:t>JMP Discovery Summit Europe 2018 | Custom ANOVA |</a:t>
            </a:r>
            <a:endParaRPr lang="fr-FR" dirty="0"/>
          </a:p>
        </p:txBody>
      </p:sp>
      <p:sp>
        <p:nvSpPr>
          <p:cNvPr id="39" name="Ellipse 38"/>
          <p:cNvSpPr/>
          <p:nvPr/>
        </p:nvSpPr>
        <p:spPr>
          <a:xfrm>
            <a:off x="272339" y="1997835"/>
            <a:ext cx="1562094" cy="1298377"/>
          </a:xfrm>
          <a:prstGeom prst="ellipse">
            <a:avLst/>
          </a:prstGeom>
          <a:solidFill>
            <a:srgbClr val="00206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n-US" dirty="0"/>
              <a:t>Add-in Custom ANOVA</a:t>
            </a:r>
          </a:p>
        </p:txBody>
      </p:sp>
      <p:pic>
        <p:nvPicPr>
          <p:cNvPr id="56" name="Image 55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4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 rot="2673074" flipV="1">
            <a:off x="1290321" y="3191002"/>
            <a:ext cx="809127" cy="809127"/>
          </a:xfrm>
          <a:prstGeom prst="rect">
            <a:avLst/>
          </a:prstGeom>
        </p:spPr>
      </p:pic>
      <p:pic>
        <p:nvPicPr>
          <p:cNvPr id="26" name="Image 25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4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 rot="2144799" flipV="1">
            <a:off x="5242782" y="3923215"/>
            <a:ext cx="809127" cy="809127"/>
          </a:xfrm>
          <a:prstGeom prst="rect">
            <a:avLst/>
          </a:prstGeom>
        </p:spPr>
      </p:pic>
      <p:grpSp>
        <p:nvGrpSpPr>
          <p:cNvPr id="27" name="Groupe 26"/>
          <p:cNvGrpSpPr/>
          <p:nvPr/>
        </p:nvGrpSpPr>
        <p:grpSpPr>
          <a:xfrm>
            <a:off x="1778283" y="2471809"/>
            <a:ext cx="4341812" cy="1512000"/>
            <a:chOff x="-190430" y="2852560"/>
            <a:chExt cx="4341812" cy="1512000"/>
          </a:xfrm>
        </p:grpSpPr>
        <p:grpSp>
          <p:nvGrpSpPr>
            <p:cNvPr id="28" name="Groupe 27"/>
            <p:cNvGrpSpPr/>
            <p:nvPr/>
          </p:nvGrpSpPr>
          <p:grpSpPr>
            <a:xfrm>
              <a:off x="-190430" y="2852560"/>
              <a:ext cx="4341812" cy="1512000"/>
              <a:chOff x="-206019" y="1936741"/>
              <a:chExt cx="4341812" cy="1512000"/>
            </a:xfrm>
          </p:grpSpPr>
          <p:sp>
            <p:nvSpPr>
              <p:cNvPr id="30" name="Rectangle à coins arrondis 29"/>
              <p:cNvSpPr/>
              <p:nvPr/>
            </p:nvSpPr>
            <p:spPr>
              <a:xfrm>
                <a:off x="251952" y="1936741"/>
                <a:ext cx="3384000" cy="1512000"/>
              </a:xfrm>
              <a:prstGeom prst="roundRect">
                <a:avLst/>
              </a:prstGeom>
              <a:gradFill flip="none" rotWithShape="1">
                <a:gsLst>
                  <a:gs pos="0">
                    <a:srgbClr val="EFFBFF"/>
                  </a:gs>
                  <a:gs pos="49000">
                    <a:schemeClr val="accent4">
                      <a:lumMod val="40000"/>
                      <a:lumOff val="60000"/>
                    </a:schemeClr>
                  </a:gs>
                  <a:gs pos="100000">
                    <a:schemeClr val="accent4">
                      <a:lumMod val="60000"/>
                      <a:lumOff val="40000"/>
                    </a:schemeClr>
                  </a:gs>
                </a:gsLst>
                <a:lin ang="13500000" scaled="1"/>
                <a:tileRect/>
              </a:gradFill>
              <a:ln>
                <a:noFill/>
              </a:ln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pic>
            <p:nvPicPr>
              <p:cNvPr id="31" name="Image 30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608602" y="2019898"/>
                <a:ext cx="2701217" cy="907878"/>
              </a:xfrm>
              <a:prstGeom prst="rect">
                <a:avLst/>
              </a:prstGeom>
            </p:spPr>
          </p:pic>
          <p:sp>
            <p:nvSpPr>
              <p:cNvPr id="32" name="Rectangle 31"/>
              <p:cNvSpPr/>
              <p:nvPr/>
            </p:nvSpPr>
            <p:spPr>
              <a:xfrm>
                <a:off x="-206019" y="2915563"/>
                <a:ext cx="4341812" cy="49244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0" lvl="1" algn="ctr"/>
                <a:r>
                  <a:rPr lang="en-US" sz="1400" dirty="0">
                    <a:solidFill>
                      <a:schemeClr val="tx2"/>
                    </a:solidFill>
                  </a:rPr>
                  <a:t>    Automatic update of the latest version  </a:t>
                </a:r>
                <a:r>
                  <a:rPr lang="fr-FR" sz="1200" i="1" u="sng" dirty="0">
                    <a:solidFill>
                      <a:srgbClr val="002060"/>
                    </a:solidFill>
                  </a:rPr>
                  <a:t>https://community.jmp.com/docs/DOC-6239 </a:t>
                </a:r>
                <a:endParaRPr lang="en-US" sz="1400" i="1" u="sng" dirty="0">
                  <a:solidFill>
                    <a:srgbClr val="002060"/>
                  </a:solidFill>
                </a:endParaRPr>
              </a:p>
            </p:txBody>
          </p:sp>
        </p:grpSp>
        <p:pic>
          <p:nvPicPr>
            <p:cNvPr id="29" name="Image 28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63051" y="3882424"/>
              <a:ext cx="222709" cy="189168"/>
            </a:xfrm>
            <a:prstGeom prst="rect">
              <a:avLst/>
            </a:prstGeom>
            <a:noFill/>
          </p:spPr>
        </p:pic>
      </p:grpSp>
      <p:grpSp>
        <p:nvGrpSpPr>
          <p:cNvPr id="10" name="Groupe 9"/>
          <p:cNvGrpSpPr/>
          <p:nvPr/>
        </p:nvGrpSpPr>
        <p:grpSpPr>
          <a:xfrm>
            <a:off x="6162930" y="2563507"/>
            <a:ext cx="2736000" cy="2065500"/>
            <a:chOff x="6162930" y="2563507"/>
            <a:chExt cx="2736000" cy="2065500"/>
          </a:xfrm>
        </p:grpSpPr>
        <p:grpSp>
          <p:nvGrpSpPr>
            <p:cNvPr id="49" name="Groupe 48"/>
            <p:cNvGrpSpPr/>
            <p:nvPr/>
          </p:nvGrpSpPr>
          <p:grpSpPr>
            <a:xfrm>
              <a:off x="6162930" y="2563507"/>
              <a:ext cx="2736000" cy="2065500"/>
              <a:chOff x="372350" y="232232"/>
              <a:chExt cx="2736000" cy="2065500"/>
            </a:xfrm>
          </p:grpSpPr>
          <p:grpSp>
            <p:nvGrpSpPr>
              <p:cNvPr id="52" name="Groupe 51"/>
              <p:cNvGrpSpPr/>
              <p:nvPr/>
            </p:nvGrpSpPr>
            <p:grpSpPr>
              <a:xfrm>
                <a:off x="372350" y="232232"/>
                <a:ext cx="2736000" cy="2065500"/>
                <a:chOff x="396168" y="3936676"/>
                <a:chExt cx="2736000" cy="2065500"/>
              </a:xfrm>
              <a:gradFill>
                <a:gsLst>
                  <a:gs pos="0">
                    <a:srgbClr val="EFFBFF"/>
                  </a:gs>
                  <a:gs pos="54000">
                    <a:schemeClr val="accent4">
                      <a:lumMod val="40000"/>
                      <a:lumOff val="60000"/>
                    </a:schemeClr>
                  </a:gs>
                  <a:gs pos="100000">
                    <a:schemeClr val="accent4">
                      <a:lumMod val="60000"/>
                      <a:lumOff val="40000"/>
                    </a:schemeClr>
                  </a:gs>
                </a:gsLst>
                <a:lin ang="13500000" scaled="1"/>
              </a:gradFill>
            </p:grpSpPr>
            <p:sp>
              <p:nvSpPr>
                <p:cNvPr id="54" name="Rectangle à coins arrondis 53"/>
                <p:cNvSpPr/>
                <p:nvPr/>
              </p:nvSpPr>
              <p:spPr>
                <a:xfrm>
                  <a:off x="396168" y="3936676"/>
                  <a:ext cx="2736000" cy="2065500"/>
                </a:xfrm>
                <a:prstGeom prst="roundRect">
                  <a:avLst/>
                </a:prstGeom>
                <a:grpFill/>
                <a:ln>
                  <a:noFill/>
                </a:ln>
              </p:spPr>
              <p:style>
                <a:lnRef idx="1">
                  <a:schemeClr val="accent4"/>
                </a:lnRef>
                <a:fillRef idx="2">
                  <a:schemeClr val="accent4"/>
                </a:fillRef>
                <a:effectRef idx="1">
                  <a:schemeClr val="accent4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5" name="Rectangle 54"/>
                <p:cNvSpPr/>
                <p:nvPr/>
              </p:nvSpPr>
              <p:spPr>
                <a:xfrm>
                  <a:off x="724597" y="5680662"/>
                  <a:ext cx="2274982" cy="307777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</a:bodyPr>
                <a:lstStyle/>
                <a:p>
                  <a:pPr marL="0" lvl="1"/>
                  <a:r>
                    <a:rPr lang="en-US" sz="1400" dirty="0">
                      <a:solidFill>
                        <a:schemeClr val="tx2"/>
                      </a:solidFill>
                    </a:rPr>
                    <a:t>Simplified launch interface</a:t>
                  </a:r>
                </a:p>
              </p:txBody>
            </p:sp>
          </p:grpSp>
          <p:pic>
            <p:nvPicPr>
              <p:cNvPr id="51" name="Image 50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09070" y="2035522"/>
                <a:ext cx="222709" cy="189168"/>
              </a:xfrm>
              <a:prstGeom prst="rect">
                <a:avLst/>
              </a:prstGeom>
              <a:noFill/>
            </p:spPr>
          </p:pic>
        </p:grpSp>
        <p:pic>
          <p:nvPicPr>
            <p:cNvPr id="9" name="Image 8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523408" y="2635329"/>
              <a:ext cx="2036376" cy="168920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3070225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Context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JMP add-in</a:t>
            </a:r>
          </a:p>
          <a:p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98ABCD-4806-4284-B708-C84E4CB19E02}" type="slidenum">
              <a:rPr lang="fr-FR" smtClean="0"/>
              <a:t>7</a:t>
            </a:fld>
            <a:endParaRPr lang="fr-FR"/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r>
              <a:rPr lang="en-US" dirty="0"/>
              <a:t>Objective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→ to </a:t>
            </a:r>
            <a:r>
              <a:rPr lang="en-US" dirty="0"/>
              <a:t>offer a complete and easy to use report, adapted to the group’s researchers needs</a:t>
            </a:r>
          </a:p>
          <a:p>
            <a:endParaRPr lang="en-US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smtClean="0"/>
              <a:t>JMP Discovery Summit Europe 2018 | Custom ANOVA |</a:t>
            </a:r>
            <a:endParaRPr lang="fr-FR" dirty="0"/>
          </a:p>
        </p:txBody>
      </p:sp>
      <p:sp>
        <p:nvSpPr>
          <p:cNvPr id="39" name="Ellipse 38"/>
          <p:cNvSpPr/>
          <p:nvPr/>
        </p:nvSpPr>
        <p:spPr>
          <a:xfrm>
            <a:off x="272339" y="1997835"/>
            <a:ext cx="1562094" cy="1298377"/>
          </a:xfrm>
          <a:prstGeom prst="ellipse">
            <a:avLst/>
          </a:prstGeom>
          <a:solidFill>
            <a:srgbClr val="00206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n-US" dirty="0"/>
              <a:t>Add-in Custom ANOVA</a:t>
            </a:r>
          </a:p>
        </p:txBody>
      </p:sp>
      <p:pic>
        <p:nvPicPr>
          <p:cNvPr id="56" name="Image 55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4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 rot="2673074" flipV="1">
            <a:off x="1177323" y="3291863"/>
            <a:ext cx="809127" cy="809127"/>
          </a:xfrm>
          <a:prstGeom prst="rect">
            <a:avLst/>
          </a:prstGeom>
        </p:spPr>
      </p:pic>
      <p:pic>
        <p:nvPicPr>
          <p:cNvPr id="26" name="Image 25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4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 rot="2144799" flipV="1">
            <a:off x="5624970" y="3640843"/>
            <a:ext cx="809127" cy="809127"/>
          </a:xfrm>
          <a:prstGeom prst="rect">
            <a:avLst/>
          </a:prstGeom>
        </p:spPr>
      </p:pic>
      <p:grpSp>
        <p:nvGrpSpPr>
          <p:cNvPr id="23" name="Groupe 22"/>
          <p:cNvGrpSpPr/>
          <p:nvPr/>
        </p:nvGrpSpPr>
        <p:grpSpPr>
          <a:xfrm>
            <a:off x="6588396" y="3183144"/>
            <a:ext cx="2368366" cy="1512000"/>
            <a:chOff x="6163549" y="2994274"/>
            <a:chExt cx="2368366" cy="1512000"/>
          </a:xfrm>
        </p:grpSpPr>
        <p:grpSp>
          <p:nvGrpSpPr>
            <p:cNvPr id="24" name="Groupe 23"/>
            <p:cNvGrpSpPr/>
            <p:nvPr/>
          </p:nvGrpSpPr>
          <p:grpSpPr>
            <a:xfrm>
              <a:off x="6163549" y="2994274"/>
              <a:ext cx="2368366" cy="1512000"/>
              <a:chOff x="6058117" y="4784255"/>
              <a:chExt cx="2368366" cy="1512000"/>
            </a:xfrm>
          </p:grpSpPr>
          <p:grpSp>
            <p:nvGrpSpPr>
              <p:cNvPr id="33" name="Groupe 32"/>
              <p:cNvGrpSpPr/>
              <p:nvPr/>
            </p:nvGrpSpPr>
            <p:grpSpPr>
              <a:xfrm>
                <a:off x="6058117" y="4784255"/>
                <a:ext cx="2368366" cy="1512000"/>
                <a:chOff x="6531833" y="4418734"/>
                <a:chExt cx="2368366" cy="1512000"/>
              </a:xfrm>
            </p:grpSpPr>
            <p:sp>
              <p:nvSpPr>
                <p:cNvPr id="35" name="Rectangle à coins arrondis 34"/>
                <p:cNvSpPr/>
                <p:nvPr/>
              </p:nvSpPr>
              <p:spPr>
                <a:xfrm>
                  <a:off x="6531833" y="4418734"/>
                  <a:ext cx="2232000" cy="1512000"/>
                </a:xfrm>
                <a:prstGeom prst="roundRect">
                  <a:avLst/>
                </a:prstGeom>
                <a:gradFill flip="none" rotWithShape="1">
                  <a:gsLst>
                    <a:gs pos="0">
                      <a:srgbClr val="EFFBFF"/>
                    </a:gs>
                    <a:gs pos="50000">
                      <a:schemeClr val="accent4">
                        <a:lumMod val="40000"/>
                        <a:lumOff val="60000"/>
                      </a:schemeClr>
                    </a:gs>
                    <a:gs pos="100000">
                      <a:schemeClr val="accent4">
                        <a:lumMod val="60000"/>
                        <a:lumOff val="40000"/>
                      </a:schemeClr>
                    </a:gs>
                  </a:gsLst>
                  <a:lin ang="18900000" scaled="1"/>
                  <a:tileRect/>
                </a:gradFill>
                <a:ln>
                  <a:noFill/>
                </a:ln>
              </p:spPr>
              <p:style>
                <a:lnRef idx="1">
                  <a:schemeClr val="accent4"/>
                </a:lnRef>
                <a:fillRef idx="2">
                  <a:schemeClr val="accent4"/>
                </a:fillRef>
                <a:effectRef idx="1">
                  <a:schemeClr val="accent4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pic>
              <p:nvPicPr>
                <p:cNvPr id="36" name="Image 35"/>
                <p:cNvPicPr>
                  <a:picLocks noChangeAspect="1"/>
                </p:cNvPicPr>
                <p:nvPr/>
              </p:nvPicPr>
              <p:blipFill rotWithShape="1">
                <a:blip r:embed="rId3"/>
                <a:srcRect l="6186" t="7757" r="5606" b="11192"/>
                <a:stretch/>
              </p:blipFill>
              <p:spPr>
                <a:xfrm>
                  <a:off x="7078832" y="4541977"/>
                  <a:ext cx="1192925" cy="244366"/>
                </a:xfrm>
                <a:prstGeom prst="rect">
                  <a:avLst/>
                </a:prstGeom>
              </p:spPr>
            </p:pic>
            <p:sp>
              <p:nvSpPr>
                <p:cNvPr id="37" name="Rectangle 36"/>
                <p:cNvSpPr/>
                <p:nvPr/>
              </p:nvSpPr>
              <p:spPr>
                <a:xfrm>
                  <a:off x="6541176" y="5381723"/>
                  <a:ext cx="2359023" cy="523220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 marL="0" lvl="1" algn="ctr">
                    <a:tabLst>
                      <a:tab pos="542925" algn="l"/>
                    </a:tabLst>
                  </a:pPr>
                  <a:r>
                    <a:rPr lang="en-US" sz="1400" dirty="0">
                      <a:solidFill>
                        <a:schemeClr val="tx2"/>
                      </a:solidFill>
                    </a:rPr>
                    <a:t>   Possibility to save the script in the data table</a:t>
                  </a:r>
                </a:p>
              </p:txBody>
            </p:sp>
          </p:grpSp>
          <p:pic>
            <p:nvPicPr>
              <p:cNvPr id="34" name="Image 33"/>
              <p:cNvPicPr>
                <a:picLocks noChangeAspect="1"/>
              </p:cNvPicPr>
              <p:nvPr/>
            </p:nvPicPr>
            <p:blipFill rotWithShape="1">
              <a:blip r:embed="rId4"/>
              <a:srcRect l="2282" t="-1" r="16389" b="2858"/>
              <a:stretch/>
            </p:blipFill>
            <p:spPr>
              <a:xfrm>
                <a:off x="6408682" y="5188069"/>
                <a:ext cx="1537401" cy="533384"/>
              </a:xfrm>
              <a:prstGeom prst="rect">
                <a:avLst/>
              </a:prstGeom>
            </p:spPr>
          </p:pic>
        </p:grpSp>
        <p:pic>
          <p:nvPicPr>
            <p:cNvPr id="25" name="Image 24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310028" y="4030717"/>
              <a:ext cx="222709" cy="189168"/>
            </a:xfrm>
            <a:prstGeom prst="rect">
              <a:avLst/>
            </a:prstGeom>
            <a:noFill/>
          </p:spPr>
        </p:pic>
      </p:grpSp>
      <p:grpSp>
        <p:nvGrpSpPr>
          <p:cNvPr id="38" name="Groupe 37"/>
          <p:cNvGrpSpPr/>
          <p:nvPr/>
        </p:nvGrpSpPr>
        <p:grpSpPr>
          <a:xfrm>
            <a:off x="2184998" y="2112135"/>
            <a:ext cx="3384000" cy="2545309"/>
            <a:chOff x="5595758" y="1801503"/>
            <a:chExt cx="3384000" cy="2545309"/>
          </a:xfrm>
        </p:grpSpPr>
        <p:grpSp>
          <p:nvGrpSpPr>
            <p:cNvPr id="40" name="Groupe 39"/>
            <p:cNvGrpSpPr/>
            <p:nvPr/>
          </p:nvGrpSpPr>
          <p:grpSpPr>
            <a:xfrm>
              <a:off x="5595758" y="1801503"/>
              <a:ext cx="3384000" cy="2545309"/>
              <a:chOff x="5653608" y="1640273"/>
              <a:chExt cx="3384000" cy="2545309"/>
            </a:xfrm>
            <a:gradFill flip="none" rotWithShape="1">
              <a:gsLst>
                <a:gs pos="0">
                  <a:srgbClr val="C00000"/>
                </a:gs>
                <a:gs pos="65000">
                  <a:srgbClr val="FFA7A7"/>
                </a:gs>
                <a:gs pos="100000">
                  <a:srgbClr val="FFE7E7"/>
                </a:gs>
              </a:gsLst>
              <a:lin ang="8100000" scaled="1"/>
              <a:tileRect/>
            </a:gradFill>
          </p:grpSpPr>
          <p:grpSp>
            <p:nvGrpSpPr>
              <p:cNvPr id="42" name="Groupe 41"/>
              <p:cNvGrpSpPr/>
              <p:nvPr/>
            </p:nvGrpSpPr>
            <p:grpSpPr>
              <a:xfrm>
                <a:off x="5653608" y="1640273"/>
                <a:ext cx="3384000" cy="2545309"/>
                <a:chOff x="5468758" y="1324589"/>
                <a:chExt cx="3384000" cy="2545309"/>
              </a:xfrm>
              <a:grpFill/>
            </p:grpSpPr>
            <p:sp>
              <p:nvSpPr>
                <p:cNvPr id="46" name="Rectangle à coins arrondis 45"/>
                <p:cNvSpPr/>
                <p:nvPr/>
              </p:nvSpPr>
              <p:spPr>
                <a:xfrm>
                  <a:off x="5468758" y="1324589"/>
                  <a:ext cx="3384000" cy="2545309"/>
                </a:xfrm>
                <a:prstGeom prst="roundRect">
                  <a:avLst/>
                </a:prstGeom>
                <a:gradFill flip="none" rotWithShape="1">
                  <a:gsLst>
                    <a:gs pos="0">
                      <a:srgbClr val="EFFBFF"/>
                    </a:gs>
                    <a:gs pos="50000">
                      <a:schemeClr val="accent4">
                        <a:lumMod val="40000"/>
                        <a:lumOff val="60000"/>
                      </a:schemeClr>
                    </a:gs>
                    <a:gs pos="100000">
                      <a:schemeClr val="accent4">
                        <a:lumMod val="60000"/>
                        <a:lumOff val="40000"/>
                      </a:schemeClr>
                    </a:gs>
                  </a:gsLst>
                  <a:lin ang="18900000" scaled="1"/>
                  <a:tileRect/>
                </a:gradFill>
                <a:ln>
                  <a:noFill/>
                </a:ln>
              </p:spPr>
              <p:style>
                <a:lnRef idx="1">
                  <a:schemeClr val="accent4"/>
                </a:lnRef>
                <a:fillRef idx="2">
                  <a:schemeClr val="accent4"/>
                </a:fillRef>
                <a:effectRef idx="1">
                  <a:schemeClr val="accent4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7" name="Rectangle 46"/>
                <p:cNvSpPr/>
                <p:nvPr/>
              </p:nvSpPr>
              <p:spPr>
                <a:xfrm>
                  <a:off x="5483753" y="2815034"/>
                  <a:ext cx="3331948" cy="954107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 marL="0" lvl="1" algn="ctr"/>
                  <a:r>
                    <a:rPr lang="en-US" sz="1400" dirty="0">
                      <a:solidFill>
                        <a:schemeClr val="tx1">
                          <a:lumMod val="75000"/>
                        </a:schemeClr>
                      </a:solidFill>
                    </a:rPr>
                    <a:t>   </a:t>
                  </a:r>
                  <a:r>
                    <a:rPr lang="en-US" sz="1400" dirty="0">
                      <a:solidFill>
                        <a:schemeClr val="tx2"/>
                      </a:solidFill>
                    </a:rPr>
                    <a:t>Intuitive report: 1 tab = 1 step</a:t>
                  </a:r>
                </a:p>
                <a:p>
                  <a:pPr marL="0" lvl="1" algn="ctr"/>
                  <a:r>
                    <a:rPr lang="en-US" sz="1400" dirty="0">
                      <a:solidFill>
                        <a:schemeClr val="tx2"/>
                      </a:solidFill>
                    </a:rPr>
                    <a:t>   All information immediately accessible            for non-regular users</a:t>
                  </a:r>
                </a:p>
                <a:p>
                  <a:pPr marL="0" lvl="1" algn="ctr"/>
                  <a:r>
                    <a:rPr lang="en-US" sz="1400" dirty="0">
                      <a:solidFill>
                        <a:schemeClr val="tx2"/>
                      </a:solidFill>
                    </a:rPr>
                    <a:t>   Interactivity within and between tabs</a:t>
                  </a:r>
                </a:p>
              </p:txBody>
            </p:sp>
          </p:grpSp>
          <p:pic>
            <p:nvPicPr>
              <p:cNvPr id="43" name="Image 42"/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6019147" y="3188513"/>
                <a:ext cx="222709" cy="189168"/>
              </a:xfrm>
              <a:prstGeom prst="rect">
                <a:avLst/>
              </a:prstGeom>
              <a:noFill/>
            </p:spPr>
          </p:pic>
          <p:pic>
            <p:nvPicPr>
              <p:cNvPr id="44" name="Image 43"/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5664035" y="3415819"/>
                <a:ext cx="222709" cy="189168"/>
              </a:xfrm>
              <a:prstGeom prst="rect">
                <a:avLst/>
              </a:prstGeom>
              <a:noFill/>
            </p:spPr>
          </p:pic>
          <p:pic>
            <p:nvPicPr>
              <p:cNvPr id="45" name="Image 44"/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5760055" y="3836519"/>
                <a:ext cx="222709" cy="189168"/>
              </a:xfrm>
              <a:prstGeom prst="rect">
                <a:avLst/>
              </a:prstGeom>
              <a:noFill/>
            </p:spPr>
          </p:pic>
        </p:grpSp>
        <p:pic>
          <p:nvPicPr>
            <p:cNvPr id="41" name="Image 40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5795636" y="1949252"/>
              <a:ext cx="2984244" cy="133132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8829313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Demo</a:t>
            </a:r>
            <a:endParaRPr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 smtClean="0"/>
              <a:t>2/</a:t>
            </a:r>
            <a:endParaRPr lang="en-US" dirty="0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00175" y="1140534"/>
            <a:ext cx="2510954" cy="2869663"/>
          </a:xfrm>
          <a:prstGeom prst="rect">
            <a:avLst/>
          </a:prstGeom>
        </p:spPr>
      </p:pic>
      <p:pic>
        <p:nvPicPr>
          <p:cNvPr id="5" name="Image 4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816278" y="2232105"/>
            <a:ext cx="1933987" cy="11561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3902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1"/>
          <p:cNvSpPr>
            <a:spLocks noGrp="1"/>
          </p:cNvSpPr>
          <p:nvPr>
            <p:ph type="body" sz="quarter" idx="13"/>
          </p:nvPr>
        </p:nvSpPr>
        <p:spPr>
          <a:xfrm>
            <a:off x="920511" y="1985768"/>
            <a:ext cx="7302978" cy="1171964"/>
          </a:xfrm>
        </p:spPr>
        <p:txBody>
          <a:bodyPr/>
          <a:lstStyle/>
          <a:p>
            <a:r>
              <a:rPr lang="en-US" sz="9600" dirty="0"/>
              <a:t>Thank you!</a:t>
            </a:r>
            <a:endParaRPr lang="en-US" dirty="0"/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854" t="25163" r="25765" b="25656"/>
          <a:stretch/>
        </p:blipFill>
        <p:spPr>
          <a:xfrm>
            <a:off x="5496444" y="1422849"/>
            <a:ext cx="509004" cy="496884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415" t="1077" r="7298" b="11442"/>
          <a:stretch/>
        </p:blipFill>
        <p:spPr>
          <a:xfrm>
            <a:off x="8408606" y="3343133"/>
            <a:ext cx="563880" cy="638238"/>
          </a:xfrm>
          <a:prstGeom prst="rect">
            <a:avLst/>
          </a:prstGeom>
        </p:spPr>
      </p:pic>
      <p:pic>
        <p:nvPicPr>
          <p:cNvPr id="7" name="Imag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4914" y="3125732"/>
            <a:ext cx="1086728" cy="1086728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085" y="3180676"/>
            <a:ext cx="724757" cy="772611"/>
          </a:xfrm>
          <a:prstGeom prst="rect">
            <a:avLst/>
          </a:prstGeom>
        </p:spPr>
      </p:pic>
      <p:pic>
        <p:nvPicPr>
          <p:cNvPr id="9" name="Image 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795" y="89728"/>
            <a:ext cx="839431" cy="894856"/>
          </a:xfrm>
          <a:prstGeom prst="rect">
            <a:avLst/>
          </a:prstGeom>
        </p:spPr>
      </p:pic>
      <p:pic>
        <p:nvPicPr>
          <p:cNvPr id="10" name="Image 9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508" t="19063" r="30207" b="16374"/>
          <a:stretch/>
        </p:blipFill>
        <p:spPr>
          <a:xfrm flipH="1">
            <a:off x="7937640" y="418663"/>
            <a:ext cx="355659" cy="569997"/>
          </a:xfrm>
          <a:prstGeom prst="rect">
            <a:avLst/>
          </a:prstGeom>
        </p:spPr>
      </p:pic>
      <p:pic>
        <p:nvPicPr>
          <p:cNvPr id="11" name="Image 10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704" t="27964" r="36218" b="24770"/>
          <a:stretch/>
        </p:blipFill>
        <p:spPr>
          <a:xfrm flipH="1">
            <a:off x="7976758" y="2590218"/>
            <a:ext cx="276612" cy="501358"/>
          </a:xfrm>
          <a:prstGeom prst="rect">
            <a:avLst/>
          </a:prstGeom>
        </p:spPr>
      </p:pic>
      <p:pic>
        <p:nvPicPr>
          <p:cNvPr id="12" name="Image 11"/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597" t="23696" r="28419" b="25924"/>
          <a:stretch/>
        </p:blipFill>
        <p:spPr>
          <a:xfrm>
            <a:off x="6788784" y="3223767"/>
            <a:ext cx="440206" cy="528245"/>
          </a:xfrm>
          <a:prstGeom prst="rect">
            <a:avLst/>
          </a:prstGeom>
        </p:spPr>
      </p:pic>
      <p:pic>
        <p:nvPicPr>
          <p:cNvPr id="13" name="Image 12"/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432" t="11499" r="35963" b="10859"/>
          <a:stretch/>
        </p:blipFill>
        <p:spPr>
          <a:xfrm>
            <a:off x="4684701" y="267678"/>
            <a:ext cx="264123" cy="716906"/>
          </a:xfrm>
          <a:prstGeom prst="rect">
            <a:avLst/>
          </a:prstGeom>
        </p:spPr>
      </p:pic>
      <p:pic>
        <p:nvPicPr>
          <p:cNvPr id="14" name="Image 13"/>
          <p:cNvPicPr>
            <a:picLocks noChangeAspect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216" t="26207" r="24804" b="26411"/>
          <a:stretch/>
        </p:blipFill>
        <p:spPr>
          <a:xfrm>
            <a:off x="5882755" y="4088502"/>
            <a:ext cx="534534" cy="496803"/>
          </a:xfrm>
          <a:prstGeom prst="rect">
            <a:avLst/>
          </a:prstGeom>
        </p:spPr>
      </p:pic>
      <p:pic>
        <p:nvPicPr>
          <p:cNvPr id="15" name="Image 14"/>
          <p:cNvPicPr>
            <a:picLocks noChangeAspect="1"/>
          </p:cNvPicPr>
          <p:nvPr/>
        </p:nvPicPr>
        <p:blipFill rotWithShape="1"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232" t="18517" r="23187" b="19107"/>
          <a:stretch/>
        </p:blipFill>
        <p:spPr>
          <a:xfrm>
            <a:off x="7084828" y="1260281"/>
            <a:ext cx="509380" cy="654019"/>
          </a:xfrm>
          <a:prstGeom prst="rect">
            <a:avLst/>
          </a:prstGeom>
        </p:spPr>
      </p:pic>
      <p:pic>
        <p:nvPicPr>
          <p:cNvPr id="16" name="Image 15"/>
          <p:cNvPicPr>
            <a:picLocks noChangeAspect="1"/>
          </p:cNvPicPr>
          <p:nvPr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902" t="24795" r="23319" b="28423"/>
          <a:stretch/>
        </p:blipFill>
        <p:spPr>
          <a:xfrm>
            <a:off x="4039697" y="1437369"/>
            <a:ext cx="584846" cy="490515"/>
          </a:xfrm>
          <a:prstGeom prst="rect">
            <a:avLst/>
          </a:prstGeom>
        </p:spPr>
      </p:pic>
      <p:pic>
        <p:nvPicPr>
          <p:cNvPr id="17" name="Image 16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2035" y="91337"/>
            <a:ext cx="1016955" cy="1016955"/>
          </a:xfrm>
          <a:prstGeom prst="rect">
            <a:avLst/>
          </a:prstGeom>
        </p:spPr>
      </p:pic>
      <p:pic>
        <p:nvPicPr>
          <p:cNvPr id="18" name="Image 17"/>
          <p:cNvPicPr>
            <a:picLocks noChangeAspect="1"/>
          </p:cNvPicPr>
          <p:nvPr/>
        </p:nvPicPr>
        <p:blipFill rotWithShape="1"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147" t="22843" r="30234" b="23532"/>
          <a:stretch/>
        </p:blipFill>
        <p:spPr>
          <a:xfrm flipH="1">
            <a:off x="2493311" y="4149467"/>
            <a:ext cx="441467" cy="568813"/>
          </a:xfrm>
          <a:prstGeom prst="rect">
            <a:avLst/>
          </a:prstGeom>
        </p:spPr>
      </p:pic>
      <p:pic>
        <p:nvPicPr>
          <p:cNvPr id="19" name="Image 18"/>
          <p:cNvPicPr>
            <a:picLocks noChangeAspect="1"/>
          </p:cNvPicPr>
          <p:nvPr/>
        </p:nvPicPr>
        <p:blipFill rotWithShape="1"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734" t="24513" r="30049" b="25064"/>
          <a:stretch/>
        </p:blipFill>
        <p:spPr>
          <a:xfrm flipH="1">
            <a:off x="7577828" y="4154840"/>
            <a:ext cx="380028" cy="488608"/>
          </a:xfrm>
          <a:prstGeom prst="rect">
            <a:avLst/>
          </a:prstGeom>
        </p:spPr>
      </p:pic>
      <p:pic>
        <p:nvPicPr>
          <p:cNvPr id="20" name="Image 19"/>
          <p:cNvPicPr>
            <a:picLocks noChangeAspect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76758" y="1584206"/>
            <a:ext cx="1020263" cy="1020263"/>
          </a:xfrm>
          <a:prstGeom prst="rect">
            <a:avLst/>
          </a:prstGeom>
        </p:spPr>
      </p:pic>
      <p:pic>
        <p:nvPicPr>
          <p:cNvPr id="21" name="Image 20"/>
          <p:cNvPicPr>
            <a:picLocks noChangeAspect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971" y="2325904"/>
            <a:ext cx="870683" cy="870683"/>
          </a:xfrm>
          <a:prstGeom prst="rect">
            <a:avLst/>
          </a:prstGeom>
        </p:spPr>
      </p:pic>
      <p:pic>
        <p:nvPicPr>
          <p:cNvPr id="22" name="Image 21"/>
          <p:cNvPicPr>
            <a:picLocks noChangeAspect="1"/>
          </p:cNvPicPr>
          <p:nvPr/>
        </p:nvPicPr>
        <p:blipFill rotWithShape="1"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931" t="13286" r="19487" b="10544"/>
          <a:stretch/>
        </p:blipFill>
        <p:spPr>
          <a:xfrm>
            <a:off x="4215077" y="4232150"/>
            <a:ext cx="433043" cy="678968"/>
          </a:xfrm>
          <a:prstGeom prst="rect">
            <a:avLst/>
          </a:prstGeom>
        </p:spPr>
      </p:pic>
      <p:pic>
        <p:nvPicPr>
          <p:cNvPr id="23" name="Image 22"/>
          <p:cNvPicPr>
            <a:picLocks noChangeAspect="1"/>
          </p:cNvPicPr>
          <p:nvPr/>
        </p:nvPicPr>
        <p:blipFill rotWithShape="1"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556" t="26423" r="21871" b="30222"/>
          <a:stretch/>
        </p:blipFill>
        <p:spPr>
          <a:xfrm>
            <a:off x="2883625" y="146562"/>
            <a:ext cx="649216" cy="497531"/>
          </a:xfrm>
          <a:prstGeom prst="rect">
            <a:avLst/>
          </a:prstGeom>
        </p:spPr>
      </p:pic>
      <p:pic>
        <p:nvPicPr>
          <p:cNvPr id="24" name="Image 23"/>
          <p:cNvPicPr>
            <a:picLocks noChangeAspect="1"/>
          </p:cNvPicPr>
          <p:nvPr/>
        </p:nvPicPr>
        <p:blipFill rotWithShape="1"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384" t="23581" r="34690" b="24232"/>
          <a:stretch/>
        </p:blipFill>
        <p:spPr>
          <a:xfrm>
            <a:off x="1792158" y="3291042"/>
            <a:ext cx="362701" cy="612059"/>
          </a:xfrm>
          <a:prstGeom prst="rect">
            <a:avLst/>
          </a:prstGeom>
        </p:spPr>
      </p:pic>
      <p:pic>
        <p:nvPicPr>
          <p:cNvPr id="25" name="Image 24"/>
          <p:cNvPicPr>
            <a:picLocks noChangeAspect="1"/>
          </p:cNvPicPr>
          <p:nvPr/>
        </p:nvPicPr>
        <p:blipFill rotWithShape="1">
          <a:blip r:embed="rId2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725" t="20802" r="24316" b="15691"/>
          <a:stretch/>
        </p:blipFill>
        <p:spPr>
          <a:xfrm>
            <a:off x="1629177" y="678366"/>
            <a:ext cx="479209" cy="585699"/>
          </a:xfrm>
          <a:prstGeom prst="rect">
            <a:avLst/>
          </a:prstGeom>
        </p:spPr>
      </p:pic>
      <p:pic>
        <p:nvPicPr>
          <p:cNvPr id="26" name="Image 25"/>
          <p:cNvPicPr>
            <a:picLocks noChangeAspect="1"/>
          </p:cNvPicPr>
          <p:nvPr/>
        </p:nvPicPr>
        <p:blipFill rotWithShape="1">
          <a:blip r:embed="rId2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241" t="23284" r="23180" b="24536"/>
          <a:stretch/>
        </p:blipFill>
        <p:spPr>
          <a:xfrm>
            <a:off x="3753563" y="3323515"/>
            <a:ext cx="572267" cy="547112"/>
          </a:xfrm>
          <a:prstGeom prst="rect">
            <a:avLst/>
          </a:prstGeom>
        </p:spPr>
      </p:pic>
      <p:pic>
        <p:nvPicPr>
          <p:cNvPr id="27" name="Image 26"/>
          <p:cNvPicPr>
            <a:picLocks noChangeAspect="1"/>
          </p:cNvPicPr>
          <p:nvPr/>
        </p:nvPicPr>
        <p:blipFill rotWithShape="1">
          <a:blip r:embed="rId2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141" t="20143" r="39316" b="27033"/>
          <a:stretch/>
        </p:blipFill>
        <p:spPr>
          <a:xfrm flipH="1">
            <a:off x="1190294" y="4157957"/>
            <a:ext cx="217903" cy="560323"/>
          </a:xfrm>
          <a:prstGeom prst="rect">
            <a:avLst/>
          </a:prstGeom>
        </p:spPr>
      </p:pic>
      <p:pic>
        <p:nvPicPr>
          <p:cNvPr id="28" name="Image 27"/>
          <p:cNvPicPr>
            <a:picLocks noChangeAspect="1"/>
          </p:cNvPicPr>
          <p:nvPr/>
        </p:nvPicPr>
        <p:blipFill rotWithShape="1">
          <a:blip r:embed="rId2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970" t="29536" r="27743" b="28578"/>
          <a:stretch/>
        </p:blipFill>
        <p:spPr>
          <a:xfrm flipH="1">
            <a:off x="342042" y="1437369"/>
            <a:ext cx="560568" cy="530176"/>
          </a:xfrm>
          <a:prstGeom prst="rect">
            <a:avLst/>
          </a:prstGeom>
        </p:spPr>
      </p:pic>
      <p:pic>
        <p:nvPicPr>
          <p:cNvPr id="29" name="Image 28"/>
          <p:cNvPicPr>
            <a:picLocks noChangeAspect="1"/>
          </p:cNvPicPr>
          <p:nvPr/>
        </p:nvPicPr>
        <p:blipFill>
          <a:blip r:embed="rId2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4983" y="1288929"/>
            <a:ext cx="909716" cy="9097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47098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600"/>
                            </p:stCondLst>
                            <p:childTnLst>
                              <p:par>
                                <p:cTn id="14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700"/>
                            </p:stCondLst>
                            <p:childTnLst>
                              <p:par>
                                <p:cTn id="19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800"/>
                            </p:stCondLst>
                            <p:childTnLst>
                              <p:par>
                                <p:cTn id="24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900"/>
                            </p:stCondLst>
                            <p:childTnLst>
                              <p:par>
                                <p:cTn id="29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000"/>
                            </p:stCondLst>
                            <p:childTnLst>
                              <p:par>
                                <p:cTn id="34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100"/>
                            </p:stCondLst>
                            <p:childTnLst>
                              <p:par>
                                <p:cTn id="39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200"/>
                            </p:stCondLst>
                            <p:childTnLst>
                              <p:par>
                                <p:cTn id="44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1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300"/>
                            </p:stCondLst>
                            <p:childTnLst>
                              <p:par>
                                <p:cTn id="49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1400"/>
                            </p:stCondLst>
                            <p:childTnLst>
                              <p:par>
                                <p:cTn id="54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500"/>
                            </p:stCondLst>
                            <p:childTnLst>
                              <p:par>
                                <p:cTn id="59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1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1600"/>
                            </p:stCondLst>
                            <p:childTnLst>
                              <p:par>
                                <p:cTn id="64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1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1700"/>
                            </p:stCondLst>
                            <p:childTnLst>
                              <p:par>
                                <p:cTn id="69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1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1800"/>
                            </p:stCondLst>
                            <p:childTnLst>
                              <p:par>
                                <p:cTn id="74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1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1900"/>
                            </p:stCondLst>
                            <p:childTnLst>
                              <p:par>
                                <p:cTn id="79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1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2000"/>
                            </p:stCondLst>
                            <p:childTnLst>
                              <p:par>
                                <p:cTn id="84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1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2100"/>
                            </p:stCondLst>
                            <p:childTnLst>
                              <p:par>
                                <p:cTn id="89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1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2200"/>
                            </p:stCondLst>
                            <p:childTnLst>
                              <p:par>
                                <p:cTn id="94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1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2300"/>
                            </p:stCondLst>
                            <p:childTnLst>
                              <p:par>
                                <p:cTn id="99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1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2400"/>
                            </p:stCondLst>
                            <p:childTnLst>
                              <p:par>
                                <p:cTn id="104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6" dur="1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1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2500"/>
                            </p:stCondLst>
                            <p:childTnLst>
                              <p:par>
                                <p:cTn id="109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1" dur="1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1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2600"/>
                            </p:stCondLst>
                            <p:childTnLst>
                              <p:par>
                                <p:cTn id="114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6" dur="1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1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2700"/>
                            </p:stCondLst>
                            <p:childTnLst>
                              <p:par>
                                <p:cTn id="119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1" dur="1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1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" fill="hold">
                            <p:stCondLst>
                              <p:cond delay="2800"/>
                            </p:stCondLst>
                            <p:childTnLst>
                              <p:par>
                                <p:cTn id="124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6" dur="1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1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2900"/>
                            </p:stCondLst>
                            <p:childTnLst>
                              <p:par>
                                <p:cTn id="129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1" dur="1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1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206df2a9da2d88d07ee3f92f39814efdc18e4a2"/>
</p:tagLst>
</file>

<file path=ppt/theme/theme1.xml><?xml version="1.0" encoding="utf-8"?>
<a:theme xmlns:a="http://schemas.openxmlformats.org/drawingml/2006/main" name="Thème Office">
  <a:themeElements>
    <a:clrScheme name="Limagrain">
      <a:dk1>
        <a:srgbClr val="75787B"/>
      </a:dk1>
      <a:lt1>
        <a:sysClr val="window" lastClr="FFFFFF"/>
      </a:lt1>
      <a:dk2>
        <a:srgbClr val="000000"/>
      </a:dk2>
      <a:lt2>
        <a:srgbClr val="EEECE1"/>
      </a:lt2>
      <a:accent1>
        <a:srgbClr val="A41128"/>
      </a:accent1>
      <a:accent2>
        <a:srgbClr val="E87722"/>
      </a:accent2>
      <a:accent3>
        <a:srgbClr val="E31C79"/>
      </a:accent3>
      <a:accent4>
        <a:srgbClr val="00A9E0"/>
      </a:accent4>
      <a:accent5>
        <a:srgbClr val="84BD00"/>
      </a:accent5>
      <a:accent6>
        <a:srgbClr val="FFC72C"/>
      </a:accent6>
      <a:hlink>
        <a:srgbClr val="66CBEC"/>
      </a:hlink>
      <a:folHlink>
        <a:srgbClr val="EE77AF"/>
      </a:folHlink>
    </a:clrScheme>
    <a:fontScheme name="Arial-norm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4026</TotalTime>
  <Words>308</Words>
  <Application>Microsoft Office PowerPoint</Application>
  <PresentationFormat>Affichage à l'écran (16:9)</PresentationFormat>
  <Paragraphs>121</Paragraphs>
  <Slides>9</Slides>
  <Notes>2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9</vt:i4>
      </vt:variant>
    </vt:vector>
  </HeadingPairs>
  <TitlesOfParts>
    <vt:vector size="14" baseType="lpstr">
      <vt:lpstr>MS PGothic</vt:lpstr>
      <vt:lpstr>Arial</vt:lpstr>
      <vt:lpstr>Calibri</vt:lpstr>
      <vt:lpstr>Wingdings</vt:lpstr>
      <vt:lpstr>Thème Office</vt:lpstr>
      <vt:lpstr>An add-in to analyze field trial data:  the Custom ANOVA</vt:lpstr>
      <vt:lpstr>Présentation PowerPoint</vt:lpstr>
      <vt:lpstr>Context</vt:lpstr>
      <vt:lpstr>Context</vt:lpstr>
      <vt:lpstr>Context</vt:lpstr>
      <vt:lpstr>Context</vt:lpstr>
      <vt:lpstr>Context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planet5</dc:creator>
  <cp:lastModifiedBy>SAINT-AMANS, Anne</cp:lastModifiedBy>
  <cp:revision>149</cp:revision>
  <dcterms:created xsi:type="dcterms:W3CDTF">2014-07-31T08:08:07Z</dcterms:created>
  <dcterms:modified xsi:type="dcterms:W3CDTF">2018-02-09T13:39:56Z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1296919</vt:lpwstr>
  </property>
  <property fmtid="{D5CDD505-2E9C-101B-9397-08002B2CF9AE}" pid="3" name="NXPowerLiteSettings">
    <vt:lpwstr>B74006B004C800</vt:lpwstr>
  </property>
  <property fmtid="{D5CDD505-2E9C-101B-9397-08002B2CF9AE}" pid="4" name="NXPowerLiteVersion">
    <vt:lpwstr>D5.0.6</vt:lpwstr>
  </property>
</Properties>
</file>