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57" r:id="rId3"/>
    <p:sldId id="262" r:id="rId4"/>
    <p:sldId id="258" r:id="rId5"/>
    <p:sldId id="259" r:id="rId6"/>
    <p:sldId id="260" r:id="rId7"/>
  </p:sldIdLst>
  <p:sldSz cx="37463413" cy="21067713"/>
  <p:notesSz cx="6934200" cy="9232900"/>
  <p:defaultTextStyle>
    <a:defPPr>
      <a:defRPr lang="en-US"/>
    </a:defPPr>
    <a:lvl1pPr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1pPr>
    <a:lvl2pPr marL="1871663" indent="-141446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2pPr>
    <a:lvl3pPr marL="3744913" indent="-283051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3pPr>
    <a:lvl4pPr marL="5618163" indent="-424656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4pPr>
    <a:lvl5pPr marL="7491413" indent="-566261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6636">
          <p15:clr>
            <a:srgbClr val="A4A3A4"/>
          </p15:clr>
        </p15:guide>
        <p15:guide id="2" pos="118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47"/>
    <p:restoredTop sz="96642"/>
  </p:normalViewPr>
  <p:slideViewPr>
    <p:cSldViewPr snapToGrid="0" snapToObjects="1">
      <p:cViewPr varScale="1">
        <p:scale>
          <a:sx n="44" d="100"/>
          <a:sy n="44" d="100"/>
        </p:scale>
        <p:origin x="312" y="352"/>
      </p:cViewPr>
      <p:guideLst>
        <p:guide orient="horz" pos="6636"/>
        <p:guide pos="118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27475" y="0"/>
            <a:ext cx="3005138" cy="463550"/>
          </a:xfrm>
          <a:prstGeom prst="rect">
            <a:avLst/>
          </a:prstGeom>
        </p:spPr>
        <p:txBody>
          <a:bodyPr vert="horz" lIns="91440" tIns="45720" rIns="91440" bIns="45720" rtlCol="0"/>
          <a:lstStyle>
            <a:lvl1pPr algn="r">
              <a:defRPr sz="1200"/>
            </a:lvl1pPr>
          </a:lstStyle>
          <a:p>
            <a:fld id="{728D2A78-6C8B-424E-B5BF-09018EC6482C}" type="datetimeFigureOut">
              <a:rPr lang="en-US" smtClean="0"/>
              <a:t>2/17/17</a:t>
            </a:fld>
            <a:endParaRPr lang="en-US" dirty="0"/>
          </a:p>
        </p:txBody>
      </p:sp>
      <p:sp>
        <p:nvSpPr>
          <p:cNvPr id="4" name="Slide Image Placeholder 3"/>
          <p:cNvSpPr>
            <a:spLocks noGrp="1" noRot="1" noChangeAspect="1"/>
          </p:cNvSpPr>
          <p:nvPr>
            <p:ph type="sldImg" idx="2"/>
          </p:nvPr>
        </p:nvSpPr>
        <p:spPr>
          <a:xfrm>
            <a:off x="696913" y="1154113"/>
            <a:ext cx="5540375" cy="311626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93738" y="4443413"/>
            <a:ext cx="5546725" cy="36353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69350"/>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27475" y="8769350"/>
            <a:ext cx="3005138" cy="463550"/>
          </a:xfrm>
          <a:prstGeom prst="rect">
            <a:avLst/>
          </a:prstGeom>
        </p:spPr>
        <p:txBody>
          <a:bodyPr vert="horz" lIns="91440" tIns="45720" rIns="91440" bIns="45720" rtlCol="0" anchor="b"/>
          <a:lstStyle>
            <a:lvl1pPr algn="r">
              <a:defRPr sz="1200"/>
            </a:lvl1pPr>
          </a:lstStyle>
          <a:p>
            <a:fld id="{DD155E14-63CD-854D-AC9B-60560E15B256}" type="slidenum">
              <a:rPr lang="en-US" smtClean="0"/>
              <a:t>‹#›</a:t>
            </a:fld>
            <a:endParaRPr lang="en-US" dirty="0"/>
          </a:p>
        </p:txBody>
      </p:sp>
    </p:spTree>
    <p:extLst>
      <p:ext uri="{BB962C8B-B14F-4D97-AF65-F5344CB8AC3E}">
        <p14:creationId xmlns:p14="http://schemas.microsoft.com/office/powerpoint/2010/main" val="296477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155E14-63CD-854D-AC9B-60560E15B256}" type="slidenum">
              <a:rPr lang="en-US" smtClean="0"/>
              <a:t>1</a:t>
            </a:fld>
            <a:endParaRPr lang="en-US" dirty="0"/>
          </a:p>
        </p:txBody>
      </p:sp>
    </p:spTree>
    <p:extLst>
      <p:ext uri="{BB962C8B-B14F-4D97-AF65-F5344CB8AC3E}">
        <p14:creationId xmlns:p14="http://schemas.microsoft.com/office/powerpoint/2010/main" val="872083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155E14-63CD-854D-AC9B-60560E15B256}" type="slidenum">
              <a:rPr lang="en-US" smtClean="0"/>
              <a:t>2</a:t>
            </a:fld>
            <a:endParaRPr lang="en-US" dirty="0"/>
          </a:p>
        </p:txBody>
      </p:sp>
    </p:spTree>
    <p:extLst>
      <p:ext uri="{BB962C8B-B14F-4D97-AF65-F5344CB8AC3E}">
        <p14:creationId xmlns:p14="http://schemas.microsoft.com/office/powerpoint/2010/main" val="732676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155E14-63CD-854D-AC9B-60560E15B256}" type="slidenum">
              <a:rPr lang="en-US" smtClean="0"/>
              <a:t>3</a:t>
            </a:fld>
            <a:endParaRPr lang="en-US" dirty="0"/>
          </a:p>
        </p:txBody>
      </p:sp>
    </p:spTree>
    <p:extLst>
      <p:ext uri="{BB962C8B-B14F-4D97-AF65-F5344CB8AC3E}">
        <p14:creationId xmlns:p14="http://schemas.microsoft.com/office/powerpoint/2010/main" val="701710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155E14-63CD-854D-AC9B-60560E15B256}" type="slidenum">
              <a:rPr lang="en-US" smtClean="0"/>
              <a:t>6</a:t>
            </a:fld>
            <a:endParaRPr lang="en-US" dirty="0"/>
          </a:p>
        </p:txBody>
      </p:sp>
    </p:spTree>
    <p:extLst>
      <p:ext uri="{BB962C8B-B14F-4D97-AF65-F5344CB8AC3E}">
        <p14:creationId xmlns:p14="http://schemas.microsoft.com/office/powerpoint/2010/main" val="1344628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09756" y="6544649"/>
            <a:ext cx="31843901" cy="4515904"/>
          </a:xfrm>
        </p:spPr>
        <p:txBody>
          <a:bodyPr/>
          <a:lstStyle/>
          <a:p>
            <a:r>
              <a:rPr lang="en-US" smtClean="0"/>
              <a:t>Click to edit Master title style</a:t>
            </a:r>
            <a:endParaRPr lang="en-US"/>
          </a:p>
        </p:txBody>
      </p:sp>
      <p:sp>
        <p:nvSpPr>
          <p:cNvPr id="3" name="Subtitle 2"/>
          <p:cNvSpPr>
            <a:spLocks noGrp="1"/>
          </p:cNvSpPr>
          <p:nvPr>
            <p:ph type="subTitle" idx="1"/>
          </p:nvPr>
        </p:nvSpPr>
        <p:spPr>
          <a:xfrm>
            <a:off x="5619512" y="11938371"/>
            <a:ext cx="26224389" cy="538397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BD2B39D-C0FF-DE44-84A9-7C03C469447B}" type="datetimeFigureOut">
              <a:rPr lang="en-US"/>
              <a:pPr>
                <a:defRPr/>
              </a:pPr>
              <a:t>2/17/17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AE205D9-FA47-2244-A516-52B3C2B4854F}" type="slidenum">
              <a:rPr lang="en-US"/>
              <a:pPr>
                <a:defRPr/>
              </a:pPr>
              <a:t>‹#›</a:t>
            </a:fld>
            <a:endParaRPr lang="en-US" dirty="0"/>
          </a:p>
        </p:txBody>
      </p:sp>
    </p:spTree>
    <p:extLst>
      <p:ext uri="{BB962C8B-B14F-4D97-AF65-F5344CB8AC3E}">
        <p14:creationId xmlns:p14="http://schemas.microsoft.com/office/powerpoint/2010/main" val="1496406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E36B896-3C2D-FC47-9059-0BAE2C5BE5F6}" type="datetimeFigureOut">
              <a:rPr lang="en-US"/>
              <a:pPr>
                <a:defRPr/>
              </a:pPr>
              <a:t>2/17/17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9ECEF0F-46D5-6E43-A407-D0B66FB92326}" type="slidenum">
              <a:rPr lang="en-US"/>
              <a:pPr>
                <a:defRPr/>
              </a:pPr>
              <a:t>‹#›</a:t>
            </a:fld>
            <a:endParaRPr lang="en-US" dirty="0"/>
          </a:p>
        </p:txBody>
      </p:sp>
    </p:spTree>
    <p:extLst>
      <p:ext uri="{BB962C8B-B14F-4D97-AF65-F5344CB8AC3E}">
        <p14:creationId xmlns:p14="http://schemas.microsoft.com/office/powerpoint/2010/main" val="2627533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160974" y="633981"/>
            <a:ext cx="8429268" cy="13479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73170" y="633981"/>
            <a:ext cx="24663414" cy="13479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2621270-B9AE-8648-8045-0DFF5BAB67C4}" type="datetimeFigureOut">
              <a:rPr lang="en-US"/>
              <a:pPr>
                <a:defRPr/>
              </a:pPr>
              <a:t>2/17/17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1E0693E-8A8C-684C-893F-6107FA03F017}" type="slidenum">
              <a:rPr lang="en-US"/>
              <a:pPr>
                <a:defRPr/>
              </a:pPr>
              <a:t>‹#›</a:t>
            </a:fld>
            <a:endParaRPr lang="en-US" dirty="0"/>
          </a:p>
        </p:txBody>
      </p:sp>
    </p:spTree>
    <p:extLst>
      <p:ext uri="{BB962C8B-B14F-4D97-AF65-F5344CB8AC3E}">
        <p14:creationId xmlns:p14="http://schemas.microsoft.com/office/powerpoint/2010/main" val="3076615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CF0C7CA-057A-7C4F-BB16-69B863C6C133}" type="datetimeFigureOut">
              <a:rPr lang="en-US"/>
              <a:pPr>
                <a:defRPr/>
              </a:pPr>
              <a:t>2/17/17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C8E492E-611B-9946-BCB5-DFD8A1935E4A}" type="slidenum">
              <a:rPr lang="en-US"/>
              <a:pPr>
                <a:defRPr/>
              </a:pPr>
              <a:t>‹#›</a:t>
            </a:fld>
            <a:endParaRPr lang="en-US" dirty="0"/>
          </a:p>
        </p:txBody>
      </p:sp>
    </p:spTree>
    <p:extLst>
      <p:ext uri="{BB962C8B-B14F-4D97-AF65-F5344CB8AC3E}">
        <p14:creationId xmlns:p14="http://schemas.microsoft.com/office/powerpoint/2010/main" val="3054182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59352" y="13537960"/>
            <a:ext cx="31843901" cy="4184281"/>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959352" y="8929396"/>
            <a:ext cx="31843901" cy="460856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4E60F77-33ED-F149-861E-348F25A7446A}" type="datetimeFigureOut">
              <a:rPr lang="en-US"/>
              <a:pPr>
                <a:defRPr/>
              </a:pPr>
              <a:t>2/17/17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98C6747-C3BC-344E-A9E0-7CF79848EAD5}" type="slidenum">
              <a:rPr lang="en-US"/>
              <a:pPr>
                <a:defRPr/>
              </a:pPr>
              <a:t>‹#›</a:t>
            </a:fld>
            <a:endParaRPr lang="en-US" dirty="0"/>
          </a:p>
        </p:txBody>
      </p:sp>
    </p:spTree>
    <p:extLst>
      <p:ext uri="{BB962C8B-B14F-4D97-AF65-F5344CB8AC3E}">
        <p14:creationId xmlns:p14="http://schemas.microsoft.com/office/powerpoint/2010/main" val="3708509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73171" y="3686852"/>
            <a:ext cx="16546341" cy="1042656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9043901" y="3686852"/>
            <a:ext cx="16546341" cy="1042656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7397A27-D684-D443-8AF1-C26AEE3CB960}" type="datetimeFigureOut">
              <a:rPr lang="en-US"/>
              <a:pPr>
                <a:defRPr/>
              </a:pPr>
              <a:t>2/17/17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D418EB6-0629-E74A-92F8-66F182C47468}" type="slidenum">
              <a:rPr lang="en-US"/>
              <a:pPr>
                <a:defRPr/>
              </a:pPr>
              <a:t>‹#›</a:t>
            </a:fld>
            <a:endParaRPr lang="en-US" dirty="0"/>
          </a:p>
        </p:txBody>
      </p:sp>
    </p:spTree>
    <p:extLst>
      <p:ext uri="{BB962C8B-B14F-4D97-AF65-F5344CB8AC3E}">
        <p14:creationId xmlns:p14="http://schemas.microsoft.com/office/powerpoint/2010/main" val="4165727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73171" y="843687"/>
            <a:ext cx="33717072" cy="3511286"/>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73171" y="4715854"/>
            <a:ext cx="16552847" cy="196534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873171" y="6681195"/>
            <a:ext cx="16552847" cy="121383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030900" y="4715854"/>
            <a:ext cx="16559349" cy="196534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9030900" y="6681195"/>
            <a:ext cx="16559349" cy="121383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A3FDCE6-ED4E-F447-8E48-BF7047D74F1D}" type="datetimeFigureOut">
              <a:rPr lang="en-US"/>
              <a:pPr>
                <a:defRPr/>
              </a:pPr>
              <a:t>2/17/17</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4A8D0D53-2355-9D41-AE5A-EEDB7F45296A}" type="slidenum">
              <a:rPr lang="en-US"/>
              <a:pPr>
                <a:defRPr/>
              </a:pPr>
              <a:t>‹#›</a:t>
            </a:fld>
            <a:endParaRPr lang="en-US" dirty="0"/>
          </a:p>
        </p:txBody>
      </p:sp>
    </p:spTree>
    <p:extLst>
      <p:ext uri="{BB962C8B-B14F-4D97-AF65-F5344CB8AC3E}">
        <p14:creationId xmlns:p14="http://schemas.microsoft.com/office/powerpoint/2010/main" val="3617671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CBD2678-42EC-124B-A213-0A1011CA7DA2}" type="datetimeFigureOut">
              <a:rPr lang="en-US"/>
              <a:pPr>
                <a:defRPr/>
              </a:pPr>
              <a:t>2/17/17</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A379A511-0F53-6E4E-AAE5-E40DAC416997}" type="slidenum">
              <a:rPr lang="en-US"/>
              <a:pPr>
                <a:defRPr/>
              </a:pPr>
              <a:t>‹#›</a:t>
            </a:fld>
            <a:endParaRPr lang="en-US" dirty="0"/>
          </a:p>
        </p:txBody>
      </p:sp>
    </p:spTree>
    <p:extLst>
      <p:ext uri="{BB962C8B-B14F-4D97-AF65-F5344CB8AC3E}">
        <p14:creationId xmlns:p14="http://schemas.microsoft.com/office/powerpoint/2010/main" val="3822993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AD9E345-002E-0B42-A762-AF836BDF5D5B}" type="datetimeFigureOut">
              <a:rPr lang="en-US"/>
              <a:pPr>
                <a:defRPr/>
              </a:pPr>
              <a:t>2/17/17</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B4A5A802-2682-674E-97F2-FD9BDFB4D188}" type="slidenum">
              <a:rPr lang="en-US"/>
              <a:pPr>
                <a:defRPr/>
              </a:pPr>
              <a:t>‹#›</a:t>
            </a:fld>
            <a:endParaRPr lang="en-US" dirty="0"/>
          </a:p>
        </p:txBody>
      </p:sp>
    </p:spTree>
    <p:extLst>
      <p:ext uri="{BB962C8B-B14F-4D97-AF65-F5344CB8AC3E}">
        <p14:creationId xmlns:p14="http://schemas.microsoft.com/office/powerpoint/2010/main" val="3425043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3177" y="838805"/>
            <a:ext cx="12325205" cy="356980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4647154" y="838811"/>
            <a:ext cx="20943089" cy="1798071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73177" y="4408620"/>
            <a:ext cx="12325205" cy="144109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803D7E9-D0CB-3E4C-9A13-1F119A938B7C}" type="datetimeFigureOut">
              <a:rPr lang="en-US"/>
              <a:pPr>
                <a:defRPr/>
              </a:pPr>
              <a:t>2/17/17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11933DF-B4F4-3846-9C93-AFB6E5936151}" type="slidenum">
              <a:rPr lang="en-US"/>
              <a:pPr>
                <a:defRPr/>
              </a:pPr>
              <a:t>‹#›</a:t>
            </a:fld>
            <a:endParaRPr lang="en-US" dirty="0"/>
          </a:p>
        </p:txBody>
      </p:sp>
    </p:spTree>
    <p:extLst>
      <p:ext uri="{BB962C8B-B14F-4D97-AF65-F5344CB8AC3E}">
        <p14:creationId xmlns:p14="http://schemas.microsoft.com/office/powerpoint/2010/main" val="2659989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43091" y="14747399"/>
            <a:ext cx="22478048" cy="1741016"/>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7343091" y="1882438"/>
            <a:ext cx="22478048" cy="12640628"/>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7343091" y="16488413"/>
            <a:ext cx="22478048" cy="247253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6721D2B-9541-FB49-B1B3-B26C21393DCB}" type="datetimeFigureOut">
              <a:rPr lang="en-US"/>
              <a:pPr>
                <a:defRPr/>
              </a:pPr>
              <a:t>2/17/17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D8C325C-CB73-0D43-9E2C-8E6384DAD423}" type="slidenum">
              <a:rPr lang="en-US"/>
              <a:pPr>
                <a:defRPr/>
              </a:pPr>
              <a:t>‹#›</a:t>
            </a:fld>
            <a:endParaRPr lang="en-US" dirty="0"/>
          </a:p>
        </p:txBody>
      </p:sp>
    </p:spTree>
    <p:extLst>
      <p:ext uri="{BB962C8B-B14F-4D97-AF65-F5344CB8AC3E}">
        <p14:creationId xmlns:p14="http://schemas.microsoft.com/office/powerpoint/2010/main" val="17021785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73250" y="844550"/>
            <a:ext cx="33716913" cy="3511550"/>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873250" y="4916488"/>
            <a:ext cx="33716913" cy="13901737"/>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73250" y="19526250"/>
            <a:ext cx="8740775" cy="1125538"/>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5DF57918-15B4-C64A-8CD5-50B35B11E173}" type="datetimeFigureOut">
              <a:rPr lang="en-US"/>
              <a:pPr>
                <a:defRPr/>
              </a:pPr>
              <a:t>2/17/17</a:t>
            </a:fld>
            <a:endParaRPr lang="en-US" dirty="0"/>
          </a:p>
        </p:txBody>
      </p:sp>
      <p:sp>
        <p:nvSpPr>
          <p:cNvPr id="5" name="Footer Placeholder 4"/>
          <p:cNvSpPr>
            <a:spLocks noGrp="1"/>
          </p:cNvSpPr>
          <p:nvPr>
            <p:ph type="ftr" sz="quarter" idx="3"/>
          </p:nvPr>
        </p:nvSpPr>
        <p:spPr>
          <a:xfrm>
            <a:off x="12800013" y="19526250"/>
            <a:ext cx="11863387" cy="1125538"/>
          </a:xfrm>
          <a:prstGeom prst="rect">
            <a:avLst/>
          </a:prstGeom>
        </p:spPr>
        <p:txBody>
          <a:bodyPr vert="horz" lIns="91440" tIns="45720" rIns="91440" bIns="45720" rtlCol="0" anchor="ctr"/>
          <a:lstStyle>
            <a:lvl1pPr algn="ctr" defTabSz="1872966"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26849388" y="19526250"/>
            <a:ext cx="8740775" cy="1125538"/>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29C633C6-A15C-C846-A6F4-4F5573BBD36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tiff"/><Relationship Id="rId5" Type="http://schemas.openxmlformats.org/officeDocument/2006/relationships/image" Target="../media/image3.tiff"/><Relationship Id="rId6" Type="http://schemas.openxmlformats.org/officeDocument/2006/relationships/image" Target="../media/image4.tiff"/><Relationship Id="rId7" Type="http://schemas.openxmlformats.org/officeDocument/2006/relationships/image" Target="../media/image5.tiff"/><Relationship Id="rId8" Type="http://schemas.openxmlformats.org/officeDocument/2006/relationships/image" Target="../media/image6.tiff"/><Relationship Id="rId9" Type="http://schemas.openxmlformats.org/officeDocument/2006/relationships/image" Target="../media/image7.tiff"/><Relationship Id="rId10"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1" Type="http://schemas.openxmlformats.org/officeDocument/2006/relationships/image" Target="../media/image17.png"/><Relationship Id="rId12" Type="http://schemas.openxmlformats.org/officeDocument/2006/relationships/image" Target="../media/image18.png"/><Relationship Id="rId13"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image" Target="../media/image15.png"/><Relationship Id="rId10"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7" Type="http://schemas.openxmlformats.org/officeDocument/2006/relationships/image" Target="../media/image29.png"/><Relationship Id="rId8" Type="http://schemas.openxmlformats.org/officeDocument/2006/relationships/image" Target="../media/image30.png"/><Relationship Id="rId1" Type="http://schemas.openxmlformats.org/officeDocument/2006/relationships/slideLayout" Target="../slideLayouts/slideLayout1.xml"/><Relationship Id="rId2"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7" Type="http://schemas.openxmlformats.org/officeDocument/2006/relationships/image" Target="../media/image36.png"/><Relationship Id="rId8" Type="http://schemas.openxmlformats.org/officeDocument/2006/relationships/image" Target="../media/image37.png"/><Relationship Id="rId1" Type="http://schemas.openxmlformats.org/officeDocument/2006/relationships/slideLayout" Target="../slideLayouts/slideLayout1.xml"/><Relationship Id="rId2"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hyperlink" Target="https://data.cityofnewyork.us/Health/DOHMH-New-York-City-Restaurant-Inspection-Results/xx67-kt59" TargetMode="External"/><Relationship Id="rId4" Type="http://schemas.openxmlformats.org/officeDocument/2006/relationships/hyperlink" Target="https://community.jmp.com/docs/DOC-6175" TargetMode="External"/><Relationship Id="rId5" Type="http://schemas.openxmlformats.org/officeDocument/2006/relationships/image" Target="../media/image38.png"/><Relationship Id="rId6" Type="http://schemas.openxmlformats.org/officeDocument/2006/relationships/image" Target="../media/image39.png"/><Relationship Id="rId7" Type="http://schemas.openxmlformats.org/officeDocument/2006/relationships/image" Target="../media/image40.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4341" name="TextBox 11"/>
          <p:cNvSpPr txBox="1">
            <a:spLocks noChangeArrowheads="1"/>
          </p:cNvSpPr>
          <p:nvPr/>
        </p:nvSpPr>
        <p:spPr bwMode="auto">
          <a:xfrm>
            <a:off x="735023" y="4816918"/>
            <a:ext cx="17267711" cy="15788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228600" indent="-685800">
              <a:buFont typeface="Arial" charset="0"/>
              <a:buChar char="•"/>
            </a:pPr>
            <a:r>
              <a:rPr lang="en-US" sz="6000" dirty="0" smtClean="0"/>
              <a:t>The JMP Query </a:t>
            </a:r>
            <a:r>
              <a:rPr lang="en-US" sz="6000" dirty="0"/>
              <a:t>B</a:t>
            </a:r>
            <a:r>
              <a:rPr lang="en-US" sz="6000" dirty="0" smtClean="0"/>
              <a:t>uilder is a flexible and powerful platform for performing multi-table queries and joins, creating prompting filters and generating SQL code.</a:t>
            </a:r>
          </a:p>
          <a:p>
            <a:pPr marL="228600" indent="-685800">
              <a:buFont typeface="Arial" charset="0"/>
              <a:buChar char="•"/>
            </a:pPr>
            <a:r>
              <a:rPr lang="en-US" sz="6000" dirty="0" smtClean="0"/>
              <a:t>The Query Builder fits in with other tools available in the JMP self-service analytical workflow. </a:t>
            </a:r>
          </a:p>
          <a:p>
            <a:pPr marL="228600" indent="-685800">
              <a:buFont typeface="Arial" charset="0"/>
              <a:buChar char="•"/>
            </a:pPr>
            <a:r>
              <a:rPr lang="en-US" sz="6000" dirty="0" smtClean="0"/>
              <a:t>The interface in Query Builder is designed to abstract out the details of the data source (ODBC-accessed database, SAS, JMP tables). Engineers and scientists can learn the interface once and apply it broadly.  </a:t>
            </a:r>
          </a:p>
          <a:p>
            <a:pPr marL="228600" indent="-685800">
              <a:buFont typeface="Arial" charset="0"/>
              <a:buChar char="•"/>
            </a:pPr>
            <a:r>
              <a:rPr lang="en-US" sz="6000" dirty="0" smtClean="0"/>
              <a:t>The Query Builder can be chained together with the Dashboard Builder and Add-In Builder to create custom analytic dashboards, which are auto-updated with new data and can be shared to communicate findings.</a:t>
            </a:r>
          </a:p>
          <a:p>
            <a:pPr marL="228600" indent="-685800">
              <a:buFont typeface="Arial" charset="0"/>
              <a:buChar char="•"/>
            </a:pPr>
            <a:r>
              <a:rPr lang="en-US" sz="6000" dirty="0" smtClean="0"/>
              <a:t>The Query Builder requires no knowledge of SQL code for the scientist or engineer user to be productive. </a:t>
            </a:r>
          </a:p>
        </p:txBody>
      </p:sp>
      <p:sp>
        <p:nvSpPr>
          <p:cNvPr id="14346" name="TextBox 8"/>
          <p:cNvSpPr txBox="1">
            <a:spLocks noChangeArrowheads="1"/>
          </p:cNvSpPr>
          <p:nvPr/>
        </p:nvSpPr>
        <p:spPr bwMode="auto">
          <a:xfrm>
            <a:off x="2731383" y="105572"/>
            <a:ext cx="32983488"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6000" dirty="0"/>
              <a:t>Solving Common Data Table Problems with JMP</a:t>
            </a:r>
            <a:r>
              <a:rPr lang="en-US" sz="6000" baseline="30000" dirty="0"/>
              <a:t>®</a:t>
            </a:r>
            <a:r>
              <a:rPr lang="en-US" sz="6000" dirty="0"/>
              <a:t> 13: </a:t>
            </a:r>
            <a:endParaRPr lang="en-US" sz="6000" dirty="0" smtClean="0"/>
          </a:p>
          <a:p>
            <a:pPr algn="ctr"/>
            <a:r>
              <a:rPr lang="en-US" sz="6000" dirty="0" smtClean="0"/>
              <a:t>Can </a:t>
            </a:r>
            <a:r>
              <a:rPr lang="en-US" sz="6000" dirty="0"/>
              <a:t>We Replace Summary and Join with the New JMP</a:t>
            </a:r>
            <a:r>
              <a:rPr lang="en-US" sz="6000" baseline="30000" dirty="0"/>
              <a:t>®</a:t>
            </a:r>
            <a:r>
              <a:rPr lang="en-US" sz="6000" dirty="0"/>
              <a:t> Query Builder?</a:t>
            </a:r>
          </a:p>
          <a:p>
            <a:pPr algn="ctr"/>
            <a:r>
              <a:rPr lang="en-US" sz="4800" b="1" dirty="0"/>
              <a:t>Daniel Valente</a:t>
            </a:r>
            <a:r>
              <a:rPr lang="en-US" sz="4800" dirty="0"/>
              <a:t>, PhD, JMP Senior Product Manager, </a:t>
            </a:r>
            <a:r>
              <a:rPr lang="en-US" sz="4800" dirty="0" smtClean="0"/>
              <a:t>SAS</a:t>
            </a:r>
          </a:p>
          <a:p>
            <a:pPr algn="ctr"/>
            <a:r>
              <a:rPr lang="en-US" sz="4800" b="1" dirty="0"/>
              <a:t>Jon Weisz, </a:t>
            </a:r>
            <a:r>
              <a:rPr lang="en-US" sz="4800" dirty="0"/>
              <a:t>JMP</a:t>
            </a:r>
            <a:r>
              <a:rPr lang="en-US" sz="4800" b="1" dirty="0"/>
              <a:t> </a:t>
            </a:r>
            <a:r>
              <a:rPr lang="en-US" sz="4800" dirty="0"/>
              <a:t>Vice President Sales and Marketing, </a:t>
            </a:r>
            <a:r>
              <a:rPr lang="en-US" sz="4800" dirty="0" smtClean="0"/>
              <a:t>SAS</a:t>
            </a:r>
            <a:endParaRPr lang="en-US" sz="4800" dirty="0"/>
          </a:p>
        </p:txBody>
      </p:sp>
      <p:sp>
        <p:nvSpPr>
          <p:cNvPr id="16" name="Rectangle 15"/>
          <p:cNvSpPr>
            <a:spLocks noChangeArrowheads="1"/>
          </p:cNvSpPr>
          <p:nvPr/>
        </p:nvSpPr>
        <p:spPr bwMode="auto">
          <a:xfrm>
            <a:off x="735023" y="3625860"/>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smtClean="0">
                <a:latin typeface="+mn-lt"/>
                <a:ea typeface="+mn-ea"/>
                <a:cs typeface="+mn-cs"/>
              </a:rPr>
              <a:t>Highlights</a:t>
            </a:r>
            <a:endParaRPr lang="en-US" sz="6000" dirty="0">
              <a:latin typeface="+mn-lt"/>
              <a:ea typeface="+mn-ea"/>
              <a:cs typeface="+mn-cs"/>
            </a:endParaRPr>
          </a:p>
        </p:txBody>
      </p:sp>
      <p:sp>
        <p:nvSpPr>
          <p:cNvPr id="17" name="Rectangle 16"/>
          <p:cNvSpPr>
            <a:spLocks noChangeArrowheads="1"/>
          </p:cNvSpPr>
          <p:nvPr/>
        </p:nvSpPr>
        <p:spPr bwMode="auto">
          <a:xfrm>
            <a:off x="19849244" y="3625860"/>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smtClean="0">
                <a:latin typeface="+mn-lt"/>
                <a:ea typeface="+mn-ea"/>
                <a:cs typeface="+mn-cs"/>
              </a:rPr>
              <a:t>JMP Self-Service Workflow</a:t>
            </a:r>
            <a:endParaRPr lang="en-US" sz="6000" dirty="0">
              <a:latin typeface="+mn-lt"/>
              <a:ea typeface="+mn-ea"/>
              <a:cs typeface="+mn-cs"/>
            </a:endParaRPr>
          </a:p>
        </p:txBody>
      </p:sp>
      <p:grpSp>
        <p:nvGrpSpPr>
          <p:cNvPr id="42" name="Group 41"/>
          <p:cNvGrpSpPr/>
          <p:nvPr/>
        </p:nvGrpSpPr>
        <p:grpSpPr>
          <a:xfrm>
            <a:off x="19849244" y="5200445"/>
            <a:ext cx="16649550" cy="9603788"/>
            <a:chOff x="20291992" y="5894940"/>
            <a:chExt cx="16649550" cy="9603788"/>
          </a:xfrm>
        </p:grpSpPr>
        <p:sp>
          <p:nvSpPr>
            <p:cNvPr id="43" name="Bent-Up Arrow 42"/>
            <p:cNvSpPr/>
            <p:nvPr/>
          </p:nvSpPr>
          <p:spPr>
            <a:xfrm rot="5400000">
              <a:off x="21977373" y="7260403"/>
              <a:ext cx="1231788" cy="1402348"/>
            </a:xfrm>
            <a:prstGeom prst="bentUpArrow">
              <a:avLst>
                <a:gd name="adj1" fmla="val 32840"/>
                <a:gd name="adj2" fmla="val 25000"/>
                <a:gd name="adj3" fmla="val 35780"/>
              </a:avLst>
            </a:prstGeom>
          </p:spPr>
          <p:style>
            <a:lnRef idx="0">
              <a:schemeClr val="lt1">
                <a:hueOff val="0"/>
                <a:satOff val="0"/>
                <a:lumOff val="0"/>
                <a:alphaOff val="0"/>
              </a:schemeClr>
            </a:lnRef>
            <a:fillRef idx="1">
              <a:schemeClr val="accent1">
                <a:tint val="50000"/>
                <a:hueOff val="0"/>
                <a:satOff val="0"/>
                <a:lumOff val="0"/>
                <a:alphaOff val="0"/>
              </a:schemeClr>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46" name="Freeform 45"/>
            <p:cNvSpPr/>
            <p:nvPr/>
          </p:nvSpPr>
          <p:spPr>
            <a:xfrm>
              <a:off x="20291992" y="5894940"/>
              <a:ext cx="4791670" cy="1451457"/>
            </a:xfrm>
            <a:custGeom>
              <a:avLst/>
              <a:gdLst>
                <a:gd name="connsiteX0" fmla="*/ 0 w 4791670"/>
                <a:gd name="connsiteY0" fmla="*/ 241958 h 1451457"/>
                <a:gd name="connsiteX1" fmla="*/ 241958 w 4791670"/>
                <a:gd name="connsiteY1" fmla="*/ 0 h 1451457"/>
                <a:gd name="connsiteX2" fmla="*/ 4549712 w 4791670"/>
                <a:gd name="connsiteY2" fmla="*/ 0 h 1451457"/>
                <a:gd name="connsiteX3" fmla="*/ 4791670 w 4791670"/>
                <a:gd name="connsiteY3" fmla="*/ 241958 h 1451457"/>
                <a:gd name="connsiteX4" fmla="*/ 4791670 w 4791670"/>
                <a:gd name="connsiteY4" fmla="*/ 1209499 h 1451457"/>
                <a:gd name="connsiteX5" fmla="*/ 4549712 w 4791670"/>
                <a:gd name="connsiteY5" fmla="*/ 1451457 h 1451457"/>
                <a:gd name="connsiteX6" fmla="*/ 241958 w 4791670"/>
                <a:gd name="connsiteY6" fmla="*/ 1451457 h 1451457"/>
                <a:gd name="connsiteX7" fmla="*/ 0 w 4791670"/>
                <a:gd name="connsiteY7" fmla="*/ 1209499 h 1451457"/>
                <a:gd name="connsiteX8" fmla="*/ 0 w 4791670"/>
                <a:gd name="connsiteY8" fmla="*/ 241958 h 145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70" h="1451457">
                  <a:moveTo>
                    <a:pt x="0" y="241958"/>
                  </a:moveTo>
                  <a:cubicBezTo>
                    <a:pt x="0" y="108328"/>
                    <a:pt x="108328" y="0"/>
                    <a:pt x="241958" y="0"/>
                  </a:cubicBezTo>
                  <a:lnTo>
                    <a:pt x="4549712" y="0"/>
                  </a:lnTo>
                  <a:cubicBezTo>
                    <a:pt x="4683342" y="0"/>
                    <a:pt x="4791670" y="108328"/>
                    <a:pt x="4791670" y="241958"/>
                  </a:cubicBezTo>
                  <a:lnTo>
                    <a:pt x="4791670" y="1209499"/>
                  </a:lnTo>
                  <a:cubicBezTo>
                    <a:pt x="4791670" y="1343129"/>
                    <a:pt x="4683342" y="1451457"/>
                    <a:pt x="4549712" y="1451457"/>
                  </a:cubicBezTo>
                  <a:lnTo>
                    <a:pt x="241958" y="1451457"/>
                  </a:lnTo>
                  <a:cubicBezTo>
                    <a:pt x="108328" y="1451457"/>
                    <a:pt x="0" y="1343129"/>
                    <a:pt x="0" y="1209499"/>
                  </a:cubicBezTo>
                  <a:lnTo>
                    <a:pt x="0" y="241958"/>
                  </a:lnTo>
                  <a:close/>
                </a:path>
              </a:pathLst>
            </a:custGeom>
            <a:gradFill rotWithShape="0">
              <a:gsLst>
                <a:gs pos="11040">
                  <a:schemeClr val="accent2">
                    <a:lumMod val="60000"/>
                    <a:lumOff val="40000"/>
                  </a:schemeClr>
                </a:gs>
                <a:gs pos="0">
                  <a:schemeClr val="accent2"/>
                </a:gs>
                <a:gs pos="80000">
                  <a:schemeClr val="accent2">
                    <a:lumMod val="75000"/>
                  </a:schemeClr>
                </a:gs>
                <a:gs pos="100000">
                  <a:schemeClr val="accent6"/>
                </a:gs>
              </a:gsLst>
            </a:gra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8027" tIns="208027" rIns="208027" bIns="208027" numCol="1" spcCol="1270" anchor="ctr" anchorCtr="0">
              <a:noAutofit/>
            </a:bodyPr>
            <a:lstStyle/>
            <a:p>
              <a:pPr lvl="0" algn="ctr" defTabSz="1600200">
                <a:lnSpc>
                  <a:spcPct val="90000"/>
                </a:lnSpc>
                <a:spcBef>
                  <a:spcPct val="0"/>
                </a:spcBef>
                <a:spcAft>
                  <a:spcPct val="35000"/>
                </a:spcAft>
              </a:pPr>
              <a:r>
                <a:rPr lang="en-US" sz="3600" kern="1200" dirty="0" smtClean="0"/>
                <a:t>Data Access</a:t>
              </a:r>
              <a:endParaRPr lang="en-US" sz="3600" kern="1200" dirty="0"/>
            </a:p>
          </p:txBody>
        </p:sp>
        <p:sp>
          <p:nvSpPr>
            <p:cNvPr id="47" name="Rectangle 46"/>
            <p:cNvSpPr/>
            <p:nvPr/>
          </p:nvSpPr>
          <p:spPr>
            <a:xfrm>
              <a:off x="23724631" y="6033370"/>
              <a:ext cx="1508144" cy="11731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8" name="Bent-Up Arrow 47"/>
            <p:cNvSpPr/>
            <p:nvPr/>
          </p:nvSpPr>
          <p:spPr>
            <a:xfrm rot="5400000">
              <a:off x="24348949" y="8890869"/>
              <a:ext cx="1231788" cy="1402348"/>
            </a:xfrm>
            <a:prstGeom prst="bentUpArrow">
              <a:avLst>
                <a:gd name="adj1" fmla="val 32840"/>
                <a:gd name="adj2" fmla="val 25000"/>
                <a:gd name="adj3" fmla="val 35780"/>
              </a:avLst>
            </a:prstGeom>
          </p:spPr>
          <p:style>
            <a:lnRef idx="0">
              <a:schemeClr val="lt1">
                <a:hueOff val="0"/>
                <a:satOff val="0"/>
                <a:lumOff val="0"/>
                <a:alphaOff val="0"/>
              </a:schemeClr>
            </a:lnRef>
            <a:fillRef idx="1">
              <a:schemeClr val="accent1">
                <a:tint val="50000"/>
                <a:hueOff val="0"/>
                <a:satOff val="0"/>
                <a:lumOff val="0"/>
                <a:alphaOff val="0"/>
              </a:schemeClr>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49" name="Freeform 48"/>
            <p:cNvSpPr/>
            <p:nvPr/>
          </p:nvSpPr>
          <p:spPr>
            <a:xfrm>
              <a:off x="22663568" y="7525406"/>
              <a:ext cx="4791670" cy="1451457"/>
            </a:xfrm>
            <a:custGeom>
              <a:avLst/>
              <a:gdLst>
                <a:gd name="connsiteX0" fmla="*/ 0 w 4791670"/>
                <a:gd name="connsiteY0" fmla="*/ 241958 h 1451457"/>
                <a:gd name="connsiteX1" fmla="*/ 241958 w 4791670"/>
                <a:gd name="connsiteY1" fmla="*/ 0 h 1451457"/>
                <a:gd name="connsiteX2" fmla="*/ 4549712 w 4791670"/>
                <a:gd name="connsiteY2" fmla="*/ 0 h 1451457"/>
                <a:gd name="connsiteX3" fmla="*/ 4791670 w 4791670"/>
                <a:gd name="connsiteY3" fmla="*/ 241958 h 1451457"/>
                <a:gd name="connsiteX4" fmla="*/ 4791670 w 4791670"/>
                <a:gd name="connsiteY4" fmla="*/ 1209499 h 1451457"/>
                <a:gd name="connsiteX5" fmla="*/ 4549712 w 4791670"/>
                <a:gd name="connsiteY5" fmla="*/ 1451457 h 1451457"/>
                <a:gd name="connsiteX6" fmla="*/ 241958 w 4791670"/>
                <a:gd name="connsiteY6" fmla="*/ 1451457 h 1451457"/>
                <a:gd name="connsiteX7" fmla="*/ 0 w 4791670"/>
                <a:gd name="connsiteY7" fmla="*/ 1209499 h 1451457"/>
                <a:gd name="connsiteX8" fmla="*/ 0 w 4791670"/>
                <a:gd name="connsiteY8" fmla="*/ 241958 h 145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70" h="1451457">
                  <a:moveTo>
                    <a:pt x="0" y="241958"/>
                  </a:moveTo>
                  <a:cubicBezTo>
                    <a:pt x="0" y="108328"/>
                    <a:pt x="108328" y="0"/>
                    <a:pt x="241958" y="0"/>
                  </a:cubicBezTo>
                  <a:lnTo>
                    <a:pt x="4549712" y="0"/>
                  </a:lnTo>
                  <a:cubicBezTo>
                    <a:pt x="4683342" y="0"/>
                    <a:pt x="4791670" y="108328"/>
                    <a:pt x="4791670" y="241958"/>
                  </a:cubicBezTo>
                  <a:lnTo>
                    <a:pt x="4791670" y="1209499"/>
                  </a:lnTo>
                  <a:cubicBezTo>
                    <a:pt x="4791670" y="1343129"/>
                    <a:pt x="4683342" y="1451457"/>
                    <a:pt x="4549712" y="1451457"/>
                  </a:cubicBezTo>
                  <a:lnTo>
                    <a:pt x="241958" y="1451457"/>
                  </a:lnTo>
                  <a:cubicBezTo>
                    <a:pt x="108328" y="1451457"/>
                    <a:pt x="0" y="1343129"/>
                    <a:pt x="0" y="1209499"/>
                  </a:cubicBezTo>
                  <a:lnTo>
                    <a:pt x="0" y="241958"/>
                  </a:lnTo>
                  <a:close/>
                </a:path>
              </a:pathLst>
            </a:custGeom>
            <a:gradFill rotWithShape="0">
              <a:gsLst>
                <a:gs pos="11040">
                  <a:schemeClr val="accent2">
                    <a:lumMod val="60000"/>
                    <a:lumOff val="40000"/>
                  </a:schemeClr>
                </a:gs>
                <a:gs pos="0">
                  <a:schemeClr val="accent2"/>
                </a:gs>
                <a:gs pos="80000">
                  <a:schemeClr val="accent2">
                    <a:lumMod val="75000"/>
                  </a:schemeClr>
                </a:gs>
                <a:gs pos="100000">
                  <a:schemeClr val="accent6"/>
                </a:gs>
              </a:gsLst>
            </a:gra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8027" tIns="208027" rIns="208027" bIns="208027" numCol="1" spcCol="1270" anchor="ctr" anchorCtr="0">
              <a:noAutofit/>
            </a:bodyPr>
            <a:lstStyle/>
            <a:p>
              <a:pPr lvl="0" algn="ctr" defTabSz="1600200">
                <a:lnSpc>
                  <a:spcPct val="90000"/>
                </a:lnSpc>
                <a:spcBef>
                  <a:spcPct val="0"/>
                </a:spcBef>
                <a:spcAft>
                  <a:spcPct val="35000"/>
                </a:spcAft>
              </a:pPr>
              <a:r>
                <a:rPr lang="en-US" sz="3600" kern="1200" dirty="0" smtClean="0"/>
                <a:t>Data Shaping and Pre-Processing </a:t>
              </a:r>
              <a:endParaRPr lang="en-US" sz="3600" kern="1200" dirty="0"/>
            </a:p>
          </p:txBody>
        </p:sp>
        <p:sp>
          <p:nvSpPr>
            <p:cNvPr id="50" name="Rectangle 49"/>
            <p:cNvSpPr/>
            <p:nvPr/>
          </p:nvSpPr>
          <p:spPr>
            <a:xfrm>
              <a:off x="26096207" y="7663836"/>
              <a:ext cx="1508144" cy="11731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1" name="Bent-Up Arrow 50"/>
            <p:cNvSpPr/>
            <p:nvPr/>
          </p:nvSpPr>
          <p:spPr>
            <a:xfrm rot="5400000">
              <a:off x="26720525" y="10521335"/>
              <a:ext cx="1231788" cy="1402348"/>
            </a:xfrm>
            <a:prstGeom prst="bentUpArrow">
              <a:avLst>
                <a:gd name="adj1" fmla="val 32840"/>
                <a:gd name="adj2" fmla="val 25000"/>
                <a:gd name="adj3" fmla="val 35780"/>
              </a:avLst>
            </a:prstGeom>
          </p:spPr>
          <p:style>
            <a:lnRef idx="0">
              <a:schemeClr val="lt1">
                <a:hueOff val="0"/>
                <a:satOff val="0"/>
                <a:lumOff val="0"/>
                <a:alphaOff val="0"/>
              </a:schemeClr>
            </a:lnRef>
            <a:fillRef idx="1">
              <a:schemeClr val="accent1">
                <a:tint val="50000"/>
                <a:hueOff val="0"/>
                <a:satOff val="0"/>
                <a:lumOff val="0"/>
                <a:alphaOff val="0"/>
              </a:schemeClr>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52" name="Freeform 51"/>
            <p:cNvSpPr/>
            <p:nvPr/>
          </p:nvSpPr>
          <p:spPr>
            <a:xfrm>
              <a:off x="25035144" y="9155873"/>
              <a:ext cx="4791670" cy="1451457"/>
            </a:xfrm>
            <a:custGeom>
              <a:avLst/>
              <a:gdLst>
                <a:gd name="connsiteX0" fmla="*/ 0 w 4791670"/>
                <a:gd name="connsiteY0" fmla="*/ 241958 h 1451457"/>
                <a:gd name="connsiteX1" fmla="*/ 241958 w 4791670"/>
                <a:gd name="connsiteY1" fmla="*/ 0 h 1451457"/>
                <a:gd name="connsiteX2" fmla="*/ 4549712 w 4791670"/>
                <a:gd name="connsiteY2" fmla="*/ 0 h 1451457"/>
                <a:gd name="connsiteX3" fmla="*/ 4791670 w 4791670"/>
                <a:gd name="connsiteY3" fmla="*/ 241958 h 1451457"/>
                <a:gd name="connsiteX4" fmla="*/ 4791670 w 4791670"/>
                <a:gd name="connsiteY4" fmla="*/ 1209499 h 1451457"/>
                <a:gd name="connsiteX5" fmla="*/ 4549712 w 4791670"/>
                <a:gd name="connsiteY5" fmla="*/ 1451457 h 1451457"/>
                <a:gd name="connsiteX6" fmla="*/ 241958 w 4791670"/>
                <a:gd name="connsiteY6" fmla="*/ 1451457 h 1451457"/>
                <a:gd name="connsiteX7" fmla="*/ 0 w 4791670"/>
                <a:gd name="connsiteY7" fmla="*/ 1209499 h 1451457"/>
                <a:gd name="connsiteX8" fmla="*/ 0 w 4791670"/>
                <a:gd name="connsiteY8" fmla="*/ 241958 h 145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70" h="1451457">
                  <a:moveTo>
                    <a:pt x="0" y="241958"/>
                  </a:moveTo>
                  <a:cubicBezTo>
                    <a:pt x="0" y="108328"/>
                    <a:pt x="108328" y="0"/>
                    <a:pt x="241958" y="0"/>
                  </a:cubicBezTo>
                  <a:lnTo>
                    <a:pt x="4549712" y="0"/>
                  </a:lnTo>
                  <a:cubicBezTo>
                    <a:pt x="4683342" y="0"/>
                    <a:pt x="4791670" y="108328"/>
                    <a:pt x="4791670" y="241958"/>
                  </a:cubicBezTo>
                  <a:lnTo>
                    <a:pt x="4791670" y="1209499"/>
                  </a:lnTo>
                  <a:cubicBezTo>
                    <a:pt x="4791670" y="1343129"/>
                    <a:pt x="4683342" y="1451457"/>
                    <a:pt x="4549712" y="1451457"/>
                  </a:cubicBezTo>
                  <a:lnTo>
                    <a:pt x="241958" y="1451457"/>
                  </a:lnTo>
                  <a:cubicBezTo>
                    <a:pt x="108328" y="1451457"/>
                    <a:pt x="0" y="1343129"/>
                    <a:pt x="0" y="1209499"/>
                  </a:cubicBezTo>
                  <a:lnTo>
                    <a:pt x="0" y="241958"/>
                  </a:lnTo>
                  <a:close/>
                </a:path>
              </a:pathLst>
            </a:custGeom>
            <a:gradFill rotWithShape="0">
              <a:gsLst>
                <a:gs pos="11040">
                  <a:schemeClr val="accent2">
                    <a:lumMod val="60000"/>
                    <a:lumOff val="40000"/>
                  </a:schemeClr>
                </a:gs>
                <a:gs pos="0">
                  <a:schemeClr val="accent2"/>
                </a:gs>
                <a:gs pos="80000">
                  <a:schemeClr val="accent2">
                    <a:lumMod val="75000"/>
                  </a:schemeClr>
                </a:gs>
                <a:gs pos="100000">
                  <a:schemeClr val="accent6"/>
                </a:gs>
              </a:gsLst>
            </a:gra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8027" tIns="208027" rIns="208027" bIns="208027" numCol="1" spcCol="1270" anchor="ctr" anchorCtr="0">
              <a:noAutofit/>
            </a:bodyPr>
            <a:lstStyle/>
            <a:p>
              <a:pPr lvl="0" algn="ctr" defTabSz="1600200">
                <a:lnSpc>
                  <a:spcPct val="90000"/>
                </a:lnSpc>
                <a:spcBef>
                  <a:spcPct val="0"/>
                </a:spcBef>
                <a:spcAft>
                  <a:spcPct val="35000"/>
                </a:spcAft>
              </a:pPr>
              <a:r>
                <a:rPr lang="en-US" sz="3600" kern="1200" dirty="0" smtClean="0"/>
                <a:t>Data Visualization</a:t>
              </a:r>
              <a:endParaRPr lang="en-US" sz="3600" kern="1200" dirty="0"/>
            </a:p>
          </p:txBody>
        </p:sp>
        <p:sp>
          <p:nvSpPr>
            <p:cNvPr id="53" name="Rectangle 52"/>
            <p:cNvSpPr/>
            <p:nvPr/>
          </p:nvSpPr>
          <p:spPr>
            <a:xfrm>
              <a:off x="28467783" y="9294302"/>
              <a:ext cx="1508144" cy="11731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4" name="Bent-Up Arrow 53"/>
            <p:cNvSpPr/>
            <p:nvPr/>
          </p:nvSpPr>
          <p:spPr>
            <a:xfrm rot="5400000">
              <a:off x="29092101" y="12151801"/>
              <a:ext cx="1231788" cy="1402348"/>
            </a:xfrm>
            <a:prstGeom prst="bentUpArrow">
              <a:avLst>
                <a:gd name="adj1" fmla="val 32840"/>
                <a:gd name="adj2" fmla="val 25000"/>
                <a:gd name="adj3" fmla="val 35780"/>
              </a:avLst>
            </a:prstGeom>
          </p:spPr>
          <p:style>
            <a:lnRef idx="0">
              <a:schemeClr val="lt1">
                <a:hueOff val="0"/>
                <a:satOff val="0"/>
                <a:lumOff val="0"/>
                <a:alphaOff val="0"/>
              </a:schemeClr>
            </a:lnRef>
            <a:fillRef idx="1">
              <a:schemeClr val="accent1">
                <a:tint val="50000"/>
                <a:hueOff val="0"/>
                <a:satOff val="0"/>
                <a:lumOff val="0"/>
                <a:alphaOff val="0"/>
              </a:schemeClr>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55" name="Freeform 54"/>
            <p:cNvSpPr/>
            <p:nvPr/>
          </p:nvSpPr>
          <p:spPr>
            <a:xfrm>
              <a:off x="27406720" y="10786339"/>
              <a:ext cx="4791670" cy="1451457"/>
            </a:xfrm>
            <a:custGeom>
              <a:avLst/>
              <a:gdLst>
                <a:gd name="connsiteX0" fmla="*/ 0 w 4791670"/>
                <a:gd name="connsiteY0" fmla="*/ 241958 h 1451457"/>
                <a:gd name="connsiteX1" fmla="*/ 241958 w 4791670"/>
                <a:gd name="connsiteY1" fmla="*/ 0 h 1451457"/>
                <a:gd name="connsiteX2" fmla="*/ 4549712 w 4791670"/>
                <a:gd name="connsiteY2" fmla="*/ 0 h 1451457"/>
                <a:gd name="connsiteX3" fmla="*/ 4791670 w 4791670"/>
                <a:gd name="connsiteY3" fmla="*/ 241958 h 1451457"/>
                <a:gd name="connsiteX4" fmla="*/ 4791670 w 4791670"/>
                <a:gd name="connsiteY4" fmla="*/ 1209499 h 1451457"/>
                <a:gd name="connsiteX5" fmla="*/ 4549712 w 4791670"/>
                <a:gd name="connsiteY5" fmla="*/ 1451457 h 1451457"/>
                <a:gd name="connsiteX6" fmla="*/ 241958 w 4791670"/>
                <a:gd name="connsiteY6" fmla="*/ 1451457 h 1451457"/>
                <a:gd name="connsiteX7" fmla="*/ 0 w 4791670"/>
                <a:gd name="connsiteY7" fmla="*/ 1209499 h 1451457"/>
                <a:gd name="connsiteX8" fmla="*/ 0 w 4791670"/>
                <a:gd name="connsiteY8" fmla="*/ 241958 h 145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70" h="1451457">
                  <a:moveTo>
                    <a:pt x="0" y="241958"/>
                  </a:moveTo>
                  <a:cubicBezTo>
                    <a:pt x="0" y="108328"/>
                    <a:pt x="108328" y="0"/>
                    <a:pt x="241958" y="0"/>
                  </a:cubicBezTo>
                  <a:lnTo>
                    <a:pt x="4549712" y="0"/>
                  </a:lnTo>
                  <a:cubicBezTo>
                    <a:pt x="4683342" y="0"/>
                    <a:pt x="4791670" y="108328"/>
                    <a:pt x="4791670" y="241958"/>
                  </a:cubicBezTo>
                  <a:lnTo>
                    <a:pt x="4791670" y="1209499"/>
                  </a:lnTo>
                  <a:cubicBezTo>
                    <a:pt x="4791670" y="1343129"/>
                    <a:pt x="4683342" y="1451457"/>
                    <a:pt x="4549712" y="1451457"/>
                  </a:cubicBezTo>
                  <a:lnTo>
                    <a:pt x="241958" y="1451457"/>
                  </a:lnTo>
                  <a:cubicBezTo>
                    <a:pt x="108328" y="1451457"/>
                    <a:pt x="0" y="1343129"/>
                    <a:pt x="0" y="1209499"/>
                  </a:cubicBezTo>
                  <a:lnTo>
                    <a:pt x="0" y="241958"/>
                  </a:lnTo>
                  <a:close/>
                </a:path>
              </a:pathLst>
            </a:custGeom>
            <a:gradFill rotWithShape="0">
              <a:gsLst>
                <a:gs pos="11040">
                  <a:schemeClr val="accent2">
                    <a:lumMod val="60000"/>
                    <a:lumOff val="40000"/>
                  </a:schemeClr>
                </a:gs>
                <a:gs pos="0">
                  <a:schemeClr val="accent2"/>
                </a:gs>
                <a:gs pos="80000">
                  <a:schemeClr val="accent2">
                    <a:lumMod val="75000"/>
                  </a:schemeClr>
                </a:gs>
                <a:gs pos="100000">
                  <a:schemeClr val="accent6"/>
                </a:gs>
              </a:gsLst>
            </a:gra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8027" tIns="208027" rIns="208027" bIns="208027" numCol="1" spcCol="1270" anchor="ctr" anchorCtr="0">
              <a:noAutofit/>
            </a:bodyPr>
            <a:lstStyle/>
            <a:p>
              <a:pPr lvl="0" algn="ctr" defTabSz="1600200">
                <a:lnSpc>
                  <a:spcPct val="90000"/>
                </a:lnSpc>
                <a:spcBef>
                  <a:spcPct val="0"/>
                </a:spcBef>
                <a:spcAft>
                  <a:spcPct val="35000"/>
                </a:spcAft>
              </a:pPr>
              <a:r>
                <a:rPr lang="en-US" sz="3600" kern="1200" dirty="0" smtClean="0"/>
                <a:t>Statistical Model Building</a:t>
              </a:r>
              <a:endParaRPr lang="en-US" sz="3600" kern="1200" dirty="0"/>
            </a:p>
          </p:txBody>
        </p:sp>
        <p:sp>
          <p:nvSpPr>
            <p:cNvPr id="56" name="Rectangle 55"/>
            <p:cNvSpPr/>
            <p:nvPr/>
          </p:nvSpPr>
          <p:spPr>
            <a:xfrm>
              <a:off x="30839359" y="10924768"/>
              <a:ext cx="1508144" cy="11731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7" name="Bent-Up Arrow 56"/>
            <p:cNvSpPr/>
            <p:nvPr/>
          </p:nvSpPr>
          <p:spPr>
            <a:xfrm rot="5400000">
              <a:off x="31463677" y="13782267"/>
              <a:ext cx="1231788" cy="1402348"/>
            </a:xfrm>
            <a:prstGeom prst="bentUpArrow">
              <a:avLst>
                <a:gd name="adj1" fmla="val 32840"/>
                <a:gd name="adj2" fmla="val 25000"/>
                <a:gd name="adj3" fmla="val 35780"/>
              </a:avLst>
            </a:prstGeom>
          </p:spPr>
          <p:style>
            <a:lnRef idx="0">
              <a:schemeClr val="lt1">
                <a:hueOff val="0"/>
                <a:satOff val="0"/>
                <a:lumOff val="0"/>
                <a:alphaOff val="0"/>
              </a:schemeClr>
            </a:lnRef>
            <a:fillRef idx="1">
              <a:schemeClr val="accent1">
                <a:tint val="50000"/>
                <a:hueOff val="0"/>
                <a:satOff val="0"/>
                <a:lumOff val="0"/>
                <a:alphaOff val="0"/>
              </a:schemeClr>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58" name="Freeform 57"/>
            <p:cNvSpPr/>
            <p:nvPr/>
          </p:nvSpPr>
          <p:spPr>
            <a:xfrm>
              <a:off x="29778296" y="12416805"/>
              <a:ext cx="4791670" cy="1451457"/>
            </a:xfrm>
            <a:custGeom>
              <a:avLst/>
              <a:gdLst>
                <a:gd name="connsiteX0" fmla="*/ 0 w 4791670"/>
                <a:gd name="connsiteY0" fmla="*/ 241958 h 1451457"/>
                <a:gd name="connsiteX1" fmla="*/ 241958 w 4791670"/>
                <a:gd name="connsiteY1" fmla="*/ 0 h 1451457"/>
                <a:gd name="connsiteX2" fmla="*/ 4549712 w 4791670"/>
                <a:gd name="connsiteY2" fmla="*/ 0 h 1451457"/>
                <a:gd name="connsiteX3" fmla="*/ 4791670 w 4791670"/>
                <a:gd name="connsiteY3" fmla="*/ 241958 h 1451457"/>
                <a:gd name="connsiteX4" fmla="*/ 4791670 w 4791670"/>
                <a:gd name="connsiteY4" fmla="*/ 1209499 h 1451457"/>
                <a:gd name="connsiteX5" fmla="*/ 4549712 w 4791670"/>
                <a:gd name="connsiteY5" fmla="*/ 1451457 h 1451457"/>
                <a:gd name="connsiteX6" fmla="*/ 241958 w 4791670"/>
                <a:gd name="connsiteY6" fmla="*/ 1451457 h 1451457"/>
                <a:gd name="connsiteX7" fmla="*/ 0 w 4791670"/>
                <a:gd name="connsiteY7" fmla="*/ 1209499 h 1451457"/>
                <a:gd name="connsiteX8" fmla="*/ 0 w 4791670"/>
                <a:gd name="connsiteY8" fmla="*/ 241958 h 145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70" h="1451457">
                  <a:moveTo>
                    <a:pt x="0" y="241958"/>
                  </a:moveTo>
                  <a:cubicBezTo>
                    <a:pt x="0" y="108328"/>
                    <a:pt x="108328" y="0"/>
                    <a:pt x="241958" y="0"/>
                  </a:cubicBezTo>
                  <a:lnTo>
                    <a:pt x="4549712" y="0"/>
                  </a:lnTo>
                  <a:cubicBezTo>
                    <a:pt x="4683342" y="0"/>
                    <a:pt x="4791670" y="108328"/>
                    <a:pt x="4791670" y="241958"/>
                  </a:cubicBezTo>
                  <a:lnTo>
                    <a:pt x="4791670" y="1209499"/>
                  </a:lnTo>
                  <a:cubicBezTo>
                    <a:pt x="4791670" y="1343129"/>
                    <a:pt x="4683342" y="1451457"/>
                    <a:pt x="4549712" y="1451457"/>
                  </a:cubicBezTo>
                  <a:lnTo>
                    <a:pt x="241958" y="1451457"/>
                  </a:lnTo>
                  <a:cubicBezTo>
                    <a:pt x="108328" y="1451457"/>
                    <a:pt x="0" y="1343129"/>
                    <a:pt x="0" y="1209499"/>
                  </a:cubicBezTo>
                  <a:lnTo>
                    <a:pt x="0" y="241958"/>
                  </a:lnTo>
                  <a:close/>
                </a:path>
              </a:pathLst>
            </a:custGeom>
            <a:gradFill rotWithShape="0">
              <a:gsLst>
                <a:gs pos="11040">
                  <a:schemeClr val="accent2">
                    <a:lumMod val="60000"/>
                    <a:lumOff val="40000"/>
                  </a:schemeClr>
                </a:gs>
                <a:gs pos="0">
                  <a:schemeClr val="accent2"/>
                </a:gs>
                <a:gs pos="80000">
                  <a:schemeClr val="accent2">
                    <a:lumMod val="75000"/>
                  </a:schemeClr>
                </a:gs>
                <a:gs pos="100000">
                  <a:schemeClr val="accent6"/>
                </a:gs>
              </a:gsLst>
            </a:gra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8027" tIns="208027" rIns="208027" bIns="208027" numCol="1" spcCol="1270" anchor="ctr" anchorCtr="0">
              <a:noAutofit/>
            </a:bodyPr>
            <a:lstStyle/>
            <a:p>
              <a:pPr lvl="0" algn="ctr" defTabSz="1600200">
                <a:lnSpc>
                  <a:spcPct val="90000"/>
                </a:lnSpc>
                <a:spcBef>
                  <a:spcPct val="0"/>
                </a:spcBef>
                <a:spcAft>
                  <a:spcPct val="35000"/>
                </a:spcAft>
              </a:pPr>
              <a:r>
                <a:rPr lang="en-US" sz="3600" kern="1200" dirty="0" smtClean="0"/>
                <a:t>Content Organization</a:t>
              </a:r>
              <a:endParaRPr lang="en-US" sz="3600" kern="1200" dirty="0"/>
            </a:p>
          </p:txBody>
        </p:sp>
        <p:sp>
          <p:nvSpPr>
            <p:cNvPr id="59" name="Rectangle 58"/>
            <p:cNvSpPr/>
            <p:nvPr/>
          </p:nvSpPr>
          <p:spPr>
            <a:xfrm>
              <a:off x="33210935" y="12555234"/>
              <a:ext cx="1508144" cy="11731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60" name="Freeform 59"/>
            <p:cNvSpPr/>
            <p:nvPr/>
          </p:nvSpPr>
          <p:spPr>
            <a:xfrm>
              <a:off x="32149872" y="14047271"/>
              <a:ext cx="4791670" cy="1451457"/>
            </a:xfrm>
            <a:custGeom>
              <a:avLst/>
              <a:gdLst>
                <a:gd name="connsiteX0" fmla="*/ 0 w 4791670"/>
                <a:gd name="connsiteY0" fmla="*/ 241958 h 1451457"/>
                <a:gd name="connsiteX1" fmla="*/ 241958 w 4791670"/>
                <a:gd name="connsiteY1" fmla="*/ 0 h 1451457"/>
                <a:gd name="connsiteX2" fmla="*/ 4549712 w 4791670"/>
                <a:gd name="connsiteY2" fmla="*/ 0 h 1451457"/>
                <a:gd name="connsiteX3" fmla="*/ 4791670 w 4791670"/>
                <a:gd name="connsiteY3" fmla="*/ 241958 h 1451457"/>
                <a:gd name="connsiteX4" fmla="*/ 4791670 w 4791670"/>
                <a:gd name="connsiteY4" fmla="*/ 1209499 h 1451457"/>
                <a:gd name="connsiteX5" fmla="*/ 4549712 w 4791670"/>
                <a:gd name="connsiteY5" fmla="*/ 1451457 h 1451457"/>
                <a:gd name="connsiteX6" fmla="*/ 241958 w 4791670"/>
                <a:gd name="connsiteY6" fmla="*/ 1451457 h 1451457"/>
                <a:gd name="connsiteX7" fmla="*/ 0 w 4791670"/>
                <a:gd name="connsiteY7" fmla="*/ 1209499 h 1451457"/>
                <a:gd name="connsiteX8" fmla="*/ 0 w 4791670"/>
                <a:gd name="connsiteY8" fmla="*/ 241958 h 145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70" h="1451457">
                  <a:moveTo>
                    <a:pt x="0" y="241958"/>
                  </a:moveTo>
                  <a:cubicBezTo>
                    <a:pt x="0" y="108328"/>
                    <a:pt x="108328" y="0"/>
                    <a:pt x="241958" y="0"/>
                  </a:cubicBezTo>
                  <a:lnTo>
                    <a:pt x="4549712" y="0"/>
                  </a:lnTo>
                  <a:cubicBezTo>
                    <a:pt x="4683342" y="0"/>
                    <a:pt x="4791670" y="108328"/>
                    <a:pt x="4791670" y="241958"/>
                  </a:cubicBezTo>
                  <a:lnTo>
                    <a:pt x="4791670" y="1209499"/>
                  </a:lnTo>
                  <a:cubicBezTo>
                    <a:pt x="4791670" y="1343129"/>
                    <a:pt x="4683342" y="1451457"/>
                    <a:pt x="4549712" y="1451457"/>
                  </a:cubicBezTo>
                  <a:lnTo>
                    <a:pt x="241958" y="1451457"/>
                  </a:lnTo>
                  <a:cubicBezTo>
                    <a:pt x="108328" y="1451457"/>
                    <a:pt x="0" y="1343129"/>
                    <a:pt x="0" y="1209499"/>
                  </a:cubicBezTo>
                  <a:lnTo>
                    <a:pt x="0" y="241958"/>
                  </a:lnTo>
                  <a:close/>
                </a:path>
              </a:pathLst>
            </a:custGeom>
            <a:gradFill rotWithShape="0">
              <a:gsLst>
                <a:gs pos="11040">
                  <a:schemeClr val="accent2">
                    <a:lumMod val="60000"/>
                    <a:lumOff val="40000"/>
                  </a:schemeClr>
                </a:gs>
                <a:gs pos="0">
                  <a:schemeClr val="accent2"/>
                </a:gs>
                <a:gs pos="80000">
                  <a:schemeClr val="accent2">
                    <a:lumMod val="75000"/>
                  </a:schemeClr>
                </a:gs>
                <a:gs pos="100000">
                  <a:schemeClr val="accent6"/>
                </a:gs>
              </a:gsLst>
            </a:gra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8027" tIns="208027" rIns="208027" bIns="208027" numCol="1" spcCol="1270" anchor="ctr" anchorCtr="0">
              <a:noAutofit/>
            </a:bodyPr>
            <a:lstStyle/>
            <a:p>
              <a:pPr lvl="0" algn="ctr" defTabSz="1600200">
                <a:lnSpc>
                  <a:spcPct val="90000"/>
                </a:lnSpc>
                <a:spcBef>
                  <a:spcPct val="0"/>
                </a:spcBef>
                <a:spcAft>
                  <a:spcPct val="35000"/>
                </a:spcAft>
              </a:pPr>
              <a:r>
                <a:rPr lang="en-US" sz="3600" kern="1200" dirty="0" smtClean="0"/>
                <a:t>Sharing</a:t>
              </a:r>
              <a:endParaRPr lang="en-US" sz="3600" kern="1200" dirty="0"/>
            </a:p>
          </p:txBody>
        </p:sp>
      </p:grpSp>
      <p:pic>
        <p:nvPicPr>
          <p:cNvPr id="21" name="Picture 20"/>
          <p:cNvPicPr>
            <a:picLocks noChangeAspect="1"/>
          </p:cNvPicPr>
          <p:nvPr/>
        </p:nvPicPr>
        <p:blipFill>
          <a:blip r:embed="rId4"/>
          <a:stretch>
            <a:fillRect/>
          </a:stretch>
        </p:blipFill>
        <p:spPr>
          <a:xfrm>
            <a:off x="19013017" y="10708948"/>
            <a:ext cx="1514228" cy="1514228"/>
          </a:xfrm>
          <a:prstGeom prst="rect">
            <a:avLst/>
          </a:prstGeom>
        </p:spPr>
      </p:pic>
      <p:pic>
        <p:nvPicPr>
          <p:cNvPr id="22" name="Picture 21"/>
          <p:cNvPicPr>
            <a:picLocks noChangeAspect="1"/>
          </p:cNvPicPr>
          <p:nvPr/>
        </p:nvPicPr>
        <p:blipFill>
          <a:blip r:embed="rId5"/>
          <a:stretch>
            <a:fillRect/>
          </a:stretch>
        </p:blipFill>
        <p:spPr>
          <a:xfrm>
            <a:off x="19113966" y="12300489"/>
            <a:ext cx="1312331" cy="1312331"/>
          </a:xfrm>
          <a:prstGeom prst="rect">
            <a:avLst/>
          </a:prstGeom>
        </p:spPr>
      </p:pic>
      <p:pic>
        <p:nvPicPr>
          <p:cNvPr id="23" name="Picture 22"/>
          <p:cNvPicPr>
            <a:picLocks noChangeAspect="1"/>
          </p:cNvPicPr>
          <p:nvPr/>
        </p:nvPicPr>
        <p:blipFill>
          <a:blip r:embed="rId6"/>
          <a:stretch>
            <a:fillRect/>
          </a:stretch>
        </p:blipFill>
        <p:spPr>
          <a:xfrm>
            <a:off x="20874618" y="12224777"/>
            <a:ext cx="1463754" cy="1463754"/>
          </a:xfrm>
          <a:prstGeom prst="rect">
            <a:avLst/>
          </a:prstGeom>
        </p:spPr>
      </p:pic>
      <p:pic>
        <p:nvPicPr>
          <p:cNvPr id="27" name="Picture 26"/>
          <p:cNvPicPr>
            <a:picLocks noChangeAspect="1"/>
          </p:cNvPicPr>
          <p:nvPr/>
        </p:nvPicPr>
        <p:blipFill>
          <a:blip r:embed="rId7"/>
          <a:stretch>
            <a:fillRect/>
          </a:stretch>
        </p:blipFill>
        <p:spPr>
          <a:xfrm>
            <a:off x="20872545" y="10772041"/>
            <a:ext cx="1388042" cy="1388042"/>
          </a:xfrm>
          <a:prstGeom prst="rect">
            <a:avLst/>
          </a:prstGeom>
        </p:spPr>
      </p:pic>
      <p:pic>
        <p:nvPicPr>
          <p:cNvPr id="28" name="Picture 27"/>
          <p:cNvPicPr>
            <a:picLocks noChangeAspect="1"/>
          </p:cNvPicPr>
          <p:nvPr/>
        </p:nvPicPr>
        <p:blipFill>
          <a:blip r:embed="rId8"/>
          <a:stretch>
            <a:fillRect/>
          </a:stretch>
        </p:blipFill>
        <p:spPr>
          <a:xfrm>
            <a:off x="22695389" y="10972712"/>
            <a:ext cx="1153766" cy="1187371"/>
          </a:xfrm>
          <a:prstGeom prst="rect">
            <a:avLst/>
          </a:prstGeom>
        </p:spPr>
      </p:pic>
      <p:pic>
        <p:nvPicPr>
          <p:cNvPr id="35" name="Picture 34"/>
          <p:cNvPicPr>
            <a:picLocks noChangeAspect="1"/>
          </p:cNvPicPr>
          <p:nvPr/>
        </p:nvPicPr>
        <p:blipFill>
          <a:blip r:embed="rId9"/>
          <a:stretch>
            <a:fillRect/>
          </a:stretch>
        </p:blipFill>
        <p:spPr>
          <a:xfrm>
            <a:off x="22786693" y="12349272"/>
            <a:ext cx="2675136" cy="1156816"/>
          </a:xfrm>
          <a:prstGeom prst="rect">
            <a:avLst/>
          </a:prstGeom>
        </p:spPr>
      </p:pic>
      <p:pic>
        <p:nvPicPr>
          <p:cNvPr id="37" name="Picture 3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0221596" y="5587041"/>
            <a:ext cx="6337198" cy="4626588"/>
          </a:xfrm>
          <a:prstGeom prst="rect">
            <a:avLst/>
          </a:prstGeom>
        </p:spPr>
      </p:pic>
      <p:cxnSp>
        <p:nvCxnSpPr>
          <p:cNvPr id="38" name="Straight Arrow Connector 37"/>
          <p:cNvCxnSpPr/>
          <p:nvPr/>
        </p:nvCxnSpPr>
        <p:spPr>
          <a:xfrm flipH="1" flipV="1">
            <a:off x="20872545" y="6679541"/>
            <a:ext cx="694021" cy="4092501"/>
          </a:xfrm>
          <a:prstGeom prst="straightConnector1">
            <a:avLst/>
          </a:prstGeom>
          <a:ln w="101600">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V="1">
            <a:off x="19770131" y="6679541"/>
            <a:ext cx="656166" cy="4092501"/>
          </a:xfrm>
          <a:prstGeom prst="straightConnector1">
            <a:avLst/>
          </a:prstGeom>
          <a:ln w="101600">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flipH="1" flipV="1">
            <a:off x="21449345" y="6683775"/>
            <a:ext cx="1822928" cy="4088267"/>
          </a:xfrm>
          <a:prstGeom prst="straightConnector1">
            <a:avLst/>
          </a:prstGeom>
          <a:ln w="101600">
            <a:tailEnd type="triangle"/>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flipH="1" flipV="1">
            <a:off x="34127218" y="10213629"/>
            <a:ext cx="1677921" cy="3147395"/>
          </a:xfrm>
          <a:prstGeom prst="straightConnector1">
            <a:avLst/>
          </a:prstGeom>
          <a:ln w="101600">
            <a:tailEnd type="triangle"/>
          </a:ln>
        </p:spPr>
        <p:style>
          <a:lnRef idx="2">
            <a:schemeClr val="accent1"/>
          </a:lnRef>
          <a:fillRef idx="0">
            <a:schemeClr val="accent1"/>
          </a:fillRef>
          <a:effectRef idx="1">
            <a:schemeClr val="accent1"/>
          </a:effectRef>
          <a:fontRef idx="minor">
            <a:schemeClr val="tx1"/>
          </a:fontRef>
        </p:style>
      </p:cxnSp>
      <p:sp>
        <p:nvSpPr>
          <p:cNvPr id="62" name="Rounded Rectangle 61"/>
          <p:cNvSpPr/>
          <p:nvPr/>
        </p:nvSpPr>
        <p:spPr>
          <a:xfrm>
            <a:off x="19770130" y="4938209"/>
            <a:ext cx="7391473" cy="3490822"/>
          </a:xfrm>
          <a:prstGeom prst="roundRect">
            <a:avLst/>
          </a:prstGeom>
          <a:gradFill>
            <a:gsLst>
              <a:gs pos="0">
                <a:schemeClr val="accent1">
                  <a:tint val="100000"/>
                  <a:shade val="100000"/>
                  <a:satMod val="130000"/>
                  <a:lumMod val="0"/>
                  <a:lumOff val="100000"/>
                  <a:alpha val="37000"/>
                </a:schemeClr>
              </a:gs>
              <a:gs pos="100000">
                <a:schemeClr val="accent1">
                  <a:tint val="50000"/>
                  <a:shade val="100000"/>
                  <a:satMod val="350000"/>
                  <a:alpha val="2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2" name="TextBox 13"/>
          <p:cNvSpPr txBox="1">
            <a:spLocks noChangeArrowheads="1"/>
          </p:cNvSpPr>
          <p:nvPr/>
        </p:nvSpPr>
        <p:spPr bwMode="auto">
          <a:xfrm>
            <a:off x="19770130" y="15123138"/>
            <a:ext cx="17174891" cy="52629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dirty="0" smtClean="0">
                <a:latin typeface="+mj-lt"/>
              </a:rPr>
              <a:t>JMP is a self-service analytic tool that lets scientists and engineers go from data to decision in one platform with no coding required. The Query Builder (the focus of the poster) is part of the Data Access and Data Shaping and Pre-Processing step. The goal of the Query Builder is to take raw data from any number of sources and get it to an analysis-ready JMP table quickly, so that data can be visualized</a:t>
            </a:r>
            <a:r>
              <a:rPr lang="en-US" sz="4800" dirty="0">
                <a:latin typeface="+mj-lt"/>
              </a:rPr>
              <a:t> </a:t>
            </a:r>
            <a:r>
              <a:rPr lang="en-US" sz="4800" dirty="0" smtClean="0">
                <a:latin typeface="+mj-lt"/>
              </a:rPr>
              <a:t>and modeled, and results organized and shared with others. </a:t>
            </a:r>
            <a:endParaRPr lang="en-US" sz="4800" dirty="0">
              <a:latin typeface="+mj-lt"/>
            </a:endParaRPr>
          </a:p>
        </p:txBody>
      </p:sp>
      <p:sp>
        <p:nvSpPr>
          <p:cNvPr id="14339" name="TextBox 14338"/>
          <p:cNvSpPr txBox="1"/>
          <p:nvPr/>
        </p:nvSpPr>
        <p:spPr>
          <a:xfrm>
            <a:off x="25023807" y="5050693"/>
            <a:ext cx="1941386" cy="1569660"/>
          </a:xfrm>
          <a:prstGeom prst="rect">
            <a:avLst/>
          </a:prstGeom>
          <a:noFill/>
        </p:spPr>
        <p:txBody>
          <a:bodyPr wrap="square" rtlCol="0">
            <a:spAutoFit/>
          </a:bodyPr>
          <a:lstStyle/>
          <a:p>
            <a:r>
              <a:rPr lang="en-US" sz="4800" dirty="0" smtClean="0">
                <a:solidFill>
                  <a:schemeClr val="accent2"/>
                </a:solidFill>
              </a:rPr>
              <a:t>Poster Focus</a:t>
            </a:r>
            <a:endParaRPr lang="en-US" sz="4800" dirty="0">
              <a:solidFill>
                <a:schemeClr val="accent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0931" y="4617436"/>
            <a:ext cx="9828217" cy="8185668"/>
          </a:xfrm>
          <a:prstGeom prst="rect">
            <a:avLst/>
          </a:prstGeom>
        </p:spPr>
      </p:pic>
      <p:sp>
        <p:nvSpPr>
          <p:cNvPr id="24" name="Rectangle 23"/>
          <p:cNvSpPr>
            <a:spLocks noChangeArrowheads="1"/>
          </p:cNvSpPr>
          <p:nvPr/>
        </p:nvSpPr>
        <p:spPr bwMode="auto">
          <a:xfrm>
            <a:off x="735023" y="3663358"/>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t>JMP Query Builder</a:t>
            </a:r>
          </a:p>
        </p:txBody>
      </p:sp>
      <p:sp>
        <p:nvSpPr>
          <p:cNvPr id="17" name="Rectangle 16"/>
          <p:cNvSpPr>
            <a:spLocks noChangeArrowheads="1"/>
          </p:cNvSpPr>
          <p:nvPr/>
        </p:nvSpPr>
        <p:spPr bwMode="auto">
          <a:xfrm>
            <a:off x="19849244" y="3625860"/>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smtClean="0">
                <a:latin typeface="+mn-lt"/>
                <a:ea typeface="+mn-ea"/>
                <a:cs typeface="+mn-cs"/>
              </a:rPr>
              <a:t>Definitions</a:t>
            </a:r>
            <a:endParaRPr lang="en-US" sz="6000" dirty="0">
              <a:latin typeface="+mn-lt"/>
              <a:ea typeface="+mn-ea"/>
              <a:cs typeface="+mn-cs"/>
            </a:endParaRPr>
          </a:p>
        </p:txBody>
      </p:sp>
      <p:sp>
        <p:nvSpPr>
          <p:cNvPr id="18" name="TextBox 11"/>
          <p:cNvSpPr txBox="1">
            <a:spLocks noChangeArrowheads="1"/>
          </p:cNvSpPr>
          <p:nvPr/>
        </p:nvSpPr>
        <p:spPr bwMode="auto">
          <a:xfrm>
            <a:off x="710959" y="12850079"/>
            <a:ext cx="17119841" cy="82176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dirty="0"/>
              <a:t>The Query Builder for relational databases and SAS data sets has quickly become the preferred way to easily create accurate, repeatable and sharable queries—without having to write SQL code. However, until now you could not use Query Builder to join JMP tables already in memory, and nobody wants to create a database just to join data that is already in JMP. The JMP 13 Query Builder for JMP tables provides multi-table query and join capability through the same interface as the SQL Query Builder and SAS Query Builder</a:t>
            </a:r>
            <a:r>
              <a:rPr lang="en-US" sz="4800" dirty="0" smtClean="0"/>
              <a:t>. The Query Builder can also be used to join across physical boundaries (e.g., data in databases with Excel, SAS, JMP or text files.) </a:t>
            </a:r>
            <a:endParaRPr lang="en-US" sz="4800" b="1" dirty="0">
              <a:latin typeface="+mn-lt"/>
            </a:endParaRPr>
          </a:p>
        </p:txBody>
      </p:sp>
      <p:sp>
        <p:nvSpPr>
          <p:cNvPr id="23" name="TextBox 8"/>
          <p:cNvSpPr txBox="1">
            <a:spLocks noChangeArrowheads="1"/>
          </p:cNvSpPr>
          <p:nvPr/>
        </p:nvSpPr>
        <p:spPr bwMode="auto">
          <a:xfrm>
            <a:off x="2493962" y="209540"/>
            <a:ext cx="32983488"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6000" dirty="0"/>
              <a:t>Solving Common Data Table Problems with JMP</a:t>
            </a:r>
            <a:r>
              <a:rPr lang="en-US" sz="6000" baseline="30000" dirty="0"/>
              <a:t>®</a:t>
            </a:r>
            <a:r>
              <a:rPr lang="en-US" sz="6000" dirty="0"/>
              <a:t> 13: </a:t>
            </a:r>
            <a:endParaRPr lang="en-US" sz="6000" dirty="0" smtClean="0"/>
          </a:p>
          <a:p>
            <a:pPr algn="ctr"/>
            <a:r>
              <a:rPr lang="en-US" sz="6000" dirty="0" smtClean="0"/>
              <a:t>Can </a:t>
            </a:r>
            <a:r>
              <a:rPr lang="en-US" sz="6000" dirty="0"/>
              <a:t>We Replace Summary and Join with the New JMP</a:t>
            </a:r>
            <a:r>
              <a:rPr lang="en-US" sz="6000" baseline="30000" dirty="0"/>
              <a:t>®</a:t>
            </a:r>
            <a:r>
              <a:rPr lang="en-US" sz="6000" dirty="0"/>
              <a:t> Query Builder?</a:t>
            </a:r>
          </a:p>
          <a:p>
            <a:pPr algn="ctr"/>
            <a:r>
              <a:rPr lang="en-US" sz="4800" b="1" dirty="0"/>
              <a:t>Daniel Valente</a:t>
            </a:r>
            <a:r>
              <a:rPr lang="en-US" sz="4800" dirty="0"/>
              <a:t>, PhD, JMP Senior Product Manager, </a:t>
            </a:r>
            <a:r>
              <a:rPr lang="en-US" sz="4800" dirty="0" smtClean="0"/>
              <a:t>SAS</a:t>
            </a:r>
          </a:p>
          <a:p>
            <a:pPr algn="ctr"/>
            <a:r>
              <a:rPr lang="en-US" sz="4800" b="1" dirty="0"/>
              <a:t>Jon Weisz, </a:t>
            </a:r>
            <a:r>
              <a:rPr lang="en-US" sz="4800" dirty="0"/>
              <a:t>JMP</a:t>
            </a:r>
            <a:r>
              <a:rPr lang="en-US" sz="4800" b="1" dirty="0"/>
              <a:t> </a:t>
            </a:r>
            <a:r>
              <a:rPr lang="en-US" sz="4800" dirty="0"/>
              <a:t>Vice President Sales and Marketing, </a:t>
            </a:r>
            <a:r>
              <a:rPr lang="en-US" sz="4800" dirty="0" smtClean="0"/>
              <a:t>SAS</a:t>
            </a:r>
            <a:endParaRPr lang="en-US" sz="4800" dirty="0"/>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5022" y="5154461"/>
            <a:ext cx="13691557" cy="8329828"/>
          </a:xfrm>
          <a:prstGeom prst="rect">
            <a:avLst/>
          </a:prstGeom>
        </p:spPr>
      </p:pic>
      <p:pic>
        <p:nvPicPr>
          <p:cNvPr id="39" name="Picture 3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79158" y="8020677"/>
            <a:ext cx="5214134" cy="4332638"/>
          </a:xfrm>
          <a:prstGeom prst="rect">
            <a:avLst/>
          </a:prstGeom>
        </p:spPr>
      </p:pic>
      <p:sp>
        <p:nvSpPr>
          <p:cNvPr id="38" name="Right Arrow 37"/>
          <p:cNvSpPr/>
          <p:nvPr/>
        </p:nvSpPr>
        <p:spPr>
          <a:xfrm>
            <a:off x="11287618" y="9751902"/>
            <a:ext cx="1783080" cy="104047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 name="Right Arrow 39"/>
          <p:cNvSpPr/>
          <p:nvPr/>
        </p:nvSpPr>
        <p:spPr>
          <a:xfrm>
            <a:off x="15724733" y="8421990"/>
            <a:ext cx="1783080" cy="104047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Title 1"/>
          <p:cNvSpPr txBox="1">
            <a:spLocks/>
          </p:cNvSpPr>
          <p:nvPr/>
        </p:nvSpPr>
        <p:spPr bwMode="auto">
          <a:xfrm>
            <a:off x="19365805" y="15072597"/>
            <a:ext cx="18131375" cy="5289530"/>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marL="571500" indent="-571500" algn="l">
              <a:buFont typeface="Arial" charset="0"/>
              <a:buChar char="•"/>
            </a:pPr>
            <a:r>
              <a:rPr lang="en-US" sz="4800" b="1" dirty="0" smtClean="0"/>
              <a:t>Normalized</a:t>
            </a:r>
            <a:r>
              <a:rPr lang="en-US" sz="4800" dirty="0" smtClean="0"/>
              <a:t> – Process </a:t>
            </a:r>
            <a:r>
              <a:rPr lang="en-US" sz="4800" dirty="0"/>
              <a:t>of organizing </a:t>
            </a:r>
            <a:r>
              <a:rPr lang="en-US" sz="4800" dirty="0" smtClean="0"/>
              <a:t>the columns and tables to reduce data redundancy and improve integrity.</a:t>
            </a:r>
          </a:p>
          <a:p>
            <a:pPr marL="571500" indent="-571500" algn="l">
              <a:buFont typeface="Arial" charset="0"/>
              <a:buChar char="•"/>
            </a:pPr>
            <a:r>
              <a:rPr lang="en-US" sz="4800" b="1" dirty="0" smtClean="0"/>
              <a:t>Foreign Key – </a:t>
            </a:r>
            <a:r>
              <a:rPr lang="en-US" sz="4800" dirty="0" smtClean="0"/>
              <a:t>A</a:t>
            </a:r>
            <a:r>
              <a:rPr lang="en-US" sz="4800" dirty="0"/>
              <a:t> foreign key in a </a:t>
            </a:r>
            <a:r>
              <a:rPr lang="en-US" sz="4800" dirty="0" smtClean="0"/>
              <a:t>secondary table </a:t>
            </a:r>
            <a:r>
              <a:rPr lang="en-US" sz="4800" dirty="0"/>
              <a:t>matches the primary key in one of the joined </a:t>
            </a:r>
            <a:r>
              <a:rPr lang="en-US" sz="4800" dirty="0" smtClean="0"/>
              <a:t>tables.</a:t>
            </a:r>
          </a:p>
          <a:p>
            <a:pPr marL="571500" indent="-571500" algn="l">
              <a:buFont typeface="Arial" charset="0"/>
              <a:buChar char="•"/>
            </a:pPr>
            <a:r>
              <a:rPr lang="en-US" sz="4800" b="1" dirty="0" smtClean="0"/>
              <a:t>Primary Key </a:t>
            </a:r>
            <a:r>
              <a:rPr lang="en-US" sz="4800" dirty="0" smtClean="0"/>
              <a:t>– A </a:t>
            </a:r>
            <a:r>
              <a:rPr lang="en-US" sz="4800" dirty="0"/>
              <a:t>primary key identifies a column that uniquely describes the data (for example, a customer ID number</a:t>
            </a:r>
            <a:r>
              <a:rPr lang="en-US" sz="4800" dirty="0" smtClean="0"/>
              <a:t>).</a:t>
            </a:r>
            <a:endParaRPr lang="en-US" sz="4800" dirty="0"/>
          </a:p>
        </p:txBody>
      </p:sp>
      <p:grpSp>
        <p:nvGrpSpPr>
          <p:cNvPr id="26" name="Group 25"/>
          <p:cNvGrpSpPr/>
          <p:nvPr/>
        </p:nvGrpSpPr>
        <p:grpSpPr>
          <a:xfrm>
            <a:off x="30655609" y="4775854"/>
            <a:ext cx="5933332" cy="3646136"/>
            <a:chOff x="735023" y="12215813"/>
            <a:chExt cx="10694977" cy="6572250"/>
          </a:xfrm>
        </p:grpSpPr>
        <p:sp>
          <p:nvSpPr>
            <p:cNvPr id="27" name="Rectangle 26"/>
            <p:cNvSpPr/>
            <p:nvPr/>
          </p:nvSpPr>
          <p:spPr>
            <a:xfrm>
              <a:off x="735023" y="12215813"/>
              <a:ext cx="10694977" cy="65722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34247" y="14393212"/>
              <a:ext cx="1888901" cy="2794000"/>
            </a:xfrm>
            <a:prstGeom prst="rect">
              <a:avLst/>
            </a:prstGeom>
          </p:spPr>
        </p:pic>
        <p:grpSp>
          <p:nvGrpSpPr>
            <p:cNvPr id="32" name="Group 31"/>
            <p:cNvGrpSpPr/>
            <p:nvPr/>
          </p:nvGrpSpPr>
          <p:grpSpPr>
            <a:xfrm>
              <a:off x="4834246" y="13112933"/>
              <a:ext cx="1888901" cy="2677278"/>
              <a:chOff x="3348346" y="1379072"/>
              <a:chExt cx="1888901" cy="2677278"/>
            </a:xfrm>
          </p:grpSpPr>
          <p:pic>
            <p:nvPicPr>
              <p:cNvPr id="63" name="Picture 62"/>
              <p:cNvPicPr>
                <a:picLocks noChangeAspect="1"/>
              </p:cNvPicPr>
              <p:nvPr/>
            </p:nvPicPr>
            <p:blipFill rotWithShape="1">
              <a:blip r:embed="rId7">
                <a:extLst>
                  <a:ext uri="{28A0092B-C50C-407E-A947-70E740481C1C}">
                    <a14:useLocalDpi xmlns:a14="http://schemas.microsoft.com/office/drawing/2010/main" val="0"/>
                  </a:ext>
                </a:extLst>
              </a:blip>
              <a:srcRect t="-1" r="4924" b="51900"/>
              <a:stretch/>
            </p:blipFill>
            <p:spPr>
              <a:xfrm>
                <a:off x="3592805" y="1379072"/>
                <a:ext cx="1368000" cy="1188000"/>
              </a:xfrm>
              <a:prstGeom prst="rect">
                <a:avLst/>
              </a:prstGeom>
            </p:spPr>
          </p:pic>
          <p:sp>
            <p:nvSpPr>
              <p:cNvPr id="64" name="Rectangle 63"/>
              <p:cNvSpPr/>
              <p:nvPr/>
            </p:nvSpPr>
            <p:spPr>
              <a:xfrm>
                <a:off x="3592805" y="2286000"/>
                <a:ext cx="1368000" cy="13671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p:cNvSpPr/>
              <p:nvPr/>
            </p:nvSpPr>
            <p:spPr>
              <a:xfrm>
                <a:off x="3348346" y="3895715"/>
                <a:ext cx="1888901" cy="16063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2" name="Group 41"/>
            <p:cNvGrpSpPr/>
            <p:nvPr/>
          </p:nvGrpSpPr>
          <p:grpSpPr>
            <a:xfrm>
              <a:off x="2012391" y="13470026"/>
              <a:ext cx="4718609" cy="2471794"/>
              <a:chOff x="526491" y="1736165"/>
              <a:chExt cx="4718609" cy="2471794"/>
            </a:xfrm>
          </p:grpSpPr>
          <p:pic>
            <p:nvPicPr>
              <p:cNvPr id="60" name="Picture 5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6491" y="1736165"/>
                <a:ext cx="1442094" cy="1373094"/>
              </a:xfrm>
              <a:prstGeom prst="rect">
                <a:avLst/>
              </a:prstGeom>
            </p:spPr>
          </p:pic>
          <p:sp>
            <p:nvSpPr>
              <p:cNvPr id="61" name="Rectangle 60"/>
              <p:cNvSpPr/>
              <p:nvPr/>
            </p:nvSpPr>
            <p:spPr>
              <a:xfrm>
                <a:off x="526491" y="2590800"/>
                <a:ext cx="1442094" cy="1270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3348346" y="4083051"/>
                <a:ext cx="1896754" cy="124908"/>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3" name="Group 42"/>
            <p:cNvGrpSpPr/>
            <p:nvPr/>
          </p:nvGrpSpPr>
          <p:grpSpPr>
            <a:xfrm>
              <a:off x="4826395" y="13470026"/>
              <a:ext cx="4775656" cy="2645335"/>
              <a:chOff x="3340495" y="1736165"/>
              <a:chExt cx="4775656" cy="2645335"/>
            </a:xfrm>
          </p:grpSpPr>
          <p:pic>
            <p:nvPicPr>
              <p:cNvPr id="57" name="Picture 56"/>
              <p:cNvPicPr>
                <a:picLocks noChangeAspect="1"/>
              </p:cNvPicPr>
              <p:nvPr/>
            </p:nvPicPr>
            <p:blipFill rotWithShape="1">
              <a:blip r:embed="rId9">
                <a:extLst>
                  <a:ext uri="{28A0092B-C50C-407E-A947-70E740481C1C}">
                    <a14:useLocalDpi xmlns:a14="http://schemas.microsoft.com/office/drawing/2010/main" val="0"/>
                  </a:ext>
                </a:extLst>
              </a:blip>
              <a:srcRect t="561" b="57869"/>
              <a:stretch/>
            </p:blipFill>
            <p:spPr>
              <a:xfrm>
                <a:off x="6617010" y="1736165"/>
                <a:ext cx="1499141" cy="1332000"/>
              </a:xfrm>
              <a:prstGeom prst="rect">
                <a:avLst/>
              </a:prstGeom>
            </p:spPr>
          </p:pic>
          <p:sp>
            <p:nvSpPr>
              <p:cNvPr id="58" name="Rectangle 57"/>
              <p:cNvSpPr/>
              <p:nvPr/>
            </p:nvSpPr>
            <p:spPr>
              <a:xfrm>
                <a:off x="6617010" y="2595103"/>
                <a:ext cx="1499141" cy="122697"/>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3340495" y="4238889"/>
                <a:ext cx="1891905" cy="142611"/>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 name="Group 43"/>
            <p:cNvGrpSpPr/>
            <p:nvPr/>
          </p:nvGrpSpPr>
          <p:grpSpPr>
            <a:xfrm>
              <a:off x="1982621" y="15582708"/>
              <a:ext cx="4724399" cy="2856753"/>
              <a:chOff x="501650" y="3848847"/>
              <a:chExt cx="4724399" cy="2856753"/>
            </a:xfrm>
          </p:grpSpPr>
          <p:pic>
            <p:nvPicPr>
              <p:cNvPr id="54" name="Picture 5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7314" y="3848847"/>
                <a:ext cx="1523602" cy="2856753"/>
              </a:xfrm>
              <a:prstGeom prst="rect">
                <a:avLst/>
              </a:prstGeom>
            </p:spPr>
          </p:pic>
          <p:sp>
            <p:nvSpPr>
              <p:cNvPr id="55" name="Rectangle 54"/>
              <p:cNvSpPr/>
              <p:nvPr/>
            </p:nvSpPr>
            <p:spPr>
              <a:xfrm>
                <a:off x="501650" y="4768850"/>
                <a:ext cx="1511300" cy="12065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3340494" y="4399730"/>
                <a:ext cx="1885555" cy="14687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p:cNvGrpSpPr/>
            <p:nvPr/>
          </p:nvGrpSpPr>
          <p:grpSpPr>
            <a:xfrm>
              <a:off x="4808429" y="15582708"/>
              <a:ext cx="4878580" cy="2856753"/>
              <a:chOff x="3327458" y="3848846"/>
              <a:chExt cx="4878580" cy="2856753"/>
            </a:xfrm>
          </p:grpSpPr>
          <p:pic>
            <p:nvPicPr>
              <p:cNvPr id="51" name="Picture 5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629400" y="3848846"/>
                <a:ext cx="1576638" cy="2856753"/>
              </a:xfrm>
              <a:prstGeom prst="rect">
                <a:avLst/>
              </a:prstGeom>
            </p:spPr>
          </p:pic>
          <p:sp>
            <p:nvSpPr>
              <p:cNvPr id="52" name="Rectangle 51"/>
              <p:cNvSpPr/>
              <p:nvPr/>
            </p:nvSpPr>
            <p:spPr>
              <a:xfrm>
                <a:off x="6629400" y="4737846"/>
                <a:ext cx="1555750" cy="126254"/>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3327458" y="4747946"/>
                <a:ext cx="1898591" cy="135203"/>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46" name="Straight Arrow Connector 45"/>
            <p:cNvCxnSpPr/>
            <p:nvPr/>
          </p:nvCxnSpPr>
          <p:spPr>
            <a:xfrm flipH="1">
              <a:off x="6731000" y="14390313"/>
              <a:ext cx="1371910" cy="1725048"/>
            </a:xfrm>
            <a:prstGeom prst="straightConnector1">
              <a:avLst/>
            </a:prstGeom>
            <a:ln>
              <a:solidFill>
                <a:schemeClr val="bg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6730609" y="16502711"/>
              <a:ext cx="1356173" cy="60325"/>
            </a:xfrm>
            <a:prstGeom prst="straightConnector1">
              <a:avLst/>
            </a:prstGeom>
            <a:ln>
              <a:solidFill>
                <a:schemeClr val="bg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a:off x="3510741" y="16185872"/>
              <a:ext cx="1274099" cy="359000"/>
            </a:xfrm>
            <a:prstGeom prst="straightConnector1">
              <a:avLst/>
            </a:prstGeom>
            <a:ln>
              <a:solidFill>
                <a:schemeClr val="bg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flipH="1" flipV="1">
              <a:off x="3457755" y="14380170"/>
              <a:ext cx="1350674" cy="1483040"/>
            </a:xfrm>
            <a:prstGeom prst="straightConnector1">
              <a:avLst/>
            </a:prstGeom>
            <a:ln>
              <a:solidFill>
                <a:schemeClr val="bg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a:endCxn id="65" idx="1"/>
            </p:cNvCxnSpPr>
            <p:nvPr/>
          </p:nvCxnSpPr>
          <p:spPr>
            <a:xfrm flipV="1">
              <a:off x="4857836" y="14088217"/>
              <a:ext cx="220869" cy="1492056"/>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grpSp>
      <p:sp>
        <p:nvSpPr>
          <p:cNvPr id="66" name="Title 1"/>
          <p:cNvSpPr txBox="1">
            <a:spLocks/>
          </p:cNvSpPr>
          <p:nvPr/>
        </p:nvSpPr>
        <p:spPr bwMode="auto">
          <a:xfrm>
            <a:off x="19365805" y="5024060"/>
            <a:ext cx="11088788" cy="3322181"/>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marL="571500" indent="-571500" algn="l">
              <a:buFont typeface="Arial" charset="0"/>
              <a:buChar char="•"/>
            </a:pPr>
            <a:r>
              <a:rPr lang="en-US" sz="4800" b="1" dirty="0"/>
              <a:t>Star Schema </a:t>
            </a:r>
            <a:r>
              <a:rPr lang="en-US" sz="4800" dirty="0" smtClean="0"/>
              <a:t>–</a:t>
            </a:r>
            <a:r>
              <a:rPr lang="en-US" sz="4800" dirty="0"/>
              <a:t> Separates </a:t>
            </a:r>
            <a:r>
              <a:rPr lang="en-US" sz="4800" dirty="0" smtClean="0"/>
              <a:t>data </a:t>
            </a:r>
            <a:r>
              <a:rPr lang="en-US" sz="4800" dirty="0"/>
              <a:t>into facts, which hold the </a:t>
            </a:r>
            <a:r>
              <a:rPr lang="en-US" sz="4800" dirty="0" smtClean="0"/>
              <a:t>measurable data </a:t>
            </a:r>
            <a:r>
              <a:rPr lang="en-US" sz="4800" dirty="0"/>
              <a:t>about a </a:t>
            </a:r>
            <a:r>
              <a:rPr lang="en-US" sz="4800" dirty="0" smtClean="0"/>
              <a:t>process; </a:t>
            </a:r>
            <a:r>
              <a:rPr lang="en-US" sz="4800" dirty="0"/>
              <a:t>and </a:t>
            </a:r>
            <a:r>
              <a:rPr lang="en-US" sz="4800" dirty="0" smtClean="0"/>
              <a:t>dimensions, </a:t>
            </a:r>
            <a:r>
              <a:rPr lang="en-US" sz="4800" dirty="0"/>
              <a:t>which are descriptive attributes related to fact data.</a:t>
            </a:r>
          </a:p>
        </p:txBody>
      </p:sp>
      <p:sp>
        <p:nvSpPr>
          <p:cNvPr id="67" name="Title 1"/>
          <p:cNvSpPr txBox="1">
            <a:spLocks/>
          </p:cNvSpPr>
          <p:nvPr/>
        </p:nvSpPr>
        <p:spPr bwMode="auto">
          <a:xfrm>
            <a:off x="26858065" y="8863366"/>
            <a:ext cx="10639115" cy="3322181"/>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marL="571500" indent="-571500" algn="l">
              <a:buFont typeface="Arial" charset="0"/>
              <a:buChar char="•"/>
            </a:pPr>
            <a:r>
              <a:rPr lang="en-US" sz="4800" b="1" dirty="0"/>
              <a:t>Fact Table </a:t>
            </a:r>
            <a:r>
              <a:rPr lang="mr-IN" sz="4800" dirty="0"/>
              <a:t>–</a:t>
            </a:r>
            <a:r>
              <a:rPr lang="en-US" sz="4800" dirty="0"/>
              <a:t> Center of the star schema. Store </a:t>
            </a:r>
            <a:r>
              <a:rPr lang="en-US" sz="4800" dirty="0" smtClean="0"/>
              <a:t>measurements </a:t>
            </a:r>
            <a:r>
              <a:rPr lang="en-US" sz="4800" dirty="0"/>
              <a:t>for a specific event. </a:t>
            </a:r>
            <a:r>
              <a:rPr lang="en-US" sz="4800" dirty="0" smtClean="0"/>
              <a:t>Consists </a:t>
            </a:r>
            <a:r>
              <a:rPr lang="en-US" sz="4800" dirty="0"/>
              <a:t>of values and foreign keys to </a:t>
            </a:r>
            <a:r>
              <a:rPr lang="en-US" sz="4800" dirty="0" smtClean="0"/>
              <a:t>dimensions </a:t>
            </a:r>
            <a:r>
              <a:rPr lang="en-US" sz="4800" dirty="0"/>
              <a:t>data where descriptive information is kept. </a:t>
            </a:r>
          </a:p>
        </p:txBody>
      </p:sp>
      <p:pic>
        <p:nvPicPr>
          <p:cNvPr id="3" name="Picture 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849244" y="8973662"/>
            <a:ext cx="6346182" cy="2435741"/>
          </a:xfrm>
          <a:prstGeom prst="rect">
            <a:avLst/>
          </a:prstGeom>
        </p:spPr>
      </p:pic>
      <p:sp>
        <p:nvSpPr>
          <p:cNvPr id="68" name="Title 1"/>
          <p:cNvSpPr txBox="1">
            <a:spLocks/>
          </p:cNvSpPr>
          <p:nvPr/>
        </p:nvSpPr>
        <p:spPr bwMode="auto">
          <a:xfrm>
            <a:off x="19365806" y="12278729"/>
            <a:ext cx="9237888" cy="2538342"/>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marL="571500" indent="-571500" algn="l">
              <a:buFont typeface="Arial" charset="0"/>
              <a:buChar char="•"/>
            </a:pPr>
            <a:r>
              <a:rPr lang="en-US" sz="4800" b="1" dirty="0"/>
              <a:t>Dimension Table</a:t>
            </a:r>
            <a:r>
              <a:rPr lang="en-US" sz="4800" dirty="0"/>
              <a:t> </a:t>
            </a:r>
            <a:r>
              <a:rPr lang="mr-IN" sz="4800" dirty="0" smtClean="0"/>
              <a:t>–</a:t>
            </a:r>
            <a:r>
              <a:rPr lang="en-US" sz="4800" dirty="0" smtClean="0"/>
              <a:t> Stores attributes </a:t>
            </a:r>
            <a:r>
              <a:rPr lang="en-US" sz="4800" dirty="0"/>
              <a:t>to describe the fact data</a:t>
            </a:r>
            <a:r>
              <a:rPr lang="en-US" sz="4800" dirty="0" smtClean="0"/>
              <a:t>. Includes a primary key to relate the attributes to the facts.</a:t>
            </a:r>
            <a:endParaRPr lang="en-US" sz="4800" dirty="0"/>
          </a:p>
        </p:txBody>
      </p:sp>
      <p:pic>
        <p:nvPicPr>
          <p:cNvPr id="4" name="Picture 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122356" y="12580572"/>
            <a:ext cx="9175891" cy="1841474"/>
          </a:xfrm>
          <a:prstGeom prst="rect">
            <a:avLst/>
          </a:prstGeom>
        </p:spPr>
      </p:pic>
    </p:spTree>
    <p:extLst>
      <p:ext uri="{BB962C8B-B14F-4D97-AF65-F5344CB8AC3E}">
        <p14:creationId xmlns:p14="http://schemas.microsoft.com/office/powerpoint/2010/main" val="10242780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noChangeArrowheads="1"/>
          </p:cNvSpPr>
          <p:nvPr/>
        </p:nvSpPr>
        <p:spPr bwMode="auto">
          <a:xfrm>
            <a:off x="735023" y="3663358"/>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smtClean="0">
                <a:latin typeface="+mn-lt"/>
                <a:ea typeface="+mn-ea"/>
                <a:cs typeface="+mn-cs"/>
              </a:rPr>
              <a:t>Inspection Transactions Data Case</a:t>
            </a:r>
            <a:endParaRPr lang="en-US" sz="6000" dirty="0">
              <a:latin typeface="+mn-lt"/>
              <a:ea typeface="+mn-ea"/>
              <a:cs typeface="+mn-cs"/>
            </a:endParaRPr>
          </a:p>
        </p:txBody>
      </p:sp>
      <p:sp>
        <p:nvSpPr>
          <p:cNvPr id="17" name="Rectangle 16"/>
          <p:cNvSpPr>
            <a:spLocks noChangeArrowheads="1"/>
          </p:cNvSpPr>
          <p:nvPr/>
        </p:nvSpPr>
        <p:spPr bwMode="auto">
          <a:xfrm>
            <a:off x="19849244" y="3625860"/>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t>Inspection Transactions Data Case</a:t>
            </a:r>
          </a:p>
        </p:txBody>
      </p:sp>
      <p:sp>
        <p:nvSpPr>
          <p:cNvPr id="18" name="TextBox 11"/>
          <p:cNvSpPr txBox="1">
            <a:spLocks noChangeArrowheads="1"/>
          </p:cNvSpPr>
          <p:nvPr/>
        </p:nvSpPr>
        <p:spPr bwMode="auto">
          <a:xfrm>
            <a:off x="776289" y="4854849"/>
            <a:ext cx="17127538" cy="156042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dirty="0" smtClean="0"/>
              <a:t>I want to use a fun illustration of how to use the Query Builder. I travel a fair bit for work and often am looking for new restaurants to eat when I arrive in a city. While some may use apps that provide reviews on restaurants and popular dishes, I wanted to see health inspections and the violations that a restaurant may have before eating there. New York City makes all of these data public in its DOHMH </a:t>
            </a:r>
            <a:r>
              <a:rPr lang="en-US" sz="4800" dirty="0"/>
              <a:t>New York City Restaurant Inspection Results </a:t>
            </a:r>
            <a:r>
              <a:rPr lang="en-US" sz="4800" dirty="0" smtClean="0"/>
              <a:t>data set[DOHMH].</a:t>
            </a:r>
            <a:r>
              <a:rPr lang="en-US" sz="4800" dirty="0"/>
              <a:t> </a:t>
            </a:r>
            <a:endParaRPr lang="en-US" sz="4800" dirty="0" smtClean="0"/>
          </a:p>
          <a:p>
            <a:pPr marL="0" indent="0" eaLnBrk="1" hangingPunct="1"/>
            <a:endParaRPr lang="en-US" sz="4800" dirty="0"/>
          </a:p>
          <a:p>
            <a:pPr marL="0" indent="0" eaLnBrk="1" hangingPunct="1"/>
            <a:r>
              <a:rPr lang="en-US" sz="4800" dirty="0" smtClean="0"/>
              <a:t>Basic data wrangling steps to pre-process data for analysis:</a:t>
            </a:r>
          </a:p>
          <a:p>
            <a:pPr marL="0" indent="0" eaLnBrk="1" hangingPunct="1"/>
            <a:endParaRPr lang="en-US" sz="4800" dirty="0"/>
          </a:p>
          <a:p>
            <a:pPr marL="685800" indent="-685800">
              <a:buFont typeface="Arial" charset="0"/>
              <a:buChar char="•"/>
            </a:pPr>
            <a:r>
              <a:rPr lang="en-US" sz="4800" dirty="0"/>
              <a:t>Use </a:t>
            </a:r>
            <a:r>
              <a:rPr lang="en-US" sz="4800" dirty="0" smtClean="0"/>
              <a:t>JMP Query </a:t>
            </a:r>
            <a:r>
              <a:rPr lang="en-US" sz="4800" dirty="0"/>
              <a:t>Builder to normalize data. </a:t>
            </a:r>
            <a:r>
              <a:rPr lang="en-US" sz="4800" dirty="0" smtClean="0"/>
              <a:t>Convert un-normalized </a:t>
            </a:r>
            <a:r>
              <a:rPr lang="en-US" sz="4800" dirty="0"/>
              <a:t>f</a:t>
            </a:r>
            <a:r>
              <a:rPr lang="en-US" sz="4800" dirty="0" smtClean="0"/>
              <a:t>lat .csv file to inspections fact table and restaurant and violations dimension tables.</a:t>
            </a:r>
          </a:p>
          <a:p>
            <a:pPr marL="685800" indent="-685800">
              <a:buFont typeface="Arial" charset="0"/>
              <a:buChar char="•"/>
            </a:pPr>
            <a:r>
              <a:rPr lang="en-US" sz="4800" dirty="0" smtClean="0"/>
              <a:t>Geo-enrich unique restaurants in restaurants dimension table with latitude and longitude columns using Open Street Map Geo-coding Add-In available at community.jmp.com [GREGG].</a:t>
            </a:r>
          </a:p>
          <a:p>
            <a:pPr marL="685800" indent="-685800">
              <a:buFont typeface="Arial" charset="0"/>
              <a:buChar char="•"/>
            </a:pPr>
            <a:r>
              <a:rPr lang="en-US" sz="4800" dirty="0" smtClean="0"/>
              <a:t>Clean up violations paragraphs with Recode, correcting for misspellings and </a:t>
            </a:r>
            <a:r>
              <a:rPr lang="en-US" sz="4800" dirty="0" smtClean="0"/>
              <a:t>incorrectly imported </a:t>
            </a:r>
            <a:r>
              <a:rPr lang="en-US" sz="4800" dirty="0" smtClean="0"/>
              <a:t>characters. </a:t>
            </a:r>
          </a:p>
          <a:p>
            <a:pPr marL="685800" indent="-685800">
              <a:buFont typeface="Arial" charset="0"/>
              <a:buChar char="•"/>
            </a:pPr>
            <a:r>
              <a:rPr lang="en-US" sz="4800" dirty="0" smtClean="0"/>
              <a:t>Query and join using the Query Builder. </a:t>
            </a:r>
            <a:endParaRPr lang="en-US" sz="4800" dirty="0"/>
          </a:p>
          <a:p>
            <a:pPr marL="0" indent="0" eaLnBrk="1" hangingPunct="1"/>
            <a:endParaRPr lang="en-US" sz="4800" b="1" dirty="0">
              <a:latin typeface="+mn-lt"/>
            </a:endParaRPr>
          </a:p>
        </p:txBody>
      </p:sp>
      <p:sp>
        <p:nvSpPr>
          <p:cNvPr id="23" name="TextBox 8"/>
          <p:cNvSpPr txBox="1">
            <a:spLocks noChangeArrowheads="1"/>
          </p:cNvSpPr>
          <p:nvPr/>
        </p:nvSpPr>
        <p:spPr bwMode="auto">
          <a:xfrm>
            <a:off x="2493962" y="209540"/>
            <a:ext cx="32983488"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6000" dirty="0"/>
              <a:t>Solving Common Data Table Problems with JMP</a:t>
            </a:r>
            <a:r>
              <a:rPr lang="en-US" sz="6000" baseline="30000" dirty="0"/>
              <a:t>®</a:t>
            </a:r>
            <a:r>
              <a:rPr lang="en-US" sz="6000" dirty="0"/>
              <a:t> 13: </a:t>
            </a:r>
            <a:endParaRPr lang="en-US" sz="6000" dirty="0" smtClean="0"/>
          </a:p>
          <a:p>
            <a:pPr algn="ctr"/>
            <a:r>
              <a:rPr lang="en-US" sz="6000" dirty="0" smtClean="0"/>
              <a:t>Can </a:t>
            </a:r>
            <a:r>
              <a:rPr lang="en-US" sz="6000" dirty="0"/>
              <a:t>We Replace Summary and Join with the New JMP</a:t>
            </a:r>
            <a:r>
              <a:rPr lang="en-US" sz="6000" baseline="30000" dirty="0"/>
              <a:t>®</a:t>
            </a:r>
            <a:r>
              <a:rPr lang="en-US" sz="6000" dirty="0"/>
              <a:t> Query Builder?</a:t>
            </a:r>
          </a:p>
          <a:p>
            <a:pPr algn="ctr"/>
            <a:r>
              <a:rPr lang="en-US" sz="4800" b="1" dirty="0"/>
              <a:t>Daniel Valente</a:t>
            </a:r>
            <a:r>
              <a:rPr lang="en-US" sz="4800" dirty="0"/>
              <a:t>, PhD, JMP Senior Product Manager, </a:t>
            </a:r>
            <a:r>
              <a:rPr lang="en-US" sz="4800" dirty="0" smtClean="0"/>
              <a:t>SAS</a:t>
            </a:r>
          </a:p>
          <a:p>
            <a:pPr algn="ctr"/>
            <a:r>
              <a:rPr lang="en-US" sz="4800" b="1" dirty="0"/>
              <a:t>Jon Weisz, </a:t>
            </a:r>
            <a:r>
              <a:rPr lang="en-US" sz="4800" dirty="0"/>
              <a:t>JMP</a:t>
            </a:r>
            <a:r>
              <a:rPr lang="en-US" sz="4800" b="1" dirty="0"/>
              <a:t> </a:t>
            </a:r>
            <a:r>
              <a:rPr lang="en-US" sz="4800" dirty="0"/>
              <a:t>Vice President Sales and Marketing, </a:t>
            </a:r>
            <a:r>
              <a:rPr lang="en-US" sz="4800" dirty="0" smtClean="0"/>
              <a:t>SAS</a:t>
            </a:r>
            <a:endParaRPr lang="en-US" sz="4800" dirty="0"/>
          </a:p>
        </p:txBody>
      </p:sp>
      <p:pic>
        <p:nvPicPr>
          <p:cNvPr id="52" name="Picture 5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3738" y="5200652"/>
            <a:ext cx="5739425" cy="4374662"/>
          </a:xfrm>
          <a:prstGeom prst="rect">
            <a:avLst/>
          </a:prstGeom>
        </p:spPr>
      </p:pic>
      <p:pic>
        <p:nvPicPr>
          <p:cNvPr id="53" name="Picture 5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18301" y="4854849"/>
            <a:ext cx="5187462" cy="3901083"/>
          </a:xfrm>
          <a:prstGeom prst="rect">
            <a:avLst/>
          </a:prstGeom>
        </p:spPr>
      </p:pic>
      <p:pic>
        <p:nvPicPr>
          <p:cNvPr id="54" name="Picture 5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340589" y="6577854"/>
            <a:ext cx="6755423" cy="4356155"/>
          </a:xfrm>
          <a:prstGeom prst="rect">
            <a:avLst/>
          </a:prstGeom>
        </p:spPr>
      </p:pic>
      <p:sp>
        <p:nvSpPr>
          <p:cNvPr id="55" name="Right Arrow 54"/>
          <p:cNvSpPr/>
          <p:nvPr/>
        </p:nvSpPr>
        <p:spPr>
          <a:xfrm rot="10461737">
            <a:off x="26670068" y="5406780"/>
            <a:ext cx="4441818" cy="104047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6" name="Right Arrow 55"/>
          <p:cNvSpPr/>
          <p:nvPr/>
        </p:nvSpPr>
        <p:spPr>
          <a:xfrm rot="11517186">
            <a:off x="26258743" y="7758027"/>
            <a:ext cx="2354947" cy="104047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TextBox 56"/>
          <p:cNvSpPr txBox="1"/>
          <p:nvPr/>
        </p:nvSpPr>
        <p:spPr>
          <a:xfrm>
            <a:off x="21474118" y="7862767"/>
            <a:ext cx="4363695" cy="830997"/>
          </a:xfrm>
          <a:prstGeom prst="rect">
            <a:avLst/>
          </a:prstGeom>
          <a:noFill/>
        </p:spPr>
        <p:txBody>
          <a:bodyPr wrap="none" rtlCol="0">
            <a:spAutoFit/>
          </a:bodyPr>
          <a:lstStyle/>
          <a:p>
            <a:r>
              <a:rPr lang="en-US" sz="4800" dirty="0" smtClean="0"/>
              <a:t>Fact: Inspections</a:t>
            </a:r>
            <a:endParaRPr lang="en-US" sz="4800" dirty="0"/>
          </a:p>
        </p:txBody>
      </p:sp>
      <p:sp>
        <p:nvSpPr>
          <p:cNvPr id="58" name="TextBox 57"/>
          <p:cNvSpPr txBox="1"/>
          <p:nvPr/>
        </p:nvSpPr>
        <p:spPr>
          <a:xfrm>
            <a:off x="27664803" y="9644980"/>
            <a:ext cx="6106993" cy="830997"/>
          </a:xfrm>
          <a:prstGeom prst="rect">
            <a:avLst/>
          </a:prstGeom>
          <a:noFill/>
        </p:spPr>
        <p:txBody>
          <a:bodyPr wrap="none" rtlCol="0">
            <a:spAutoFit/>
          </a:bodyPr>
          <a:lstStyle/>
          <a:p>
            <a:r>
              <a:rPr lang="en-US" sz="4800" dirty="0" smtClean="0"/>
              <a:t>Dimension: Restaurants</a:t>
            </a:r>
            <a:endParaRPr lang="en-US" sz="4800" dirty="0"/>
          </a:p>
        </p:txBody>
      </p:sp>
      <p:sp>
        <p:nvSpPr>
          <p:cNvPr id="59" name="TextBox 58"/>
          <p:cNvSpPr txBox="1"/>
          <p:nvPr/>
        </p:nvSpPr>
        <p:spPr>
          <a:xfrm>
            <a:off x="31759540" y="5431488"/>
            <a:ext cx="3447849" cy="1569660"/>
          </a:xfrm>
          <a:prstGeom prst="rect">
            <a:avLst/>
          </a:prstGeom>
          <a:noFill/>
        </p:spPr>
        <p:txBody>
          <a:bodyPr wrap="square" rtlCol="0">
            <a:spAutoFit/>
          </a:bodyPr>
          <a:lstStyle/>
          <a:p>
            <a:r>
              <a:rPr lang="en-US" sz="4800" dirty="0" smtClean="0"/>
              <a:t>Dimension: Violations</a:t>
            </a:r>
            <a:endParaRPr lang="en-US" sz="4800" dirty="0"/>
          </a:p>
        </p:txBody>
      </p:sp>
      <p:sp>
        <p:nvSpPr>
          <p:cNvPr id="60" name="Title 1"/>
          <p:cNvSpPr txBox="1">
            <a:spLocks/>
          </p:cNvSpPr>
          <p:nvPr/>
        </p:nvSpPr>
        <p:spPr bwMode="auto">
          <a:xfrm>
            <a:off x="21123152" y="11148374"/>
            <a:ext cx="14782611" cy="3322181"/>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algn="l"/>
            <a:r>
              <a:rPr lang="en-US" sz="4800" b="1" dirty="0" smtClean="0"/>
              <a:t>Organization of Restaurant Inspections data: </a:t>
            </a:r>
            <a:r>
              <a:rPr lang="en-US" sz="4800" dirty="0" smtClean="0"/>
              <a:t>Inspections has the transaction data. Dimension restaurant has a primary key</a:t>
            </a:r>
            <a:r>
              <a:rPr lang="en-US" sz="4800" dirty="0"/>
              <a:t>,</a:t>
            </a:r>
            <a:r>
              <a:rPr lang="en-US" sz="4800" dirty="0" smtClean="0"/>
              <a:t> CAMIS, which is the ID of the restaurant. Dimension violations has a primary key</a:t>
            </a:r>
            <a:r>
              <a:rPr lang="en-US" sz="4800" dirty="0"/>
              <a:t>,</a:t>
            </a:r>
            <a:r>
              <a:rPr lang="en-US" sz="4800" dirty="0" smtClean="0"/>
              <a:t> Violation Code.</a:t>
            </a:r>
            <a:endParaRPr lang="en-US" sz="4800" dirty="0"/>
          </a:p>
        </p:txBody>
      </p:sp>
      <p:pic>
        <p:nvPicPr>
          <p:cNvPr id="61" name="Picture 6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404791" y="14374121"/>
            <a:ext cx="7522088" cy="6693592"/>
          </a:xfrm>
          <a:prstGeom prst="rect">
            <a:avLst/>
          </a:prstGeom>
        </p:spPr>
      </p:pic>
      <p:sp>
        <p:nvSpPr>
          <p:cNvPr id="62" name="Title 1"/>
          <p:cNvSpPr txBox="1">
            <a:spLocks/>
          </p:cNvSpPr>
          <p:nvPr/>
        </p:nvSpPr>
        <p:spPr bwMode="auto">
          <a:xfrm>
            <a:off x="21123152" y="15258903"/>
            <a:ext cx="8163601" cy="4924027"/>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algn="l"/>
            <a:r>
              <a:rPr lang="en-US" sz="4800" b="1" dirty="0" smtClean="0"/>
              <a:t>Text Explorer of Violation Description colored by Score: </a:t>
            </a:r>
            <a:r>
              <a:rPr lang="en-US" sz="4800" dirty="0" smtClean="0"/>
              <a:t>Quickly see what common words and phrases are associated with high and low inspection scores.</a:t>
            </a:r>
            <a:endParaRPr lang="en-US" sz="4800" dirty="0"/>
          </a:p>
        </p:txBody>
      </p:sp>
    </p:spTree>
    <p:extLst>
      <p:ext uri="{BB962C8B-B14F-4D97-AF65-F5344CB8AC3E}">
        <p14:creationId xmlns:p14="http://schemas.microsoft.com/office/powerpoint/2010/main" val="1762800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TextBox 11"/>
          <p:cNvSpPr txBox="1">
            <a:spLocks noChangeArrowheads="1"/>
          </p:cNvSpPr>
          <p:nvPr/>
        </p:nvSpPr>
        <p:spPr bwMode="auto">
          <a:xfrm>
            <a:off x="823050" y="4633517"/>
            <a:ext cx="17127538"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a:r>
              <a:rPr lang="en-US" sz="4800" dirty="0" smtClean="0"/>
              <a:t>Using the Query Builder, Dashboard Builder and Add-In Builder, we can build and deploy an analytic dashboard that can be shared without having to write any code or involve an IT department.</a:t>
            </a:r>
          </a:p>
        </p:txBody>
      </p:sp>
      <p:sp>
        <p:nvSpPr>
          <p:cNvPr id="24" name="Rectangle 23"/>
          <p:cNvSpPr>
            <a:spLocks noChangeArrowheads="1"/>
          </p:cNvSpPr>
          <p:nvPr/>
        </p:nvSpPr>
        <p:spPr bwMode="auto">
          <a:xfrm>
            <a:off x="735023" y="3663358"/>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smtClean="0">
                <a:latin typeface="+mn-lt"/>
                <a:ea typeface="+mn-ea"/>
                <a:cs typeface="+mn-cs"/>
              </a:rPr>
              <a:t>Building a Dashboard Add-In</a:t>
            </a:r>
            <a:endParaRPr lang="en-US" sz="6000" dirty="0">
              <a:latin typeface="+mn-lt"/>
              <a:ea typeface="+mn-ea"/>
              <a:cs typeface="+mn-cs"/>
            </a:endParaRPr>
          </a:p>
        </p:txBody>
      </p:sp>
      <p:sp>
        <p:nvSpPr>
          <p:cNvPr id="17" name="Rectangle 16"/>
          <p:cNvSpPr>
            <a:spLocks noChangeArrowheads="1"/>
          </p:cNvSpPr>
          <p:nvPr/>
        </p:nvSpPr>
        <p:spPr bwMode="auto">
          <a:xfrm>
            <a:off x="19849244" y="3625860"/>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t>Building a Dashboard Add-In</a:t>
            </a:r>
          </a:p>
        </p:txBody>
      </p:sp>
      <p:sp>
        <p:nvSpPr>
          <p:cNvPr id="12" name="TextBox 8"/>
          <p:cNvSpPr txBox="1">
            <a:spLocks noChangeArrowheads="1"/>
          </p:cNvSpPr>
          <p:nvPr/>
        </p:nvSpPr>
        <p:spPr bwMode="auto">
          <a:xfrm>
            <a:off x="2493962" y="209540"/>
            <a:ext cx="32983488"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6000" dirty="0"/>
              <a:t>Solving Common Data Table Problems with JMP</a:t>
            </a:r>
            <a:r>
              <a:rPr lang="en-US" sz="6000" baseline="30000" dirty="0"/>
              <a:t>®</a:t>
            </a:r>
            <a:r>
              <a:rPr lang="en-US" sz="6000" dirty="0"/>
              <a:t> 13: </a:t>
            </a:r>
            <a:endParaRPr lang="en-US" sz="6000" dirty="0" smtClean="0"/>
          </a:p>
          <a:p>
            <a:pPr algn="ctr"/>
            <a:r>
              <a:rPr lang="en-US" sz="6000" dirty="0" smtClean="0"/>
              <a:t>Can </a:t>
            </a:r>
            <a:r>
              <a:rPr lang="en-US" sz="6000" dirty="0"/>
              <a:t>We Replace Summary and Join with the New JMP</a:t>
            </a:r>
            <a:r>
              <a:rPr lang="en-US" sz="6000" baseline="30000" dirty="0"/>
              <a:t>®</a:t>
            </a:r>
            <a:r>
              <a:rPr lang="en-US" sz="6000" dirty="0"/>
              <a:t> Query Builder?</a:t>
            </a:r>
          </a:p>
          <a:p>
            <a:pPr algn="ctr"/>
            <a:r>
              <a:rPr lang="en-US" sz="4800" b="1" dirty="0"/>
              <a:t>Daniel Valente</a:t>
            </a:r>
            <a:r>
              <a:rPr lang="en-US" sz="4800" dirty="0"/>
              <a:t>, PhD, JMP Senior Product Manager, </a:t>
            </a:r>
            <a:r>
              <a:rPr lang="en-US" sz="4800" dirty="0" smtClean="0"/>
              <a:t>SAS</a:t>
            </a:r>
          </a:p>
          <a:p>
            <a:pPr algn="ctr"/>
            <a:r>
              <a:rPr lang="en-US" sz="4800" b="1" dirty="0"/>
              <a:t>Jon Weisz, </a:t>
            </a:r>
            <a:r>
              <a:rPr lang="en-US" sz="4800" dirty="0"/>
              <a:t>JMP</a:t>
            </a:r>
            <a:r>
              <a:rPr lang="en-US" sz="4800" b="1" dirty="0"/>
              <a:t> </a:t>
            </a:r>
            <a:r>
              <a:rPr lang="en-US" sz="4800" dirty="0"/>
              <a:t>Vice President Sales and Marketing, </a:t>
            </a:r>
            <a:r>
              <a:rPr lang="en-US" sz="4800" dirty="0" smtClean="0"/>
              <a:t>SAS</a:t>
            </a:r>
            <a:endParaRPr lang="en-US" sz="48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5023" y="6996672"/>
            <a:ext cx="10234246" cy="697684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3716" y="7356817"/>
            <a:ext cx="7962900" cy="6616700"/>
          </a:xfrm>
          <a:prstGeom prst="rect">
            <a:avLst/>
          </a:prstGeom>
        </p:spPr>
      </p:pic>
      <p:sp>
        <p:nvSpPr>
          <p:cNvPr id="20" name="TextBox 11"/>
          <p:cNvSpPr txBox="1">
            <a:spLocks noChangeArrowheads="1"/>
          </p:cNvSpPr>
          <p:nvPr/>
        </p:nvSpPr>
        <p:spPr bwMode="auto">
          <a:xfrm>
            <a:off x="823050" y="14081927"/>
            <a:ext cx="17127538" cy="3046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228600" indent="-685800">
              <a:buFont typeface="Arial" charset="0"/>
              <a:buChar char="•"/>
            </a:pPr>
            <a:r>
              <a:rPr lang="en-US" sz="4800" dirty="0" smtClean="0"/>
              <a:t>(Above) Setting up the Query Builder with prompting filters for Critical Flag, Grade Date and Boro so that consumer of the dashboard gets just the right subset of data. Query Builder provides a preview to see that your join is working correctly.</a:t>
            </a:r>
          </a:p>
        </p:txBody>
      </p:sp>
      <p:sp>
        <p:nvSpPr>
          <p:cNvPr id="21" name="Right Arrow 20"/>
          <p:cNvSpPr/>
          <p:nvPr/>
        </p:nvSpPr>
        <p:spPr>
          <a:xfrm>
            <a:off x="9780563" y="9787004"/>
            <a:ext cx="1783080" cy="104047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3711" y="17302453"/>
            <a:ext cx="2540000" cy="2755900"/>
          </a:xfrm>
          <a:prstGeom prst="rect">
            <a:avLst/>
          </a:prstGeom>
        </p:spPr>
      </p:pic>
      <p:sp>
        <p:nvSpPr>
          <p:cNvPr id="22" name="TextBox 11"/>
          <p:cNvSpPr txBox="1">
            <a:spLocks noChangeArrowheads="1"/>
          </p:cNvSpPr>
          <p:nvPr/>
        </p:nvSpPr>
        <p:spPr bwMode="auto">
          <a:xfrm>
            <a:off x="4319084" y="17482741"/>
            <a:ext cx="13631504"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228600" indent="-685800">
              <a:buFont typeface="Arial" charset="0"/>
              <a:buChar char="•"/>
            </a:pPr>
            <a:r>
              <a:rPr lang="en-US" sz="4800" dirty="0" smtClean="0"/>
              <a:t>Running a set of standard scripts, which will become the building blocks of the dashboard. Scripts are stored JSL in the joined JMP data table.</a:t>
            </a:r>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694726" y="4678644"/>
            <a:ext cx="10590596" cy="718417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091629" y="6754813"/>
            <a:ext cx="9314704" cy="7104859"/>
          </a:xfrm>
          <a:prstGeom prst="rect">
            <a:avLst/>
          </a:prstGeom>
        </p:spPr>
      </p:pic>
      <p:sp>
        <p:nvSpPr>
          <p:cNvPr id="23" name="TextBox 11"/>
          <p:cNvSpPr txBox="1">
            <a:spLocks noChangeArrowheads="1"/>
          </p:cNvSpPr>
          <p:nvPr/>
        </p:nvSpPr>
        <p:spPr bwMode="auto">
          <a:xfrm>
            <a:off x="19849243" y="13666429"/>
            <a:ext cx="17095777"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228600" indent="-685800">
              <a:buFont typeface="Arial" charset="0"/>
              <a:buChar char="•"/>
            </a:pPr>
            <a:r>
              <a:rPr lang="en-US" sz="4800" dirty="0" smtClean="0"/>
              <a:t>Dashboard Builder (File &gt; New Dashboard) starts with a set of standard templates. Filtering templates let you use graphs as data filters.</a:t>
            </a:r>
          </a:p>
        </p:txBody>
      </p:sp>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652729" y="16280103"/>
            <a:ext cx="6438900" cy="2400300"/>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257461" y="16352723"/>
            <a:ext cx="6983040" cy="2327680"/>
          </a:xfrm>
          <a:prstGeom prst="rect">
            <a:avLst/>
          </a:prstGeom>
        </p:spPr>
      </p:pic>
      <p:sp>
        <p:nvSpPr>
          <p:cNvPr id="25" name="TextBox 11"/>
          <p:cNvSpPr txBox="1">
            <a:spLocks noChangeArrowheads="1"/>
          </p:cNvSpPr>
          <p:nvPr/>
        </p:nvSpPr>
        <p:spPr bwMode="auto">
          <a:xfrm>
            <a:off x="19849243" y="18985753"/>
            <a:ext cx="17095777"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228600" indent="-685800">
              <a:buFont typeface="Arial" charset="0"/>
              <a:buChar char="•"/>
            </a:pPr>
            <a:r>
              <a:rPr lang="en-US" sz="4800" dirty="0" smtClean="0"/>
              <a:t>Customize Dashboard with icon and title. Save the Dashboard to an add-in to share with others in a single click. </a:t>
            </a:r>
          </a:p>
        </p:txBody>
      </p:sp>
    </p:spTree>
    <p:extLst>
      <p:ext uri="{BB962C8B-B14F-4D97-AF65-F5344CB8AC3E}">
        <p14:creationId xmlns:p14="http://schemas.microsoft.com/office/powerpoint/2010/main" val="11097895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TextBox 11"/>
          <p:cNvSpPr txBox="1">
            <a:spLocks noChangeArrowheads="1"/>
          </p:cNvSpPr>
          <p:nvPr/>
        </p:nvSpPr>
        <p:spPr bwMode="auto">
          <a:xfrm>
            <a:off x="8579399" y="4766335"/>
            <a:ext cx="9251401" cy="4524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dirty="0" smtClean="0">
                <a:latin typeface="+mn-lt"/>
              </a:rPr>
              <a:t>(1) and (2): Graph filters. Distributions of Critical Flag and Boro. (3) Inspection counts by week by category. (4) Map of score quantiles by zip. (5) Heat Map of count by inspection type by date.</a:t>
            </a:r>
          </a:p>
        </p:txBody>
      </p:sp>
      <p:sp>
        <p:nvSpPr>
          <p:cNvPr id="24" name="Rectangle 23"/>
          <p:cNvSpPr>
            <a:spLocks noChangeArrowheads="1"/>
          </p:cNvSpPr>
          <p:nvPr/>
        </p:nvSpPr>
        <p:spPr bwMode="auto">
          <a:xfrm>
            <a:off x="735023" y="3663358"/>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t>Building a Dashboard Add-In</a:t>
            </a:r>
          </a:p>
        </p:txBody>
      </p:sp>
      <p:sp>
        <p:nvSpPr>
          <p:cNvPr id="17" name="Rectangle 16"/>
          <p:cNvSpPr>
            <a:spLocks noChangeArrowheads="1"/>
          </p:cNvSpPr>
          <p:nvPr/>
        </p:nvSpPr>
        <p:spPr bwMode="auto">
          <a:xfrm>
            <a:off x="19849244" y="3625860"/>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t>Building a Dashboard Add-In</a:t>
            </a:r>
          </a:p>
        </p:txBody>
      </p:sp>
      <p:sp>
        <p:nvSpPr>
          <p:cNvPr id="15" name="TextBox 8"/>
          <p:cNvSpPr txBox="1">
            <a:spLocks noChangeArrowheads="1"/>
          </p:cNvSpPr>
          <p:nvPr/>
        </p:nvSpPr>
        <p:spPr bwMode="auto">
          <a:xfrm>
            <a:off x="2493962" y="209540"/>
            <a:ext cx="32983488"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6000" dirty="0"/>
              <a:t>Solving Common Data Table Problems with JMP</a:t>
            </a:r>
            <a:r>
              <a:rPr lang="en-US" sz="6000" baseline="30000" dirty="0"/>
              <a:t>®</a:t>
            </a:r>
            <a:r>
              <a:rPr lang="en-US" sz="6000" dirty="0"/>
              <a:t> 13: </a:t>
            </a:r>
            <a:endParaRPr lang="en-US" sz="6000" dirty="0" smtClean="0"/>
          </a:p>
          <a:p>
            <a:pPr algn="ctr"/>
            <a:r>
              <a:rPr lang="en-US" sz="6000" dirty="0" smtClean="0"/>
              <a:t>Can </a:t>
            </a:r>
            <a:r>
              <a:rPr lang="en-US" sz="6000" dirty="0"/>
              <a:t>We Replace Summary and Join with the New JMP</a:t>
            </a:r>
            <a:r>
              <a:rPr lang="en-US" sz="6000" baseline="30000" dirty="0"/>
              <a:t>®</a:t>
            </a:r>
            <a:r>
              <a:rPr lang="en-US" sz="6000" dirty="0"/>
              <a:t> Query Builder?</a:t>
            </a:r>
          </a:p>
          <a:p>
            <a:pPr algn="ctr"/>
            <a:r>
              <a:rPr lang="en-US" sz="4800" b="1" dirty="0"/>
              <a:t>Daniel Valente</a:t>
            </a:r>
            <a:r>
              <a:rPr lang="en-US" sz="4800" dirty="0"/>
              <a:t>, PhD, JMP Senior Product Manager, </a:t>
            </a:r>
            <a:r>
              <a:rPr lang="en-US" sz="4800" dirty="0" smtClean="0"/>
              <a:t>SAS</a:t>
            </a:r>
          </a:p>
          <a:p>
            <a:pPr algn="ctr"/>
            <a:r>
              <a:rPr lang="en-US" sz="4800" b="1" dirty="0"/>
              <a:t>Jon Weisz, </a:t>
            </a:r>
            <a:r>
              <a:rPr lang="en-US" sz="4800" dirty="0"/>
              <a:t>JMP</a:t>
            </a:r>
            <a:r>
              <a:rPr lang="en-US" sz="4800" b="1" dirty="0"/>
              <a:t> </a:t>
            </a:r>
            <a:r>
              <a:rPr lang="en-US" sz="4800" dirty="0"/>
              <a:t>Vice President Sales and Marketing, </a:t>
            </a:r>
            <a:r>
              <a:rPr lang="en-US" sz="4800" dirty="0" smtClean="0"/>
              <a:t>SAS</a:t>
            </a:r>
            <a:endParaRPr lang="en-US" sz="48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162" y="5869723"/>
            <a:ext cx="4673600" cy="6731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8931" y="5869723"/>
            <a:ext cx="4787900" cy="7073900"/>
          </a:xfrm>
          <a:prstGeom prst="rect">
            <a:avLst/>
          </a:prstGeom>
        </p:spPr>
      </p:pic>
      <p:sp>
        <p:nvSpPr>
          <p:cNvPr id="9" name="TextBox 8"/>
          <p:cNvSpPr txBox="1"/>
          <p:nvPr/>
        </p:nvSpPr>
        <p:spPr>
          <a:xfrm>
            <a:off x="1123400" y="10727962"/>
            <a:ext cx="1370562" cy="830997"/>
          </a:xfrm>
          <a:prstGeom prst="rect">
            <a:avLst/>
          </a:prstGeom>
          <a:noFill/>
        </p:spPr>
        <p:txBody>
          <a:bodyPr wrap="square" rtlCol="0">
            <a:spAutoFit/>
          </a:bodyPr>
          <a:lstStyle/>
          <a:p>
            <a:r>
              <a:rPr lang="en-US" sz="4800" dirty="0" smtClean="0">
                <a:solidFill>
                  <a:srgbClr val="FF0000"/>
                </a:solidFill>
              </a:rPr>
              <a:t>1</a:t>
            </a:r>
            <a:endParaRPr lang="en-US" sz="4800" dirty="0">
              <a:solidFill>
                <a:srgbClr val="FF0000"/>
              </a:solidFill>
            </a:endParaRPr>
          </a:p>
        </p:txBody>
      </p:sp>
      <p:sp>
        <p:nvSpPr>
          <p:cNvPr id="20" name="TextBox 19"/>
          <p:cNvSpPr txBox="1"/>
          <p:nvPr/>
        </p:nvSpPr>
        <p:spPr>
          <a:xfrm>
            <a:off x="5172319" y="10481778"/>
            <a:ext cx="1370562" cy="830997"/>
          </a:xfrm>
          <a:prstGeom prst="rect">
            <a:avLst/>
          </a:prstGeom>
          <a:noFill/>
        </p:spPr>
        <p:txBody>
          <a:bodyPr wrap="square" rtlCol="0">
            <a:spAutoFit/>
          </a:bodyPr>
          <a:lstStyle/>
          <a:p>
            <a:r>
              <a:rPr lang="en-US" sz="4800" dirty="0">
                <a:solidFill>
                  <a:srgbClr val="FF0000"/>
                </a:solidFill>
              </a:rPr>
              <a:t>2</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57931" y="8720873"/>
            <a:ext cx="9880600" cy="8445500"/>
          </a:xfrm>
          <a:prstGeom prst="rect">
            <a:avLst/>
          </a:prstGeom>
        </p:spPr>
      </p:pic>
      <p:sp>
        <p:nvSpPr>
          <p:cNvPr id="21" name="TextBox 20"/>
          <p:cNvSpPr txBox="1"/>
          <p:nvPr/>
        </p:nvSpPr>
        <p:spPr>
          <a:xfrm>
            <a:off x="14722811" y="13808502"/>
            <a:ext cx="1370562" cy="830997"/>
          </a:xfrm>
          <a:prstGeom prst="rect">
            <a:avLst/>
          </a:prstGeom>
          <a:noFill/>
        </p:spPr>
        <p:txBody>
          <a:bodyPr wrap="square" rtlCol="0">
            <a:spAutoFit/>
          </a:bodyPr>
          <a:lstStyle/>
          <a:p>
            <a:r>
              <a:rPr lang="en-US" sz="4800" dirty="0" smtClean="0">
                <a:solidFill>
                  <a:srgbClr val="FF0000"/>
                </a:solidFill>
              </a:rPr>
              <a:t>3</a:t>
            </a:r>
            <a:endParaRPr lang="en-US" sz="4800" dirty="0">
              <a:solidFill>
                <a:srgbClr val="FF0000"/>
              </a:solidFill>
            </a:endParaRP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0899" y="12476657"/>
            <a:ext cx="8318500" cy="8509000"/>
          </a:xfrm>
          <a:prstGeom prst="rect">
            <a:avLst/>
          </a:prstGeom>
        </p:spPr>
      </p:pic>
      <p:sp>
        <p:nvSpPr>
          <p:cNvPr id="22" name="TextBox 21"/>
          <p:cNvSpPr txBox="1"/>
          <p:nvPr/>
        </p:nvSpPr>
        <p:spPr>
          <a:xfrm>
            <a:off x="6702272" y="18245017"/>
            <a:ext cx="1370562" cy="830997"/>
          </a:xfrm>
          <a:prstGeom prst="rect">
            <a:avLst/>
          </a:prstGeom>
          <a:noFill/>
        </p:spPr>
        <p:txBody>
          <a:bodyPr wrap="square" rtlCol="0">
            <a:spAutoFit/>
          </a:bodyPr>
          <a:lstStyle/>
          <a:p>
            <a:r>
              <a:rPr lang="en-US" sz="4800" dirty="0" smtClean="0">
                <a:solidFill>
                  <a:srgbClr val="FF0000"/>
                </a:solidFill>
              </a:rPr>
              <a:t>4</a:t>
            </a:r>
            <a:endParaRPr lang="en-US" sz="4800" dirty="0">
              <a:solidFill>
                <a:srgbClr val="FF0000"/>
              </a:solidFill>
            </a:endParaRPr>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79399" y="15180782"/>
            <a:ext cx="8509977" cy="5700939"/>
          </a:xfrm>
          <a:prstGeom prst="rect">
            <a:avLst/>
          </a:prstGeom>
        </p:spPr>
      </p:pic>
      <p:sp>
        <p:nvSpPr>
          <p:cNvPr id="25" name="TextBox 24"/>
          <p:cNvSpPr txBox="1"/>
          <p:nvPr/>
        </p:nvSpPr>
        <p:spPr>
          <a:xfrm>
            <a:off x="15002211" y="18568319"/>
            <a:ext cx="1370562" cy="830997"/>
          </a:xfrm>
          <a:prstGeom prst="rect">
            <a:avLst/>
          </a:prstGeom>
          <a:noFill/>
        </p:spPr>
        <p:txBody>
          <a:bodyPr wrap="square" rtlCol="0">
            <a:spAutoFit/>
          </a:bodyPr>
          <a:lstStyle/>
          <a:p>
            <a:r>
              <a:rPr lang="en-US" sz="4800" dirty="0" smtClean="0">
                <a:solidFill>
                  <a:srgbClr val="FF0000"/>
                </a:solidFill>
              </a:rPr>
              <a:t>5</a:t>
            </a:r>
            <a:endParaRPr lang="en-US" sz="4800" dirty="0">
              <a:solidFill>
                <a:srgbClr val="FF0000"/>
              </a:solidFill>
            </a:endParaRPr>
          </a:p>
        </p:txBody>
      </p:sp>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282892" y="4635060"/>
            <a:ext cx="16228480" cy="7561862"/>
          </a:xfrm>
          <a:prstGeom prst="rect">
            <a:avLst/>
          </a:prstGeom>
        </p:spPr>
      </p:pic>
      <p:sp>
        <p:nvSpPr>
          <p:cNvPr id="26" name="TextBox 11"/>
          <p:cNvSpPr txBox="1">
            <a:spLocks noChangeArrowheads="1"/>
          </p:cNvSpPr>
          <p:nvPr/>
        </p:nvSpPr>
        <p:spPr bwMode="auto">
          <a:xfrm>
            <a:off x="20282892" y="11788461"/>
            <a:ext cx="15151528"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dirty="0" smtClean="0">
                <a:latin typeface="+mn-lt"/>
              </a:rPr>
              <a:t>Final Dashboard. Hierarchical filter of Critical Flag &gt; Boro, which updates subsequent graphs. Drilling down to Critical &gt; Manhattan (below).</a:t>
            </a:r>
          </a:p>
        </p:txBody>
      </p:sp>
      <p:pic>
        <p:nvPicPr>
          <p:cNvPr id="23" name="Picture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282892" y="14096785"/>
            <a:ext cx="16228480" cy="7561862"/>
          </a:xfrm>
          <a:prstGeom prst="rect">
            <a:avLst/>
          </a:prstGeom>
        </p:spPr>
      </p:pic>
    </p:spTree>
    <p:extLst>
      <p:ext uri="{BB962C8B-B14F-4D97-AF65-F5344CB8AC3E}">
        <p14:creationId xmlns:p14="http://schemas.microsoft.com/office/powerpoint/2010/main" val="13633202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TextBox 11"/>
          <p:cNvSpPr txBox="1">
            <a:spLocks noChangeArrowheads="1"/>
          </p:cNvSpPr>
          <p:nvPr/>
        </p:nvSpPr>
        <p:spPr bwMode="auto">
          <a:xfrm>
            <a:off x="735023" y="4840434"/>
            <a:ext cx="17095777" cy="10433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a:r>
              <a:rPr lang="en-US" sz="4800" dirty="0"/>
              <a:t>Another major advantage of using Query Builder is the </a:t>
            </a:r>
            <a:r>
              <a:rPr lang="en-US" sz="4800" dirty="0" smtClean="0"/>
              <a:t>generation</a:t>
            </a:r>
          </a:p>
          <a:p>
            <a:pPr marL="0">
              <a:spcAft>
                <a:spcPts val="600"/>
              </a:spcAft>
            </a:pPr>
            <a:r>
              <a:rPr lang="en-US" sz="4800" dirty="0" smtClean="0"/>
              <a:t>of SQL code. SAS </a:t>
            </a:r>
            <a:r>
              <a:rPr lang="en-US" sz="4800" dirty="0"/>
              <a:t>can use SQL within </a:t>
            </a:r>
            <a:r>
              <a:rPr lang="en-US" sz="4800" dirty="0" smtClean="0"/>
              <a:t>Proc SQL</a:t>
            </a:r>
            <a:r>
              <a:rPr lang="en-US" sz="4800" dirty="0"/>
              <a:t>, and most databases use SQL as a programming language </a:t>
            </a:r>
            <a:r>
              <a:rPr lang="en-US" sz="4800" dirty="0" smtClean="0"/>
              <a:t>to join </a:t>
            </a:r>
            <a:r>
              <a:rPr lang="en-US" sz="4800" dirty="0"/>
              <a:t>and manage tables. SQL can be generated from a query </a:t>
            </a:r>
            <a:r>
              <a:rPr lang="en-US" sz="4800" dirty="0" smtClean="0"/>
              <a:t>you define </a:t>
            </a:r>
            <a:r>
              <a:rPr lang="en-US" sz="4800" dirty="0"/>
              <a:t>in the point-and-click interface of Query Builder</a:t>
            </a:r>
            <a:r>
              <a:rPr lang="en-US" sz="4800" dirty="0" smtClean="0"/>
              <a:t>.</a:t>
            </a:r>
          </a:p>
          <a:p>
            <a:pPr marL="0"/>
            <a:r>
              <a:rPr lang="en-US" sz="4800" dirty="0" smtClean="0"/>
              <a:t>Below </a:t>
            </a:r>
            <a:r>
              <a:rPr lang="en-US" sz="4800" dirty="0"/>
              <a:t>is </a:t>
            </a:r>
            <a:r>
              <a:rPr lang="en-US" sz="4800" dirty="0" smtClean="0"/>
              <a:t>an example SQL </a:t>
            </a:r>
            <a:r>
              <a:rPr lang="en-US" sz="4800" dirty="0"/>
              <a:t>created by Query Builder for the join of </a:t>
            </a:r>
            <a:r>
              <a:rPr lang="en-US" sz="4800" dirty="0" smtClean="0"/>
              <a:t>all the</a:t>
            </a:r>
            <a:r>
              <a:rPr lang="en-US" sz="4800" dirty="0"/>
              <a:t> </a:t>
            </a:r>
            <a:r>
              <a:rPr lang="en-US" sz="4800" dirty="0" smtClean="0"/>
              <a:t>dimension </a:t>
            </a:r>
            <a:r>
              <a:rPr lang="en-US" sz="4800" dirty="0"/>
              <a:t>tables to the joined </a:t>
            </a:r>
            <a:r>
              <a:rPr lang="en-US" sz="4800" dirty="0" smtClean="0"/>
              <a:t>table. The </a:t>
            </a:r>
            <a:r>
              <a:rPr lang="en-US" sz="4800" b="1" dirty="0" smtClean="0"/>
              <a:t>libname </a:t>
            </a:r>
            <a:r>
              <a:rPr lang="en-US" sz="4800" dirty="0" smtClean="0"/>
              <a:t>statement</a:t>
            </a:r>
            <a:r>
              <a:rPr lang="en-US" sz="4800" dirty="0"/>
              <a:t>, associated </a:t>
            </a:r>
            <a:r>
              <a:rPr lang="en-US" sz="4800" dirty="0" smtClean="0"/>
              <a:t>libname</a:t>
            </a:r>
            <a:r>
              <a:rPr lang="en-US" sz="4800" dirty="0"/>
              <a:t> </a:t>
            </a:r>
            <a:r>
              <a:rPr lang="en-US" sz="4800" dirty="0" smtClean="0"/>
              <a:t>references </a:t>
            </a:r>
            <a:r>
              <a:rPr lang="en-US" sz="4800" dirty="0"/>
              <a:t>on the tables and </a:t>
            </a:r>
            <a:r>
              <a:rPr lang="en-US" sz="4800" dirty="0" smtClean="0"/>
              <a:t>the </a:t>
            </a:r>
            <a:r>
              <a:rPr lang="en-US" sz="4800" b="1" dirty="0" smtClean="0"/>
              <a:t>proc </a:t>
            </a:r>
            <a:r>
              <a:rPr lang="en-US" sz="4800" b="1" dirty="0"/>
              <a:t>sql</a:t>
            </a:r>
            <a:r>
              <a:rPr lang="en-US" sz="4800" dirty="0"/>
              <a:t> statement were </a:t>
            </a:r>
            <a:r>
              <a:rPr lang="en-US" sz="4800" dirty="0" smtClean="0"/>
              <a:t>added. The </a:t>
            </a:r>
            <a:r>
              <a:rPr lang="en-US" sz="4800" dirty="0"/>
              <a:t>rest of the code was </a:t>
            </a:r>
            <a:r>
              <a:rPr lang="en-US" sz="4800" dirty="0" smtClean="0"/>
              <a:t>generated by </a:t>
            </a:r>
            <a:r>
              <a:rPr lang="en-US" sz="4800" dirty="0"/>
              <a:t>Query </a:t>
            </a:r>
            <a:r>
              <a:rPr lang="en-US" sz="4800" dirty="0" smtClean="0"/>
              <a:t>Builder. Notice </a:t>
            </a:r>
            <a:r>
              <a:rPr lang="en-US" sz="4800" dirty="0"/>
              <a:t>that most of the code is a listing of </a:t>
            </a:r>
            <a:r>
              <a:rPr lang="en-US" sz="4800" dirty="0" smtClean="0"/>
              <a:t>the</a:t>
            </a:r>
          </a:p>
          <a:p>
            <a:pPr marL="0"/>
            <a:r>
              <a:rPr lang="en-US" sz="4800" dirty="0" smtClean="0"/>
              <a:t>columns within the SELECT statements. Using Query Builder to</a:t>
            </a:r>
          </a:p>
          <a:p>
            <a:pPr marL="0"/>
            <a:r>
              <a:rPr lang="en-US" sz="4800" dirty="0" smtClean="0"/>
              <a:t>generate </a:t>
            </a:r>
            <a:r>
              <a:rPr lang="en-US" sz="4800" dirty="0"/>
              <a:t>such code is </a:t>
            </a:r>
            <a:r>
              <a:rPr lang="en-US" sz="4800" dirty="0" smtClean="0"/>
              <a:t>a great </a:t>
            </a:r>
            <a:r>
              <a:rPr lang="en-US" sz="4800" dirty="0"/>
              <a:t>help, even if the user knows SQL. </a:t>
            </a:r>
            <a:r>
              <a:rPr lang="en-US" sz="4800" dirty="0" smtClean="0"/>
              <a:t>Why</a:t>
            </a:r>
          </a:p>
          <a:p>
            <a:pPr marL="0"/>
            <a:r>
              <a:rPr lang="en-US" sz="4800" dirty="0" smtClean="0"/>
              <a:t>type </a:t>
            </a:r>
            <a:r>
              <a:rPr lang="en-US" sz="4800" dirty="0"/>
              <a:t>that many </a:t>
            </a:r>
            <a:r>
              <a:rPr lang="en-US" sz="4800" dirty="0" smtClean="0"/>
              <a:t>table and </a:t>
            </a:r>
            <a:r>
              <a:rPr lang="en-US" sz="4800" dirty="0"/>
              <a:t>column names if you don’t have to?</a:t>
            </a:r>
          </a:p>
          <a:p>
            <a:pPr marL="0"/>
            <a:endParaRPr lang="en-US" sz="4800" dirty="0"/>
          </a:p>
        </p:txBody>
      </p:sp>
      <p:sp>
        <p:nvSpPr>
          <p:cNvPr id="24" name="Rectangle 23"/>
          <p:cNvSpPr>
            <a:spLocks noChangeArrowheads="1"/>
          </p:cNvSpPr>
          <p:nvPr/>
        </p:nvSpPr>
        <p:spPr bwMode="auto">
          <a:xfrm>
            <a:off x="735023" y="3663358"/>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t>SQL Generation and Deployment </a:t>
            </a:r>
            <a:endParaRPr lang="en-US" sz="6000" dirty="0">
              <a:latin typeface="+mn-lt"/>
              <a:ea typeface="+mn-ea"/>
              <a:cs typeface="+mn-cs"/>
            </a:endParaRPr>
          </a:p>
        </p:txBody>
      </p:sp>
      <p:sp>
        <p:nvSpPr>
          <p:cNvPr id="17" name="Rectangle 16"/>
          <p:cNvSpPr>
            <a:spLocks noChangeArrowheads="1"/>
          </p:cNvSpPr>
          <p:nvPr/>
        </p:nvSpPr>
        <p:spPr bwMode="auto">
          <a:xfrm>
            <a:off x="19849244" y="3625860"/>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smtClean="0">
                <a:latin typeface="+mn-lt"/>
              </a:rPr>
              <a:t>Summary</a:t>
            </a:r>
            <a:endParaRPr lang="en-US" sz="6000" dirty="0">
              <a:latin typeface="+mn-lt"/>
            </a:endParaRPr>
          </a:p>
        </p:txBody>
      </p:sp>
      <p:sp>
        <p:nvSpPr>
          <p:cNvPr id="20" name="Rectangle 19"/>
          <p:cNvSpPr>
            <a:spLocks noChangeArrowheads="1"/>
          </p:cNvSpPr>
          <p:nvPr/>
        </p:nvSpPr>
        <p:spPr bwMode="auto">
          <a:xfrm>
            <a:off x="19849244" y="14785956"/>
            <a:ext cx="17095777" cy="91658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smtClean="0">
                <a:latin typeface="+mn-lt"/>
              </a:rPr>
              <a:t>References</a:t>
            </a:r>
            <a:endParaRPr lang="en-US" sz="6000" dirty="0">
              <a:latin typeface="+mn-lt"/>
            </a:endParaRPr>
          </a:p>
        </p:txBody>
      </p:sp>
      <p:sp>
        <p:nvSpPr>
          <p:cNvPr id="22" name="TextBox 11"/>
          <p:cNvSpPr txBox="1">
            <a:spLocks noChangeArrowheads="1"/>
          </p:cNvSpPr>
          <p:nvPr/>
        </p:nvSpPr>
        <p:spPr bwMode="auto">
          <a:xfrm>
            <a:off x="19817483" y="15702536"/>
            <a:ext cx="17127538" cy="22467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2800" dirty="0"/>
              <a:t> </a:t>
            </a:r>
            <a:r>
              <a:rPr lang="en-US" sz="2800" dirty="0" smtClean="0"/>
              <a:t>[</a:t>
            </a:r>
            <a:r>
              <a:rPr lang="en-US" sz="2800" dirty="0"/>
              <a:t>DOHMH] DOHMH New York City Restaurant Inspection Results. Retrieved August 17, 2016, from </a:t>
            </a:r>
            <a:r>
              <a:rPr lang="en-US" sz="2800" u="sng" dirty="0">
                <a:hlinkClick r:id="rId3"/>
              </a:rPr>
              <a:t>https://data.cityofnewyork.us/Health/DOHMH-New-York-City-Restaurant-Inspection-Results/xx67-kt59</a:t>
            </a:r>
            <a:r>
              <a:rPr lang="en-US" sz="2800" dirty="0"/>
              <a:t>.</a:t>
            </a:r>
          </a:p>
          <a:p>
            <a:r>
              <a:rPr lang="en-US" sz="2800" dirty="0"/>
              <a:t> </a:t>
            </a:r>
          </a:p>
          <a:p>
            <a:r>
              <a:rPr lang="en-US" sz="2800" dirty="0"/>
              <a:t>[GREGG] Gregg, X. (2014, May 28). Geocoding Place Names. Retrieved August 18, 2016, from </a:t>
            </a:r>
            <a:r>
              <a:rPr lang="en-US" sz="2800" u="sng" dirty="0">
                <a:hlinkClick r:id="rId4"/>
              </a:rPr>
              <a:t>https://community.jmp.com/docs/DOC-6175</a:t>
            </a:r>
            <a:r>
              <a:rPr lang="en-US" sz="2800" dirty="0"/>
              <a:t>.</a:t>
            </a:r>
          </a:p>
        </p:txBody>
      </p:sp>
      <p:sp>
        <p:nvSpPr>
          <p:cNvPr id="9" name="TextBox 8"/>
          <p:cNvSpPr txBox="1">
            <a:spLocks noChangeArrowheads="1"/>
          </p:cNvSpPr>
          <p:nvPr/>
        </p:nvSpPr>
        <p:spPr bwMode="auto">
          <a:xfrm>
            <a:off x="2493962" y="60543"/>
            <a:ext cx="32983488"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6000" dirty="0"/>
              <a:t>Solving Common Data Table Problems with JMP</a:t>
            </a:r>
            <a:r>
              <a:rPr lang="en-US" sz="6000" baseline="30000" dirty="0"/>
              <a:t>®</a:t>
            </a:r>
            <a:r>
              <a:rPr lang="en-US" sz="6000" dirty="0"/>
              <a:t> 13: </a:t>
            </a:r>
            <a:endParaRPr lang="en-US" sz="6000" dirty="0" smtClean="0"/>
          </a:p>
          <a:p>
            <a:pPr algn="ctr"/>
            <a:r>
              <a:rPr lang="en-US" sz="6000" dirty="0" smtClean="0"/>
              <a:t>Can </a:t>
            </a:r>
            <a:r>
              <a:rPr lang="en-US" sz="6000" dirty="0"/>
              <a:t>We Replace Summary and Join with the New JMP</a:t>
            </a:r>
            <a:r>
              <a:rPr lang="en-US" sz="6000" baseline="30000" dirty="0"/>
              <a:t>®</a:t>
            </a:r>
            <a:r>
              <a:rPr lang="en-US" sz="6000" dirty="0"/>
              <a:t> Query Builder?</a:t>
            </a:r>
          </a:p>
          <a:p>
            <a:pPr algn="ctr"/>
            <a:r>
              <a:rPr lang="en-US" sz="4800" b="1" dirty="0"/>
              <a:t>Daniel Valente</a:t>
            </a:r>
            <a:r>
              <a:rPr lang="en-US" sz="4800" dirty="0"/>
              <a:t>, PhD, JMP Senior Product Manager, </a:t>
            </a:r>
            <a:r>
              <a:rPr lang="en-US" sz="4800" dirty="0" smtClean="0"/>
              <a:t>SAS</a:t>
            </a:r>
          </a:p>
          <a:p>
            <a:pPr algn="ctr"/>
            <a:r>
              <a:rPr lang="en-US" sz="4800" b="1" dirty="0"/>
              <a:t>Jon Weisz, </a:t>
            </a:r>
            <a:r>
              <a:rPr lang="en-US" sz="4800" dirty="0"/>
              <a:t>JMP</a:t>
            </a:r>
            <a:r>
              <a:rPr lang="en-US" sz="4800" b="1" dirty="0"/>
              <a:t> </a:t>
            </a:r>
            <a:r>
              <a:rPr lang="en-US" sz="4800" dirty="0"/>
              <a:t>Vice President Sales and Marketing, </a:t>
            </a:r>
            <a:r>
              <a:rPr lang="en-US" sz="4800" dirty="0" smtClean="0"/>
              <a:t>SAS</a:t>
            </a:r>
            <a:endParaRPr lang="en-US" sz="4800" dirty="0"/>
          </a:p>
        </p:txBody>
      </p:sp>
      <p:sp>
        <p:nvSpPr>
          <p:cNvPr id="10" name="TextBox 11"/>
          <p:cNvSpPr txBox="1">
            <a:spLocks noChangeArrowheads="1"/>
          </p:cNvSpPr>
          <p:nvPr/>
        </p:nvSpPr>
        <p:spPr bwMode="auto">
          <a:xfrm>
            <a:off x="19849244" y="4840434"/>
            <a:ext cx="17127538" cy="82176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Analysts need data in one table, organized in a way that </a:t>
            </a:r>
            <a:r>
              <a:rPr lang="en-US" sz="4800" dirty="0" smtClean="0"/>
              <a:t>makes</a:t>
            </a:r>
          </a:p>
          <a:p>
            <a:r>
              <a:rPr lang="en-US" sz="4800" dirty="0" smtClean="0"/>
              <a:t>visualization </a:t>
            </a:r>
            <a:r>
              <a:rPr lang="en-US" sz="4800" dirty="0"/>
              <a:t>and analysis possible. However, data is often </a:t>
            </a:r>
            <a:r>
              <a:rPr lang="en-US" sz="4800" dirty="0" smtClean="0"/>
              <a:t>organized</a:t>
            </a:r>
          </a:p>
          <a:p>
            <a:r>
              <a:rPr lang="en-US" sz="4800" dirty="0" smtClean="0"/>
              <a:t>for </a:t>
            </a:r>
            <a:r>
              <a:rPr lang="en-US" sz="4800" dirty="0"/>
              <a:t>loading, maintaining and storing in many tables (normalized) </a:t>
            </a:r>
            <a:r>
              <a:rPr lang="en-US" sz="4800" dirty="0" smtClean="0"/>
              <a:t>so</a:t>
            </a:r>
          </a:p>
          <a:p>
            <a:r>
              <a:rPr lang="en-US" sz="4800" dirty="0" smtClean="0"/>
              <a:t>that </a:t>
            </a:r>
            <a:r>
              <a:rPr lang="en-US" sz="4800" dirty="0"/>
              <a:t>analysts are challenged to join and summarize many tables </a:t>
            </a:r>
            <a:r>
              <a:rPr lang="en-US" sz="4800" dirty="0" smtClean="0"/>
              <a:t>into</a:t>
            </a:r>
          </a:p>
          <a:p>
            <a:r>
              <a:rPr lang="en-US" sz="4800" dirty="0" smtClean="0"/>
              <a:t>one </a:t>
            </a:r>
            <a:r>
              <a:rPr lang="en-US" sz="4800" dirty="0"/>
              <a:t>analysis-ready table. </a:t>
            </a:r>
          </a:p>
          <a:p>
            <a:r>
              <a:rPr lang="en-US" sz="4800" dirty="0"/>
              <a:t> </a:t>
            </a:r>
          </a:p>
          <a:p>
            <a:r>
              <a:rPr lang="en-US" sz="4800" dirty="0"/>
              <a:t>JMP Query Builder is a powerful way to join multiple tables </a:t>
            </a:r>
            <a:r>
              <a:rPr lang="en-US" sz="4800" dirty="0" smtClean="0"/>
              <a:t>from</a:t>
            </a:r>
          </a:p>
          <a:p>
            <a:r>
              <a:rPr lang="en-US" sz="4800" dirty="0" smtClean="0"/>
              <a:t>within </a:t>
            </a:r>
            <a:r>
              <a:rPr lang="en-US" sz="4800" dirty="0"/>
              <a:t>JMP. The preview feature allows the user to see if the join </a:t>
            </a:r>
            <a:r>
              <a:rPr lang="en-US" sz="4800" dirty="0" smtClean="0"/>
              <a:t>is</a:t>
            </a:r>
          </a:p>
          <a:p>
            <a:r>
              <a:rPr lang="en-US" sz="4800" dirty="0" smtClean="0"/>
              <a:t>properly </a:t>
            </a:r>
            <a:r>
              <a:rPr lang="en-US" sz="4800" dirty="0"/>
              <a:t>defined before running a time-consuming table </a:t>
            </a:r>
            <a:r>
              <a:rPr lang="en-US" sz="4800" dirty="0" smtClean="0"/>
              <a:t>join</a:t>
            </a:r>
          </a:p>
          <a:p>
            <a:r>
              <a:rPr lang="en-US" sz="4800" dirty="0" smtClean="0"/>
              <a:t>operation</a:t>
            </a:r>
            <a:r>
              <a:rPr lang="en-US" sz="4800" dirty="0"/>
              <a:t>. The generated SQL can be deployed into SAS or </a:t>
            </a:r>
            <a:r>
              <a:rPr lang="en-US" sz="4800" dirty="0" smtClean="0"/>
              <a:t>a</a:t>
            </a:r>
          </a:p>
          <a:p>
            <a:r>
              <a:rPr lang="en-US" sz="4800" dirty="0" smtClean="0"/>
              <a:t>database</a:t>
            </a:r>
            <a:r>
              <a:rPr lang="en-US" sz="4800" dirty="0"/>
              <a:t>, saving considerable time from writing such code by hand.</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308" y="14524116"/>
            <a:ext cx="11576132" cy="5290809"/>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32126" y="14608009"/>
            <a:ext cx="5253115" cy="5737720"/>
          </a:xfrm>
          <a:prstGeom prst="rect">
            <a:avLst/>
          </a:prstGeom>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001122" y="14524116"/>
            <a:ext cx="4302931" cy="5821613"/>
          </a:xfrm>
          <a:prstGeom prst="rect">
            <a:avLst/>
          </a:prstGeom>
        </p:spPr>
      </p:pic>
    </p:spTree>
    <p:extLst>
      <p:ext uri="{BB962C8B-B14F-4D97-AF65-F5344CB8AC3E}">
        <p14:creationId xmlns:p14="http://schemas.microsoft.com/office/powerpoint/2010/main" val="12139937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6131</TotalTime>
  <Words>1447</Words>
  <Application>Microsoft Macintosh PowerPoint</Application>
  <PresentationFormat>Custom</PresentationFormat>
  <Paragraphs>106</Paragraphs>
  <Slides>6</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ＭＳ Ｐゴシック</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ePosterBoards LLC</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Phillippe</dc:creator>
  <cp:lastModifiedBy>Daniel Valente</cp:lastModifiedBy>
  <cp:revision>135</cp:revision>
  <cp:lastPrinted>2014-05-13T19:19:53Z</cp:lastPrinted>
  <dcterms:created xsi:type="dcterms:W3CDTF">2013-03-04T18:11:28Z</dcterms:created>
  <dcterms:modified xsi:type="dcterms:W3CDTF">2017-02-17T14:24:27Z</dcterms:modified>
</cp:coreProperties>
</file>