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9144000"/>
  <p:notesSz cx="6858000" cy="9144000"/>
  <p:embeddedFontLst>
    <p:embeddedFont>
      <p:font typeface="Arial Black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ArialBlack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05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2057400" y="360803"/>
            <a:ext cx="31130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5257800" y="360803"/>
            <a:ext cx="11287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219200" y="914400"/>
            <a:ext cx="4429124" cy="3322637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CFD3D5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81012" y="4333671"/>
            <a:ext cx="5905498" cy="3970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/>
          <p:nvPr/>
        </p:nvSpPr>
        <p:spPr>
          <a:xfrm>
            <a:off x="408356" y="8578913"/>
            <a:ext cx="3020642" cy="1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i="0" lang="en-US" sz="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Copyright © 2012, SAS Institute Inc. All rights reserved.</a:t>
            </a:r>
          </a:p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575050" y="8304078"/>
            <a:ext cx="2811463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pic>
        <p:nvPicPr>
          <p:cNvPr id="9" name="Shape 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5908" y="438627"/>
            <a:ext cx="1018357" cy="23692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481012" y="4333671"/>
            <a:ext cx="5905498" cy="3970406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/>
          <p:nvPr>
            <p:ph idx="2" type="sldImg"/>
          </p:nvPr>
        </p:nvSpPr>
        <p:spPr>
          <a:xfrm>
            <a:off x="1219200" y="914400"/>
            <a:ext cx="4429124" cy="3322637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idx="1" type="body"/>
          </p:nvPr>
        </p:nvSpPr>
        <p:spPr>
          <a:xfrm>
            <a:off x="481012" y="4333671"/>
            <a:ext cx="5905498" cy="3970406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>
            <p:ph idx="2" type="sldImg"/>
          </p:nvPr>
        </p:nvSpPr>
        <p:spPr>
          <a:xfrm>
            <a:off x="1219200" y="914400"/>
            <a:ext cx="4429124" cy="3322637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3" name="Shape 133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4" name="Shape 154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x="1219200" y="914400"/>
            <a:ext cx="4429200" cy="332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8" name="Shape 168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idx="1" type="body"/>
          </p:nvPr>
        </p:nvSpPr>
        <p:spPr>
          <a:xfrm>
            <a:off x="481012" y="4333671"/>
            <a:ext cx="5905500" cy="39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>
            <p:ph idx="2" type="sldImg"/>
          </p:nvPr>
        </p:nvSpPr>
        <p:spPr>
          <a:xfrm>
            <a:off x="1219200" y="914400"/>
            <a:ext cx="4429200" cy="33224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481012" y="4333671"/>
            <a:ext cx="5905498" cy="3970406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>
            <p:ph idx="2" type="sldImg"/>
          </p:nvPr>
        </p:nvSpPr>
        <p:spPr>
          <a:xfrm>
            <a:off x="1219200" y="914400"/>
            <a:ext cx="4429124" cy="3322637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4.jpg"/><Relationship Id="rId3" Type="http://schemas.openxmlformats.org/officeDocument/2006/relationships/image" Target="../media/image00.png"/><Relationship Id="rId4" Type="http://schemas.openxmlformats.org/officeDocument/2006/relationships/image" Target="../media/image0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4.jpg"/><Relationship Id="rId3" Type="http://schemas.openxmlformats.org/officeDocument/2006/relationships/image" Target="../media/image06.png"/><Relationship Id="rId4" Type="http://schemas.openxmlformats.org/officeDocument/2006/relationships/image" Target="../media/image0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00.png"/><Relationship Id="rId4" Type="http://schemas.openxmlformats.org/officeDocument/2006/relationships/image" Target="../media/image0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9.jpg"/><Relationship Id="rId3" Type="http://schemas.openxmlformats.org/officeDocument/2006/relationships/image" Target="../media/image05.png"/><Relationship Id="rId4" Type="http://schemas.openxmlformats.org/officeDocument/2006/relationships/image" Target="../media/image0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8.jpg"/><Relationship Id="rId3" Type="http://schemas.openxmlformats.org/officeDocument/2006/relationships/image" Target="../media/image10.png"/><Relationship Id="rId4" Type="http://schemas.openxmlformats.org/officeDocument/2006/relationships/image" Target="../media/image0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05.png"/><Relationship Id="rId4" Type="http://schemas.openxmlformats.org/officeDocument/2006/relationships/image" Target="../media/image0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5.png"/><Relationship Id="rId3" Type="http://schemas.openxmlformats.org/officeDocument/2006/relationships/image" Target="../media/image0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5.png"/><Relationship Id="rId3" Type="http://schemas.openxmlformats.org/officeDocument/2006/relationships/image" Target="../media/image0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Slide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1328057" y="3096972"/>
            <a:ext cx="6128432" cy="4308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lt1"/>
              </a:buClr>
              <a:buFont typeface="Arial Black"/>
              <a:buNone/>
              <a:defRPr b="0" i="0" sz="2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1328057" y="3441126"/>
            <a:ext cx="6128432" cy="2769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/>
        </p:nvSpPr>
        <p:spPr>
          <a:xfrm>
            <a:off x="3313814" y="6535900"/>
            <a:ext cx="2516371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BBFE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42BBF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42BBFE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cxnSp>
        <p:nvCxnSpPr>
          <p:cNvPr id="20" name="Shape 20"/>
          <p:cNvCxnSpPr/>
          <p:nvPr/>
        </p:nvCxnSpPr>
        <p:spPr>
          <a:xfrm>
            <a:off x="7670800" y="0"/>
            <a:ext cx="0" cy="6858000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" name="Shape 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3838" y="3235932"/>
            <a:ext cx="725467" cy="38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085" y="3206678"/>
            <a:ext cx="679806" cy="3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 flipH="1">
            <a:off x="2635255" y="397555"/>
            <a:ext cx="60547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57200" y="2736502"/>
            <a:ext cx="823277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7" name="Shape 27"/>
          <p:cNvCxnSpPr/>
          <p:nvPr/>
        </p:nvCxnSpPr>
        <p:spPr>
          <a:xfrm>
            <a:off x="2635256" y="0"/>
            <a:ext cx="0" cy="121919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AS Closing Slide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1404257" y="3247023"/>
            <a:ext cx="4550455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lt1"/>
              </a:buClr>
              <a:buFont typeface="Arial Black"/>
              <a:buNone/>
              <a:defRPr b="0" i="0" sz="1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0" name="Shape 30"/>
          <p:cNvSpPr txBox="1"/>
          <p:nvPr/>
        </p:nvSpPr>
        <p:spPr>
          <a:xfrm>
            <a:off x="3253455" y="6535900"/>
            <a:ext cx="2651051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BBFE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42BBF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42BBFE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grpSp>
        <p:nvGrpSpPr>
          <p:cNvPr id="31" name="Shape 31"/>
          <p:cNvGrpSpPr/>
          <p:nvPr/>
        </p:nvGrpSpPr>
        <p:grpSpPr>
          <a:xfrm>
            <a:off x="7753017" y="6486669"/>
            <a:ext cx="1336915" cy="371331"/>
            <a:chOff x="7807084" y="4865001"/>
            <a:chExt cx="1336915" cy="278498"/>
          </a:xfrm>
        </p:grpSpPr>
        <p:sp>
          <p:nvSpPr>
            <p:cNvPr id="32" name="Shape 32"/>
            <p:cNvSpPr txBox="1"/>
            <p:nvPr/>
          </p:nvSpPr>
          <p:spPr>
            <a:xfrm>
              <a:off x="7807084" y="4935751"/>
              <a:ext cx="1336915" cy="2077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rIns="91425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-US" sz="1200" u="none" cap="none" strike="noStrik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www.SAS.com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7876452" y="4865001"/>
              <a:ext cx="1267547" cy="278498"/>
            </a:xfrm>
            <a:prstGeom prst="rect">
              <a:avLst/>
            </a:prstGeom>
            <a:solidFill>
              <a:srgbClr val="003E74">
                <a:alpha val="784"/>
              </a:srgb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" name="Shape 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2778" y="3195647"/>
            <a:ext cx="2024622" cy="46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Shape 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287" y="3184907"/>
            <a:ext cx="7895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Header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hape 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3975"/>
            <a:ext cx="9144000" cy="113884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Shape 38"/>
          <p:cNvSpPr txBox="1"/>
          <p:nvPr>
            <p:ph type="title"/>
          </p:nvPr>
        </p:nvSpPr>
        <p:spPr>
          <a:xfrm>
            <a:off x="1524000" y="2322327"/>
            <a:ext cx="5913054" cy="40010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lt1"/>
              </a:buClr>
              <a:buFont typeface="Arial Black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1524000" y="2722307"/>
            <a:ext cx="5913437" cy="2769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Shape 40"/>
          <p:cNvSpPr txBox="1"/>
          <p:nvPr/>
        </p:nvSpPr>
        <p:spPr>
          <a:xfrm>
            <a:off x="3338625" y="6531932"/>
            <a:ext cx="2466753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cxnSp>
        <p:nvCxnSpPr>
          <p:cNvPr id="41" name="Shape 41"/>
          <p:cNvCxnSpPr/>
          <p:nvPr/>
        </p:nvCxnSpPr>
        <p:spPr>
          <a:xfrm>
            <a:off x="7670800" y="2093975"/>
            <a:ext cx="0" cy="1138844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" name="Shape 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3838" y="2470330"/>
            <a:ext cx="725467" cy="38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Shape 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287" y="2488202"/>
            <a:ext cx="631600" cy="365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 flipH="1">
            <a:off x="2635257" y="397555"/>
            <a:ext cx="60612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47" name="Shape 47"/>
          <p:cNvCxnSpPr/>
          <p:nvPr/>
        </p:nvCxnSpPr>
        <p:spPr>
          <a:xfrm>
            <a:off x="2635256" y="0"/>
            <a:ext cx="0" cy="121919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Image 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ontent with Ca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62991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Shape 51"/>
          <p:cNvSpPr txBox="1"/>
          <p:nvPr>
            <p:ph type="title"/>
          </p:nvPr>
        </p:nvSpPr>
        <p:spPr>
          <a:xfrm>
            <a:off x="152400" y="285520"/>
            <a:ext cx="2330456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lt1"/>
              </a:buClr>
              <a:buFont typeface="Arial Black"/>
              <a:buNone/>
              <a:defRPr b="0" i="0" sz="1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2736850" y="397555"/>
            <a:ext cx="5953123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079" lvl="2" marL="182880" marR="0" rtl="0" algn="r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59" lvl="3" marL="365760" marR="0" rtl="0" algn="r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540" lvl="4" marL="548640" marR="0" rtl="0" algn="r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2" type="body"/>
          </p:nvPr>
        </p:nvSpPr>
        <p:spPr>
          <a:xfrm>
            <a:off x="2736850" y="2736502"/>
            <a:ext cx="5943599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3" type="body"/>
          </p:nvPr>
        </p:nvSpPr>
        <p:spPr>
          <a:xfrm>
            <a:off x="152400" y="3050434"/>
            <a:ext cx="2325115" cy="757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/>
        </p:nvSpPr>
        <p:spPr>
          <a:xfrm>
            <a:off x="3257041" y="6531932"/>
            <a:ext cx="2629915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A91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56" name="Shape 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0440" y="6382512"/>
            <a:ext cx="1018357" cy="23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865" y="6340487"/>
            <a:ext cx="488722" cy="283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se Study 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15100" y="0"/>
            <a:ext cx="26288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2635256" y="420833"/>
            <a:ext cx="38798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466404" y="2736502"/>
            <a:ext cx="557845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3" type="body"/>
          </p:nvPr>
        </p:nvSpPr>
        <p:spPr>
          <a:xfrm flipH="1">
            <a:off x="6602412" y="421589"/>
            <a:ext cx="2448465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9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9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4" type="body"/>
          </p:nvPr>
        </p:nvSpPr>
        <p:spPr>
          <a:xfrm>
            <a:off x="6602878" y="3050434"/>
            <a:ext cx="2447999" cy="757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079" lvl="2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59" lvl="3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540" lvl="4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/>
        </p:nvSpPr>
        <p:spPr>
          <a:xfrm>
            <a:off x="3221665" y="6531932"/>
            <a:ext cx="2700669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A91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66" name="Shape 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9299" y="6382512"/>
            <a:ext cx="1018357" cy="2369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Shape 67"/>
          <p:cNvCxnSpPr/>
          <p:nvPr/>
        </p:nvCxnSpPr>
        <p:spPr>
          <a:xfrm>
            <a:off x="2635256" y="0"/>
            <a:ext cx="0" cy="121919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8" name="Shape 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418" y="6368226"/>
            <a:ext cx="473701" cy="274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wo Conte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475740"/>
            <a:ext cx="9144000" cy="390652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2635250" y="391898"/>
            <a:ext cx="60515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2" type="body"/>
          </p:nvPr>
        </p:nvSpPr>
        <p:spPr>
          <a:xfrm>
            <a:off x="468312" y="2736502"/>
            <a:ext cx="401002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3" type="body"/>
          </p:nvPr>
        </p:nvSpPr>
        <p:spPr>
          <a:xfrm>
            <a:off x="4664076" y="2736502"/>
            <a:ext cx="402272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/>
        </p:nvSpPr>
        <p:spPr>
          <a:xfrm>
            <a:off x="3304671" y="6531932"/>
            <a:ext cx="2530549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A91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0440" y="6382512"/>
            <a:ext cx="1018357" cy="2369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Shape 77"/>
          <p:cNvCxnSpPr/>
          <p:nvPr/>
        </p:nvCxnSpPr>
        <p:spPr>
          <a:xfrm>
            <a:off x="2635256" y="0"/>
            <a:ext cx="0" cy="121919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8" name="Shape 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418" y="6368226"/>
            <a:ext cx="473701" cy="274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omparis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2635256" y="399566"/>
            <a:ext cx="60471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2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1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2" type="body"/>
          </p:nvPr>
        </p:nvSpPr>
        <p:spPr>
          <a:xfrm>
            <a:off x="457202" y="2736502"/>
            <a:ext cx="388302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668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175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414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3" type="body"/>
          </p:nvPr>
        </p:nvSpPr>
        <p:spPr>
          <a:xfrm>
            <a:off x="4802187" y="2736502"/>
            <a:ext cx="38802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/>
        </p:nvSpPr>
        <p:spPr>
          <a:xfrm>
            <a:off x="3261351" y="6531932"/>
            <a:ext cx="2635256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A91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80440" y="6382512"/>
            <a:ext cx="1018357" cy="2369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Shape 86"/>
          <p:cNvCxnSpPr/>
          <p:nvPr/>
        </p:nvCxnSpPr>
        <p:spPr>
          <a:xfrm>
            <a:off x="2635256" y="0"/>
            <a:ext cx="0" cy="121919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418" y="6368226"/>
            <a:ext cx="473701" cy="274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White Background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374650" y="468833"/>
            <a:ext cx="8315486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90" name="Shape 90"/>
          <p:cNvSpPr txBox="1"/>
          <p:nvPr/>
        </p:nvSpPr>
        <p:spPr>
          <a:xfrm>
            <a:off x="3235841" y="6531932"/>
            <a:ext cx="2672315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A91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80440" y="6382512"/>
            <a:ext cx="1018357" cy="23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418" y="6368226"/>
            <a:ext cx="473701" cy="274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ck Background"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2917283" y="2655755"/>
            <a:ext cx="33094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 slide is for video use only.</a:t>
            </a:r>
          </a:p>
        </p:txBody>
      </p:sp>
      <p:sp>
        <p:nvSpPr>
          <p:cNvPr id="95" name="Shape 95"/>
          <p:cNvSpPr/>
          <p:nvPr>
            <p:ph idx="2" type="media"/>
          </p:nvPr>
        </p:nvSpPr>
        <p:spPr>
          <a:xfrm>
            <a:off x="1371600" y="1028700"/>
            <a:ext cx="6400799" cy="4800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/>
          <a:lstStyle>
            <a:lvl1pPr indent="-18288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b="0" i="0" sz="1800" u="none" cap="none" strike="noStrike">
                <a:solidFill>
                  <a:srgbClr val="535C6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Shape 96"/>
          <p:cNvSpPr txBox="1"/>
          <p:nvPr/>
        </p:nvSpPr>
        <p:spPr>
          <a:xfrm>
            <a:off x="3292548" y="6535900"/>
            <a:ext cx="2558901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lang="en-US" sz="600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Company Confidential - For Internal Use Only</a:t>
            </a:r>
            <a:br>
              <a:rPr b="0" lang="en-US" sz="600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600">
                <a:solidFill>
                  <a:srgbClr val="7F8A91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03.png"/><Relationship Id="rId2" Type="http://schemas.openxmlformats.org/officeDocument/2006/relationships/image" Target="../media/image0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502412"/>
            <a:ext cx="9144000" cy="3555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2"/>
          <p:cNvSpPr txBox="1"/>
          <p:nvPr>
            <p:ph type="title"/>
          </p:nvPr>
        </p:nvSpPr>
        <p:spPr>
          <a:xfrm>
            <a:off x="119818" y="162409"/>
            <a:ext cx="2515438" cy="830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Clr>
                <a:schemeClr val="accent3"/>
              </a:buClr>
              <a:buFont typeface="Arial Black"/>
              <a:buNone/>
              <a:defRPr b="0" i="0" sz="1600" u="none" cap="none" strike="noStrike">
                <a:solidFill>
                  <a:schemeClr val="accent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x="457200" y="2736502"/>
            <a:ext cx="82296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91440" lvl="0" marL="18288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79999"/>
              <a:buFont typeface="Arial"/>
              <a:buChar char="•"/>
              <a:defRPr b="0" i="0" sz="18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6679" lvl="1" marL="36576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6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21920" lvl="2" marL="54864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4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4459" lvl="3" marL="73152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2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8269" lvl="4" marL="902970" marR="0" rtl="0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rgbClr val="2C31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2080" lvl="5" marL="109728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" lvl="6" marL="128016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42239" lvl="7" marL="146304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4620" lvl="8" marL="1645920" marR="0" rtl="0" algn="l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/>
              <a:buChar char="•"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/>
        </p:nvSpPr>
        <p:spPr>
          <a:xfrm>
            <a:off x="3048000" y="6534726"/>
            <a:ext cx="3048000" cy="276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D1FE"/>
              </a:buClr>
              <a:buSzPct val="25000"/>
              <a:buFont typeface="Arial"/>
              <a:buNone/>
            </a:pPr>
            <a:br>
              <a:rPr b="0" i="0" lang="en-US" sz="600" u="none" cap="none" strike="noStrike">
                <a:solidFill>
                  <a:srgbClr val="81D1F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600" u="none" cap="none" strike="noStrike">
                <a:solidFill>
                  <a:srgbClr val="81D1FE"/>
                </a:solidFill>
                <a:latin typeface="Arial"/>
                <a:ea typeface="Arial"/>
                <a:cs typeface="Arial"/>
                <a:sym typeface="Arial"/>
              </a:rPr>
              <a:t>Copyright © 2013, SAS Institute Inc. All rights reserved.</a:t>
            </a:r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0041" y="6525548"/>
            <a:ext cx="488722" cy="28301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3265175" y="3281450"/>
            <a:ext cx="4332300" cy="6461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lvl="0" rtl="0" algn="l">
              <a:spcBef>
                <a:spcPts val="0"/>
              </a:spcBef>
              <a:buClr>
                <a:srgbClr val="000000"/>
              </a:buClr>
              <a:buSzPct val="39285"/>
              <a:buFont typeface="Arial"/>
              <a:buNone/>
            </a:pPr>
            <a:r>
              <a:rPr lang="en-US" sz="2800"/>
              <a:t>Object Oriented JSL</a:t>
            </a:r>
          </a:p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Arial Black"/>
              <a:buNone/>
            </a:pPr>
            <a:r>
              <a:rPr lang="en-US" sz="1500"/>
              <a:t>Techniques for Writing Maintainable/Extendable JSL Code</a:t>
            </a:r>
            <a:r>
              <a:rPr lang="en-US" sz="1600"/>
              <a:t> 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	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170895" y="4879496"/>
            <a:ext cx="6128432" cy="46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250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DREW FOGLIA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119818" y="285520"/>
            <a:ext cx="2515438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WHAT?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 flipH="1">
            <a:off x="2635255" y="397555"/>
            <a:ext cx="60547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The concepts of Object Oriented Programming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Classes and Objects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Inheritance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Encapsulation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WHY?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The benefits of Object Oriented Programming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Improved opportunities for code reuse and extension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Improved stability/robustness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Easier and better testing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Improved maintainability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WHEN?</a:t>
            </a:r>
          </a:p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 flipH="1">
            <a:off x="2635125" y="397550"/>
            <a:ext cx="61898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The appropriate uses of Object Oriented Programming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Size of project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Collaboration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Longevity of project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HOW?</a:t>
            </a:r>
          </a:p>
        </p:txBody>
      </p:sp>
      <p:sp>
        <p:nvSpPr>
          <p:cNvPr id="129" name="Shape 129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Bringing Object Oriented concepts to JSL</a:t>
            </a:r>
            <a:r>
              <a:rPr lang="en-US"/>
              <a:t> 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Classes and Objects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Inheritance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Encapsulation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HOW?</a:t>
            </a:r>
          </a:p>
        </p:txBody>
      </p:sp>
      <p:sp>
        <p:nvSpPr>
          <p:cNvPr id="136" name="Shape 136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Bringing Object Oriented concepts to JSL</a:t>
            </a:r>
            <a:r>
              <a:rPr lang="en-US"/>
              <a:t> 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Classes and Objects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Inheritance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Encapsulation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HOW?</a:t>
            </a:r>
          </a:p>
        </p:txBody>
      </p:sp>
      <p:sp>
        <p:nvSpPr>
          <p:cNvPr id="143" name="Shape 143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Bringing Object Oriented concepts to JSL</a:t>
            </a:r>
            <a:r>
              <a:rPr lang="en-US"/>
              <a:t> 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Classes and Objects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Inheritance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Encapsulation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HOW?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Bringing Object Oriented concepts to JSL</a:t>
            </a:r>
            <a:r>
              <a:rPr lang="en-US"/>
              <a:t> 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Classes and Objects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Inheritance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Encapsulation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HOW?</a:t>
            </a:r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Bringing Object Oriented concepts to JSL</a:t>
            </a:r>
            <a:r>
              <a:rPr lang="en-US"/>
              <a:t> 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Classes and Objects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Member Variables and Methods</a:t>
            </a:r>
          </a:p>
          <a:p>
            <a:pPr indent="-419100" lvl="0" marL="457200" rtl="0">
              <a:spcBef>
                <a:spcPts val="0"/>
              </a:spcBef>
              <a:buClr>
                <a:schemeClr val="lt2"/>
              </a:buClr>
              <a:buSzPct val="100000"/>
              <a:buChar char="●"/>
            </a:pPr>
            <a:r>
              <a:rPr lang="en-US" sz="3000">
                <a:solidFill>
                  <a:schemeClr val="lt2"/>
                </a:solidFill>
              </a:rPr>
              <a:t>Inheritance</a:t>
            </a:r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lang="en-US" sz="3000"/>
              <a:t>Encapsulation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2400"/>
              <a:t>REAL-WORLD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 flipH="1">
            <a:off x="2635374" y="397555"/>
            <a:ext cx="60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JMP Clinical 6.0</a:t>
            </a:r>
            <a:r>
              <a:rPr lang="en-US"/>
              <a:t> </a:t>
            </a:r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487" y="931849"/>
            <a:ext cx="5999026" cy="536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119818" y="285520"/>
            <a:ext cx="25155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FUTURE</a:t>
            </a:r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Object Oriented JSL in JMP 13</a:t>
            </a:r>
            <a:r>
              <a:rPr lang="en-US"/>
              <a:t> 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New syntax structures 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First-class citizen behaviors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Better lifecycle management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>
            <p:ph type="title"/>
          </p:nvPr>
        </p:nvSpPr>
        <p:spPr>
          <a:xfrm>
            <a:off x="0" y="274550"/>
            <a:ext cx="2712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3"/>
              </a:buClr>
              <a:buSzPct val="25000"/>
              <a:buFont typeface="Arial Black"/>
              <a:buNone/>
            </a:pPr>
            <a:r>
              <a:rPr lang="en-US" sz="3000"/>
              <a:t>QUESTIONS</a:t>
            </a:r>
          </a:p>
        </p:txBody>
      </p:sp>
      <p:sp>
        <p:nvSpPr>
          <p:cNvPr id="178" name="Shape 178"/>
          <p:cNvSpPr txBox="1"/>
          <p:nvPr>
            <p:ph idx="1" type="body"/>
          </p:nvPr>
        </p:nvSpPr>
        <p:spPr>
          <a:xfrm flipH="1">
            <a:off x="2635375" y="397555"/>
            <a:ext cx="6054599" cy="338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1800"/>
              <a:t>Answers</a:t>
            </a:r>
            <a:r>
              <a:rPr lang="en-US"/>
              <a:t> 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1227575" y="1768875"/>
            <a:ext cx="7056299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type="title"/>
          </p:nvPr>
        </p:nvSpPr>
        <p:spPr>
          <a:xfrm>
            <a:off x="1404257" y="3123913"/>
            <a:ext cx="4550455" cy="584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lt1"/>
              </a:buClr>
              <a:buSzPct val="25000"/>
              <a:buFont typeface="Arial Black"/>
              <a:buNone/>
            </a:pPr>
            <a:br>
              <a:rPr b="0" i="0" lang="en-US" sz="1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MP_External_Presentation_4x3">
  <a:themeElements>
    <a:clrScheme name="SAS_2012_Theme_Colors">
      <a:dk1>
        <a:srgbClr val="000000"/>
      </a:dk1>
      <a:lt1>
        <a:srgbClr val="FFFFFF"/>
      </a:lt1>
      <a:dk2>
        <a:srgbClr val="596267"/>
      </a:dk2>
      <a:lt2>
        <a:srgbClr val="B0B7BB"/>
      </a:lt2>
      <a:accent1>
        <a:srgbClr val="007DC3"/>
      </a:accent1>
      <a:accent2>
        <a:srgbClr val="00539B"/>
      </a:accent2>
      <a:accent3>
        <a:srgbClr val="003B76"/>
      </a:accent3>
      <a:accent4>
        <a:srgbClr val="5BCAF1"/>
      </a:accent4>
      <a:accent5>
        <a:srgbClr val="42C826"/>
      </a:accent5>
      <a:accent6>
        <a:srgbClr val="FF7E27"/>
      </a:accent6>
      <a:hlink>
        <a:srgbClr val="007DC3"/>
      </a:hlink>
      <a:folHlink>
        <a:srgbClr val="B8F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