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62" r:id="rId4"/>
    <p:sldId id="263" r:id="rId5"/>
    <p:sldId id="264" r:id="rId6"/>
  </p:sldIdLst>
  <p:sldSz cx="37463413" cy="21067713"/>
  <p:notesSz cx="6858000" cy="9144000"/>
  <p:defaultTextStyle>
    <a:defPPr>
      <a:defRPr lang="en-US"/>
    </a:defPPr>
    <a:lvl1pPr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1pPr>
    <a:lvl2pPr marL="1871663" indent="-141446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2pPr>
    <a:lvl3pPr marL="3744913" indent="-283051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3pPr>
    <a:lvl4pPr marL="5618163" indent="-424656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4pPr>
    <a:lvl5pPr marL="7491413" indent="-566261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126" y="84"/>
      </p:cViewPr>
      <p:guideLst>
        <p:guide orient="horz" pos="6636"/>
        <p:guide pos="118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6" y="6544649"/>
            <a:ext cx="31843901" cy="45159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2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72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45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18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91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364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37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10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983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8455E-66EE-364F-8BF3-F6F4A7AD24C4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C11EC-786F-414D-A900-9A273AEC7A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73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FA5391-3EB1-4D4A-BCEE-EC9AA073AD86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8886D-3B0B-B144-A532-51E47F0233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2" y="13537960"/>
            <a:ext cx="31843901" cy="4184281"/>
          </a:xfrm>
        </p:spPr>
        <p:txBody>
          <a:bodyPr anchor="t"/>
          <a:lstStyle>
            <a:lvl1pPr algn="l">
              <a:defRPr sz="1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2" y="8929396"/>
            <a:ext cx="31843901" cy="4608560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72966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45931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18897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7491862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9364828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11237793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3110759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498372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9804B5-761B-124F-BB0F-C00264B542EB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A8918-3A0C-EF4F-BDB9-026E6BD4EE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4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3171" y="3686852"/>
            <a:ext cx="16546341" cy="10426566"/>
          </a:xfrm>
        </p:spPr>
        <p:txBody>
          <a:bodyPr/>
          <a:lstStyle>
            <a:lvl1pPr>
              <a:defRPr sz="11500"/>
            </a:lvl1pPr>
            <a:lvl2pPr>
              <a:defRPr sz="98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43901" y="3686852"/>
            <a:ext cx="16546341" cy="10426566"/>
          </a:xfrm>
        </p:spPr>
        <p:txBody>
          <a:bodyPr/>
          <a:lstStyle>
            <a:lvl1pPr>
              <a:defRPr sz="11500"/>
            </a:lvl1pPr>
            <a:lvl2pPr>
              <a:defRPr sz="98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D2AD67-1E1E-E44A-80BA-CAE1B6273E72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25CDE-4738-B145-A4D3-D87B82FA4E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9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1" y="843687"/>
            <a:ext cx="33717072" cy="351128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4"/>
            <a:ext cx="16552847" cy="1965345"/>
          </a:xfrm>
        </p:spPr>
        <p:txBody>
          <a:bodyPr anchor="b"/>
          <a:lstStyle>
            <a:lvl1pPr marL="0" indent="0">
              <a:buNone/>
              <a:defRPr sz="9800" b="1"/>
            </a:lvl1pPr>
            <a:lvl2pPr marL="1872966" indent="0">
              <a:buNone/>
              <a:defRPr sz="8200" b="1"/>
            </a:lvl2pPr>
            <a:lvl3pPr marL="3745931" indent="0">
              <a:buNone/>
              <a:defRPr sz="7400" b="1"/>
            </a:lvl3pPr>
            <a:lvl4pPr marL="5618897" indent="0">
              <a:buNone/>
              <a:defRPr sz="6600" b="1"/>
            </a:lvl4pPr>
            <a:lvl5pPr marL="7491862" indent="0">
              <a:buNone/>
              <a:defRPr sz="6600" b="1"/>
            </a:lvl5pPr>
            <a:lvl6pPr marL="9364828" indent="0">
              <a:buNone/>
              <a:defRPr sz="6600" b="1"/>
            </a:lvl6pPr>
            <a:lvl7pPr marL="11237793" indent="0">
              <a:buNone/>
              <a:defRPr sz="6600" b="1"/>
            </a:lvl7pPr>
            <a:lvl8pPr marL="13110759" indent="0">
              <a:buNone/>
              <a:defRPr sz="6600" b="1"/>
            </a:lvl8pPr>
            <a:lvl9pPr marL="14983724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5"/>
            <a:ext cx="16552847" cy="12138320"/>
          </a:xfrm>
        </p:spPr>
        <p:txBody>
          <a:bodyPr/>
          <a:lstStyle>
            <a:lvl1pPr>
              <a:defRPr sz="98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900" y="4715854"/>
            <a:ext cx="16559349" cy="1965345"/>
          </a:xfrm>
        </p:spPr>
        <p:txBody>
          <a:bodyPr anchor="b"/>
          <a:lstStyle>
            <a:lvl1pPr marL="0" indent="0">
              <a:buNone/>
              <a:defRPr sz="9800" b="1"/>
            </a:lvl1pPr>
            <a:lvl2pPr marL="1872966" indent="0">
              <a:buNone/>
              <a:defRPr sz="8200" b="1"/>
            </a:lvl2pPr>
            <a:lvl3pPr marL="3745931" indent="0">
              <a:buNone/>
              <a:defRPr sz="7400" b="1"/>
            </a:lvl3pPr>
            <a:lvl4pPr marL="5618897" indent="0">
              <a:buNone/>
              <a:defRPr sz="6600" b="1"/>
            </a:lvl4pPr>
            <a:lvl5pPr marL="7491862" indent="0">
              <a:buNone/>
              <a:defRPr sz="6600" b="1"/>
            </a:lvl5pPr>
            <a:lvl6pPr marL="9364828" indent="0">
              <a:buNone/>
              <a:defRPr sz="6600" b="1"/>
            </a:lvl6pPr>
            <a:lvl7pPr marL="11237793" indent="0">
              <a:buNone/>
              <a:defRPr sz="6600" b="1"/>
            </a:lvl7pPr>
            <a:lvl8pPr marL="13110759" indent="0">
              <a:buNone/>
              <a:defRPr sz="6600" b="1"/>
            </a:lvl8pPr>
            <a:lvl9pPr marL="14983724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900" y="6681195"/>
            <a:ext cx="16559349" cy="12138320"/>
          </a:xfrm>
        </p:spPr>
        <p:txBody>
          <a:bodyPr/>
          <a:lstStyle>
            <a:lvl1pPr>
              <a:defRPr sz="98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5F40A6-36DD-2042-A65D-358FC88D3DAC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3D836-7881-5245-A2FA-0E477B6BEC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7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753DB7-1277-6042-A6C0-43544453C119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FC008-FAED-614E-B59F-C6FF68F4B4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5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6032E8-2F80-B845-838E-3716086427CA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D2311-0C04-DE49-AE57-2D2E63C79F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6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7" y="838805"/>
            <a:ext cx="12325205" cy="3569809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4" y="838811"/>
            <a:ext cx="20943089" cy="17980710"/>
          </a:xfrm>
        </p:spPr>
        <p:txBody>
          <a:bodyPr/>
          <a:lstStyle>
            <a:lvl1pPr>
              <a:defRPr sz="13100"/>
            </a:lvl1pPr>
            <a:lvl2pPr>
              <a:defRPr sz="11500"/>
            </a:lvl2pPr>
            <a:lvl3pPr>
              <a:defRPr sz="98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7" y="4408620"/>
            <a:ext cx="12325205" cy="14410901"/>
          </a:xfrm>
        </p:spPr>
        <p:txBody>
          <a:bodyPr/>
          <a:lstStyle>
            <a:lvl1pPr marL="0" indent="0">
              <a:buNone/>
              <a:defRPr sz="5700"/>
            </a:lvl1pPr>
            <a:lvl2pPr marL="1872966" indent="0">
              <a:buNone/>
              <a:defRPr sz="4900"/>
            </a:lvl2pPr>
            <a:lvl3pPr marL="3745931" indent="0">
              <a:buNone/>
              <a:defRPr sz="4100"/>
            </a:lvl3pPr>
            <a:lvl4pPr marL="5618897" indent="0">
              <a:buNone/>
              <a:defRPr sz="3700"/>
            </a:lvl4pPr>
            <a:lvl5pPr marL="7491862" indent="0">
              <a:buNone/>
              <a:defRPr sz="3700"/>
            </a:lvl5pPr>
            <a:lvl6pPr marL="9364828" indent="0">
              <a:buNone/>
              <a:defRPr sz="3700"/>
            </a:lvl6pPr>
            <a:lvl7pPr marL="11237793" indent="0">
              <a:buNone/>
              <a:defRPr sz="3700"/>
            </a:lvl7pPr>
            <a:lvl8pPr marL="13110759" indent="0">
              <a:buNone/>
              <a:defRPr sz="3700"/>
            </a:lvl8pPr>
            <a:lvl9pPr marL="14983724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6D9121-896A-2241-A59B-F677D3983048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D9806-BCD3-7844-9D30-62FDECDDE4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5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6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8"/>
            <a:ext cx="22478048" cy="12640628"/>
          </a:xfrm>
        </p:spPr>
        <p:txBody>
          <a:bodyPr rtlCol="0">
            <a:normAutofit/>
          </a:bodyPr>
          <a:lstStyle>
            <a:lvl1pPr marL="0" indent="0">
              <a:buNone/>
              <a:defRPr sz="13100"/>
            </a:lvl1pPr>
            <a:lvl2pPr marL="1872966" indent="0">
              <a:buNone/>
              <a:defRPr sz="11500"/>
            </a:lvl2pPr>
            <a:lvl3pPr marL="3745931" indent="0">
              <a:buNone/>
              <a:defRPr sz="9800"/>
            </a:lvl3pPr>
            <a:lvl4pPr marL="5618897" indent="0">
              <a:buNone/>
              <a:defRPr sz="8200"/>
            </a:lvl4pPr>
            <a:lvl5pPr marL="7491862" indent="0">
              <a:buNone/>
              <a:defRPr sz="8200"/>
            </a:lvl5pPr>
            <a:lvl6pPr marL="9364828" indent="0">
              <a:buNone/>
              <a:defRPr sz="8200"/>
            </a:lvl6pPr>
            <a:lvl7pPr marL="11237793" indent="0">
              <a:buNone/>
              <a:defRPr sz="8200"/>
            </a:lvl7pPr>
            <a:lvl8pPr marL="13110759" indent="0">
              <a:buNone/>
              <a:defRPr sz="8200"/>
            </a:lvl8pPr>
            <a:lvl9pPr marL="14983724" indent="0">
              <a:buNone/>
              <a:defRPr sz="8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3"/>
            <a:ext cx="22478048" cy="2472531"/>
          </a:xfrm>
        </p:spPr>
        <p:txBody>
          <a:bodyPr/>
          <a:lstStyle>
            <a:lvl1pPr marL="0" indent="0">
              <a:buNone/>
              <a:defRPr sz="5700"/>
            </a:lvl1pPr>
            <a:lvl2pPr marL="1872966" indent="0">
              <a:buNone/>
              <a:defRPr sz="4900"/>
            </a:lvl2pPr>
            <a:lvl3pPr marL="3745931" indent="0">
              <a:buNone/>
              <a:defRPr sz="4100"/>
            </a:lvl3pPr>
            <a:lvl4pPr marL="5618897" indent="0">
              <a:buNone/>
              <a:defRPr sz="3700"/>
            </a:lvl4pPr>
            <a:lvl5pPr marL="7491862" indent="0">
              <a:buNone/>
              <a:defRPr sz="3700"/>
            </a:lvl5pPr>
            <a:lvl6pPr marL="9364828" indent="0">
              <a:buNone/>
              <a:defRPr sz="3700"/>
            </a:lvl6pPr>
            <a:lvl7pPr marL="11237793" indent="0">
              <a:buNone/>
              <a:defRPr sz="3700"/>
            </a:lvl7pPr>
            <a:lvl8pPr marL="13110759" indent="0">
              <a:buNone/>
              <a:defRPr sz="3700"/>
            </a:lvl8pPr>
            <a:lvl9pPr marL="14983724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BF492F-3EC4-D34E-B88B-7BC987353620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D2750-D5BA-0E45-AD38-352B99CAE1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23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B3374D-2F74-F845-8E50-BF210E39F19B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D5D39-EECF-7447-87DE-60A0BFA864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4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60974" y="633981"/>
            <a:ext cx="8429268" cy="13479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3170" y="633981"/>
            <a:ext cx="24663414" cy="13479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940176-2F61-7D44-A811-61B6EE4D3013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6DE9B-743B-7243-942A-D96515A4ED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873250" y="844550"/>
            <a:ext cx="33716913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74593" tIns="187297" rIns="374593" bIns="1872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73250" y="4916488"/>
            <a:ext cx="33716913" cy="139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74593" tIns="187297" rIns="374593" bIns="1872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250" y="19526250"/>
            <a:ext cx="8740775" cy="1125538"/>
          </a:xfrm>
          <a:prstGeom prst="rect">
            <a:avLst/>
          </a:prstGeom>
        </p:spPr>
        <p:txBody>
          <a:bodyPr vert="horz" wrap="square" lIns="374593" tIns="187297" rIns="374593" bIns="187297" numCol="1" anchor="ctr" anchorCtr="0" compatLnSpc="1">
            <a:prstTxWarp prst="textNoShape">
              <a:avLst/>
            </a:prstTxWarp>
          </a:bodyPr>
          <a:lstStyle>
            <a:lvl1pPr>
              <a:defRPr sz="4900">
                <a:solidFill>
                  <a:srgbClr val="898989"/>
                </a:solidFill>
              </a:defRPr>
            </a:lvl1pPr>
          </a:lstStyle>
          <a:p>
            <a:fld id="{673BBBC9-FC42-7B41-947C-BB40FB326523}" type="datetimeFigureOut">
              <a:rPr lang="en-US"/>
              <a:pPr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13" y="19526250"/>
            <a:ext cx="11863387" cy="1125538"/>
          </a:xfrm>
          <a:prstGeom prst="rect">
            <a:avLst/>
          </a:prstGeom>
        </p:spPr>
        <p:txBody>
          <a:bodyPr vert="horz" lIns="374593" tIns="187297" rIns="374593" bIns="187297" rtlCol="0" anchor="ctr"/>
          <a:lstStyle>
            <a:lvl1pPr algn="ctr" defTabSz="1872966" fontAlgn="auto">
              <a:spcBef>
                <a:spcPts val="0"/>
              </a:spcBef>
              <a:spcAft>
                <a:spcPts val="0"/>
              </a:spcAft>
              <a:defRPr sz="4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9388" y="19526250"/>
            <a:ext cx="8740775" cy="1125538"/>
          </a:xfrm>
          <a:prstGeom prst="rect">
            <a:avLst/>
          </a:prstGeom>
        </p:spPr>
        <p:txBody>
          <a:bodyPr vert="horz" wrap="square" lIns="374593" tIns="187297" rIns="374593" bIns="187297" numCol="1" anchor="ctr" anchorCtr="0" compatLnSpc="1">
            <a:prstTxWarp prst="textNoShape">
              <a:avLst/>
            </a:prstTxWarp>
          </a:bodyPr>
          <a:lstStyle>
            <a:lvl1pPr algn="r">
              <a:defRPr sz="4900">
                <a:solidFill>
                  <a:srgbClr val="898989"/>
                </a:solidFill>
              </a:defRPr>
            </a:lvl1pPr>
          </a:lstStyle>
          <a:p>
            <a:fld id="{4C7EF654-B782-794C-A98C-E69C87426F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71663" rtl="0" eaLnBrk="0" fontAlgn="base" hangingPunct="0">
        <a:spcBef>
          <a:spcPct val="0"/>
        </a:spcBef>
        <a:spcAft>
          <a:spcPct val="0"/>
        </a:spcAft>
        <a:defRPr sz="180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1872966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745931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618897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7491862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403350" indent="-1403350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1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3043238" indent="-116998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15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4681538" indent="-93503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9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6554788" indent="-93503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8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8428038" indent="-93503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8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0301310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174276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047241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20207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72966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45931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18897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491862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364828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37793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0759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4983724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8.emf"/><Relationship Id="rId3" Type="http://schemas.openxmlformats.org/officeDocument/2006/relationships/slide" Target="slide2.xml"/><Relationship Id="rId7" Type="http://schemas.openxmlformats.org/officeDocument/2006/relationships/image" Target="../media/image4.emf"/><Relationship Id="rId12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4.xml"/><Relationship Id="rId5" Type="http://schemas.openxmlformats.org/officeDocument/2006/relationships/image" Target="../media/image3.emf"/><Relationship Id="rId15" Type="http://schemas.openxmlformats.org/officeDocument/2006/relationships/image" Target="../media/image10.jpg"/><Relationship Id="rId10" Type="http://schemas.openxmlformats.org/officeDocument/2006/relationships/image" Target="../media/image6.emf"/><Relationship Id="rId4" Type="http://schemas.openxmlformats.org/officeDocument/2006/relationships/image" Target="../media/image2.emf"/><Relationship Id="rId9" Type="http://schemas.openxmlformats.org/officeDocument/2006/relationships/slide" Target="slide5.xml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em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emf"/><Relationship Id="rId5" Type="http://schemas.openxmlformats.org/officeDocument/2006/relationships/image" Target="../media/image13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130175" y="260350"/>
            <a:ext cx="37203063" cy="3062288"/>
          </a:xfrm>
          <a:prstGeom prst="roundRect">
            <a:avLst>
              <a:gd name="adj" fmla="val 16667"/>
            </a:avLst>
          </a:prstGeom>
          <a:ln w="76200"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GB" sz="60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Have All the Time in the </a:t>
            </a:r>
            <a:r>
              <a:rPr lang="en-GB" sz="6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World</a:t>
            </a:r>
            <a:endParaRPr lang="en-GB" sz="6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defTabSz="1872966">
              <a:defRPr/>
            </a:pPr>
            <a:r>
              <a:rPr lang="en-GB" sz="6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</a:t>
            </a:r>
            <a:r>
              <a:rPr lang="en-GB" sz="6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Your Time Wisely in Designing </a:t>
            </a:r>
            <a:r>
              <a:rPr lang="en-GB" sz="6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Experiments</a:t>
            </a:r>
          </a:p>
          <a:p>
            <a:pPr algn="ctr" defTabSz="1872966">
              <a:defRPr/>
            </a:pPr>
            <a:r>
              <a:rPr lang="en-GB" sz="4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Phil Kay, JMP Systems Engineer, </a:t>
            </a:r>
            <a:r>
              <a:rPr lang="en-GB" sz="4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SAS</a:t>
            </a:r>
            <a:endParaRPr lang="en-US" sz="4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130175" y="3700463"/>
            <a:ext cx="9574213" cy="1143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>
                <a:latin typeface="+mn-lt"/>
                <a:ea typeface="+mn-ea"/>
                <a:cs typeface="+mn-cs"/>
              </a:rPr>
              <a:t>Abstract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130174" y="9555162"/>
            <a:ext cx="9574213" cy="11445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Simple Example Objective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13944600" y="3700463"/>
            <a:ext cx="9574213" cy="1143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1. Time set for each run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13945393" y="12178506"/>
            <a:ext cx="9574213" cy="11445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2. Sample at time intervals in run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27759024" y="9586120"/>
            <a:ext cx="9574213" cy="11445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Solution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27673259" y="18007391"/>
            <a:ext cx="9574213" cy="11445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>
                <a:latin typeface="+mn-lt"/>
                <a:ea typeface="+mn-ea"/>
                <a:cs typeface="+mn-cs"/>
              </a:rPr>
              <a:t>References</a:t>
            </a:r>
          </a:p>
        </p:txBody>
      </p:sp>
      <p:sp>
        <p:nvSpPr>
          <p:cNvPr id="1035" name="TextBox 8"/>
          <p:cNvSpPr txBox="1">
            <a:spLocks noChangeArrowheads="1"/>
          </p:cNvSpPr>
          <p:nvPr/>
        </p:nvSpPr>
        <p:spPr bwMode="auto">
          <a:xfrm>
            <a:off x="27587493" y="19128806"/>
            <a:ext cx="9574213" cy="167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0" indent="0" eaLnBrk="1" hangingPunct="1"/>
            <a:r>
              <a:rPr lang="en-US" sz="2800" dirty="0" smtClean="0"/>
              <a:t>1. </a:t>
            </a:r>
            <a:r>
              <a:rPr lang="en-GB" sz="2800" dirty="0"/>
              <a:t>Linear Mixed Models with JMP® Pro: One Face, Many </a:t>
            </a:r>
            <a:r>
              <a:rPr lang="en-GB" sz="2800" dirty="0" smtClean="0"/>
              <a:t>Flavours, </a:t>
            </a:r>
            <a:r>
              <a:rPr lang="en-GB" sz="2800" dirty="0"/>
              <a:t>Jian Cao, </a:t>
            </a:r>
            <a:r>
              <a:rPr lang="en-GB" sz="2800" dirty="0" smtClean="0"/>
              <a:t>JMP Discovery Summit Europe, </a:t>
            </a:r>
            <a:r>
              <a:rPr lang="en-GB" sz="2800" dirty="0"/>
              <a:t>March 24, 2015 Brussels, </a:t>
            </a:r>
            <a:r>
              <a:rPr lang="en-GB" sz="2800" dirty="0" smtClean="0"/>
              <a:t>Belgium</a:t>
            </a:r>
            <a:endParaRPr lang="en-US" sz="2800" dirty="0" smtClean="0"/>
          </a:p>
        </p:txBody>
      </p:sp>
      <p:sp>
        <p:nvSpPr>
          <p:cNvPr id="1036" name="TextBox 11"/>
          <p:cNvSpPr txBox="1">
            <a:spLocks noChangeArrowheads="1"/>
          </p:cNvSpPr>
          <p:nvPr/>
        </p:nvSpPr>
        <p:spPr bwMode="auto">
          <a:xfrm>
            <a:off x="130175" y="4852988"/>
            <a:ext cx="10210800" cy="444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sz="4400" dirty="0"/>
              <a:t>Finding the best use of time is a </a:t>
            </a:r>
            <a:r>
              <a:rPr lang="en-GB" sz="4400" dirty="0" smtClean="0"/>
              <a:t>challenge</a:t>
            </a:r>
          </a:p>
          <a:p>
            <a:pPr eaLnBrk="1" hangingPunct="1">
              <a:buFont typeface="Arial" charset="0"/>
              <a:buChar char="•"/>
            </a:pPr>
            <a:r>
              <a:rPr lang="en-GB" sz="4400" dirty="0" smtClean="0"/>
              <a:t>Need </a:t>
            </a:r>
            <a:r>
              <a:rPr lang="en-GB" sz="4400" dirty="0"/>
              <a:t>to understand the effect of time in industrial </a:t>
            </a:r>
            <a:r>
              <a:rPr lang="en-GB" sz="4400" dirty="0" smtClean="0"/>
              <a:t>experimentation</a:t>
            </a:r>
          </a:p>
          <a:p>
            <a:pPr eaLnBrk="1" hangingPunct="1">
              <a:buFont typeface="Arial" charset="0"/>
              <a:buChar char="•"/>
            </a:pPr>
            <a:r>
              <a:rPr lang="en-GB" sz="4400" dirty="0"/>
              <a:t>Need to understand </a:t>
            </a:r>
            <a:r>
              <a:rPr lang="en-GB" sz="4400" dirty="0" smtClean="0"/>
              <a:t>if the </a:t>
            </a:r>
            <a:r>
              <a:rPr lang="en-GB" sz="4400" dirty="0"/>
              <a:t>effect of time changes with other </a:t>
            </a:r>
            <a:r>
              <a:rPr lang="en-GB" sz="4400" dirty="0" smtClean="0"/>
              <a:t>factors</a:t>
            </a:r>
            <a:endParaRPr lang="en-GB" sz="4400" dirty="0"/>
          </a:p>
        </p:txBody>
      </p:sp>
      <p:sp>
        <p:nvSpPr>
          <p:cNvPr id="1037" name="TextBox 13"/>
          <p:cNvSpPr txBox="1">
            <a:spLocks noChangeArrowheads="1"/>
          </p:cNvSpPr>
          <p:nvPr/>
        </p:nvSpPr>
        <p:spPr bwMode="auto">
          <a:xfrm>
            <a:off x="130175" y="10678556"/>
            <a:ext cx="9574212" cy="985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sz="4400" dirty="0"/>
              <a:t>C</a:t>
            </a:r>
            <a:r>
              <a:rPr lang="en-GB" sz="4400" dirty="0" smtClean="0"/>
              <a:t>hemical yield optimisation</a:t>
            </a:r>
          </a:p>
          <a:p>
            <a:pPr eaLnBrk="1" hangingPunct="1">
              <a:buFont typeface="Arial" charset="0"/>
              <a:buChar char="•"/>
            </a:pPr>
            <a:r>
              <a:rPr lang="en-GB" sz="4400" i="1" dirty="0" smtClean="0"/>
              <a:t>Temperature</a:t>
            </a:r>
            <a:r>
              <a:rPr lang="en-GB" sz="4400" dirty="0" smtClean="0"/>
              <a:t>,</a:t>
            </a:r>
            <a:r>
              <a:rPr lang="en-GB" sz="4400" i="1" dirty="0" smtClean="0"/>
              <a:t> T</a:t>
            </a:r>
            <a:r>
              <a:rPr lang="en-GB" sz="4400" dirty="0" smtClean="0"/>
              <a:t>, and </a:t>
            </a:r>
            <a:r>
              <a:rPr lang="en-GB" sz="4400" i="1" dirty="0" smtClean="0"/>
              <a:t>Time</a:t>
            </a:r>
            <a:r>
              <a:rPr lang="en-GB" sz="4400" dirty="0" smtClean="0"/>
              <a:t>,</a:t>
            </a:r>
            <a:r>
              <a:rPr lang="en-GB" sz="4400" i="1" dirty="0" smtClean="0"/>
              <a:t> t</a:t>
            </a:r>
            <a:r>
              <a:rPr lang="en-GB" sz="4400" dirty="0" smtClean="0"/>
              <a:t>, as </a:t>
            </a:r>
            <a:r>
              <a:rPr lang="en-GB" sz="4400" i="1" dirty="0" smtClean="0"/>
              <a:t>X</a:t>
            </a:r>
            <a:r>
              <a:rPr lang="en-GB" sz="4400" dirty="0" smtClean="0"/>
              <a:t>’s</a:t>
            </a:r>
          </a:p>
          <a:p>
            <a:pPr eaLnBrk="1" hangingPunct="1">
              <a:buFont typeface="Arial" charset="0"/>
              <a:buChar char="•"/>
            </a:pPr>
            <a:r>
              <a:rPr lang="en-GB" sz="4400" b="1" dirty="0" smtClean="0"/>
              <a:t>Method 1.</a:t>
            </a:r>
            <a:r>
              <a:rPr lang="en-GB" sz="4400" dirty="0" smtClean="0"/>
              <a:t>: </a:t>
            </a:r>
            <a:r>
              <a:rPr lang="en-GB" sz="4400" i="1" dirty="0" smtClean="0"/>
              <a:t>T</a:t>
            </a:r>
            <a:r>
              <a:rPr lang="en-GB" sz="4400" dirty="0" smtClean="0"/>
              <a:t> and </a:t>
            </a:r>
            <a:r>
              <a:rPr lang="en-GB" sz="4400" i="1" dirty="0" smtClean="0"/>
              <a:t>t</a:t>
            </a:r>
            <a:r>
              <a:rPr lang="en-GB" sz="4400" dirty="0" smtClean="0"/>
              <a:t> as factors in DoE</a:t>
            </a:r>
            <a:endParaRPr lang="en-GB" sz="4400" dirty="0"/>
          </a:p>
          <a:p>
            <a:pPr eaLnBrk="1" hangingPunct="1">
              <a:buFont typeface="Arial" charset="0"/>
              <a:buChar char="•"/>
            </a:pPr>
            <a:endParaRPr lang="en-GB" sz="4400" dirty="0" smtClean="0"/>
          </a:p>
          <a:p>
            <a:pPr eaLnBrk="1" hangingPunct="1">
              <a:buFont typeface="Arial" charset="0"/>
              <a:buChar char="•"/>
            </a:pPr>
            <a:endParaRPr lang="en-GB" sz="4400" dirty="0"/>
          </a:p>
          <a:p>
            <a:pPr eaLnBrk="1" hangingPunct="1">
              <a:buFont typeface="Arial" charset="0"/>
              <a:buChar char="•"/>
            </a:pPr>
            <a:endParaRPr lang="en-GB" sz="4400" dirty="0" smtClean="0"/>
          </a:p>
          <a:p>
            <a:pPr eaLnBrk="1" hangingPunct="1">
              <a:buFont typeface="Arial" charset="0"/>
              <a:buChar char="•"/>
            </a:pPr>
            <a:endParaRPr lang="en-GB" sz="4400" dirty="0"/>
          </a:p>
          <a:p>
            <a:pPr eaLnBrk="1" hangingPunct="1">
              <a:buFont typeface="Arial" charset="0"/>
              <a:buChar char="•"/>
            </a:pPr>
            <a:endParaRPr lang="en-GB" sz="4400" dirty="0" smtClean="0"/>
          </a:p>
          <a:p>
            <a:pPr eaLnBrk="1" hangingPunct="1">
              <a:buFont typeface="Arial" charset="0"/>
              <a:buChar char="•"/>
            </a:pPr>
            <a:endParaRPr lang="en-GB" sz="4400" dirty="0" smtClean="0"/>
          </a:p>
          <a:p>
            <a:pPr eaLnBrk="1" hangingPunct="1">
              <a:buFont typeface="Arial" charset="0"/>
              <a:buChar char="•"/>
            </a:pPr>
            <a:endParaRPr lang="en-GB" sz="4400" dirty="0" smtClean="0"/>
          </a:p>
          <a:p>
            <a:pPr eaLnBrk="1" hangingPunct="1">
              <a:buFont typeface="Arial" charset="0"/>
              <a:buChar char="•"/>
            </a:pPr>
            <a:r>
              <a:rPr lang="en-GB" sz="4400" b="1" dirty="0" smtClean="0"/>
              <a:t>Method 2.</a:t>
            </a:r>
            <a:r>
              <a:rPr lang="en-GB" sz="4400" dirty="0" smtClean="0"/>
              <a:t>: Cheaper to sample at </a:t>
            </a:r>
            <a:r>
              <a:rPr lang="en-GB" sz="4400" i="1" dirty="0" smtClean="0"/>
              <a:t>t</a:t>
            </a:r>
            <a:r>
              <a:rPr lang="en-GB" sz="4400" dirty="0" smtClean="0"/>
              <a:t>-</a:t>
            </a:r>
            <a:r>
              <a:rPr lang="en-GB" sz="4400" dirty="0" smtClean="0"/>
              <a:t>intervals during runs at different </a:t>
            </a:r>
            <a:r>
              <a:rPr lang="en-GB" sz="4400" i="1" dirty="0" smtClean="0"/>
              <a:t>T</a:t>
            </a:r>
            <a:r>
              <a:rPr lang="en-GB" sz="4400" dirty="0" smtClean="0"/>
              <a:t> </a:t>
            </a:r>
          </a:p>
          <a:p>
            <a:pPr eaLnBrk="1" hangingPunct="1">
              <a:buFont typeface="Arial" charset="0"/>
              <a:buChar char="•"/>
            </a:pPr>
            <a:r>
              <a:rPr lang="en-GB" sz="4400" dirty="0" smtClean="0"/>
              <a:t>Can these be modelled the same way?</a:t>
            </a:r>
            <a:endParaRPr lang="en-US" sz="4100" dirty="0"/>
          </a:p>
        </p:txBody>
      </p:sp>
      <p:sp>
        <p:nvSpPr>
          <p:cNvPr id="1039" name="TextBox 15"/>
          <p:cNvSpPr txBox="1">
            <a:spLocks noChangeArrowheads="1"/>
          </p:cNvSpPr>
          <p:nvPr/>
        </p:nvSpPr>
        <p:spPr bwMode="auto">
          <a:xfrm>
            <a:off x="13944600" y="10158414"/>
            <a:ext cx="9574213" cy="164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Fitting appropriate RSM model is simple</a:t>
            </a:r>
          </a:p>
          <a:p>
            <a:pPr eaLnBrk="1" hangingPunct="1">
              <a:buFont typeface="Arial" charset="0"/>
              <a:buChar char="•"/>
            </a:pPr>
            <a:r>
              <a:rPr lang="en-US" sz="4100" i="1" dirty="0" smtClean="0"/>
              <a:t>T*t</a:t>
            </a:r>
            <a:r>
              <a:rPr lang="en-US" sz="4100" dirty="0" smtClean="0"/>
              <a:t> interaction declared unimportant</a:t>
            </a:r>
            <a:endParaRPr lang="en-US" sz="4100" dirty="0"/>
          </a:p>
        </p:txBody>
      </p:sp>
      <p:sp>
        <p:nvSpPr>
          <p:cNvPr id="1041" name="TextBox 17"/>
          <p:cNvSpPr txBox="1">
            <a:spLocks noChangeArrowheads="1"/>
          </p:cNvSpPr>
          <p:nvPr/>
        </p:nvSpPr>
        <p:spPr bwMode="auto">
          <a:xfrm>
            <a:off x="13943807" y="13410768"/>
            <a:ext cx="9575006" cy="227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4100" i="1" dirty="0" smtClean="0"/>
              <a:t>T</a:t>
            </a:r>
            <a:r>
              <a:rPr lang="en-US" sz="4100" dirty="0" smtClean="0"/>
              <a:t> at 3 levels, 3 </a:t>
            </a:r>
            <a:r>
              <a:rPr lang="en-US" sz="4100" dirty="0" err="1" smtClean="0"/>
              <a:t>centre</a:t>
            </a:r>
            <a:r>
              <a:rPr lang="en-US" sz="4100" dirty="0" smtClean="0"/>
              <a:t> points = </a:t>
            </a:r>
            <a:r>
              <a:rPr lang="en-US" sz="4100" b="1" dirty="0" smtClean="0"/>
              <a:t>5 runs</a:t>
            </a:r>
            <a:endParaRPr lang="en-US" sz="4100" b="1" dirty="0"/>
          </a:p>
          <a:p>
            <a:pPr eaLnBrk="1" hangingPunct="1">
              <a:buFont typeface="Arial" charset="0"/>
              <a:buChar char="•"/>
            </a:pPr>
            <a:r>
              <a:rPr lang="en-US" sz="4100" i="1" dirty="0" smtClean="0"/>
              <a:t>Yield</a:t>
            </a:r>
            <a:r>
              <a:rPr lang="en-US" sz="4100" dirty="0" smtClean="0"/>
              <a:t> at 5 </a:t>
            </a:r>
            <a:r>
              <a:rPr lang="en-US" sz="4100" i="1" dirty="0" smtClean="0"/>
              <a:t>t</a:t>
            </a:r>
            <a:r>
              <a:rPr lang="en-US" sz="4100" dirty="0"/>
              <a:t>-</a:t>
            </a:r>
            <a:r>
              <a:rPr lang="en-US" sz="4100" dirty="0" smtClean="0"/>
              <a:t>intervals = 25 observations</a:t>
            </a:r>
            <a:endParaRPr lang="en-US" sz="4100" dirty="0"/>
          </a:p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50% less runs and more information?</a:t>
            </a:r>
          </a:p>
        </p:txBody>
      </p:sp>
      <p:sp>
        <p:nvSpPr>
          <p:cNvPr id="1043" name="TextBox 19"/>
          <p:cNvSpPr txBox="1">
            <a:spLocks noChangeArrowheads="1"/>
          </p:cNvSpPr>
          <p:nvPr/>
        </p:nvSpPr>
        <p:spPr bwMode="auto">
          <a:xfrm>
            <a:off x="27759023" y="10871597"/>
            <a:ext cx="9574213" cy="227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JMP Pro enables exploration of Mixed Models</a:t>
            </a:r>
            <a:r>
              <a:rPr lang="en-US" sz="4100" baseline="30000" dirty="0" smtClean="0"/>
              <a:t>1</a:t>
            </a:r>
            <a:r>
              <a:rPr lang="en-US" sz="4100" dirty="0" smtClean="0"/>
              <a:t> to properly account for correlated measures</a:t>
            </a:r>
            <a:endParaRPr lang="en-US" sz="41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815" y="13258571"/>
            <a:ext cx="7603958" cy="3567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xtBox 15"/>
          <p:cNvSpPr txBox="1">
            <a:spLocks noChangeArrowheads="1"/>
          </p:cNvSpPr>
          <p:nvPr/>
        </p:nvSpPr>
        <p:spPr bwMode="auto">
          <a:xfrm>
            <a:off x="13936428" y="4896553"/>
            <a:ext cx="9574213" cy="100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CCD design, 2 </a:t>
            </a:r>
            <a:r>
              <a:rPr lang="en-US" sz="4100" dirty="0" err="1" smtClean="0"/>
              <a:t>centre</a:t>
            </a:r>
            <a:r>
              <a:rPr lang="en-US" sz="4100" dirty="0" smtClean="0"/>
              <a:t> points = </a:t>
            </a:r>
            <a:r>
              <a:rPr lang="en-US" sz="4100" b="1" dirty="0" smtClean="0"/>
              <a:t>10 runs</a:t>
            </a:r>
            <a:endParaRPr lang="en-US" sz="4100" b="1" dirty="0"/>
          </a:p>
        </p:txBody>
      </p:sp>
      <p:sp>
        <p:nvSpPr>
          <p:cNvPr id="36" name="TextBox 17"/>
          <p:cNvSpPr txBox="1">
            <a:spLocks noChangeArrowheads="1"/>
          </p:cNvSpPr>
          <p:nvPr/>
        </p:nvSpPr>
        <p:spPr bwMode="auto">
          <a:xfrm>
            <a:off x="13945393" y="19106487"/>
            <a:ext cx="9575006" cy="164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Fit same model</a:t>
            </a:r>
          </a:p>
          <a:p>
            <a:pPr eaLnBrk="1" hangingPunct="1">
              <a:buFont typeface="Arial" charset="0"/>
              <a:buChar char="•"/>
            </a:pPr>
            <a:r>
              <a:rPr lang="en-US" sz="4100" i="1" dirty="0" smtClean="0"/>
              <a:t>T*t</a:t>
            </a:r>
            <a:r>
              <a:rPr lang="en-US" sz="4100" dirty="0" smtClean="0"/>
              <a:t> is highly significant! Why?</a:t>
            </a:r>
            <a:endParaRPr lang="en-US" sz="4100" dirty="0"/>
          </a:p>
        </p:txBody>
      </p:sp>
      <p:pic>
        <p:nvPicPr>
          <p:cNvPr id="10" name="Picture 9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3797" y="5976127"/>
            <a:ext cx="3246004" cy="2248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1490" y="7569706"/>
            <a:ext cx="7414943" cy="2518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5"/>
          <a:srcRect t="61116" b="25506"/>
          <a:stretch/>
        </p:blipFill>
        <p:spPr>
          <a:xfrm>
            <a:off x="16986655" y="9121408"/>
            <a:ext cx="7414943" cy="336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8891" y="15945996"/>
            <a:ext cx="4074380" cy="3029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89611" y="17176496"/>
            <a:ext cx="6556897" cy="2386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8"/>
          <a:srcRect t="84405"/>
          <a:stretch/>
        </p:blipFill>
        <p:spPr>
          <a:xfrm>
            <a:off x="17989610" y="19223711"/>
            <a:ext cx="6556897" cy="372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20237495" y="6634584"/>
            <a:ext cx="2700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(click to enlarge images)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237494" y="16387227"/>
            <a:ext cx="2700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(click to enlarge images)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5" name="TextBox 17"/>
          <p:cNvSpPr txBox="1">
            <a:spLocks noChangeArrowheads="1"/>
          </p:cNvSpPr>
          <p:nvPr/>
        </p:nvSpPr>
        <p:spPr bwMode="auto">
          <a:xfrm>
            <a:off x="27759025" y="6684100"/>
            <a:ext cx="9575006" cy="290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Seems s</a:t>
            </a:r>
            <a:r>
              <a:rPr lang="en-US" sz="4100" dirty="0" smtClean="0"/>
              <a:t>lope of </a:t>
            </a:r>
            <a:r>
              <a:rPr lang="en-US" sz="4100" i="1" dirty="0" smtClean="0"/>
              <a:t>Yield</a:t>
            </a:r>
            <a:r>
              <a:rPr lang="en-US" sz="4100" dirty="0" smtClean="0"/>
              <a:t> </a:t>
            </a:r>
            <a:r>
              <a:rPr lang="en-US" sz="4100" i="1" dirty="0" smtClean="0"/>
              <a:t>vs</a:t>
            </a:r>
            <a:r>
              <a:rPr lang="en-US" sz="4100" dirty="0" smtClean="0"/>
              <a:t> </a:t>
            </a:r>
            <a:r>
              <a:rPr lang="en-US" sz="4100" i="1" dirty="0" smtClean="0"/>
              <a:t>t</a:t>
            </a:r>
            <a:r>
              <a:rPr lang="en-US" sz="4100" dirty="0" smtClean="0"/>
              <a:t> changes with </a:t>
            </a:r>
            <a:r>
              <a:rPr lang="en-US" sz="4100" i="1" dirty="0" smtClean="0"/>
              <a:t>T</a:t>
            </a:r>
          </a:p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However, slope changes just as much within runs of the </a:t>
            </a:r>
            <a:r>
              <a:rPr lang="en-US" sz="4100" dirty="0" err="1" smtClean="0"/>
              <a:t>centre</a:t>
            </a:r>
            <a:r>
              <a:rPr lang="en-US" sz="4100" dirty="0" smtClean="0"/>
              <a:t> point</a:t>
            </a:r>
          </a:p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Our model doesn’t reflect this</a:t>
            </a:r>
          </a:p>
        </p:txBody>
      </p:sp>
      <p:pic>
        <p:nvPicPr>
          <p:cNvPr id="28" name="Picture 2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44786" y="13142675"/>
            <a:ext cx="9402686" cy="2379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0"/>
          <a:srcRect t="81402"/>
          <a:stretch/>
        </p:blipFill>
        <p:spPr>
          <a:xfrm>
            <a:off x="27844786" y="15108334"/>
            <a:ext cx="9402686" cy="442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Picture 47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44786" y="3738564"/>
            <a:ext cx="4183277" cy="2647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Picture 4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09381" y="3700463"/>
            <a:ext cx="4538091" cy="2733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085" y="763394"/>
            <a:ext cx="8723419" cy="205052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8718" y="763394"/>
            <a:ext cx="3154822" cy="2251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TextBox 53"/>
          <p:cNvSpPr txBox="1"/>
          <p:nvPr/>
        </p:nvSpPr>
        <p:spPr>
          <a:xfrm>
            <a:off x="31172264" y="6565590"/>
            <a:ext cx="2700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(click to enlarge images)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1359011" y="15646370"/>
            <a:ext cx="2700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(click to enlarge image)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TextBox 19"/>
          <p:cNvSpPr txBox="1">
            <a:spLocks noChangeArrowheads="1"/>
          </p:cNvSpPr>
          <p:nvPr/>
        </p:nvSpPr>
        <p:spPr bwMode="auto">
          <a:xfrm>
            <a:off x="27673258" y="16315011"/>
            <a:ext cx="9574213" cy="164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4100" dirty="0" smtClean="0"/>
              <a:t>You </a:t>
            </a:r>
            <a:r>
              <a:rPr lang="en-US" sz="4100" dirty="0" smtClean="0"/>
              <a:t>can also model systems with many more factors</a:t>
            </a:r>
            <a:endParaRPr lang="en-US" sz="4100" dirty="0"/>
          </a:p>
        </p:txBody>
      </p:sp>
    </p:spTree>
    <p:extLst>
      <p:ext uri="{BB962C8B-B14F-4D97-AF65-F5344CB8AC3E}">
        <p14:creationId xmlns:p14="http://schemas.microsoft.com/office/powerpoint/2010/main" val="3995297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15352713" y="17540288"/>
            <a:ext cx="64230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6000">
                <a:hlinkClick r:id="" action="ppaction://hlinkshowjump?jump=firstslide"/>
              </a:rPr>
              <a:t>Click Here to Return</a:t>
            </a:r>
            <a:endParaRPr lang="en-US" sz="6000"/>
          </a:p>
        </p:txBody>
      </p:sp>
      <p:sp>
        <p:nvSpPr>
          <p:cNvPr id="7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4389100" y="16940213"/>
            <a:ext cx="8423275" cy="2359025"/>
          </a:xfrm>
          <a:prstGeom prst="rect">
            <a:avLst/>
          </a:prstGeom>
          <a:noFill/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8861" y="3381337"/>
            <a:ext cx="9879812" cy="7333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3100" t="5379" r="58478" b="65616"/>
          <a:stretch/>
        </p:blipFill>
        <p:spPr>
          <a:xfrm>
            <a:off x="9318440" y="3381337"/>
            <a:ext cx="8280089" cy="7333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9117" y="11972140"/>
            <a:ext cx="11603240" cy="4223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13439274" y="981326"/>
            <a:ext cx="9574213" cy="1143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1. Time set for each run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41513" y="14678526"/>
            <a:ext cx="11408252" cy="505327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43028" t="11872" r="34472" b="43450"/>
          <a:stretch/>
        </p:blipFill>
        <p:spPr>
          <a:xfrm>
            <a:off x="1075020" y="3329575"/>
            <a:ext cx="7789371" cy="8700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16349117" y="18773543"/>
            <a:ext cx="64230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6000" dirty="0">
                <a:hlinkClick r:id="" action="ppaction://hlinkshowjump?jump=firstslide"/>
              </a:rPr>
              <a:t>Click Here to Return</a:t>
            </a:r>
            <a:endParaRPr lang="en-US" sz="6000" dirty="0"/>
          </a:p>
        </p:txBody>
      </p:sp>
      <p:sp>
        <p:nvSpPr>
          <p:cNvPr id="7" name="Rectangle 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5279104" y="18239047"/>
            <a:ext cx="8423275" cy="2359025"/>
          </a:xfrm>
          <a:prstGeom prst="rect">
            <a:avLst/>
          </a:prstGeom>
          <a:noFill/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13777118" y="1411454"/>
            <a:ext cx="9574213" cy="11445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2. Sample at time intervals in run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235" y="10166835"/>
            <a:ext cx="10114546" cy="7519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6" name="Group 15"/>
          <p:cNvGrpSpPr/>
          <p:nvPr/>
        </p:nvGrpSpPr>
        <p:grpSpPr>
          <a:xfrm>
            <a:off x="24896693" y="3329575"/>
            <a:ext cx="11538621" cy="4279609"/>
            <a:chOff x="12202582" y="3090538"/>
            <a:chExt cx="14195480" cy="512226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02582" y="3090538"/>
              <a:ext cx="14072310" cy="512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Rectangle 14"/>
            <p:cNvSpPr/>
            <p:nvPr/>
          </p:nvSpPr>
          <p:spPr>
            <a:xfrm>
              <a:off x="12583419" y="7370147"/>
              <a:ext cx="13814643" cy="779621"/>
            </a:xfrm>
            <a:prstGeom prst="rect">
              <a:avLst/>
            </a:prstGeom>
            <a:noFill/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4145" y="6769276"/>
            <a:ext cx="9377186" cy="762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96693" y="10166835"/>
            <a:ext cx="11538621" cy="7302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43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15228167" y="18146381"/>
            <a:ext cx="64230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6000" dirty="0">
                <a:hlinkClick r:id="" action="ppaction://hlinkshowjump?jump=firstslide"/>
              </a:rPr>
              <a:t>Click Here to Return</a:t>
            </a:r>
            <a:endParaRPr lang="en-US" sz="6000" dirty="0"/>
          </a:p>
        </p:txBody>
      </p:sp>
      <p:sp>
        <p:nvSpPr>
          <p:cNvPr id="7" name="Rectangle 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4352586" y="17565944"/>
            <a:ext cx="8423275" cy="2359025"/>
          </a:xfrm>
          <a:prstGeom prst="rect">
            <a:avLst/>
          </a:prstGeom>
          <a:noFill/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13777118" y="1411454"/>
            <a:ext cx="9574213" cy="11445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2. Sample at time intervals in run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621" y="6477501"/>
            <a:ext cx="11538621" cy="7302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0403" y="6477500"/>
            <a:ext cx="12122533" cy="7302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29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15035930" y="18076861"/>
            <a:ext cx="64230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6000" dirty="0">
                <a:hlinkClick r:id="" action="ppaction://hlinkshowjump?jump=firstslide"/>
              </a:rPr>
              <a:t>Click Here to Return</a:t>
            </a:r>
            <a:endParaRPr lang="en-US" sz="6000" dirty="0"/>
          </a:p>
        </p:txBody>
      </p:sp>
      <p:sp>
        <p:nvSpPr>
          <p:cNvPr id="7" name="Rectangle 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3977186" y="17496424"/>
            <a:ext cx="8423275" cy="2359025"/>
          </a:xfrm>
          <a:prstGeom prst="rect">
            <a:avLst/>
          </a:prstGeom>
          <a:noFill/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8188824" y="6755599"/>
            <a:ext cx="13064379" cy="4037263"/>
            <a:chOff x="24467534" y="2556042"/>
            <a:chExt cx="11948176" cy="30235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467534" y="2556042"/>
              <a:ext cx="11948176" cy="302358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Rectangle 13"/>
            <p:cNvSpPr/>
            <p:nvPr/>
          </p:nvSpPr>
          <p:spPr>
            <a:xfrm>
              <a:off x="24467534" y="5074297"/>
              <a:ext cx="11948176" cy="505327"/>
            </a:xfrm>
            <a:prstGeom prst="rect">
              <a:avLst/>
            </a:prstGeom>
            <a:noFill/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13401719" y="1390815"/>
            <a:ext cx="9574213" cy="11445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Solution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1916" t="10524" r="21768" b="33803"/>
          <a:stretch/>
        </p:blipFill>
        <p:spPr>
          <a:xfrm>
            <a:off x="6521116" y="6755599"/>
            <a:ext cx="10876547" cy="7354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202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319</Words>
  <Application>Microsoft Office PowerPoint</Application>
  <PresentationFormat>Custom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ＭＳ Ｐゴシック</vt:lpstr>
      <vt:lpstr>ＭＳ Ｐゴシック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ePosterBoards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Phillippe</dc:creator>
  <cp:lastModifiedBy>Phil Kay</cp:lastModifiedBy>
  <cp:revision>48</cp:revision>
  <dcterms:created xsi:type="dcterms:W3CDTF">2013-03-04T18:11:28Z</dcterms:created>
  <dcterms:modified xsi:type="dcterms:W3CDTF">2016-02-19T15:40:36Z</dcterms:modified>
</cp:coreProperties>
</file>