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256" r:id="rId2"/>
    <p:sldId id="259" r:id="rId3"/>
    <p:sldId id="260" r:id="rId4"/>
    <p:sldId id="261" r:id="rId5"/>
    <p:sldId id="262" r:id="rId6"/>
    <p:sldId id="263" r:id="rId7"/>
    <p:sldId id="264" r:id="rId8"/>
  </p:sldIdLst>
  <p:sldSz cx="37463413" cy="21067713"/>
  <p:notesSz cx="6858000" cy="9144000"/>
  <p:defaultTextStyle>
    <a:defPPr>
      <a:defRPr lang="en-US"/>
    </a:defPPr>
    <a:lvl1pPr algn="l" defTabSz="1871663" rtl="0" fontAlgn="base">
      <a:spcBef>
        <a:spcPct val="0"/>
      </a:spcBef>
      <a:spcAft>
        <a:spcPct val="0"/>
      </a:spcAft>
      <a:defRPr kern="1200">
        <a:solidFill>
          <a:schemeClr val="tx1"/>
        </a:solidFill>
        <a:latin typeface="Calibri" charset="0"/>
        <a:ea typeface="MS PGothic" charset="0"/>
        <a:cs typeface="MS PGothic" charset="0"/>
      </a:defRPr>
    </a:lvl1pPr>
    <a:lvl2pPr marL="1871663" indent="-1414463" algn="l" defTabSz="1871663" rtl="0" fontAlgn="base">
      <a:spcBef>
        <a:spcPct val="0"/>
      </a:spcBef>
      <a:spcAft>
        <a:spcPct val="0"/>
      </a:spcAft>
      <a:defRPr kern="1200">
        <a:solidFill>
          <a:schemeClr val="tx1"/>
        </a:solidFill>
        <a:latin typeface="Calibri" charset="0"/>
        <a:ea typeface="MS PGothic" charset="0"/>
        <a:cs typeface="MS PGothic" charset="0"/>
      </a:defRPr>
    </a:lvl2pPr>
    <a:lvl3pPr marL="3744913" indent="-2830513" algn="l" defTabSz="1871663" rtl="0" fontAlgn="base">
      <a:spcBef>
        <a:spcPct val="0"/>
      </a:spcBef>
      <a:spcAft>
        <a:spcPct val="0"/>
      </a:spcAft>
      <a:defRPr kern="1200">
        <a:solidFill>
          <a:schemeClr val="tx1"/>
        </a:solidFill>
        <a:latin typeface="Calibri" charset="0"/>
        <a:ea typeface="MS PGothic" charset="0"/>
        <a:cs typeface="MS PGothic" charset="0"/>
      </a:defRPr>
    </a:lvl3pPr>
    <a:lvl4pPr marL="5618163" indent="-4246563" algn="l" defTabSz="1871663" rtl="0" fontAlgn="base">
      <a:spcBef>
        <a:spcPct val="0"/>
      </a:spcBef>
      <a:spcAft>
        <a:spcPct val="0"/>
      </a:spcAft>
      <a:defRPr kern="1200">
        <a:solidFill>
          <a:schemeClr val="tx1"/>
        </a:solidFill>
        <a:latin typeface="Calibri" charset="0"/>
        <a:ea typeface="MS PGothic" charset="0"/>
        <a:cs typeface="MS PGothic" charset="0"/>
      </a:defRPr>
    </a:lvl4pPr>
    <a:lvl5pPr marL="7491413" indent="-5662613" algn="l" defTabSz="1871663" rtl="0" fontAlgn="base">
      <a:spcBef>
        <a:spcPct val="0"/>
      </a:spcBef>
      <a:spcAft>
        <a:spcPct val="0"/>
      </a:spcAft>
      <a:defRPr kern="1200">
        <a:solidFill>
          <a:schemeClr val="tx1"/>
        </a:solidFill>
        <a:latin typeface="Calibri" charset="0"/>
        <a:ea typeface="MS PGothic" charset="0"/>
        <a:cs typeface="MS PGothic" charset="0"/>
      </a:defRPr>
    </a:lvl5pPr>
    <a:lvl6pPr marL="2286000" algn="l" defTabSz="457200" rtl="0" eaLnBrk="1" latinLnBrk="0" hangingPunct="1">
      <a:defRPr kern="1200">
        <a:solidFill>
          <a:schemeClr val="tx1"/>
        </a:solidFill>
        <a:latin typeface="Calibri" charset="0"/>
        <a:ea typeface="MS PGothic" charset="0"/>
        <a:cs typeface="MS PGothic" charset="0"/>
      </a:defRPr>
    </a:lvl6pPr>
    <a:lvl7pPr marL="2743200" algn="l" defTabSz="457200" rtl="0" eaLnBrk="1" latinLnBrk="0" hangingPunct="1">
      <a:defRPr kern="1200">
        <a:solidFill>
          <a:schemeClr val="tx1"/>
        </a:solidFill>
        <a:latin typeface="Calibri" charset="0"/>
        <a:ea typeface="MS PGothic" charset="0"/>
        <a:cs typeface="MS PGothic" charset="0"/>
      </a:defRPr>
    </a:lvl7pPr>
    <a:lvl8pPr marL="3200400" algn="l" defTabSz="457200" rtl="0" eaLnBrk="1" latinLnBrk="0" hangingPunct="1">
      <a:defRPr kern="1200">
        <a:solidFill>
          <a:schemeClr val="tx1"/>
        </a:solidFill>
        <a:latin typeface="Calibri" charset="0"/>
        <a:ea typeface="MS PGothic" charset="0"/>
        <a:cs typeface="MS PGothic" charset="0"/>
      </a:defRPr>
    </a:lvl8pPr>
    <a:lvl9pPr marL="3657600" algn="l" defTabSz="457200" rtl="0" eaLnBrk="1" latinLnBrk="0" hangingPunct="1">
      <a:defRPr kern="1200">
        <a:solidFill>
          <a:schemeClr val="tx1"/>
        </a:solidFill>
        <a:latin typeface="Calibri" charset="0"/>
        <a:ea typeface="MS PGothic" charset="0"/>
        <a:cs typeface="MS PGothic" charset="0"/>
      </a:defRPr>
    </a:lvl9pPr>
  </p:defaultTextStyle>
  <p:extLst>
    <p:ext uri="{EFAFB233-063F-42B5-8137-9DF3F51BA10A}">
      <p15:sldGuideLst xmlns:p15="http://schemas.microsoft.com/office/powerpoint/2012/main">
        <p15:guide id="1" orient="horz" pos="6636">
          <p15:clr>
            <a:srgbClr val="A4A3A4"/>
          </p15:clr>
        </p15:guide>
        <p15:guide id="2" pos="1180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020" autoAdjust="0"/>
  </p:normalViewPr>
  <p:slideViewPr>
    <p:cSldViewPr snapToGrid="0" snapToObjects="1">
      <p:cViewPr varScale="1">
        <p:scale>
          <a:sx n="29" d="100"/>
          <a:sy n="29" d="100"/>
        </p:scale>
        <p:origin x="150" y="450"/>
      </p:cViewPr>
      <p:guideLst>
        <p:guide orient="horz" pos="6636"/>
        <p:guide pos="1180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07A9B00-E391-A84D-A17E-9B3D9C3DA08E}" type="datetimeFigureOut">
              <a:rPr lang="en-US" smtClean="0"/>
              <a:t>2/23/2016</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251C2F-1346-DC48-A1AB-43AFC797CD9E}" type="slidenum">
              <a:rPr lang="en-US" smtClean="0"/>
              <a:t>‹#›</a:t>
            </a:fld>
            <a:endParaRPr lang="en-US" dirty="0"/>
          </a:p>
        </p:txBody>
      </p:sp>
    </p:spTree>
    <p:extLst>
      <p:ext uri="{BB962C8B-B14F-4D97-AF65-F5344CB8AC3E}">
        <p14:creationId xmlns:p14="http://schemas.microsoft.com/office/powerpoint/2010/main" val="29160483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251C2F-1346-DC48-A1AB-43AFC797CD9E}" type="slidenum">
              <a:rPr lang="en-US" smtClean="0"/>
              <a:t>1</a:t>
            </a:fld>
            <a:endParaRPr lang="en-US" dirty="0"/>
          </a:p>
        </p:txBody>
      </p:sp>
    </p:spTree>
    <p:extLst>
      <p:ext uri="{BB962C8B-B14F-4D97-AF65-F5344CB8AC3E}">
        <p14:creationId xmlns:p14="http://schemas.microsoft.com/office/powerpoint/2010/main" val="25594378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50251C2F-1346-DC48-A1AB-43AFC797CD9E}" type="slidenum">
              <a:rPr lang="en-US" smtClean="0"/>
              <a:t>2</a:t>
            </a:fld>
            <a:endParaRPr lang="en-US" dirty="0"/>
          </a:p>
        </p:txBody>
      </p:sp>
    </p:spTree>
    <p:extLst>
      <p:ext uri="{BB962C8B-B14F-4D97-AF65-F5344CB8AC3E}">
        <p14:creationId xmlns:p14="http://schemas.microsoft.com/office/powerpoint/2010/main" val="29211102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809756" y="6544649"/>
            <a:ext cx="31843901" cy="4515904"/>
          </a:xfrm>
        </p:spPr>
        <p:txBody>
          <a:bodyPr/>
          <a:lstStyle/>
          <a:p>
            <a:r>
              <a:rPr lang="en-US" smtClean="0"/>
              <a:t>Click to edit Master title style</a:t>
            </a:r>
            <a:endParaRPr lang="en-US"/>
          </a:p>
        </p:txBody>
      </p:sp>
      <p:sp>
        <p:nvSpPr>
          <p:cNvPr id="3" name="Subtitle 2"/>
          <p:cNvSpPr>
            <a:spLocks noGrp="1"/>
          </p:cNvSpPr>
          <p:nvPr>
            <p:ph type="subTitle" idx="1"/>
          </p:nvPr>
        </p:nvSpPr>
        <p:spPr>
          <a:xfrm>
            <a:off x="5619512" y="11938371"/>
            <a:ext cx="26224389" cy="5383971"/>
          </a:xfrm>
        </p:spPr>
        <p:txBody>
          <a:bodyPr/>
          <a:lstStyle>
            <a:lvl1pPr marL="0" indent="0" algn="ctr">
              <a:buNone/>
              <a:defRPr>
                <a:solidFill>
                  <a:schemeClr val="tx1">
                    <a:tint val="75000"/>
                  </a:schemeClr>
                </a:solidFill>
              </a:defRPr>
            </a:lvl1pPr>
            <a:lvl2pPr marL="1872966" indent="0" algn="ctr">
              <a:buNone/>
              <a:defRPr>
                <a:solidFill>
                  <a:schemeClr val="tx1">
                    <a:tint val="75000"/>
                  </a:schemeClr>
                </a:solidFill>
              </a:defRPr>
            </a:lvl2pPr>
            <a:lvl3pPr marL="3745931" indent="0" algn="ctr">
              <a:buNone/>
              <a:defRPr>
                <a:solidFill>
                  <a:schemeClr val="tx1">
                    <a:tint val="75000"/>
                  </a:schemeClr>
                </a:solidFill>
              </a:defRPr>
            </a:lvl3pPr>
            <a:lvl4pPr marL="5618897" indent="0" algn="ctr">
              <a:buNone/>
              <a:defRPr>
                <a:solidFill>
                  <a:schemeClr val="tx1">
                    <a:tint val="75000"/>
                  </a:schemeClr>
                </a:solidFill>
              </a:defRPr>
            </a:lvl4pPr>
            <a:lvl5pPr marL="7491862" indent="0" algn="ctr">
              <a:buNone/>
              <a:defRPr>
                <a:solidFill>
                  <a:schemeClr val="tx1">
                    <a:tint val="75000"/>
                  </a:schemeClr>
                </a:solidFill>
              </a:defRPr>
            </a:lvl5pPr>
            <a:lvl6pPr marL="9364828" indent="0" algn="ctr">
              <a:buNone/>
              <a:defRPr>
                <a:solidFill>
                  <a:schemeClr val="tx1">
                    <a:tint val="75000"/>
                  </a:schemeClr>
                </a:solidFill>
              </a:defRPr>
            </a:lvl6pPr>
            <a:lvl7pPr marL="11237793" indent="0" algn="ctr">
              <a:buNone/>
              <a:defRPr>
                <a:solidFill>
                  <a:schemeClr val="tx1">
                    <a:tint val="75000"/>
                  </a:schemeClr>
                </a:solidFill>
              </a:defRPr>
            </a:lvl7pPr>
            <a:lvl8pPr marL="13110759" indent="0" algn="ctr">
              <a:buNone/>
              <a:defRPr>
                <a:solidFill>
                  <a:schemeClr val="tx1">
                    <a:tint val="75000"/>
                  </a:schemeClr>
                </a:solidFill>
              </a:defRPr>
            </a:lvl8pPr>
            <a:lvl9pPr marL="14983724"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5568455E-66EE-364F-8BF3-F6F4A7AD24C4}" type="datetimeFigureOut">
              <a:rPr lang="en-US"/>
              <a:pPr/>
              <a:t>2/23/2016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fld id="{8F9C11EC-786F-414D-A900-9A273AEC7AEA}" type="slidenum">
              <a:rPr lang="en-US"/>
              <a:pPr/>
              <a:t>‹#›</a:t>
            </a:fld>
            <a:endParaRPr lang="en-US" dirty="0"/>
          </a:p>
        </p:txBody>
      </p:sp>
    </p:spTree>
    <p:extLst>
      <p:ext uri="{BB962C8B-B14F-4D97-AF65-F5344CB8AC3E}">
        <p14:creationId xmlns:p14="http://schemas.microsoft.com/office/powerpoint/2010/main" val="25641730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6BFA5391-3EB1-4D4A-BCEE-EC9AA073AD86}" type="datetimeFigureOut">
              <a:rPr lang="en-US"/>
              <a:pPr/>
              <a:t>2/23/2016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fld id="{E258886D-3B0B-B144-A532-51E47F023333}" type="slidenum">
              <a:rPr lang="en-US"/>
              <a:pPr/>
              <a:t>‹#›</a:t>
            </a:fld>
            <a:endParaRPr lang="en-US" dirty="0"/>
          </a:p>
        </p:txBody>
      </p:sp>
    </p:spTree>
    <p:extLst>
      <p:ext uri="{BB962C8B-B14F-4D97-AF65-F5344CB8AC3E}">
        <p14:creationId xmlns:p14="http://schemas.microsoft.com/office/powerpoint/2010/main" val="1697676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59352" y="13537960"/>
            <a:ext cx="31843901" cy="4184281"/>
          </a:xfrm>
        </p:spPr>
        <p:txBody>
          <a:bodyPr anchor="t"/>
          <a:lstStyle>
            <a:lvl1pPr algn="l">
              <a:defRPr sz="16400" b="1" cap="all"/>
            </a:lvl1pPr>
          </a:lstStyle>
          <a:p>
            <a:r>
              <a:rPr lang="en-US" smtClean="0"/>
              <a:t>Click to edit Master title style</a:t>
            </a:r>
            <a:endParaRPr lang="en-US"/>
          </a:p>
        </p:txBody>
      </p:sp>
      <p:sp>
        <p:nvSpPr>
          <p:cNvPr id="3" name="Text Placeholder 2"/>
          <p:cNvSpPr>
            <a:spLocks noGrp="1"/>
          </p:cNvSpPr>
          <p:nvPr>
            <p:ph type="body" idx="1"/>
          </p:nvPr>
        </p:nvSpPr>
        <p:spPr>
          <a:xfrm>
            <a:off x="2959352" y="8929396"/>
            <a:ext cx="31843901" cy="4608560"/>
          </a:xfrm>
        </p:spPr>
        <p:txBody>
          <a:bodyPr anchor="b"/>
          <a:lstStyle>
            <a:lvl1pPr marL="0" indent="0">
              <a:buNone/>
              <a:defRPr sz="8200">
                <a:solidFill>
                  <a:schemeClr val="tx1">
                    <a:tint val="75000"/>
                  </a:schemeClr>
                </a:solidFill>
              </a:defRPr>
            </a:lvl1pPr>
            <a:lvl2pPr marL="1872966" indent="0">
              <a:buNone/>
              <a:defRPr sz="7400">
                <a:solidFill>
                  <a:schemeClr val="tx1">
                    <a:tint val="75000"/>
                  </a:schemeClr>
                </a:solidFill>
              </a:defRPr>
            </a:lvl2pPr>
            <a:lvl3pPr marL="3745931" indent="0">
              <a:buNone/>
              <a:defRPr sz="6600">
                <a:solidFill>
                  <a:schemeClr val="tx1">
                    <a:tint val="75000"/>
                  </a:schemeClr>
                </a:solidFill>
              </a:defRPr>
            </a:lvl3pPr>
            <a:lvl4pPr marL="5618897" indent="0">
              <a:buNone/>
              <a:defRPr sz="5700">
                <a:solidFill>
                  <a:schemeClr val="tx1">
                    <a:tint val="75000"/>
                  </a:schemeClr>
                </a:solidFill>
              </a:defRPr>
            </a:lvl4pPr>
            <a:lvl5pPr marL="7491862" indent="0">
              <a:buNone/>
              <a:defRPr sz="5700">
                <a:solidFill>
                  <a:schemeClr val="tx1">
                    <a:tint val="75000"/>
                  </a:schemeClr>
                </a:solidFill>
              </a:defRPr>
            </a:lvl5pPr>
            <a:lvl6pPr marL="9364828" indent="0">
              <a:buNone/>
              <a:defRPr sz="5700">
                <a:solidFill>
                  <a:schemeClr val="tx1">
                    <a:tint val="75000"/>
                  </a:schemeClr>
                </a:solidFill>
              </a:defRPr>
            </a:lvl6pPr>
            <a:lvl7pPr marL="11237793" indent="0">
              <a:buNone/>
              <a:defRPr sz="5700">
                <a:solidFill>
                  <a:schemeClr val="tx1">
                    <a:tint val="75000"/>
                  </a:schemeClr>
                </a:solidFill>
              </a:defRPr>
            </a:lvl7pPr>
            <a:lvl8pPr marL="13110759" indent="0">
              <a:buNone/>
              <a:defRPr sz="5700">
                <a:solidFill>
                  <a:schemeClr val="tx1">
                    <a:tint val="75000"/>
                  </a:schemeClr>
                </a:solidFill>
              </a:defRPr>
            </a:lvl8pPr>
            <a:lvl9pPr marL="14983724" indent="0">
              <a:buNone/>
              <a:defRPr sz="57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799804B5-761B-124F-BB0F-C00264B542EB}" type="datetimeFigureOut">
              <a:rPr lang="en-US"/>
              <a:pPr/>
              <a:t>2/23/2016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fld id="{8CBA8918-3A0C-EF4F-BDB9-026E6BD4EEDC}" type="slidenum">
              <a:rPr lang="en-US"/>
              <a:pPr/>
              <a:t>‹#›</a:t>
            </a:fld>
            <a:endParaRPr lang="en-US" dirty="0"/>
          </a:p>
        </p:txBody>
      </p:sp>
    </p:spTree>
    <p:extLst>
      <p:ext uri="{BB962C8B-B14F-4D97-AF65-F5344CB8AC3E}">
        <p14:creationId xmlns:p14="http://schemas.microsoft.com/office/powerpoint/2010/main" val="16859439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873171" y="3686852"/>
            <a:ext cx="16546341" cy="10426566"/>
          </a:xfrm>
        </p:spPr>
        <p:txBody>
          <a:bodyPr/>
          <a:lstStyle>
            <a:lvl1pPr>
              <a:defRPr sz="11500"/>
            </a:lvl1pPr>
            <a:lvl2pPr>
              <a:defRPr sz="9800"/>
            </a:lvl2pPr>
            <a:lvl3pPr>
              <a:defRPr sz="8200"/>
            </a:lvl3pPr>
            <a:lvl4pPr>
              <a:defRPr sz="7400"/>
            </a:lvl4pPr>
            <a:lvl5pPr>
              <a:defRPr sz="7400"/>
            </a:lvl5pPr>
            <a:lvl6pPr>
              <a:defRPr sz="7400"/>
            </a:lvl6pPr>
            <a:lvl7pPr>
              <a:defRPr sz="7400"/>
            </a:lvl7pPr>
            <a:lvl8pPr>
              <a:defRPr sz="7400"/>
            </a:lvl8pPr>
            <a:lvl9pPr>
              <a:defRPr sz="7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9043901" y="3686852"/>
            <a:ext cx="16546341" cy="10426566"/>
          </a:xfrm>
        </p:spPr>
        <p:txBody>
          <a:bodyPr/>
          <a:lstStyle>
            <a:lvl1pPr>
              <a:defRPr sz="11500"/>
            </a:lvl1pPr>
            <a:lvl2pPr>
              <a:defRPr sz="9800"/>
            </a:lvl2pPr>
            <a:lvl3pPr>
              <a:defRPr sz="8200"/>
            </a:lvl3pPr>
            <a:lvl4pPr>
              <a:defRPr sz="7400"/>
            </a:lvl4pPr>
            <a:lvl5pPr>
              <a:defRPr sz="7400"/>
            </a:lvl5pPr>
            <a:lvl6pPr>
              <a:defRPr sz="7400"/>
            </a:lvl6pPr>
            <a:lvl7pPr>
              <a:defRPr sz="7400"/>
            </a:lvl7pPr>
            <a:lvl8pPr>
              <a:defRPr sz="7400"/>
            </a:lvl8pPr>
            <a:lvl9pPr>
              <a:defRPr sz="7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89D2AD67-1E1E-E44A-80BA-CAE1B6273E72}" type="datetimeFigureOut">
              <a:rPr lang="en-US"/>
              <a:pPr/>
              <a:t>2/23/2016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fld id="{67325CDE-4738-B145-A4D3-D87B82FA4E7E}" type="slidenum">
              <a:rPr lang="en-US"/>
              <a:pPr/>
              <a:t>‹#›</a:t>
            </a:fld>
            <a:endParaRPr lang="en-US" dirty="0"/>
          </a:p>
        </p:txBody>
      </p:sp>
    </p:spTree>
    <p:extLst>
      <p:ext uri="{BB962C8B-B14F-4D97-AF65-F5344CB8AC3E}">
        <p14:creationId xmlns:p14="http://schemas.microsoft.com/office/powerpoint/2010/main" val="1672298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873171" y="843687"/>
            <a:ext cx="33717072" cy="3511286"/>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873171" y="4715854"/>
            <a:ext cx="16552847" cy="1965345"/>
          </a:xfrm>
        </p:spPr>
        <p:txBody>
          <a:bodyPr anchor="b"/>
          <a:lstStyle>
            <a:lvl1pPr marL="0" indent="0">
              <a:buNone/>
              <a:defRPr sz="9800" b="1"/>
            </a:lvl1pPr>
            <a:lvl2pPr marL="1872966" indent="0">
              <a:buNone/>
              <a:defRPr sz="8200" b="1"/>
            </a:lvl2pPr>
            <a:lvl3pPr marL="3745931" indent="0">
              <a:buNone/>
              <a:defRPr sz="7400" b="1"/>
            </a:lvl3pPr>
            <a:lvl4pPr marL="5618897" indent="0">
              <a:buNone/>
              <a:defRPr sz="6600" b="1"/>
            </a:lvl4pPr>
            <a:lvl5pPr marL="7491862" indent="0">
              <a:buNone/>
              <a:defRPr sz="6600" b="1"/>
            </a:lvl5pPr>
            <a:lvl6pPr marL="9364828" indent="0">
              <a:buNone/>
              <a:defRPr sz="6600" b="1"/>
            </a:lvl6pPr>
            <a:lvl7pPr marL="11237793" indent="0">
              <a:buNone/>
              <a:defRPr sz="6600" b="1"/>
            </a:lvl7pPr>
            <a:lvl8pPr marL="13110759" indent="0">
              <a:buNone/>
              <a:defRPr sz="6600" b="1"/>
            </a:lvl8pPr>
            <a:lvl9pPr marL="14983724" indent="0">
              <a:buNone/>
              <a:defRPr sz="6600" b="1"/>
            </a:lvl9pPr>
          </a:lstStyle>
          <a:p>
            <a:pPr lvl="0"/>
            <a:r>
              <a:rPr lang="en-US" smtClean="0"/>
              <a:t>Click to edit Master text styles</a:t>
            </a:r>
          </a:p>
        </p:txBody>
      </p:sp>
      <p:sp>
        <p:nvSpPr>
          <p:cNvPr id="4" name="Content Placeholder 3"/>
          <p:cNvSpPr>
            <a:spLocks noGrp="1"/>
          </p:cNvSpPr>
          <p:nvPr>
            <p:ph sz="half" idx="2"/>
          </p:nvPr>
        </p:nvSpPr>
        <p:spPr>
          <a:xfrm>
            <a:off x="1873171" y="6681195"/>
            <a:ext cx="16552847" cy="12138320"/>
          </a:xfrm>
        </p:spPr>
        <p:txBody>
          <a:bodyPr/>
          <a:lstStyle>
            <a:lvl1pPr>
              <a:defRPr sz="9800"/>
            </a:lvl1pPr>
            <a:lvl2pPr>
              <a:defRPr sz="8200"/>
            </a:lvl2pPr>
            <a:lvl3pPr>
              <a:defRPr sz="7400"/>
            </a:lvl3pPr>
            <a:lvl4pPr>
              <a:defRPr sz="6600"/>
            </a:lvl4pPr>
            <a:lvl5pPr>
              <a:defRPr sz="6600"/>
            </a:lvl5pPr>
            <a:lvl6pPr>
              <a:defRPr sz="6600"/>
            </a:lvl6pPr>
            <a:lvl7pPr>
              <a:defRPr sz="6600"/>
            </a:lvl7pPr>
            <a:lvl8pPr>
              <a:defRPr sz="6600"/>
            </a:lvl8pPr>
            <a:lvl9pPr>
              <a:defRPr sz="6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19030900" y="4715854"/>
            <a:ext cx="16559349" cy="1965345"/>
          </a:xfrm>
        </p:spPr>
        <p:txBody>
          <a:bodyPr anchor="b"/>
          <a:lstStyle>
            <a:lvl1pPr marL="0" indent="0">
              <a:buNone/>
              <a:defRPr sz="9800" b="1"/>
            </a:lvl1pPr>
            <a:lvl2pPr marL="1872966" indent="0">
              <a:buNone/>
              <a:defRPr sz="8200" b="1"/>
            </a:lvl2pPr>
            <a:lvl3pPr marL="3745931" indent="0">
              <a:buNone/>
              <a:defRPr sz="7400" b="1"/>
            </a:lvl3pPr>
            <a:lvl4pPr marL="5618897" indent="0">
              <a:buNone/>
              <a:defRPr sz="6600" b="1"/>
            </a:lvl4pPr>
            <a:lvl5pPr marL="7491862" indent="0">
              <a:buNone/>
              <a:defRPr sz="6600" b="1"/>
            </a:lvl5pPr>
            <a:lvl6pPr marL="9364828" indent="0">
              <a:buNone/>
              <a:defRPr sz="6600" b="1"/>
            </a:lvl6pPr>
            <a:lvl7pPr marL="11237793" indent="0">
              <a:buNone/>
              <a:defRPr sz="6600" b="1"/>
            </a:lvl7pPr>
            <a:lvl8pPr marL="13110759" indent="0">
              <a:buNone/>
              <a:defRPr sz="6600" b="1"/>
            </a:lvl8pPr>
            <a:lvl9pPr marL="14983724" indent="0">
              <a:buNone/>
              <a:defRPr sz="6600" b="1"/>
            </a:lvl9pPr>
          </a:lstStyle>
          <a:p>
            <a:pPr lvl="0"/>
            <a:r>
              <a:rPr lang="en-US" smtClean="0"/>
              <a:t>Click to edit Master text styles</a:t>
            </a:r>
          </a:p>
        </p:txBody>
      </p:sp>
      <p:sp>
        <p:nvSpPr>
          <p:cNvPr id="6" name="Content Placeholder 5"/>
          <p:cNvSpPr>
            <a:spLocks noGrp="1"/>
          </p:cNvSpPr>
          <p:nvPr>
            <p:ph sz="quarter" idx="4"/>
          </p:nvPr>
        </p:nvSpPr>
        <p:spPr>
          <a:xfrm>
            <a:off x="19030900" y="6681195"/>
            <a:ext cx="16559349" cy="12138320"/>
          </a:xfrm>
        </p:spPr>
        <p:txBody>
          <a:bodyPr/>
          <a:lstStyle>
            <a:lvl1pPr>
              <a:defRPr sz="9800"/>
            </a:lvl1pPr>
            <a:lvl2pPr>
              <a:defRPr sz="8200"/>
            </a:lvl2pPr>
            <a:lvl3pPr>
              <a:defRPr sz="7400"/>
            </a:lvl3pPr>
            <a:lvl4pPr>
              <a:defRPr sz="6600"/>
            </a:lvl4pPr>
            <a:lvl5pPr>
              <a:defRPr sz="6600"/>
            </a:lvl5pPr>
            <a:lvl6pPr>
              <a:defRPr sz="6600"/>
            </a:lvl6pPr>
            <a:lvl7pPr>
              <a:defRPr sz="6600"/>
            </a:lvl7pPr>
            <a:lvl8pPr>
              <a:defRPr sz="6600"/>
            </a:lvl8pPr>
            <a:lvl9pPr>
              <a:defRPr sz="6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BA5F40A6-36DD-2042-A65D-358FC88D3DAC}" type="datetimeFigureOut">
              <a:rPr lang="en-US"/>
              <a:pPr/>
              <a:t>2/23/2016</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fld id="{7A73D836-7881-5245-A2FA-0E477B6BEC9D}" type="slidenum">
              <a:rPr lang="en-US"/>
              <a:pPr/>
              <a:t>‹#›</a:t>
            </a:fld>
            <a:endParaRPr lang="en-US" dirty="0"/>
          </a:p>
        </p:txBody>
      </p:sp>
    </p:spTree>
    <p:extLst>
      <p:ext uri="{BB962C8B-B14F-4D97-AF65-F5344CB8AC3E}">
        <p14:creationId xmlns:p14="http://schemas.microsoft.com/office/powerpoint/2010/main" val="3016174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32753DB7-1277-6042-A6C0-43544453C119}" type="datetimeFigureOut">
              <a:rPr lang="en-US"/>
              <a:pPr/>
              <a:t>2/23/2016</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fld id="{82EFC008-FAED-614E-B59F-C6FF68F4B4E4}" type="slidenum">
              <a:rPr lang="en-US"/>
              <a:pPr/>
              <a:t>‹#›</a:t>
            </a:fld>
            <a:endParaRPr lang="en-US" dirty="0"/>
          </a:p>
        </p:txBody>
      </p:sp>
    </p:spTree>
    <p:extLst>
      <p:ext uri="{BB962C8B-B14F-4D97-AF65-F5344CB8AC3E}">
        <p14:creationId xmlns:p14="http://schemas.microsoft.com/office/powerpoint/2010/main" val="36229537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8B6032E8-2F80-B845-838E-3716086427CA}" type="datetimeFigureOut">
              <a:rPr lang="en-US"/>
              <a:pPr/>
              <a:t>2/23/2016</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fld id="{209D2311-0C04-DE49-AE57-2D2E63C79F0A}" type="slidenum">
              <a:rPr lang="en-US"/>
              <a:pPr/>
              <a:t>‹#›</a:t>
            </a:fld>
            <a:endParaRPr lang="en-US" dirty="0"/>
          </a:p>
        </p:txBody>
      </p:sp>
    </p:spTree>
    <p:extLst>
      <p:ext uri="{BB962C8B-B14F-4D97-AF65-F5344CB8AC3E}">
        <p14:creationId xmlns:p14="http://schemas.microsoft.com/office/powerpoint/2010/main" val="40514645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73177" y="838805"/>
            <a:ext cx="12325205" cy="3569809"/>
          </a:xfrm>
        </p:spPr>
        <p:txBody>
          <a:bodyPr anchor="b"/>
          <a:lstStyle>
            <a:lvl1pPr algn="l">
              <a:defRPr sz="8200" b="1"/>
            </a:lvl1pPr>
          </a:lstStyle>
          <a:p>
            <a:r>
              <a:rPr lang="en-US" smtClean="0"/>
              <a:t>Click to edit Master title style</a:t>
            </a:r>
            <a:endParaRPr lang="en-US"/>
          </a:p>
        </p:txBody>
      </p:sp>
      <p:sp>
        <p:nvSpPr>
          <p:cNvPr id="3" name="Content Placeholder 2"/>
          <p:cNvSpPr>
            <a:spLocks noGrp="1"/>
          </p:cNvSpPr>
          <p:nvPr>
            <p:ph idx="1"/>
          </p:nvPr>
        </p:nvSpPr>
        <p:spPr>
          <a:xfrm>
            <a:off x="14647154" y="838811"/>
            <a:ext cx="20943089" cy="17980710"/>
          </a:xfrm>
        </p:spPr>
        <p:txBody>
          <a:bodyPr/>
          <a:lstStyle>
            <a:lvl1pPr>
              <a:defRPr sz="13100"/>
            </a:lvl1pPr>
            <a:lvl2pPr>
              <a:defRPr sz="11500"/>
            </a:lvl2pPr>
            <a:lvl3pPr>
              <a:defRPr sz="9800"/>
            </a:lvl3pPr>
            <a:lvl4pPr>
              <a:defRPr sz="8200"/>
            </a:lvl4pPr>
            <a:lvl5pPr>
              <a:defRPr sz="8200"/>
            </a:lvl5pPr>
            <a:lvl6pPr>
              <a:defRPr sz="8200"/>
            </a:lvl6pPr>
            <a:lvl7pPr>
              <a:defRPr sz="8200"/>
            </a:lvl7pPr>
            <a:lvl8pPr>
              <a:defRPr sz="8200"/>
            </a:lvl8pPr>
            <a:lvl9pPr>
              <a:defRPr sz="8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873177" y="4408620"/>
            <a:ext cx="12325205" cy="14410901"/>
          </a:xfrm>
        </p:spPr>
        <p:txBody>
          <a:bodyPr/>
          <a:lstStyle>
            <a:lvl1pPr marL="0" indent="0">
              <a:buNone/>
              <a:defRPr sz="5700"/>
            </a:lvl1pPr>
            <a:lvl2pPr marL="1872966" indent="0">
              <a:buNone/>
              <a:defRPr sz="4900"/>
            </a:lvl2pPr>
            <a:lvl3pPr marL="3745931" indent="0">
              <a:buNone/>
              <a:defRPr sz="4100"/>
            </a:lvl3pPr>
            <a:lvl4pPr marL="5618897" indent="0">
              <a:buNone/>
              <a:defRPr sz="3700"/>
            </a:lvl4pPr>
            <a:lvl5pPr marL="7491862" indent="0">
              <a:buNone/>
              <a:defRPr sz="3700"/>
            </a:lvl5pPr>
            <a:lvl6pPr marL="9364828" indent="0">
              <a:buNone/>
              <a:defRPr sz="3700"/>
            </a:lvl6pPr>
            <a:lvl7pPr marL="11237793" indent="0">
              <a:buNone/>
              <a:defRPr sz="3700"/>
            </a:lvl7pPr>
            <a:lvl8pPr marL="13110759" indent="0">
              <a:buNone/>
              <a:defRPr sz="3700"/>
            </a:lvl8pPr>
            <a:lvl9pPr marL="14983724" indent="0">
              <a:buNone/>
              <a:defRPr sz="37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8B6D9121-896A-2241-A59B-F677D3983048}" type="datetimeFigureOut">
              <a:rPr lang="en-US"/>
              <a:pPr/>
              <a:t>2/23/2016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fld id="{4C5D9806-BCD3-7844-9D30-62FDECDDE42F}" type="slidenum">
              <a:rPr lang="en-US"/>
              <a:pPr/>
              <a:t>‹#›</a:t>
            </a:fld>
            <a:endParaRPr lang="en-US" dirty="0"/>
          </a:p>
        </p:txBody>
      </p:sp>
    </p:spTree>
    <p:extLst>
      <p:ext uri="{BB962C8B-B14F-4D97-AF65-F5344CB8AC3E}">
        <p14:creationId xmlns:p14="http://schemas.microsoft.com/office/powerpoint/2010/main" val="19983548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43091" y="14747399"/>
            <a:ext cx="22478048" cy="1741016"/>
          </a:xfrm>
        </p:spPr>
        <p:txBody>
          <a:bodyPr anchor="b"/>
          <a:lstStyle>
            <a:lvl1pPr algn="l">
              <a:defRPr sz="8200" b="1"/>
            </a:lvl1pPr>
          </a:lstStyle>
          <a:p>
            <a:r>
              <a:rPr lang="en-US" smtClean="0"/>
              <a:t>Click to edit Master title style</a:t>
            </a:r>
            <a:endParaRPr lang="en-US"/>
          </a:p>
        </p:txBody>
      </p:sp>
      <p:sp>
        <p:nvSpPr>
          <p:cNvPr id="3" name="Picture Placeholder 2"/>
          <p:cNvSpPr>
            <a:spLocks noGrp="1"/>
          </p:cNvSpPr>
          <p:nvPr>
            <p:ph type="pic" idx="1"/>
          </p:nvPr>
        </p:nvSpPr>
        <p:spPr>
          <a:xfrm>
            <a:off x="7343091" y="1882438"/>
            <a:ext cx="22478048" cy="12640628"/>
          </a:xfrm>
        </p:spPr>
        <p:txBody>
          <a:bodyPr rtlCol="0">
            <a:normAutofit/>
          </a:bodyPr>
          <a:lstStyle>
            <a:lvl1pPr marL="0" indent="0">
              <a:buNone/>
              <a:defRPr sz="13100"/>
            </a:lvl1pPr>
            <a:lvl2pPr marL="1872966" indent="0">
              <a:buNone/>
              <a:defRPr sz="11500"/>
            </a:lvl2pPr>
            <a:lvl3pPr marL="3745931" indent="0">
              <a:buNone/>
              <a:defRPr sz="9800"/>
            </a:lvl3pPr>
            <a:lvl4pPr marL="5618897" indent="0">
              <a:buNone/>
              <a:defRPr sz="8200"/>
            </a:lvl4pPr>
            <a:lvl5pPr marL="7491862" indent="0">
              <a:buNone/>
              <a:defRPr sz="8200"/>
            </a:lvl5pPr>
            <a:lvl6pPr marL="9364828" indent="0">
              <a:buNone/>
              <a:defRPr sz="8200"/>
            </a:lvl6pPr>
            <a:lvl7pPr marL="11237793" indent="0">
              <a:buNone/>
              <a:defRPr sz="8200"/>
            </a:lvl7pPr>
            <a:lvl8pPr marL="13110759" indent="0">
              <a:buNone/>
              <a:defRPr sz="8200"/>
            </a:lvl8pPr>
            <a:lvl9pPr marL="14983724" indent="0">
              <a:buNone/>
              <a:defRPr sz="8200"/>
            </a:lvl9pPr>
          </a:lstStyle>
          <a:p>
            <a:pPr lvl="0"/>
            <a:endParaRPr lang="en-US" noProof="0" dirty="0"/>
          </a:p>
        </p:txBody>
      </p:sp>
      <p:sp>
        <p:nvSpPr>
          <p:cNvPr id="4" name="Text Placeholder 3"/>
          <p:cNvSpPr>
            <a:spLocks noGrp="1"/>
          </p:cNvSpPr>
          <p:nvPr>
            <p:ph type="body" sz="half" idx="2"/>
          </p:nvPr>
        </p:nvSpPr>
        <p:spPr>
          <a:xfrm>
            <a:off x="7343091" y="16488413"/>
            <a:ext cx="22478048" cy="2472531"/>
          </a:xfrm>
        </p:spPr>
        <p:txBody>
          <a:bodyPr/>
          <a:lstStyle>
            <a:lvl1pPr marL="0" indent="0">
              <a:buNone/>
              <a:defRPr sz="5700"/>
            </a:lvl1pPr>
            <a:lvl2pPr marL="1872966" indent="0">
              <a:buNone/>
              <a:defRPr sz="4900"/>
            </a:lvl2pPr>
            <a:lvl3pPr marL="3745931" indent="0">
              <a:buNone/>
              <a:defRPr sz="4100"/>
            </a:lvl3pPr>
            <a:lvl4pPr marL="5618897" indent="0">
              <a:buNone/>
              <a:defRPr sz="3700"/>
            </a:lvl4pPr>
            <a:lvl5pPr marL="7491862" indent="0">
              <a:buNone/>
              <a:defRPr sz="3700"/>
            </a:lvl5pPr>
            <a:lvl6pPr marL="9364828" indent="0">
              <a:buNone/>
              <a:defRPr sz="3700"/>
            </a:lvl6pPr>
            <a:lvl7pPr marL="11237793" indent="0">
              <a:buNone/>
              <a:defRPr sz="3700"/>
            </a:lvl7pPr>
            <a:lvl8pPr marL="13110759" indent="0">
              <a:buNone/>
              <a:defRPr sz="3700"/>
            </a:lvl8pPr>
            <a:lvl9pPr marL="14983724" indent="0">
              <a:buNone/>
              <a:defRPr sz="37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B6BF492F-3EC4-D34E-B88B-7BC987353620}" type="datetimeFigureOut">
              <a:rPr lang="en-US"/>
              <a:pPr/>
              <a:t>2/23/2016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fld id="{8B3D2750-D5BA-0E45-AD38-352B99CAE1AA}" type="slidenum">
              <a:rPr lang="en-US"/>
              <a:pPr/>
              <a:t>‹#›</a:t>
            </a:fld>
            <a:endParaRPr lang="en-US" dirty="0"/>
          </a:p>
        </p:txBody>
      </p:sp>
    </p:spTree>
    <p:extLst>
      <p:ext uri="{BB962C8B-B14F-4D97-AF65-F5344CB8AC3E}">
        <p14:creationId xmlns:p14="http://schemas.microsoft.com/office/powerpoint/2010/main" val="1101723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60B3374D-2F74-F845-8E50-BF210E39F19B}" type="datetimeFigureOut">
              <a:rPr lang="en-US"/>
              <a:pPr/>
              <a:t>2/23/2016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fld id="{D04D5D39-EECF-7447-87DE-60A0BFA86407}" type="slidenum">
              <a:rPr lang="en-US"/>
              <a:pPr/>
              <a:t>‹#›</a:t>
            </a:fld>
            <a:endParaRPr lang="en-US" dirty="0"/>
          </a:p>
        </p:txBody>
      </p:sp>
    </p:spTree>
    <p:extLst>
      <p:ext uri="{BB962C8B-B14F-4D97-AF65-F5344CB8AC3E}">
        <p14:creationId xmlns:p14="http://schemas.microsoft.com/office/powerpoint/2010/main" val="20472484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7160974" y="633981"/>
            <a:ext cx="8429268" cy="1347943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873170" y="633981"/>
            <a:ext cx="24663414" cy="134794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30940176-2F61-7D44-A811-61B6EE4D3013}" type="datetimeFigureOut">
              <a:rPr lang="en-US"/>
              <a:pPr/>
              <a:t>2/23/2016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fld id="{8476DE9B-743B-7243-942A-D96515A4ED34}" type="slidenum">
              <a:rPr lang="en-US"/>
              <a:pPr/>
              <a:t>‹#›</a:t>
            </a:fld>
            <a:endParaRPr lang="en-US" dirty="0"/>
          </a:p>
        </p:txBody>
      </p:sp>
    </p:spTree>
    <p:extLst>
      <p:ext uri="{BB962C8B-B14F-4D97-AF65-F5344CB8AC3E}">
        <p14:creationId xmlns:p14="http://schemas.microsoft.com/office/powerpoint/2010/main" val="29967807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auto">
          <a:xfrm>
            <a:off x="1873250" y="844550"/>
            <a:ext cx="33716913" cy="3511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374593" tIns="187297" rIns="374593" bIns="187297" numCol="1" anchor="ctr" anchorCtr="0" compatLnSpc="1">
            <a:prstTxWarp prst="textNoShape">
              <a:avLst/>
            </a:prstTxWarp>
          </a:bodyPr>
          <a:lstStyle/>
          <a:p>
            <a:pPr lvl="0"/>
            <a:r>
              <a:rPr lang="en-US"/>
              <a:t>Click to edit Master title style</a:t>
            </a:r>
          </a:p>
        </p:txBody>
      </p:sp>
      <p:sp>
        <p:nvSpPr>
          <p:cNvPr id="4099" name="Text Placeholder 2"/>
          <p:cNvSpPr>
            <a:spLocks noGrp="1"/>
          </p:cNvSpPr>
          <p:nvPr>
            <p:ph type="body" idx="1"/>
          </p:nvPr>
        </p:nvSpPr>
        <p:spPr bwMode="auto">
          <a:xfrm>
            <a:off x="1873250" y="4916488"/>
            <a:ext cx="33716913" cy="13901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374593" tIns="187297" rIns="374593" bIns="187297"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873250" y="19526250"/>
            <a:ext cx="8740775" cy="1125538"/>
          </a:xfrm>
          <a:prstGeom prst="rect">
            <a:avLst/>
          </a:prstGeom>
        </p:spPr>
        <p:txBody>
          <a:bodyPr vert="horz" wrap="square" lIns="374593" tIns="187297" rIns="374593" bIns="187297" numCol="1" anchor="ctr" anchorCtr="0" compatLnSpc="1">
            <a:prstTxWarp prst="textNoShape">
              <a:avLst/>
            </a:prstTxWarp>
          </a:bodyPr>
          <a:lstStyle>
            <a:lvl1pPr>
              <a:defRPr sz="4900">
                <a:solidFill>
                  <a:srgbClr val="898989"/>
                </a:solidFill>
              </a:defRPr>
            </a:lvl1pPr>
          </a:lstStyle>
          <a:p>
            <a:fld id="{673BBBC9-FC42-7B41-947C-BB40FB326523}" type="datetimeFigureOut">
              <a:rPr lang="en-US"/>
              <a:pPr/>
              <a:t>2/23/2016</a:t>
            </a:fld>
            <a:endParaRPr lang="en-US" dirty="0"/>
          </a:p>
        </p:txBody>
      </p:sp>
      <p:sp>
        <p:nvSpPr>
          <p:cNvPr id="5" name="Footer Placeholder 4"/>
          <p:cNvSpPr>
            <a:spLocks noGrp="1"/>
          </p:cNvSpPr>
          <p:nvPr>
            <p:ph type="ftr" sz="quarter" idx="3"/>
          </p:nvPr>
        </p:nvSpPr>
        <p:spPr>
          <a:xfrm>
            <a:off x="12800013" y="19526250"/>
            <a:ext cx="11863387" cy="1125538"/>
          </a:xfrm>
          <a:prstGeom prst="rect">
            <a:avLst/>
          </a:prstGeom>
        </p:spPr>
        <p:txBody>
          <a:bodyPr vert="horz" lIns="374593" tIns="187297" rIns="374593" bIns="187297" rtlCol="0" anchor="ctr"/>
          <a:lstStyle>
            <a:lvl1pPr algn="ctr" defTabSz="1872966" fontAlgn="auto">
              <a:spcBef>
                <a:spcPts val="0"/>
              </a:spcBef>
              <a:spcAft>
                <a:spcPts val="0"/>
              </a:spcAft>
              <a:defRPr sz="4900">
                <a:solidFill>
                  <a:schemeClr val="tx1">
                    <a:tint val="75000"/>
                  </a:schemeClr>
                </a:solidFill>
                <a:latin typeface="+mn-lt"/>
                <a:ea typeface="+mn-ea"/>
                <a:cs typeface="+mn-cs"/>
              </a:defRPr>
            </a:lvl1pPr>
          </a:lstStyle>
          <a:p>
            <a:pPr>
              <a:defRPr/>
            </a:pPr>
            <a:endParaRPr lang="en-US" dirty="0"/>
          </a:p>
        </p:txBody>
      </p:sp>
      <p:sp>
        <p:nvSpPr>
          <p:cNvPr id="6" name="Slide Number Placeholder 5"/>
          <p:cNvSpPr>
            <a:spLocks noGrp="1"/>
          </p:cNvSpPr>
          <p:nvPr>
            <p:ph type="sldNum" sz="quarter" idx="4"/>
          </p:nvPr>
        </p:nvSpPr>
        <p:spPr>
          <a:xfrm>
            <a:off x="26849388" y="19526250"/>
            <a:ext cx="8740775" cy="1125538"/>
          </a:xfrm>
          <a:prstGeom prst="rect">
            <a:avLst/>
          </a:prstGeom>
        </p:spPr>
        <p:txBody>
          <a:bodyPr vert="horz" wrap="square" lIns="374593" tIns="187297" rIns="374593" bIns="187297" numCol="1" anchor="ctr" anchorCtr="0" compatLnSpc="1">
            <a:prstTxWarp prst="textNoShape">
              <a:avLst/>
            </a:prstTxWarp>
          </a:bodyPr>
          <a:lstStyle>
            <a:lvl1pPr algn="r">
              <a:defRPr sz="4900">
                <a:solidFill>
                  <a:srgbClr val="898989"/>
                </a:solidFill>
              </a:defRPr>
            </a:lvl1pPr>
          </a:lstStyle>
          <a:p>
            <a:fld id="{4C7EF654-B782-794C-A98C-E69C87426FB4}" type="slidenum">
              <a:rPr lang="en-US"/>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871663" rtl="0" eaLnBrk="0" fontAlgn="base" hangingPunct="0">
        <a:spcBef>
          <a:spcPct val="0"/>
        </a:spcBef>
        <a:spcAft>
          <a:spcPct val="0"/>
        </a:spcAft>
        <a:defRPr sz="18000" kern="1200">
          <a:solidFill>
            <a:schemeClr val="tx1"/>
          </a:solidFill>
          <a:latin typeface="+mj-lt"/>
          <a:ea typeface="MS PGothic" pitchFamily="34" charset="-128"/>
          <a:cs typeface="MS PGothic" charset="0"/>
        </a:defRPr>
      </a:lvl1pPr>
      <a:lvl2pPr algn="ctr" defTabSz="1871663" rtl="0" eaLnBrk="0" fontAlgn="base" hangingPunct="0">
        <a:spcBef>
          <a:spcPct val="0"/>
        </a:spcBef>
        <a:spcAft>
          <a:spcPct val="0"/>
        </a:spcAft>
        <a:defRPr sz="18000">
          <a:solidFill>
            <a:schemeClr val="tx1"/>
          </a:solidFill>
          <a:latin typeface="Calibri" charset="0"/>
          <a:ea typeface="MS PGothic" pitchFamily="34" charset="-128"/>
          <a:cs typeface="MS PGothic" charset="0"/>
        </a:defRPr>
      </a:lvl2pPr>
      <a:lvl3pPr algn="ctr" defTabSz="1871663" rtl="0" eaLnBrk="0" fontAlgn="base" hangingPunct="0">
        <a:spcBef>
          <a:spcPct val="0"/>
        </a:spcBef>
        <a:spcAft>
          <a:spcPct val="0"/>
        </a:spcAft>
        <a:defRPr sz="18000">
          <a:solidFill>
            <a:schemeClr val="tx1"/>
          </a:solidFill>
          <a:latin typeface="Calibri" charset="0"/>
          <a:ea typeface="MS PGothic" pitchFamily="34" charset="-128"/>
          <a:cs typeface="MS PGothic" charset="0"/>
        </a:defRPr>
      </a:lvl3pPr>
      <a:lvl4pPr algn="ctr" defTabSz="1871663" rtl="0" eaLnBrk="0" fontAlgn="base" hangingPunct="0">
        <a:spcBef>
          <a:spcPct val="0"/>
        </a:spcBef>
        <a:spcAft>
          <a:spcPct val="0"/>
        </a:spcAft>
        <a:defRPr sz="18000">
          <a:solidFill>
            <a:schemeClr val="tx1"/>
          </a:solidFill>
          <a:latin typeface="Calibri" charset="0"/>
          <a:ea typeface="MS PGothic" pitchFamily="34" charset="-128"/>
          <a:cs typeface="MS PGothic" charset="0"/>
        </a:defRPr>
      </a:lvl4pPr>
      <a:lvl5pPr algn="ctr" defTabSz="1871663" rtl="0" eaLnBrk="0" fontAlgn="base" hangingPunct="0">
        <a:spcBef>
          <a:spcPct val="0"/>
        </a:spcBef>
        <a:spcAft>
          <a:spcPct val="0"/>
        </a:spcAft>
        <a:defRPr sz="18000">
          <a:solidFill>
            <a:schemeClr val="tx1"/>
          </a:solidFill>
          <a:latin typeface="Calibri" charset="0"/>
          <a:ea typeface="MS PGothic" pitchFamily="34" charset="-128"/>
          <a:cs typeface="MS PGothic" charset="0"/>
        </a:defRPr>
      </a:lvl5pPr>
      <a:lvl6pPr marL="1872966" algn="ctr" defTabSz="1872966" rtl="0" fontAlgn="base">
        <a:spcBef>
          <a:spcPct val="0"/>
        </a:spcBef>
        <a:spcAft>
          <a:spcPct val="0"/>
        </a:spcAft>
        <a:defRPr sz="18000">
          <a:solidFill>
            <a:schemeClr val="tx1"/>
          </a:solidFill>
          <a:latin typeface="Calibri" charset="0"/>
          <a:ea typeface="ＭＳ Ｐゴシック" charset="0"/>
          <a:cs typeface="ＭＳ Ｐゴシック" charset="0"/>
        </a:defRPr>
      </a:lvl6pPr>
      <a:lvl7pPr marL="3745931" algn="ctr" defTabSz="1872966" rtl="0" fontAlgn="base">
        <a:spcBef>
          <a:spcPct val="0"/>
        </a:spcBef>
        <a:spcAft>
          <a:spcPct val="0"/>
        </a:spcAft>
        <a:defRPr sz="18000">
          <a:solidFill>
            <a:schemeClr val="tx1"/>
          </a:solidFill>
          <a:latin typeface="Calibri" charset="0"/>
          <a:ea typeface="ＭＳ Ｐゴシック" charset="0"/>
          <a:cs typeface="ＭＳ Ｐゴシック" charset="0"/>
        </a:defRPr>
      </a:lvl7pPr>
      <a:lvl8pPr marL="5618897" algn="ctr" defTabSz="1872966" rtl="0" fontAlgn="base">
        <a:spcBef>
          <a:spcPct val="0"/>
        </a:spcBef>
        <a:spcAft>
          <a:spcPct val="0"/>
        </a:spcAft>
        <a:defRPr sz="18000">
          <a:solidFill>
            <a:schemeClr val="tx1"/>
          </a:solidFill>
          <a:latin typeface="Calibri" charset="0"/>
          <a:ea typeface="ＭＳ Ｐゴシック" charset="0"/>
          <a:cs typeface="ＭＳ Ｐゴシック" charset="0"/>
        </a:defRPr>
      </a:lvl8pPr>
      <a:lvl9pPr marL="7491862" algn="ctr" defTabSz="1872966" rtl="0" fontAlgn="base">
        <a:spcBef>
          <a:spcPct val="0"/>
        </a:spcBef>
        <a:spcAft>
          <a:spcPct val="0"/>
        </a:spcAft>
        <a:defRPr sz="18000">
          <a:solidFill>
            <a:schemeClr val="tx1"/>
          </a:solidFill>
          <a:latin typeface="Calibri" charset="0"/>
          <a:ea typeface="ＭＳ Ｐゴシック" charset="0"/>
          <a:cs typeface="ＭＳ Ｐゴシック" charset="0"/>
        </a:defRPr>
      </a:lvl9pPr>
    </p:titleStyle>
    <p:bodyStyle>
      <a:lvl1pPr marL="1403350" indent="-1403350" algn="l" defTabSz="1871663" rtl="0" eaLnBrk="0" fontAlgn="base" hangingPunct="0">
        <a:spcBef>
          <a:spcPct val="20000"/>
        </a:spcBef>
        <a:spcAft>
          <a:spcPct val="0"/>
        </a:spcAft>
        <a:buFont typeface="Arial" charset="0"/>
        <a:buChar char="•"/>
        <a:defRPr sz="13100" kern="1200">
          <a:solidFill>
            <a:schemeClr val="tx1"/>
          </a:solidFill>
          <a:latin typeface="+mn-lt"/>
          <a:ea typeface="MS PGothic" pitchFamily="34" charset="-128"/>
          <a:cs typeface="MS PGothic" charset="0"/>
        </a:defRPr>
      </a:lvl1pPr>
      <a:lvl2pPr marL="3043238" indent="-1169988" algn="l" defTabSz="1871663" rtl="0" eaLnBrk="0" fontAlgn="base" hangingPunct="0">
        <a:spcBef>
          <a:spcPct val="20000"/>
        </a:spcBef>
        <a:spcAft>
          <a:spcPct val="0"/>
        </a:spcAft>
        <a:buFont typeface="Arial" charset="0"/>
        <a:buChar char="–"/>
        <a:defRPr sz="11500" kern="1200">
          <a:solidFill>
            <a:schemeClr val="tx1"/>
          </a:solidFill>
          <a:latin typeface="+mn-lt"/>
          <a:ea typeface="MS PGothic" pitchFamily="34" charset="-128"/>
          <a:cs typeface="MS PGothic" charset="0"/>
        </a:defRPr>
      </a:lvl2pPr>
      <a:lvl3pPr marL="4681538" indent="-935038" algn="l" defTabSz="1871663" rtl="0" eaLnBrk="0" fontAlgn="base" hangingPunct="0">
        <a:spcBef>
          <a:spcPct val="20000"/>
        </a:spcBef>
        <a:spcAft>
          <a:spcPct val="0"/>
        </a:spcAft>
        <a:buFont typeface="Arial" charset="0"/>
        <a:buChar char="•"/>
        <a:defRPr sz="9800" kern="1200">
          <a:solidFill>
            <a:schemeClr val="tx1"/>
          </a:solidFill>
          <a:latin typeface="+mn-lt"/>
          <a:ea typeface="MS PGothic" pitchFamily="34" charset="-128"/>
          <a:cs typeface="MS PGothic" charset="0"/>
        </a:defRPr>
      </a:lvl3pPr>
      <a:lvl4pPr marL="6554788" indent="-935038" algn="l" defTabSz="1871663" rtl="0" eaLnBrk="0" fontAlgn="base" hangingPunct="0">
        <a:spcBef>
          <a:spcPct val="20000"/>
        </a:spcBef>
        <a:spcAft>
          <a:spcPct val="0"/>
        </a:spcAft>
        <a:buFont typeface="Arial" charset="0"/>
        <a:buChar char="–"/>
        <a:defRPr sz="8200" kern="1200">
          <a:solidFill>
            <a:schemeClr val="tx1"/>
          </a:solidFill>
          <a:latin typeface="+mn-lt"/>
          <a:ea typeface="MS PGothic" pitchFamily="34" charset="-128"/>
          <a:cs typeface="MS PGothic" charset="0"/>
        </a:defRPr>
      </a:lvl4pPr>
      <a:lvl5pPr marL="8428038" indent="-935038" algn="l" defTabSz="1871663" rtl="0" eaLnBrk="0" fontAlgn="base" hangingPunct="0">
        <a:spcBef>
          <a:spcPct val="20000"/>
        </a:spcBef>
        <a:spcAft>
          <a:spcPct val="0"/>
        </a:spcAft>
        <a:buFont typeface="Arial" charset="0"/>
        <a:buChar char="»"/>
        <a:defRPr sz="8200" kern="1200">
          <a:solidFill>
            <a:schemeClr val="tx1"/>
          </a:solidFill>
          <a:latin typeface="+mn-lt"/>
          <a:ea typeface="MS PGothic" pitchFamily="34" charset="-128"/>
          <a:cs typeface="MS PGothic" charset="0"/>
        </a:defRPr>
      </a:lvl5pPr>
      <a:lvl6pPr marL="10301310" indent="-936483" algn="l" defTabSz="1872966" rtl="0" eaLnBrk="1" latinLnBrk="0" hangingPunct="1">
        <a:spcBef>
          <a:spcPct val="20000"/>
        </a:spcBef>
        <a:buFont typeface="Arial"/>
        <a:buChar char="•"/>
        <a:defRPr sz="8200" kern="1200">
          <a:solidFill>
            <a:schemeClr val="tx1"/>
          </a:solidFill>
          <a:latin typeface="+mn-lt"/>
          <a:ea typeface="+mn-ea"/>
          <a:cs typeface="+mn-cs"/>
        </a:defRPr>
      </a:lvl6pPr>
      <a:lvl7pPr marL="12174276" indent="-936483" algn="l" defTabSz="1872966" rtl="0" eaLnBrk="1" latinLnBrk="0" hangingPunct="1">
        <a:spcBef>
          <a:spcPct val="20000"/>
        </a:spcBef>
        <a:buFont typeface="Arial"/>
        <a:buChar char="•"/>
        <a:defRPr sz="8200" kern="1200">
          <a:solidFill>
            <a:schemeClr val="tx1"/>
          </a:solidFill>
          <a:latin typeface="+mn-lt"/>
          <a:ea typeface="+mn-ea"/>
          <a:cs typeface="+mn-cs"/>
        </a:defRPr>
      </a:lvl7pPr>
      <a:lvl8pPr marL="14047241" indent="-936483" algn="l" defTabSz="1872966" rtl="0" eaLnBrk="1" latinLnBrk="0" hangingPunct="1">
        <a:spcBef>
          <a:spcPct val="20000"/>
        </a:spcBef>
        <a:buFont typeface="Arial"/>
        <a:buChar char="•"/>
        <a:defRPr sz="8200" kern="1200">
          <a:solidFill>
            <a:schemeClr val="tx1"/>
          </a:solidFill>
          <a:latin typeface="+mn-lt"/>
          <a:ea typeface="+mn-ea"/>
          <a:cs typeface="+mn-cs"/>
        </a:defRPr>
      </a:lvl8pPr>
      <a:lvl9pPr marL="15920207" indent="-936483" algn="l" defTabSz="1872966" rtl="0" eaLnBrk="1" latinLnBrk="0" hangingPunct="1">
        <a:spcBef>
          <a:spcPct val="20000"/>
        </a:spcBef>
        <a:buFont typeface="Arial"/>
        <a:buChar char="•"/>
        <a:defRPr sz="8200" kern="1200">
          <a:solidFill>
            <a:schemeClr val="tx1"/>
          </a:solidFill>
          <a:latin typeface="+mn-lt"/>
          <a:ea typeface="+mn-ea"/>
          <a:cs typeface="+mn-cs"/>
        </a:defRPr>
      </a:lvl9pPr>
    </p:bodyStyle>
    <p:otherStyle>
      <a:defPPr>
        <a:defRPr lang="en-US"/>
      </a:defPPr>
      <a:lvl1pPr marL="0" algn="l" defTabSz="1872966" rtl="0" eaLnBrk="1" latinLnBrk="0" hangingPunct="1">
        <a:defRPr sz="7400" kern="1200">
          <a:solidFill>
            <a:schemeClr val="tx1"/>
          </a:solidFill>
          <a:latin typeface="+mn-lt"/>
          <a:ea typeface="+mn-ea"/>
          <a:cs typeface="+mn-cs"/>
        </a:defRPr>
      </a:lvl1pPr>
      <a:lvl2pPr marL="1872966" algn="l" defTabSz="1872966" rtl="0" eaLnBrk="1" latinLnBrk="0" hangingPunct="1">
        <a:defRPr sz="7400" kern="1200">
          <a:solidFill>
            <a:schemeClr val="tx1"/>
          </a:solidFill>
          <a:latin typeface="+mn-lt"/>
          <a:ea typeface="+mn-ea"/>
          <a:cs typeface="+mn-cs"/>
        </a:defRPr>
      </a:lvl2pPr>
      <a:lvl3pPr marL="3745931" algn="l" defTabSz="1872966" rtl="0" eaLnBrk="1" latinLnBrk="0" hangingPunct="1">
        <a:defRPr sz="7400" kern="1200">
          <a:solidFill>
            <a:schemeClr val="tx1"/>
          </a:solidFill>
          <a:latin typeface="+mn-lt"/>
          <a:ea typeface="+mn-ea"/>
          <a:cs typeface="+mn-cs"/>
        </a:defRPr>
      </a:lvl3pPr>
      <a:lvl4pPr marL="5618897" algn="l" defTabSz="1872966" rtl="0" eaLnBrk="1" latinLnBrk="0" hangingPunct="1">
        <a:defRPr sz="7400" kern="1200">
          <a:solidFill>
            <a:schemeClr val="tx1"/>
          </a:solidFill>
          <a:latin typeface="+mn-lt"/>
          <a:ea typeface="+mn-ea"/>
          <a:cs typeface="+mn-cs"/>
        </a:defRPr>
      </a:lvl4pPr>
      <a:lvl5pPr marL="7491862" algn="l" defTabSz="1872966" rtl="0" eaLnBrk="1" latinLnBrk="0" hangingPunct="1">
        <a:defRPr sz="7400" kern="1200">
          <a:solidFill>
            <a:schemeClr val="tx1"/>
          </a:solidFill>
          <a:latin typeface="+mn-lt"/>
          <a:ea typeface="+mn-ea"/>
          <a:cs typeface="+mn-cs"/>
        </a:defRPr>
      </a:lvl5pPr>
      <a:lvl6pPr marL="9364828" algn="l" defTabSz="1872966" rtl="0" eaLnBrk="1" latinLnBrk="0" hangingPunct="1">
        <a:defRPr sz="7400" kern="1200">
          <a:solidFill>
            <a:schemeClr val="tx1"/>
          </a:solidFill>
          <a:latin typeface="+mn-lt"/>
          <a:ea typeface="+mn-ea"/>
          <a:cs typeface="+mn-cs"/>
        </a:defRPr>
      </a:lvl6pPr>
      <a:lvl7pPr marL="11237793" algn="l" defTabSz="1872966" rtl="0" eaLnBrk="1" latinLnBrk="0" hangingPunct="1">
        <a:defRPr sz="7400" kern="1200">
          <a:solidFill>
            <a:schemeClr val="tx1"/>
          </a:solidFill>
          <a:latin typeface="+mn-lt"/>
          <a:ea typeface="+mn-ea"/>
          <a:cs typeface="+mn-cs"/>
        </a:defRPr>
      </a:lvl7pPr>
      <a:lvl8pPr marL="13110759" algn="l" defTabSz="1872966" rtl="0" eaLnBrk="1" latinLnBrk="0" hangingPunct="1">
        <a:defRPr sz="7400" kern="1200">
          <a:solidFill>
            <a:schemeClr val="tx1"/>
          </a:solidFill>
          <a:latin typeface="+mn-lt"/>
          <a:ea typeface="+mn-ea"/>
          <a:cs typeface="+mn-cs"/>
        </a:defRPr>
      </a:lvl8pPr>
      <a:lvl9pPr marL="14983724" algn="l" defTabSz="1872966" rtl="0" eaLnBrk="1" latinLnBrk="0" hangingPunct="1">
        <a:defRPr sz="7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10" Type="http://schemas.openxmlformats.org/officeDocument/2006/relationships/image" Target="../media/image4.jpg"/><Relationship Id="rId4" Type="http://schemas.openxmlformats.org/officeDocument/2006/relationships/image" Target="../media/image2.png"/><Relationship Id="rId9" Type="http://schemas.openxmlformats.org/officeDocument/2006/relationships/slide" Target="slide3.xml"/></Relationships>
</file>

<file path=ppt/slides/_rels/slide2.xml.rels><?xml version="1.0" encoding="UTF-8" standalone="yes"?>
<Relationships xmlns="http://schemas.openxmlformats.org/package/2006/relationships"><Relationship Id="rId8" Type="http://schemas.openxmlformats.org/officeDocument/2006/relationships/image" Target="../media/image6.jpg"/><Relationship Id="rId13" Type="http://schemas.openxmlformats.org/officeDocument/2006/relationships/image" Target="../media/image9.jpg"/><Relationship Id="rId3" Type="http://schemas.openxmlformats.org/officeDocument/2006/relationships/image" Target="../media/image1.png"/><Relationship Id="rId7" Type="http://schemas.openxmlformats.org/officeDocument/2006/relationships/slide" Target="slide4.xml"/><Relationship Id="rId12" Type="http://schemas.openxmlformats.org/officeDocument/2006/relationships/slide" Target="slide6.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jpg"/><Relationship Id="rId11" Type="http://schemas.openxmlformats.org/officeDocument/2006/relationships/image" Target="../media/image8.jpg"/><Relationship Id="rId5" Type="http://schemas.openxmlformats.org/officeDocument/2006/relationships/slide" Target="slide5.xml"/><Relationship Id="rId10" Type="http://schemas.openxmlformats.org/officeDocument/2006/relationships/image" Target="../media/image7.jpg"/><Relationship Id="rId4" Type="http://schemas.openxmlformats.org/officeDocument/2006/relationships/image" Target="../media/image2.png"/><Relationship Id="rId9" Type="http://schemas.openxmlformats.org/officeDocument/2006/relationships/slide" Target="slide7.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slide" Target="slide1.xml"/><Relationship Id="rId1" Type="http://schemas.openxmlformats.org/officeDocument/2006/relationships/slideLayout" Target="../slideLayouts/slideLayout6.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slide" Target="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slide" Target="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slide" Target="slide2.xml"/><Relationship Id="rId1" Type="http://schemas.openxmlformats.org/officeDocument/2006/relationships/slideLayout" Target="../slideLayouts/slideLayout6.xml"/><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slide" Target="slide2.xml"/><Relationship Id="rId1" Type="http://schemas.openxmlformats.org/officeDocument/2006/relationships/slideLayout" Target="../slideLayouts/slideLayout6.xml"/><Relationship Id="rId5" Type="http://schemas.openxmlformats.org/officeDocument/2006/relationships/image" Target="../media/image8.jpg"/><Relationship Id="rId4" Type="http://schemas.openxmlformats.org/officeDocument/2006/relationships/image" Target="../media/image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a:spLocks noChangeArrowheads="1"/>
          </p:cNvSpPr>
          <p:nvPr/>
        </p:nvSpPr>
        <p:spPr bwMode="auto">
          <a:xfrm>
            <a:off x="130175" y="260350"/>
            <a:ext cx="37203063" cy="3062288"/>
          </a:xfrm>
          <a:prstGeom prst="roundRect">
            <a:avLst>
              <a:gd name="adj" fmla="val 16667"/>
            </a:avLst>
          </a:prstGeom>
          <a:gradFill rotWithShape="1">
            <a:gsLst>
              <a:gs pos="0">
                <a:srgbClr val="9BC1FF"/>
              </a:gs>
              <a:gs pos="100000">
                <a:srgbClr val="3F80CD"/>
              </a:gs>
            </a:gsLst>
            <a:lin ang="5400000"/>
          </a:gradFill>
          <a:ln w="9525">
            <a:solidFill>
              <a:srgbClr val="4A7EBB"/>
            </a:solidFill>
            <a:round/>
            <a:headEnd/>
            <a:tailEnd/>
          </a:ln>
          <a:effectLst>
            <a:outerShdw dist="23000" dir="5400000" rotWithShape="0">
              <a:srgbClr val="808080">
                <a:alpha val="34999"/>
              </a:srgbClr>
            </a:outerShdw>
          </a:effectLst>
        </p:spPr>
        <p:txBody>
          <a:bodyPr lIns="374593" tIns="187297" rIns="374593" bIns="187297" anchor="ctr"/>
          <a:lstStyle/>
          <a:p>
            <a:pPr algn="ctr" defTabSz="1872966">
              <a:defRPr/>
            </a:pPr>
            <a:r>
              <a:rPr lang="en-US" sz="6000" b="1" dirty="0" smtClean="0">
                <a:solidFill>
                  <a:srgbClr val="FFFF00"/>
                </a:solidFill>
                <a:latin typeface="+mn-lt"/>
                <a:ea typeface="+mn-ea"/>
                <a:cs typeface="+mn-cs"/>
              </a:rPr>
              <a:t>Predictive Modeling for Patient Recruitment in Multicenter Trials</a:t>
            </a:r>
            <a:endParaRPr lang="en-US" sz="6000" b="1" dirty="0">
              <a:solidFill>
                <a:srgbClr val="FFFF00"/>
              </a:solidFill>
              <a:latin typeface="+mn-lt"/>
              <a:ea typeface="+mn-ea"/>
              <a:cs typeface="+mn-cs"/>
            </a:endParaRPr>
          </a:p>
          <a:p>
            <a:pPr algn="ctr" defTabSz="1872966">
              <a:defRPr/>
            </a:pPr>
            <a:r>
              <a:rPr lang="en-US" sz="4800" b="1" dirty="0">
                <a:solidFill>
                  <a:schemeClr val="lt1"/>
                </a:solidFill>
              </a:rPr>
              <a:t>Xiaotong </a:t>
            </a:r>
            <a:r>
              <a:rPr lang="en-US" sz="4800" b="1" dirty="0" smtClean="0">
                <a:solidFill>
                  <a:schemeClr val="lt1"/>
                </a:solidFill>
              </a:rPr>
              <a:t>Jiang</a:t>
            </a:r>
            <a:r>
              <a:rPr lang="en-US" sz="4800" b="1" baseline="30000" dirty="0">
                <a:solidFill>
                  <a:schemeClr val="lt1"/>
                </a:solidFill>
              </a:rPr>
              <a:t>1</a:t>
            </a:r>
            <a:r>
              <a:rPr lang="en-US" sz="4800" b="1" dirty="0" smtClean="0">
                <a:solidFill>
                  <a:schemeClr val="lt1"/>
                </a:solidFill>
              </a:rPr>
              <a:t>, </a:t>
            </a:r>
            <a:r>
              <a:rPr lang="en-US" sz="4800" b="1" dirty="0" smtClean="0">
                <a:solidFill>
                  <a:schemeClr val="lt1"/>
                </a:solidFill>
                <a:latin typeface="+mn-lt"/>
                <a:ea typeface="+mn-ea"/>
                <a:cs typeface="+mn-cs"/>
              </a:rPr>
              <a:t>Richard C. Zink, PhD</a:t>
            </a:r>
            <a:r>
              <a:rPr lang="en-US" sz="4800" b="1" baseline="30000" dirty="0" smtClean="0">
                <a:solidFill>
                  <a:schemeClr val="lt1"/>
                </a:solidFill>
              </a:rPr>
              <a:t>1,2</a:t>
            </a:r>
            <a:endParaRPr lang="en-US" sz="4800" b="1" dirty="0">
              <a:solidFill>
                <a:schemeClr val="lt1"/>
              </a:solidFill>
              <a:latin typeface="+mn-lt"/>
              <a:ea typeface="+mn-ea"/>
              <a:cs typeface="+mn-cs"/>
            </a:endParaRPr>
          </a:p>
          <a:p>
            <a:pPr algn="ctr" defTabSz="1872966">
              <a:defRPr/>
            </a:pPr>
            <a:r>
              <a:rPr lang="en-US" sz="4800" b="1" dirty="0">
                <a:solidFill>
                  <a:schemeClr val="lt1"/>
                </a:solidFill>
              </a:rPr>
              <a:t>Department of Biostatistics, University of North Carolina at Chapel </a:t>
            </a:r>
            <a:r>
              <a:rPr lang="en-US" sz="4800" b="1" dirty="0" smtClean="0">
                <a:solidFill>
                  <a:schemeClr val="lt1"/>
                </a:solidFill>
              </a:rPr>
              <a:t>Hill</a:t>
            </a:r>
            <a:r>
              <a:rPr lang="en-US" sz="4800" b="1" baseline="30000" dirty="0">
                <a:solidFill>
                  <a:schemeClr val="lt1"/>
                </a:solidFill>
              </a:rPr>
              <a:t>1</a:t>
            </a:r>
            <a:r>
              <a:rPr lang="en-US" sz="4800" b="1" dirty="0" smtClean="0">
                <a:solidFill>
                  <a:schemeClr val="lt1"/>
                </a:solidFill>
              </a:rPr>
              <a:t>;</a:t>
            </a:r>
            <a:r>
              <a:rPr lang="en-US" sz="4800" b="1" dirty="0" smtClean="0">
                <a:solidFill>
                  <a:schemeClr val="lt1"/>
                </a:solidFill>
                <a:latin typeface="+mn-lt"/>
                <a:ea typeface="+mn-ea"/>
                <a:cs typeface="+mn-cs"/>
              </a:rPr>
              <a:t> JMP Life Sciences, SAS Institute, Inc.</a:t>
            </a:r>
            <a:r>
              <a:rPr lang="en-US" sz="4800" b="1" baseline="30000" dirty="0" smtClean="0">
                <a:solidFill>
                  <a:schemeClr val="lt1"/>
                </a:solidFill>
                <a:latin typeface="+mn-lt"/>
                <a:ea typeface="+mn-ea"/>
                <a:cs typeface="+mn-cs"/>
              </a:rPr>
              <a:t>2</a:t>
            </a:r>
            <a:endParaRPr lang="en-US" sz="4800" b="1" baseline="30000" dirty="0">
              <a:solidFill>
                <a:schemeClr val="lt1"/>
              </a:solidFill>
              <a:latin typeface="+mn-lt"/>
              <a:ea typeface="+mn-ea"/>
              <a:cs typeface="+mn-cs"/>
            </a:endParaRPr>
          </a:p>
        </p:txBody>
      </p:sp>
      <p:sp>
        <p:nvSpPr>
          <p:cNvPr id="3" name="Rounded Rectangle 2"/>
          <p:cNvSpPr>
            <a:spLocks noChangeArrowheads="1"/>
          </p:cNvSpPr>
          <p:nvPr/>
        </p:nvSpPr>
        <p:spPr bwMode="auto">
          <a:xfrm>
            <a:off x="757408" y="11176022"/>
            <a:ext cx="9574213" cy="1143000"/>
          </a:xfrm>
          <a:prstGeom prst="roundRect">
            <a:avLst>
              <a:gd name="adj" fmla="val 16667"/>
            </a:avLst>
          </a:prstGeom>
          <a:gradFill rotWithShape="1">
            <a:gsLst>
              <a:gs pos="0">
                <a:srgbClr val="9BC1FF"/>
              </a:gs>
              <a:gs pos="100000">
                <a:srgbClr val="3F80CD"/>
              </a:gs>
            </a:gsLst>
            <a:lin ang="5400000"/>
          </a:gradFill>
          <a:ln w="9525">
            <a:solidFill>
              <a:srgbClr val="4A7EBB"/>
            </a:solidFill>
            <a:round/>
            <a:headEnd/>
            <a:tailEnd/>
          </a:ln>
          <a:effectLst>
            <a:outerShdw dist="23000" dir="5400000" rotWithShape="0">
              <a:srgbClr val="808080">
                <a:alpha val="34999"/>
              </a:srgbClr>
            </a:outerShdw>
          </a:effectLst>
        </p:spPr>
        <p:txBody>
          <a:bodyPr lIns="374593" tIns="187297" rIns="374593" bIns="187297" anchor="ctr"/>
          <a:lstStyle/>
          <a:p>
            <a:pPr algn="ctr" defTabSz="1872966">
              <a:defRPr/>
            </a:pPr>
            <a:r>
              <a:rPr lang="en-US" sz="4900" b="1" dirty="0" smtClean="0">
                <a:latin typeface="+mn-lt"/>
                <a:ea typeface="+mn-ea"/>
                <a:cs typeface="+mn-cs"/>
              </a:rPr>
              <a:t>Recruitment Model</a:t>
            </a:r>
            <a:endParaRPr lang="en-US" sz="4900" b="1" dirty="0">
              <a:latin typeface="+mn-lt"/>
              <a:ea typeface="+mn-ea"/>
              <a:cs typeface="+mn-cs"/>
            </a:endParaRPr>
          </a:p>
        </p:txBody>
      </p:sp>
      <p:sp>
        <p:nvSpPr>
          <p:cNvPr id="4" name="Rounded Rectangle 3"/>
          <p:cNvSpPr>
            <a:spLocks noChangeArrowheads="1"/>
          </p:cNvSpPr>
          <p:nvPr/>
        </p:nvSpPr>
        <p:spPr bwMode="auto">
          <a:xfrm>
            <a:off x="766762" y="3700463"/>
            <a:ext cx="9574213" cy="1144588"/>
          </a:xfrm>
          <a:prstGeom prst="roundRect">
            <a:avLst>
              <a:gd name="adj" fmla="val 16667"/>
            </a:avLst>
          </a:prstGeom>
          <a:gradFill rotWithShape="1">
            <a:gsLst>
              <a:gs pos="0">
                <a:srgbClr val="9BC1FF"/>
              </a:gs>
              <a:gs pos="100000">
                <a:srgbClr val="3F80CD"/>
              </a:gs>
            </a:gsLst>
            <a:lin ang="5400000"/>
          </a:gradFill>
          <a:ln w="9525">
            <a:solidFill>
              <a:srgbClr val="4A7EBB"/>
            </a:solidFill>
            <a:round/>
            <a:headEnd/>
            <a:tailEnd/>
          </a:ln>
          <a:effectLst>
            <a:outerShdw dist="23000" dir="5400000" rotWithShape="0">
              <a:srgbClr val="808080">
                <a:alpha val="34999"/>
              </a:srgbClr>
            </a:outerShdw>
          </a:effectLst>
        </p:spPr>
        <p:txBody>
          <a:bodyPr lIns="374593" tIns="187297" rIns="374593" bIns="187297" anchor="ctr"/>
          <a:lstStyle/>
          <a:p>
            <a:pPr algn="ctr" defTabSz="1872966">
              <a:defRPr/>
            </a:pPr>
            <a:r>
              <a:rPr lang="en-US" sz="4900" b="1" dirty="0" smtClean="0">
                <a:latin typeface="+mn-lt"/>
                <a:ea typeface="+mn-ea"/>
                <a:cs typeface="+mn-cs"/>
              </a:rPr>
              <a:t>Background</a:t>
            </a:r>
            <a:endParaRPr lang="en-US" sz="4900" b="1" dirty="0">
              <a:latin typeface="+mn-lt"/>
              <a:ea typeface="+mn-ea"/>
              <a:cs typeface="+mn-cs"/>
            </a:endParaRPr>
          </a:p>
        </p:txBody>
      </p:sp>
      <p:sp>
        <p:nvSpPr>
          <p:cNvPr id="1036" name="TextBox 11"/>
          <p:cNvSpPr txBox="1">
            <a:spLocks noChangeArrowheads="1"/>
          </p:cNvSpPr>
          <p:nvPr/>
        </p:nvSpPr>
        <p:spPr bwMode="auto">
          <a:xfrm>
            <a:off x="13099397" y="13914661"/>
            <a:ext cx="9677888" cy="51180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374593" tIns="187297" rIns="374593" bIns="187297">
            <a:spAutoFit/>
          </a:bodyPr>
          <a:lstStyle>
            <a:lvl1pPr marL="171450" indent="-171450" eaLnBrk="0" hangingPunct="0">
              <a:defRPr>
                <a:solidFill>
                  <a:schemeClr val="tx1"/>
                </a:solidFill>
                <a:latin typeface="Calibri" charset="0"/>
                <a:ea typeface="MS PGothic" charset="0"/>
                <a:cs typeface="MS PGothic" charset="0"/>
              </a:defRPr>
            </a:lvl1pPr>
            <a:lvl2pPr marL="742950" indent="-285750" eaLnBrk="0" hangingPunct="0">
              <a:defRPr>
                <a:solidFill>
                  <a:schemeClr val="tx1"/>
                </a:solidFill>
                <a:latin typeface="Calibri" charset="0"/>
                <a:ea typeface="MS PGothic" charset="0"/>
                <a:cs typeface="MS PGothic" charset="0"/>
              </a:defRPr>
            </a:lvl2pPr>
            <a:lvl3pPr marL="1143000" indent="-228600" eaLnBrk="0" hangingPunct="0">
              <a:defRPr>
                <a:solidFill>
                  <a:schemeClr val="tx1"/>
                </a:solidFill>
                <a:latin typeface="Calibri" charset="0"/>
                <a:ea typeface="MS PGothic" charset="0"/>
                <a:cs typeface="MS PGothic" charset="0"/>
              </a:defRPr>
            </a:lvl3pPr>
            <a:lvl4pPr marL="1600200" indent="-228600" eaLnBrk="0" hangingPunct="0">
              <a:defRPr>
                <a:solidFill>
                  <a:schemeClr val="tx1"/>
                </a:solidFill>
                <a:latin typeface="Calibri" charset="0"/>
                <a:ea typeface="MS PGothic" charset="0"/>
                <a:cs typeface="MS PGothic" charset="0"/>
              </a:defRPr>
            </a:lvl4pPr>
            <a:lvl5pPr marL="2057400" indent="-228600" eaLnBrk="0" hangingPunct="0">
              <a:defRPr>
                <a:solidFill>
                  <a:schemeClr val="tx1"/>
                </a:solidFill>
                <a:latin typeface="Calibri" charset="0"/>
                <a:ea typeface="MS PGothic" charset="0"/>
                <a:cs typeface="MS PGothic" charset="0"/>
              </a:defRPr>
            </a:lvl5pPr>
            <a:lvl6pPr marL="25146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6pPr>
            <a:lvl7pPr marL="29718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7pPr>
            <a:lvl8pPr marL="34290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8pPr>
            <a:lvl9pPr marL="38862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9pPr>
          </a:lstStyle>
          <a:p>
            <a:pPr algn="ctr"/>
            <a:r>
              <a:rPr lang="en-US" sz="4400" dirty="0" smtClean="0"/>
              <a:t>Current </a:t>
            </a:r>
            <a:r>
              <a:rPr lang="en-US" sz="4400" dirty="0"/>
              <a:t>Enrollment Data Read-</a:t>
            </a:r>
            <a:r>
              <a:rPr lang="en-US" sz="4400" dirty="0" smtClean="0"/>
              <a:t>In</a:t>
            </a:r>
            <a:r>
              <a:rPr lang="en-US" sz="4400" dirty="0"/>
              <a:t> </a:t>
            </a:r>
            <a:endParaRPr lang="en-US" sz="4400" dirty="0" smtClean="0"/>
          </a:p>
          <a:p>
            <a:pPr algn="ctr"/>
            <a:r>
              <a:rPr lang="en-US" sz="4400" dirty="0" smtClean="0">
                <a:latin typeface="Wingdings"/>
                <a:ea typeface="Wingdings"/>
                <a:cs typeface="Wingdings"/>
                <a:sym typeface="Wingdings"/>
              </a:rPr>
              <a:t></a:t>
            </a:r>
            <a:endParaRPr lang="en-US" sz="4400" dirty="0"/>
          </a:p>
          <a:p>
            <a:pPr algn="ctr"/>
            <a:r>
              <a:rPr lang="en-US" sz="4400" dirty="0" smtClean="0"/>
              <a:t>Parameter Estimation </a:t>
            </a:r>
          </a:p>
          <a:p>
            <a:pPr algn="ctr"/>
            <a:r>
              <a:rPr lang="en-US" sz="4400" dirty="0" smtClean="0">
                <a:latin typeface="Wingdings"/>
                <a:ea typeface="Wingdings"/>
                <a:cs typeface="Wingdings"/>
                <a:sym typeface="Wingdings"/>
              </a:rPr>
              <a:t></a:t>
            </a:r>
            <a:endParaRPr lang="en-US" sz="4400" dirty="0" smtClean="0"/>
          </a:p>
          <a:p>
            <a:pPr algn="ctr"/>
            <a:r>
              <a:rPr lang="en-US" sz="4400" dirty="0" smtClean="0"/>
              <a:t>Recruitment Prediction </a:t>
            </a:r>
          </a:p>
          <a:p>
            <a:pPr algn="ctr"/>
            <a:r>
              <a:rPr lang="en-US" sz="4400" dirty="0" smtClean="0">
                <a:latin typeface="Wingdings"/>
                <a:ea typeface="Wingdings"/>
                <a:cs typeface="Wingdings"/>
                <a:sym typeface="Wingdings"/>
              </a:rPr>
              <a:t></a:t>
            </a:r>
            <a:endParaRPr lang="en-US" sz="4400" dirty="0" smtClean="0"/>
          </a:p>
          <a:p>
            <a:pPr algn="ctr"/>
            <a:r>
              <a:rPr lang="en-US" sz="4400" dirty="0" smtClean="0"/>
              <a:t>Adaptive </a:t>
            </a:r>
            <a:r>
              <a:rPr lang="en-US" sz="4400" dirty="0"/>
              <a:t>Adjustment </a:t>
            </a:r>
            <a:r>
              <a:rPr lang="en-US" sz="4400" dirty="0" smtClean="0"/>
              <a:t>(if necessary)</a:t>
            </a:r>
            <a:endParaRPr lang="en-US" sz="4400" b="1" dirty="0"/>
          </a:p>
        </p:txBody>
      </p:sp>
      <p:sp>
        <p:nvSpPr>
          <p:cNvPr id="1037" name="TextBox 13"/>
          <p:cNvSpPr txBox="1">
            <a:spLocks noChangeArrowheads="1"/>
          </p:cNvSpPr>
          <p:nvPr/>
        </p:nvSpPr>
        <p:spPr bwMode="auto">
          <a:xfrm>
            <a:off x="817993" y="10182217"/>
            <a:ext cx="9522982" cy="9938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374593" tIns="187297" rIns="374593" bIns="187297">
            <a:spAutoFit/>
          </a:bodyPr>
          <a:lstStyle>
            <a:lvl1pPr marL="171450" indent="-171450" eaLnBrk="0" hangingPunct="0">
              <a:defRPr>
                <a:solidFill>
                  <a:schemeClr val="tx1"/>
                </a:solidFill>
                <a:latin typeface="Calibri" charset="0"/>
                <a:ea typeface="MS PGothic" charset="0"/>
                <a:cs typeface="MS PGothic" charset="0"/>
              </a:defRPr>
            </a:lvl1pPr>
            <a:lvl2pPr marL="742950" indent="-285750" eaLnBrk="0" hangingPunct="0">
              <a:defRPr>
                <a:solidFill>
                  <a:schemeClr val="tx1"/>
                </a:solidFill>
                <a:latin typeface="Calibri" charset="0"/>
                <a:ea typeface="MS PGothic" charset="0"/>
                <a:cs typeface="MS PGothic" charset="0"/>
              </a:defRPr>
            </a:lvl2pPr>
            <a:lvl3pPr marL="1143000" indent="-228600" eaLnBrk="0" hangingPunct="0">
              <a:defRPr>
                <a:solidFill>
                  <a:schemeClr val="tx1"/>
                </a:solidFill>
                <a:latin typeface="Calibri" charset="0"/>
                <a:ea typeface="MS PGothic" charset="0"/>
                <a:cs typeface="MS PGothic" charset="0"/>
              </a:defRPr>
            </a:lvl3pPr>
            <a:lvl4pPr marL="1600200" indent="-228600" eaLnBrk="0" hangingPunct="0">
              <a:defRPr>
                <a:solidFill>
                  <a:schemeClr val="tx1"/>
                </a:solidFill>
                <a:latin typeface="Calibri" charset="0"/>
                <a:ea typeface="MS PGothic" charset="0"/>
                <a:cs typeface="MS PGothic" charset="0"/>
              </a:defRPr>
            </a:lvl4pPr>
            <a:lvl5pPr marL="2057400" indent="-228600" eaLnBrk="0" hangingPunct="0">
              <a:defRPr>
                <a:solidFill>
                  <a:schemeClr val="tx1"/>
                </a:solidFill>
                <a:latin typeface="Calibri" charset="0"/>
                <a:ea typeface="MS PGothic" charset="0"/>
                <a:cs typeface="MS PGothic" charset="0"/>
              </a:defRPr>
            </a:lvl5pPr>
            <a:lvl6pPr marL="25146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6pPr>
            <a:lvl7pPr marL="29718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7pPr>
            <a:lvl8pPr marL="34290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8pPr>
            <a:lvl9pPr marL="38862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9pPr>
          </a:lstStyle>
          <a:p>
            <a:endParaRPr lang="en-US" sz="4000" dirty="0"/>
          </a:p>
        </p:txBody>
      </p:sp>
      <p:pic>
        <p:nvPicPr>
          <p:cNvPr id="23" name="Picture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046941" y="1035324"/>
            <a:ext cx="2660969" cy="1785753"/>
          </a:xfrm>
          <a:prstGeom prst="rect">
            <a:avLst/>
          </a:prstGeom>
        </p:spPr>
      </p:pic>
      <p:sp>
        <p:nvSpPr>
          <p:cNvPr id="10" name="TextBox 9"/>
          <p:cNvSpPr txBox="1"/>
          <p:nvPr/>
        </p:nvSpPr>
        <p:spPr>
          <a:xfrm>
            <a:off x="4848885" y="6580053"/>
            <a:ext cx="184666" cy="369332"/>
          </a:xfrm>
          <a:prstGeom prst="rect">
            <a:avLst/>
          </a:prstGeom>
          <a:noFill/>
        </p:spPr>
        <p:txBody>
          <a:bodyPr wrap="none" rtlCol="0">
            <a:spAutoFit/>
          </a:bodyPr>
          <a:lstStyle/>
          <a:p>
            <a:endParaRPr lang="en-US" dirty="0"/>
          </a:p>
        </p:txBody>
      </p:sp>
      <p:sp>
        <p:nvSpPr>
          <p:cNvPr id="11" name="Rectangle 10"/>
          <p:cNvSpPr/>
          <p:nvPr/>
        </p:nvSpPr>
        <p:spPr>
          <a:xfrm>
            <a:off x="817993" y="5102725"/>
            <a:ext cx="9522982" cy="5632311"/>
          </a:xfrm>
          <a:prstGeom prst="rect">
            <a:avLst/>
          </a:prstGeom>
        </p:spPr>
        <p:txBody>
          <a:bodyPr wrap="square">
            <a:spAutoFit/>
          </a:bodyPr>
          <a:lstStyle/>
          <a:p>
            <a:r>
              <a:rPr lang="en-US" sz="4000" dirty="0"/>
              <a:t>Clinical trials are experiments that study patients, which can be </a:t>
            </a:r>
            <a:r>
              <a:rPr lang="en-US" sz="4000" dirty="0" smtClean="0"/>
              <a:t>analyzed </a:t>
            </a:r>
            <a:r>
              <a:rPr lang="en-US" sz="4000" dirty="0"/>
              <a:t>only after </a:t>
            </a:r>
            <a:r>
              <a:rPr lang="en-US" sz="4000" dirty="0" smtClean="0"/>
              <a:t>sufficient patients have </a:t>
            </a:r>
            <a:r>
              <a:rPr lang="en-US" sz="4000" dirty="0"/>
              <a:t>been </a:t>
            </a:r>
            <a:r>
              <a:rPr lang="en-US" sz="4000" dirty="0" smtClean="0"/>
              <a:t>enrolled to meet the power requirements for the primary endpoint. </a:t>
            </a:r>
            <a:r>
              <a:rPr lang="en-US" sz="4000" dirty="0"/>
              <a:t>Therefore, it is very important for researchers to be able to recruit enough </a:t>
            </a:r>
            <a:r>
              <a:rPr lang="en-US" sz="4000" dirty="0" smtClean="0"/>
              <a:t>patients </a:t>
            </a:r>
            <a:r>
              <a:rPr lang="en-US" sz="4000" dirty="0"/>
              <a:t>by </a:t>
            </a:r>
            <a:r>
              <a:rPr lang="en-US" sz="4000" dirty="0" smtClean="0"/>
              <a:t>a given deadline</a:t>
            </a:r>
            <a:r>
              <a:rPr lang="en-US" sz="4000" dirty="0"/>
              <a:t>. </a:t>
            </a:r>
            <a:r>
              <a:rPr lang="en-US" sz="4000" dirty="0" smtClean="0"/>
              <a:t>The current problem: how can investigators know the trial will be completed on time?</a:t>
            </a:r>
            <a:endParaRPr lang="en-US" sz="4000" dirty="0"/>
          </a:p>
        </p:txBody>
      </p:sp>
      <p:sp>
        <p:nvSpPr>
          <p:cNvPr id="12" name="Rectangle 11"/>
          <p:cNvSpPr/>
          <p:nvPr/>
        </p:nvSpPr>
        <p:spPr>
          <a:xfrm>
            <a:off x="817993" y="12599495"/>
            <a:ext cx="9513628" cy="8094524"/>
          </a:xfrm>
          <a:prstGeom prst="rect">
            <a:avLst/>
          </a:prstGeom>
        </p:spPr>
        <p:txBody>
          <a:bodyPr wrap="square">
            <a:spAutoFit/>
          </a:bodyPr>
          <a:lstStyle/>
          <a:p>
            <a:r>
              <a:rPr lang="en-US" dirty="0" smtClean="0"/>
              <a:t> </a:t>
            </a:r>
            <a:r>
              <a:rPr lang="en-US" sz="4000" dirty="0" smtClean="0"/>
              <a:t>A recruitment model is implemented in </a:t>
            </a:r>
            <a:r>
              <a:rPr lang="en-US" sz="4000" b="1" dirty="0" smtClean="0">
                <a:solidFill>
                  <a:schemeClr val="accent1">
                    <a:lumMod val="75000"/>
                  </a:schemeClr>
                </a:solidFill>
              </a:rPr>
              <a:t>JMP Clinical</a:t>
            </a:r>
            <a:r>
              <a:rPr lang="en-US" sz="4000" dirty="0" smtClean="0"/>
              <a:t> where, given current enrollment information, the estimated remaining recruitment time and confidence bands are generated using maximum likelihood estimation and Bayesian simulation, providing the future recruitment prediction to users in advance. If there is a high probability of missing the recruitment deadline, </a:t>
            </a:r>
            <a:r>
              <a:rPr lang="en-US" sz="4000" b="1" dirty="0" smtClean="0">
                <a:solidFill>
                  <a:schemeClr val="accent1">
                    <a:lumMod val="75000"/>
                  </a:schemeClr>
                </a:solidFill>
              </a:rPr>
              <a:t>JMP Clinical</a:t>
            </a:r>
            <a:r>
              <a:rPr lang="en-US" sz="4000" dirty="0" smtClean="0"/>
              <a:t> will calculate the number of additional centers needed to meet the deadline, helping users adjust the recruitment process to reach the target time. </a:t>
            </a:r>
            <a:endParaRPr lang="en-US" sz="4000" dirty="0"/>
          </a:p>
        </p:txBody>
      </p:sp>
      <p:sp>
        <p:nvSpPr>
          <p:cNvPr id="28" name="Rounded Rectangle 27"/>
          <p:cNvSpPr>
            <a:spLocks noChangeArrowheads="1"/>
          </p:cNvSpPr>
          <p:nvPr/>
        </p:nvSpPr>
        <p:spPr bwMode="auto">
          <a:xfrm>
            <a:off x="13277378" y="3723496"/>
            <a:ext cx="9574213" cy="1144588"/>
          </a:xfrm>
          <a:prstGeom prst="roundRect">
            <a:avLst>
              <a:gd name="adj" fmla="val 16667"/>
            </a:avLst>
          </a:prstGeom>
          <a:gradFill rotWithShape="1">
            <a:gsLst>
              <a:gs pos="0">
                <a:srgbClr val="9BC1FF"/>
              </a:gs>
              <a:gs pos="100000">
                <a:srgbClr val="3F80CD"/>
              </a:gs>
            </a:gsLst>
            <a:lin ang="5400000"/>
          </a:gradFill>
          <a:ln w="9525">
            <a:solidFill>
              <a:srgbClr val="4A7EBB"/>
            </a:solidFill>
            <a:round/>
            <a:headEnd/>
            <a:tailEnd/>
          </a:ln>
          <a:effectLst>
            <a:outerShdw dist="23000" dir="5400000" rotWithShape="0">
              <a:srgbClr val="808080">
                <a:alpha val="34999"/>
              </a:srgbClr>
            </a:outerShdw>
          </a:effectLst>
        </p:spPr>
        <p:txBody>
          <a:bodyPr lIns="374593" tIns="187297" rIns="374593" bIns="187297" anchor="ctr"/>
          <a:lstStyle/>
          <a:p>
            <a:pPr algn="ctr" defTabSz="1872966">
              <a:defRPr/>
            </a:pPr>
            <a:r>
              <a:rPr lang="en-US" sz="4900" b="1" dirty="0" smtClean="0">
                <a:latin typeface="+mn-lt"/>
                <a:ea typeface="+mn-ea"/>
                <a:cs typeface="+mn-cs"/>
              </a:rPr>
              <a:t>Model Assumptions</a:t>
            </a:r>
            <a:endParaRPr lang="en-US" sz="4900" b="1" dirty="0">
              <a:latin typeface="+mn-lt"/>
              <a:ea typeface="+mn-ea"/>
              <a:cs typeface="+mn-cs"/>
            </a:endParaRPr>
          </a:p>
        </p:txBody>
      </p:sp>
      <p:sp>
        <p:nvSpPr>
          <p:cNvPr id="35" name="Rounded Rectangle 34"/>
          <p:cNvSpPr>
            <a:spLocks noChangeArrowheads="1"/>
          </p:cNvSpPr>
          <p:nvPr/>
        </p:nvSpPr>
        <p:spPr bwMode="auto">
          <a:xfrm>
            <a:off x="13203072" y="11872480"/>
            <a:ext cx="9574213" cy="1144588"/>
          </a:xfrm>
          <a:prstGeom prst="roundRect">
            <a:avLst>
              <a:gd name="adj" fmla="val 16667"/>
            </a:avLst>
          </a:prstGeom>
          <a:gradFill rotWithShape="1">
            <a:gsLst>
              <a:gs pos="0">
                <a:srgbClr val="9BC1FF"/>
              </a:gs>
              <a:gs pos="100000">
                <a:srgbClr val="3F80CD"/>
              </a:gs>
            </a:gsLst>
            <a:lin ang="5400000"/>
          </a:gradFill>
          <a:ln w="9525">
            <a:solidFill>
              <a:srgbClr val="4A7EBB"/>
            </a:solidFill>
            <a:round/>
            <a:headEnd/>
            <a:tailEnd/>
          </a:ln>
          <a:effectLst>
            <a:outerShdw dist="23000" dir="5400000" rotWithShape="0">
              <a:srgbClr val="808080">
                <a:alpha val="34999"/>
              </a:srgbClr>
            </a:outerShdw>
          </a:effectLst>
        </p:spPr>
        <p:txBody>
          <a:bodyPr lIns="374593" tIns="187297" rIns="374593" bIns="187297" anchor="ctr"/>
          <a:lstStyle/>
          <a:p>
            <a:pPr algn="ctr" defTabSz="1872966">
              <a:defRPr/>
            </a:pPr>
            <a:r>
              <a:rPr lang="en-US" sz="4900" b="1" dirty="0" smtClean="0">
                <a:latin typeface="+mn-lt"/>
                <a:ea typeface="+mn-ea"/>
                <a:cs typeface="+mn-cs"/>
              </a:rPr>
              <a:t>Workflow</a:t>
            </a:r>
            <a:endParaRPr lang="en-US" sz="4900" b="1" dirty="0">
              <a:latin typeface="+mn-lt"/>
              <a:ea typeface="+mn-ea"/>
              <a:cs typeface="+mn-cs"/>
            </a:endParaRP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993" y="253722"/>
            <a:ext cx="3109966" cy="3109966"/>
          </a:xfrm>
          <a:prstGeom prst="rect">
            <a:avLst/>
          </a:prstGeom>
        </p:spPr>
      </p:pic>
      <p:sp>
        <p:nvSpPr>
          <p:cNvPr id="19" name="Rounded Rectangle 18"/>
          <p:cNvSpPr>
            <a:spLocks noChangeArrowheads="1"/>
          </p:cNvSpPr>
          <p:nvPr/>
        </p:nvSpPr>
        <p:spPr bwMode="auto">
          <a:xfrm>
            <a:off x="26106667" y="3723496"/>
            <a:ext cx="9574213" cy="1144588"/>
          </a:xfrm>
          <a:prstGeom prst="roundRect">
            <a:avLst>
              <a:gd name="adj" fmla="val 16667"/>
            </a:avLst>
          </a:prstGeom>
          <a:gradFill rotWithShape="1">
            <a:gsLst>
              <a:gs pos="0">
                <a:srgbClr val="9BC1FF"/>
              </a:gs>
              <a:gs pos="100000">
                <a:srgbClr val="3F80CD"/>
              </a:gs>
            </a:gsLst>
            <a:lin ang="5400000"/>
          </a:gradFill>
          <a:ln w="9525">
            <a:solidFill>
              <a:srgbClr val="4A7EBB"/>
            </a:solidFill>
            <a:round/>
            <a:headEnd/>
            <a:tailEnd/>
          </a:ln>
          <a:effectLst>
            <a:outerShdw dist="23000" dir="5400000" rotWithShape="0">
              <a:srgbClr val="808080">
                <a:alpha val="34999"/>
              </a:srgbClr>
            </a:outerShdw>
          </a:effectLst>
        </p:spPr>
        <p:txBody>
          <a:bodyPr lIns="374593" tIns="187297" rIns="374593" bIns="187297" anchor="ctr"/>
          <a:lstStyle/>
          <a:p>
            <a:pPr algn="ctr" defTabSz="1872966">
              <a:defRPr/>
            </a:pPr>
            <a:r>
              <a:rPr lang="en-US" sz="4900" b="1" dirty="0" smtClean="0">
                <a:latin typeface="+mn-lt"/>
                <a:ea typeface="+mn-ea"/>
                <a:cs typeface="+mn-cs"/>
              </a:rPr>
              <a:t>User Interface</a:t>
            </a:r>
            <a:endParaRPr lang="en-US" sz="4900" b="1" dirty="0">
              <a:latin typeface="+mn-lt"/>
              <a:ea typeface="+mn-ea"/>
              <a:cs typeface="+mn-cs"/>
            </a:endParaRPr>
          </a:p>
        </p:txBody>
      </p:sp>
      <mc:AlternateContent xmlns:mc="http://schemas.openxmlformats.org/markup-compatibility/2006" xmlns:a14="http://schemas.microsoft.com/office/drawing/2010/main">
        <mc:Choice Requires="a14">
          <p:sp>
            <p:nvSpPr>
              <p:cNvPr id="9" name="Rectangle 8"/>
              <p:cNvSpPr/>
              <p:nvPr/>
            </p:nvSpPr>
            <p:spPr>
              <a:xfrm>
                <a:off x="12957640" y="5307372"/>
                <a:ext cx="10250652" cy="5907258"/>
              </a:xfrm>
              <a:prstGeom prst="rect">
                <a:avLst/>
              </a:prstGeom>
            </p:spPr>
            <p:txBody>
              <a:bodyPr wrap="square">
                <a:spAutoFit/>
              </a:bodyPr>
              <a:lstStyle/>
              <a:p>
                <a:pPr marL="0" marR="0">
                  <a:lnSpc>
                    <a:spcPct val="107000"/>
                  </a:lnSpc>
                  <a:spcBef>
                    <a:spcPts val="0"/>
                  </a:spcBef>
                  <a:spcAft>
                    <a:spcPts val="800"/>
                  </a:spcAft>
                </a:pPr>
                <a:r>
                  <a:rPr lang="en-US" sz="4000" dirty="0">
                    <a:latin typeface="Calibri" panose="020F0502020204030204" pitchFamily="34" charset="0"/>
                    <a:ea typeface="Calibri" panose="020F0502020204030204" pitchFamily="34" charset="0"/>
                    <a:cs typeface="Times New Roman" panose="02020603050405020304" pitchFamily="18" charset="0"/>
                  </a:rPr>
                  <a:t>Suppose that, up to </a:t>
                </a:r>
                <a:r>
                  <a:rPr lang="en-US" sz="4000" dirty="0" smtClean="0">
                    <a:latin typeface="Calibri" panose="020F0502020204030204" pitchFamily="34" charset="0"/>
                    <a:ea typeface="Calibri" panose="020F0502020204030204" pitchFamily="34" charset="0"/>
                    <a:cs typeface="Times New Roman" panose="02020603050405020304" pitchFamily="18" charset="0"/>
                  </a:rPr>
                  <a:t>current time</a:t>
                </a:r>
                <a:r>
                  <a:rPr lang="en-US" sz="4000" dirty="0" smtClean="0">
                    <a:effectLst/>
                    <a:latin typeface="Calibri" panose="020F0502020204030204" pitchFamily="34" charset="0"/>
                    <a:ea typeface="Times New Roman" panose="02020603050405020304" pitchFamily="18" charset="0"/>
                    <a:cs typeface="Times New Roman" panose="02020603050405020304" pitchFamily="18" charset="0"/>
                  </a:rPr>
                  <a:t>,</a:t>
                </a:r>
                <a:r>
                  <a:rPr lang="en-US" sz="4000" dirty="0" smtClean="0">
                    <a:effectLst/>
                    <a:latin typeface="Calibri" panose="020F0502020204030204" pitchFamily="34" charset="0"/>
                    <a:ea typeface="Calibri" panose="020F0502020204030204" pitchFamily="34" charset="0"/>
                    <a:cs typeface="Times New Roman" panose="02020603050405020304" pitchFamily="18" charset="0"/>
                  </a:rPr>
                  <a:t> </a:t>
                </a:r>
                <a14:m>
                  <m:oMath xmlns:m="http://schemas.openxmlformats.org/officeDocument/2006/math">
                    <m:sSub>
                      <m:sSubPr>
                        <m:ctrlPr>
                          <a:rPr lang="en-US" sz="4000" i="1">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4000" i="1">
                            <a:effectLst/>
                            <a:latin typeface="Cambria Math" panose="02040503050406030204" pitchFamily="18" charset="0"/>
                            <a:ea typeface="Calibri" panose="020F0502020204030204" pitchFamily="34" charset="0"/>
                            <a:cs typeface="Times New Roman" panose="02020603050405020304" pitchFamily="18" charset="0"/>
                          </a:rPr>
                          <m:t>𝑘</m:t>
                        </m:r>
                      </m:e>
                      <m:sub>
                        <m:r>
                          <a:rPr lang="en-US" sz="4000" i="1">
                            <a:effectLst/>
                            <a:latin typeface="Cambria Math" panose="02040503050406030204" pitchFamily="18" charset="0"/>
                            <a:ea typeface="Calibri" panose="020F0502020204030204" pitchFamily="34" charset="0"/>
                            <a:cs typeface="Times New Roman" panose="02020603050405020304" pitchFamily="18" charset="0"/>
                          </a:rPr>
                          <m:t>𝑖</m:t>
                        </m:r>
                      </m:sub>
                    </m:sSub>
                  </m:oMath>
                </a14:m>
                <a:r>
                  <a:rPr lang="en-US" sz="4000" dirty="0">
                    <a:effectLst/>
                    <a:latin typeface="Calibri" panose="020F0502020204030204" pitchFamily="34" charset="0"/>
                    <a:ea typeface="Times New Roman" panose="02020603050405020304" pitchFamily="18" charset="0"/>
                    <a:cs typeface="Times New Roman" panose="02020603050405020304" pitchFamily="18" charset="0"/>
                  </a:rPr>
                  <a:t> patients </a:t>
                </a:r>
                <a:r>
                  <a:rPr lang="en-US" sz="4000" dirty="0" smtClean="0">
                    <a:effectLst/>
                    <a:latin typeface="Calibri" panose="020F0502020204030204" pitchFamily="34" charset="0"/>
                    <a:ea typeface="Times New Roman" panose="02020603050405020304" pitchFamily="18" charset="0"/>
                    <a:cs typeface="Times New Roman" panose="02020603050405020304" pitchFamily="18" charset="0"/>
                  </a:rPr>
                  <a:t>are enrolled </a:t>
                </a:r>
                <a:r>
                  <a:rPr lang="en-US" sz="4000" dirty="0">
                    <a:effectLst/>
                    <a:latin typeface="Calibri" panose="020F0502020204030204" pitchFamily="34" charset="0"/>
                    <a:ea typeface="Times New Roman" panose="02020603050405020304" pitchFamily="18" charset="0"/>
                    <a:cs typeface="Times New Roman" panose="02020603050405020304" pitchFamily="18" charset="0"/>
                  </a:rPr>
                  <a:t>in the </a:t>
                </a:r>
                <a14:m>
                  <m:oMath xmlns:m="http://schemas.openxmlformats.org/officeDocument/2006/math">
                    <m:sSub>
                      <m:sSubPr>
                        <m:ctrlPr>
                          <a:rPr lang="en-US" sz="4000"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4000" i="1">
                            <a:effectLst/>
                            <a:latin typeface="Cambria Math" panose="02040503050406030204" pitchFamily="18" charset="0"/>
                            <a:ea typeface="Times New Roman" panose="02020603050405020304" pitchFamily="18" charset="0"/>
                            <a:cs typeface="Times New Roman" panose="02020603050405020304" pitchFamily="18" charset="0"/>
                          </a:rPr>
                          <m:t>𝜏</m:t>
                        </m:r>
                      </m:e>
                      <m:sub>
                        <m:r>
                          <a:rPr lang="en-US" sz="4000" i="1">
                            <a:effectLst/>
                            <a:latin typeface="Cambria Math" panose="02040503050406030204" pitchFamily="18" charset="0"/>
                            <a:ea typeface="Times New Roman" panose="02020603050405020304" pitchFamily="18" charset="0"/>
                            <a:cs typeface="Times New Roman" panose="02020603050405020304" pitchFamily="18" charset="0"/>
                          </a:rPr>
                          <m:t>𝑖</m:t>
                        </m:r>
                      </m:sub>
                    </m:sSub>
                  </m:oMath>
                </a14:m>
                <a:r>
                  <a:rPr lang="en-US" sz="4000" dirty="0">
                    <a:effectLst/>
                    <a:latin typeface="Calibri" panose="020F0502020204030204" pitchFamily="34" charset="0"/>
                    <a:ea typeface="Times New Roman" panose="02020603050405020304" pitchFamily="18" charset="0"/>
                    <a:cs typeface="Times New Roman" panose="02020603050405020304" pitchFamily="18" charset="0"/>
                  </a:rPr>
                  <a:t> days center </a:t>
                </a:r>
                <a14:m>
                  <m:oMath xmlns:m="http://schemas.openxmlformats.org/officeDocument/2006/math">
                    <m:r>
                      <a:rPr lang="en-US" sz="4000" i="1">
                        <a:latin typeface="Cambria Math" panose="02040503050406030204" pitchFamily="18" charset="0"/>
                        <a:ea typeface="Calibri" panose="020F0502020204030204" pitchFamily="34" charset="0"/>
                        <a:cs typeface="Times New Roman" panose="02020603050405020304" pitchFamily="18" charset="0"/>
                      </a:rPr>
                      <m:t>𝑖</m:t>
                    </m:r>
                  </m:oMath>
                </a14:m>
                <a:r>
                  <a:rPr lang="en-US" sz="4000" dirty="0" smtClean="0">
                    <a:effectLst/>
                    <a:latin typeface="Calibri" panose="020F0502020204030204" pitchFamily="34" charset="0"/>
                    <a:ea typeface="Times New Roman" panose="02020603050405020304" pitchFamily="18" charset="0"/>
                    <a:cs typeface="Times New Roman" panose="02020603050405020304" pitchFamily="18" charset="0"/>
                  </a:rPr>
                  <a:t> </a:t>
                </a:r>
                <a:r>
                  <a:rPr lang="en-US" sz="4000" dirty="0">
                    <a:effectLst/>
                    <a:latin typeface="Calibri" panose="020F0502020204030204" pitchFamily="34" charset="0"/>
                    <a:ea typeface="Times New Roman" panose="02020603050405020304" pitchFamily="18" charset="0"/>
                    <a:cs typeface="Times New Roman" panose="02020603050405020304" pitchFamily="18" charset="0"/>
                  </a:rPr>
                  <a:t>has been enrolling, </a:t>
                </a:r>
                <a14:m>
                  <m:oMath xmlns:m="http://schemas.openxmlformats.org/officeDocument/2006/math">
                    <m:r>
                      <a:rPr lang="en-US" sz="4000" i="1">
                        <a:effectLst/>
                        <a:latin typeface="Cambria Math" panose="02040503050406030204" pitchFamily="18" charset="0"/>
                        <a:ea typeface="Times New Roman" panose="02020603050405020304" pitchFamily="18" charset="0"/>
                        <a:cs typeface="Times New Roman" panose="02020603050405020304" pitchFamily="18" charset="0"/>
                      </a:rPr>
                      <m:t>𝑖</m:t>
                    </m:r>
                    <m:r>
                      <a:rPr lang="en-US" sz="4000" i="1">
                        <a:effectLst/>
                        <a:latin typeface="Cambria Math" panose="02040503050406030204" pitchFamily="18" charset="0"/>
                        <a:ea typeface="Times New Roman" panose="02020603050405020304" pitchFamily="18" charset="0"/>
                        <a:cs typeface="Times New Roman" panose="02020603050405020304" pitchFamily="18" charset="0"/>
                      </a:rPr>
                      <m:t>=1,2,3,…</m:t>
                    </m:r>
                  </m:oMath>
                </a14:m>
                <a:r>
                  <a:rPr lang="en-US" sz="40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4000" i="1" dirty="0">
                    <a:effectLst/>
                    <a:latin typeface="Calibri" panose="020F0502020204030204" pitchFamily="34" charset="0"/>
                    <a:ea typeface="Times New Roman" panose="02020603050405020304" pitchFamily="18" charset="0"/>
                    <a:cs typeface="Times New Roman" panose="02020603050405020304" pitchFamily="18" charset="0"/>
                  </a:rPr>
                  <a:t>N</a:t>
                </a:r>
                <a:r>
                  <a:rPr lang="en-US" sz="4000" dirty="0">
                    <a:effectLst/>
                    <a:latin typeface="Calibri" panose="020F0502020204030204" pitchFamily="34" charset="0"/>
                    <a:ea typeface="Times New Roman" panose="02020603050405020304" pitchFamily="18" charset="0"/>
                    <a:cs typeface="Times New Roman" panose="02020603050405020304" pitchFamily="18" charset="0"/>
                  </a:rPr>
                  <a:t>. We </a:t>
                </a:r>
                <a:r>
                  <a:rPr lang="en-US" sz="4000" dirty="0" smtClean="0">
                    <a:effectLst/>
                    <a:latin typeface="Calibri" panose="020F0502020204030204" pitchFamily="34" charset="0"/>
                    <a:ea typeface="Times New Roman" panose="02020603050405020304" pitchFamily="18" charset="0"/>
                    <a:cs typeface="Times New Roman" panose="02020603050405020304" pitchFamily="18" charset="0"/>
                  </a:rPr>
                  <a:t>assume:</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4000" dirty="0" smtClean="0">
                    <a:effectLst/>
                    <a:latin typeface="Calibri" panose="020F0502020204030204" pitchFamily="34" charset="0"/>
                    <a:ea typeface="Calibri" panose="020F0502020204030204" pitchFamily="34" charset="0"/>
                    <a:cs typeface="Times New Roman" panose="02020603050405020304" pitchFamily="18" charset="0"/>
                  </a:rPr>
                  <a:t>Number </a:t>
                </a:r>
                <a:r>
                  <a:rPr lang="en-US" sz="4000" dirty="0">
                    <a:effectLst/>
                    <a:latin typeface="Calibri" panose="020F0502020204030204" pitchFamily="34" charset="0"/>
                    <a:ea typeface="Calibri" panose="020F0502020204030204" pitchFamily="34" charset="0"/>
                    <a:cs typeface="Times New Roman" panose="02020603050405020304" pitchFamily="18" charset="0"/>
                  </a:rPr>
                  <a:t>of patients recruited by center </a:t>
                </a:r>
                <a14:m>
                  <m:oMath xmlns:m="http://schemas.openxmlformats.org/officeDocument/2006/math">
                    <m:r>
                      <a:rPr lang="en-US" sz="4000" i="1">
                        <a:effectLst/>
                        <a:latin typeface="Cambria Math" panose="02040503050406030204" pitchFamily="18" charset="0"/>
                        <a:ea typeface="Calibri" panose="020F0502020204030204" pitchFamily="34" charset="0"/>
                        <a:cs typeface="Times New Roman" panose="02020603050405020304" pitchFamily="18" charset="0"/>
                      </a:rPr>
                      <m:t>𝑖</m:t>
                    </m:r>
                  </m:oMath>
                </a14:m>
                <a:r>
                  <a:rPr lang="en-US" sz="4000" dirty="0">
                    <a:effectLst/>
                    <a:latin typeface="Calibri" panose="020F0502020204030204" pitchFamily="34" charset="0"/>
                    <a:ea typeface="Calibri" panose="020F0502020204030204" pitchFamily="34" charset="0"/>
                    <a:cs typeface="Times New Roman" panose="02020603050405020304" pitchFamily="18" charset="0"/>
                  </a:rPr>
                  <a:t> up </a:t>
                </a:r>
                <a:r>
                  <a:rPr lang="en-US" sz="4000" dirty="0" smtClean="0">
                    <a:effectLst/>
                    <a:latin typeface="Calibri" panose="020F0502020204030204" pitchFamily="34" charset="0"/>
                    <a:ea typeface="Calibri" panose="020F0502020204030204" pitchFamily="34" charset="0"/>
                    <a:cs typeface="Times New Roman" panose="02020603050405020304" pitchFamily="18" charset="0"/>
                  </a:rPr>
                  <a:t>to the current time follows </a:t>
                </a:r>
                <a:r>
                  <a:rPr lang="en-US" sz="4000" dirty="0">
                    <a:latin typeface="Calibri" panose="020F0502020204030204" pitchFamily="34" charset="0"/>
                    <a:ea typeface="Calibri" panose="020F0502020204030204" pitchFamily="34" charset="0"/>
                    <a:cs typeface="Times New Roman" panose="02020603050405020304" pitchFamily="18" charset="0"/>
                  </a:rPr>
                  <a:t>a</a:t>
                </a:r>
                <a:r>
                  <a:rPr lang="en-US" sz="4000" dirty="0" smtClean="0">
                    <a:effectLst/>
                    <a:latin typeface="Calibri" panose="020F0502020204030204" pitchFamily="34" charset="0"/>
                    <a:ea typeface="Calibri" panose="020F0502020204030204" pitchFamily="34" charset="0"/>
                    <a:cs typeface="Times New Roman" panose="02020603050405020304" pitchFamily="18" charset="0"/>
                  </a:rPr>
                  <a:t> </a:t>
                </a:r>
                <a:r>
                  <a:rPr lang="en-US" sz="4000" dirty="0">
                    <a:effectLst/>
                    <a:latin typeface="Calibri" panose="020F0502020204030204" pitchFamily="34" charset="0"/>
                    <a:ea typeface="Calibri" panose="020F0502020204030204" pitchFamily="34" charset="0"/>
                    <a:cs typeface="Times New Roman" panose="02020603050405020304" pitchFamily="18" charset="0"/>
                  </a:rPr>
                  <a:t>Poisson </a:t>
                </a:r>
                <a:r>
                  <a:rPr lang="en-US" sz="4000" dirty="0" smtClean="0">
                    <a:effectLst/>
                    <a:latin typeface="Calibri" panose="020F0502020204030204" pitchFamily="34" charset="0"/>
                    <a:ea typeface="Calibri" panose="020F0502020204030204" pitchFamily="34" charset="0"/>
                    <a:cs typeface="Times New Roman" panose="02020603050405020304" pitchFamily="18" charset="0"/>
                  </a:rPr>
                  <a:t>with </a:t>
                </a:r>
                <a:r>
                  <a:rPr lang="en-US" sz="4000" dirty="0">
                    <a:effectLst/>
                    <a:latin typeface="Calibri" panose="020F0502020204030204" pitchFamily="34" charset="0"/>
                    <a:ea typeface="Calibri" panose="020F0502020204030204" pitchFamily="34" charset="0"/>
                    <a:cs typeface="Times New Roman" panose="02020603050405020304" pitchFamily="18" charset="0"/>
                  </a:rPr>
                  <a:t>recruitment rate </a:t>
                </a:r>
                <a14:m>
                  <m:oMath xmlns:m="http://schemas.openxmlformats.org/officeDocument/2006/math">
                    <m:sSub>
                      <m:sSubPr>
                        <m:ctrlPr>
                          <a:rPr lang="en-US" sz="4000" i="1">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4000" i="1">
                            <a:effectLst/>
                            <a:latin typeface="Cambria Math" panose="02040503050406030204" pitchFamily="18" charset="0"/>
                            <a:ea typeface="Calibri" panose="020F0502020204030204" pitchFamily="34" charset="0"/>
                            <a:cs typeface="Times New Roman" panose="02020603050405020304" pitchFamily="18" charset="0"/>
                          </a:rPr>
                          <m:t>𝜆</m:t>
                        </m:r>
                      </m:e>
                      <m:sub>
                        <m:r>
                          <a:rPr lang="en-US" sz="4000" i="1">
                            <a:effectLst/>
                            <a:latin typeface="Cambria Math" panose="02040503050406030204" pitchFamily="18" charset="0"/>
                            <a:ea typeface="Calibri" panose="020F0502020204030204" pitchFamily="34" charset="0"/>
                            <a:cs typeface="Times New Roman" panose="02020603050405020304" pitchFamily="18" charset="0"/>
                          </a:rPr>
                          <m:t>𝑖</m:t>
                        </m:r>
                      </m:sub>
                    </m:sSub>
                  </m:oMath>
                </a14:m>
                <a:r>
                  <a:rPr lang="en-US" sz="4000" dirty="0">
                    <a:effectLst/>
                    <a:latin typeface="Calibri" panose="020F0502020204030204" pitchFamily="34" charset="0"/>
                    <a:ea typeface="Times New Roman" panose="02020603050405020304" pitchFamily="18" charset="0"/>
                    <a:cs typeface="Times New Roman" panose="02020603050405020304" pitchFamily="18" charset="0"/>
                  </a:rPr>
                  <a:t>;</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4000" dirty="0" smtClean="0">
                    <a:effectLst/>
                    <a:latin typeface="Calibri" panose="020F0502020204030204" pitchFamily="34" charset="0"/>
                    <a:ea typeface="Times New Roman" panose="02020603050405020304" pitchFamily="18" charset="0"/>
                    <a:cs typeface="Times New Roman" panose="02020603050405020304" pitchFamily="18" charset="0"/>
                  </a:rPr>
                  <a:t>Rate </a:t>
                </a:r>
                <a14:m>
                  <m:oMath xmlns:m="http://schemas.openxmlformats.org/officeDocument/2006/math">
                    <m:sSub>
                      <m:sSubPr>
                        <m:ctrlPr>
                          <a:rPr lang="en-US" sz="4000"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4000" i="1">
                            <a:effectLst/>
                            <a:latin typeface="Cambria Math" panose="02040503050406030204" pitchFamily="18" charset="0"/>
                            <a:ea typeface="Times New Roman" panose="02020603050405020304" pitchFamily="18" charset="0"/>
                            <a:cs typeface="Times New Roman" panose="02020603050405020304" pitchFamily="18" charset="0"/>
                          </a:rPr>
                          <m:t>𝜆</m:t>
                        </m:r>
                      </m:e>
                      <m:sub>
                        <m:r>
                          <a:rPr lang="en-US" sz="4000" i="1">
                            <a:effectLst/>
                            <a:latin typeface="Cambria Math" panose="02040503050406030204" pitchFamily="18" charset="0"/>
                            <a:ea typeface="Times New Roman" panose="02020603050405020304" pitchFamily="18" charset="0"/>
                            <a:cs typeface="Times New Roman" panose="02020603050405020304" pitchFamily="18" charset="0"/>
                          </a:rPr>
                          <m:t>𝑖</m:t>
                        </m:r>
                      </m:sub>
                    </m:sSub>
                  </m:oMath>
                </a14:m>
                <a:r>
                  <a:rPr lang="en-US" sz="4000" dirty="0">
                    <a:effectLst/>
                    <a:latin typeface="Calibri" panose="020F0502020204030204" pitchFamily="34" charset="0"/>
                    <a:ea typeface="Times New Roman" panose="02020603050405020304" pitchFamily="18" charset="0"/>
                    <a:cs typeface="Times New Roman" panose="02020603050405020304" pitchFamily="18" charset="0"/>
                  </a:rPr>
                  <a:t> is </a:t>
                </a:r>
                <a:r>
                  <a:rPr lang="en-US" sz="4000" dirty="0" smtClean="0">
                    <a:effectLst/>
                    <a:latin typeface="Calibri" panose="020F0502020204030204" pitchFamily="34" charset="0"/>
                    <a:ea typeface="Times New Roman" panose="02020603050405020304" pitchFamily="18" charset="0"/>
                    <a:cs typeface="Times New Roman" panose="02020603050405020304" pitchFamily="18" charset="0"/>
                  </a:rPr>
                  <a:t>sampled </a:t>
                </a:r>
                <a:r>
                  <a:rPr lang="en-US" sz="4000" dirty="0">
                    <a:effectLst/>
                    <a:latin typeface="Calibri" panose="020F0502020204030204" pitchFamily="34" charset="0"/>
                    <a:ea typeface="Times New Roman" panose="02020603050405020304" pitchFamily="18" charset="0"/>
                    <a:cs typeface="Times New Roman" panose="02020603050405020304" pitchFamily="18" charset="0"/>
                  </a:rPr>
                  <a:t>from </a:t>
                </a:r>
                <a:r>
                  <a:rPr lang="en-US" sz="4000" dirty="0" smtClean="0">
                    <a:effectLst/>
                    <a:latin typeface="Calibri" panose="020F0502020204030204" pitchFamily="34" charset="0"/>
                    <a:ea typeface="Times New Roman" panose="02020603050405020304" pitchFamily="18" charset="0"/>
                    <a:cs typeface="Times New Roman" panose="02020603050405020304" pitchFamily="18" charset="0"/>
                  </a:rPr>
                  <a:t>Gamma </a:t>
                </a:r>
                <a14:m>
                  <m:oMath xmlns:m="http://schemas.openxmlformats.org/officeDocument/2006/math">
                    <m:r>
                      <a:rPr lang="en-US" sz="4000" i="1">
                        <a:effectLst/>
                        <a:latin typeface="Cambria Math" panose="02040503050406030204" pitchFamily="18" charset="0"/>
                        <a:ea typeface="Times New Roman" panose="02020603050405020304" pitchFamily="18" charset="0"/>
                        <a:cs typeface="Times New Roman" panose="02020603050405020304" pitchFamily="18" charset="0"/>
                      </a:rPr>
                      <m:t>(</m:t>
                    </m:r>
                    <m:r>
                      <a:rPr lang="en-US" sz="4000" i="1">
                        <a:effectLst/>
                        <a:latin typeface="Cambria Math" panose="02040503050406030204" pitchFamily="18" charset="0"/>
                        <a:ea typeface="Times New Roman" panose="02020603050405020304" pitchFamily="18" charset="0"/>
                        <a:cs typeface="Times New Roman" panose="02020603050405020304" pitchFamily="18" charset="0"/>
                      </a:rPr>
                      <m:t>𝛼</m:t>
                    </m:r>
                    <m:r>
                      <a:rPr lang="en-US" sz="4000" i="1">
                        <a:effectLst/>
                        <a:latin typeface="Cambria Math" panose="02040503050406030204" pitchFamily="18" charset="0"/>
                        <a:ea typeface="Times New Roman" panose="02020603050405020304" pitchFamily="18" charset="0"/>
                        <a:cs typeface="Times New Roman" panose="02020603050405020304" pitchFamily="18" charset="0"/>
                      </a:rPr>
                      <m:t>, </m:t>
                    </m:r>
                    <m:r>
                      <a:rPr lang="en-US" sz="4000" i="1">
                        <a:effectLst/>
                        <a:latin typeface="Cambria Math" panose="02040503050406030204" pitchFamily="18" charset="0"/>
                        <a:ea typeface="Times New Roman" panose="02020603050405020304" pitchFamily="18" charset="0"/>
                        <a:cs typeface="Times New Roman" panose="02020603050405020304" pitchFamily="18" charset="0"/>
                      </a:rPr>
                      <m:t>𝛽</m:t>
                    </m:r>
                    <m:r>
                      <a:rPr lang="en-US" sz="4000" i="1">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en-US" sz="4000" dirty="0">
                    <a:effectLst/>
                    <a:latin typeface="Calibri" panose="020F0502020204030204" pitchFamily="34" charset="0"/>
                    <a:ea typeface="Times New Roman" panose="02020603050405020304" pitchFamily="18" charset="0"/>
                    <a:cs typeface="Times New Roman" panose="02020603050405020304" pitchFamily="18" charset="0"/>
                  </a:rPr>
                  <a:t>.</a:t>
                </a:r>
                <a:r>
                  <a:rPr lang="en-US" sz="4000" dirty="0">
                    <a:effectLst/>
                    <a:latin typeface="Calibri" panose="020F0502020204030204" pitchFamily="34" charset="0"/>
                    <a:ea typeface="Calibri" panose="020F0502020204030204" pitchFamily="34" charset="0"/>
                    <a:cs typeface="Times New Roman" panose="02020603050405020304" pitchFamily="18" charset="0"/>
                  </a:rPr>
                  <a:t> </a:t>
                </a:r>
                <a:endParaRPr lang="en-US" sz="4000" dirty="0" smtClean="0">
                  <a:effectLst/>
                  <a:latin typeface="Calibri" panose="020F0502020204030204" pitchFamily="34" charset="0"/>
                  <a:ea typeface="Calibri" panose="020F0502020204030204" pitchFamily="34" charset="0"/>
                  <a:cs typeface="Times New Roman" panose="02020603050405020304" pitchFamily="18" charset="0"/>
                </a:endParaRPr>
              </a:p>
              <a:p>
                <a:pPr marR="0" lvl="0">
                  <a:spcBef>
                    <a:spcPts val="0"/>
                  </a:spcBef>
                  <a:spcAft>
                    <a:spcPts val="0"/>
                  </a:spcAft>
                </a:pP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4000" dirty="0" smtClean="0">
                    <a:effectLst/>
                    <a:latin typeface="Calibri" panose="020F0502020204030204" pitchFamily="34" charset="0"/>
                    <a:ea typeface="Times New Roman" panose="02020603050405020304" pitchFamily="18" charset="0"/>
                    <a:cs typeface="Times New Roman" panose="02020603050405020304" pitchFamily="18" charset="0"/>
                  </a:rPr>
                  <a:t>Parameters are </a:t>
                </a:r>
                <a:r>
                  <a:rPr lang="en-US" sz="4000" dirty="0">
                    <a:effectLst/>
                    <a:latin typeface="Calibri" panose="020F0502020204030204" pitchFamily="34" charset="0"/>
                    <a:ea typeface="Times New Roman" panose="02020603050405020304" pitchFamily="18" charset="0"/>
                    <a:cs typeface="Times New Roman" panose="02020603050405020304" pitchFamily="18" charset="0"/>
                  </a:rPr>
                  <a:t>estimated using PROC </a:t>
                </a:r>
                <a:r>
                  <a:rPr lang="en-US" sz="4000" dirty="0" smtClean="0">
                    <a:effectLst/>
                    <a:latin typeface="Calibri" panose="020F0502020204030204" pitchFamily="34" charset="0"/>
                    <a:ea typeface="Times New Roman" panose="02020603050405020304" pitchFamily="18" charset="0"/>
                    <a:cs typeface="Times New Roman" panose="02020603050405020304" pitchFamily="18" charset="0"/>
                  </a:rPr>
                  <a:t>NLMIXED.</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9" name="Rectangle 8"/>
              <p:cNvSpPr>
                <a:spLocks noRot="1" noChangeAspect="1" noMove="1" noResize="1" noEditPoints="1" noAdjustHandles="1" noChangeArrowheads="1" noChangeShapeType="1" noTextEdit="1"/>
              </p:cNvSpPr>
              <p:nvPr/>
            </p:nvSpPr>
            <p:spPr>
              <a:xfrm>
                <a:off x="12957640" y="5307372"/>
                <a:ext cx="10250652" cy="5907258"/>
              </a:xfrm>
              <a:prstGeom prst="rect">
                <a:avLst/>
              </a:prstGeom>
              <a:blipFill rotWithShape="0">
                <a:blip r:embed="rId7"/>
                <a:stretch>
                  <a:fillRect l="-2142" t="-1651" r="-2082" b="-2993"/>
                </a:stretch>
              </a:blipFill>
            </p:spPr>
            <p:txBody>
              <a:bodyPr/>
              <a:lstStyle/>
              <a:p>
                <a:r>
                  <a:rPr lang="en-US">
                    <a:noFill/>
                  </a:rPr>
                  <a:t> </a:t>
                </a:r>
              </a:p>
            </p:txBody>
          </p:sp>
        </mc:Fallback>
      </mc:AlternateContent>
      <p:grpSp>
        <p:nvGrpSpPr>
          <p:cNvPr id="7" name="Group 6"/>
          <p:cNvGrpSpPr/>
          <p:nvPr/>
        </p:nvGrpSpPr>
        <p:grpSpPr>
          <a:xfrm>
            <a:off x="26627283" y="5268942"/>
            <a:ext cx="8532980" cy="15425077"/>
            <a:chOff x="26627283" y="5268942"/>
            <a:chExt cx="8532980" cy="15425077"/>
          </a:xfrm>
        </p:grpSpPr>
        <p:pic>
          <p:nvPicPr>
            <p:cNvPr id="8" name="Picture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8522580" y="14094893"/>
              <a:ext cx="5079328" cy="6599126"/>
            </a:xfrm>
            <a:prstGeom prst="rect">
              <a:avLst/>
            </a:prstGeom>
          </p:spPr>
        </p:pic>
        <p:pic>
          <p:nvPicPr>
            <p:cNvPr id="21" name="Picture 20">
              <a:hlinkClick r:id="rId9" action="ppaction://hlinksldjump"/>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6627283" y="5268942"/>
              <a:ext cx="8532980" cy="8532980"/>
            </a:xfrm>
            <a:prstGeom prst="rect">
              <a:avLst/>
            </a:prstGeom>
            <a:ln w="19050">
              <a:solidFill>
                <a:schemeClr val="tx1"/>
              </a:solidFill>
            </a:ln>
          </p:spPr>
        </p:pic>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a:spLocks noChangeArrowheads="1"/>
          </p:cNvSpPr>
          <p:nvPr/>
        </p:nvSpPr>
        <p:spPr bwMode="auto">
          <a:xfrm>
            <a:off x="130175" y="260350"/>
            <a:ext cx="37203063" cy="3062288"/>
          </a:xfrm>
          <a:prstGeom prst="roundRect">
            <a:avLst>
              <a:gd name="adj" fmla="val 16667"/>
            </a:avLst>
          </a:prstGeom>
          <a:gradFill rotWithShape="1">
            <a:gsLst>
              <a:gs pos="0">
                <a:srgbClr val="9BC1FF"/>
              </a:gs>
              <a:gs pos="100000">
                <a:srgbClr val="3F80CD"/>
              </a:gs>
            </a:gsLst>
            <a:lin ang="5400000"/>
          </a:gradFill>
          <a:ln w="9525">
            <a:solidFill>
              <a:srgbClr val="4A7EBB"/>
            </a:solidFill>
            <a:round/>
            <a:headEnd/>
            <a:tailEnd/>
          </a:ln>
          <a:effectLst>
            <a:outerShdw dist="23000" dir="5400000" rotWithShape="0">
              <a:srgbClr val="808080">
                <a:alpha val="34999"/>
              </a:srgbClr>
            </a:outerShdw>
          </a:effectLst>
        </p:spPr>
        <p:txBody>
          <a:bodyPr lIns="374593" tIns="187297" rIns="374593" bIns="187297" anchor="ctr"/>
          <a:lstStyle/>
          <a:p>
            <a:pPr algn="ctr" defTabSz="1872966">
              <a:defRPr/>
            </a:pPr>
            <a:r>
              <a:rPr lang="en-US" sz="6000" b="1" dirty="0" smtClean="0">
                <a:solidFill>
                  <a:srgbClr val="FFFF00"/>
                </a:solidFill>
                <a:latin typeface="+mn-lt"/>
                <a:ea typeface="+mn-ea"/>
                <a:cs typeface="+mn-cs"/>
              </a:rPr>
              <a:t>Predictive Modeling for Patient Recruitment in Multicenter Trials</a:t>
            </a:r>
            <a:endParaRPr lang="en-US" sz="6000" b="1" dirty="0">
              <a:solidFill>
                <a:srgbClr val="FFFF00"/>
              </a:solidFill>
              <a:latin typeface="+mn-lt"/>
              <a:ea typeface="+mn-ea"/>
              <a:cs typeface="+mn-cs"/>
            </a:endParaRPr>
          </a:p>
          <a:p>
            <a:pPr algn="ctr" defTabSz="1872966">
              <a:defRPr/>
            </a:pPr>
            <a:r>
              <a:rPr lang="en-US" sz="4800" b="1" dirty="0">
                <a:solidFill>
                  <a:schemeClr val="lt1"/>
                </a:solidFill>
              </a:rPr>
              <a:t>Xiaotong Jiang</a:t>
            </a:r>
            <a:r>
              <a:rPr lang="en-US" sz="4800" b="1" baseline="30000" dirty="0">
                <a:solidFill>
                  <a:schemeClr val="lt1"/>
                </a:solidFill>
              </a:rPr>
              <a:t>1</a:t>
            </a:r>
            <a:r>
              <a:rPr lang="en-US" sz="4800" b="1" dirty="0">
                <a:solidFill>
                  <a:schemeClr val="lt1"/>
                </a:solidFill>
              </a:rPr>
              <a:t>, Richard C. Zink, PhD</a:t>
            </a:r>
            <a:r>
              <a:rPr lang="en-US" sz="4800" b="1" baseline="30000" dirty="0">
                <a:solidFill>
                  <a:schemeClr val="lt1"/>
                </a:solidFill>
              </a:rPr>
              <a:t>1,2</a:t>
            </a:r>
            <a:endParaRPr lang="en-US" sz="4800" b="1" dirty="0">
              <a:solidFill>
                <a:schemeClr val="lt1"/>
              </a:solidFill>
            </a:endParaRPr>
          </a:p>
          <a:p>
            <a:pPr algn="ctr" defTabSz="1872966">
              <a:defRPr/>
            </a:pPr>
            <a:r>
              <a:rPr lang="en-US" sz="4800" b="1" dirty="0">
                <a:solidFill>
                  <a:schemeClr val="lt1"/>
                </a:solidFill>
              </a:rPr>
              <a:t>Department of Biostatistics, University of North Carolina at Chapel Hill</a:t>
            </a:r>
            <a:r>
              <a:rPr lang="en-US" sz="4800" b="1" baseline="30000" dirty="0">
                <a:solidFill>
                  <a:schemeClr val="lt1"/>
                </a:solidFill>
              </a:rPr>
              <a:t>1</a:t>
            </a:r>
            <a:r>
              <a:rPr lang="en-US" sz="4800" b="1" dirty="0">
                <a:solidFill>
                  <a:schemeClr val="lt1"/>
                </a:solidFill>
              </a:rPr>
              <a:t>; JMP Life Sciences, SAS Institute, Inc.</a:t>
            </a:r>
            <a:r>
              <a:rPr lang="en-US" sz="4800" b="1" baseline="30000" dirty="0">
                <a:solidFill>
                  <a:schemeClr val="lt1"/>
                </a:solidFill>
              </a:rPr>
              <a:t>2</a:t>
            </a:r>
          </a:p>
        </p:txBody>
      </p:sp>
      <p:sp>
        <p:nvSpPr>
          <p:cNvPr id="8" name="Rounded Rectangle 7"/>
          <p:cNvSpPr>
            <a:spLocks noChangeArrowheads="1"/>
          </p:cNvSpPr>
          <p:nvPr/>
        </p:nvSpPr>
        <p:spPr bwMode="auto">
          <a:xfrm>
            <a:off x="26084228" y="14913174"/>
            <a:ext cx="9574213" cy="1144588"/>
          </a:xfrm>
          <a:prstGeom prst="roundRect">
            <a:avLst>
              <a:gd name="adj" fmla="val 16667"/>
            </a:avLst>
          </a:prstGeom>
          <a:gradFill rotWithShape="1">
            <a:gsLst>
              <a:gs pos="0">
                <a:srgbClr val="9BC1FF"/>
              </a:gs>
              <a:gs pos="100000">
                <a:srgbClr val="3F80CD"/>
              </a:gs>
            </a:gsLst>
            <a:lin ang="5400000"/>
          </a:gradFill>
          <a:ln w="9525">
            <a:solidFill>
              <a:srgbClr val="4A7EBB"/>
            </a:solidFill>
            <a:round/>
            <a:headEnd/>
            <a:tailEnd/>
          </a:ln>
          <a:effectLst>
            <a:outerShdw dist="23000" dir="5400000" rotWithShape="0">
              <a:srgbClr val="808080">
                <a:alpha val="34999"/>
              </a:srgbClr>
            </a:outerShdw>
          </a:effectLst>
        </p:spPr>
        <p:txBody>
          <a:bodyPr lIns="374593" tIns="187297" rIns="374593" bIns="187297" anchor="ctr"/>
          <a:lstStyle/>
          <a:p>
            <a:pPr algn="ctr" defTabSz="1872966">
              <a:defRPr/>
            </a:pPr>
            <a:r>
              <a:rPr lang="en-US" sz="4900" b="1" smtClean="0">
                <a:latin typeface="+mn-lt"/>
                <a:ea typeface="+mn-ea"/>
                <a:cs typeface="+mn-cs"/>
              </a:rPr>
              <a:t>Reference</a:t>
            </a:r>
            <a:endParaRPr lang="en-US" sz="4900" b="1" dirty="0">
              <a:latin typeface="+mn-lt"/>
              <a:ea typeface="+mn-ea"/>
              <a:cs typeface="+mn-cs"/>
            </a:endParaRPr>
          </a:p>
        </p:txBody>
      </p:sp>
      <p:sp>
        <p:nvSpPr>
          <p:cNvPr id="1035" name="TextBox 8"/>
          <p:cNvSpPr txBox="1">
            <a:spLocks noChangeArrowheads="1"/>
          </p:cNvSpPr>
          <p:nvPr/>
        </p:nvSpPr>
        <p:spPr bwMode="auto">
          <a:xfrm>
            <a:off x="26084228" y="16427443"/>
            <a:ext cx="9973443" cy="29020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374593" tIns="187297" rIns="374593" bIns="187297">
            <a:spAutoFit/>
          </a:bodyPr>
          <a:lstStyle>
            <a:lvl1pPr marL="171450" indent="-171450" eaLnBrk="0" hangingPunct="0">
              <a:defRPr>
                <a:solidFill>
                  <a:schemeClr val="tx1"/>
                </a:solidFill>
                <a:latin typeface="Calibri" charset="0"/>
                <a:ea typeface="MS PGothic" charset="0"/>
                <a:cs typeface="MS PGothic" charset="0"/>
              </a:defRPr>
            </a:lvl1pPr>
            <a:lvl2pPr marL="742950" indent="-285750" eaLnBrk="0" hangingPunct="0">
              <a:defRPr>
                <a:solidFill>
                  <a:schemeClr val="tx1"/>
                </a:solidFill>
                <a:latin typeface="Calibri" charset="0"/>
                <a:ea typeface="MS PGothic" charset="0"/>
                <a:cs typeface="MS PGothic" charset="0"/>
              </a:defRPr>
            </a:lvl2pPr>
            <a:lvl3pPr marL="1143000" indent="-228600" eaLnBrk="0" hangingPunct="0">
              <a:defRPr>
                <a:solidFill>
                  <a:schemeClr val="tx1"/>
                </a:solidFill>
                <a:latin typeface="Calibri" charset="0"/>
                <a:ea typeface="MS PGothic" charset="0"/>
                <a:cs typeface="MS PGothic" charset="0"/>
              </a:defRPr>
            </a:lvl3pPr>
            <a:lvl4pPr marL="1600200" indent="-228600" eaLnBrk="0" hangingPunct="0">
              <a:defRPr>
                <a:solidFill>
                  <a:schemeClr val="tx1"/>
                </a:solidFill>
                <a:latin typeface="Calibri" charset="0"/>
                <a:ea typeface="MS PGothic" charset="0"/>
                <a:cs typeface="MS PGothic" charset="0"/>
              </a:defRPr>
            </a:lvl4pPr>
            <a:lvl5pPr marL="2057400" indent="-228600" eaLnBrk="0" hangingPunct="0">
              <a:defRPr>
                <a:solidFill>
                  <a:schemeClr val="tx1"/>
                </a:solidFill>
                <a:latin typeface="Calibri" charset="0"/>
                <a:ea typeface="MS PGothic" charset="0"/>
                <a:cs typeface="MS PGothic" charset="0"/>
              </a:defRPr>
            </a:lvl5pPr>
            <a:lvl6pPr marL="25146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6pPr>
            <a:lvl7pPr marL="29718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7pPr>
            <a:lvl8pPr marL="34290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8pPr>
            <a:lvl9pPr marL="38862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9pPr>
          </a:lstStyle>
          <a:p>
            <a:pPr marL="0" indent="0" eaLnBrk="1" hangingPunct="1"/>
            <a:r>
              <a:rPr lang="en-US" sz="4000" dirty="0" smtClean="0"/>
              <a:t>Anisimov VV &amp; Fedorov VV. (2007). Modelling, prediction and adaptive adjustment of recruitment in multicenter trials. </a:t>
            </a:r>
            <a:r>
              <a:rPr lang="en-US" sz="4000" i="1" dirty="0" smtClean="0"/>
              <a:t>Statistics in Medicine</a:t>
            </a:r>
            <a:r>
              <a:rPr lang="en-US" sz="4000" dirty="0" smtClean="0"/>
              <a:t>, 26: 4958-4975.</a:t>
            </a:r>
            <a:endParaRPr lang="en-US" sz="4000" dirty="0"/>
          </a:p>
        </p:txBody>
      </p:sp>
      <p:pic>
        <p:nvPicPr>
          <p:cNvPr id="23" name="Picture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046941" y="1035324"/>
            <a:ext cx="2660969" cy="1785753"/>
          </a:xfrm>
          <a:prstGeom prst="rect">
            <a:avLst/>
          </a:prstGeom>
        </p:spPr>
      </p:pic>
      <p:sp>
        <p:nvSpPr>
          <p:cNvPr id="15" name="Rounded Rectangle 14"/>
          <p:cNvSpPr>
            <a:spLocks noChangeArrowheads="1"/>
          </p:cNvSpPr>
          <p:nvPr/>
        </p:nvSpPr>
        <p:spPr bwMode="auto">
          <a:xfrm>
            <a:off x="13423689" y="3700463"/>
            <a:ext cx="9574213" cy="1144588"/>
          </a:xfrm>
          <a:prstGeom prst="roundRect">
            <a:avLst>
              <a:gd name="adj" fmla="val 16667"/>
            </a:avLst>
          </a:prstGeom>
          <a:gradFill rotWithShape="1">
            <a:gsLst>
              <a:gs pos="0">
                <a:srgbClr val="9BC1FF"/>
              </a:gs>
              <a:gs pos="100000">
                <a:srgbClr val="3F80CD"/>
              </a:gs>
            </a:gsLst>
            <a:lin ang="5400000"/>
          </a:gradFill>
          <a:ln w="9525">
            <a:solidFill>
              <a:srgbClr val="4A7EBB"/>
            </a:solidFill>
            <a:round/>
            <a:headEnd/>
            <a:tailEnd/>
          </a:ln>
          <a:effectLst>
            <a:outerShdw dist="23000" dir="5400000" rotWithShape="0">
              <a:srgbClr val="808080">
                <a:alpha val="34999"/>
              </a:srgbClr>
            </a:outerShdw>
          </a:effectLst>
        </p:spPr>
        <p:txBody>
          <a:bodyPr lIns="374593" tIns="187297" rIns="374593" bIns="187297" anchor="ctr"/>
          <a:lstStyle/>
          <a:p>
            <a:pPr algn="ctr" defTabSz="1872966">
              <a:defRPr/>
            </a:pPr>
            <a:r>
              <a:rPr lang="en-US" sz="4900" b="1" dirty="0" smtClean="0">
                <a:latin typeface="+mn-lt"/>
                <a:ea typeface="+mn-ea"/>
                <a:cs typeface="+mn-cs"/>
              </a:rPr>
              <a:t>Adaptive Adjustment</a:t>
            </a:r>
            <a:endParaRPr lang="en-US" sz="4900" b="1" dirty="0">
              <a:latin typeface="+mn-lt"/>
              <a:ea typeface="+mn-ea"/>
              <a:cs typeface="+mn-cs"/>
            </a:endParaRPr>
          </a:p>
        </p:txBody>
      </p:sp>
      <p:sp>
        <p:nvSpPr>
          <p:cNvPr id="20" name="Rounded Rectangle 19"/>
          <p:cNvSpPr>
            <a:spLocks noChangeArrowheads="1"/>
          </p:cNvSpPr>
          <p:nvPr/>
        </p:nvSpPr>
        <p:spPr bwMode="auto">
          <a:xfrm>
            <a:off x="1346238" y="3700463"/>
            <a:ext cx="9574213" cy="1144588"/>
          </a:xfrm>
          <a:prstGeom prst="roundRect">
            <a:avLst>
              <a:gd name="adj" fmla="val 16667"/>
            </a:avLst>
          </a:prstGeom>
          <a:gradFill rotWithShape="1">
            <a:gsLst>
              <a:gs pos="0">
                <a:srgbClr val="9BC1FF"/>
              </a:gs>
              <a:gs pos="100000">
                <a:srgbClr val="3F80CD"/>
              </a:gs>
            </a:gsLst>
            <a:lin ang="5400000"/>
          </a:gradFill>
          <a:ln w="9525">
            <a:solidFill>
              <a:srgbClr val="4A7EBB"/>
            </a:solidFill>
            <a:round/>
            <a:headEnd/>
            <a:tailEnd/>
          </a:ln>
          <a:effectLst>
            <a:outerShdw dist="23000" dir="5400000" rotWithShape="0">
              <a:srgbClr val="808080">
                <a:alpha val="34999"/>
              </a:srgbClr>
            </a:outerShdw>
          </a:effectLst>
        </p:spPr>
        <p:txBody>
          <a:bodyPr lIns="374593" tIns="187297" rIns="374593" bIns="187297" anchor="ctr"/>
          <a:lstStyle/>
          <a:p>
            <a:pPr algn="ctr" defTabSz="1872966">
              <a:defRPr/>
            </a:pPr>
            <a:r>
              <a:rPr lang="en-US" sz="4900" b="1" dirty="0" smtClean="0">
                <a:latin typeface="+mn-lt"/>
                <a:ea typeface="+mn-ea"/>
                <a:cs typeface="+mn-cs"/>
              </a:rPr>
              <a:t>Recruitment Prediction</a:t>
            </a:r>
            <a:endParaRPr lang="en-US" sz="4900" b="1" dirty="0">
              <a:latin typeface="+mn-lt"/>
              <a:ea typeface="+mn-ea"/>
              <a:cs typeface="+mn-cs"/>
            </a:endParaRPr>
          </a:p>
        </p:txBody>
      </p:sp>
      <p:sp>
        <p:nvSpPr>
          <p:cNvPr id="22" name="TextBox 21"/>
          <p:cNvSpPr txBox="1"/>
          <p:nvPr/>
        </p:nvSpPr>
        <p:spPr>
          <a:xfrm>
            <a:off x="1143229" y="5138854"/>
            <a:ext cx="10282733" cy="1323439"/>
          </a:xfrm>
          <a:prstGeom prst="rect">
            <a:avLst/>
          </a:prstGeom>
          <a:noFill/>
        </p:spPr>
        <p:txBody>
          <a:bodyPr wrap="square" rtlCol="0">
            <a:spAutoFit/>
          </a:bodyPr>
          <a:lstStyle/>
          <a:p>
            <a:r>
              <a:rPr lang="en-US" sz="4000" dirty="0" smtClean="0"/>
              <a:t>01Feb1990 deadline </a:t>
            </a:r>
            <a:r>
              <a:rPr lang="en-US" sz="4000" b="1" dirty="0" smtClean="0"/>
              <a:t>not </a:t>
            </a:r>
            <a:r>
              <a:rPr lang="en-US" sz="4000" b="1" smtClean="0"/>
              <a:t>missed</a:t>
            </a:r>
            <a:r>
              <a:rPr lang="en-US" sz="4000" smtClean="0"/>
              <a:t> with a </a:t>
            </a:r>
            <a:r>
              <a:rPr lang="en-US" sz="4000" dirty="0" smtClean="0"/>
              <a:t>1000 </a:t>
            </a:r>
            <a:r>
              <a:rPr lang="en-US" sz="4000" smtClean="0"/>
              <a:t>patient target</a:t>
            </a:r>
            <a:r>
              <a:rPr lang="en-US" sz="4000" dirty="0" smtClean="0"/>
              <a:t>.</a:t>
            </a:r>
            <a:endParaRPr lang="en-US" sz="4000" dirty="0"/>
          </a:p>
        </p:txBody>
      </p:sp>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993" y="253722"/>
            <a:ext cx="3109966" cy="3109966"/>
          </a:xfrm>
          <a:prstGeom prst="rect">
            <a:avLst/>
          </a:prstGeom>
        </p:spPr>
      </p:pic>
      <p:pic>
        <p:nvPicPr>
          <p:cNvPr id="3" name="Picture 2">
            <a:hlinkClick r:id="rId5" action="ppaction://hlinksldjump"/>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43229" y="14366074"/>
            <a:ext cx="10560842" cy="5535683"/>
          </a:xfrm>
          <a:prstGeom prst="rect">
            <a:avLst/>
          </a:prstGeom>
          <a:ln>
            <a:solidFill>
              <a:schemeClr val="tx1"/>
            </a:solidFill>
          </a:ln>
        </p:spPr>
      </p:pic>
      <p:pic>
        <p:nvPicPr>
          <p:cNvPr id="6" name="Picture 5">
            <a:hlinkClick r:id="rId7"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43229" y="6647316"/>
            <a:ext cx="10560841" cy="5534193"/>
          </a:xfrm>
          <a:prstGeom prst="rect">
            <a:avLst/>
          </a:prstGeom>
          <a:ln>
            <a:solidFill>
              <a:schemeClr val="tx1"/>
            </a:solidFill>
          </a:ln>
        </p:spPr>
      </p:pic>
      <p:sp>
        <p:nvSpPr>
          <p:cNvPr id="26" name="TextBox 25"/>
          <p:cNvSpPr txBox="1"/>
          <p:nvPr/>
        </p:nvSpPr>
        <p:spPr>
          <a:xfrm>
            <a:off x="1346238" y="12696750"/>
            <a:ext cx="9574213" cy="1323439"/>
          </a:xfrm>
          <a:prstGeom prst="rect">
            <a:avLst/>
          </a:prstGeom>
          <a:noFill/>
        </p:spPr>
        <p:txBody>
          <a:bodyPr wrap="square" rtlCol="0">
            <a:spAutoFit/>
          </a:bodyPr>
          <a:lstStyle/>
          <a:p>
            <a:r>
              <a:rPr lang="en-US" sz="4000" dirty="0" smtClean="0"/>
              <a:t>01Feb1990 deadline </a:t>
            </a:r>
            <a:r>
              <a:rPr lang="en-US" sz="4000" b="1" dirty="0" smtClean="0"/>
              <a:t>missed</a:t>
            </a:r>
            <a:r>
              <a:rPr lang="en-US" sz="4000" dirty="0" smtClean="0"/>
              <a:t> with a 1200 patient target.</a:t>
            </a:r>
            <a:endParaRPr lang="en-US" sz="4000" dirty="0"/>
          </a:p>
        </p:txBody>
      </p:sp>
      <p:sp>
        <p:nvSpPr>
          <p:cNvPr id="27" name="TextBox 26"/>
          <p:cNvSpPr txBox="1"/>
          <p:nvPr/>
        </p:nvSpPr>
        <p:spPr>
          <a:xfrm>
            <a:off x="13218499" y="5097537"/>
            <a:ext cx="10860658" cy="1938992"/>
          </a:xfrm>
          <a:prstGeom prst="rect">
            <a:avLst/>
          </a:prstGeom>
          <a:noFill/>
        </p:spPr>
        <p:txBody>
          <a:bodyPr wrap="square" rtlCol="0">
            <a:spAutoFit/>
          </a:bodyPr>
          <a:lstStyle/>
          <a:p>
            <a:r>
              <a:rPr lang="en-US" sz="4000" dirty="0" smtClean="0"/>
              <a:t>If deadline is missed, simulate the number of additional centers needed to meet the target sample size by the deadline with a high probability. </a:t>
            </a:r>
            <a:endParaRPr lang="en-US" sz="4000" dirty="0"/>
          </a:p>
        </p:txBody>
      </p:sp>
      <p:pic>
        <p:nvPicPr>
          <p:cNvPr id="9" name="Picture 8">
            <a:hlinkClick r:id="rId9" action="ppaction://hlinksldjump"/>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4031016" y="11900937"/>
            <a:ext cx="9235623" cy="8313650"/>
          </a:xfrm>
          <a:prstGeom prst="rect">
            <a:avLst/>
          </a:prstGeom>
          <a:ln>
            <a:solidFill>
              <a:schemeClr val="tx1"/>
            </a:solidFill>
          </a:ln>
        </p:spPr>
      </p:pic>
      <p:pic>
        <p:nvPicPr>
          <p:cNvPr id="10" name="Picture 9">
            <a:hlinkClick r:id="rId9" action="ppaction://hlinksldjump"/>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5676513" y="4889760"/>
            <a:ext cx="10389642" cy="7806990"/>
          </a:xfrm>
          <a:prstGeom prst="rect">
            <a:avLst/>
          </a:prstGeom>
          <a:ln>
            <a:solidFill>
              <a:schemeClr val="tx1"/>
            </a:solidFill>
          </a:ln>
        </p:spPr>
      </p:pic>
      <p:pic>
        <p:nvPicPr>
          <p:cNvPr id="11" name="Picture 10">
            <a:hlinkClick r:id="rId12" action="ppaction://hlinksldjump"/>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3218499" y="7532652"/>
            <a:ext cx="10623022" cy="3763519"/>
          </a:xfrm>
          <a:prstGeom prst="rect">
            <a:avLst/>
          </a:prstGeom>
          <a:ln w="12700">
            <a:solidFill>
              <a:schemeClr val="tx1"/>
            </a:solidFill>
          </a:ln>
        </p:spPr>
      </p:pic>
    </p:spTree>
    <p:extLst>
      <p:ext uri="{BB962C8B-B14F-4D97-AF65-F5344CB8AC3E}">
        <p14:creationId xmlns:p14="http://schemas.microsoft.com/office/powerpoint/2010/main" val="15461846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itle 3"/>
          <p:cNvSpPr>
            <a:spLocks noGrp="1"/>
          </p:cNvSpPr>
          <p:nvPr>
            <p:ph type="title"/>
          </p:nvPr>
        </p:nvSpPr>
        <p:spPr/>
        <p:txBody>
          <a:bodyPr/>
          <a:lstStyle/>
          <a:p>
            <a:r>
              <a:rPr lang="en-US" sz="9600" smtClean="0">
                <a:latin typeface="Calibri" charset="0"/>
                <a:ea typeface="MS PGothic" charset="0"/>
              </a:rPr>
              <a:t>User Interface</a:t>
            </a:r>
            <a:endParaRPr lang="en-US" sz="9600">
              <a:latin typeface="Calibri" charset="0"/>
              <a:ea typeface="MS PGothic" charset="0"/>
            </a:endParaRPr>
          </a:p>
        </p:txBody>
      </p:sp>
      <p:sp>
        <p:nvSpPr>
          <p:cNvPr id="2052" name="TextBox 5"/>
          <p:cNvSpPr txBox="1">
            <a:spLocks noChangeArrowheads="1"/>
          </p:cNvSpPr>
          <p:nvPr/>
        </p:nvSpPr>
        <p:spPr bwMode="auto">
          <a:xfrm>
            <a:off x="15924213" y="18047494"/>
            <a:ext cx="6423025" cy="1014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charset="0"/>
                <a:ea typeface="MS PGothic" charset="0"/>
                <a:cs typeface="MS PGothic" charset="0"/>
              </a:defRPr>
            </a:lvl1pPr>
            <a:lvl2pPr marL="742950" indent="-285750" eaLnBrk="0" hangingPunct="0">
              <a:defRPr>
                <a:solidFill>
                  <a:schemeClr val="tx1"/>
                </a:solidFill>
                <a:latin typeface="Calibri" charset="0"/>
                <a:ea typeface="MS PGothic" charset="0"/>
                <a:cs typeface="MS PGothic" charset="0"/>
              </a:defRPr>
            </a:lvl2pPr>
            <a:lvl3pPr marL="1143000" indent="-228600" eaLnBrk="0" hangingPunct="0">
              <a:defRPr>
                <a:solidFill>
                  <a:schemeClr val="tx1"/>
                </a:solidFill>
                <a:latin typeface="Calibri" charset="0"/>
                <a:ea typeface="MS PGothic" charset="0"/>
                <a:cs typeface="MS PGothic" charset="0"/>
              </a:defRPr>
            </a:lvl3pPr>
            <a:lvl4pPr marL="1600200" indent="-228600" eaLnBrk="0" hangingPunct="0">
              <a:defRPr>
                <a:solidFill>
                  <a:schemeClr val="tx1"/>
                </a:solidFill>
                <a:latin typeface="Calibri" charset="0"/>
                <a:ea typeface="MS PGothic" charset="0"/>
                <a:cs typeface="MS PGothic" charset="0"/>
              </a:defRPr>
            </a:lvl4pPr>
            <a:lvl5pPr marL="2057400" indent="-228600" eaLnBrk="0" hangingPunct="0">
              <a:defRPr>
                <a:solidFill>
                  <a:schemeClr val="tx1"/>
                </a:solidFill>
                <a:latin typeface="Calibri" charset="0"/>
                <a:ea typeface="MS PGothic" charset="0"/>
                <a:cs typeface="MS PGothic" charset="0"/>
              </a:defRPr>
            </a:lvl5pPr>
            <a:lvl6pPr marL="25146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6pPr>
            <a:lvl7pPr marL="29718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7pPr>
            <a:lvl8pPr marL="34290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8pPr>
            <a:lvl9pPr marL="38862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9pPr>
          </a:lstStyle>
          <a:p>
            <a:pPr eaLnBrk="1" hangingPunct="1"/>
            <a:r>
              <a:rPr lang="en-US" sz="6000">
                <a:hlinkClick r:id="rId2" action="ppaction://hlinksldjump"/>
              </a:rPr>
              <a:t>Click Here to Return</a:t>
            </a:r>
            <a:endParaRPr lang="en-US" sz="6000"/>
          </a:p>
        </p:txBody>
      </p:sp>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775738" y="5355677"/>
            <a:ext cx="8503598" cy="11047980"/>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49701" y="4053152"/>
            <a:ext cx="13350082" cy="13350082"/>
          </a:xfrm>
          <a:prstGeom prst="rect">
            <a:avLst/>
          </a:prstGeom>
          <a:ln w="19050">
            <a:solidFill>
              <a:schemeClr val="tx1"/>
            </a:solidFill>
          </a:ln>
        </p:spPr>
      </p:pic>
    </p:spTree>
    <p:extLst>
      <p:ext uri="{BB962C8B-B14F-4D97-AF65-F5344CB8AC3E}">
        <p14:creationId xmlns:p14="http://schemas.microsoft.com/office/powerpoint/2010/main" val="6838675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itle 3"/>
          <p:cNvSpPr>
            <a:spLocks noGrp="1"/>
          </p:cNvSpPr>
          <p:nvPr>
            <p:ph type="title"/>
          </p:nvPr>
        </p:nvSpPr>
        <p:spPr/>
        <p:txBody>
          <a:bodyPr/>
          <a:lstStyle/>
          <a:p>
            <a:r>
              <a:rPr lang="en-US" sz="9600" smtClean="0">
                <a:latin typeface="Calibri" charset="0"/>
                <a:ea typeface="MS PGothic" charset="0"/>
              </a:rPr>
              <a:t>Recruitment Prediction</a:t>
            </a:r>
            <a:endParaRPr lang="en-US" sz="9600">
              <a:latin typeface="Calibri" charset="0"/>
              <a:ea typeface="MS PGothic" charset="0"/>
            </a:endParaRPr>
          </a:p>
        </p:txBody>
      </p:sp>
      <p:sp>
        <p:nvSpPr>
          <p:cNvPr id="2052" name="TextBox 5"/>
          <p:cNvSpPr txBox="1">
            <a:spLocks noChangeArrowheads="1"/>
          </p:cNvSpPr>
          <p:nvPr/>
        </p:nvSpPr>
        <p:spPr bwMode="auto">
          <a:xfrm>
            <a:off x="15924213" y="18047494"/>
            <a:ext cx="6423025" cy="1014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charset="0"/>
                <a:ea typeface="MS PGothic" charset="0"/>
                <a:cs typeface="MS PGothic" charset="0"/>
              </a:defRPr>
            </a:lvl1pPr>
            <a:lvl2pPr marL="742950" indent="-285750" eaLnBrk="0" hangingPunct="0">
              <a:defRPr>
                <a:solidFill>
                  <a:schemeClr val="tx1"/>
                </a:solidFill>
                <a:latin typeface="Calibri" charset="0"/>
                <a:ea typeface="MS PGothic" charset="0"/>
                <a:cs typeface="MS PGothic" charset="0"/>
              </a:defRPr>
            </a:lvl2pPr>
            <a:lvl3pPr marL="1143000" indent="-228600" eaLnBrk="0" hangingPunct="0">
              <a:defRPr>
                <a:solidFill>
                  <a:schemeClr val="tx1"/>
                </a:solidFill>
                <a:latin typeface="Calibri" charset="0"/>
                <a:ea typeface="MS PGothic" charset="0"/>
                <a:cs typeface="MS PGothic" charset="0"/>
              </a:defRPr>
            </a:lvl3pPr>
            <a:lvl4pPr marL="1600200" indent="-228600" eaLnBrk="0" hangingPunct="0">
              <a:defRPr>
                <a:solidFill>
                  <a:schemeClr val="tx1"/>
                </a:solidFill>
                <a:latin typeface="Calibri" charset="0"/>
                <a:ea typeface="MS PGothic" charset="0"/>
                <a:cs typeface="MS PGothic" charset="0"/>
              </a:defRPr>
            </a:lvl4pPr>
            <a:lvl5pPr marL="2057400" indent="-228600" eaLnBrk="0" hangingPunct="0">
              <a:defRPr>
                <a:solidFill>
                  <a:schemeClr val="tx1"/>
                </a:solidFill>
                <a:latin typeface="Calibri" charset="0"/>
                <a:ea typeface="MS PGothic" charset="0"/>
                <a:cs typeface="MS PGothic" charset="0"/>
              </a:defRPr>
            </a:lvl5pPr>
            <a:lvl6pPr marL="25146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6pPr>
            <a:lvl7pPr marL="29718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7pPr>
            <a:lvl8pPr marL="34290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8pPr>
            <a:lvl9pPr marL="38862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9pPr>
          </a:lstStyle>
          <a:p>
            <a:pPr eaLnBrk="1" hangingPunct="1"/>
            <a:r>
              <a:rPr lang="en-US" sz="6000">
                <a:hlinkClick r:id="rId2" action="ppaction://hlinksldjump"/>
              </a:rPr>
              <a:t>Click Here to Return</a:t>
            </a:r>
            <a:endParaRPr lang="en-US" sz="600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68873" y="3644900"/>
            <a:ext cx="26133704" cy="13694834"/>
          </a:xfrm>
          <a:prstGeom prst="rect">
            <a:avLst/>
          </a:prstGeom>
        </p:spPr>
      </p:pic>
      <p:sp>
        <p:nvSpPr>
          <p:cNvPr id="8" name="TextBox 7"/>
          <p:cNvSpPr txBox="1"/>
          <p:nvPr/>
        </p:nvSpPr>
        <p:spPr>
          <a:xfrm>
            <a:off x="8448974" y="8820012"/>
            <a:ext cx="8653694" cy="1323439"/>
          </a:xfrm>
          <a:prstGeom prst="rect">
            <a:avLst/>
          </a:prstGeom>
          <a:noFill/>
          <a:ln>
            <a:solidFill>
              <a:schemeClr val="tx1"/>
            </a:solidFill>
          </a:ln>
        </p:spPr>
        <p:txBody>
          <a:bodyPr wrap="square" rtlCol="0">
            <a:spAutoFit/>
          </a:bodyPr>
          <a:lstStyle/>
          <a:p>
            <a:r>
              <a:rPr lang="en-US" sz="4000" dirty="0" smtClean="0"/>
              <a:t>01Feb1990 deadline </a:t>
            </a:r>
            <a:r>
              <a:rPr lang="en-US" sz="4000" b="1" dirty="0" smtClean="0"/>
              <a:t>not </a:t>
            </a:r>
            <a:r>
              <a:rPr lang="en-US" sz="4000" b="1" smtClean="0"/>
              <a:t>missed</a:t>
            </a:r>
            <a:r>
              <a:rPr lang="en-US" sz="4000" smtClean="0"/>
              <a:t> with a </a:t>
            </a:r>
            <a:r>
              <a:rPr lang="en-US" sz="4000" dirty="0" smtClean="0"/>
              <a:t>1000 </a:t>
            </a:r>
            <a:r>
              <a:rPr lang="en-US" sz="4000" smtClean="0"/>
              <a:t>patient target</a:t>
            </a:r>
            <a:r>
              <a:rPr lang="en-US" sz="4000" dirty="0" smtClean="0"/>
              <a:t>.</a:t>
            </a:r>
            <a:endParaRPr lang="en-US" sz="4000" dirty="0"/>
          </a:p>
        </p:txBody>
      </p:sp>
    </p:spTree>
    <p:extLst>
      <p:ext uri="{BB962C8B-B14F-4D97-AF65-F5344CB8AC3E}">
        <p14:creationId xmlns:p14="http://schemas.microsoft.com/office/powerpoint/2010/main" val="38344755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itle 3"/>
          <p:cNvSpPr>
            <a:spLocks noGrp="1"/>
          </p:cNvSpPr>
          <p:nvPr>
            <p:ph type="title"/>
          </p:nvPr>
        </p:nvSpPr>
        <p:spPr/>
        <p:txBody>
          <a:bodyPr/>
          <a:lstStyle/>
          <a:p>
            <a:r>
              <a:rPr lang="en-US" sz="9600">
                <a:latin typeface="Calibri" charset="0"/>
                <a:ea typeface="MS PGothic" charset="0"/>
              </a:rPr>
              <a:t>Recruitment Prediction</a:t>
            </a:r>
          </a:p>
        </p:txBody>
      </p:sp>
      <p:sp>
        <p:nvSpPr>
          <p:cNvPr id="2052" name="TextBox 5"/>
          <p:cNvSpPr txBox="1">
            <a:spLocks noChangeArrowheads="1"/>
          </p:cNvSpPr>
          <p:nvPr/>
        </p:nvSpPr>
        <p:spPr bwMode="auto">
          <a:xfrm>
            <a:off x="15924213" y="18047494"/>
            <a:ext cx="6423025" cy="1014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charset="0"/>
                <a:ea typeface="MS PGothic" charset="0"/>
                <a:cs typeface="MS PGothic" charset="0"/>
              </a:defRPr>
            </a:lvl1pPr>
            <a:lvl2pPr marL="742950" indent="-285750" eaLnBrk="0" hangingPunct="0">
              <a:defRPr>
                <a:solidFill>
                  <a:schemeClr val="tx1"/>
                </a:solidFill>
                <a:latin typeface="Calibri" charset="0"/>
                <a:ea typeface="MS PGothic" charset="0"/>
                <a:cs typeface="MS PGothic" charset="0"/>
              </a:defRPr>
            </a:lvl2pPr>
            <a:lvl3pPr marL="1143000" indent="-228600" eaLnBrk="0" hangingPunct="0">
              <a:defRPr>
                <a:solidFill>
                  <a:schemeClr val="tx1"/>
                </a:solidFill>
                <a:latin typeface="Calibri" charset="0"/>
                <a:ea typeface="MS PGothic" charset="0"/>
                <a:cs typeface="MS PGothic" charset="0"/>
              </a:defRPr>
            </a:lvl3pPr>
            <a:lvl4pPr marL="1600200" indent="-228600" eaLnBrk="0" hangingPunct="0">
              <a:defRPr>
                <a:solidFill>
                  <a:schemeClr val="tx1"/>
                </a:solidFill>
                <a:latin typeface="Calibri" charset="0"/>
                <a:ea typeface="MS PGothic" charset="0"/>
                <a:cs typeface="MS PGothic" charset="0"/>
              </a:defRPr>
            </a:lvl4pPr>
            <a:lvl5pPr marL="2057400" indent="-228600" eaLnBrk="0" hangingPunct="0">
              <a:defRPr>
                <a:solidFill>
                  <a:schemeClr val="tx1"/>
                </a:solidFill>
                <a:latin typeface="Calibri" charset="0"/>
                <a:ea typeface="MS PGothic" charset="0"/>
                <a:cs typeface="MS PGothic" charset="0"/>
              </a:defRPr>
            </a:lvl5pPr>
            <a:lvl6pPr marL="25146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6pPr>
            <a:lvl7pPr marL="29718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7pPr>
            <a:lvl8pPr marL="34290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8pPr>
            <a:lvl9pPr marL="38862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9pPr>
          </a:lstStyle>
          <a:p>
            <a:pPr eaLnBrk="1" hangingPunct="1"/>
            <a:r>
              <a:rPr lang="en-US" sz="6000">
                <a:hlinkClick r:id="rId2" action="ppaction://hlinksldjump"/>
              </a:rPr>
              <a:t>Click Here to Return</a:t>
            </a:r>
            <a:endParaRPr lang="en-US" sz="600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75670" y="3983567"/>
            <a:ext cx="26120110" cy="13691394"/>
          </a:xfrm>
          <a:prstGeom prst="rect">
            <a:avLst/>
          </a:prstGeom>
        </p:spPr>
      </p:pic>
      <p:sp>
        <p:nvSpPr>
          <p:cNvPr id="7" name="TextBox 6"/>
          <p:cNvSpPr txBox="1"/>
          <p:nvPr/>
        </p:nvSpPr>
        <p:spPr>
          <a:xfrm>
            <a:off x="8017972" y="10167544"/>
            <a:ext cx="7906241" cy="1323439"/>
          </a:xfrm>
          <a:prstGeom prst="rect">
            <a:avLst/>
          </a:prstGeom>
          <a:noFill/>
          <a:ln>
            <a:solidFill>
              <a:schemeClr val="tx1"/>
            </a:solidFill>
          </a:ln>
        </p:spPr>
        <p:txBody>
          <a:bodyPr wrap="square" rtlCol="0">
            <a:spAutoFit/>
          </a:bodyPr>
          <a:lstStyle/>
          <a:p>
            <a:r>
              <a:rPr lang="en-US" sz="4000" dirty="0" smtClean="0"/>
              <a:t>01Feb1990 deadline </a:t>
            </a:r>
            <a:r>
              <a:rPr lang="en-US" sz="4000" b="1" dirty="0" smtClean="0"/>
              <a:t>missed</a:t>
            </a:r>
            <a:r>
              <a:rPr lang="en-US" sz="4000" dirty="0" smtClean="0"/>
              <a:t> with a 1200 patient target.</a:t>
            </a:r>
            <a:endParaRPr lang="en-US" sz="4000" dirty="0"/>
          </a:p>
        </p:txBody>
      </p:sp>
    </p:spTree>
    <p:extLst>
      <p:ext uri="{BB962C8B-B14F-4D97-AF65-F5344CB8AC3E}">
        <p14:creationId xmlns:p14="http://schemas.microsoft.com/office/powerpoint/2010/main" val="33040026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itle 3"/>
          <p:cNvSpPr>
            <a:spLocks noGrp="1"/>
          </p:cNvSpPr>
          <p:nvPr>
            <p:ph type="title"/>
          </p:nvPr>
        </p:nvSpPr>
        <p:spPr>
          <a:xfrm>
            <a:off x="1873250" y="-36283"/>
            <a:ext cx="33716913" cy="3511550"/>
          </a:xfrm>
        </p:spPr>
        <p:txBody>
          <a:bodyPr/>
          <a:lstStyle/>
          <a:p>
            <a:r>
              <a:rPr lang="en-US" sz="9600" smtClean="0">
                <a:latin typeface="Calibri" charset="0"/>
                <a:ea typeface="MS PGothic" charset="0"/>
              </a:rPr>
              <a:t>Adaptive Adjustment</a:t>
            </a:r>
            <a:endParaRPr lang="en-US" sz="9600">
              <a:latin typeface="Calibri" charset="0"/>
              <a:ea typeface="MS PGothic" charset="0"/>
            </a:endParaRPr>
          </a:p>
        </p:txBody>
      </p:sp>
      <p:sp>
        <p:nvSpPr>
          <p:cNvPr id="2052" name="TextBox 5"/>
          <p:cNvSpPr txBox="1">
            <a:spLocks noChangeArrowheads="1"/>
          </p:cNvSpPr>
          <p:nvPr/>
        </p:nvSpPr>
        <p:spPr bwMode="auto">
          <a:xfrm>
            <a:off x="15520193" y="18936239"/>
            <a:ext cx="6423025" cy="1014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charset="0"/>
                <a:ea typeface="MS PGothic" charset="0"/>
                <a:cs typeface="MS PGothic" charset="0"/>
              </a:defRPr>
            </a:lvl1pPr>
            <a:lvl2pPr marL="742950" indent="-285750" eaLnBrk="0" hangingPunct="0">
              <a:defRPr>
                <a:solidFill>
                  <a:schemeClr val="tx1"/>
                </a:solidFill>
                <a:latin typeface="Calibri" charset="0"/>
                <a:ea typeface="MS PGothic" charset="0"/>
                <a:cs typeface="MS PGothic" charset="0"/>
              </a:defRPr>
            </a:lvl2pPr>
            <a:lvl3pPr marL="1143000" indent="-228600" eaLnBrk="0" hangingPunct="0">
              <a:defRPr>
                <a:solidFill>
                  <a:schemeClr val="tx1"/>
                </a:solidFill>
                <a:latin typeface="Calibri" charset="0"/>
                <a:ea typeface="MS PGothic" charset="0"/>
                <a:cs typeface="MS PGothic" charset="0"/>
              </a:defRPr>
            </a:lvl3pPr>
            <a:lvl4pPr marL="1600200" indent="-228600" eaLnBrk="0" hangingPunct="0">
              <a:defRPr>
                <a:solidFill>
                  <a:schemeClr val="tx1"/>
                </a:solidFill>
                <a:latin typeface="Calibri" charset="0"/>
                <a:ea typeface="MS PGothic" charset="0"/>
                <a:cs typeface="MS PGothic" charset="0"/>
              </a:defRPr>
            </a:lvl4pPr>
            <a:lvl5pPr marL="2057400" indent="-228600" eaLnBrk="0" hangingPunct="0">
              <a:defRPr>
                <a:solidFill>
                  <a:schemeClr val="tx1"/>
                </a:solidFill>
                <a:latin typeface="Calibri" charset="0"/>
                <a:ea typeface="MS PGothic" charset="0"/>
                <a:cs typeface="MS PGothic" charset="0"/>
              </a:defRPr>
            </a:lvl5pPr>
            <a:lvl6pPr marL="25146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6pPr>
            <a:lvl7pPr marL="29718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7pPr>
            <a:lvl8pPr marL="34290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8pPr>
            <a:lvl9pPr marL="38862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9pPr>
          </a:lstStyle>
          <a:p>
            <a:pPr eaLnBrk="1" hangingPunct="1"/>
            <a:r>
              <a:rPr lang="en-US" sz="6000">
                <a:hlinkClick r:id="rId2" action="ppaction://hlinksldjump"/>
              </a:rPr>
              <a:t>Click Here to Return</a:t>
            </a:r>
            <a:endParaRPr lang="en-US" sz="6000"/>
          </a:p>
        </p:txBody>
      </p:sp>
      <p:pic>
        <p:nvPicPr>
          <p:cNvPr id="13" name="Picture 12">
            <a:hlinkClick r:id="rId3"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00098" y="4721719"/>
            <a:ext cx="25865493" cy="9163614"/>
          </a:xfrm>
          <a:prstGeom prst="rect">
            <a:avLst/>
          </a:prstGeom>
          <a:ln w="12700">
            <a:solidFill>
              <a:schemeClr val="tx1"/>
            </a:solidFill>
          </a:ln>
        </p:spPr>
      </p:pic>
    </p:spTree>
    <p:extLst>
      <p:ext uri="{BB962C8B-B14F-4D97-AF65-F5344CB8AC3E}">
        <p14:creationId xmlns:p14="http://schemas.microsoft.com/office/powerpoint/2010/main" val="3515385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itle 3"/>
          <p:cNvSpPr>
            <a:spLocks noGrp="1"/>
          </p:cNvSpPr>
          <p:nvPr>
            <p:ph type="title"/>
          </p:nvPr>
        </p:nvSpPr>
        <p:spPr>
          <a:xfrm>
            <a:off x="1873250" y="-36283"/>
            <a:ext cx="33716913" cy="3511550"/>
          </a:xfrm>
        </p:spPr>
        <p:txBody>
          <a:bodyPr/>
          <a:lstStyle/>
          <a:p>
            <a:r>
              <a:rPr lang="en-US" sz="9600" smtClean="0">
                <a:latin typeface="Calibri" charset="0"/>
                <a:ea typeface="MS PGothic" charset="0"/>
              </a:rPr>
              <a:t>Adaptive Adjustment</a:t>
            </a:r>
            <a:endParaRPr lang="en-US" sz="9600">
              <a:latin typeface="Calibri" charset="0"/>
              <a:ea typeface="MS PGothic" charset="0"/>
            </a:endParaRPr>
          </a:p>
        </p:txBody>
      </p:sp>
      <p:sp>
        <p:nvSpPr>
          <p:cNvPr id="2052" name="TextBox 5"/>
          <p:cNvSpPr txBox="1">
            <a:spLocks noChangeArrowheads="1"/>
          </p:cNvSpPr>
          <p:nvPr/>
        </p:nvSpPr>
        <p:spPr bwMode="auto">
          <a:xfrm>
            <a:off x="15520193" y="18936239"/>
            <a:ext cx="6423025" cy="1014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charset="0"/>
                <a:ea typeface="MS PGothic" charset="0"/>
                <a:cs typeface="MS PGothic" charset="0"/>
              </a:defRPr>
            </a:lvl1pPr>
            <a:lvl2pPr marL="742950" indent="-285750" eaLnBrk="0" hangingPunct="0">
              <a:defRPr>
                <a:solidFill>
                  <a:schemeClr val="tx1"/>
                </a:solidFill>
                <a:latin typeface="Calibri" charset="0"/>
                <a:ea typeface="MS PGothic" charset="0"/>
                <a:cs typeface="MS PGothic" charset="0"/>
              </a:defRPr>
            </a:lvl2pPr>
            <a:lvl3pPr marL="1143000" indent="-228600" eaLnBrk="0" hangingPunct="0">
              <a:defRPr>
                <a:solidFill>
                  <a:schemeClr val="tx1"/>
                </a:solidFill>
                <a:latin typeface="Calibri" charset="0"/>
                <a:ea typeface="MS PGothic" charset="0"/>
                <a:cs typeface="MS PGothic" charset="0"/>
              </a:defRPr>
            </a:lvl3pPr>
            <a:lvl4pPr marL="1600200" indent="-228600" eaLnBrk="0" hangingPunct="0">
              <a:defRPr>
                <a:solidFill>
                  <a:schemeClr val="tx1"/>
                </a:solidFill>
                <a:latin typeface="Calibri" charset="0"/>
                <a:ea typeface="MS PGothic" charset="0"/>
                <a:cs typeface="MS PGothic" charset="0"/>
              </a:defRPr>
            </a:lvl4pPr>
            <a:lvl5pPr marL="2057400" indent="-228600" eaLnBrk="0" hangingPunct="0">
              <a:defRPr>
                <a:solidFill>
                  <a:schemeClr val="tx1"/>
                </a:solidFill>
                <a:latin typeface="Calibri" charset="0"/>
                <a:ea typeface="MS PGothic" charset="0"/>
                <a:cs typeface="MS PGothic" charset="0"/>
              </a:defRPr>
            </a:lvl5pPr>
            <a:lvl6pPr marL="25146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6pPr>
            <a:lvl7pPr marL="29718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7pPr>
            <a:lvl8pPr marL="34290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8pPr>
            <a:lvl9pPr marL="38862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9pPr>
          </a:lstStyle>
          <a:p>
            <a:pPr eaLnBrk="1" hangingPunct="1"/>
            <a:r>
              <a:rPr lang="en-US" sz="6000">
                <a:hlinkClick r:id="rId2" action="ppaction://hlinksldjump"/>
              </a:rPr>
              <a:t>Click Here to Return</a:t>
            </a:r>
            <a:endParaRPr lang="en-US" sz="6000"/>
          </a:p>
        </p:txBody>
      </p:sp>
      <p:pic>
        <p:nvPicPr>
          <p:cNvPr id="9" name="Picture 8">
            <a:hlinkClick r:id="rId3"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73250" y="3780067"/>
            <a:ext cx="15081530" cy="13575972"/>
          </a:xfrm>
          <a:prstGeom prst="rect">
            <a:avLst/>
          </a:prstGeom>
          <a:ln>
            <a:solidFill>
              <a:schemeClr val="tx1"/>
            </a:solidFill>
          </a:ln>
        </p:spPr>
      </p:pic>
      <p:pic>
        <p:nvPicPr>
          <p:cNvPr id="10" name="Picture 9">
            <a:hlinkClick r:id="rId3" action="ppaction://hlinksldjump"/>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225845" y="3815587"/>
            <a:ext cx="18067076" cy="13575972"/>
          </a:xfrm>
          <a:prstGeom prst="rect">
            <a:avLst/>
          </a:prstGeom>
          <a:ln>
            <a:solidFill>
              <a:schemeClr val="tx1"/>
            </a:solidFill>
          </a:ln>
        </p:spPr>
      </p:pic>
    </p:spTree>
    <p:extLst>
      <p:ext uri="{BB962C8B-B14F-4D97-AF65-F5344CB8AC3E}">
        <p14:creationId xmlns:p14="http://schemas.microsoft.com/office/powerpoint/2010/main" val="301441816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823</TotalTime>
  <Words>385</Words>
  <Application>Microsoft Office PowerPoint</Application>
  <PresentationFormat>Custom</PresentationFormat>
  <Paragraphs>46</Paragraphs>
  <Slides>7</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7</vt:i4>
      </vt:variant>
    </vt:vector>
  </HeadingPairs>
  <TitlesOfParts>
    <vt:vector size="16" baseType="lpstr">
      <vt:lpstr>ＭＳ Ｐゴシック</vt:lpstr>
      <vt:lpstr>ＭＳ Ｐゴシック</vt:lpstr>
      <vt:lpstr>Arial</vt:lpstr>
      <vt:lpstr>Calibri</vt:lpstr>
      <vt:lpstr>Cambria Math</vt:lpstr>
      <vt:lpstr>Symbol</vt:lpstr>
      <vt:lpstr>Times New Roman</vt:lpstr>
      <vt:lpstr>Wingdings</vt:lpstr>
      <vt:lpstr>Office Theme</vt:lpstr>
      <vt:lpstr>PowerPoint Presentation</vt:lpstr>
      <vt:lpstr>PowerPoint Presentation</vt:lpstr>
      <vt:lpstr>User Interface</vt:lpstr>
      <vt:lpstr>Recruitment Prediction</vt:lpstr>
      <vt:lpstr>Recruitment Prediction</vt:lpstr>
      <vt:lpstr>Adaptive Adjustment</vt:lpstr>
      <vt:lpstr>Adaptive Adjustment</vt:lpstr>
    </vt:vector>
  </TitlesOfParts>
  <Company>ePosterBoards LLC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Phillippe</dc:creator>
  <cp:lastModifiedBy>Richard Zink</cp:lastModifiedBy>
  <cp:revision>190</cp:revision>
  <dcterms:created xsi:type="dcterms:W3CDTF">2013-03-04T18:11:28Z</dcterms:created>
  <dcterms:modified xsi:type="dcterms:W3CDTF">2016-02-23T15:19:36Z</dcterms:modified>
</cp:coreProperties>
</file>