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1" r:id="rId2"/>
    <p:sldId id="257" r:id="rId3"/>
    <p:sldId id="258" r:id="rId4"/>
    <p:sldId id="260" r:id="rId5"/>
    <p:sldId id="259" r:id="rId6"/>
    <p:sldId id="262" r:id="rId7"/>
  </p:sldIdLst>
  <p:sldSz cx="37463413" cy="21067713"/>
  <p:notesSz cx="6934200" cy="9232900"/>
  <p:defaultTextStyle>
    <a:defPPr>
      <a:defRPr lang="en-US"/>
    </a:defPPr>
    <a:lvl1pPr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1pPr>
    <a:lvl2pPr marL="1871663" indent="-1414463"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2pPr>
    <a:lvl3pPr marL="3744913" indent="-2830513"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3pPr>
    <a:lvl4pPr marL="5618163" indent="-4246563"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4pPr>
    <a:lvl5pPr marL="7491413" indent="-5662613"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6636">
          <p15:clr>
            <a:srgbClr val="A4A3A4"/>
          </p15:clr>
        </p15:guide>
        <p15:guide id="2" pos="1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CCCCFF"/>
    <a:srgbClr val="FFCC00"/>
    <a:srgbClr val="CCFF99"/>
    <a:srgbClr val="CC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25" d="100"/>
          <a:sy n="25" d="100"/>
        </p:scale>
        <p:origin x="-138" y="-570"/>
      </p:cViewPr>
      <p:guideLst>
        <p:guide orient="horz" pos="6636"/>
        <p:guide pos="11800"/>
      </p:guideLst>
    </p:cSldViewPr>
  </p:slideViewPr>
  <p:notesTextViewPr>
    <p:cViewPr>
      <p:scale>
        <a:sx n="100" d="100"/>
        <a:sy n="100" d="100"/>
      </p:scale>
      <p:origin x="0" y="144"/>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27475" y="0"/>
            <a:ext cx="3005138" cy="461963"/>
          </a:xfrm>
          <a:prstGeom prst="rect">
            <a:avLst/>
          </a:prstGeom>
        </p:spPr>
        <p:txBody>
          <a:bodyPr vert="horz" lIns="91440" tIns="45720" rIns="91440" bIns="45720" rtlCol="0"/>
          <a:lstStyle>
            <a:lvl1pPr algn="r">
              <a:defRPr sz="1200"/>
            </a:lvl1pPr>
          </a:lstStyle>
          <a:p>
            <a:fld id="{6E295755-3726-4BCC-88FC-C9F5051691BB}" type="datetimeFigureOut">
              <a:rPr lang="en-US" smtClean="0"/>
              <a:t>2/10/2016</a:t>
            </a:fld>
            <a:endParaRPr lang="en-US"/>
          </a:p>
        </p:txBody>
      </p:sp>
      <p:sp>
        <p:nvSpPr>
          <p:cNvPr id="4" name="Slide Image Placeholder 3"/>
          <p:cNvSpPr>
            <a:spLocks noGrp="1" noRot="1" noChangeAspect="1"/>
          </p:cNvSpPr>
          <p:nvPr>
            <p:ph type="sldImg" idx="2"/>
          </p:nvPr>
        </p:nvSpPr>
        <p:spPr>
          <a:xfrm>
            <a:off x="388938" y="692150"/>
            <a:ext cx="6156325" cy="34623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3738" y="4386263"/>
            <a:ext cx="5546725" cy="41544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350"/>
            <a:ext cx="300513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27475" y="8769350"/>
            <a:ext cx="3005138" cy="461963"/>
          </a:xfrm>
          <a:prstGeom prst="rect">
            <a:avLst/>
          </a:prstGeom>
        </p:spPr>
        <p:txBody>
          <a:bodyPr vert="horz" lIns="91440" tIns="45720" rIns="91440" bIns="45720" rtlCol="0" anchor="b"/>
          <a:lstStyle>
            <a:lvl1pPr algn="r">
              <a:defRPr sz="1200"/>
            </a:lvl1pPr>
          </a:lstStyle>
          <a:p>
            <a:fld id="{7F494F54-A23F-470A-BF8F-15B60B4C0FA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D0270A9-5954-4BA0-B7B4-32B4520F59EA}"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1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51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MS PGothic" charset="0"/>
                <a:cs typeface="MS PGothic" charset="0"/>
              </a:defRPr>
            </a:lvl1pPr>
            <a:lvl2pPr marL="750602" indent="-288693" eaLnBrk="0" hangingPunct="0">
              <a:defRPr>
                <a:solidFill>
                  <a:schemeClr val="tx1"/>
                </a:solidFill>
                <a:latin typeface="Calibri" charset="0"/>
                <a:ea typeface="MS PGothic" charset="0"/>
                <a:cs typeface="MS PGothic" charset="0"/>
              </a:defRPr>
            </a:lvl2pPr>
            <a:lvl3pPr marL="1154773" indent="-230955" eaLnBrk="0" hangingPunct="0">
              <a:defRPr>
                <a:solidFill>
                  <a:schemeClr val="tx1"/>
                </a:solidFill>
                <a:latin typeface="Calibri" charset="0"/>
                <a:ea typeface="MS PGothic" charset="0"/>
                <a:cs typeface="MS PGothic" charset="0"/>
              </a:defRPr>
            </a:lvl3pPr>
            <a:lvl4pPr marL="1616682" indent="-230955" eaLnBrk="0" hangingPunct="0">
              <a:defRPr>
                <a:solidFill>
                  <a:schemeClr val="tx1"/>
                </a:solidFill>
                <a:latin typeface="Calibri" charset="0"/>
                <a:ea typeface="MS PGothic" charset="0"/>
                <a:cs typeface="MS PGothic" charset="0"/>
              </a:defRPr>
            </a:lvl4pPr>
            <a:lvl5pPr marL="2078591" indent="-230955" eaLnBrk="0" hangingPunct="0">
              <a:defRPr>
                <a:solidFill>
                  <a:schemeClr val="tx1"/>
                </a:solidFill>
                <a:latin typeface="Calibri" charset="0"/>
                <a:ea typeface="MS PGothic" charset="0"/>
                <a:cs typeface="MS PGothic" charset="0"/>
              </a:defRPr>
            </a:lvl5pPr>
            <a:lvl6pPr marL="2540500" indent="-230955" defTabSz="1890941" eaLnBrk="0" fontAlgn="base" hangingPunct="0">
              <a:spcBef>
                <a:spcPct val="0"/>
              </a:spcBef>
              <a:spcAft>
                <a:spcPct val="0"/>
              </a:spcAft>
              <a:defRPr>
                <a:solidFill>
                  <a:schemeClr val="tx1"/>
                </a:solidFill>
                <a:latin typeface="Calibri" charset="0"/>
                <a:ea typeface="MS PGothic" charset="0"/>
                <a:cs typeface="MS PGothic" charset="0"/>
              </a:defRPr>
            </a:lvl6pPr>
            <a:lvl7pPr marL="3002410" indent="-230955" defTabSz="1890941" eaLnBrk="0" fontAlgn="base" hangingPunct="0">
              <a:spcBef>
                <a:spcPct val="0"/>
              </a:spcBef>
              <a:spcAft>
                <a:spcPct val="0"/>
              </a:spcAft>
              <a:defRPr>
                <a:solidFill>
                  <a:schemeClr val="tx1"/>
                </a:solidFill>
                <a:latin typeface="Calibri" charset="0"/>
                <a:ea typeface="MS PGothic" charset="0"/>
                <a:cs typeface="MS PGothic" charset="0"/>
              </a:defRPr>
            </a:lvl7pPr>
            <a:lvl8pPr marL="3464319" indent="-230955" defTabSz="1890941" eaLnBrk="0" fontAlgn="base" hangingPunct="0">
              <a:spcBef>
                <a:spcPct val="0"/>
              </a:spcBef>
              <a:spcAft>
                <a:spcPct val="0"/>
              </a:spcAft>
              <a:defRPr>
                <a:solidFill>
                  <a:schemeClr val="tx1"/>
                </a:solidFill>
                <a:latin typeface="Calibri" charset="0"/>
                <a:ea typeface="MS PGothic" charset="0"/>
                <a:cs typeface="MS PGothic" charset="0"/>
              </a:defRPr>
            </a:lvl8pPr>
            <a:lvl9pPr marL="3926228" indent="-230955" defTabSz="1890941"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fld id="{227ADE6A-76F1-5640-97EA-804F5623707D}" type="slidenum">
              <a:rPr lang="en-US"/>
              <a:pPr eaLnBrk="1" hangingPunct="1"/>
              <a:t>2</a:t>
            </a:fld>
            <a:endParaRPr lang="en-US"/>
          </a:p>
        </p:txBody>
      </p:sp>
    </p:spTree>
    <p:extLst>
      <p:ext uri="{BB962C8B-B14F-4D97-AF65-F5344CB8AC3E}">
        <p14:creationId xmlns:p14="http://schemas.microsoft.com/office/powerpoint/2010/main" xmlns="" val="3719109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Density function estimation box: Hyperlink</a:t>
            </a:r>
            <a:r>
              <a:rPr lang="en-US" baseline="0" smtClean="0"/>
              <a:t> to page 4</a:t>
            </a:r>
          </a:p>
          <a:p>
            <a:r>
              <a:rPr lang="en-US" baseline="0" smtClean="0"/>
              <a:t>Modes filtering box: Hyperlink to page 5</a:t>
            </a:r>
          </a:p>
          <a:p>
            <a:r>
              <a:rPr lang="en-US" baseline="0" smtClean="0"/>
              <a:t>Picture Table “Result”: Hyperlink to page 6</a:t>
            </a:r>
            <a:endParaRPr lang="en-US"/>
          </a:p>
        </p:txBody>
      </p:sp>
      <p:sp>
        <p:nvSpPr>
          <p:cNvPr id="4" name="Slide Number Placeholder 3"/>
          <p:cNvSpPr>
            <a:spLocks noGrp="1"/>
          </p:cNvSpPr>
          <p:nvPr>
            <p:ph type="sldNum" sz="quarter" idx="10"/>
          </p:nvPr>
        </p:nvSpPr>
        <p:spPr/>
        <p:txBody>
          <a:bodyPr/>
          <a:lstStyle/>
          <a:p>
            <a:fld id="{7F494F54-A23F-470A-BF8F-15B60B4C0FAB}" type="slidenum">
              <a:rPr lang="en-US" smtClean="0"/>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09756" y="6544649"/>
            <a:ext cx="31843901" cy="4515904"/>
          </a:xfrm>
        </p:spPr>
        <p:txBody>
          <a:bodyPr/>
          <a:lstStyle/>
          <a:p>
            <a:r>
              <a:rPr lang="en-US" smtClean="0"/>
              <a:t>Click to edit Master title style</a:t>
            </a:r>
            <a:endParaRPr lang="en-US"/>
          </a:p>
        </p:txBody>
      </p:sp>
      <p:sp>
        <p:nvSpPr>
          <p:cNvPr id="3" name="Subtitle 2"/>
          <p:cNvSpPr>
            <a:spLocks noGrp="1"/>
          </p:cNvSpPr>
          <p:nvPr>
            <p:ph type="subTitle" idx="1"/>
          </p:nvPr>
        </p:nvSpPr>
        <p:spPr>
          <a:xfrm>
            <a:off x="5619512" y="11938371"/>
            <a:ext cx="26224389" cy="538397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BD2B39D-C0FF-DE44-84A9-7C03C469447B}" type="datetimeFigureOut">
              <a:rPr lang="en-US"/>
              <a:pPr>
                <a:defRPr/>
              </a:pPr>
              <a:t>2/10/2016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E205D9-FA47-2244-A516-52B3C2B4854F}" type="slidenum">
              <a:rPr lang="en-US"/>
              <a:pPr>
                <a:defRPr/>
              </a:pPr>
              <a:t>‹#›</a:t>
            </a:fld>
            <a:endParaRPr lang="en-US"/>
          </a:p>
        </p:txBody>
      </p:sp>
    </p:spTree>
    <p:extLst>
      <p:ext uri="{BB962C8B-B14F-4D97-AF65-F5344CB8AC3E}">
        <p14:creationId xmlns:p14="http://schemas.microsoft.com/office/powerpoint/2010/main" xmlns="" val="1496406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CF0C7CA-057A-7C4F-BB16-69B863C6C133}" type="datetimeFigureOut">
              <a:rPr lang="en-US"/>
              <a:pPr>
                <a:defRPr/>
              </a:pPr>
              <a:t>2/10/2016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8E492E-611B-9946-BCB5-DFD8A1935E4A}" type="slidenum">
              <a:rPr lang="en-US"/>
              <a:pPr>
                <a:defRPr/>
              </a:pPr>
              <a:t>‹#›</a:t>
            </a:fld>
            <a:endParaRPr lang="en-US"/>
          </a:p>
        </p:txBody>
      </p:sp>
    </p:spTree>
    <p:extLst>
      <p:ext uri="{BB962C8B-B14F-4D97-AF65-F5344CB8AC3E}">
        <p14:creationId xmlns:p14="http://schemas.microsoft.com/office/powerpoint/2010/main" xmlns="" val="3054182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2" y="13537960"/>
            <a:ext cx="31843901" cy="4184281"/>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959352" y="8929396"/>
            <a:ext cx="31843901" cy="460856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4E60F77-33ED-F149-861E-348F25A7446A}" type="datetimeFigureOut">
              <a:rPr lang="en-US"/>
              <a:pPr>
                <a:defRPr/>
              </a:pPr>
              <a:t>2/10/2016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8C6747-C3BC-344E-A9E0-7CF79848EAD5}" type="slidenum">
              <a:rPr lang="en-US"/>
              <a:pPr>
                <a:defRPr/>
              </a:pPr>
              <a:t>‹#›</a:t>
            </a:fld>
            <a:endParaRPr lang="en-US"/>
          </a:p>
        </p:txBody>
      </p:sp>
    </p:spTree>
    <p:extLst>
      <p:ext uri="{BB962C8B-B14F-4D97-AF65-F5344CB8AC3E}">
        <p14:creationId xmlns:p14="http://schemas.microsoft.com/office/powerpoint/2010/main" xmlns="" val="3708509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73171" y="3686852"/>
            <a:ext cx="16546341" cy="104265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043901" y="3686852"/>
            <a:ext cx="16546341" cy="104265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7397A27-D684-D443-8AF1-C26AEE3CB960}" type="datetimeFigureOut">
              <a:rPr lang="en-US"/>
              <a:pPr>
                <a:defRPr/>
              </a:pPr>
              <a:t>2/10/2016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418EB6-0629-E74A-92F8-66F182C47468}" type="slidenum">
              <a:rPr lang="en-US"/>
              <a:pPr>
                <a:defRPr/>
              </a:pPr>
              <a:t>‹#›</a:t>
            </a:fld>
            <a:endParaRPr lang="en-US"/>
          </a:p>
        </p:txBody>
      </p:sp>
    </p:spTree>
    <p:extLst>
      <p:ext uri="{BB962C8B-B14F-4D97-AF65-F5344CB8AC3E}">
        <p14:creationId xmlns:p14="http://schemas.microsoft.com/office/powerpoint/2010/main" xmlns="" val="416572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1" y="843687"/>
            <a:ext cx="33717072" cy="351128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73171" y="4715854"/>
            <a:ext cx="16552847" cy="19653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73171" y="6681195"/>
            <a:ext cx="16552847" cy="121383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030900" y="4715854"/>
            <a:ext cx="16559349" cy="19653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9030900" y="6681195"/>
            <a:ext cx="16559349" cy="121383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A3FDCE6-ED4E-F447-8E48-BF7047D74F1D}" type="datetimeFigureOut">
              <a:rPr lang="en-US"/>
              <a:pPr>
                <a:defRPr/>
              </a:pPr>
              <a:t>2/10/2016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A8D0D53-2355-9D41-AE5A-EEDB7F45296A}" type="slidenum">
              <a:rPr lang="en-US"/>
              <a:pPr>
                <a:defRPr/>
              </a:pPr>
              <a:t>‹#›</a:t>
            </a:fld>
            <a:endParaRPr lang="en-US"/>
          </a:p>
        </p:txBody>
      </p:sp>
    </p:spTree>
    <p:extLst>
      <p:ext uri="{BB962C8B-B14F-4D97-AF65-F5344CB8AC3E}">
        <p14:creationId xmlns:p14="http://schemas.microsoft.com/office/powerpoint/2010/main" xmlns="" val="3617671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CBD2678-42EC-124B-A213-0A1011CA7DA2}" type="datetimeFigureOut">
              <a:rPr lang="en-US"/>
              <a:pPr>
                <a:defRPr/>
              </a:pPr>
              <a:t>2/10/2016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379A511-0F53-6E4E-AAE5-E40DAC416997}" type="slidenum">
              <a:rPr lang="en-US"/>
              <a:pPr>
                <a:defRPr/>
              </a:pPr>
              <a:t>‹#›</a:t>
            </a:fld>
            <a:endParaRPr lang="en-US"/>
          </a:p>
        </p:txBody>
      </p:sp>
    </p:spTree>
    <p:extLst>
      <p:ext uri="{BB962C8B-B14F-4D97-AF65-F5344CB8AC3E}">
        <p14:creationId xmlns:p14="http://schemas.microsoft.com/office/powerpoint/2010/main" xmlns="" val="3822993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AD9E345-002E-0B42-A762-AF836BDF5D5B}" type="datetimeFigureOut">
              <a:rPr lang="en-US"/>
              <a:pPr>
                <a:defRPr/>
              </a:pPr>
              <a:t>2/10/2016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4A5A802-2682-674E-97F2-FD9BDFB4D188}" type="slidenum">
              <a:rPr lang="en-US"/>
              <a:pPr>
                <a:defRPr/>
              </a:pPr>
              <a:t>‹#›</a:t>
            </a:fld>
            <a:endParaRPr lang="en-US"/>
          </a:p>
        </p:txBody>
      </p:sp>
    </p:spTree>
    <p:extLst>
      <p:ext uri="{BB962C8B-B14F-4D97-AF65-F5344CB8AC3E}">
        <p14:creationId xmlns:p14="http://schemas.microsoft.com/office/powerpoint/2010/main" xmlns="" val="342504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77" y="838805"/>
            <a:ext cx="12325205" cy="356980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4647154" y="838811"/>
            <a:ext cx="20943089" cy="1798071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73177" y="4408620"/>
            <a:ext cx="12325205" cy="144109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03D7E9-D0CB-3E4C-9A13-1F119A938B7C}" type="datetimeFigureOut">
              <a:rPr lang="en-US"/>
              <a:pPr>
                <a:defRPr/>
              </a:pPr>
              <a:t>2/10/2016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1933DF-B4F4-3846-9C93-AFB6E5936151}" type="slidenum">
              <a:rPr lang="en-US"/>
              <a:pPr>
                <a:defRPr/>
              </a:pPr>
              <a:t>‹#›</a:t>
            </a:fld>
            <a:endParaRPr lang="en-US"/>
          </a:p>
        </p:txBody>
      </p:sp>
    </p:spTree>
    <p:extLst>
      <p:ext uri="{BB962C8B-B14F-4D97-AF65-F5344CB8AC3E}">
        <p14:creationId xmlns:p14="http://schemas.microsoft.com/office/powerpoint/2010/main" xmlns="" val="2659989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1" y="14747399"/>
            <a:ext cx="22478048" cy="17410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343091" y="1882438"/>
            <a:ext cx="22478048" cy="1264062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7343091" y="16488413"/>
            <a:ext cx="22478048" cy="24725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6721D2B-9541-FB49-B1B3-B26C21393DCB}" type="datetimeFigureOut">
              <a:rPr lang="en-US"/>
              <a:pPr>
                <a:defRPr/>
              </a:pPr>
              <a:t>2/10/2016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8C325C-CB73-0D43-9E2C-8E6384DAD423}" type="slidenum">
              <a:rPr lang="en-US"/>
              <a:pPr>
                <a:defRPr/>
              </a:pPr>
              <a:t>‹#›</a:t>
            </a:fld>
            <a:endParaRPr lang="en-US"/>
          </a:p>
        </p:txBody>
      </p:sp>
    </p:spTree>
    <p:extLst>
      <p:ext uri="{BB962C8B-B14F-4D97-AF65-F5344CB8AC3E}">
        <p14:creationId xmlns:p14="http://schemas.microsoft.com/office/powerpoint/2010/main" xmlns="" val="1702178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E36B896-3C2D-FC47-9059-0BAE2C5BE5F6}" type="datetimeFigureOut">
              <a:rPr lang="en-US"/>
              <a:pPr>
                <a:defRPr/>
              </a:pPr>
              <a:t>2/10/2016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ECEF0F-46D5-6E43-A407-D0B66FB92326}" type="slidenum">
              <a:rPr lang="en-US"/>
              <a:pPr>
                <a:defRPr/>
              </a:pPr>
              <a:t>‹#›</a:t>
            </a:fld>
            <a:endParaRPr lang="en-US"/>
          </a:p>
        </p:txBody>
      </p:sp>
    </p:spTree>
    <p:extLst>
      <p:ext uri="{BB962C8B-B14F-4D97-AF65-F5344CB8AC3E}">
        <p14:creationId xmlns:p14="http://schemas.microsoft.com/office/powerpoint/2010/main" xmlns="" val="2627533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160974" y="633981"/>
            <a:ext cx="8429268" cy="13479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73170" y="633981"/>
            <a:ext cx="24663414" cy="13479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2621270-B9AE-8648-8045-0DFF5BAB67C4}" type="datetimeFigureOut">
              <a:rPr lang="en-US"/>
              <a:pPr>
                <a:defRPr/>
              </a:pPr>
              <a:t>2/10/2016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E0693E-8A8C-684C-893F-6107FA03F017}" type="slidenum">
              <a:rPr lang="en-US"/>
              <a:pPr>
                <a:defRPr/>
              </a:pPr>
              <a:t>‹#›</a:t>
            </a:fld>
            <a:endParaRPr lang="en-US"/>
          </a:p>
        </p:txBody>
      </p:sp>
    </p:spTree>
    <p:extLst>
      <p:ext uri="{BB962C8B-B14F-4D97-AF65-F5344CB8AC3E}">
        <p14:creationId xmlns:p14="http://schemas.microsoft.com/office/powerpoint/2010/main" xmlns="" val="3076615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873250" y="844550"/>
            <a:ext cx="33716913" cy="3511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1873250" y="4916488"/>
            <a:ext cx="33716913" cy="13901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873250" y="19526250"/>
            <a:ext cx="8740775" cy="1125538"/>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5DF57918-15B4-C64A-8CD5-50B35B11E173}" type="datetimeFigureOut">
              <a:rPr lang="en-US"/>
              <a:pPr>
                <a:defRPr/>
              </a:pPr>
              <a:t>2/10/2016</a:t>
            </a:fld>
            <a:endParaRPr lang="en-US"/>
          </a:p>
        </p:txBody>
      </p:sp>
      <p:sp>
        <p:nvSpPr>
          <p:cNvPr id="5" name="Footer Placeholder 4"/>
          <p:cNvSpPr>
            <a:spLocks noGrp="1"/>
          </p:cNvSpPr>
          <p:nvPr>
            <p:ph type="ftr" sz="quarter" idx="3"/>
          </p:nvPr>
        </p:nvSpPr>
        <p:spPr>
          <a:xfrm>
            <a:off x="12800013" y="19526250"/>
            <a:ext cx="11863387" cy="1125538"/>
          </a:xfrm>
          <a:prstGeom prst="rect">
            <a:avLst/>
          </a:prstGeom>
        </p:spPr>
        <p:txBody>
          <a:bodyPr vert="horz" lIns="91440" tIns="45720" rIns="91440" bIns="45720" rtlCol="0" anchor="ctr"/>
          <a:lstStyle>
            <a:lvl1pPr algn="ctr" defTabSz="1872966"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26849388" y="19526250"/>
            <a:ext cx="8740775" cy="1125538"/>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9C633C6-A15C-C846-A6F4-4F5573BBD36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slide" Target="slide4.xml"/><Relationship Id="rId2" Type="http://schemas.openxmlformats.org/officeDocument/2006/relationships/notesSlide" Target="../notesSlides/notesSlide3.xml"/><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slide" Target="slide6.xml"/><Relationship Id="rId10" Type="http://schemas.openxmlformats.org/officeDocument/2006/relationships/image" Target="../media/image11.png"/><Relationship Id="rId19" Type="http://schemas.openxmlformats.org/officeDocument/2006/relationships/slide" Target="slide5.xml"/><Relationship Id="rId4" Type="http://schemas.openxmlformats.org/officeDocument/2006/relationships/image" Target="../media/image2.png"/><Relationship Id="rId9" Type="http://schemas.openxmlformats.org/officeDocument/2006/relationships/image" Target="../media/image10.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2.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5.png"/><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Content Placeholder 3"/>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3913" y="-4359"/>
            <a:ext cx="37459500" cy="21070969"/>
          </a:xfrm>
        </p:spPr>
      </p:pic>
      <p:sp>
        <p:nvSpPr>
          <p:cNvPr id="7" name="Rectangle 44"/>
          <p:cNvSpPr txBox="1">
            <a:spLocks noChangeArrowheads="1"/>
          </p:cNvSpPr>
          <p:nvPr/>
        </p:nvSpPr>
        <p:spPr bwMode="auto">
          <a:xfrm>
            <a:off x="11049000" y="2915495"/>
            <a:ext cx="25374599" cy="1598258"/>
          </a:xfrm>
          <a:prstGeom prst="rect">
            <a:avLst/>
          </a:prstGeom>
          <a:noFill/>
          <a:ln w="9525">
            <a:noFill/>
            <a:miter lim="800000"/>
            <a:headEnd/>
            <a:tailEnd/>
          </a:ln>
        </p:spPr>
        <p:txBody>
          <a:bodyPr wrap="square" anchor="b">
            <a:spAutoFit/>
          </a:bodyPr>
          <a:lstStyle>
            <a:lvl1pPr algn="l" rtl="0" eaLnBrk="1" fontAlgn="base" hangingPunct="1">
              <a:lnSpc>
                <a:spcPct val="83000"/>
              </a:lnSpc>
              <a:spcBef>
                <a:spcPct val="0"/>
              </a:spcBef>
              <a:spcAft>
                <a:spcPct val="0"/>
              </a:spcAft>
              <a:defRPr sz="3000" b="1" i="0" spc="0">
                <a:solidFill>
                  <a:srgbClr val="00539B"/>
                </a:solidFill>
                <a:latin typeface="+mj-lt"/>
                <a:ea typeface="ＭＳ Ｐゴシック" pitchFamily="-112" charset="-128"/>
                <a:cs typeface="ＭＳ Ｐゴシック" pitchFamily="-112" charset="-128"/>
              </a:defRPr>
            </a:lvl1pPr>
            <a:lvl2pPr algn="l" rtl="0" eaLnBrk="1" fontAlgn="base" hangingPunct="1">
              <a:lnSpc>
                <a:spcPct val="83000"/>
              </a:lnSpc>
              <a:spcBef>
                <a:spcPct val="0"/>
              </a:spcBef>
              <a:spcAft>
                <a:spcPct val="0"/>
              </a:spcAft>
              <a:defRPr sz="3600" b="1">
                <a:solidFill>
                  <a:srgbClr val="0053C3"/>
                </a:solidFill>
                <a:latin typeface="Arial Narrow" pitchFamily="34" charset="0"/>
                <a:ea typeface="ＭＳ Ｐゴシック" pitchFamily="-112" charset="-128"/>
                <a:cs typeface="ＭＳ Ｐゴシック" pitchFamily="-112" charset="-128"/>
              </a:defRPr>
            </a:lvl2pPr>
            <a:lvl3pPr algn="l" rtl="0" eaLnBrk="1" fontAlgn="base" hangingPunct="1">
              <a:lnSpc>
                <a:spcPct val="83000"/>
              </a:lnSpc>
              <a:spcBef>
                <a:spcPct val="0"/>
              </a:spcBef>
              <a:spcAft>
                <a:spcPct val="0"/>
              </a:spcAft>
              <a:defRPr sz="3600" b="1">
                <a:solidFill>
                  <a:srgbClr val="0053C3"/>
                </a:solidFill>
                <a:latin typeface="Arial Narrow" pitchFamily="34" charset="0"/>
                <a:ea typeface="ＭＳ Ｐゴシック" pitchFamily="-112" charset="-128"/>
                <a:cs typeface="ＭＳ Ｐゴシック" pitchFamily="-112" charset="-128"/>
              </a:defRPr>
            </a:lvl3pPr>
            <a:lvl4pPr algn="l" rtl="0" eaLnBrk="1" fontAlgn="base" hangingPunct="1">
              <a:lnSpc>
                <a:spcPct val="83000"/>
              </a:lnSpc>
              <a:spcBef>
                <a:spcPct val="0"/>
              </a:spcBef>
              <a:spcAft>
                <a:spcPct val="0"/>
              </a:spcAft>
              <a:defRPr sz="3600" b="1">
                <a:solidFill>
                  <a:srgbClr val="0053C3"/>
                </a:solidFill>
                <a:latin typeface="Arial Narrow" pitchFamily="34" charset="0"/>
                <a:ea typeface="ＭＳ Ｐゴシック" pitchFamily="-112" charset="-128"/>
                <a:cs typeface="ＭＳ Ｐゴシック" pitchFamily="-112" charset="-128"/>
              </a:defRPr>
            </a:lvl4pPr>
            <a:lvl5pPr algn="l" rtl="0" eaLnBrk="1" fontAlgn="base" hangingPunct="1">
              <a:lnSpc>
                <a:spcPct val="83000"/>
              </a:lnSpc>
              <a:spcBef>
                <a:spcPct val="0"/>
              </a:spcBef>
              <a:spcAft>
                <a:spcPct val="0"/>
              </a:spcAft>
              <a:defRPr sz="3600" b="1">
                <a:solidFill>
                  <a:srgbClr val="0053C3"/>
                </a:solidFill>
                <a:latin typeface="Arial Narrow" pitchFamily="34" charset="0"/>
                <a:ea typeface="ＭＳ Ｐゴシック" pitchFamily="-112" charset="-128"/>
                <a:cs typeface="ＭＳ Ｐゴシック" pitchFamily="-112" charset="-128"/>
              </a:defRPr>
            </a:lvl5pPr>
            <a:lvl6pPr marL="457200" algn="l" rtl="0" eaLnBrk="1" fontAlgn="base" hangingPunct="1">
              <a:lnSpc>
                <a:spcPct val="83000"/>
              </a:lnSpc>
              <a:spcBef>
                <a:spcPct val="0"/>
              </a:spcBef>
              <a:spcAft>
                <a:spcPct val="0"/>
              </a:spcAft>
              <a:defRPr sz="3600">
                <a:solidFill>
                  <a:srgbClr val="292929"/>
                </a:solidFill>
                <a:latin typeface="Arial Narrow" pitchFamily="34" charset="0"/>
              </a:defRPr>
            </a:lvl6pPr>
            <a:lvl7pPr marL="914400" algn="l" rtl="0" eaLnBrk="1" fontAlgn="base" hangingPunct="1">
              <a:lnSpc>
                <a:spcPct val="83000"/>
              </a:lnSpc>
              <a:spcBef>
                <a:spcPct val="0"/>
              </a:spcBef>
              <a:spcAft>
                <a:spcPct val="0"/>
              </a:spcAft>
              <a:defRPr sz="3600">
                <a:solidFill>
                  <a:srgbClr val="292929"/>
                </a:solidFill>
                <a:latin typeface="Arial Narrow" pitchFamily="34" charset="0"/>
              </a:defRPr>
            </a:lvl7pPr>
            <a:lvl8pPr marL="1371600" algn="l" rtl="0" eaLnBrk="1" fontAlgn="base" hangingPunct="1">
              <a:lnSpc>
                <a:spcPct val="83000"/>
              </a:lnSpc>
              <a:spcBef>
                <a:spcPct val="0"/>
              </a:spcBef>
              <a:spcAft>
                <a:spcPct val="0"/>
              </a:spcAft>
              <a:defRPr sz="3600">
                <a:solidFill>
                  <a:srgbClr val="292929"/>
                </a:solidFill>
                <a:latin typeface="Arial Narrow" pitchFamily="34" charset="0"/>
              </a:defRPr>
            </a:lvl8pPr>
            <a:lvl9pPr marL="1828800" algn="l" rtl="0" eaLnBrk="1" fontAlgn="base" hangingPunct="1">
              <a:lnSpc>
                <a:spcPct val="83000"/>
              </a:lnSpc>
              <a:spcBef>
                <a:spcPct val="0"/>
              </a:spcBef>
              <a:spcAft>
                <a:spcPct val="0"/>
              </a:spcAft>
              <a:defRPr sz="3600">
                <a:solidFill>
                  <a:srgbClr val="292929"/>
                </a:solidFill>
                <a:latin typeface="Arial Narrow" pitchFamily="34" charset="0"/>
              </a:defRPr>
            </a:lvl9pPr>
          </a:lstStyle>
          <a:p>
            <a:pPr algn="ctr" defTabSz="914400">
              <a:defRPr/>
            </a:pPr>
            <a:r>
              <a:rPr lang="en-US" sz="11700" kern="0" smtClean="0">
                <a:solidFill>
                  <a:schemeClr val="tx1">
                    <a:lumMod val="50000"/>
                    <a:lumOff val="50000"/>
                  </a:schemeClr>
                </a:solidFill>
                <a:latin typeface="Tw Cen MT" panose="020B0602020104020603" pitchFamily="34" charset="0"/>
              </a:rPr>
              <a:t>Multimodality distribution analysis</a:t>
            </a:r>
            <a:endParaRPr lang="en-US" sz="11700" kern="0" dirty="0">
              <a:solidFill>
                <a:schemeClr val="tx1">
                  <a:lumMod val="50000"/>
                  <a:lumOff val="50000"/>
                </a:schemeClr>
              </a:solidFill>
              <a:latin typeface="Tw Cen MT" panose="020B0602020104020603" pitchFamily="34" charset="0"/>
            </a:endParaRPr>
          </a:p>
        </p:txBody>
      </p:sp>
      <p:sp>
        <p:nvSpPr>
          <p:cNvPr id="8" name="Rectangle 45"/>
          <p:cNvSpPr txBox="1">
            <a:spLocks noChangeArrowheads="1"/>
          </p:cNvSpPr>
          <p:nvPr/>
        </p:nvSpPr>
        <p:spPr bwMode="auto">
          <a:xfrm>
            <a:off x="12511360" y="6021455"/>
            <a:ext cx="22540640" cy="2665345"/>
          </a:xfrm>
          <a:prstGeom prst="rect">
            <a:avLst/>
          </a:prstGeom>
          <a:noFill/>
          <a:ln w="9525">
            <a:noFill/>
            <a:miter lim="800000"/>
            <a:headEnd/>
            <a:tailEnd/>
          </a:ln>
        </p:spPr>
        <p:txBody>
          <a:bodyPr wrap="square">
            <a:spAutoFit/>
          </a:bodyPr>
          <a:lstStyle>
            <a:lvl1pPr marL="0" indent="0" algn="l" rtl="0" eaLnBrk="1" fontAlgn="base" hangingPunct="1">
              <a:lnSpc>
                <a:spcPct val="95000"/>
              </a:lnSpc>
              <a:spcBef>
                <a:spcPct val="0"/>
              </a:spcBef>
              <a:spcAft>
                <a:spcPct val="0"/>
              </a:spcAft>
              <a:buClr>
                <a:schemeClr val="accent2"/>
              </a:buClr>
              <a:buFont typeface="Wingdings" pitchFamily="2" charset="2"/>
              <a:buNone/>
              <a:defRPr lang="en-US" sz="2000" b="1" i="0" spc="0" smtClean="0">
                <a:solidFill>
                  <a:srgbClr val="E48130"/>
                </a:solidFill>
                <a:effectLst>
                  <a:outerShdw blurRad="50800" dist="38100" dir="2700000" algn="tl" rotWithShape="0">
                    <a:srgbClr val="000000">
                      <a:alpha val="43000"/>
                    </a:srgbClr>
                  </a:outerShdw>
                </a:effectLst>
                <a:latin typeface="+mj-lt"/>
                <a:ea typeface="ＭＳ Ｐゴシック" pitchFamily="-112" charset="-128"/>
                <a:cs typeface="ＭＳ Ｐゴシック" pitchFamily="-112" charset="-128"/>
              </a:defRPr>
            </a:lvl1pPr>
            <a:lvl2pPr marL="684213" indent="-222250" algn="l" rtl="0" eaLnBrk="1" fontAlgn="base" hangingPunct="1">
              <a:lnSpc>
                <a:spcPct val="92000"/>
              </a:lnSpc>
              <a:spcBef>
                <a:spcPct val="17000"/>
              </a:spcBef>
              <a:spcAft>
                <a:spcPct val="17000"/>
              </a:spcAft>
              <a:buClr>
                <a:schemeClr val="accent2"/>
              </a:buClr>
              <a:buFont typeface="Wingdings" pitchFamily="2" charset="2"/>
              <a:buChar char="§"/>
              <a:defRPr sz="2000">
                <a:solidFill>
                  <a:srgbClr val="292929"/>
                </a:solidFill>
                <a:latin typeface="+mn-lt"/>
                <a:ea typeface="ＭＳ Ｐゴシック" pitchFamily="-112" charset="-128"/>
              </a:defRPr>
            </a:lvl2pPr>
            <a:lvl3pPr marL="1025525" indent="-227013" algn="l" rtl="0" eaLnBrk="1" fontAlgn="base" hangingPunct="1">
              <a:lnSpc>
                <a:spcPct val="92000"/>
              </a:lnSpc>
              <a:spcBef>
                <a:spcPct val="17000"/>
              </a:spcBef>
              <a:spcAft>
                <a:spcPct val="17000"/>
              </a:spcAft>
              <a:buClr>
                <a:schemeClr val="accent2"/>
              </a:buClr>
              <a:buFont typeface="Arial" pitchFamily="34" charset="0"/>
              <a:buChar char="»"/>
              <a:defRPr sz="2000">
                <a:solidFill>
                  <a:srgbClr val="292929"/>
                </a:solidFill>
                <a:latin typeface="+mn-lt"/>
                <a:ea typeface="ＭＳ Ｐゴシック" pitchFamily="-112" charset="-128"/>
              </a:defRPr>
            </a:lvl3pPr>
            <a:lvl4pPr marL="1600200" indent="-228600" algn="l" rtl="0" eaLnBrk="1" fontAlgn="base" hangingPunct="1">
              <a:spcBef>
                <a:spcPct val="20000"/>
              </a:spcBef>
              <a:spcAft>
                <a:spcPct val="0"/>
              </a:spcAft>
              <a:buClr>
                <a:schemeClr val="accent2"/>
              </a:buClr>
              <a:buFont typeface="Arial" pitchFamily="34" charset="0"/>
              <a:buChar char="»"/>
              <a:defRPr sz="2000">
                <a:solidFill>
                  <a:schemeClr val="tx1"/>
                </a:solidFill>
                <a:latin typeface="+mn-lt"/>
                <a:ea typeface="ＭＳ Ｐゴシック" pitchFamily="-112" charset="-128"/>
              </a:defRPr>
            </a:lvl4pPr>
            <a:lvl5pPr marL="2057400" indent="-228600" algn="l" rtl="0" eaLnBrk="1" fontAlgn="base" hangingPunct="1">
              <a:spcBef>
                <a:spcPct val="20000"/>
              </a:spcBef>
              <a:spcAft>
                <a:spcPct val="0"/>
              </a:spcAft>
              <a:buClr>
                <a:schemeClr val="accent2"/>
              </a:buClr>
              <a:buFont typeface="Arial" pitchFamily="34" charset="0"/>
              <a:buChar char="–"/>
              <a:defRPr sz="2000">
                <a:solidFill>
                  <a:schemeClr val="tx1"/>
                </a:solidFill>
                <a:latin typeface="+mn-lt"/>
                <a:ea typeface="ＭＳ Ｐゴシック" pitchFamily="-112" charset="-128"/>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ctr" defTabSz="914400">
              <a:buClr>
                <a:srgbClr val="00539B"/>
              </a:buClr>
              <a:defRPr/>
            </a:pPr>
            <a:r>
              <a:rPr lang="en-US" sz="8800" b="0" kern="0" smtClean="0">
                <a:solidFill>
                  <a:schemeClr val="tx2">
                    <a:lumMod val="75000"/>
                  </a:schemeClr>
                </a:solidFill>
                <a:latin typeface="Tw Cen MT" panose="020B0602020104020603" pitchFamily="34" charset="0"/>
              </a:rPr>
              <a:t>Discover variability sources hidden in density distributions by using JMP scripting capability   </a:t>
            </a:r>
            <a:endParaRPr sz="8800" b="0" kern="0" dirty="0">
              <a:solidFill>
                <a:schemeClr val="tx2">
                  <a:lumMod val="75000"/>
                </a:schemeClr>
              </a:solidFill>
              <a:latin typeface="Tw Cen MT" panose="020B0602020104020603"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130175" y="260350"/>
            <a:ext cx="37203063" cy="30622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8000" b="1" smtClean="0">
                <a:solidFill>
                  <a:srgbClr val="FFFF00"/>
                </a:solidFill>
                <a:latin typeface="+mn-lt"/>
                <a:ea typeface="+mn-ea"/>
                <a:cs typeface="+mn-cs"/>
              </a:rPr>
              <a:t>Multimodality Distribution analysis</a:t>
            </a:r>
            <a:endParaRPr lang="en-US" sz="8000" b="1" dirty="0">
              <a:solidFill>
                <a:srgbClr val="FFFF00"/>
              </a:solidFill>
              <a:latin typeface="+mn-lt"/>
              <a:ea typeface="+mn-ea"/>
              <a:cs typeface="+mn-cs"/>
            </a:endParaRPr>
          </a:p>
          <a:p>
            <a:pPr algn="ctr" defTabSz="1872966">
              <a:defRPr/>
            </a:pPr>
            <a:r>
              <a:rPr lang="en-US" sz="4900" b="1" smtClean="0">
                <a:solidFill>
                  <a:schemeClr val="lt1"/>
                </a:solidFill>
                <a:latin typeface="+mn-lt"/>
                <a:ea typeface="+mn-ea"/>
                <a:cs typeface="+mn-cs"/>
              </a:rPr>
              <a:t>Antonio D’Angelo, Felice Russo</a:t>
            </a:r>
            <a:endParaRPr lang="en-US" sz="4900" b="1" dirty="0">
              <a:solidFill>
                <a:schemeClr val="lt1"/>
              </a:solidFill>
              <a:latin typeface="+mn-lt"/>
              <a:ea typeface="+mn-ea"/>
              <a:cs typeface="+mn-cs"/>
            </a:endParaRPr>
          </a:p>
          <a:p>
            <a:pPr algn="ctr" defTabSz="1872966">
              <a:defRPr/>
            </a:pPr>
            <a:r>
              <a:rPr lang="en-US" sz="4900" b="1" smtClean="0">
                <a:solidFill>
                  <a:schemeClr val="lt1"/>
                </a:solidFill>
                <a:latin typeface="+mn-lt"/>
                <a:ea typeface="+mn-ea"/>
                <a:cs typeface="+mn-cs"/>
              </a:rPr>
              <a:t>Lfoundry s.r.l Italy</a:t>
            </a:r>
            <a:endParaRPr lang="en-US" sz="4900" b="1" dirty="0">
              <a:solidFill>
                <a:schemeClr val="lt1"/>
              </a:solidFill>
              <a:latin typeface="+mn-lt"/>
              <a:ea typeface="+mn-ea"/>
              <a:cs typeface="+mn-cs"/>
            </a:endParaRPr>
          </a:p>
        </p:txBody>
      </p:sp>
      <p:sp>
        <p:nvSpPr>
          <p:cNvPr id="3" name="Rounded Rectangle 2"/>
          <p:cNvSpPr>
            <a:spLocks noChangeArrowheads="1"/>
          </p:cNvSpPr>
          <p:nvPr/>
        </p:nvSpPr>
        <p:spPr bwMode="auto">
          <a:xfrm>
            <a:off x="766763" y="4843463"/>
            <a:ext cx="9574212"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a:latin typeface="+mn-lt"/>
                <a:ea typeface="+mn-ea"/>
                <a:cs typeface="+mn-cs"/>
              </a:rPr>
              <a:t>Abstract</a:t>
            </a:r>
          </a:p>
        </p:txBody>
      </p:sp>
      <p:sp>
        <p:nvSpPr>
          <p:cNvPr id="4" name="Rounded Rectangle 3"/>
          <p:cNvSpPr>
            <a:spLocks noChangeArrowheads="1"/>
          </p:cNvSpPr>
          <p:nvPr/>
        </p:nvSpPr>
        <p:spPr bwMode="auto">
          <a:xfrm>
            <a:off x="12674600" y="4841875"/>
            <a:ext cx="9574213" cy="11445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a:latin typeface="+mn-lt"/>
                <a:ea typeface="+mn-ea"/>
                <a:cs typeface="+mn-cs"/>
              </a:rPr>
              <a:t>Objective</a:t>
            </a:r>
          </a:p>
        </p:txBody>
      </p:sp>
      <p:sp>
        <p:nvSpPr>
          <p:cNvPr id="5" name="Rounded Rectangle 4"/>
          <p:cNvSpPr>
            <a:spLocks noChangeArrowheads="1"/>
          </p:cNvSpPr>
          <p:nvPr/>
        </p:nvSpPr>
        <p:spPr bwMode="auto">
          <a:xfrm>
            <a:off x="25542875" y="4843463"/>
            <a:ext cx="9574213" cy="1143000"/>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a:latin typeface="+mn-lt"/>
                <a:ea typeface="+mn-ea"/>
                <a:cs typeface="+mn-cs"/>
              </a:rPr>
              <a:t>Methods</a:t>
            </a:r>
          </a:p>
        </p:txBody>
      </p:sp>
      <p:sp>
        <p:nvSpPr>
          <p:cNvPr id="3078" name="TextBox 11"/>
          <p:cNvSpPr txBox="1">
            <a:spLocks noChangeArrowheads="1"/>
          </p:cNvSpPr>
          <p:nvPr/>
        </p:nvSpPr>
        <p:spPr bwMode="auto">
          <a:xfrm>
            <a:off x="766763" y="7459663"/>
            <a:ext cx="10210800" cy="8688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buFont typeface="Arial" charset="0"/>
              <a:buChar char="•"/>
            </a:pPr>
            <a:r>
              <a:rPr lang="en-US" sz="5400" smtClean="0"/>
              <a:t> In a semiconductor Fab several electrical measurements are collected on different silicon wafers.  Distributions associated to them typically are normal even though this is not always the case. Many  times those distributions show multiple modes because of processes shift,  tools  deviation or offset</a:t>
            </a:r>
            <a:endParaRPr lang="en-US" sz="5400"/>
          </a:p>
        </p:txBody>
      </p:sp>
      <p:sp>
        <p:nvSpPr>
          <p:cNvPr id="3079" name="TextBox 13"/>
          <p:cNvSpPr txBox="1">
            <a:spLocks noChangeArrowheads="1"/>
          </p:cNvSpPr>
          <p:nvPr/>
        </p:nvSpPr>
        <p:spPr bwMode="auto">
          <a:xfrm>
            <a:off x="12115800" y="13364008"/>
            <a:ext cx="10782300" cy="70262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buFont typeface="Arial" charset="0"/>
              <a:buChar char="•"/>
            </a:pPr>
            <a:r>
              <a:rPr lang="en-US" sz="5400" smtClean="0"/>
              <a:t> Identify</a:t>
            </a:r>
            <a:r>
              <a:rPr lang="en-US" sz="5400" smtClean="0"/>
              <a:t>  </a:t>
            </a:r>
            <a:r>
              <a:rPr lang="en-US" sz="5400" smtClean="0"/>
              <a:t>the </a:t>
            </a:r>
            <a:r>
              <a:rPr lang="en-US" sz="5400" smtClean="0"/>
              <a:t>distributions with multiples </a:t>
            </a:r>
            <a:r>
              <a:rPr lang="en-US" sz="5400" smtClean="0"/>
              <a:t>modes among </a:t>
            </a:r>
            <a:r>
              <a:rPr lang="en-US" sz="5400" smtClean="0"/>
              <a:t>the </a:t>
            </a:r>
            <a:r>
              <a:rPr lang="en-US" sz="5400" smtClean="0"/>
              <a:t>large number of </a:t>
            </a:r>
            <a:r>
              <a:rPr lang="en-US" sz="5400" smtClean="0"/>
              <a:t>registers measured on </a:t>
            </a:r>
            <a:r>
              <a:rPr lang="en-US" sz="5400" smtClean="0"/>
              <a:t>each </a:t>
            </a:r>
            <a:r>
              <a:rPr lang="en-US" sz="5400" smtClean="0"/>
              <a:t>silicon wafer</a:t>
            </a:r>
            <a:endParaRPr lang="en-US" sz="5400" smtClean="0"/>
          </a:p>
          <a:p>
            <a:pPr eaLnBrk="1" hangingPunct="1">
              <a:buFont typeface="Arial" charset="0"/>
              <a:buChar char="•"/>
            </a:pPr>
            <a:r>
              <a:rPr lang="en-US" sz="5400" smtClean="0"/>
              <a:t> </a:t>
            </a:r>
            <a:r>
              <a:rPr lang="en-US" sz="5400" smtClean="0"/>
              <a:t>Reduce </a:t>
            </a:r>
            <a:r>
              <a:rPr lang="en-US" sz="5400" smtClean="0"/>
              <a:t>the candidates for real </a:t>
            </a:r>
            <a:r>
              <a:rPr lang="en-US" sz="5400" smtClean="0"/>
              <a:t>multimodal </a:t>
            </a:r>
            <a:r>
              <a:rPr lang="en-US" sz="5400" smtClean="0"/>
              <a:t>distributions</a:t>
            </a:r>
          </a:p>
          <a:p>
            <a:pPr eaLnBrk="1" hangingPunct="1">
              <a:buFont typeface="Arial" charset="0"/>
              <a:buChar char="•"/>
            </a:pPr>
            <a:r>
              <a:rPr lang="en-US" sz="5400" smtClean="0"/>
              <a:t> </a:t>
            </a:r>
            <a:r>
              <a:rPr lang="en-US" sz="5400" smtClean="0"/>
              <a:t>JMP addin to automate the entire process</a:t>
            </a:r>
            <a:endParaRPr lang="en-US" sz="5400"/>
          </a:p>
        </p:txBody>
      </p:sp>
      <p:sp>
        <p:nvSpPr>
          <p:cNvPr id="3081" name="TextBox 15"/>
          <p:cNvSpPr txBox="1">
            <a:spLocks noChangeArrowheads="1"/>
          </p:cNvSpPr>
          <p:nvPr/>
        </p:nvSpPr>
        <p:spPr bwMode="auto">
          <a:xfrm>
            <a:off x="24933276" y="6786563"/>
            <a:ext cx="10918824" cy="81342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buFont typeface="Arial" charset="0"/>
              <a:buChar char="•"/>
            </a:pPr>
            <a:r>
              <a:rPr lang="en-US" sz="5400" smtClean="0"/>
              <a:t> JMP script, integrating the analytical capabilities of R:</a:t>
            </a:r>
          </a:p>
          <a:p>
            <a:pPr eaLnBrk="1" hangingPunct="1">
              <a:buFont typeface="Arial" charset="0"/>
              <a:buChar char="•"/>
            </a:pPr>
            <a:endParaRPr lang="en-US" sz="5400" smtClean="0"/>
          </a:p>
          <a:p>
            <a:pPr marL="1314450" lvl="2" indent="-914400" eaLnBrk="1" hangingPunct="1">
              <a:buFont typeface="+mj-lt"/>
              <a:buAutoNum type="arabicPeriod"/>
            </a:pPr>
            <a:r>
              <a:rPr lang="en-US" sz="5400" smtClean="0"/>
              <a:t> </a:t>
            </a:r>
            <a:r>
              <a:rPr lang="en-US" sz="5400" smtClean="0"/>
              <a:t>to estimate the probability  density function using a suitable kernel estimator </a:t>
            </a:r>
          </a:p>
          <a:p>
            <a:pPr marL="1314450" lvl="2" indent="-914400" eaLnBrk="1" hangingPunct="1">
              <a:buFont typeface="+mj-lt"/>
              <a:buAutoNum type="arabicPeriod"/>
            </a:pPr>
            <a:r>
              <a:rPr lang="en-US" sz="5400" smtClean="0"/>
              <a:t>to identify  and filter the distribution modes  according to an empirical rule  </a:t>
            </a:r>
            <a:endParaRPr lang="en-US" sz="5400"/>
          </a:p>
        </p:txBody>
      </p:sp>
      <p:pic>
        <p:nvPicPr>
          <p:cNvPr id="14" name="Picture 32"/>
          <p:cNvPicPr>
            <a:picLocks noChangeAspect="1" noChangeArrowheads="1"/>
          </p:cNvPicPr>
          <p:nvPr/>
        </p:nvPicPr>
        <p:blipFill>
          <a:blip r:embed="rId3"/>
          <a:srcRect/>
          <a:stretch>
            <a:fillRect/>
          </a:stretch>
        </p:blipFill>
        <p:spPr bwMode="auto">
          <a:xfrm>
            <a:off x="28880765" y="854075"/>
            <a:ext cx="5779123" cy="1804987"/>
          </a:xfrm>
          <a:prstGeom prst="rect">
            <a:avLst/>
          </a:prstGeom>
          <a:noFill/>
          <a:ln w="9525">
            <a:noFill/>
            <a:miter lim="800000"/>
            <a:headEnd/>
            <a:tailEnd/>
          </a:ln>
        </p:spPr>
      </p:pic>
      <p:pic>
        <p:nvPicPr>
          <p:cNvPr id="27650" name="Picture 2"/>
          <p:cNvPicPr>
            <a:picLocks noChangeAspect="1" noChangeArrowheads="1"/>
          </p:cNvPicPr>
          <p:nvPr/>
        </p:nvPicPr>
        <p:blipFill>
          <a:blip r:embed="rId4"/>
          <a:srcRect/>
          <a:stretch>
            <a:fillRect/>
          </a:stretch>
        </p:blipFill>
        <p:spPr bwMode="auto">
          <a:xfrm>
            <a:off x="766763" y="549275"/>
            <a:ext cx="3590361" cy="2620963"/>
          </a:xfrm>
          <a:prstGeom prst="rect">
            <a:avLst/>
          </a:prstGeom>
          <a:noFill/>
          <a:ln w="9525">
            <a:noFill/>
            <a:miter lim="800000"/>
            <a:headEnd/>
            <a:tailEnd/>
          </a:ln>
        </p:spPr>
      </p:pic>
      <p:pic>
        <p:nvPicPr>
          <p:cNvPr id="27651" name="Picture 3"/>
          <p:cNvPicPr>
            <a:picLocks noChangeAspect="1" noChangeArrowheads="1"/>
          </p:cNvPicPr>
          <p:nvPr/>
        </p:nvPicPr>
        <p:blipFill>
          <a:blip r:embed="rId5"/>
          <a:srcRect/>
          <a:stretch>
            <a:fillRect/>
          </a:stretch>
        </p:blipFill>
        <p:spPr bwMode="auto">
          <a:xfrm>
            <a:off x="13144501" y="6786563"/>
            <a:ext cx="8039099" cy="6577445"/>
          </a:xfrm>
          <a:prstGeom prst="rect">
            <a:avLst/>
          </a:prstGeom>
          <a:noFill/>
          <a:ln w="9525">
            <a:noFill/>
            <a:miter lim="800000"/>
            <a:headEnd/>
            <a:tailEnd/>
          </a:ln>
        </p:spPr>
      </p:pic>
      <p:sp>
        <p:nvSpPr>
          <p:cNvPr id="17" name="Action Button: Forward or Next 16">
            <a:hlinkClick r:id="" action="ppaction://hlinkshowjump?jump=nextslide" highlightClick="1"/>
          </p:cNvPr>
          <p:cNvSpPr>
            <a:spLocks noChangeArrowheads="1"/>
          </p:cNvSpPr>
          <p:nvPr/>
        </p:nvSpPr>
        <p:spPr bwMode="auto">
          <a:xfrm>
            <a:off x="35117088" y="701675"/>
            <a:ext cx="1971675" cy="1928813"/>
          </a:xfrm>
          <a:prstGeom prst="actionButtonForwardNext">
            <a:avLst/>
          </a:prstGeom>
          <a:solidFill>
            <a:srgbClr val="FFC000"/>
          </a:solidFill>
          <a:ln w="9525">
            <a:solidFill>
              <a:srgbClr val="FF0000"/>
            </a:solidFill>
            <a:miter lim="800000"/>
            <a:headEnd/>
            <a:tailEnd/>
          </a:ln>
          <a:effectLst>
            <a:outerShdw blurRad="63500" dist="23000" dir="5400000" rotWithShape="0">
              <a:srgbClr val="000000">
                <a:alpha val="34999"/>
              </a:srgbClr>
            </a:outerShdw>
          </a:effectLst>
        </p:spPr>
        <p:txBody>
          <a:bodyPr anchor="ctr"/>
          <a:lstStyle/>
          <a:p>
            <a:pPr algn="ctr">
              <a:defRPr/>
            </a:pPr>
            <a:endParaRPr lang="en-US" dirty="0">
              <a:solidFill>
                <a:srgbClr val="FF0000"/>
              </a:solidFill>
              <a:latin typeface="+mn-lt"/>
              <a:ea typeface="+mn-ea"/>
              <a:cs typeface="+mn-cs"/>
            </a:endParaRPr>
          </a:p>
        </p:txBody>
      </p:sp>
      <p:pic>
        <p:nvPicPr>
          <p:cNvPr id="27654" name="Picture 6"/>
          <p:cNvPicPr>
            <a:picLocks noChangeAspect="1" noChangeArrowheads="1"/>
          </p:cNvPicPr>
          <p:nvPr/>
        </p:nvPicPr>
        <p:blipFill>
          <a:blip r:embed="rId6"/>
          <a:srcRect/>
          <a:stretch>
            <a:fillRect/>
          </a:stretch>
        </p:blipFill>
        <p:spPr bwMode="auto">
          <a:xfrm>
            <a:off x="3099823" y="16778906"/>
            <a:ext cx="3581401" cy="2591151"/>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130175" y="260350"/>
            <a:ext cx="37203063" cy="30622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8000" b="1" smtClean="0">
                <a:solidFill>
                  <a:srgbClr val="FFFF00"/>
                </a:solidFill>
              </a:rPr>
              <a:t>Multimodality Distribution analysis</a:t>
            </a:r>
          </a:p>
          <a:p>
            <a:pPr algn="ctr" defTabSz="1872966">
              <a:defRPr/>
            </a:pPr>
            <a:r>
              <a:rPr lang="en-US" sz="4900" b="1" smtClean="0">
                <a:solidFill>
                  <a:schemeClr val="lt1"/>
                </a:solidFill>
              </a:rPr>
              <a:t>Antonio D’Angelo, Felice Russo</a:t>
            </a:r>
          </a:p>
          <a:p>
            <a:pPr algn="ctr" defTabSz="1872966">
              <a:defRPr/>
            </a:pPr>
            <a:r>
              <a:rPr lang="en-US" sz="4900" b="1" smtClean="0">
                <a:solidFill>
                  <a:schemeClr val="lt1"/>
                </a:solidFill>
              </a:rPr>
              <a:t>Lfoundry s.r.l Italy</a:t>
            </a:r>
            <a:endParaRPr lang="en-US" sz="4900" b="1" dirty="0">
              <a:solidFill>
                <a:schemeClr val="lt1"/>
              </a:solidFill>
            </a:endParaRPr>
          </a:p>
        </p:txBody>
      </p:sp>
      <p:sp>
        <p:nvSpPr>
          <p:cNvPr id="23" name="Action Button: Home 22">
            <a:hlinkClick r:id="" action="ppaction://hlinkshowjump?jump=firstslide" highlightClick="1"/>
          </p:cNvPr>
          <p:cNvSpPr>
            <a:spLocks noChangeArrowheads="1"/>
          </p:cNvSpPr>
          <p:nvPr/>
        </p:nvSpPr>
        <p:spPr bwMode="auto">
          <a:xfrm>
            <a:off x="35202813" y="1981200"/>
            <a:ext cx="1182687" cy="1230313"/>
          </a:xfrm>
          <a:prstGeom prst="actionButtonHome">
            <a:avLst/>
          </a:prstGeom>
          <a:solidFill>
            <a:srgbClr val="FFC000"/>
          </a:solidFill>
          <a:ln w="9525">
            <a:solidFill>
              <a:srgbClr val="FF0000"/>
            </a:solidFill>
            <a:miter lim="800000"/>
            <a:headEnd/>
            <a:tailEnd/>
          </a:ln>
          <a:effectLst>
            <a:outerShdw blurRad="63500" dist="23000" dir="5400000" rotWithShape="0">
              <a:srgbClr val="000000">
                <a:alpha val="34999"/>
              </a:srgbClr>
            </a:outerShdw>
          </a:effectLst>
        </p:spPr>
        <p:txBody>
          <a:bodyPr anchor="ctr"/>
          <a:lstStyle/>
          <a:p>
            <a:pPr algn="ctr">
              <a:defRPr/>
            </a:pPr>
            <a:endParaRPr lang="en-US">
              <a:solidFill>
                <a:schemeClr val="lt1"/>
              </a:solidFill>
              <a:latin typeface="+mn-lt"/>
              <a:ea typeface="+mn-ea"/>
              <a:cs typeface="+mn-cs"/>
            </a:endParaRPr>
          </a:p>
        </p:txBody>
      </p:sp>
      <p:pic>
        <p:nvPicPr>
          <p:cNvPr id="16" name="Picture 2"/>
          <p:cNvPicPr>
            <a:picLocks noChangeAspect="1" noChangeArrowheads="1"/>
          </p:cNvPicPr>
          <p:nvPr/>
        </p:nvPicPr>
        <p:blipFill>
          <a:blip r:embed="rId3"/>
          <a:srcRect/>
          <a:stretch>
            <a:fillRect/>
          </a:stretch>
        </p:blipFill>
        <p:spPr bwMode="auto">
          <a:xfrm>
            <a:off x="766763" y="549275"/>
            <a:ext cx="3590361" cy="2620963"/>
          </a:xfrm>
          <a:prstGeom prst="rect">
            <a:avLst/>
          </a:prstGeom>
          <a:noFill/>
          <a:ln w="9525">
            <a:noFill/>
            <a:miter lim="800000"/>
            <a:headEnd/>
            <a:tailEnd/>
          </a:ln>
        </p:spPr>
      </p:pic>
      <p:pic>
        <p:nvPicPr>
          <p:cNvPr id="18" name="Picture 32"/>
          <p:cNvPicPr>
            <a:picLocks noChangeAspect="1" noChangeArrowheads="1"/>
          </p:cNvPicPr>
          <p:nvPr/>
        </p:nvPicPr>
        <p:blipFill>
          <a:blip r:embed="rId4"/>
          <a:srcRect/>
          <a:stretch>
            <a:fillRect/>
          </a:stretch>
        </p:blipFill>
        <p:spPr bwMode="auto">
          <a:xfrm>
            <a:off x="28880765" y="854075"/>
            <a:ext cx="5779123" cy="1804987"/>
          </a:xfrm>
          <a:prstGeom prst="rect">
            <a:avLst/>
          </a:prstGeom>
          <a:noFill/>
          <a:ln w="9525">
            <a:noFill/>
            <a:miter lim="800000"/>
            <a:headEnd/>
            <a:tailEnd/>
          </a:ln>
        </p:spPr>
      </p:pic>
      <p:grpSp>
        <p:nvGrpSpPr>
          <p:cNvPr id="96" name="Group 95"/>
          <p:cNvGrpSpPr/>
          <p:nvPr/>
        </p:nvGrpSpPr>
        <p:grpSpPr>
          <a:xfrm>
            <a:off x="14536690" y="4134749"/>
            <a:ext cx="8932242" cy="6829010"/>
            <a:chOff x="14536690" y="4134749"/>
            <a:chExt cx="8932242" cy="6829010"/>
          </a:xfrm>
        </p:grpSpPr>
        <p:pic>
          <p:nvPicPr>
            <p:cNvPr id="28697" name="Picture 25"/>
            <p:cNvPicPr>
              <a:picLocks noChangeAspect="1" noChangeArrowheads="1"/>
            </p:cNvPicPr>
            <p:nvPr/>
          </p:nvPicPr>
          <p:blipFill>
            <a:blip r:embed="rId5"/>
            <a:srcRect/>
            <a:stretch>
              <a:fillRect/>
            </a:stretch>
          </p:blipFill>
          <p:spPr bwMode="auto">
            <a:xfrm>
              <a:off x="14536690" y="4134749"/>
              <a:ext cx="8932242" cy="6829010"/>
            </a:xfrm>
            <a:prstGeom prst="rect">
              <a:avLst/>
            </a:prstGeom>
            <a:noFill/>
            <a:ln w="9525">
              <a:noFill/>
              <a:miter lim="800000"/>
              <a:headEnd/>
              <a:tailEnd/>
            </a:ln>
          </p:spPr>
        </p:pic>
        <p:pic>
          <p:nvPicPr>
            <p:cNvPr id="28681" name="Picture 9"/>
            <p:cNvPicPr>
              <a:picLocks noChangeAspect="1" noChangeArrowheads="1"/>
            </p:cNvPicPr>
            <p:nvPr/>
          </p:nvPicPr>
          <p:blipFill>
            <a:blip r:embed="rId6"/>
            <a:srcRect/>
            <a:stretch>
              <a:fillRect/>
            </a:stretch>
          </p:blipFill>
          <p:spPr bwMode="auto">
            <a:xfrm>
              <a:off x="15162769" y="5318243"/>
              <a:ext cx="1078645" cy="1023329"/>
            </a:xfrm>
            <a:prstGeom prst="rect">
              <a:avLst/>
            </a:prstGeom>
            <a:noFill/>
            <a:ln w="9525">
              <a:noFill/>
              <a:miter lim="800000"/>
              <a:headEnd/>
              <a:tailEnd/>
            </a:ln>
          </p:spPr>
        </p:pic>
        <p:pic>
          <p:nvPicPr>
            <p:cNvPr id="28682" name="Picture 10"/>
            <p:cNvPicPr>
              <a:picLocks noChangeAspect="1" noChangeArrowheads="1"/>
            </p:cNvPicPr>
            <p:nvPr/>
          </p:nvPicPr>
          <p:blipFill>
            <a:blip r:embed="rId7"/>
            <a:srcRect/>
            <a:stretch>
              <a:fillRect/>
            </a:stretch>
          </p:blipFill>
          <p:spPr bwMode="auto">
            <a:xfrm>
              <a:off x="15249412" y="9601200"/>
              <a:ext cx="1106301" cy="1133959"/>
            </a:xfrm>
            <a:prstGeom prst="rect">
              <a:avLst/>
            </a:prstGeom>
            <a:noFill/>
            <a:ln w="9525">
              <a:noFill/>
              <a:miter lim="800000"/>
              <a:headEnd/>
              <a:tailEnd/>
            </a:ln>
          </p:spPr>
        </p:pic>
        <p:pic>
          <p:nvPicPr>
            <p:cNvPr id="28683" name="Picture 11"/>
            <p:cNvPicPr>
              <a:picLocks noChangeAspect="1" noChangeArrowheads="1"/>
            </p:cNvPicPr>
            <p:nvPr/>
          </p:nvPicPr>
          <p:blipFill>
            <a:blip r:embed="rId8"/>
            <a:srcRect/>
            <a:stretch>
              <a:fillRect/>
            </a:stretch>
          </p:blipFill>
          <p:spPr bwMode="auto">
            <a:xfrm>
              <a:off x="15200868" y="6689099"/>
              <a:ext cx="1078646" cy="1078646"/>
            </a:xfrm>
            <a:prstGeom prst="rect">
              <a:avLst/>
            </a:prstGeom>
            <a:noFill/>
            <a:ln w="9525">
              <a:noFill/>
              <a:miter lim="800000"/>
              <a:headEnd/>
              <a:tailEnd/>
            </a:ln>
          </p:spPr>
        </p:pic>
      </p:grpSp>
      <p:pic>
        <p:nvPicPr>
          <p:cNvPr id="28685" name="Picture 13"/>
          <p:cNvPicPr>
            <a:picLocks noChangeAspect="1" noChangeArrowheads="1"/>
          </p:cNvPicPr>
          <p:nvPr/>
        </p:nvPicPr>
        <p:blipFill>
          <a:blip r:embed="rId9"/>
          <a:srcRect/>
          <a:stretch>
            <a:fillRect/>
          </a:stretch>
        </p:blipFill>
        <p:spPr bwMode="auto">
          <a:xfrm>
            <a:off x="16637801" y="13136561"/>
            <a:ext cx="1678774" cy="1335088"/>
          </a:xfrm>
          <a:prstGeom prst="rect">
            <a:avLst/>
          </a:prstGeom>
          <a:noFill/>
          <a:ln w="9525">
            <a:noFill/>
            <a:miter lim="800000"/>
            <a:headEnd/>
            <a:tailEnd/>
          </a:ln>
        </p:spPr>
      </p:pic>
      <p:pic>
        <p:nvPicPr>
          <p:cNvPr id="28686" name="Picture 14"/>
          <p:cNvPicPr>
            <a:picLocks noChangeAspect="1" noChangeArrowheads="1"/>
          </p:cNvPicPr>
          <p:nvPr/>
        </p:nvPicPr>
        <p:blipFill>
          <a:blip r:embed="rId10"/>
          <a:srcRect/>
          <a:stretch>
            <a:fillRect/>
          </a:stretch>
        </p:blipFill>
        <p:spPr bwMode="auto">
          <a:xfrm>
            <a:off x="16783050" y="10963759"/>
            <a:ext cx="1457325" cy="1295400"/>
          </a:xfrm>
          <a:prstGeom prst="rect">
            <a:avLst/>
          </a:prstGeom>
          <a:noFill/>
          <a:ln w="9525">
            <a:noFill/>
            <a:miter lim="800000"/>
            <a:headEnd/>
            <a:tailEnd/>
          </a:ln>
        </p:spPr>
      </p:pic>
      <p:cxnSp>
        <p:nvCxnSpPr>
          <p:cNvPr id="38" name="Straight Connector 37"/>
          <p:cNvCxnSpPr/>
          <p:nvPr/>
        </p:nvCxnSpPr>
        <p:spPr>
          <a:xfrm>
            <a:off x="13525500" y="12458700"/>
            <a:ext cx="10515600" cy="0"/>
          </a:xfrm>
          <a:prstGeom prst="line">
            <a:avLst/>
          </a:prstGeom>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3877818" y="11387138"/>
            <a:ext cx="2054473" cy="523220"/>
          </a:xfrm>
          <a:prstGeom prst="rect">
            <a:avLst/>
          </a:prstGeom>
          <a:noFill/>
        </p:spPr>
        <p:txBody>
          <a:bodyPr wrap="none" rtlCol="0">
            <a:spAutoFit/>
          </a:bodyPr>
          <a:lstStyle/>
          <a:p>
            <a:r>
              <a:rPr lang="en-US" sz="2800" smtClean="0"/>
              <a:t>Discrete bins</a:t>
            </a:r>
            <a:endParaRPr lang="en-US" sz="2800"/>
          </a:p>
        </p:txBody>
      </p:sp>
      <p:sp>
        <p:nvSpPr>
          <p:cNvPr id="40" name="TextBox 39"/>
          <p:cNvSpPr txBox="1"/>
          <p:nvPr/>
        </p:nvSpPr>
        <p:spPr>
          <a:xfrm>
            <a:off x="13791175" y="13592472"/>
            <a:ext cx="1660904" cy="523220"/>
          </a:xfrm>
          <a:prstGeom prst="rect">
            <a:avLst/>
          </a:prstGeom>
          <a:noFill/>
        </p:spPr>
        <p:txBody>
          <a:bodyPr wrap="none" rtlCol="0">
            <a:spAutoFit/>
          </a:bodyPr>
          <a:lstStyle/>
          <a:p>
            <a:r>
              <a:rPr lang="en-US" sz="2800" smtClean="0"/>
              <a:t>Continous</a:t>
            </a:r>
            <a:endParaRPr lang="en-US" sz="2800"/>
          </a:p>
        </p:txBody>
      </p:sp>
      <p:cxnSp>
        <p:nvCxnSpPr>
          <p:cNvPr id="41" name="Straight Connector 40"/>
          <p:cNvCxnSpPr/>
          <p:nvPr/>
        </p:nvCxnSpPr>
        <p:spPr>
          <a:xfrm>
            <a:off x="13525500" y="15125700"/>
            <a:ext cx="10515600" cy="0"/>
          </a:xfrm>
          <a:prstGeom prst="line">
            <a:avLst/>
          </a:prstGeom>
        </p:spPr>
        <p:style>
          <a:lnRef idx="2">
            <a:schemeClr val="accent1"/>
          </a:lnRef>
          <a:fillRef idx="0">
            <a:schemeClr val="accent1"/>
          </a:fillRef>
          <a:effectRef idx="1">
            <a:schemeClr val="accent1"/>
          </a:effectRef>
          <a:fontRef idx="minor">
            <a:schemeClr val="tx1"/>
          </a:fontRef>
        </p:style>
      </p:cxnSp>
      <p:sp>
        <p:nvSpPr>
          <p:cNvPr id="43" name="Pentagon 42"/>
          <p:cNvSpPr/>
          <p:nvPr/>
        </p:nvSpPr>
        <p:spPr>
          <a:xfrm rot="5400000">
            <a:off x="4547527" y="11467172"/>
            <a:ext cx="16352839" cy="1098817"/>
          </a:xfrm>
          <a:prstGeom prst="homePlate">
            <a:avLst>
              <a:gd name="adj" fmla="val 6188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5" name="TextBox 44"/>
          <p:cNvSpPr txBox="1"/>
          <p:nvPr/>
        </p:nvSpPr>
        <p:spPr>
          <a:xfrm rot="16200000">
            <a:off x="11999303" y="7309272"/>
            <a:ext cx="1383199" cy="830997"/>
          </a:xfrm>
          <a:prstGeom prst="rect">
            <a:avLst/>
          </a:prstGeom>
          <a:noFill/>
        </p:spPr>
        <p:txBody>
          <a:bodyPr wrap="none" rtlCol="0">
            <a:spAutoFit/>
          </a:bodyPr>
          <a:lstStyle/>
          <a:p>
            <a:r>
              <a:rPr lang="en-US" sz="4800" b="1" smtClean="0"/>
              <a:t>Data</a:t>
            </a:r>
            <a:endParaRPr lang="en-US" sz="4800" b="1"/>
          </a:p>
        </p:txBody>
      </p:sp>
      <p:sp>
        <p:nvSpPr>
          <p:cNvPr id="46" name="TextBox 45"/>
          <p:cNvSpPr txBox="1"/>
          <p:nvPr/>
        </p:nvSpPr>
        <p:spPr>
          <a:xfrm rot="16200000">
            <a:off x="11049997" y="12940127"/>
            <a:ext cx="3228768" cy="1446550"/>
          </a:xfrm>
          <a:prstGeom prst="rect">
            <a:avLst/>
          </a:prstGeom>
          <a:noFill/>
        </p:spPr>
        <p:txBody>
          <a:bodyPr wrap="square" rtlCol="0">
            <a:spAutoFit/>
          </a:bodyPr>
          <a:lstStyle/>
          <a:p>
            <a:pPr algn="ctr"/>
            <a:r>
              <a:rPr lang="en-US" sz="4400" b="1" smtClean="0"/>
              <a:t>Density func </a:t>
            </a:r>
          </a:p>
          <a:p>
            <a:pPr algn="ctr"/>
            <a:r>
              <a:rPr lang="en-US" sz="4400" b="1" smtClean="0"/>
              <a:t>estimation</a:t>
            </a:r>
            <a:endParaRPr lang="en-US" sz="4400" b="1"/>
          </a:p>
        </p:txBody>
      </p:sp>
      <p:sp>
        <p:nvSpPr>
          <p:cNvPr id="47" name="TextBox 46"/>
          <p:cNvSpPr txBox="1"/>
          <p:nvPr/>
        </p:nvSpPr>
        <p:spPr>
          <a:xfrm rot="16200000">
            <a:off x="11092930" y="15889932"/>
            <a:ext cx="3228768" cy="1446550"/>
          </a:xfrm>
          <a:prstGeom prst="rect">
            <a:avLst/>
          </a:prstGeom>
          <a:noFill/>
        </p:spPr>
        <p:txBody>
          <a:bodyPr wrap="square" rtlCol="0">
            <a:spAutoFit/>
          </a:bodyPr>
          <a:lstStyle/>
          <a:p>
            <a:pPr algn="ctr"/>
            <a:r>
              <a:rPr lang="en-US" sz="4400" b="1" smtClean="0"/>
              <a:t>Modes</a:t>
            </a:r>
          </a:p>
          <a:p>
            <a:pPr algn="ctr"/>
            <a:r>
              <a:rPr lang="en-US" sz="4400" b="1" smtClean="0"/>
              <a:t>filtering</a:t>
            </a:r>
            <a:endParaRPr lang="en-US" sz="4400" b="1"/>
          </a:p>
        </p:txBody>
      </p:sp>
      <p:cxnSp>
        <p:nvCxnSpPr>
          <p:cNvPr id="49" name="Straight Arrow Connector 48"/>
          <p:cNvCxnSpPr/>
          <p:nvPr/>
        </p:nvCxnSpPr>
        <p:spPr>
          <a:xfrm>
            <a:off x="17335500" y="6341572"/>
            <a:ext cx="0" cy="4393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8687" name="Picture 15"/>
          <p:cNvPicPr>
            <a:picLocks noChangeAspect="1" noChangeArrowheads="1"/>
          </p:cNvPicPr>
          <p:nvPr/>
        </p:nvPicPr>
        <p:blipFill>
          <a:blip r:embed="rId11"/>
          <a:srcRect/>
          <a:stretch>
            <a:fillRect/>
          </a:stretch>
        </p:blipFill>
        <p:spPr bwMode="auto">
          <a:xfrm>
            <a:off x="18316575" y="13136561"/>
            <a:ext cx="1768992" cy="1335088"/>
          </a:xfrm>
          <a:prstGeom prst="rect">
            <a:avLst/>
          </a:prstGeom>
          <a:noFill/>
          <a:ln w="9525">
            <a:noFill/>
            <a:miter lim="800000"/>
            <a:headEnd/>
            <a:tailEnd/>
          </a:ln>
        </p:spPr>
      </p:pic>
      <p:pic>
        <p:nvPicPr>
          <p:cNvPr id="28688" name="Picture 16"/>
          <p:cNvPicPr>
            <a:picLocks noChangeAspect="1" noChangeArrowheads="1"/>
          </p:cNvPicPr>
          <p:nvPr/>
        </p:nvPicPr>
        <p:blipFill>
          <a:blip r:embed="rId12"/>
          <a:srcRect/>
          <a:stretch>
            <a:fillRect/>
          </a:stretch>
        </p:blipFill>
        <p:spPr bwMode="auto">
          <a:xfrm>
            <a:off x="18599667" y="10963759"/>
            <a:ext cx="1371600" cy="1228725"/>
          </a:xfrm>
          <a:prstGeom prst="rect">
            <a:avLst/>
          </a:prstGeom>
          <a:noFill/>
          <a:ln w="9525">
            <a:noFill/>
            <a:miter lim="800000"/>
            <a:headEnd/>
            <a:tailEnd/>
          </a:ln>
        </p:spPr>
      </p:pic>
      <p:pic>
        <p:nvPicPr>
          <p:cNvPr id="28689" name="Picture 17"/>
          <p:cNvPicPr>
            <a:picLocks noChangeAspect="1" noChangeArrowheads="1"/>
          </p:cNvPicPr>
          <p:nvPr/>
        </p:nvPicPr>
        <p:blipFill>
          <a:blip r:embed="rId13"/>
          <a:srcRect/>
          <a:stretch>
            <a:fillRect/>
          </a:stretch>
        </p:blipFill>
        <p:spPr bwMode="auto">
          <a:xfrm>
            <a:off x="22011607" y="11030434"/>
            <a:ext cx="1266825" cy="1190625"/>
          </a:xfrm>
          <a:prstGeom prst="rect">
            <a:avLst/>
          </a:prstGeom>
          <a:noFill/>
          <a:ln w="9525">
            <a:noFill/>
            <a:miter lim="800000"/>
            <a:headEnd/>
            <a:tailEnd/>
          </a:ln>
        </p:spPr>
      </p:pic>
      <p:pic>
        <p:nvPicPr>
          <p:cNvPr id="28690" name="Picture 18"/>
          <p:cNvPicPr>
            <a:picLocks noChangeAspect="1" noChangeArrowheads="1"/>
          </p:cNvPicPr>
          <p:nvPr/>
        </p:nvPicPr>
        <p:blipFill>
          <a:blip r:embed="rId14"/>
          <a:srcRect/>
          <a:stretch>
            <a:fillRect/>
          </a:stretch>
        </p:blipFill>
        <p:spPr bwMode="auto">
          <a:xfrm>
            <a:off x="21514485" y="13136562"/>
            <a:ext cx="1878247" cy="1405732"/>
          </a:xfrm>
          <a:prstGeom prst="rect">
            <a:avLst/>
          </a:prstGeom>
          <a:noFill/>
          <a:ln w="9525">
            <a:noFill/>
            <a:miter lim="800000"/>
            <a:headEnd/>
            <a:tailEnd/>
          </a:ln>
        </p:spPr>
      </p:pic>
      <p:pic>
        <p:nvPicPr>
          <p:cNvPr id="57" name="Picture 13"/>
          <p:cNvPicPr>
            <a:picLocks noChangeAspect="1" noChangeArrowheads="1"/>
          </p:cNvPicPr>
          <p:nvPr/>
        </p:nvPicPr>
        <p:blipFill>
          <a:blip r:embed="rId9"/>
          <a:srcRect/>
          <a:stretch>
            <a:fillRect/>
          </a:stretch>
        </p:blipFill>
        <p:spPr bwMode="auto">
          <a:xfrm>
            <a:off x="16496113" y="15582900"/>
            <a:ext cx="1678774" cy="1335088"/>
          </a:xfrm>
          <a:prstGeom prst="rect">
            <a:avLst/>
          </a:prstGeom>
          <a:noFill/>
          <a:ln w="9525">
            <a:noFill/>
            <a:miter lim="800000"/>
            <a:headEnd/>
            <a:tailEnd/>
          </a:ln>
        </p:spPr>
      </p:pic>
      <p:sp>
        <p:nvSpPr>
          <p:cNvPr id="58" name="4-Point Star 57"/>
          <p:cNvSpPr/>
          <p:nvPr/>
        </p:nvSpPr>
        <p:spPr>
          <a:xfrm>
            <a:off x="16847067" y="15546407"/>
            <a:ext cx="526533" cy="380981"/>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9" name="Picture 15"/>
          <p:cNvPicPr>
            <a:picLocks noChangeAspect="1" noChangeArrowheads="1"/>
          </p:cNvPicPr>
          <p:nvPr/>
        </p:nvPicPr>
        <p:blipFill>
          <a:blip r:embed="rId11"/>
          <a:srcRect/>
          <a:stretch>
            <a:fillRect/>
          </a:stretch>
        </p:blipFill>
        <p:spPr bwMode="auto">
          <a:xfrm>
            <a:off x="18164175" y="15582900"/>
            <a:ext cx="1768992" cy="1335088"/>
          </a:xfrm>
          <a:prstGeom prst="rect">
            <a:avLst/>
          </a:prstGeom>
          <a:noFill/>
          <a:ln w="9525">
            <a:noFill/>
            <a:miter lim="800000"/>
            <a:headEnd/>
            <a:tailEnd/>
          </a:ln>
        </p:spPr>
      </p:pic>
      <p:pic>
        <p:nvPicPr>
          <p:cNvPr id="60" name="Picture 18"/>
          <p:cNvPicPr>
            <a:picLocks noChangeAspect="1" noChangeArrowheads="1"/>
          </p:cNvPicPr>
          <p:nvPr/>
        </p:nvPicPr>
        <p:blipFill>
          <a:blip r:embed="rId14"/>
          <a:srcRect/>
          <a:stretch>
            <a:fillRect/>
          </a:stretch>
        </p:blipFill>
        <p:spPr bwMode="auto">
          <a:xfrm>
            <a:off x="21552585" y="15544800"/>
            <a:ext cx="1878247" cy="1405732"/>
          </a:xfrm>
          <a:prstGeom prst="rect">
            <a:avLst/>
          </a:prstGeom>
          <a:noFill/>
          <a:ln w="9525">
            <a:noFill/>
            <a:miter lim="800000"/>
            <a:headEnd/>
            <a:tailEnd/>
          </a:ln>
        </p:spPr>
      </p:pic>
      <p:sp>
        <p:nvSpPr>
          <p:cNvPr id="61" name="4-Point Star 60"/>
          <p:cNvSpPr/>
          <p:nvPr/>
        </p:nvSpPr>
        <p:spPr>
          <a:xfrm>
            <a:off x="18637767" y="15546416"/>
            <a:ext cx="526533" cy="380981"/>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4-Point Star 61"/>
          <p:cNvSpPr/>
          <p:nvPr/>
        </p:nvSpPr>
        <p:spPr>
          <a:xfrm>
            <a:off x="19167733" y="15470216"/>
            <a:ext cx="526533" cy="380981"/>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4-Point Star 62"/>
          <p:cNvSpPr/>
          <p:nvPr/>
        </p:nvSpPr>
        <p:spPr>
          <a:xfrm>
            <a:off x="22202107" y="15432116"/>
            <a:ext cx="526533" cy="380981"/>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Multiply 63"/>
          <p:cNvSpPr/>
          <p:nvPr/>
        </p:nvSpPr>
        <p:spPr>
          <a:xfrm>
            <a:off x="17411700" y="16174255"/>
            <a:ext cx="571500" cy="411856"/>
          </a:xfrm>
          <a:prstGeom prst="mathMultiply">
            <a:avLst/>
          </a:prstGeom>
          <a:gradFill>
            <a:gsLst>
              <a:gs pos="0">
                <a:schemeClr val="accent1">
                  <a:tint val="100000"/>
                  <a:shade val="100000"/>
                  <a:satMod val="130000"/>
                  <a:alpha val="12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6" name="Group 65"/>
          <p:cNvGrpSpPr/>
          <p:nvPr/>
        </p:nvGrpSpPr>
        <p:grpSpPr>
          <a:xfrm>
            <a:off x="13510169" y="15717818"/>
            <a:ext cx="2601674" cy="954107"/>
            <a:chOff x="15719969" y="17851418"/>
            <a:chExt cx="2601674" cy="954107"/>
          </a:xfrm>
        </p:grpSpPr>
        <p:grpSp>
          <p:nvGrpSpPr>
            <p:cNvPr id="52" name="Group 51"/>
            <p:cNvGrpSpPr/>
            <p:nvPr/>
          </p:nvGrpSpPr>
          <p:grpSpPr>
            <a:xfrm>
              <a:off x="16880223" y="17851418"/>
              <a:ext cx="1441420" cy="954107"/>
              <a:chOff x="13501865" y="15963900"/>
              <a:chExt cx="1441420" cy="954107"/>
            </a:xfrm>
          </p:grpSpPr>
          <p:sp>
            <p:nvSpPr>
              <p:cNvPr id="42" name="TextBox 41"/>
              <p:cNvSpPr txBox="1"/>
              <p:nvPr/>
            </p:nvSpPr>
            <p:spPr>
              <a:xfrm>
                <a:off x="13501865" y="15963900"/>
                <a:ext cx="1441420" cy="954107"/>
              </a:xfrm>
              <a:prstGeom prst="rect">
                <a:avLst/>
              </a:prstGeom>
              <a:noFill/>
            </p:spPr>
            <p:txBody>
              <a:bodyPr wrap="none" rtlCol="0">
                <a:spAutoFit/>
              </a:bodyPr>
              <a:lstStyle/>
              <a:p>
                <a:pPr algn="ctr"/>
                <a:r>
                  <a:rPr lang="en-US" sz="2800" smtClean="0"/>
                  <a:t>Distance</a:t>
                </a:r>
              </a:p>
              <a:p>
                <a:pPr algn="ctr"/>
                <a:r>
                  <a:rPr lang="en-US" sz="2800" smtClean="0"/>
                  <a:t> </a:t>
                </a:r>
                <a:r>
                  <a:rPr lang="en-US" sz="2800" smtClean="0"/>
                  <a:t>Sigma</a:t>
                </a:r>
                <a:endParaRPr lang="en-US" sz="2800"/>
              </a:p>
            </p:txBody>
          </p:sp>
          <p:cxnSp>
            <p:nvCxnSpPr>
              <p:cNvPr id="51" name="Straight Connector 50"/>
              <p:cNvCxnSpPr>
                <a:stCxn id="42" idx="1"/>
                <a:endCxn id="42" idx="3"/>
              </p:cNvCxnSpPr>
              <p:nvPr/>
            </p:nvCxnSpPr>
            <p:spPr>
              <a:xfrm>
                <a:off x="13501865" y="16440954"/>
                <a:ext cx="144142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65" name="TextBox 64"/>
            <p:cNvSpPr txBox="1"/>
            <p:nvPr/>
          </p:nvSpPr>
          <p:spPr>
            <a:xfrm>
              <a:off x="15719969" y="18009171"/>
              <a:ext cx="1160254" cy="523220"/>
            </a:xfrm>
            <a:prstGeom prst="rect">
              <a:avLst/>
            </a:prstGeom>
            <a:noFill/>
          </p:spPr>
          <p:txBody>
            <a:bodyPr wrap="none" rtlCol="0">
              <a:spAutoFit/>
            </a:bodyPr>
            <a:lstStyle/>
            <a:p>
              <a:r>
                <a:rPr lang="en-US" sz="2800" smtClean="0"/>
                <a:t>Index=</a:t>
              </a:r>
              <a:endParaRPr lang="en-US" sz="2800"/>
            </a:p>
          </p:txBody>
        </p:sp>
      </p:grpSp>
      <p:cxnSp>
        <p:nvCxnSpPr>
          <p:cNvPr id="67" name="Straight Connector 66"/>
          <p:cNvCxnSpPr/>
          <p:nvPr/>
        </p:nvCxnSpPr>
        <p:spPr>
          <a:xfrm>
            <a:off x="13510169" y="17564100"/>
            <a:ext cx="10515600" cy="0"/>
          </a:xfrm>
          <a:prstGeom prst="line">
            <a:avLst/>
          </a:prstGeom>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rot="16200000">
            <a:off x="11805595" y="18503692"/>
            <a:ext cx="1770613" cy="830997"/>
          </a:xfrm>
          <a:prstGeom prst="rect">
            <a:avLst/>
          </a:prstGeom>
          <a:noFill/>
        </p:spPr>
        <p:txBody>
          <a:bodyPr wrap="none" rtlCol="0">
            <a:spAutoFit/>
          </a:bodyPr>
          <a:lstStyle/>
          <a:p>
            <a:r>
              <a:rPr lang="en-US" sz="4800" b="1" smtClean="0"/>
              <a:t>Result</a:t>
            </a:r>
            <a:endParaRPr lang="en-US" sz="4800" b="1"/>
          </a:p>
        </p:txBody>
      </p:sp>
      <p:pic>
        <p:nvPicPr>
          <p:cNvPr id="28696" name="Picture 24">
            <a:hlinkClick r:id="rId15" action="ppaction://hlinksldjump"/>
          </p:cNvPr>
          <p:cNvPicPr>
            <a:picLocks noChangeAspect="1" noChangeArrowheads="1"/>
          </p:cNvPicPr>
          <p:nvPr/>
        </p:nvPicPr>
        <p:blipFill>
          <a:blip r:embed="rId16"/>
          <a:srcRect/>
          <a:stretch>
            <a:fillRect/>
          </a:stretch>
        </p:blipFill>
        <p:spPr bwMode="auto">
          <a:xfrm>
            <a:off x="13541076" y="18074733"/>
            <a:ext cx="10500024" cy="2118266"/>
          </a:xfrm>
          <a:prstGeom prst="rect">
            <a:avLst/>
          </a:prstGeom>
          <a:noFill/>
          <a:ln w="9525">
            <a:noFill/>
            <a:miter lim="800000"/>
            <a:headEnd/>
            <a:tailEnd/>
          </a:ln>
        </p:spPr>
      </p:pic>
      <p:sp>
        <p:nvSpPr>
          <p:cNvPr id="89" name="Action Button: Back or Previous 88">
            <a:hlinkClick r:id="" action="ppaction://hlinkshowjump?jump=previousslide" highlightClick="1"/>
          </p:cNvPr>
          <p:cNvSpPr>
            <a:spLocks noChangeArrowheads="1"/>
          </p:cNvSpPr>
          <p:nvPr/>
        </p:nvSpPr>
        <p:spPr bwMode="auto">
          <a:xfrm>
            <a:off x="35193288" y="549275"/>
            <a:ext cx="1179576" cy="1279525"/>
          </a:xfrm>
          <a:prstGeom prst="actionButtonBackPrevious">
            <a:avLst/>
          </a:prstGeom>
          <a:solidFill>
            <a:srgbClr val="FFC000"/>
          </a:solidFill>
          <a:ln w="9525">
            <a:solidFill>
              <a:srgbClr val="FF0000"/>
            </a:solidFill>
            <a:miter lim="800000"/>
            <a:headEnd/>
            <a:tailEnd/>
          </a:ln>
          <a:effectLst>
            <a:outerShdw blurRad="63500" dist="23000" dir="5400000" rotWithShape="0">
              <a:srgbClr val="000000">
                <a:alpha val="34999"/>
              </a:srgbClr>
            </a:outerShdw>
          </a:effectLst>
        </p:spPr>
        <p:txBody>
          <a:bodyPr anchor="ctr"/>
          <a:lstStyle/>
          <a:p>
            <a:pPr algn="ctr">
              <a:defRPr/>
            </a:pPr>
            <a:endParaRPr lang="en-US" dirty="0">
              <a:solidFill>
                <a:srgbClr val="FF0000"/>
              </a:solidFill>
              <a:latin typeface="+mn-lt"/>
              <a:ea typeface="+mn-ea"/>
              <a:cs typeface="+mn-cs"/>
            </a:endParaRPr>
          </a:p>
        </p:txBody>
      </p:sp>
      <p:cxnSp>
        <p:nvCxnSpPr>
          <p:cNvPr id="90" name="Straight Arrow Connector 89"/>
          <p:cNvCxnSpPr/>
          <p:nvPr/>
        </p:nvCxnSpPr>
        <p:spPr>
          <a:xfrm>
            <a:off x="19167733" y="6341572"/>
            <a:ext cx="0" cy="4393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a:off x="22500040" y="6295776"/>
            <a:ext cx="0" cy="4393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3" name="TextBox 8"/>
          <p:cNvSpPr txBox="1">
            <a:spLocks noChangeArrowheads="1"/>
          </p:cNvSpPr>
          <p:nvPr/>
        </p:nvSpPr>
        <p:spPr bwMode="auto">
          <a:xfrm>
            <a:off x="25545386" y="13186574"/>
            <a:ext cx="11787852" cy="647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a:buFont typeface="Arial" pitchFamily="34" charset="0"/>
              <a:buChar char="•"/>
            </a:pPr>
            <a:r>
              <a:rPr lang="en-US" sz="4400" smtClean="0"/>
              <a:t> Density </a:t>
            </a:r>
            <a:r>
              <a:rPr lang="en-US" sz="4400" smtClean="0"/>
              <a:t>Estimation -  S.J. Sheather - Statistical science 2004, vol19, No 4, 588-597</a:t>
            </a:r>
          </a:p>
          <a:p>
            <a:pPr>
              <a:buFont typeface="Arial" pitchFamily="34" charset="0"/>
              <a:buChar char="•"/>
            </a:pPr>
            <a:r>
              <a:rPr lang="en-US" sz="4400" smtClean="0"/>
              <a:t> Density </a:t>
            </a:r>
            <a:r>
              <a:rPr lang="en-US" sz="4400" smtClean="0"/>
              <a:t>Estimation for Statistics and Data Analysis - B.W. Silverman - Monographs on Statistics and Applied Probability, London: Chapman and Hall, 1986</a:t>
            </a:r>
          </a:p>
          <a:p>
            <a:pPr>
              <a:buFont typeface="Arial" pitchFamily="34" charset="0"/>
              <a:buChar char="•"/>
            </a:pPr>
            <a:r>
              <a:rPr lang="en-US" sz="4400" smtClean="0"/>
              <a:t> Kernel </a:t>
            </a:r>
            <a:r>
              <a:rPr lang="en-US" sz="4400" smtClean="0"/>
              <a:t>Smoothing - M. P. Wand &amp; M. C. Jones - Monographs on Statistics and Applied Probability Chapman &amp; Hall, 1995.</a:t>
            </a:r>
          </a:p>
        </p:txBody>
      </p:sp>
      <p:sp>
        <p:nvSpPr>
          <p:cNvPr id="94" name="Rounded Rectangle 93"/>
          <p:cNvSpPr>
            <a:spLocks noChangeArrowheads="1"/>
          </p:cNvSpPr>
          <p:nvPr/>
        </p:nvSpPr>
        <p:spPr bwMode="auto">
          <a:xfrm>
            <a:off x="26438225" y="11940778"/>
            <a:ext cx="9574213" cy="1144587"/>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dirty="0">
                <a:latin typeface="+mn-lt"/>
                <a:ea typeface="+mn-ea"/>
                <a:cs typeface="+mn-cs"/>
              </a:rPr>
              <a:t>References</a:t>
            </a:r>
          </a:p>
        </p:txBody>
      </p:sp>
      <p:grpSp>
        <p:nvGrpSpPr>
          <p:cNvPr id="104" name="Group 103"/>
          <p:cNvGrpSpPr/>
          <p:nvPr/>
        </p:nvGrpSpPr>
        <p:grpSpPr>
          <a:xfrm>
            <a:off x="766763" y="9570115"/>
            <a:ext cx="10357583" cy="4010550"/>
            <a:chOff x="766763" y="9570115"/>
            <a:chExt cx="10357583" cy="4010550"/>
          </a:xfrm>
        </p:grpSpPr>
        <p:sp>
          <p:nvSpPr>
            <p:cNvPr id="98" name="Rounded Rectangular Callout 97">
              <a:hlinkClick r:id="rId17" action="ppaction://hlinksldjump"/>
            </p:cNvPr>
            <p:cNvSpPr/>
            <p:nvPr/>
          </p:nvSpPr>
          <p:spPr>
            <a:xfrm>
              <a:off x="766763" y="9570115"/>
              <a:ext cx="10357583" cy="4010550"/>
            </a:xfrm>
            <a:prstGeom prst="wedgeRoundRectCallout">
              <a:avLst>
                <a:gd name="adj1" fmla="val 57986"/>
                <a:gd name="adj2" fmla="val 4762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smtClean="0"/>
                <a:t>               Density </a:t>
              </a:r>
              <a:r>
                <a:rPr lang="en-US" sz="5400" b="1" smtClean="0"/>
                <a:t>function </a:t>
              </a:r>
              <a:endParaRPr lang="en-US" sz="5400" b="1" smtClean="0"/>
            </a:p>
            <a:p>
              <a:pPr algn="ctr"/>
              <a:r>
                <a:rPr lang="en-US" sz="5400" b="1" smtClean="0"/>
                <a:t>            estimation</a:t>
              </a:r>
              <a:endParaRPr lang="en-US" sz="5400" b="1" smtClean="0"/>
            </a:p>
          </p:txBody>
        </p:sp>
        <p:pic>
          <p:nvPicPr>
            <p:cNvPr id="28698" name="Picture 26">
              <a:hlinkClick r:id="rId17" action="ppaction://hlinksldjump"/>
            </p:cNvPr>
            <p:cNvPicPr>
              <a:picLocks noChangeAspect="1" noChangeArrowheads="1"/>
            </p:cNvPicPr>
            <p:nvPr/>
          </p:nvPicPr>
          <p:blipFill>
            <a:blip r:embed="rId18">
              <a:clrChange>
                <a:clrFrom>
                  <a:srgbClr val="FFFFFF"/>
                </a:clrFrom>
                <a:clrTo>
                  <a:srgbClr val="FFFFFF">
                    <a:alpha val="0"/>
                  </a:srgbClr>
                </a:clrTo>
              </a:clrChange>
            </a:blip>
            <a:srcRect/>
            <a:stretch>
              <a:fillRect/>
            </a:stretch>
          </p:blipFill>
          <p:spPr bwMode="auto">
            <a:xfrm>
              <a:off x="1071304" y="9955459"/>
              <a:ext cx="3285820" cy="2863357"/>
            </a:xfrm>
            <a:prstGeom prst="rect">
              <a:avLst/>
            </a:prstGeom>
            <a:noFill/>
            <a:ln w="9525">
              <a:noFill/>
              <a:miter lim="800000"/>
              <a:headEnd/>
              <a:tailEnd/>
            </a:ln>
          </p:spPr>
        </p:pic>
      </p:grpSp>
      <p:grpSp>
        <p:nvGrpSpPr>
          <p:cNvPr id="105" name="Group 104"/>
          <p:cNvGrpSpPr/>
          <p:nvPr/>
        </p:nvGrpSpPr>
        <p:grpSpPr>
          <a:xfrm>
            <a:off x="540190" y="15450355"/>
            <a:ext cx="10357583" cy="3971633"/>
            <a:chOff x="540190" y="16174255"/>
            <a:chExt cx="10357583" cy="3971633"/>
          </a:xfrm>
        </p:grpSpPr>
        <p:sp>
          <p:nvSpPr>
            <p:cNvPr id="69" name="Rounded Rectangular Callout 68">
              <a:hlinkClick r:id="rId19" action="ppaction://hlinksldjump"/>
            </p:cNvPr>
            <p:cNvSpPr/>
            <p:nvPr/>
          </p:nvSpPr>
          <p:spPr>
            <a:xfrm>
              <a:off x="540190" y="16174255"/>
              <a:ext cx="10357583" cy="3971633"/>
            </a:xfrm>
            <a:prstGeom prst="wedgeRoundRectCallout">
              <a:avLst>
                <a:gd name="adj1" fmla="val 62883"/>
                <a:gd name="adj2" fmla="val 95"/>
                <a:gd name="adj3" fmla="val 16667"/>
              </a:avLst>
            </a:prstGeom>
            <a:gradFill>
              <a:gsLst>
                <a:gs pos="0">
                  <a:schemeClr val="accent3">
                    <a:lumMod val="60000"/>
                    <a:lumOff val="40000"/>
                  </a:schemeClr>
                </a:gs>
                <a:gs pos="100000">
                  <a:schemeClr val="accent3">
                    <a:lumMod val="40000"/>
                    <a:lumOff val="60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5400" b="1" smtClean="0">
                  <a:solidFill>
                    <a:schemeClr val="tx1"/>
                  </a:solidFill>
                </a:rPr>
                <a:t>                Modes Filtering</a:t>
              </a:r>
              <a:endParaRPr lang="en-US"/>
            </a:p>
          </p:txBody>
        </p:sp>
        <p:pic>
          <p:nvPicPr>
            <p:cNvPr id="103" name="Picture 26">
              <a:hlinkClick r:id="rId19" action="ppaction://hlinksldjump"/>
            </p:cNvPr>
            <p:cNvPicPr>
              <a:picLocks noChangeAspect="1" noChangeArrowheads="1"/>
            </p:cNvPicPr>
            <p:nvPr/>
          </p:nvPicPr>
          <p:blipFill>
            <a:blip r:embed="rId18">
              <a:clrChange>
                <a:clrFrom>
                  <a:srgbClr val="FFFFFF"/>
                </a:clrFrom>
                <a:clrTo>
                  <a:srgbClr val="FFFFFF">
                    <a:alpha val="0"/>
                  </a:srgbClr>
                </a:clrTo>
              </a:clrChange>
            </a:blip>
            <a:srcRect/>
            <a:stretch>
              <a:fillRect/>
            </a:stretch>
          </p:blipFill>
          <p:spPr bwMode="auto">
            <a:xfrm>
              <a:off x="1071304" y="16671925"/>
              <a:ext cx="3285820" cy="2863357"/>
            </a:xfrm>
            <a:prstGeom prst="rect">
              <a:avLst/>
            </a:prstGeom>
            <a:noFill/>
            <a:ln w="9525">
              <a:noFill/>
              <a:miter lim="800000"/>
              <a:headEnd/>
              <a:tailEnd/>
            </a:ln>
          </p:spPr>
        </p:pic>
      </p:gr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7331441" y="13262768"/>
            <a:ext cx="7086600" cy="61765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Down Arrow Callout 19"/>
          <p:cNvSpPr/>
          <p:nvPr/>
        </p:nvSpPr>
        <p:spPr>
          <a:xfrm>
            <a:off x="27546300" y="4355701"/>
            <a:ext cx="6566941" cy="8382000"/>
          </a:xfrm>
          <a:prstGeom prst="downArrowCallout">
            <a:avLst>
              <a:gd name="adj1" fmla="val 25000"/>
              <a:gd name="adj2" fmla="val 25000"/>
              <a:gd name="adj3" fmla="val 17598"/>
              <a:gd name="adj4" fmla="val 7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ounded Rectangle 1"/>
          <p:cNvSpPr>
            <a:spLocks noChangeArrowheads="1"/>
          </p:cNvSpPr>
          <p:nvPr/>
        </p:nvSpPr>
        <p:spPr bwMode="auto">
          <a:xfrm>
            <a:off x="130175" y="260350"/>
            <a:ext cx="37203063" cy="30622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8000" b="1" smtClean="0">
                <a:solidFill>
                  <a:srgbClr val="FFFF00"/>
                </a:solidFill>
              </a:rPr>
              <a:t>Multimodality Distribution analysis</a:t>
            </a:r>
          </a:p>
          <a:p>
            <a:pPr algn="ctr" defTabSz="1872966">
              <a:defRPr/>
            </a:pPr>
            <a:r>
              <a:rPr lang="en-US" sz="4800" b="1" smtClean="0">
                <a:solidFill>
                  <a:schemeClr val="lt1"/>
                </a:solidFill>
              </a:rPr>
              <a:t>Antonio D’Angelo, Felice Russo</a:t>
            </a:r>
          </a:p>
          <a:p>
            <a:pPr algn="ctr" defTabSz="1872966">
              <a:defRPr/>
            </a:pPr>
            <a:r>
              <a:rPr lang="en-US" sz="4800" b="1" smtClean="0">
                <a:solidFill>
                  <a:schemeClr val="lt1"/>
                </a:solidFill>
              </a:rPr>
              <a:t>Lfoundry s.r.l Italy</a:t>
            </a:r>
            <a:endParaRPr lang="en-US" sz="4800" b="1" dirty="0">
              <a:solidFill>
                <a:schemeClr val="lt1"/>
              </a:solidFill>
            </a:endParaRPr>
          </a:p>
        </p:txBody>
      </p:sp>
      <p:sp>
        <p:nvSpPr>
          <p:cNvPr id="6" name="Rounded Rectangle 5"/>
          <p:cNvSpPr>
            <a:spLocks noChangeArrowheads="1"/>
          </p:cNvSpPr>
          <p:nvPr/>
        </p:nvSpPr>
        <p:spPr bwMode="auto">
          <a:xfrm>
            <a:off x="854075" y="4486276"/>
            <a:ext cx="9574213" cy="1144587"/>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smtClean="0">
                <a:latin typeface="+mn-lt"/>
                <a:ea typeface="+mn-ea"/>
                <a:cs typeface="+mn-cs"/>
              </a:rPr>
              <a:t>Density function estimation</a:t>
            </a:r>
            <a:endParaRPr lang="en-US" sz="4900" b="1" dirty="0">
              <a:latin typeface="+mn-lt"/>
              <a:ea typeface="+mn-ea"/>
              <a:cs typeface="+mn-cs"/>
            </a:endParaRPr>
          </a:p>
        </p:txBody>
      </p:sp>
      <p:sp>
        <p:nvSpPr>
          <p:cNvPr id="23" name="Action Button: Return 22">
            <a:hlinkClick r:id="rId2" action="ppaction://hlinksldjump" highlightClick="1"/>
          </p:cNvPr>
          <p:cNvSpPr>
            <a:spLocks noChangeArrowheads="1"/>
          </p:cNvSpPr>
          <p:nvPr/>
        </p:nvSpPr>
        <p:spPr bwMode="auto">
          <a:xfrm>
            <a:off x="35202813" y="701675"/>
            <a:ext cx="1646237" cy="1976438"/>
          </a:xfrm>
          <a:prstGeom prst="actionButtonReturn">
            <a:avLst/>
          </a:prstGeom>
          <a:solidFill>
            <a:srgbClr val="FFC000"/>
          </a:solidFill>
          <a:ln w="9525">
            <a:solidFill>
              <a:srgbClr val="FF0000"/>
            </a:solidFill>
            <a:miter lim="800000"/>
            <a:headEnd/>
            <a:tailEnd/>
          </a:ln>
          <a:effectLst>
            <a:outerShdw blurRad="63500" dist="23000" dir="5400000" rotWithShape="0">
              <a:srgbClr val="000000">
                <a:alpha val="34999"/>
              </a:srgbClr>
            </a:outerShdw>
          </a:effectLst>
        </p:spPr>
        <p:txBody>
          <a:bodyPr anchor="ctr"/>
          <a:lstStyle/>
          <a:p>
            <a:pPr algn="ctr">
              <a:defRPr/>
            </a:pPr>
            <a:endParaRPr lang="en-US">
              <a:solidFill>
                <a:schemeClr val="lt1"/>
              </a:solidFill>
              <a:latin typeface="+mn-lt"/>
              <a:ea typeface="+mn-ea"/>
              <a:cs typeface="+mn-cs"/>
            </a:endParaRPr>
          </a:p>
        </p:txBody>
      </p:sp>
      <p:pic>
        <p:nvPicPr>
          <p:cNvPr id="16" name="Picture 2"/>
          <p:cNvPicPr>
            <a:picLocks noChangeAspect="1" noChangeArrowheads="1"/>
          </p:cNvPicPr>
          <p:nvPr/>
        </p:nvPicPr>
        <p:blipFill>
          <a:blip r:embed="rId3"/>
          <a:srcRect/>
          <a:stretch>
            <a:fillRect/>
          </a:stretch>
        </p:blipFill>
        <p:spPr bwMode="auto">
          <a:xfrm>
            <a:off x="766763" y="549275"/>
            <a:ext cx="3590361" cy="2620963"/>
          </a:xfrm>
          <a:prstGeom prst="rect">
            <a:avLst/>
          </a:prstGeom>
          <a:noFill/>
          <a:ln w="9525">
            <a:noFill/>
            <a:miter lim="800000"/>
            <a:headEnd/>
            <a:tailEnd/>
          </a:ln>
        </p:spPr>
      </p:pic>
      <p:pic>
        <p:nvPicPr>
          <p:cNvPr id="18" name="Picture 32"/>
          <p:cNvPicPr>
            <a:picLocks noChangeAspect="1" noChangeArrowheads="1"/>
          </p:cNvPicPr>
          <p:nvPr/>
        </p:nvPicPr>
        <p:blipFill>
          <a:blip r:embed="rId4"/>
          <a:srcRect/>
          <a:stretch>
            <a:fillRect/>
          </a:stretch>
        </p:blipFill>
        <p:spPr bwMode="auto">
          <a:xfrm>
            <a:off x="28880765" y="854075"/>
            <a:ext cx="5779123" cy="1804987"/>
          </a:xfrm>
          <a:prstGeom prst="rect">
            <a:avLst/>
          </a:prstGeom>
          <a:noFill/>
          <a:ln w="9525">
            <a:noFill/>
            <a:miter lim="800000"/>
            <a:headEnd/>
            <a:tailEnd/>
          </a:ln>
        </p:spPr>
      </p:pic>
      <p:pic>
        <p:nvPicPr>
          <p:cNvPr id="28676" name="Picture 4"/>
          <p:cNvPicPr>
            <a:picLocks noChangeAspect="1" noChangeArrowheads="1"/>
          </p:cNvPicPr>
          <p:nvPr/>
        </p:nvPicPr>
        <p:blipFill>
          <a:blip r:embed="rId5"/>
          <a:srcRect/>
          <a:stretch>
            <a:fillRect/>
          </a:stretch>
        </p:blipFill>
        <p:spPr bwMode="auto">
          <a:xfrm>
            <a:off x="13034963" y="6622273"/>
            <a:ext cx="11168064" cy="3833813"/>
          </a:xfrm>
          <a:prstGeom prst="rect">
            <a:avLst/>
          </a:prstGeom>
          <a:noFill/>
          <a:ln w="9525">
            <a:noFill/>
            <a:miter lim="800000"/>
            <a:headEnd/>
            <a:tailEnd/>
          </a:ln>
        </p:spPr>
      </p:pic>
      <p:pic>
        <p:nvPicPr>
          <p:cNvPr id="28678" name="Picture 6"/>
          <p:cNvPicPr>
            <a:picLocks noChangeAspect="1" noChangeArrowheads="1"/>
          </p:cNvPicPr>
          <p:nvPr/>
        </p:nvPicPr>
        <p:blipFill>
          <a:blip r:embed="rId6"/>
          <a:srcRect/>
          <a:stretch>
            <a:fillRect/>
          </a:stretch>
        </p:blipFill>
        <p:spPr bwMode="auto">
          <a:xfrm>
            <a:off x="13443744" y="14418884"/>
            <a:ext cx="8017985" cy="4982369"/>
          </a:xfrm>
          <a:prstGeom prst="rect">
            <a:avLst/>
          </a:prstGeom>
          <a:noFill/>
          <a:ln w="9525">
            <a:noFill/>
            <a:miter lim="800000"/>
            <a:headEnd/>
            <a:tailEnd/>
          </a:ln>
        </p:spPr>
      </p:pic>
      <p:pic>
        <p:nvPicPr>
          <p:cNvPr id="28679" name="Picture 7"/>
          <p:cNvPicPr>
            <a:picLocks noChangeAspect="1" noChangeArrowheads="1"/>
          </p:cNvPicPr>
          <p:nvPr/>
        </p:nvPicPr>
        <p:blipFill>
          <a:blip r:embed="rId7"/>
          <a:srcRect/>
          <a:stretch>
            <a:fillRect/>
          </a:stretch>
        </p:blipFill>
        <p:spPr bwMode="auto">
          <a:xfrm>
            <a:off x="27698702" y="4524376"/>
            <a:ext cx="6262139" cy="5969810"/>
          </a:xfrm>
          <a:prstGeom prst="rect">
            <a:avLst/>
          </a:prstGeom>
          <a:noFill/>
          <a:ln w="9525">
            <a:noFill/>
            <a:miter lim="800000"/>
            <a:headEnd/>
            <a:tailEnd/>
          </a:ln>
        </p:spPr>
      </p:pic>
      <p:pic>
        <p:nvPicPr>
          <p:cNvPr id="31746" name="Picture 2"/>
          <p:cNvPicPr>
            <a:picLocks noChangeAspect="1" noChangeArrowheads="1"/>
          </p:cNvPicPr>
          <p:nvPr/>
        </p:nvPicPr>
        <p:blipFill>
          <a:blip r:embed="rId8"/>
          <a:srcRect/>
          <a:stretch>
            <a:fillRect/>
          </a:stretch>
        </p:blipFill>
        <p:spPr bwMode="auto">
          <a:xfrm>
            <a:off x="1362668" y="7734300"/>
            <a:ext cx="8209957" cy="1673225"/>
          </a:xfrm>
          <a:prstGeom prst="rect">
            <a:avLst/>
          </a:prstGeom>
          <a:noFill/>
          <a:ln w="9525">
            <a:noFill/>
            <a:miter lim="800000"/>
            <a:headEnd/>
            <a:tailEnd/>
          </a:ln>
        </p:spPr>
      </p:pic>
      <p:sp>
        <p:nvSpPr>
          <p:cNvPr id="17" name="TextBox 16"/>
          <p:cNvSpPr txBox="1"/>
          <p:nvPr/>
        </p:nvSpPr>
        <p:spPr>
          <a:xfrm>
            <a:off x="1554640" y="9407525"/>
            <a:ext cx="8659294" cy="1569660"/>
          </a:xfrm>
          <a:prstGeom prst="rect">
            <a:avLst/>
          </a:prstGeom>
          <a:noFill/>
        </p:spPr>
        <p:txBody>
          <a:bodyPr wrap="none" rtlCol="0">
            <a:spAutoFit/>
          </a:bodyPr>
          <a:lstStyle/>
          <a:p>
            <a:r>
              <a:rPr lang="en-US" sz="4800" smtClean="0"/>
              <a:t>K : kernel function</a:t>
            </a:r>
          </a:p>
          <a:p>
            <a:r>
              <a:rPr lang="en-US" sz="4800" smtClean="0"/>
              <a:t>h : bandwidth = smoothing factor </a:t>
            </a:r>
            <a:endParaRPr lang="en-US" sz="4800"/>
          </a:p>
        </p:txBody>
      </p:sp>
      <p:pic>
        <p:nvPicPr>
          <p:cNvPr id="19" name="Picture 5"/>
          <p:cNvPicPr>
            <a:picLocks noChangeAspect="1" noChangeArrowheads="1"/>
          </p:cNvPicPr>
          <p:nvPr/>
        </p:nvPicPr>
        <p:blipFill>
          <a:blip r:embed="rId9"/>
          <a:srcRect/>
          <a:stretch>
            <a:fillRect/>
          </a:stretch>
        </p:blipFill>
        <p:spPr bwMode="auto">
          <a:xfrm>
            <a:off x="13443744" y="10977185"/>
            <a:ext cx="6030913" cy="2205334"/>
          </a:xfrm>
          <a:prstGeom prst="rect">
            <a:avLst/>
          </a:prstGeom>
          <a:noFill/>
          <a:ln w="9525">
            <a:noFill/>
            <a:miter lim="800000"/>
            <a:headEnd/>
            <a:tailEnd/>
          </a:ln>
        </p:spPr>
      </p:pic>
      <p:sp>
        <p:nvSpPr>
          <p:cNvPr id="22" name="TextBox 21"/>
          <p:cNvSpPr txBox="1"/>
          <p:nvPr/>
        </p:nvSpPr>
        <p:spPr>
          <a:xfrm>
            <a:off x="1554640" y="6164640"/>
            <a:ext cx="8845242" cy="830997"/>
          </a:xfrm>
          <a:prstGeom prst="rect">
            <a:avLst/>
          </a:prstGeom>
          <a:noFill/>
        </p:spPr>
        <p:txBody>
          <a:bodyPr wrap="none" rtlCol="0">
            <a:spAutoFit/>
          </a:bodyPr>
          <a:lstStyle/>
          <a:p>
            <a:r>
              <a:rPr lang="en-US" sz="4800" smtClean="0"/>
              <a:t>General form for kernel estimation</a:t>
            </a:r>
            <a:endParaRPr lang="en-US" sz="4800"/>
          </a:p>
        </p:txBody>
      </p:sp>
      <p:pic>
        <p:nvPicPr>
          <p:cNvPr id="31747" name="Picture 3"/>
          <p:cNvPicPr>
            <a:picLocks noChangeAspect="1" noChangeArrowheads="1"/>
          </p:cNvPicPr>
          <p:nvPr/>
        </p:nvPicPr>
        <p:blipFill>
          <a:blip r:embed="rId10"/>
          <a:srcRect/>
          <a:stretch>
            <a:fillRect/>
          </a:stretch>
        </p:blipFill>
        <p:spPr bwMode="auto">
          <a:xfrm>
            <a:off x="1771840" y="12651980"/>
            <a:ext cx="2884568" cy="1406525"/>
          </a:xfrm>
          <a:prstGeom prst="rect">
            <a:avLst/>
          </a:prstGeom>
          <a:noFill/>
          <a:ln w="9525">
            <a:noFill/>
            <a:miter lim="800000"/>
            <a:headEnd/>
            <a:tailEnd/>
          </a:ln>
        </p:spPr>
      </p:pic>
      <p:sp>
        <p:nvSpPr>
          <p:cNvPr id="25" name="TextBox 24"/>
          <p:cNvSpPr txBox="1"/>
          <p:nvPr/>
        </p:nvSpPr>
        <p:spPr>
          <a:xfrm>
            <a:off x="1583046" y="11820983"/>
            <a:ext cx="6309676" cy="830997"/>
          </a:xfrm>
          <a:prstGeom prst="rect">
            <a:avLst/>
          </a:prstGeom>
          <a:noFill/>
        </p:spPr>
        <p:txBody>
          <a:bodyPr wrap="none" rtlCol="0">
            <a:spAutoFit/>
          </a:bodyPr>
          <a:lstStyle/>
          <a:p>
            <a:r>
              <a:rPr lang="en-US" sz="4800" smtClean="0"/>
              <a:t>Kernel function satisfies:</a:t>
            </a:r>
            <a:endParaRPr lang="en-US" sz="4800"/>
          </a:p>
        </p:txBody>
      </p:sp>
      <p:pic>
        <p:nvPicPr>
          <p:cNvPr id="31748" name="Picture 4"/>
          <p:cNvPicPr>
            <a:picLocks noChangeAspect="1" noChangeArrowheads="1"/>
          </p:cNvPicPr>
          <p:nvPr/>
        </p:nvPicPr>
        <p:blipFill>
          <a:blip r:embed="rId11"/>
          <a:srcRect/>
          <a:stretch>
            <a:fillRect/>
          </a:stretch>
        </p:blipFill>
        <p:spPr bwMode="auto">
          <a:xfrm>
            <a:off x="27519630" y="13361103"/>
            <a:ext cx="6673142" cy="607825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130175" y="260350"/>
            <a:ext cx="37203063" cy="30622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8000" b="1" smtClean="0">
                <a:solidFill>
                  <a:srgbClr val="FFFF00"/>
                </a:solidFill>
              </a:rPr>
              <a:t>Multimodality Distribution analysis</a:t>
            </a:r>
          </a:p>
          <a:p>
            <a:pPr algn="ctr" defTabSz="1872966">
              <a:defRPr/>
            </a:pPr>
            <a:r>
              <a:rPr lang="en-US" sz="4800" b="1" smtClean="0">
                <a:solidFill>
                  <a:schemeClr val="lt1"/>
                </a:solidFill>
              </a:rPr>
              <a:t>Antonio D’Angelo, Felice Russo</a:t>
            </a:r>
          </a:p>
          <a:p>
            <a:pPr algn="ctr" defTabSz="1872966">
              <a:defRPr/>
            </a:pPr>
            <a:r>
              <a:rPr lang="en-US" sz="4800" b="1" smtClean="0">
                <a:solidFill>
                  <a:schemeClr val="lt1"/>
                </a:solidFill>
              </a:rPr>
              <a:t>Lfoundry s.r.l Italy</a:t>
            </a:r>
            <a:endParaRPr lang="en-US" sz="4800" b="1" dirty="0">
              <a:solidFill>
                <a:schemeClr val="lt1"/>
              </a:solidFill>
            </a:endParaRPr>
          </a:p>
        </p:txBody>
      </p:sp>
      <p:sp>
        <p:nvSpPr>
          <p:cNvPr id="6" name="Rounded Rectangle 5"/>
          <p:cNvSpPr>
            <a:spLocks noChangeArrowheads="1"/>
          </p:cNvSpPr>
          <p:nvPr/>
        </p:nvSpPr>
        <p:spPr bwMode="auto">
          <a:xfrm>
            <a:off x="25085675" y="11328819"/>
            <a:ext cx="9574213" cy="1144587"/>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smtClean="0">
                <a:latin typeface="+mn-lt"/>
                <a:ea typeface="+mn-ea"/>
                <a:cs typeface="+mn-cs"/>
              </a:rPr>
              <a:t>Figure of merit </a:t>
            </a:r>
            <a:endParaRPr lang="en-US" sz="4900" b="1" dirty="0">
              <a:latin typeface="+mn-lt"/>
              <a:ea typeface="+mn-ea"/>
              <a:cs typeface="+mn-cs"/>
            </a:endParaRPr>
          </a:p>
        </p:txBody>
      </p:sp>
      <p:sp>
        <p:nvSpPr>
          <p:cNvPr id="23" name="Action Button: Return 22">
            <a:hlinkClick r:id="rId2" action="ppaction://hlinksldjump" highlightClick="1"/>
          </p:cNvPr>
          <p:cNvSpPr>
            <a:spLocks noChangeArrowheads="1"/>
          </p:cNvSpPr>
          <p:nvPr/>
        </p:nvSpPr>
        <p:spPr bwMode="auto">
          <a:xfrm>
            <a:off x="35202813" y="701675"/>
            <a:ext cx="1646237" cy="1976438"/>
          </a:xfrm>
          <a:prstGeom prst="actionButtonReturn">
            <a:avLst/>
          </a:prstGeom>
          <a:solidFill>
            <a:srgbClr val="FFC000"/>
          </a:solidFill>
          <a:ln w="9525">
            <a:solidFill>
              <a:srgbClr val="FF0000"/>
            </a:solidFill>
            <a:miter lim="800000"/>
            <a:headEnd/>
            <a:tailEnd/>
          </a:ln>
          <a:effectLst>
            <a:outerShdw blurRad="63500" dist="23000" dir="5400000" rotWithShape="0">
              <a:srgbClr val="000000">
                <a:alpha val="34999"/>
              </a:srgbClr>
            </a:outerShdw>
          </a:effectLst>
        </p:spPr>
        <p:txBody>
          <a:bodyPr anchor="ctr"/>
          <a:lstStyle/>
          <a:p>
            <a:pPr algn="ctr">
              <a:defRPr/>
            </a:pPr>
            <a:endParaRPr lang="en-US">
              <a:solidFill>
                <a:schemeClr val="lt1"/>
              </a:solidFill>
              <a:latin typeface="+mn-lt"/>
              <a:ea typeface="+mn-ea"/>
              <a:cs typeface="+mn-cs"/>
            </a:endParaRPr>
          </a:p>
        </p:txBody>
      </p:sp>
      <p:pic>
        <p:nvPicPr>
          <p:cNvPr id="16" name="Picture 2"/>
          <p:cNvPicPr>
            <a:picLocks noChangeAspect="1" noChangeArrowheads="1"/>
          </p:cNvPicPr>
          <p:nvPr/>
        </p:nvPicPr>
        <p:blipFill>
          <a:blip r:embed="rId3"/>
          <a:srcRect/>
          <a:stretch>
            <a:fillRect/>
          </a:stretch>
        </p:blipFill>
        <p:spPr bwMode="auto">
          <a:xfrm>
            <a:off x="766763" y="549275"/>
            <a:ext cx="3590361" cy="2620963"/>
          </a:xfrm>
          <a:prstGeom prst="rect">
            <a:avLst/>
          </a:prstGeom>
          <a:noFill/>
          <a:ln w="9525">
            <a:noFill/>
            <a:miter lim="800000"/>
            <a:headEnd/>
            <a:tailEnd/>
          </a:ln>
        </p:spPr>
      </p:pic>
      <p:pic>
        <p:nvPicPr>
          <p:cNvPr id="18" name="Picture 32"/>
          <p:cNvPicPr>
            <a:picLocks noChangeAspect="1" noChangeArrowheads="1"/>
          </p:cNvPicPr>
          <p:nvPr/>
        </p:nvPicPr>
        <p:blipFill>
          <a:blip r:embed="rId4"/>
          <a:srcRect/>
          <a:stretch>
            <a:fillRect/>
          </a:stretch>
        </p:blipFill>
        <p:spPr bwMode="auto">
          <a:xfrm>
            <a:off x="28880765" y="854075"/>
            <a:ext cx="5779123" cy="1804987"/>
          </a:xfrm>
          <a:prstGeom prst="rect">
            <a:avLst/>
          </a:prstGeom>
          <a:noFill/>
          <a:ln w="9525">
            <a:noFill/>
            <a:miter lim="800000"/>
            <a:headEnd/>
            <a:tailEnd/>
          </a:ln>
        </p:spPr>
      </p:pic>
      <p:pic>
        <p:nvPicPr>
          <p:cNvPr id="29701" name="Picture 5"/>
          <p:cNvPicPr>
            <a:picLocks noChangeAspect="1" noChangeArrowheads="1"/>
          </p:cNvPicPr>
          <p:nvPr/>
        </p:nvPicPr>
        <p:blipFill>
          <a:blip r:embed="rId5"/>
          <a:srcRect/>
          <a:stretch>
            <a:fillRect/>
          </a:stretch>
        </p:blipFill>
        <p:spPr bwMode="auto">
          <a:xfrm>
            <a:off x="11904647" y="9006493"/>
            <a:ext cx="10218518" cy="5322501"/>
          </a:xfrm>
          <a:prstGeom prst="rect">
            <a:avLst/>
          </a:prstGeom>
          <a:noFill/>
          <a:ln w="9525">
            <a:noFill/>
            <a:miter lim="800000"/>
            <a:headEnd/>
            <a:tailEnd/>
          </a:ln>
        </p:spPr>
      </p:pic>
      <p:pic>
        <p:nvPicPr>
          <p:cNvPr id="29702" name="Picture 6"/>
          <p:cNvPicPr>
            <a:picLocks noChangeAspect="1" noChangeArrowheads="1"/>
          </p:cNvPicPr>
          <p:nvPr/>
        </p:nvPicPr>
        <p:blipFill>
          <a:blip r:embed="rId6"/>
          <a:srcRect/>
          <a:stretch>
            <a:fillRect/>
          </a:stretch>
        </p:blipFill>
        <p:spPr bwMode="auto">
          <a:xfrm>
            <a:off x="11775840" y="14768340"/>
            <a:ext cx="10347325" cy="5705648"/>
          </a:xfrm>
          <a:prstGeom prst="rect">
            <a:avLst/>
          </a:prstGeom>
          <a:noFill/>
          <a:ln w="9525">
            <a:noFill/>
            <a:miter lim="800000"/>
            <a:headEnd/>
            <a:tailEnd/>
          </a:ln>
        </p:spPr>
      </p:pic>
      <p:pic>
        <p:nvPicPr>
          <p:cNvPr id="29703" name="Picture 7"/>
          <p:cNvPicPr>
            <a:picLocks noChangeAspect="1" noChangeArrowheads="1"/>
          </p:cNvPicPr>
          <p:nvPr/>
        </p:nvPicPr>
        <p:blipFill>
          <a:blip r:embed="rId7"/>
          <a:srcRect/>
          <a:stretch>
            <a:fillRect/>
          </a:stretch>
        </p:blipFill>
        <p:spPr bwMode="auto">
          <a:xfrm>
            <a:off x="24931990" y="13044906"/>
            <a:ext cx="10270823" cy="7382154"/>
          </a:xfrm>
          <a:prstGeom prst="rect">
            <a:avLst/>
          </a:prstGeom>
          <a:noFill/>
          <a:ln w="9525">
            <a:noFill/>
            <a:miter lim="800000"/>
            <a:headEnd/>
            <a:tailEnd/>
          </a:ln>
        </p:spPr>
      </p:pic>
      <p:pic>
        <p:nvPicPr>
          <p:cNvPr id="29704" name="Picture 8"/>
          <p:cNvPicPr>
            <a:picLocks noChangeAspect="1" noChangeArrowheads="1"/>
          </p:cNvPicPr>
          <p:nvPr/>
        </p:nvPicPr>
        <p:blipFill>
          <a:blip r:embed="rId8"/>
          <a:srcRect/>
          <a:stretch>
            <a:fillRect/>
          </a:stretch>
        </p:blipFill>
        <p:spPr bwMode="auto">
          <a:xfrm>
            <a:off x="25047575" y="4725620"/>
            <a:ext cx="10314290" cy="5738896"/>
          </a:xfrm>
          <a:prstGeom prst="rect">
            <a:avLst/>
          </a:prstGeom>
          <a:noFill/>
          <a:ln w="9525">
            <a:noFill/>
            <a:miter lim="800000"/>
            <a:headEnd/>
            <a:tailEnd/>
          </a:ln>
        </p:spPr>
      </p:pic>
      <p:sp>
        <p:nvSpPr>
          <p:cNvPr id="24" name="TextBox 13"/>
          <p:cNvSpPr txBox="1">
            <a:spLocks noChangeArrowheads="1"/>
          </p:cNvSpPr>
          <p:nvPr/>
        </p:nvSpPr>
        <p:spPr bwMode="auto">
          <a:xfrm>
            <a:off x="1589087" y="4902580"/>
            <a:ext cx="10174379" cy="37022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buFont typeface="Arial" charset="0"/>
              <a:buChar char="•"/>
            </a:pPr>
            <a:r>
              <a:rPr lang="en-US" sz="5400" smtClean="0"/>
              <a:t> Problem: how to separate a real signal from noise?  </a:t>
            </a:r>
          </a:p>
          <a:p>
            <a:pPr eaLnBrk="1" hangingPunct="1">
              <a:buFont typeface="Arial" charset="0"/>
              <a:buChar char="•"/>
            </a:pPr>
            <a:r>
              <a:rPr lang="en-US" sz="5400" smtClean="0"/>
              <a:t> Simulation to identify a suitable figure of merit  </a:t>
            </a:r>
            <a:endParaRPr lang="en-US" sz="5400" smtClean="0"/>
          </a:p>
        </p:txBody>
      </p:sp>
      <p:sp>
        <p:nvSpPr>
          <p:cNvPr id="26" name="TextBox 13"/>
          <p:cNvSpPr txBox="1">
            <a:spLocks noChangeArrowheads="1"/>
          </p:cNvSpPr>
          <p:nvPr/>
        </p:nvSpPr>
        <p:spPr bwMode="auto">
          <a:xfrm>
            <a:off x="12450982" y="3707084"/>
            <a:ext cx="6192154" cy="20402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buFont typeface="Arial" charset="0"/>
              <a:buChar char="•"/>
            </a:pPr>
            <a:r>
              <a:rPr lang="en-US" sz="5400" smtClean="0"/>
              <a:t> Montecarlo simulation   </a:t>
            </a:r>
            <a:endParaRPr lang="en-US" sz="5400"/>
          </a:p>
        </p:txBody>
      </p:sp>
      <p:sp>
        <p:nvSpPr>
          <p:cNvPr id="31" name="Rounded Rectangle 30"/>
          <p:cNvSpPr>
            <a:spLocks noChangeArrowheads="1"/>
          </p:cNvSpPr>
          <p:nvPr/>
        </p:nvSpPr>
        <p:spPr bwMode="auto">
          <a:xfrm>
            <a:off x="1589087" y="3849320"/>
            <a:ext cx="9574213" cy="1144587"/>
          </a:xfrm>
          <a:prstGeom prst="roundRect">
            <a:avLst>
              <a:gd name="adj" fmla="val 16667"/>
            </a:avLst>
          </a:prstGeom>
          <a:gradFill rotWithShape="1">
            <a:gsLst>
              <a:gs pos="0">
                <a:schemeClr val="accent3">
                  <a:lumMod val="60000"/>
                  <a:lumOff val="40000"/>
                </a:schemeClr>
              </a:gs>
              <a:gs pos="100000">
                <a:schemeClr val="accent3">
                  <a:lumMod val="75000"/>
                </a:schemeClr>
              </a:gs>
            </a:gsLst>
            <a:lin ang="5400000" scaled="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4900" b="1" smtClean="0">
                <a:latin typeface="+mn-lt"/>
                <a:ea typeface="+mn-ea"/>
                <a:cs typeface="+mn-cs"/>
              </a:rPr>
              <a:t>Modes Filtering</a:t>
            </a:r>
            <a:endParaRPr lang="en-US" sz="4900" b="1" dirty="0">
              <a:latin typeface="+mn-lt"/>
              <a:ea typeface="+mn-ea"/>
              <a:cs typeface="+mn-cs"/>
            </a:endParaRPr>
          </a:p>
        </p:txBody>
      </p:sp>
      <p:sp>
        <p:nvSpPr>
          <p:cNvPr id="32" name="TextBox 31"/>
          <p:cNvSpPr txBox="1"/>
          <p:nvPr/>
        </p:nvSpPr>
        <p:spPr>
          <a:xfrm rot="16200000">
            <a:off x="9773807" y="10958841"/>
            <a:ext cx="3061351" cy="1200329"/>
          </a:xfrm>
          <a:prstGeom prst="rect">
            <a:avLst/>
          </a:prstGeom>
          <a:noFill/>
        </p:spPr>
        <p:txBody>
          <a:bodyPr wrap="none" rtlCol="0">
            <a:spAutoFit/>
          </a:bodyPr>
          <a:lstStyle/>
          <a:p>
            <a:r>
              <a:rPr lang="en-US" sz="3600" smtClean="0"/>
              <a:t>Same </a:t>
            </a:r>
            <a:r>
              <a:rPr lang="en-US" sz="3600" b="1" smtClean="0"/>
              <a:t>Sigma</a:t>
            </a:r>
          </a:p>
          <a:p>
            <a:r>
              <a:rPr lang="en-US" sz="3600" smtClean="0"/>
              <a:t>Different </a:t>
            </a:r>
            <a:r>
              <a:rPr lang="en-US" sz="3600" b="1" smtClean="0"/>
              <a:t>Mean</a:t>
            </a:r>
            <a:endParaRPr lang="en-US" sz="3600"/>
          </a:p>
        </p:txBody>
      </p:sp>
      <p:sp>
        <p:nvSpPr>
          <p:cNvPr id="33" name="TextBox 32"/>
          <p:cNvSpPr txBox="1"/>
          <p:nvPr/>
        </p:nvSpPr>
        <p:spPr>
          <a:xfrm rot="16200000">
            <a:off x="9611786" y="17381820"/>
            <a:ext cx="3103029" cy="1200329"/>
          </a:xfrm>
          <a:prstGeom prst="rect">
            <a:avLst/>
          </a:prstGeom>
          <a:noFill/>
        </p:spPr>
        <p:txBody>
          <a:bodyPr wrap="none" rtlCol="0">
            <a:spAutoFit/>
          </a:bodyPr>
          <a:lstStyle/>
          <a:p>
            <a:r>
              <a:rPr lang="en-US" sz="3600" smtClean="0"/>
              <a:t>Different </a:t>
            </a:r>
            <a:r>
              <a:rPr lang="en-US" sz="3600" b="1" smtClean="0"/>
              <a:t>Sigma</a:t>
            </a:r>
          </a:p>
          <a:p>
            <a:r>
              <a:rPr lang="en-US" sz="3600" smtClean="0"/>
              <a:t>Same </a:t>
            </a:r>
            <a:r>
              <a:rPr lang="en-US" sz="3600" b="1" smtClean="0"/>
              <a:t>Mean</a:t>
            </a:r>
            <a:endParaRPr lang="en-US" sz="3600"/>
          </a:p>
        </p:txBody>
      </p:sp>
      <p:pic>
        <p:nvPicPr>
          <p:cNvPr id="29708" name="Picture 12"/>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17804936" y="3707084"/>
            <a:ext cx="6288853" cy="5462032"/>
          </a:xfrm>
          <a:prstGeom prst="rect">
            <a:avLst/>
          </a:prstGeom>
          <a:noFill/>
          <a:ln w="9525">
            <a:noFill/>
            <a:miter lim="800000"/>
            <a:headEnd/>
            <a:tailEnd/>
          </a:ln>
        </p:spPr>
      </p:pic>
      <p:sp>
        <p:nvSpPr>
          <p:cNvPr id="37" name="Down Arrow Callout 36"/>
          <p:cNvSpPr/>
          <p:nvPr/>
        </p:nvSpPr>
        <p:spPr>
          <a:xfrm>
            <a:off x="11904646" y="6578326"/>
            <a:ext cx="5900289" cy="2590790"/>
          </a:xfrm>
          <a:prstGeom prst="downArrowCallout">
            <a:avLst>
              <a:gd name="adj1" fmla="val 25000"/>
              <a:gd name="adj2" fmla="val 25000"/>
              <a:gd name="adj3" fmla="val 25000"/>
              <a:gd name="adj4" fmla="val 5909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smtClean="0"/>
              <a:t>Success ratio vs Distance and Sigma</a:t>
            </a:r>
          </a:p>
          <a:p>
            <a:pPr algn="ctr"/>
            <a:endParaRPr lang="en-US" sz="3200"/>
          </a:p>
        </p:txBody>
      </p:sp>
      <p:sp>
        <p:nvSpPr>
          <p:cNvPr id="38" name="TextBox 13"/>
          <p:cNvSpPr txBox="1">
            <a:spLocks noChangeArrowheads="1"/>
          </p:cNvSpPr>
          <p:nvPr/>
        </p:nvSpPr>
        <p:spPr bwMode="auto">
          <a:xfrm>
            <a:off x="26212800" y="3784658"/>
            <a:ext cx="8447088" cy="1209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74593" tIns="187297" rIns="374593" bIns="187297">
            <a:spAutoFit/>
          </a:bodyPr>
          <a:lstStyle>
            <a:lvl1pPr marL="171450" indent="-171450"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defTabSz="1871663"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buFont typeface="Arial" charset="0"/>
              <a:buChar char="•"/>
            </a:pPr>
            <a:r>
              <a:rPr lang="en-US" sz="5400" smtClean="0"/>
              <a:t> unbalanced samples </a:t>
            </a:r>
            <a:endParaRPr lang="en-US" sz="5400"/>
          </a:p>
        </p:txBody>
      </p:sp>
      <p:pic>
        <p:nvPicPr>
          <p:cNvPr id="29709" name="Picture 13"/>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766763" y="14328994"/>
            <a:ext cx="7500937" cy="5650312"/>
          </a:xfrm>
          <a:prstGeom prst="rect">
            <a:avLst/>
          </a:prstGeom>
          <a:noFill/>
          <a:ln w="9525">
            <a:noFill/>
            <a:miter lim="800000"/>
            <a:headEnd/>
            <a:tailEnd/>
          </a:ln>
        </p:spPr>
      </p:pic>
      <p:cxnSp>
        <p:nvCxnSpPr>
          <p:cNvPr id="41" name="Straight Connector 40"/>
          <p:cNvCxnSpPr/>
          <p:nvPr/>
        </p:nvCxnSpPr>
        <p:spPr>
          <a:xfrm>
            <a:off x="31242000" y="16154400"/>
            <a:ext cx="0" cy="2438400"/>
          </a:xfrm>
          <a:prstGeom prst="line">
            <a:avLst/>
          </a:prstGeom>
          <a:ln>
            <a:tailEnd type="triangle" w="lg" len="lg"/>
          </a:ln>
        </p:spPr>
        <p:style>
          <a:lnRef idx="2">
            <a:schemeClr val="dk1"/>
          </a:lnRef>
          <a:fillRef idx="0">
            <a:schemeClr val="dk1"/>
          </a:fillRef>
          <a:effectRef idx="1">
            <a:schemeClr val="dk1"/>
          </a:effectRef>
          <a:fontRef idx="minor">
            <a:schemeClr val="tx1"/>
          </a:fontRef>
        </p:style>
      </p:cxnSp>
      <p:sp>
        <p:nvSpPr>
          <p:cNvPr id="42" name="TextBox 41"/>
          <p:cNvSpPr txBox="1"/>
          <p:nvPr/>
        </p:nvSpPr>
        <p:spPr>
          <a:xfrm>
            <a:off x="31350190" y="17576711"/>
            <a:ext cx="1834477" cy="1200329"/>
          </a:xfrm>
          <a:prstGeom prst="rect">
            <a:avLst/>
          </a:prstGeom>
          <a:noFill/>
        </p:spPr>
        <p:txBody>
          <a:bodyPr wrap="none" rtlCol="0">
            <a:spAutoFit/>
          </a:bodyPr>
          <a:lstStyle/>
          <a:p>
            <a:r>
              <a:rPr lang="en-US" sz="3600" smtClean="0"/>
              <a:t>Figure of</a:t>
            </a:r>
          </a:p>
          <a:p>
            <a:r>
              <a:rPr lang="en-US" sz="3600" smtClean="0"/>
              <a:t>merit</a:t>
            </a:r>
            <a:endParaRPr lang="en-US" sz="3600"/>
          </a:p>
        </p:txBody>
      </p:sp>
      <p:grpSp>
        <p:nvGrpSpPr>
          <p:cNvPr id="44" name="Group 43"/>
          <p:cNvGrpSpPr/>
          <p:nvPr/>
        </p:nvGrpSpPr>
        <p:grpSpPr>
          <a:xfrm>
            <a:off x="4357123" y="8861675"/>
            <a:ext cx="5324476" cy="5906665"/>
            <a:chOff x="4357123" y="8861675"/>
            <a:chExt cx="5324476" cy="5906665"/>
          </a:xfrm>
        </p:grpSpPr>
        <p:pic>
          <p:nvPicPr>
            <p:cNvPr id="29700" name="Picture 4"/>
            <p:cNvPicPr>
              <a:picLocks noChangeAspect="1" noChangeArrowheads="1"/>
            </p:cNvPicPr>
            <p:nvPr/>
          </p:nvPicPr>
          <p:blipFill>
            <a:blip r:embed="rId11"/>
            <a:srcRect/>
            <a:stretch>
              <a:fillRect/>
            </a:stretch>
          </p:blipFill>
          <p:spPr bwMode="auto">
            <a:xfrm>
              <a:off x="4357124" y="9309038"/>
              <a:ext cx="5324475" cy="5459302"/>
            </a:xfrm>
            <a:prstGeom prst="rect">
              <a:avLst/>
            </a:prstGeom>
            <a:noFill/>
            <a:ln w="9525">
              <a:noFill/>
              <a:miter lim="800000"/>
              <a:headEnd/>
              <a:tailEnd/>
            </a:ln>
          </p:spPr>
        </p:pic>
        <p:pic>
          <p:nvPicPr>
            <p:cNvPr id="43" name="Picture 19"/>
            <p:cNvPicPr>
              <a:picLocks noChangeAspect="1" noChangeArrowheads="1"/>
            </p:cNvPicPr>
            <p:nvPr/>
          </p:nvPicPr>
          <p:blipFill>
            <a:blip r:embed="rId12"/>
            <a:srcRect/>
            <a:stretch>
              <a:fillRect/>
            </a:stretch>
          </p:blipFill>
          <p:spPr bwMode="auto">
            <a:xfrm>
              <a:off x="4357123" y="8861675"/>
              <a:ext cx="5324475" cy="4934288"/>
            </a:xfrm>
            <a:prstGeom prst="rect">
              <a:avLst/>
            </a:prstGeom>
            <a:noFill/>
            <a:ln w="9525">
              <a:noFill/>
              <a:miter lim="800000"/>
              <a:headEnd/>
              <a:tailEnd/>
            </a:ln>
          </p:spPr>
        </p:pic>
      </p:gr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130175" y="260350"/>
            <a:ext cx="37203063" cy="3062288"/>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lIns="374593" tIns="187297" rIns="374593" bIns="187297" anchor="ctr"/>
          <a:lstStyle/>
          <a:p>
            <a:pPr algn="ctr" defTabSz="1872966">
              <a:defRPr/>
            </a:pPr>
            <a:r>
              <a:rPr lang="en-US" sz="8000" b="1" smtClean="0">
                <a:solidFill>
                  <a:srgbClr val="FFFF00"/>
                </a:solidFill>
              </a:rPr>
              <a:t>Multimodality Distribution analysis</a:t>
            </a:r>
          </a:p>
          <a:p>
            <a:pPr algn="ctr" defTabSz="1872966">
              <a:defRPr/>
            </a:pPr>
            <a:r>
              <a:rPr lang="en-US" sz="4800" b="1" smtClean="0">
                <a:solidFill>
                  <a:schemeClr val="lt1"/>
                </a:solidFill>
              </a:rPr>
              <a:t>Antonio D’Angelo, Felice Russo</a:t>
            </a:r>
          </a:p>
          <a:p>
            <a:pPr algn="ctr" defTabSz="1872966">
              <a:defRPr/>
            </a:pPr>
            <a:r>
              <a:rPr lang="en-US" sz="4800" b="1" smtClean="0">
                <a:solidFill>
                  <a:schemeClr val="lt1"/>
                </a:solidFill>
              </a:rPr>
              <a:t>Lfoundry s.r.l Italy</a:t>
            </a:r>
            <a:endParaRPr lang="en-US" sz="4800" b="1" dirty="0">
              <a:solidFill>
                <a:schemeClr val="lt1"/>
              </a:solidFill>
            </a:endParaRPr>
          </a:p>
        </p:txBody>
      </p:sp>
      <p:sp>
        <p:nvSpPr>
          <p:cNvPr id="23" name="Action Button: Return 22">
            <a:hlinkClick r:id="rId2" action="ppaction://hlinksldjump" highlightClick="1"/>
          </p:cNvPr>
          <p:cNvSpPr>
            <a:spLocks noChangeArrowheads="1"/>
          </p:cNvSpPr>
          <p:nvPr/>
        </p:nvSpPr>
        <p:spPr bwMode="auto">
          <a:xfrm>
            <a:off x="35202813" y="701675"/>
            <a:ext cx="1646237" cy="1976438"/>
          </a:xfrm>
          <a:prstGeom prst="actionButtonReturn">
            <a:avLst/>
          </a:prstGeom>
          <a:solidFill>
            <a:srgbClr val="FFC000"/>
          </a:solidFill>
          <a:ln w="9525">
            <a:solidFill>
              <a:srgbClr val="FF0000"/>
            </a:solidFill>
            <a:miter lim="800000"/>
            <a:headEnd/>
            <a:tailEnd/>
          </a:ln>
          <a:effectLst>
            <a:outerShdw blurRad="63500" dist="23000" dir="5400000" rotWithShape="0">
              <a:srgbClr val="000000">
                <a:alpha val="34999"/>
              </a:srgbClr>
            </a:outerShdw>
          </a:effectLst>
        </p:spPr>
        <p:txBody>
          <a:bodyPr anchor="ctr"/>
          <a:lstStyle/>
          <a:p>
            <a:pPr algn="ctr">
              <a:defRPr/>
            </a:pPr>
            <a:endParaRPr lang="en-US">
              <a:solidFill>
                <a:schemeClr val="lt1"/>
              </a:solidFill>
              <a:latin typeface="+mn-lt"/>
              <a:ea typeface="+mn-ea"/>
              <a:cs typeface="+mn-cs"/>
            </a:endParaRPr>
          </a:p>
        </p:txBody>
      </p:sp>
      <p:pic>
        <p:nvPicPr>
          <p:cNvPr id="16" name="Picture 2"/>
          <p:cNvPicPr>
            <a:picLocks noChangeAspect="1" noChangeArrowheads="1"/>
          </p:cNvPicPr>
          <p:nvPr/>
        </p:nvPicPr>
        <p:blipFill>
          <a:blip r:embed="rId3"/>
          <a:srcRect/>
          <a:stretch>
            <a:fillRect/>
          </a:stretch>
        </p:blipFill>
        <p:spPr bwMode="auto">
          <a:xfrm>
            <a:off x="766763" y="549275"/>
            <a:ext cx="3590361" cy="2620963"/>
          </a:xfrm>
          <a:prstGeom prst="rect">
            <a:avLst/>
          </a:prstGeom>
          <a:noFill/>
          <a:ln w="9525">
            <a:noFill/>
            <a:miter lim="800000"/>
            <a:headEnd/>
            <a:tailEnd/>
          </a:ln>
        </p:spPr>
      </p:pic>
      <p:pic>
        <p:nvPicPr>
          <p:cNvPr id="18" name="Picture 32"/>
          <p:cNvPicPr>
            <a:picLocks noChangeAspect="1" noChangeArrowheads="1"/>
          </p:cNvPicPr>
          <p:nvPr/>
        </p:nvPicPr>
        <p:blipFill>
          <a:blip r:embed="rId4"/>
          <a:srcRect/>
          <a:stretch>
            <a:fillRect/>
          </a:stretch>
        </p:blipFill>
        <p:spPr bwMode="auto">
          <a:xfrm>
            <a:off x="28880765" y="854075"/>
            <a:ext cx="5779123" cy="1804987"/>
          </a:xfrm>
          <a:prstGeom prst="rect">
            <a:avLst/>
          </a:prstGeom>
          <a:noFill/>
          <a:ln w="9525">
            <a:noFill/>
            <a:miter lim="800000"/>
            <a:headEnd/>
            <a:tailEnd/>
          </a:ln>
        </p:spPr>
      </p:pic>
      <p:pic>
        <p:nvPicPr>
          <p:cNvPr id="24" name="Picture 3"/>
          <p:cNvPicPr>
            <a:picLocks noChangeAspect="1" noChangeArrowheads="1"/>
          </p:cNvPicPr>
          <p:nvPr/>
        </p:nvPicPr>
        <p:blipFill>
          <a:blip r:embed="rId5" cstate="print"/>
          <a:srcRect/>
          <a:stretch>
            <a:fillRect/>
          </a:stretch>
        </p:blipFill>
        <p:spPr bwMode="auto">
          <a:xfrm>
            <a:off x="854075" y="5630863"/>
            <a:ext cx="11265996" cy="14926150"/>
          </a:xfrm>
          <a:prstGeom prst="rect">
            <a:avLst/>
          </a:prstGeom>
          <a:noFill/>
          <a:ln w="9525">
            <a:noFill/>
            <a:miter lim="800000"/>
            <a:headEnd/>
            <a:tailEnd/>
          </a:ln>
        </p:spPr>
      </p:pic>
      <p:sp>
        <p:nvSpPr>
          <p:cNvPr id="26" name="TextBox 25"/>
          <p:cNvSpPr txBox="1"/>
          <p:nvPr/>
        </p:nvSpPr>
        <p:spPr>
          <a:xfrm>
            <a:off x="3482975" y="4677842"/>
            <a:ext cx="3310522" cy="923330"/>
          </a:xfrm>
          <a:prstGeom prst="rect">
            <a:avLst/>
          </a:prstGeom>
          <a:noFill/>
        </p:spPr>
        <p:txBody>
          <a:bodyPr wrap="none" rtlCol="0">
            <a:spAutoFit/>
          </a:bodyPr>
          <a:lstStyle/>
          <a:p>
            <a:r>
              <a:rPr lang="en-US" sz="5400" smtClean="0">
                <a:solidFill>
                  <a:srgbClr val="FF0000"/>
                </a:solidFill>
              </a:rPr>
              <a:t>Input mask</a:t>
            </a:r>
            <a:endParaRPr lang="en-US" sz="5400">
              <a:solidFill>
                <a:srgbClr val="FF0000"/>
              </a:solidFill>
            </a:endParaRPr>
          </a:p>
        </p:txBody>
      </p:sp>
      <p:grpSp>
        <p:nvGrpSpPr>
          <p:cNvPr id="27" name="Group 26"/>
          <p:cNvGrpSpPr/>
          <p:nvPr/>
        </p:nvGrpSpPr>
        <p:grpSpPr>
          <a:xfrm>
            <a:off x="13325221" y="4579507"/>
            <a:ext cx="23523830" cy="15977505"/>
            <a:chOff x="13325221" y="4579507"/>
            <a:chExt cx="23523830" cy="15977505"/>
          </a:xfrm>
        </p:grpSpPr>
        <p:pic>
          <p:nvPicPr>
            <p:cNvPr id="33794" name="Picture 2"/>
            <p:cNvPicPr>
              <a:picLocks noChangeAspect="1" noChangeArrowheads="1"/>
            </p:cNvPicPr>
            <p:nvPr/>
          </p:nvPicPr>
          <p:blipFill>
            <a:blip r:embed="rId6"/>
            <a:srcRect/>
            <a:stretch>
              <a:fillRect/>
            </a:stretch>
          </p:blipFill>
          <p:spPr bwMode="auto">
            <a:xfrm>
              <a:off x="13325221" y="5139507"/>
              <a:ext cx="23523830" cy="15417505"/>
            </a:xfrm>
            <a:prstGeom prst="rect">
              <a:avLst/>
            </a:prstGeom>
            <a:noFill/>
            <a:ln w="9525">
              <a:noFill/>
              <a:miter lim="800000"/>
              <a:headEnd/>
              <a:tailEnd/>
            </a:ln>
          </p:spPr>
        </p:pic>
        <p:pic>
          <p:nvPicPr>
            <p:cNvPr id="33795" name="Picture 3"/>
            <p:cNvPicPr>
              <a:picLocks noChangeAspect="1" noChangeArrowheads="1"/>
            </p:cNvPicPr>
            <p:nvPr/>
          </p:nvPicPr>
          <p:blipFill>
            <a:blip r:embed="rId7"/>
            <a:srcRect/>
            <a:stretch>
              <a:fillRect/>
            </a:stretch>
          </p:blipFill>
          <p:spPr bwMode="auto">
            <a:xfrm>
              <a:off x="31470600" y="4579507"/>
              <a:ext cx="4640000" cy="560000"/>
            </a:xfrm>
            <a:prstGeom prst="rect">
              <a:avLst/>
            </a:prstGeom>
            <a:noFill/>
            <a:ln w="9525">
              <a:noFill/>
              <a:miter lim="800000"/>
              <a:headEnd/>
              <a:tailEnd/>
            </a:ln>
          </p:spPr>
        </p:pic>
      </p:gr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5980</TotalTime>
  <Words>356</Words>
  <Application>Microsoft Office PowerPoint</Application>
  <PresentationFormat>Custom</PresentationFormat>
  <Paragraphs>71</Paragraphs>
  <Slides>6</Slides>
  <Notes>3</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Company>ePosterBoards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Phillippe</dc:creator>
  <cp:lastModifiedBy>adangelo</cp:lastModifiedBy>
  <cp:revision>103</cp:revision>
  <cp:lastPrinted>2014-05-13T19:19:53Z</cp:lastPrinted>
  <dcterms:created xsi:type="dcterms:W3CDTF">2013-03-04T18:11:28Z</dcterms:created>
  <dcterms:modified xsi:type="dcterms:W3CDTF">2016-02-12T12:03:43Z</dcterms:modified>
</cp:coreProperties>
</file>