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3"/>
  </p:notesMasterIdLst>
  <p:handoutMasterIdLst>
    <p:handoutMasterId r:id="rId24"/>
  </p:handoutMasterIdLst>
  <p:sldIdLst>
    <p:sldId id="303" r:id="rId3"/>
    <p:sldId id="302" r:id="rId4"/>
    <p:sldId id="271" r:id="rId5"/>
    <p:sldId id="283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301" r:id="rId18"/>
    <p:sldId id="299" r:id="rId19"/>
    <p:sldId id="300" r:id="rId20"/>
    <p:sldId id="281" r:id="rId21"/>
    <p:sldId id="276" r:id="rId22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el Meert" initials="CM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8356" autoAdjust="0"/>
  </p:normalViewPr>
  <p:slideViewPr>
    <p:cSldViewPr snapToGrid="0" snapToObjects="1">
      <p:cViewPr varScale="1">
        <p:scale>
          <a:sx n="87" d="100"/>
          <a:sy n="87" d="100"/>
        </p:scale>
        <p:origin x="-14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A5D05-705B-3147-8B19-30EAB61B947C}" type="datetimeFigureOut">
              <a:rPr lang="nl-NL" smtClean="0"/>
              <a:pPr/>
              <a:t>12-2-2016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D7957-711F-7046-BE64-9304429E92B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12464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8DA32-C73C-AA41-87DD-C5BECBEA6012}" type="datetimeFigureOut">
              <a:rPr lang="nl-NL" smtClean="0"/>
              <a:pPr/>
              <a:t>12-2-2016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539D7-6380-4545-8F0D-96A643FD9C0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22272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d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ultair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7200" y="4205110"/>
            <a:ext cx="8229600" cy="1111503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>
                <a:solidFill>
                  <a:srgbClr val="F43445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457200" y="5363649"/>
            <a:ext cx="8229600" cy="149435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rgbClr val="F4344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dirty="0" smtClean="0"/>
              <a:t>Subtitel</a:t>
            </a:r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3571" y="452931"/>
            <a:ext cx="8007583" cy="1362075"/>
          </a:xfrm>
        </p:spPr>
        <p:txBody>
          <a:bodyPr rIns="0" anchor="t"/>
          <a:lstStyle>
            <a:lvl1pPr algn="l">
              <a:defRPr sz="4000" b="0" cap="none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3572" y="2156619"/>
            <a:ext cx="8007582" cy="1500187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0" name="Rechthoek 9"/>
          <p:cNvSpPr/>
          <p:nvPr userDrawn="1"/>
        </p:nvSpPr>
        <p:spPr>
          <a:xfrm>
            <a:off x="360000" y="360000"/>
            <a:ext cx="8424000" cy="6138000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800" y="6069600"/>
            <a:ext cx="1105200" cy="2510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0" tIns="0" rIns="0" bIns="0" anchor="t" anchorCtr="0"/>
          <a:lstStyle>
            <a:lvl1pPr>
              <a:defRPr>
                <a:solidFill>
                  <a:srgbClr val="F43445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lIns="0" tIns="0" rIns="0" bIns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smtClean="0"/>
              <a:t>UNIVERSITY COLLEGE GHENT</a:t>
            </a: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8" y="5967046"/>
            <a:ext cx="1872473" cy="6603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40695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0695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smtClean="0"/>
              <a:t>UNIVERSITY COLLEGE GHENT</a:t>
            </a:r>
            <a:endParaRPr lang="nl-N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22245"/>
            <a:ext cx="4040188" cy="6397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935623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222245"/>
            <a:ext cx="4041775" cy="6397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935623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smtClean="0"/>
              <a:t>UNIVERSITY COLLEGE GHENT</a:t>
            </a:r>
            <a:endParaRPr lang="nl-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smtClean="0"/>
              <a:t>UNIVERSITY COLLEGE GHENT</a:t>
            </a:r>
            <a:endParaRPr lang="nl-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smtClean="0"/>
              <a:t>UNIVERSITY COLLEGE GHENT</a:t>
            </a:r>
            <a:endParaRPr lang="nl-N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85276"/>
            <a:ext cx="3008313" cy="928975"/>
          </a:xfrm>
        </p:spPr>
        <p:txBody>
          <a:bodyPr rIns="0"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333878"/>
            <a:ext cx="3008313" cy="47922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smtClean="0"/>
              <a:t>UNIVERSITY COLLEGE GHENT</a:t>
            </a:r>
            <a:endParaRPr lang="nl-N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736186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smtClean="0"/>
              <a:t>UNIVERSITY COLLEGE GHENT</a:t>
            </a:r>
            <a:endParaRPr lang="nl-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ultair star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992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7200" y="4205110"/>
            <a:ext cx="8229600" cy="1111503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>
                <a:solidFill>
                  <a:srgbClr val="F43445"/>
                </a:solidFill>
              </a:defRPr>
            </a:lvl1pPr>
          </a:lstStyle>
          <a:p>
            <a:r>
              <a:rPr lang="nl-BE" dirty="0" smtClean="0"/>
              <a:t>Titelstijl van model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457200" y="5363649"/>
            <a:ext cx="8229600" cy="149435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rgbClr val="F4344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dirty="0" smtClean="0"/>
              <a:t>Subtitel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3920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3571" y="452931"/>
            <a:ext cx="8007583" cy="1362075"/>
          </a:xfrm>
        </p:spPr>
        <p:txBody>
          <a:bodyPr rIns="0" anchor="t"/>
          <a:lstStyle>
            <a:lvl1pPr algn="l">
              <a:defRPr sz="4000" b="0" cap="none">
                <a:solidFill>
                  <a:schemeClr val="bg1"/>
                </a:solidFill>
              </a:defRPr>
            </a:lvl1pPr>
          </a:lstStyle>
          <a:p>
            <a:r>
              <a:rPr lang="nl-BE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3572" y="2156619"/>
            <a:ext cx="8007582" cy="1500187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</p:txBody>
      </p:sp>
      <p:sp>
        <p:nvSpPr>
          <p:cNvPr id="10" name="Rechthoek 9"/>
          <p:cNvSpPr/>
          <p:nvPr userDrawn="1"/>
        </p:nvSpPr>
        <p:spPr>
          <a:xfrm>
            <a:off x="360000" y="360000"/>
            <a:ext cx="8424000" cy="6138000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1" name="Afbeelding 10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446255" y="6067777"/>
            <a:ext cx="11049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0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0" tIns="0" rIns="0" bIns="0" anchor="t" anchorCtr="0"/>
          <a:lstStyle>
            <a:lvl1pPr>
              <a:defRPr>
                <a:solidFill>
                  <a:srgbClr val="F43445"/>
                </a:solidFill>
              </a:defRPr>
            </a:lvl1pPr>
          </a:lstStyle>
          <a:p>
            <a:r>
              <a:rPr lang="nl-BE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lIns="0" tIns="0" rIns="0" bIns="0"/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5D70CC12-458C-C347-B253-73C2BCC62B96}" type="datetime1">
              <a:rPr lang="nl-NL" smtClean="0">
                <a:solidFill>
                  <a:prstClr val="white">
                    <a:lumMod val="50000"/>
                  </a:prstClr>
                </a:solidFill>
              </a:rPr>
              <a:pPr/>
              <a:t>12-2-2016</a:t>
            </a:fld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72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40695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0695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526493D7-69B5-1B4E-8784-105A74B8ED69}" type="datetime1">
              <a:rPr lang="nl-NL" smtClean="0">
                <a:solidFill>
                  <a:prstClr val="white">
                    <a:lumMod val="50000"/>
                  </a:prstClr>
                </a:solidFill>
              </a:rPr>
              <a:pPr/>
              <a:t>12-2-2016</a:t>
            </a:fld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90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22245"/>
            <a:ext cx="4040188" cy="6397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dirty="0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935623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222245"/>
            <a:ext cx="4041775" cy="6397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dirty="0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935623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CC716D2-15B6-6E43-A8E2-B41B7A9641EB}" type="datetime1">
              <a:rPr lang="nl-NL" smtClean="0">
                <a:solidFill>
                  <a:prstClr val="white">
                    <a:lumMod val="50000"/>
                  </a:prstClr>
                </a:solidFill>
              </a:rPr>
              <a:pPr/>
              <a:t>12-2-2016</a:t>
            </a:fld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337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Titelstijl van model bewerken</a:t>
            </a:r>
            <a:endParaRPr 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849D545-608D-2A4B-A988-52811490AFE4}" type="datetime1">
              <a:rPr lang="nl-NL" smtClean="0">
                <a:solidFill>
                  <a:prstClr val="white">
                    <a:lumMod val="50000"/>
                  </a:prstClr>
                </a:solidFill>
              </a:rPr>
              <a:pPr/>
              <a:t>12-2-2016</a:t>
            </a:fld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74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D6A6E94-3125-D446-B573-AA3BDD830CF2}" type="datetime1">
              <a:rPr lang="nl-NL" smtClean="0">
                <a:solidFill>
                  <a:prstClr val="white">
                    <a:lumMod val="50000"/>
                  </a:prstClr>
                </a:solidFill>
              </a:rPr>
              <a:pPr/>
              <a:t>12-2-2016</a:t>
            </a:fld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3714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85276"/>
            <a:ext cx="3008313" cy="928975"/>
          </a:xfrm>
        </p:spPr>
        <p:txBody>
          <a:bodyPr rIns="0" anchor="b"/>
          <a:lstStyle>
            <a:lvl1pPr algn="l">
              <a:defRPr sz="2000" b="1"/>
            </a:lvl1pPr>
          </a:lstStyle>
          <a:p>
            <a:r>
              <a:rPr lang="nl-B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333878"/>
            <a:ext cx="3008313" cy="47922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 smtClean="0"/>
              <a:t>Klik om de tekststijl van het model te bewerken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BF4A364-E293-E444-A834-50E7A558DD49}" type="datetime1">
              <a:rPr lang="nl-NL" smtClean="0">
                <a:solidFill>
                  <a:prstClr val="white">
                    <a:lumMod val="50000"/>
                  </a:prstClr>
                </a:solidFill>
              </a:rPr>
              <a:pPr/>
              <a:t>12-2-2016</a:t>
            </a:fld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852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736186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8E1CAC82-8AB8-2649-9D4F-2F8AA02F9986}" type="datetime1">
              <a:rPr lang="nl-NL" smtClean="0">
                <a:solidFill>
                  <a:prstClr val="white">
                    <a:lumMod val="50000"/>
                  </a:prstClr>
                </a:solidFill>
              </a:rPr>
              <a:pPr/>
              <a:t>12-2-2016</a:t>
            </a:fld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82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72194"/>
            <a:ext cx="8229600" cy="1143000"/>
          </a:xfrm>
          <a:prstGeom prst="rect">
            <a:avLst/>
          </a:prstGeom>
        </p:spPr>
        <p:txBody>
          <a:bodyPr vert="horz" lIns="0" tIns="0" rIns="91440" bIns="0" rtlCol="0" anchor="t" anchorCtr="0">
            <a:normAutofit/>
          </a:bodyPr>
          <a:lstStyle/>
          <a:p>
            <a:r>
              <a:rPr lang="nl-BE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406958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BE" dirty="0" smtClean="0"/>
              <a:t>Klik om de tekststijl van het model te bewerken</a:t>
            </a:r>
          </a:p>
          <a:p>
            <a:pPr lvl="1"/>
            <a:r>
              <a:rPr lang="nl-BE" dirty="0" smtClean="0"/>
              <a:t>Tweede niveau</a:t>
            </a:r>
          </a:p>
          <a:p>
            <a:pPr lvl="2"/>
            <a:r>
              <a:rPr lang="nl-BE" dirty="0" smtClean="0"/>
              <a:t>Derde niveau</a:t>
            </a:r>
          </a:p>
          <a:p>
            <a:pPr lvl="3"/>
            <a:r>
              <a:rPr lang="nl-BE" dirty="0" smtClean="0"/>
              <a:t>Vierde niveau</a:t>
            </a:r>
          </a:p>
          <a:p>
            <a:pPr lvl="4"/>
            <a:r>
              <a:rPr lang="nl-BE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200"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voettekst 5"/>
          <p:cNvSpPr>
            <a:spLocks noGrp="1"/>
          </p:cNvSpPr>
          <p:nvPr>
            <p:ph type="ftr" sz="quarter" idx="3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smtClean="0"/>
              <a:t>UNIVERSITY COLLEGE GHENT</a:t>
            </a:r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b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72194"/>
            <a:ext cx="8229600" cy="1143000"/>
          </a:xfrm>
          <a:prstGeom prst="rect">
            <a:avLst/>
          </a:prstGeom>
        </p:spPr>
        <p:txBody>
          <a:bodyPr vert="horz" lIns="0" tIns="0" rIns="91440" bIns="0" rtlCol="0" anchor="t" anchorCtr="0">
            <a:normAutofit/>
          </a:bodyPr>
          <a:lstStyle/>
          <a:p>
            <a:r>
              <a:rPr lang="nl-BE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406958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BE" dirty="0" smtClean="0"/>
              <a:t>Klik om de tekststijl van het model te bewerken</a:t>
            </a:r>
          </a:p>
          <a:p>
            <a:pPr lvl="1"/>
            <a:r>
              <a:rPr lang="nl-BE" dirty="0" smtClean="0"/>
              <a:t>Tweede niveau</a:t>
            </a:r>
          </a:p>
          <a:p>
            <a:pPr lvl="2"/>
            <a:r>
              <a:rPr lang="nl-BE" dirty="0" smtClean="0"/>
              <a:t>Derde niveau</a:t>
            </a:r>
          </a:p>
          <a:p>
            <a:pPr lvl="3"/>
            <a:r>
              <a:rPr lang="nl-BE" dirty="0" smtClean="0"/>
              <a:t>Vierde niveau</a:t>
            </a:r>
          </a:p>
          <a:p>
            <a:pPr lvl="4"/>
            <a:r>
              <a:rPr lang="nl-BE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943562" y="6262280"/>
            <a:ext cx="906874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20F5C3A-FCEB-2F4C-A850-BB729A255EE7}" type="datetime1">
              <a:rPr lang="nl-NL" smtClean="0">
                <a:solidFill>
                  <a:prstClr val="white">
                    <a:lumMod val="50000"/>
                  </a:prstClr>
                </a:solidFill>
              </a:rPr>
              <a:pPr/>
              <a:t>12-2-2016</a:t>
            </a:fld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146814" y="6262280"/>
            <a:ext cx="539985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200">
                <a:solidFill>
                  <a:srgbClr val="7F7F7F"/>
                </a:solidFill>
              </a:defRPr>
            </a:lvl1pPr>
          </a:lstStyle>
          <a:p>
            <a:fld id="{E37E43B8-31A3-E844-86FC-F582969E088E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voettekst 5"/>
          <p:cNvSpPr>
            <a:spLocks noGrp="1"/>
          </p:cNvSpPr>
          <p:nvPr>
            <p:ph type="ftr" sz="quarter" idx="3"/>
          </p:nvPr>
        </p:nvSpPr>
        <p:spPr>
          <a:xfrm>
            <a:off x="2992543" y="6262280"/>
            <a:ext cx="5022568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NL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22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000" b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457200" y="4581508"/>
            <a:ext cx="8229600" cy="1111503"/>
          </a:xfrm>
        </p:spPr>
        <p:txBody>
          <a:bodyPr>
            <a:noAutofit/>
          </a:bodyPr>
          <a:lstStyle/>
          <a:p>
            <a:r>
              <a:rPr lang="en-US" sz="3200" b="1" dirty="0"/>
              <a:t>Modelling Percent Body Fat in a Human Body Using Design of Experiments and Regression Analysis </a:t>
            </a:r>
          </a:p>
        </p:txBody>
      </p:sp>
      <p:sp>
        <p:nvSpPr>
          <p:cNvPr id="5" name="Subtitel 4"/>
          <p:cNvSpPr>
            <a:spLocks noGrp="1"/>
          </p:cNvSpPr>
          <p:nvPr>
            <p:ph type="subTitle" idx="1"/>
          </p:nvPr>
        </p:nvSpPr>
        <p:spPr>
          <a:xfrm>
            <a:off x="457200" y="5856708"/>
            <a:ext cx="8229600" cy="830963"/>
          </a:xfrm>
        </p:spPr>
        <p:txBody>
          <a:bodyPr/>
          <a:lstStyle/>
          <a:p>
            <a:r>
              <a:rPr lang="en-GB" dirty="0"/>
              <a:t>Frank Deruyck, </a:t>
            </a:r>
            <a:r>
              <a:rPr lang="en-GB" dirty="0" err="1" smtClean="0"/>
              <a:t>Dr.</a:t>
            </a:r>
            <a:r>
              <a:rPr lang="en-GB" dirty="0" smtClean="0"/>
              <a:t> Sc., Lecturer</a:t>
            </a:r>
            <a:r>
              <a:rPr lang="en-GB" dirty="0"/>
              <a:t>, University College Ghent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823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1386" y="180754"/>
            <a:ext cx="2711302" cy="670185"/>
          </a:xfrm>
        </p:spPr>
        <p:txBody>
          <a:bodyPr/>
          <a:lstStyle/>
          <a:p>
            <a:r>
              <a:rPr lang="nl-BE" b="1" dirty="0" smtClean="0">
                <a:solidFill>
                  <a:schemeClr val="accent1">
                    <a:lumMod val="75000"/>
                  </a:schemeClr>
                </a:solidFill>
              </a:rPr>
              <a:t>CONTENT</a:t>
            </a: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91385" y="983035"/>
            <a:ext cx="8357191" cy="458842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 smtClean="0">
                <a:solidFill>
                  <a:schemeClr val="accent1">
                    <a:lumMod val="75000"/>
                  </a:schemeClr>
                </a:solidFill>
              </a:rPr>
              <a:t>Approach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Input </a:t>
            </a:r>
            <a:r>
              <a:rPr lang="nl-BE" b="1" dirty="0" smtClean="0">
                <a:solidFill>
                  <a:schemeClr val="accent1">
                    <a:lumMod val="75000"/>
                  </a:schemeClr>
                </a:solidFill>
              </a:rPr>
              <a:t>Parameter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nl-BE" b="1" dirty="0" err="1" smtClean="0">
                <a:solidFill>
                  <a:schemeClr val="accent1">
                    <a:lumMod val="75000"/>
                  </a:schemeClr>
                </a:solidFill>
              </a:rPr>
              <a:t>election</a:t>
            </a:r>
            <a:endParaRPr lang="nl-BE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DOE Sample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extraction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- Model </a:t>
            </a:r>
            <a:r>
              <a:rPr lang="nl-BE" b="1" dirty="0" err="1" smtClean="0">
                <a:solidFill>
                  <a:schemeClr val="accent1">
                    <a:lumMod val="75000"/>
                  </a:schemeClr>
                </a:solidFill>
              </a:rPr>
              <a:t>Selection</a:t>
            </a:r>
            <a:endParaRPr lang="nl-BE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DOE Evaluation </a:t>
            </a:r>
            <a:endParaRPr lang="nl-BE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Regression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Analysis - Body Volume </a:t>
            </a:r>
            <a:r>
              <a:rPr lang="nl-BE" b="1" dirty="0" smtClean="0">
                <a:solidFill>
                  <a:schemeClr val="accent1">
                    <a:lumMod val="75000"/>
                  </a:schemeClr>
                </a:solidFill>
              </a:rPr>
              <a:t>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Regression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Analysis - %Fat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by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body volume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 err="1" smtClean="0">
                <a:solidFill>
                  <a:schemeClr val="accent1">
                    <a:lumMod val="75000"/>
                  </a:schemeClr>
                </a:solidFill>
              </a:rPr>
              <a:t>Regression</a:t>
            </a:r>
            <a:r>
              <a:rPr lang="nl-BE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Analysis - %Fat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by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body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shape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b="1" dirty="0" smtClean="0">
                <a:solidFill>
                  <a:schemeClr val="accent1">
                    <a:lumMod val="75000"/>
                  </a:schemeClr>
                </a:solidFill>
              </a:rPr>
              <a:t>ratio’s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Model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Validation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K-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Fold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Cross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Validadion</a:t>
            </a: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baseline="-25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%Fat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Capability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b="1" dirty="0" smtClean="0">
                <a:solidFill>
                  <a:schemeClr val="accent1">
                    <a:lumMod val="75000"/>
                  </a:schemeClr>
                </a:solidFill>
              </a:rPr>
              <a:t>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%Fat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Simulation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- Space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Filling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 DOE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16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46139" y="72194"/>
            <a:ext cx="4161088" cy="643423"/>
          </a:xfrm>
        </p:spPr>
        <p:txBody>
          <a:bodyPr/>
          <a:lstStyle/>
          <a:p>
            <a:r>
              <a:rPr lang="nl-BE" b="1" dirty="0" smtClean="0"/>
              <a:t>BODY </a:t>
            </a:r>
            <a:r>
              <a:rPr lang="nl-BE" b="1" dirty="0"/>
              <a:t>FAT </a:t>
            </a:r>
            <a:r>
              <a:rPr lang="nl-BE" b="1" dirty="0" smtClean="0"/>
              <a:t>≠ </a:t>
            </a:r>
            <a:r>
              <a:rPr lang="nl-BE" b="1" dirty="0"/>
              <a:t>BMI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3</a:t>
            </a:fld>
            <a:endParaRPr lang="nl-NL"/>
          </a:p>
        </p:txBody>
      </p:sp>
      <p:pic>
        <p:nvPicPr>
          <p:cNvPr id="5" name="Picture 2" descr="http://www.metrolic.com/wp-content/uploads/2011/03/bmi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222" y="715617"/>
            <a:ext cx="4856922" cy="496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46" y="6216010"/>
            <a:ext cx="5022568" cy="365125"/>
          </a:xfrm>
        </p:spPr>
        <p:txBody>
          <a:bodyPr/>
          <a:lstStyle/>
          <a:p>
            <a:r>
              <a:rPr lang="nl-NL" dirty="0" smtClean="0"/>
              <a:t>UNIVERSITY COLLEGE GHENT </a:t>
            </a:r>
            <a:endParaRPr lang="nl-NL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2231100" y="5836267"/>
            <a:ext cx="4161088" cy="421269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rgbClr val="F4344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b="1" dirty="0" smtClean="0">
                <a:solidFill>
                  <a:schemeClr val="accent1">
                    <a:lumMod val="75000"/>
                  </a:schemeClr>
                </a:solidFill>
              </a:rPr>
              <a:t>BMI =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</a:rPr>
              <a:t>w</a:t>
            </a:r>
            <a:r>
              <a:rPr lang="nl-BE" b="1" dirty="0" err="1" smtClean="0">
                <a:solidFill>
                  <a:schemeClr val="accent1">
                    <a:lumMod val="75000"/>
                  </a:schemeClr>
                </a:solidFill>
              </a:rPr>
              <a:t>eight</a:t>
            </a:r>
            <a:r>
              <a:rPr lang="nl-BE" b="1" dirty="0" smtClean="0">
                <a:solidFill>
                  <a:schemeClr val="accent1">
                    <a:lumMod val="75000"/>
                  </a:schemeClr>
                </a:solidFill>
              </a:rPr>
              <a:t>/length²</a:t>
            </a: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/>
          <a:lstStyle/>
          <a:p>
            <a:pPr marL="0" indent="0">
              <a:buNone/>
            </a:pPr>
            <a:r>
              <a:rPr lang="nl-BE" dirty="0" smtClean="0"/>
              <a:t> </a:t>
            </a:r>
          </a:p>
          <a:p>
            <a:endParaRPr lang="nl-BE" dirty="0" smtClean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4</a:t>
            </a:fld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08" y="750538"/>
            <a:ext cx="2029642" cy="244669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Tijdelijke aanduiding voor inhoud 4"/>
          <p:cNvPicPr>
            <a:picLocks noChangeAspect="1"/>
          </p:cNvPicPr>
          <p:nvPr/>
        </p:nvPicPr>
        <p:blipFill rotWithShape="1">
          <a:blip r:embed="rId3"/>
          <a:srcRect l="37970" t="2876" r="38029" b="12740"/>
          <a:stretch/>
        </p:blipFill>
        <p:spPr>
          <a:xfrm>
            <a:off x="2881384" y="836768"/>
            <a:ext cx="1152944" cy="2557588"/>
          </a:xfrm>
          <a:prstGeom prst="rect">
            <a:avLst/>
          </a:prstGeom>
          <a:ln>
            <a:noFill/>
          </a:ln>
        </p:spPr>
      </p:pic>
      <p:sp>
        <p:nvSpPr>
          <p:cNvPr id="9" name="PIJL-RECHTS 8"/>
          <p:cNvSpPr/>
          <p:nvPr/>
        </p:nvSpPr>
        <p:spPr>
          <a:xfrm>
            <a:off x="2342794" y="1857061"/>
            <a:ext cx="503581" cy="32799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PIJL-RECHTS 9"/>
          <p:cNvSpPr/>
          <p:nvPr/>
        </p:nvSpPr>
        <p:spPr>
          <a:xfrm>
            <a:off x="4256372" y="1857061"/>
            <a:ext cx="431531" cy="32799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ekstvak 10"/>
          <p:cNvSpPr txBox="1"/>
          <p:nvPr/>
        </p:nvSpPr>
        <p:spPr>
          <a:xfrm>
            <a:off x="3969341" y="776257"/>
            <a:ext cx="4438805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b="1" dirty="0" err="1" smtClean="0">
                <a:solidFill>
                  <a:srgbClr val="C00000"/>
                </a:solidFill>
              </a:rPr>
              <a:t>Calculation</a:t>
            </a:r>
            <a:r>
              <a:rPr lang="nl-BE" b="1" dirty="0" smtClean="0">
                <a:solidFill>
                  <a:srgbClr val="C00000"/>
                </a:solidFill>
              </a:rPr>
              <a:t> Body Volume </a:t>
            </a:r>
            <a:r>
              <a:rPr lang="nl-BE" b="1" dirty="0" err="1" smtClean="0">
                <a:solidFill>
                  <a:srgbClr val="C00000"/>
                </a:solidFill>
              </a:rPr>
              <a:t>by</a:t>
            </a:r>
            <a:r>
              <a:rPr lang="nl-BE" b="1" dirty="0" smtClean="0">
                <a:solidFill>
                  <a:srgbClr val="C00000"/>
                </a:solidFill>
              </a:rPr>
              <a:t> </a:t>
            </a:r>
            <a:r>
              <a:rPr lang="nl-BE" b="1" dirty="0" err="1" smtClean="0">
                <a:solidFill>
                  <a:srgbClr val="C00000"/>
                </a:solidFill>
              </a:rPr>
              <a:t>numerical</a:t>
            </a:r>
            <a:r>
              <a:rPr lang="nl-BE" b="1" dirty="0" smtClean="0">
                <a:solidFill>
                  <a:srgbClr val="C00000"/>
                </a:solidFill>
              </a:rPr>
              <a:t> </a:t>
            </a:r>
            <a:r>
              <a:rPr lang="nl-BE" b="1" dirty="0" err="1" smtClean="0">
                <a:solidFill>
                  <a:srgbClr val="C00000"/>
                </a:solidFill>
              </a:rPr>
              <a:t>integration</a:t>
            </a:r>
            <a:r>
              <a:rPr lang="nl-BE" b="1" dirty="0" smtClean="0">
                <a:solidFill>
                  <a:srgbClr val="C00000"/>
                </a:solidFill>
              </a:rPr>
              <a:t> </a:t>
            </a:r>
            <a:r>
              <a:rPr lang="nl-BE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Time </a:t>
            </a:r>
            <a:r>
              <a:rPr lang="nl-BE" b="1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consuming</a:t>
            </a:r>
            <a:r>
              <a:rPr lang="nl-BE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!</a:t>
            </a:r>
            <a:r>
              <a:rPr lang="nl-BE" b="1" dirty="0" smtClean="0">
                <a:solidFill>
                  <a:srgbClr val="C00000"/>
                </a:solidFill>
              </a:rPr>
              <a:t> </a:t>
            </a:r>
            <a:endParaRPr lang="nl-BE" b="1" dirty="0">
              <a:solidFill>
                <a:srgbClr val="C00000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4854248" y="1759561"/>
            <a:ext cx="41449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dirty="0" smtClean="0">
                <a:solidFill>
                  <a:srgbClr val="C00000"/>
                </a:solidFill>
              </a:rPr>
              <a:t>%Fat = f(volume/</a:t>
            </a:r>
            <a:r>
              <a:rPr lang="nl-BE" sz="2600" b="1" dirty="0" err="1" smtClean="0">
                <a:solidFill>
                  <a:srgbClr val="C00000"/>
                </a:solidFill>
              </a:rPr>
              <a:t>weight</a:t>
            </a:r>
            <a:r>
              <a:rPr lang="nl-BE" sz="2600" b="1" dirty="0" smtClean="0">
                <a:solidFill>
                  <a:srgbClr val="C00000"/>
                </a:solidFill>
              </a:rPr>
              <a:t>) </a:t>
            </a:r>
            <a:endParaRPr lang="nl-BE" sz="2600" b="1" dirty="0">
              <a:solidFill>
                <a:srgbClr val="C0000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3969341" y="2202174"/>
            <a:ext cx="1091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1" dirty="0" smtClean="0">
                <a:solidFill>
                  <a:schemeClr val="accent1">
                    <a:lumMod val="75000"/>
                  </a:schemeClr>
                </a:solidFill>
              </a:rPr>
              <a:t>+ </a:t>
            </a:r>
            <a:r>
              <a:rPr lang="nl-BE" sz="1600" b="1" dirty="0" err="1" smtClean="0">
                <a:solidFill>
                  <a:schemeClr val="accent1">
                    <a:lumMod val="75000"/>
                  </a:schemeClr>
                </a:solidFill>
              </a:rPr>
              <a:t>Weight</a:t>
            </a:r>
            <a:r>
              <a:rPr lang="nl-BE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nl-BE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Picture 2" descr="http://csgames.org/2015/assets/images/icons/db-10d41bd2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30" y="3776678"/>
            <a:ext cx="1190482" cy="157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vak 15"/>
          <p:cNvSpPr txBox="1"/>
          <p:nvPr/>
        </p:nvSpPr>
        <p:spPr>
          <a:xfrm>
            <a:off x="49166" y="5356360"/>
            <a:ext cx="30732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b="1" dirty="0" smtClean="0">
                <a:solidFill>
                  <a:srgbClr val="C00000"/>
                </a:solidFill>
              </a:rPr>
              <a:t>SMARTFIT database</a:t>
            </a:r>
            <a:br>
              <a:rPr lang="nl-BE" b="1" dirty="0" smtClean="0">
                <a:solidFill>
                  <a:srgbClr val="C00000"/>
                </a:solidFill>
              </a:rPr>
            </a:br>
            <a:r>
              <a:rPr lang="nl-BE" b="1" dirty="0" smtClean="0">
                <a:solidFill>
                  <a:srgbClr val="C00000"/>
                </a:solidFill>
              </a:rPr>
              <a:t>&gt; 50 body </a:t>
            </a:r>
            <a:r>
              <a:rPr lang="nl-BE" b="1" dirty="0" err="1" smtClean="0">
                <a:solidFill>
                  <a:srgbClr val="C00000"/>
                </a:solidFill>
              </a:rPr>
              <a:t>measurements</a:t>
            </a:r>
            <a:r>
              <a:rPr lang="nl-BE" b="1" dirty="0" smtClean="0">
                <a:solidFill>
                  <a:srgbClr val="C00000"/>
                </a:solidFill>
              </a:rPr>
              <a:t> </a:t>
            </a:r>
            <a:r>
              <a:rPr lang="nl-BE" sz="1400" b="1" i="1" dirty="0" smtClean="0">
                <a:solidFill>
                  <a:srgbClr val="C00000"/>
                </a:solidFill>
              </a:rPr>
              <a:t>n = 1200 adult records</a:t>
            </a:r>
            <a:endParaRPr lang="nl-BE" b="1" i="1" dirty="0">
              <a:solidFill>
                <a:srgbClr val="C00000"/>
              </a:solidFill>
            </a:endParaRPr>
          </a:p>
        </p:txBody>
      </p:sp>
      <p:sp>
        <p:nvSpPr>
          <p:cNvPr id="17" name="PIJL-OMLAAG 16"/>
          <p:cNvSpPr/>
          <p:nvPr/>
        </p:nvSpPr>
        <p:spPr>
          <a:xfrm>
            <a:off x="1060755" y="3258758"/>
            <a:ext cx="278296" cy="415780"/>
          </a:xfrm>
          <a:prstGeom prst="down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PIJL-RECHTS 17"/>
          <p:cNvSpPr/>
          <p:nvPr/>
        </p:nvSpPr>
        <p:spPr>
          <a:xfrm>
            <a:off x="1904840" y="4473384"/>
            <a:ext cx="1050975" cy="32799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Tekstvak 18"/>
          <p:cNvSpPr txBox="1"/>
          <p:nvPr/>
        </p:nvSpPr>
        <p:spPr>
          <a:xfrm>
            <a:off x="1877861" y="3522138"/>
            <a:ext cx="317842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l-BE" sz="2400" b="1" dirty="0" err="1" smtClean="0">
                <a:solidFill>
                  <a:schemeClr val="accent1">
                    <a:lumMod val="75000"/>
                  </a:schemeClr>
                </a:solidFill>
              </a:rPr>
              <a:t>Regression</a:t>
            </a:r>
            <a:r>
              <a:rPr lang="nl-BE" sz="2400" b="1" dirty="0" smtClean="0">
                <a:solidFill>
                  <a:schemeClr val="accent1">
                    <a:lumMod val="75000"/>
                  </a:schemeClr>
                </a:solidFill>
              </a:rPr>
              <a:t> Analysis</a:t>
            </a:r>
            <a:endParaRPr lang="nl-BE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4515216" y="4637379"/>
            <a:ext cx="2622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 smtClean="0">
                <a:solidFill>
                  <a:srgbClr val="C00000"/>
                </a:solidFill>
              </a:rPr>
              <a:t>Model %Fat</a:t>
            </a:r>
            <a:endParaRPr lang="nl-BE" sz="2800" b="1" dirty="0">
              <a:solidFill>
                <a:srgbClr val="C00000"/>
              </a:solidFill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6133896" y="3239066"/>
            <a:ext cx="2754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dirty="0" smtClean="0">
                <a:solidFill>
                  <a:schemeClr val="accent1">
                    <a:lumMod val="75000"/>
                  </a:schemeClr>
                </a:solidFill>
              </a:rPr>
              <a:t>Easy, manual </a:t>
            </a:r>
            <a:r>
              <a:rPr lang="nl-BE" sz="2400" b="1" dirty="0" err="1" smtClean="0">
                <a:solidFill>
                  <a:schemeClr val="accent1">
                    <a:lumMod val="75000"/>
                  </a:schemeClr>
                </a:solidFill>
              </a:rPr>
              <a:t>measurements</a:t>
            </a:r>
            <a:endParaRPr lang="nl-BE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PIJL-RECHTS 22"/>
          <p:cNvSpPr/>
          <p:nvPr/>
        </p:nvSpPr>
        <p:spPr>
          <a:xfrm>
            <a:off x="3258722" y="5628864"/>
            <a:ext cx="503581" cy="32799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5" name="Tekstvak 24"/>
          <p:cNvSpPr txBox="1"/>
          <p:nvPr/>
        </p:nvSpPr>
        <p:spPr>
          <a:xfrm>
            <a:off x="3828755" y="5324060"/>
            <a:ext cx="5059301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chemeClr val="accent1">
                    <a:lumMod val="75000"/>
                  </a:schemeClr>
                </a:solidFill>
              </a:rPr>
              <a:t>Parameter </a:t>
            </a:r>
            <a:r>
              <a:rPr lang="nl-BE" sz="2800" b="1" dirty="0" err="1" smtClean="0">
                <a:solidFill>
                  <a:schemeClr val="accent1">
                    <a:lumMod val="75000"/>
                  </a:schemeClr>
                </a:solidFill>
              </a:rPr>
              <a:t>selection</a:t>
            </a:r>
            <a:r>
              <a:rPr lang="nl-BE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sz="2800" b="1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 PCA</a:t>
            </a:r>
            <a:endParaRPr lang="nl-BE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l-BE" sz="2800" b="1" dirty="0" smtClean="0">
                <a:solidFill>
                  <a:schemeClr val="accent1">
                    <a:lumMod val="75000"/>
                  </a:schemeClr>
                </a:solidFill>
              </a:rPr>
              <a:t>Sample </a:t>
            </a:r>
            <a:r>
              <a:rPr lang="nl-BE" sz="2800" b="1" dirty="0" err="1" smtClean="0">
                <a:solidFill>
                  <a:schemeClr val="accent1">
                    <a:lumMod val="75000"/>
                  </a:schemeClr>
                </a:solidFill>
              </a:rPr>
              <a:t>extraction</a:t>
            </a:r>
            <a:r>
              <a:rPr lang="nl-BE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sz="2800" b="1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nl-BE" sz="2800" b="1" dirty="0" smtClean="0">
                <a:solidFill>
                  <a:schemeClr val="accent1">
                    <a:lumMod val="75000"/>
                  </a:schemeClr>
                </a:solidFill>
              </a:rPr>
              <a:t> DOE</a:t>
            </a:r>
            <a:endParaRPr lang="nl-BE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2744343" y="4061126"/>
            <a:ext cx="642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dirty="0" smtClean="0">
                <a:solidFill>
                  <a:srgbClr val="C00000"/>
                </a:solidFill>
              </a:rPr>
              <a:t>Body Volume = f(body </a:t>
            </a:r>
            <a:r>
              <a:rPr lang="nl-BE" sz="2400" b="1" dirty="0" err="1" smtClean="0">
                <a:solidFill>
                  <a:srgbClr val="C00000"/>
                </a:solidFill>
              </a:rPr>
              <a:t>measurements</a:t>
            </a:r>
            <a:r>
              <a:rPr lang="nl-BE" sz="2400" b="1" dirty="0" smtClean="0">
                <a:solidFill>
                  <a:srgbClr val="C00000"/>
                </a:solidFill>
              </a:rPr>
              <a:t>)</a:t>
            </a:r>
            <a:endParaRPr lang="nl-BE" sz="2400" b="1" dirty="0">
              <a:solidFill>
                <a:srgbClr val="C00000"/>
              </a:solidFill>
            </a:endParaRPr>
          </a:p>
        </p:txBody>
      </p:sp>
      <p:sp>
        <p:nvSpPr>
          <p:cNvPr id="28" name="Gebogen pijl 27"/>
          <p:cNvSpPr/>
          <p:nvPr/>
        </p:nvSpPr>
        <p:spPr>
          <a:xfrm flipV="1">
            <a:off x="4078019" y="4560364"/>
            <a:ext cx="394119" cy="437501"/>
          </a:xfrm>
          <a:prstGeom prst="bentArrow">
            <a:avLst>
              <a:gd name="adj1" fmla="val 25000"/>
              <a:gd name="adj2" fmla="val 25000"/>
              <a:gd name="adj3" fmla="val 21983"/>
              <a:gd name="adj4" fmla="val 4978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9" name="Tijdelijke aanduiding voor voettekst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sp>
        <p:nvSpPr>
          <p:cNvPr id="24" name="Tekstvak 23"/>
          <p:cNvSpPr txBox="1"/>
          <p:nvPr/>
        </p:nvSpPr>
        <p:spPr>
          <a:xfrm>
            <a:off x="151843" y="144437"/>
            <a:ext cx="1649369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400" b="1" cap="small" dirty="0" smtClean="0"/>
              <a:t>Approach</a:t>
            </a:r>
            <a:endParaRPr lang="nl-BE" sz="2400" b="1" cap="small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98" y="824349"/>
            <a:ext cx="3616117" cy="5076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35082" y="105448"/>
            <a:ext cx="4123262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400" b="1" cap="small" dirty="0" smtClean="0"/>
              <a:t>Input parameter </a:t>
            </a:r>
            <a:r>
              <a:rPr lang="nl-BE" sz="2400" b="1" cap="small" dirty="0" err="1" smtClean="0"/>
              <a:t>selection</a:t>
            </a:r>
            <a:endParaRPr lang="nl-BE" sz="2400" b="1" cap="small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363" y="197954"/>
            <a:ext cx="2566592" cy="75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794" y="567114"/>
            <a:ext cx="2878578" cy="533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Rechte verbindingslijn met pijl 6"/>
          <p:cNvCxnSpPr/>
          <p:nvPr/>
        </p:nvCxnSpPr>
        <p:spPr>
          <a:xfrm>
            <a:off x="5604659" y="5900402"/>
            <a:ext cx="0" cy="2500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/>
          <p:cNvCxnSpPr/>
          <p:nvPr/>
        </p:nvCxnSpPr>
        <p:spPr>
          <a:xfrm>
            <a:off x="6072745" y="5900401"/>
            <a:ext cx="0" cy="2500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kstvak 11"/>
          <p:cNvSpPr txBox="1"/>
          <p:nvPr/>
        </p:nvSpPr>
        <p:spPr>
          <a:xfrm>
            <a:off x="3936087" y="6091216"/>
            <a:ext cx="335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err="1" smtClean="0"/>
              <a:t>Selection</a:t>
            </a:r>
            <a:r>
              <a:rPr lang="nl-BE" b="1" dirty="0"/>
              <a:t> </a:t>
            </a:r>
            <a:r>
              <a:rPr lang="nl-BE" b="1" dirty="0" smtClean="0"/>
              <a:t>input parameters</a:t>
            </a:r>
            <a:endParaRPr lang="nl-BE" b="1" dirty="0"/>
          </a:p>
        </p:txBody>
      </p:sp>
      <p:sp>
        <p:nvSpPr>
          <p:cNvPr id="16" name="Tekstvak 15"/>
          <p:cNvSpPr txBox="1"/>
          <p:nvPr/>
        </p:nvSpPr>
        <p:spPr>
          <a:xfrm>
            <a:off x="7625311" y="6004148"/>
            <a:ext cx="957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/>
              <a:t>DOE</a:t>
            </a:r>
            <a:endParaRPr lang="nl-BE" sz="2800" b="1" dirty="0"/>
          </a:p>
        </p:txBody>
      </p:sp>
      <p:sp>
        <p:nvSpPr>
          <p:cNvPr id="17" name="PIJL-RECHTS 16"/>
          <p:cNvSpPr/>
          <p:nvPr/>
        </p:nvSpPr>
        <p:spPr>
          <a:xfrm>
            <a:off x="7139607" y="6111886"/>
            <a:ext cx="393307" cy="32799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kstvak 12"/>
          <p:cNvSpPr txBox="1"/>
          <p:nvPr/>
        </p:nvSpPr>
        <p:spPr>
          <a:xfrm>
            <a:off x="7493159" y="105620"/>
            <a:ext cx="1426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err="1" smtClean="0">
                <a:solidFill>
                  <a:srgbClr val="C00000"/>
                </a:solidFill>
              </a:rPr>
              <a:t>correlated</a:t>
            </a:r>
            <a:r>
              <a:rPr lang="nl-BE" b="1" dirty="0" smtClean="0">
                <a:solidFill>
                  <a:srgbClr val="C00000"/>
                </a:solidFill>
              </a:rPr>
              <a:t> parameters</a:t>
            </a:r>
            <a:endParaRPr lang="nl-BE" b="1" dirty="0">
              <a:solidFill>
                <a:srgbClr val="C00000"/>
              </a:solidFill>
            </a:endParaRPr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>
          <a:xfrm>
            <a:off x="2445488" y="6262280"/>
            <a:ext cx="5569623" cy="365125"/>
          </a:xfrm>
        </p:spPr>
        <p:txBody>
          <a:bodyPr/>
          <a:lstStyle/>
          <a:p>
            <a:r>
              <a:rPr lang="nl-NL" dirty="0" smtClean="0"/>
              <a:t>UNIVERSITY COLLEGE GHENT</a:t>
            </a:r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5</a:t>
            </a:fld>
            <a:endParaRPr lang="nl-NL"/>
          </a:p>
        </p:txBody>
      </p:sp>
      <p:sp>
        <p:nvSpPr>
          <p:cNvPr id="19" name="Tekstvak 18"/>
          <p:cNvSpPr txBox="1"/>
          <p:nvPr/>
        </p:nvSpPr>
        <p:spPr>
          <a:xfrm>
            <a:off x="621474" y="5990624"/>
            <a:ext cx="3272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 smtClean="0">
                <a:solidFill>
                  <a:srgbClr val="C00000"/>
                </a:solidFill>
              </a:rPr>
              <a:t>PCA/FACTOR ANALYSIS</a:t>
            </a:r>
            <a:endParaRPr lang="nl-BE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4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83501" y="97595"/>
            <a:ext cx="6282425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400" b="1" cap="small" dirty="0" smtClean="0"/>
              <a:t>Doe sample </a:t>
            </a:r>
            <a:r>
              <a:rPr lang="nl-BE" sz="2400" b="1" cap="small" dirty="0" err="1" smtClean="0"/>
              <a:t>extraction</a:t>
            </a:r>
            <a:r>
              <a:rPr lang="nl-BE" sz="2400" b="1" cap="small" dirty="0" smtClean="0"/>
              <a:t> - Model </a:t>
            </a:r>
            <a:r>
              <a:rPr lang="nl-BE" sz="2400" b="1" cap="small" dirty="0" err="1" smtClean="0"/>
              <a:t>Selection</a:t>
            </a:r>
            <a:endParaRPr lang="nl-BE" sz="2400" b="1" cap="small" dirty="0"/>
          </a:p>
        </p:txBody>
      </p:sp>
      <p:pic>
        <p:nvPicPr>
          <p:cNvPr id="7" name="Picture 2" descr="http://csgames.org/2015/assets/images/icons/db-10d41bd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1543200"/>
            <a:ext cx="1251858" cy="240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/>
          <p:cNvSpPr txBox="1"/>
          <p:nvPr/>
        </p:nvSpPr>
        <p:spPr>
          <a:xfrm>
            <a:off x="0" y="3962404"/>
            <a:ext cx="1532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b="1" dirty="0" smtClean="0">
                <a:solidFill>
                  <a:srgbClr val="C00000"/>
                </a:solidFill>
              </a:rPr>
              <a:t>SMARTFIT database</a:t>
            </a:r>
          </a:p>
          <a:p>
            <a:pPr algn="ctr"/>
            <a:r>
              <a:rPr lang="nl-BE" b="1" i="1" dirty="0" smtClean="0">
                <a:solidFill>
                  <a:srgbClr val="C00000"/>
                </a:solidFill>
              </a:rPr>
              <a:t>n = 1200 records</a:t>
            </a:r>
            <a:endParaRPr lang="nl-BE" b="1" i="1" dirty="0">
              <a:solidFill>
                <a:srgbClr val="C00000"/>
              </a:solidFill>
            </a:endParaRPr>
          </a:p>
        </p:txBody>
      </p:sp>
      <p:sp>
        <p:nvSpPr>
          <p:cNvPr id="9" name="PIJL-RECHTS 8"/>
          <p:cNvSpPr/>
          <p:nvPr/>
        </p:nvSpPr>
        <p:spPr>
          <a:xfrm>
            <a:off x="1650223" y="1570915"/>
            <a:ext cx="503581" cy="32799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kstvak 9"/>
          <p:cNvSpPr txBox="1"/>
          <p:nvPr/>
        </p:nvSpPr>
        <p:spPr>
          <a:xfrm>
            <a:off x="1373949" y="861094"/>
            <a:ext cx="17067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1" dirty="0" smtClean="0">
                <a:solidFill>
                  <a:srgbClr val="C00000"/>
                </a:solidFill>
              </a:rPr>
              <a:t>DOE 1 (DSD)</a:t>
            </a:r>
          </a:p>
          <a:p>
            <a:r>
              <a:rPr lang="nl-BE" sz="1100" b="1" dirty="0" smtClean="0">
                <a:solidFill>
                  <a:schemeClr val="accent1">
                    <a:lumMod val="75000"/>
                  </a:schemeClr>
                </a:solidFill>
              </a:rPr>
              <a:t>4 </a:t>
            </a:r>
            <a:r>
              <a:rPr lang="nl-BE" sz="1100" b="1" dirty="0" err="1" smtClean="0">
                <a:solidFill>
                  <a:schemeClr val="accent1">
                    <a:lumMod val="75000"/>
                  </a:schemeClr>
                </a:solidFill>
              </a:rPr>
              <a:t>continuous</a:t>
            </a:r>
            <a:endParaRPr lang="nl-BE" sz="11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l-BE" sz="1100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nl-BE" sz="11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sz="1100" b="1" dirty="0" err="1" smtClean="0">
                <a:solidFill>
                  <a:schemeClr val="accent1">
                    <a:lumMod val="75000"/>
                  </a:schemeClr>
                </a:solidFill>
              </a:rPr>
              <a:t>categorical</a:t>
            </a:r>
            <a:endParaRPr lang="nl-BE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2481747" y="1401682"/>
            <a:ext cx="230795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Training sample</a:t>
            </a:r>
          </a:p>
          <a:p>
            <a:pPr algn="ctr"/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n = 3x18 records</a:t>
            </a:r>
          </a:p>
          <a:p>
            <a:pPr algn="ctr"/>
            <a:r>
              <a:rPr lang="nl-BE" sz="2000" b="1" dirty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ale &amp; </a:t>
            </a:r>
            <a:r>
              <a:rPr lang="nl-BE" sz="2000" b="1" dirty="0" err="1" smtClean="0">
                <a:solidFill>
                  <a:schemeClr val="accent1">
                    <a:lumMod val="75000"/>
                  </a:schemeClr>
                </a:solidFill>
              </a:rPr>
              <a:t>female</a:t>
            </a:r>
            <a:endParaRPr lang="nl-BE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PIJL-RECHTS 11"/>
          <p:cNvSpPr/>
          <p:nvPr/>
        </p:nvSpPr>
        <p:spPr>
          <a:xfrm>
            <a:off x="5208653" y="1618539"/>
            <a:ext cx="503581" cy="32799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kstvak 12"/>
          <p:cNvSpPr txBox="1"/>
          <p:nvPr/>
        </p:nvSpPr>
        <p:spPr>
          <a:xfrm>
            <a:off x="4969160" y="1016571"/>
            <a:ext cx="1593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 smtClean="0">
                <a:solidFill>
                  <a:schemeClr val="accent1">
                    <a:lumMod val="75000"/>
                  </a:schemeClr>
                </a:solidFill>
              </a:rPr>
              <a:t>Body Volume </a:t>
            </a:r>
            <a:r>
              <a:rPr lang="nl-BE" sz="1600" b="1" dirty="0" err="1" smtClean="0">
                <a:solidFill>
                  <a:schemeClr val="accent1">
                    <a:lumMod val="75000"/>
                  </a:schemeClr>
                </a:solidFill>
              </a:rPr>
              <a:t>calculation</a:t>
            </a:r>
            <a:endParaRPr lang="nl-BE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6465926" y="1434336"/>
            <a:ext cx="2405926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Input </a:t>
            </a:r>
            <a:r>
              <a:rPr lang="nl-BE" sz="2000" b="1" dirty="0" err="1" smtClean="0">
                <a:solidFill>
                  <a:schemeClr val="accent1">
                    <a:lumMod val="75000"/>
                  </a:schemeClr>
                </a:solidFill>
              </a:rPr>
              <a:t>Regression</a:t>
            </a:r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 Analysis</a:t>
            </a:r>
            <a:endParaRPr lang="nl-BE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6775023" y="2740939"/>
            <a:ext cx="1807217" cy="707886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000" b="1" dirty="0" smtClean="0">
                <a:solidFill>
                  <a:srgbClr val="C00000"/>
                </a:solidFill>
              </a:rPr>
              <a:t>Candidate %Fat </a:t>
            </a:r>
            <a:r>
              <a:rPr lang="nl-BE" sz="2000" b="1" dirty="0" err="1" smtClean="0">
                <a:solidFill>
                  <a:srgbClr val="C00000"/>
                </a:solidFill>
              </a:rPr>
              <a:t>Models</a:t>
            </a:r>
            <a:endParaRPr lang="nl-BE" sz="2000" b="1" dirty="0">
              <a:solidFill>
                <a:srgbClr val="C00000"/>
              </a:solidFill>
            </a:endParaRPr>
          </a:p>
        </p:txBody>
      </p:sp>
      <p:sp>
        <p:nvSpPr>
          <p:cNvPr id="16" name="PIJL-OMLAAG 15"/>
          <p:cNvSpPr/>
          <p:nvPr/>
        </p:nvSpPr>
        <p:spPr>
          <a:xfrm>
            <a:off x="7529741" y="2236767"/>
            <a:ext cx="278296" cy="415780"/>
          </a:xfrm>
          <a:prstGeom prst="down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Tekstvak 16"/>
          <p:cNvSpPr txBox="1"/>
          <p:nvPr/>
        </p:nvSpPr>
        <p:spPr>
          <a:xfrm>
            <a:off x="5524347" y="2275029"/>
            <a:ext cx="2076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 smtClean="0">
                <a:solidFill>
                  <a:srgbClr val="C00000"/>
                </a:solidFill>
              </a:rPr>
              <a:t>Cross </a:t>
            </a:r>
            <a:r>
              <a:rPr lang="nl-BE" sz="1600" b="1" dirty="0" err="1" smtClean="0">
                <a:solidFill>
                  <a:srgbClr val="C00000"/>
                </a:solidFill>
              </a:rPr>
              <a:t>validation</a:t>
            </a:r>
            <a:endParaRPr lang="nl-BE" sz="1600" b="1" dirty="0">
              <a:solidFill>
                <a:srgbClr val="C00000"/>
              </a:solidFill>
            </a:endParaRPr>
          </a:p>
        </p:txBody>
      </p:sp>
      <p:sp>
        <p:nvSpPr>
          <p:cNvPr id="18" name="PIJL-RECHTS 17"/>
          <p:cNvSpPr/>
          <p:nvPr/>
        </p:nvSpPr>
        <p:spPr>
          <a:xfrm>
            <a:off x="1650223" y="3966485"/>
            <a:ext cx="503581" cy="32799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Tekstvak 18"/>
          <p:cNvSpPr txBox="1"/>
          <p:nvPr/>
        </p:nvSpPr>
        <p:spPr>
          <a:xfrm>
            <a:off x="1423641" y="3303240"/>
            <a:ext cx="165701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1" dirty="0" smtClean="0">
                <a:solidFill>
                  <a:srgbClr val="C00000"/>
                </a:solidFill>
              </a:rPr>
              <a:t>DOE 2 (2</a:t>
            </a:r>
            <a:r>
              <a:rPr lang="nl-BE" sz="1600" b="1" baseline="30000" dirty="0" smtClean="0">
                <a:solidFill>
                  <a:srgbClr val="C00000"/>
                </a:solidFill>
              </a:rPr>
              <a:t>5-3</a:t>
            </a:r>
            <a:r>
              <a:rPr lang="nl-BE" sz="1600" b="1" baseline="-25000" dirty="0" smtClean="0">
                <a:solidFill>
                  <a:srgbClr val="C00000"/>
                </a:solidFill>
              </a:rPr>
              <a:t>IV</a:t>
            </a:r>
            <a:r>
              <a:rPr lang="nl-BE" sz="1600" b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nl-BE" sz="1100" b="1" dirty="0" smtClean="0">
                <a:solidFill>
                  <a:schemeClr val="accent1">
                    <a:lumMod val="75000"/>
                  </a:schemeClr>
                </a:solidFill>
              </a:rPr>
              <a:t>5 </a:t>
            </a:r>
            <a:r>
              <a:rPr lang="nl-BE" sz="1100" b="1" dirty="0" err="1" smtClean="0">
                <a:solidFill>
                  <a:schemeClr val="accent1">
                    <a:lumMod val="75000"/>
                  </a:schemeClr>
                </a:solidFill>
              </a:rPr>
              <a:t>continuous</a:t>
            </a:r>
            <a:endParaRPr lang="nl-B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2489840" y="3776537"/>
            <a:ext cx="2414661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000" b="1" dirty="0" err="1" smtClean="0">
                <a:solidFill>
                  <a:schemeClr val="accent1">
                    <a:lumMod val="75000"/>
                  </a:schemeClr>
                </a:solidFill>
              </a:rPr>
              <a:t>Validation</a:t>
            </a:r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 sample</a:t>
            </a:r>
          </a:p>
          <a:p>
            <a:pPr algn="ctr"/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n = 2x16 records</a:t>
            </a:r>
          </a:p>
          <a:p>
            <a:pPr algn="ctr"/>
            <a:r>
              <a:rPr lang="nl-BE" sz="2000" b="1" dirty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ale &amp; </a:t>
            </a:r>
            <a:r>
              <a:rPr lang="nl-BE" sz="2000" b="1" dirty="0" err="1" smtClean="0">
                <a:solidFill>
                  <a:schemeClr val="accent1">
                    <a:lumMod val="75000"/>
                  </a:schemeClr>
                </a:solidFill>
              </a:rPr>
              <a:t>female</a:t>
            </a:r>
            <a:endParaRPr lang="nl-BE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PIJL-RECHTS 21"/>
          <p:cNvSpPr/>
          <p:nvPr/>
        </p:nvSpPr>
        <p:spPr>
          <a:xfrm>
            <a:off x="5208653" y="4130480"/>
            <a:ext cx="503581" cy="32799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4" name="Tijdelijke aanduiding voor inhoud 4"/>
          <p:cNvPicPr>
            <a:picLocks noChangeAspect="1"/>
          </p:cNvPicPr>
          <p:nvPr/>
        </p:nvPicPr>
        <p:blipFill rotWithShape="1">
          <a:blip r:embed="rId4"/>
          <a:srcRect l="37970" t="2876" r="38029" b="12740"/>
          <a:stretch/>
        </p:blipFill>
        <p:spPr>
          <a:xfrm>
            <a:off x="4667467" y="631574"/>
            <a:ext cx="423395" cy="690942"/>
          </a:xfrm>
          <a:prstGeom prst="rect">
            <a:avLst/>
          </a:prstGeom>
          <a:ln>
            <a:noFill/>
          </a:ln>
        </p:spPr>
      </p:pic>
      <p:sp>
        <p:nvSpPr>
          <p:cNvPr id="25" name="Tekstvak 24"/>
          <p:cNvSpPr txBox="1"/>
          <p:nvPr/>
        </p:nvSpPr>
        <p:spPr>
          <a:xfrm>
            <a:off x="6455193" y="3940532"/>
            <a:ext cx="2405926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Input </a:t>
            </a:r>
            <a:r>
              <a:rPr lang="nl-BE" sz="2000" b="1" dirty="0" err="1" smtClean="0">
                <a:solidFill>
                  <a:schemeClr val="accent1">
                    <a:lumMod val="75000"/>
                  </a:schemeClr>
                </a:solidFill>
              </a:rPr>
              <a:t>Regression</a:t>
            </a:r>
            <a:r>
              <a:rPr lang="nl-BE" sz="2000" b="1" dirty="0" smtClean="0">
                <a:solidFill>
                  <a:schemeClr val="accent1">
                    <a:lumMod val="75000"/>
                  </a:schemeClr>
                </a:solidFill>
              </a:rPr>
              <a:t> Analysis</a:t>
            </a:r>
            <a:endParaRPr lang="nl-BE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PIJL-OMLAAG 25"/>
          <p:cNvSpPr/>
          <p:nvPr/>
        </p:nvSpPr>
        <p:spPr>
          <a:xfrm>
            <a:off x="7529741" y="4846808"/>
            <a:ext cx="278296" cy="415780"/>
          </a:xfrm>
          <a:prstGeom prst="down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Tekstvak 26"/>
          <p:cNvSpPr txBox="1"/>
          <p:nvPr/>
        </p:nvSpPr>
        <p:spPr>
          <a:xfrm>
            <a:off x="6562687" y="5439045"/>
            <a:ext cx="2333840" cy="523220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 smtClean="0">
                <a:solidFill>
                  <a:srgbClr val="C00000"/>
                </a:solidFill>
              </a:rPr>
              <a:t>%Fat Model</a:t>
            </a:r>
            <a:endParaRPr lang="nl-BE" sz="2800" b="1" dirty="0">
              <a:solidFill>
                <a:srgbClr val="C00000"/>
              </a:solidFill>
            </a:endParaRPr>
          </a:p>
        </p:txBody>
      </p:sp>
      <p:sp>
        <p:nvSpPr>
          <p:cNvPr id="28" name="Tekstvak 27"/>
          <p:cNvSpPr txBox="1"/>
          <p:nvPr/>
        </p:nvSpPr>
        <p:spPr>
          <a:xfrm>
            <a:off x="5822685" y="4734905"/>
            <a:ext cx="1778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 smtClean="0">
                <a:solidFill>
                  <a:srgbClr val="C00000"/>
                </a:solidFill>
              </a:rPr>
              <a:t>K-</a:t>
            </a:r>
            <a:r>
              <a:rPr lang="nl-BE" sz="1600" b="1" dirty="0" err="1" smtClean="0">
                <a:solidFill>
                  <a:srgbClr val="C00000"/>
                </a:solidFill>
              </a:rPr>
              <a:t>fold</a:t>
            </a:r>
            <a:r>
              <a:rPr lang="nl-BE" sz="1600" b="1" dirty="0" smtClean="0">
                <a:solidFill>
                  <a:srgbClr val="C00000"/>
                </a:solidFill>
              </a:rPr>
              <a:t> Cross </a:t>
            </a:r>
            <a:r>
              <a:rPr lang="nl-BE" sz="1600" b="1" dirty="0" err="1" smtClean="0">
                <a:solidFill>
                  <a:srgbClr val="C00000"/>
                </a:solidFill>
              </a:rPr>
              <a:t>validation</a:t>
            </a:r>
            <a:endParaRPr lang="nl-BE" sz="1600" b="1" dirty="0">
              <a:solidFill>
                <a:srgbClr val="C00000"/>
              </a:solidFill>
            </a:endParaRPr>
          </a:p>
        </p:txBody>
      </p:sp>
      <p:sp>
        <p:nvSpPr>
          <p:cNvPr id="30" name="Tekstvak 29"/>
          <p:cNvSpPr txBox="1"/>
          <p:nvPr/>
        </p:nvSpPr>
        <p:spPr>
          <a:xfrm>
            <a:off x="2284434" y="4904885"/>
            <a:ext cx="281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 smtClean="0">
                <a:solidFill>
                  <a:srgbClr val="C00000"/>
                </a:solidFill>
              </a:rPr>
              <a:t>DOE </a:t>
            </a:r>
            <a:r>
              <a:rPr lang="nl-BE" sz="1600" b="1" dirty="0" err="1" smtClean="0">
                <a:solidFill>
                  <a:srgbClr val="C00000"/>
                </a:solidFill>
              </a:rPr>
              <a:t>settings</a:t>
            </a:r>
            <a:r>
              <a:rPr lang="nl-BE" sz="1600" b="1" dirty="0" smtClean="0">
                <a:solidFill>
                  <a:srgbClr val="C00000"/>
                </a:solidFill>
              </a:rPr>
              <a:t> </a:t>
            </a:r>
            <a:r>
              <a:rPr lang="nl-BE" sz="1600" b="1" dirty="0" err="1" smtClean="0">
                <a:solidFill>
                  <a:srgbClr val="C00000"/>
                </a:solidFill>
              </a:rPr>
              <a:t>can</a:t>
            </a:r>
            <a:r>
              <a:rPr lang="nl-BE" sz="1600" b="1" dirty="0" smtClean="0">
                <a:solidFill>
                  <a:srgbClr val="C00000"/>
                </a:solidFill>
              </a:rPr>
              <a:t> </a:t>
            </a:r>
            <a:r>
              <a:rPr lang="nl-BE" sz="1600" b="1" dirty="0" err="1" smtClean="0">
                <a:solidFill>
                  <a:srgbClr val="C00000"/>
                </a:solidFill>
              </a:rPr>
              <a:t>only</a:t>
            </a:r>
            <a:r>
              <a:rPr lang="nl-BE" sz="1600" b="1" dirty="0" smtClean="0">
                <a:solidFill>
                  <a:srgbClr val="C00000"/>
                </a:solidFill>
              </a:rPr>
              <a:t> </a:t>
            </a:r>
            <a:r>
              <a:rPr lang="nl-BE" sz="1600" b="1" dirty="0" err="1" smtClean="0">
                <a:solidFill>
                  <a:srgbClr val="C00000"/>
                </a:solidFill>
              </a:rPr>
              <a:t>be</a:t>
            </a:r>
            <a:r>
              <a:rPr lang="nl-BE" sz="1600" b="1" dirty="0" smtClean="0">
                <a:solidFill>
                  <a:srgbClr val="C00000"/>
                </a:solidFill>
              </a:rPr>
              <a:t> </a:t>
            </a:r>
            <a:r>
              <a:rPr lang="nl-BE" sz="1600" b="1" dirty="0" err="1" smtClean="0">
                <a:solidFill>
                  <a:srgbClr val="C00000"/>
                </a:solidFill>
              </a:rPr>
              <a:t>approximated</a:t>
            </a:r>
            <a:endParaRPr lang="nl-BE" sz="1600" b="1" dirty="0">
              <a:solidFill>
                <a:srgbClr val="C00000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2884712" y="5792988"/>
            <a:ext cx="1766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 err="1" smtClean="0">
                <a:solidFill>
                  <a:srgbClr val="C00000"/>
                </a:solidFill>
              </a:rPr>
              <a:t>Collinearity</a:t>
            </a:r>
            <a:r>
              <a:rPr lang="nl-BE" sz="1600" b="1" dirty="0" smtClean="0">
                <a:solidFill>
                  <a:srgbClr val="C00000"/>
                </a:solidFill>
              </a:rPr>
              <a:t>!</a:t>
            </a:r>
            <a:endParaRPr lang="nl-BE" sz="1600" b="1" dirty="0">
              <a:solidFill>
                <a:srgbClr val="C00000"/>
              </a:solidFill>
            </a:endParaRPr>
          </a:p>
        </p:txBody>
      </p:sp>
      <p:cxnSp>
        <p:nvCxnSpPr>
          <p:cNvPr id="33" name="Rechte verbindingslijn met pijl 32"/>
          <p:cNvCxnSpPr/>
          <p:nvPr/>
        </p:nvCxnSpPr>
        <p:spPr>
          <a:xfrm>
            <a:off x="3701360" y="5555681"/>
            <a:ext cx="0" cy="2616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5058204" y="3475139"/>
            <a:ext cx="1593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 smtClean="0">
                <a:solidFill>
                  <a:schemeClr val="accent1">
                    <a:lumMod val="75000"/>
                  </a:schemeClr>
                </a:solidFill>
              </a:rPr>
              <a:t>Body Volume </a:t>
            </a:r>
            <a:r>
              <a:rPr lang="nl-BE" sz="1600" b="1" dirty="0" err="1" smtClean="0">
                <a:solidFill>
                  <a:schemeClr val="accent1">
                    <a:lumMod val="75000"/>
                  </a:schemeClr>
                </a:solidFill>
              </a:rPr>
              <a:t>calculation</a:t>
            </a:r>
            <a:endParaRPr lang="nl-BE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7" name="Tijdelijke aanduiding voor inhoud 4"/>
          <p:cNvPicPr>
            <a:picLocks noChangeAspect="1"/>
          </p:cNvPicPr>
          <p:nvPr/>
        </p:nvPicPr>
        <p:blipFill rotWithShape="1">
          <a:blip r:embed="rId4"/>
          <a:srcRect l="37970" t="2876" r="38029" b="12740"/>
          <a:stretch/>
        </p:blipFill>
        <p:spPr>
          <a:xfrm>
            <a:off x="4777948" y="2990427"/>
            <a:ext cx="423395" cy="690942"/>
          </a:xfrm>
          <a:prstGeom prst="rect">
            <a:avLst/>
          </a:prstGeom>
          <a:ln>
            <a:noFill/>
          </a:ln>
        </p:spPr>
      </p:pic>
      <p:sp>
        <p:nvSpPr>
          <p:cNvPr id="38" name="Tijdelijke aanduiding voor voettekst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8516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83500" y="140126"/>
            <a:ext cx="2516158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400" b="1" cap="small" dirty="0" smtClean="0"/>
              <a:t>Doe </a:t>
            </a:r>
            <a:r>
              <a:rPr lang="nl-BE" sz="2400" b="1" cap="small" dirty="0" err="1" smtClean="0"/>
              <a:t>evaluation</a:t>
            </a:r>
            <a:r>
              <a:rPr lang="nl-BE" sz="2400" b="1" cap="small" dirty="0" smtClean="0"/>
              <a:t> </a:t>
            </a:r>
            <a:endParaRPr lang="nl-BE" sz="2400" b="1" cap="small" dirty="0"/>
          </a:p>
        </p:txBody>
      </p:sp>
      <p:sp>
        <p:nvSpPr>
          <p:cNvPr id="7" name="Rechthoek 6"/>
          <p:cNvSpPr/>
          <p:nvPr/>
        </p:nvSpPr>
        <p:spPr>
          <a:xfrm>
            <a:off x="216156" y="750716"/>
            <a:ext cx="2080729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400" b="1" dirty="0" smtClean="0">
                <a:solidFill>
                  <a:srgbClr val="C00000"/>
                </a:solidFill>
              </a:rPr>
              <a:t>DOE 1(DSD)</a:t>
            </a:r>
            <a:endParaRPr lang="nl-BE" sz="2400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00" y="1479777"/>
            <a:ext cx="321945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7"/>
          <p:cNvSpPr/>
          <p:nvPr/>
        </p:nvSpPr>
        <p:spPr>
          <a:xfrm>
            <a:off x="216158" y="1501549"/>
            <a:ext cx="1560683" cy="1557337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1776842" y="3058886"/>
            <a:ext cx="1215174" cy="1230766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27040" y="1153989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err="1" smtClean="0"/>
              <a:t>Main</a:t>
            </a:r>
            <a:r>
              <a:rPr lang="nl-BE" b="1" dirty="0" smtClean="0"/>
              <a:t> </a:t>
            </a:r>
            <a:r>
              <a:rPr lang="nl-BE" b="1" dirty="0" err="1" smtClean="0"/>
              <a:t>effects</a:t>
            </a:r>
            <a:endParaRPr lang="nl-BE" dirty="0"/>
          </a:p>
        </p:txBody>
      </p:sp>
      <p:sp>
        <p:nvSpPr>
          <p:cNvPr id="15" name="Rechthoek 14"/>
          <p:cNvSpPr/>
          <p:nvPr/>
        </p:nvSpPr>
        <p:spPr>
          <a:xfrm>
            <a:off x="25508" y="4905841"/>
            <a:ext cx="9284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100" b="1" dirty="0" err="1" smtClean="0"/>
              <a:t>categorical</a:t>
            </a:r>
            <a:endParaRPr lang="nl-BE" sz="1100" dirty="0"/>
          </a:p>
        </p:txBody>
      </p:sp>
      <p:cxnSp>
        <p:nvCxnSpPr>
          <p:cNvPr id="14" name="Rechte verbindingslijn met pijl 13"/>
          <p:cNvCxnSpPr/>
          <p:nvPr/>
        </p:nvCxnSpPr>
        <p:spPr>
          <a:xfrm>
            <a:off x="428038" y="4708418"/>
            <a:ext cx="0" cy="2037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hthoek 19"/>
          <p:cNvSpPr/>
          <p:nvPr/>
        </p:nvSpPr>
        <p:spPr>
          <a:xfrm>
            <a:off x="3884840" y="750716"/>
            <a:ext cx="2069646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400" b="1" dirty="0" smtClean="0">
                <a:solidFill>
                  <a:srgbClr val="C00000"/>
                </a:solidFill>
              </a:rPr>
              <a:t>DOE 2 (2</a:t>
            </a:r>
            <a:r>
              <a:rPr lang="nl-BE" sz="2400" b="1" baseline="30000" dirty="0" smtClean="0">
                <a:solidFill>
                  <a:srgbClr val="C00000"/>
                </a:solidFill>
              </a:rPr>
              <a:t>5-3</a:t>
            </a:r>
            <a:r>
              <a:rPr lang="nl-BE" sz="2400" b="1" baseline="-25000" dirty="0" smtClean="0">
                <a:solidFill>
                  <a:srgbClr val="C00000"/>
                </a:solidFill>
              </a:rPr>
              <a:t>IV</a:t>
            </a:r>
            <a:r>
              <a:rPr lang="nl-BE" sz="2400" b="1" dirty="0" smtClean="0">
                <a:solidFill>
                  <a:srgbClr val="C00000"/>
                </a:solidFill>
              </a:rPr>
              <a:t>)</a:t>
            </a:r>
            <a:endParaRPr lang="nl-BE" sz="2400" dirty="0">
              <a:solidFill>
                <a:srgbClr val="C00000"/>
              </a:solidFill>
            </a:endParaRPr>
          </a:p>
        </p:txBody>
      </p:sp>
      <p:sp>
        <p:nvSpPr>
          <p:cNvPr id="21" name="Rechthoek 20"/>
          <p:cNvSpPr/>
          <p:nvPr/>
        </p:nvSpPr>
        <p:spPr>
          <a:xfrm>
            <a:off x="3906504" y="1153985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err="1" smtClean="0"/>
              <a:t>Main</a:t>
            </a:r>
            <a:r>
              <a:rPr lang="nl-BE" b="1" dirty="0" smtClean="0"/>
              <a:t> </a:t>
            </a:r>
            <a:r>
              <a:rPr lang="nl-BE" b="1" dirty="0" err="1" smtClean="0"/>
              <a:t>effects</a:t>
            </a:r>
            <a:endParaRPr lang="nl-BE" dirty="0"/>
          </a:p>
        </p:txBody>
      </p:sp>
      <p:sp>
        <p:nvSpPr>
          <p:cNvPr id="27" name="Tekstvak 26"/>
          <p:cNvSpPr txBox="1"/>
          <p:nvPr/>
        </p:nvSpPr>
        <p:spPr>
          <a:xfrm>
            <a:off x="3906503" y="6074110"/>
            <a:ext cx="281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>
                <a:solidFill>
                  <a:srgbClr val="C00000"/>
                </a:solidFill>
              </a:rPr>
              <a:t>Significant </a:t>
            </a:r>
            <a:r>
              <a:rPr lang="nl-BE" b="1" dirty="0" err="1" smtClean="0">
                <a:solidFill>
                  <a:srgbClr val="C00000"/>
                </a:solidFill>
              </a:rPr>
              <a:t>collinearity</a:t>
            </a:r>
            <a:r>
              <a:rPr lang="nl-BE" b="1" dirty="0" smtClean="0">
                <a:solidFill>
                  <a:srgbClr val="C00000"/>
                </a:solidFill>
              </a:rPr>
              <a:t>!</a:t>
            </a:r>
            <a:endParaRPr lang="nl-BE" b="1" dirty="0">
              <a:solidFill>
                <a:srgbClr val="C00000"/>
              </a:solidFill>
            </a:endParaRPr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UNIVERSITY COLLEGE GHENT</a:t>
            </a:r>
            <a:endParaRPr lang="nl-NL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504" y="1523321"/>
            <a:ext cx="4471952" cy="3978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504" y="5545830"/>
            <a:ext cx="401475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hthoek 38"/>
          <p:cNvSpPr/>
          <p:nvPr/>
        </p:nvSpPr>
        <p:spPr>
          <a:xfrm>
            <a:off x="3946312" y="1556659"/>
            <a:ext cx="1284907" cy="1306789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0" name="Rechthoek 39"/>
          <p:cNvSpPr/>
          <p:nvPr/>
        </p:nvSpPr>
        <p:spPr>
          <a:xfrm>
            <a:off x="5221598" y="2863448"/>
            <a:ext cx="2614597" cy="2617411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41" name="Rechte verbindingslijn met pijl 40"/>
          <p:cNvCxnSpPr/>
          <p:nvPr/>
        </p:nvCxnSpPr>
        <p:spPr>
          <a:xfrm>
            <a:off x="4483594" y="5822234"/>
            <a:ext cx="0" cy="2944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8" name="Rechte verbindingslijn 2047"/>
          <p:cNvCxnSpPr/>
          <p:nvPr/>
        </p:nvCxnSpPr>
        <p:spPr>
          <a:xfrm>
            <a:off x="5314312" y="5888730"/>
            <a:ext cx="2521883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Rechte verbindingslijn met pijl 45"/>
          <p:cNvCxnSpPr/>
          <p:nvPr/>
        </p:nvCxnSpPr>
        <p:spPr>
          <a:xfrm>
            <a:off x="5719360" y="5891184"/>
            <a:ext cx="0" cy="2148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hthoek 47"/>
          <p:cNvSpPr/>
          <p:nvPr/>
        </p:nvSpPr>
        <p:spPr>
          <a:xfrm>
            <a:off x="4181447" y="5509522"/>
            <a:ext cx="561761" cy="27018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9" name="Tekstvak 48"/>
          <p:cNvSpPr txBox="1"/>
          <p:nvPr/>
        </p:nvSpPr>
        <p:spPr>
          <a:xfrm>
            <a:off x="227040" y="5175325"/>
            <a:ext cx="281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>
                <a:solidFill>
                  <a:srgbClr val="C00000"/>
                </a:solidFill>
              </a:rPr>
              <a:t>Significant </a:t>
            </a:r>
            <a:r>
              <a:rPr lang="nl-BE" b="1" dirty="0" err="1" smtClean="0">
                <a:solidFill>
                  <a:srgbClr val="C00000"/>
                </a:solidFill>
              </a:rPr>
              <a:t>collinearity</a:t>
            </a:r>
            <a:r>
              <a:rPr lang="nl-BE" b="1" dirty="0" smtClean="0">
                <a:solidFill>
                  <a:srgbClr val="C00000"/>
                </a:solidFill>
              </a:rPr>
              <a:t>!</a:t>
            </a:r>
            <a:endParaRPr lang="nl-BE" b="1" dirty="0">
              <a:solidFill>
                <a:srgbClr val="C00000"/>
              </a:solidFill>
            </a:endParaRPr>
          </a:p>
        </p:txBody>
      </p:sp>
      <p:cxnSp>
        <p:nvCxnSpPr>
          <p:cNvPr id="51" name="Rechte verbindingslijn met pijl 50"/>
          <p:cNvCxnSpPr/>
          <p:nvPr/>
        </p:nvCxnSpPr>
        <p:spPr>
          <a:xfrm>
            <a:off x="1137068" y="4708418"/>
            <a:ext cx="0" cy="5059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78" y="4351708"/>
            <a:ext cx="1443827" cy="35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432" y="4351708"/>
            <a:ext cx="1157583" cy="57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echthoek 57"/>
          <p:cNvSpPr/>
          <p:nvPr/>
        </p:nvSpPr>
        <p:spPr>
          <a:xfrm>
            <a:off x="868472" y="4342433"/>
            <a:ext cx="561761" cy="298671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hthoek 1"/>
          <p:cNvSpPr/>
          <p:nvPr/>
        </p:nvSpPr>
        <p:spPr>
          <a:xfrm>
            <a:off x="3263230" y="186292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err="1">
                <a:solidFill>
                  <a:srgbClr val="C00000"/>
                </a:solidFill>
              </a:rPr>
              <a:t>Color</a:t>
            </a:r>
            <a:r>
              <a:rPr lang="nl-BE" b="1" dirty="0">
                <a:solidFill>
                  <a:srgbClr val="C00000"/>
                </a:solidFill>
              </a:rPr>
              <a:t> Map On </a:t>
            </a:r>
            <a:r>
              <a:rPr lang="nl-BE" b="1" dirty="0" err="1">
                <a:solidFill>
                  <a:srgbClr val="C00000"/>
                </a:solidFill>
              </a:rPr>
              <a:t>Correlations</a:t>
            </a:r>
            <a:r>
              <a:rPr lang="nl-BE" b="1" dirty="0">
                <a:solidFill>
                  <a:srgbClr val="C00000"/>
                </a:solidFill>
              </a:rPr>
              <a:t> </a:t>
            </a:r>
            <a:endParaRPr lang="nl-B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4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83499" y="135861"/>
            <a:ext cx="6487881" cy="461665"/>
          </a:xfrm>
          <a:prstGeom prst="rect">
            <a:avLst/>
          </a:prstGeom>
          <a:solidFill>
            <a:srgbClr val="FFFF9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 cap="small" dirty="0" err="1" smtClean="0"/>
              <a:t>Regression</a:t>
            </a:r>
            <a:r>
              <a:rPr lang="nl-BE" sz="2400" b="1" cap="small" dirty="0" smtClean="0"/>
              <a:t> analysis</a:t>
            </a:r>
            <a:r>
              <a:rPr lang="nl-BE" sz="2400" b="1" dirty="0" smtClean="0"/>
              <a:t> </a:t>
            </a:r>
            <a:r>
              <a:rPr lang="nl-BE" sz="2400" b="1" dirty="0" smtClean="0"/>
              <a:t>- Body Volume Model</a:t>
            </a:r>
            <a:endParaRPr lang="nl-BE" sz="24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84" y="780640"/>
            <a:ext cx="3082215" cy="562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51" y="755736"/>
            <a:ext cx="2708279" cy="5647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hoek 11"/>
          <p:cNvSpPr/>
          <p:nvPr/>
        </p:nvSpPr>
        <p:spPr>
          <a:xfrm>
            <a:off x="6638722" y="1179723"/>
            <a:ext cx="2363764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000" b="1" dirty="0" smtClean="0">
                <a:solidFill>
                  <a:srgbClr val="FF0000"/>
                </a:solidFill>
              </a:rPr>
              <a:t>DOE 1  Training</a:t>
            </a:r>
          </a:p>
          <a:p>
            <a:r>
              <a:rPr lang="nl-BE" sz="1200" b="1" dirty="0" smtClean="0">
                <a:solidFill>
                  <a:srgbClr val="FF0000"/>
                </a:solidFill>
              </a:rPr>
              <a:t>n = 54</a:t>
            </a:r>
            <a:endParaRPr lang="nl-BE" sz="1200" dirty="0">
              <a:solidFill>
                <a:srgbClr val="FF0000"/>
              </a:solidFill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6671380" y="1902648"/>
            <a:ext cx="2331106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000" b="1" dirty="0" smtClean="0">
                <a:solidFill>
                  <a:srgbClr val="0000FF"/>
                </a:solidFill>
              </a:rPr>
              <a:t>DOE 2  </a:t>
            </a:r>
            <a:r>
              <a:rPr lang="nl-BE" sz="2000" b="1" dirty="0" err="1" smtClean="0">
                <a:solidFill>
                  <a:srgbClr val="0000FF"/>
                </a:solidFill>
              </a:rPr>
              <a:t>Validation</a:t>
            </a:r>
            <a:endParaRPr lang="nl-BE" sz="2000" b="1" dirty="0" smtClean="0">
              <a:solidFill>
                <a:srgbClr val="0000FF"/>
              </a:solidFill>
            </a:endParaRPr>
          </a:p>
          <a:p>
            <a:r>
              <a:rPr lang="nl-BE" sz="1200" b="1" dirty="0">
                <a:solidFill>
                  <a:srgbClr val="0000FF"/>
                </a:solidFill>
              </a:rPr>
              <a:t>n</a:t>
            </a:r>
            <a:r>
              <a:rPr lang="nl-BE" sz="1200" b="1" dirty="0" smtClean="0">
                <a:solidFill>
                  <a:srgbClr val="0000FF"/>
                </a:solidFill>
              </a:rPr>
              <a:t> = 32</a:t>
            </a:r>
            <a:endParaRPr lang="nl-BE" sz="1200" dirty="0">
              <a:solidFill>
                <a:srgbClr val="0000FF"/>
              </a:solidFill>
            </a:endParaRPr>
          </a:p>
        </p:txBody>
      </p:sp>
      <p:sp>
        <p:nvSpPr>
          <p:cNvPr id="14" name="Rechthoek 13"/>
          <p:cNvSpPr/>
          <p:nvPr/>
        </p:nvSpPr>
        <p:spPr>
          <a:xfrm>
            <a:off x="2044417" y="773508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err="1" smtClean="0"/>
              <a:t>Female</a:t>
            </a:r>
            <a:endParaRPr lang="nl-BE" dirty="0"/>
          </a:p>
        </p:txBody>
      </p:sp>
      <p:sp>
        <p:nvSpPr>
          <p:cNvPr id="15" name="Rechthoek 14"/>
          <p:cNvSpPr/>
          <p:nvPr/>
        </p:nvSpPr>
        <p:spPr>
          <a:xfrm>
            <a:off x="5462533" y="741082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/>
              <a:t>M</a:t>
            </a:r>
            <a:r>
              <a:rPr lang="nl-BE" b="1" dirty="0" smtClean="0"/>
              <a:t>ale</a:t>
            </a:r>
            <a:endParaRPr lang="nl-BE" dirty="0"/>
          </a:p>
        </p:txBody>
      </p:sp>
      <p:sp>
        <p:nvSpPr>
          <p:cNvPr id="16" name="Tekstvak 15"/>
          <p:cNvSpPr txBox="1"/>
          <p:nvPr/>
        </p:nvSpPr>
        <p:spPr>
          <a:xfrm>
            <a:off x="6834666" y="2719304"/>
            <a:ext cx="1971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b="1" dirty="0" err="1" smtClean="0">
                <a:solidFill>
                  <a:srgbClr val="C00000"/>
                </a:solidFill>
              </a:rPr>
              <a:t>Good</a:t>
            </a:r>
            <a:r>
              <a:rPr lang="nl-BE" sz="2000" b="1" dirty="0" smtClean="0">
                <a:solidFill>
                  <a:srgbClr val="C00000"/>
                </a:solidFill>
              </a:rPr>
              <a:t> </a:t>
            </a:r>
            <a:r>
              <a:rPr lang="nl-BE" sz="2000" b="1" dirty="0" err="1" smtClean="0">
                <a:solidFill>
                  <a:srgbClr val="C00000"/>
                </a:solidFill>
              </a:rPr>
              <a:t>linear</a:t>
            </a:r>
            <a:r>
              <a:rPr lang="nl-BE" sz="2000" b="1" dirty="0" smtClean="0">
                <a:solidFill>
                  <a:srgbClr val="C00000"/>
                </a:solidFill>
              </a:rPr>
              <a:t> body volume </a:t>
            </a:r>
            <a:r>
              <a:rPr lang="nl-BE" sz="2000" b="1" dirty="0" err="1" smtClean="0">
                <a:solidFill>
                  <a:srgbClr val="C00000"/>
                </a:solidFill>
              </a:rPr>
              <a:t>models</a:t>
            </a:r>
            <a:r>
              <a:rPr lang="nl-BE" sz="2000" b="1" dirty="0" smtClean="0">
                <a:solidFill>
                  <a:srgbClr val="C00000"/>
                </a:solidFill>
              </a:rPr>
              <a:t>!</a:t>
            </a:r>
            <a:endParaRPr lang="nl-BE" sz="2000" b="1" dirty="0">
              <a:solidFill>
                <a:srgbClr val="C00000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5539231" y="5929240"/>
            <a:ext cx="1773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 err="1" smtClean="0"/>
              <a:t>Leave</a:t>
            </a:r>
            <a:r>
              <a:rPr lang="nl-BE" sz="1200" b="1" dirty="0" smtClean="0"/>
              <a:t> </a:t>
            </a:r>
            <a:r>
              <a:rPr lang="nl-BE" sz="1200" b="1" dirty="0" err="1" smtClean="0"/>
              <a:t>one</a:t>
            </a:r>
            <a:r>
              <a:rPr lang="nl-BE" sz="1200" b="1" dirty="0" smtClean="0"/>
              <a:t> out cross </a:t>
            </a:r>
            <a:r>
              <a:rPr lang="nl-BE" sz="1200" b="1" dirty="0" err="1" smtClean="0"/>
              <a:t>validation</a:t>
            </a:r>
            <a:endParaRPr lang="nl-BE" sz="1200" b="1" dirty="0"/>
          </a:p>
        </p:txBody>
      </p:sp>
      <p:cxnSp>
        <p:nvCxnSpPr>
          <p:cNvPr id="9" name="Rechte verbindingslijn met pijl 8"/>
          <p:cNvCxnSpPr>
            <a:endCxn id="17" idx="1"/>
          </p:cNvCxnSpPr>
          <p:nvPr/>
        </p:nvCxnSpPr>
        <p:spPr>
          <a:xfrm>
            <a:off x="5204790" y="6160073"/>
            <a:ext cx="33444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28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30634" y="139112"/>
            <a:ext cx="7238995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400" b="1" cap="small" dirty="0" err="1"/>
              <a:t>Regression</a:t>
            </a:r>
            <a:r>
              <a:rPr lang="nl-BE" sz="2400" b="1" cap="small" dirty="0"/>
              <a:t> analysis</a:t>
            </a:r>
            <a:r>
              <a:rPr lang="nl-BE" sz="2400" b="1" dirty="0" smtClean="0"/>
              <a:t> </a:t>
            </a:r>
            <a:r>
              <a:rPr lang="nl-BE" sz="2400" b="1" dirty="0" smtClean="0"/>
              <a:t>- %</a:t>
            </a:r>
            <a:r>
              <a:rPr lang="nl-BE" sz="2400" b="1" cap="small" dirty="0" smtClean="0"/>
              <a:t>Fat </a:t>
            </a:r>
            <a:r>
              <a:rPr lang="nl-BE" sz="2400" b="1" dirty="0" smtClean="0"/>
              <a:t>= f(volume, </a:t>
            </a:r>
            <a:r>
              <a:rPr lang="nl-BE" sz="2400" b="1" dirty="0" err="1" smtClean="0"/>
              <a:t>weight</a:t>
            </a:r>
            <a:r>
              <a:rPr lang="nl-BE" sz="2400" b="1" dirty="0" smtClean="0"/>
              <a:t>)</a:t>
            </a:r>
            <a:endParaRPr lang="nl-BE" sz="2400" b="1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46" y="758069"/>
            <a:ext cx="2894705" cy="5653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hthoek 18"/>
          <p:cNvSpPr/>
          <p:nvPr/>
        </p:nvSpPr>
        <p:spPr>
          <a:xfrm>
            <a:off x="1938091" y="773508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err="1" smtClean="0"/>
              <a:t>Female</a:t>
            </a:r>
            <a:endParaRPr lang="nl-BE" dirty="0"/>
          </a:p>
        </p:txBody>
      </p:sp>
      <p:sp>
        <p:nvSpPr>
          <p:cNvPr id="20" name="Tekstvak 19"/>
          <p:cNvSpPr txBox="1"/>
          <p:nvPr/>
        </p:nvSpPr>
        <p:spPr>
          <a:xfrm>
            <a:off x="0" y="1164419"/>
            <a:ext cx="82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900" b="1" dirty="0" err="1" smtClean="0"/>
              <a:t>Measured</a:t>
            </a:r>
            <a:r>
              <a:rPr lang="nl-BE" sz="900" b="1" dirty="0" smtClean="0"/>
              <a:t> Volume</a:t>
            </a:r>
            <a:endParaRPr lang="nl-BE" sz="900" b="1" dirty="0"/>
          </a:p>
        </p:txBody>
      </p:sp>
      <p:sp>
        <p:nvSpPr>
          <p:cNvPr id="21" name="Tekstvak 20"/>
          <p:cNvSpPr txBox="1"/>
          <p:nvPr/>
        </p:nvSpPr>
        <p:spPr>
          <a:xfrm>
            <a:off x="226705" y="2976352"/>
            <a:ext cx="13966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900" b="1" dirty="0" err="1" smtClean="0"/>
              <a:t>Calculated</a:t>
            </a:r>
            <a:r>
              <a:rPr lang="nl-BE" sz="900" b="1" dirty="0" smtClean="0"/>
              <a:t> Volume</a:t>
            </a:r>
            <a:endParaRPr lang="nl-BE" sz="9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761" y="758069"/>
            <a:ext cx="2849355" cy="5653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kstvak 21"/>
          <p:cNvSpPr txBox="1"/>
          <p:nvPr/>
        </p:nvSpPr>
        <p:spPr>
          <a:xfrm>
            <a:off x="3063256" y="1170626"/>
            <a:ext cx="82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900" b="1" dirty="0" err="1" smtClean="0"/>
              <a:t>Measured</a:t>
            </a:r>
            <a:r>
              <a:rPr lang="nl-BE" sz="900" b="1" dirty="0" smtClean="0"/>
              <a:t> Volume</a:t>
            </a:r>
            <a:endParaRPr lang="nl-BE" sz="900" b="1" dirty="0"/>
          </a:p>
        </p:txBody>
      </p:sp>
      <p:sp>
        <p:nvSpPr>
          <p:cNvPr id="23" name="Tekstvak 22"/>
          <p:cNvSpPr txBox="1"/>
          <p:nvPr/>
        </p:nvSpPr>
        <p:spPr>
          <a:xfrm>
            <a:off x="3326347" y="2976352"/>
            <a:ext cx="13966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900" b="1" dirty="0" err="1" smtClean="0"/>
              <a:t>Calculated</a:t>
            </a:r>
            <a:r>
              <a:rPr lang="nl-BE" sz="900" b="1" dirty="0" smtClean="0"/>
              <a:t> Volume</a:t>
            </a:r>
            <a:endParaRPr lang="nl-BE" sz="900" b="1" dirty="0"/>
          </a:p>
        </p:txBody>
      </p:sp>
      <p:sp>
        <p:nvSpPr>
          <p:cNvPr id="24" name="Rechthoek 23"/>
          <p:cNvSpPr/>
          <p:nvPr/>
        </p:nvSpPr>
        <p:spPr>
          <a:xfrm>
            <a:off x="5014444" y="741242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/>
              <a:t>M</a:t>
            </a:r>
            <a:r>
              <a:rPr lang="nl-BE" b="1" dirty="0" smtClean="0"/>
              <a:t>ale</a:t>
            </a:r>
            <a:endParaRPr lang="nl-BE" dirty="0"/>
          </a:p>
        </p:txBody>
      </p:sp>
      <p:sp>
        <p:nvSpPr>
          <p:cNvPr id="25" name="Tekstvak 24"/>
          <p:cNvSpPr txBox="1"/>
          <p:nvPr/>
        </p:nvSpPr>
        <p:spPr>
          <a:xfrm>
            <a:off x="6477502" y="2976352"/>
            <a:ext cx="25166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 err="1" smtClean="0">
                <a:solidFill>
                  <a:srgbClr val="C00000"/>
                </a:solidFill>
              </a:rPr>
              <a:t>Poor</a:t>
            </a:r>
            <a:r>
              <a:rPr lang="nl-BE" sz="2800" b="1" dirty="0">
                <a:solidFill>
                  <a:srgbClr val="C00000"/>
                </a:solidFill>
              </a:rPr>
              <a:t> </a:t>
            </a:r>
            <a:r>
              <a:rPr lang="nl-BE" sz="2800" b="1" dirty="0" err="1" smtClean="0">
                <a:solidFill>
                  <a:srgbClr val="C00000"/>
                </a:solidFill>
              </a:rPr>
              <a:t>predictive</a:t>
            </a:r>
            <a:r>
              <a:rPr lang="nl-BE" sz="2800" b="1" dirty="0" smtClean="0">
                <a:solidFill>
                  <a:srgbClr val="C00000"/>
                </a:solidFill>
              </a:rPr>
              <a:t> power </a:t>
            </a:r>
            <a:endParaRPr lang="nl-BE" sz="2800" b="1" dirty="0">
              <a:solidFill>
                <a:srgbClr val="C00000"/>
              </a:solidFill>
            </a:endParaRPr>
          </a:p>
        </p:txBody>
      </p:sp>
      <p:cxnSp>
        <p:nvCxnSpPr>
          <p:cNvPr id="27" name="Rechte verbindingslijn met pijl 26"/>
          <p:cNvCxnSpPr/>
          <p:nvPr/>
        </p:nvCxnSpPr>
        <p:spPr>
          <a:xfrm>
            <a:off x="5902890" y="3006325"/>
            <a:ext cx="1008273" cy="2008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hthoek 16"/>
          <p:cNvSpPr/>
          <p:nvPr/>
        </p:nvSpPr>
        <p:spPr>
          <a:xfrm>
            <a:off x="6421009" y="1142840"/>
            <a:ext cx="2363764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000" b="1" dirty="0" smtClean="0">
                <a:solidFill>
                  <a:srgbClr val="FF0000"/>
                </a:solidFill>
              </a:rPr>
              <a:t>DOE 1  Training</a:t>
            </a:r>
          </a:p>
          <a:p>
            <a:r>
              <a:rPr lang="nl-BE" sz="1200" b="1" dirty="0" smtClean="0">
                <a:solidFill>
                  <a:srgbClr val="FF0000"/>
                </a:solidFill>
              </a:rPr>
              <a:t>n = 54</a:t>
            </a:r>
            <a:endParaRPr lang="nl-BE" sz="1200" dirty="0">
              <a:solidFill>
                <a:srgbClr val="FF0000"/>
              </a:solidFill>
            </a:endParaRPr>
          </a:p>
        </p:txBody>
      </p:sp>
      <p:sp>
        <p:nvSpPr>
          <p:cNvPr id="18" name="Rechthoek 17"/>
          <p:cNvSpPr/>
          <p:nvPr/>
        </p:nvSpPr>
        <p:spPr>
          <a:xfrm>
            <a:off x="6453667" y="1900296"/>
            <a:ext cx="2331106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000" b="1" dirty="0" smtClean="0">
                <a:solidFill>
                  <a:srgbClr val="0000FF"/>
                </a:solidFill>
              </a:rPr>
              <a:t>DOE 2  </a:t>
            </a:r>
            <a:r>
              <a:rPr lang="nl-BE" sz="2000" b="1" dirty="0" err="1" smtClean="0">
                <a:solidFill>
                  <a:srgbClr val="0000FF"/>
                </a:solidFill>
              </a:rPr>
              <a:t>Validation</a:t>
            </a:r>
            <a:endParaRPr lang="nl-BE" sz="2000" b="1" dirty="0" smtClean="0">
              <a:solidFill>
                <a:srgbClr val="0000FF"/>
              </a:solidFill>
            </a:endParaRPr>
          </a:p>
          <a:p>
            <a:r>
              <a:rPr lang="nl-BE" sz="1200" b="1" dirty="0">
                <a:solidFill>
                  <a:srgbClr val="0000FF"/>
                </a:solidFill>
              </a:rPr>
              <a:t>n</a:t>
            </a:r>
            <a:r>
              <a:rPr lang="nl-BE" sz="1200" b="1" dirty="0" smtClean="0">
                <a:solidFill>
                  <a:srgbClr val="0000FF"/>
                </a:solidFill>
              </a:rPr>
              <a:t> = 32</a:t>
            </a:r>
            <a:endParaRPr lang="nl-BE" sz="1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7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10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51389" y="81928"/>
            <a:ext cx="7621013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400" b="1" cap="small" dirty="0" err="1"/>
              <a:t>Regression</a:t>
            </a:r>
            <a:r>
              <a:rPr lang="nl-BE" sz="2400" b="1" cap="small" dirty="0"/>
              <a:t> analysis</a:t>
            </a:r>
            <a:r>
              <a:rPr lang="nl-BE" sz="2400" b="1" dirty="0" smtClean="0"/>
              <a:t> </a:t>
            </a:r>
            <a:r>
              <a:rPr lang="nl-BE" sz="2400" b="1" dirty="0" smtClean="0"/>
              <a:t>- </a:t>
            </a:r>
            <a:r>
              <a:rPr lang="nl-BE" sz="2400" b="1" cap="small" dirty="0" smtClean="0"/>
              <a:t>%Fat</a:t>
            </a:r>
            <a:r>
              <a:rPr lang="nl-BE" sz="2400" b="1" dirty="0" smtClean="0"/>
              <a:t> </a:t>
            </a:r>
            <a:r>
              <a:rPr lang="nl-BE" sz="2400" b="1" dirty="0"/>
              <a:t>=</a:t>
            </a:r>
            <a:r>
              <a:rPr lang="nl-BE" sz="2400" b="1" dirty="0" smtClean="0"/>
              <a:t> f(body </a:t>
            </a:r>
            <a:r>
              <a:rPr lang="nl-BE" sz="2400" b="1" dirty="0" err="1" smtClean="0"/>
              <a:t>shape</a:t>
            </a:r>
            <a:r>
              <a:rPr lang="nl-BE" sz="2400" b="1" dirty="0" smtClean="0"/>
              <a:t> </a:t>
            </a:r>
            <a:r>
              <a:rPr lang="nl-BE" sz="2400" b="1" dirty="0" err="1" smtClean="0"/>
              <a:t>ratios</a:t>
            </a:r>
            <a:r>
              <a:rPr lang="nl-BE" sz="2400" b="1" dirty="0" smtClean="0"/>
              <a:t>)</a:t>
            </a:r>
            <a:r>
              <a:rPr lang="nl-BE" sz="2400" b="1" baseline="-25000" dirty="0" smtClean="0"/>
              <a:t> </a:t>
            </a:r>
            <a:endParaRPr lang="nl-BE" sz="2400" b="1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UNIVERSITY COLLEGE GHENT</a:t>
            </a:r>
            <a:endParaRPr lang="nl-NL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61" y="1142840"/>
            <a:ext cx="2411154" cy="5246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67" y="1125993"/>
            <a:ext cx="2439316" cy="530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kstvak 27"/>
          <p:cNvSpPr txBox="1"/>
          <p:nvPr/>
        </p:nvSpPr>
        <p:spPr>
          <a:xfrm>
            <a:off x="4706107" y="611060"/>
            <a:ext cx="36936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200" b="1" dirty="0" err="1" smtClean="0">
                <a:solidFill>
                  <a:srgbClr val="C00000"/>
                </a:solidFill>
              </a:rPr>
              <a:t>R</a:t>
            </a:r>
            <a:r>
              <a:rPr lang="nl-BE" sz="2200" b="1" baseline="-25000" dirty="0" err="1" smtClean="0">
                <a:solidFill>
                  <a:srgbClr val="C00000"/>
                </a:solidFill>
              </a:rPr>
              <a:t>i</a:t>
            </a:r>
            <a:r>
              <a:rPr lang="nl-BE" sz="2200" b="1" dirty="0" smtClean="0">
                <a:solidFill>
                  <a:srgbClr val="C00000"/>
                </a:solidFill>
              </a:rPr>
              <a:t> </a:t>
            </a:r>
            <a:r>
              <a:rPr lang="nl-BE" sz="22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nl-BE" sz="2200" b="1" dirty="0" smtClean="0">
                <a:solidFill>
                  <a:srgbClr val="C00000"/>
                </a:solidFill>
              </a:rPr>
              <a:t>ratio’s body </a:t>
            </a:r>
            <a:r>
              <a:rPr lang="nl-BE" sz="2200" b="1" dirty="0" err="1" smtClean="0">
                <a:solidFill>
                  <a:srgbClr val="C00000"/>
                </a:solidFill>
              </a:rPr>
              <a:t>shape</a:t>
            </a:r>
            <a:endParaRPr lang="nl-BE" sz="2200" b="1" dirty="0">
              <a:solidFill>
                <a:srgbClr val="C00000"/>
              </a:solidFill>
            </a:endParaRPr>
          </a:p>
        </p:txBody>
      </p:sp>
      <p:sp>
        <p:nvSpPr>
          <p:cNvPr id="29" name="Rechthoek 28"/>
          <p:cNvSpPr/>
          <p:nvPr/>
        </p:nvSpPr>
        <p:spPr>
          <a:xfrm>
            <a:off x="1757334" y="1086674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err="1" smtClean="0"/>
              <a:t>Female</a:t>
            </a:r>
            <a:endParaRPr lang="nl-BE" dirty="0"/>
          </a:p>
        </p:txBody>
      </p:sp>
      <p:sp>
        <p:nvSpPr>
          <p:cNvPr id="30" name="Rechthoek 29"/>
          <p:cNvSpPr/>
          <p:nvPr/>
        </p:nvSpPr>
        <p:spPr>
          <a:xfrm>
            <a:off x="4706108" y="1102749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/>
              <a:t>M</a:t>
            </a:r>
            <a:r>
              <a:rPr lang="nl-BE" b="1" dirty="0" smtClean="0"/>
              <a:t>ale</a:t>
            </a:r>
            <a:endParaRPr lang="nl-BE" dirty="0"/>
          </a:p>
        </p:txBody>
      </p:sp>
      <p:sp>
        <p:nvSpPr>
          <p:cNvPr id="31" name="Tekstvak 30"/>
          <p:cNvSpPr txBox="1"/>
          <p:nvPr/>
        </p:nvSpPr>
        <p:spPr>
          <a:xfrm>
            <a:off x="6102046" y="3324263"/>
            <a:ext cx="25166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 err="1" smtClean="0">
                <a:solidFill>
                  <a:srgbClr val="C00000"/>
                </a:solidFill>
              </a:rPr>
              <a:t>Improved</a:t>
            </a:r>
            <a:r>
              <a:rPr lang="nl-BE" sz="2800" b="1" dirty="0" smtClean="0">
                <a:solidFill>
                  <a:srgbClr val="C00000"/>
                </a:solidFill>
              </a:rPr>
              <a:t> </a:t>
            </a:r>
            <a:r>
              <a:rPr lang="nl-BE" sz="2800" b="1" dirty="0" err="1" smtClean="0">
                <a:solidFill>
                  <a:srgbClr val="C00000"/>
                </a:solidFill>
              </a:rPr>
              <a:t>predictive</a:t>
            </a:r>
            <a:r>
              <a:rPr lang="nl-BE" sz="2800" b="1" dirty="0" smtClean="0">
                <a:solidFill>
                  <a:srgbClr val="C00000"/>
                </a:solidFill>
              </a:rPr>
              <a:t> power </a:t>
            </a:r>
            <a:endParaRPr lang="nl-BE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hthoek 1"/>
              <p:cNvSpPr/>
              <p:nvPr/>
            </p:nvSpPr>
            <p:spPr>
              <a:xfrm>
                <a:off x="42529" y="609969"/>
                <a:ext cx="4624343" cy="4616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BE" sz="2200" b="1" dirty="0" smtClean="0">
                    <a:solidFill>
                      <a:srgbClr val="C00000"/>
                    </a:solidFill>
                  </a:rPr>
                  <a:t>%</a:t>
                </a:r>
                <a:r>
                  <a:rPr lang="nl-BE" sz="2200" b="1" dirty="0">
                    <a:solidFill>
                      <a:srgbClr val="C00000"/>
                    </a:solidFill>
                  </a:rPr>
                  <a:t>Fat</a:t>
                </a:r>
                <a:r>
                  <a:rPr lang="nl-BE" sz="2200" b="1" baseline="-25000" dirty="0">
                    <a:solidFill>
                      <a:srgbClr val="C00000"/>
                    </a:solidFill>
                  </a:rPr>
                  <a:t> </a:t>
                </a:r>
                <a:r>
                  <a:rPr lang="nl-BE" sz="2200" b="1" dirty="0">
                    <a:solidFill>
                      <a:srgbClr val="C00000"/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nl-BE" sz="22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l-BE" sz="2200">
                            <a:solidFill>
                              <a:srgbClr val="C00000"/>
                            </a:solidFill>
                            <a:latin typeface="Cambria Math"/>
                          </a:rPr>
                          <m:t>i</m:t>
                        </m:r>
                        <m:r>
                          <a:rPr lang="nl-BE" sz="2200">
                            <a:solidFill>
                              <a:srgbClr val="C0000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l-BE" sz="2200">
                            <a:solidFill>
                              <a:srgbClr val="C00000"/>
                            </a:solidFill>
                            <a:latin typeface="Cambria Math"/>
                          </a:rPr>
                          <m:t>i</m:t>
                        </m:r>
                        <m:r>
                          <a:rPr lang="nl-BE" sz="2200">
                            <a:solidFill>
                              <a:srgbClr val="C00000"/>
                            </a:solidFill>
                            <a:latin typeface="Cambria Math"/>
                          </a:rPr>
                          <m:t>=6</m:t>
                        </m:r>
                      </m:sup>
                      <m:e>
                        <m:r>
                          <m:rPr>
                            <m:nor/>
                          </m:rPr>
                          <a:rPr lang="nl-BE" sz="2200" b="1" dirty="0">
                            <a:solidFill>
                              <a:srgbClr val="C00000"/>
                            </a:solidFill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l-BE" sz="2200" b="1" baseline="-25000" dirty="0">
                            <a:solidFill>
                              <a:srgbClr val="C00000"/>
                            </a:solidFill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nl-BE" sz="2200" b="1" dirty="0">
                            <a:solidFill>
                              <a:srgbClr val="C00000"/>
                            </a:solidFill>
                          </a:rPr>
                          <m:t>(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𝐱𝟏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𝐱𝟐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𝐱𝟑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𝐱𝟒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𝐱𝟓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𝐱𝟔</m:t>
                        </m:r>
                        <m:r>
                          <a:rPr lang="nl-BE" sz="2200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nl-BE" sz="2200" dirty="0"/>
              </a:p>
            </p:txBody>
          </p:sp>
        </mc:Choice>
        <mc:Fallback xmlns="">
          <p:sp>
            <p:nvSpPr>
              <p:cNvPr id="2" name="Rechthoek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29" y="609969"/>
                <a:ext cx="4624343" cy="461601"/>
              </a:xfrm>
              <a:prstGeom prst="rect">
                <a:avLst/>
              </a:prstGeom>
              <a:blipFill rotWithShape="1">
                <a:blip r:embed="rId4"/>
                <a:stretch>
                  <a:fillRect l="-1713" t="-110526" b="-177632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hthoek 13"/>
          <p:cNvSpPr/>
          <p:nvPr/>
        </p:nvSpPr>
        <p:spPr>
          <a:xfrm>
            <a:off x="6102046" y="1453785"/>
            <a:ext cx="2363764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000" b="1" dirty="0" smtClean="0">
                <a:solidFill>
                  <a:srgbClr val="FF0000"/>
                </a:solidFill>
              </a:rPr>
              <a:t>DOE 1  Training</a:t>
            </a:r>
          </a:p>
          <a:p>
            <a:r>
              <a:rPr lang="nl-BE" sz="1200" b="1" dirty="0" smtClean="0">
                <a:solidFill>
                  <a:srgbClr val="FF0000"/>
                </a:solidFill>
              </a:rPr>
              <a:t>n = 54</a:t>
            </a:r>
            <a:endParaRPr lang="nl-BE" sz="1200" dirty="0">
              <a:solidFill>
                <a:srgbClr val="FF0000"/>
              </a:solidFill>
            </a:endParaRPr>
          </a:p>
        </p:txBody>
      </p:sp>
      <p:sp>
        <p:nvSpPr>
          <p:cNvPr id="15" name="Rechthoek 14"/>
          <p:cNvSpPr/>
          <p:nvPr/>
        </p:nvSpPr>
        <p:spPr>
          <a:xfrm>
            <a:off x="6134704" y="2209899"/>
            <a:ext cx="2331106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000" b="1" dirty="0" smtClean="0">
                <a:solidFill>
                  <a:srgbClr val="0000FF"/>
                </a:solidFill>
              </a:rPr>
              <a:t>DOE 2  </a:t>
            </a:r>
            <a:r>
              <a:rPr lang="nl-BE" sz="2000" b="1" dirty="0" err="1" smtClean="0">
                <a:solidFill>
                  <a:srgbClr val="0000FF"/>
                </a:solidFill>
              </a:rPr>
              <a:t>Validation</a:t>
            </a:r>
            <a:endParaRPr lang="nl-BE" sz="2000" b="1" dirty="0" smtClean="0">
              <a:solidFill>
                <a:srgbClr val="0000FF"/>
              </a:solidFill>
            </a:endParaRPr>
          </a:p>
          <a:p>
            <a:r>
              <a:rPr lang="nl-BE" sz="1200" b="1" dirty="0">
                <a:solidFill>
                  <a:srgbClr val="0000FF"/>
                </a:solidFill>
              </a:rPr>
              <a:t>n</a:t>
            </a:r>
            <a:r>
              <a:rPr lang="nl-BE" sz="1200" b="1" dirty="0" smtClean="0">
                <a:solidFill>
                  <a:srgbClr val="0000FF"/>
                </a:solidFill>
              </a:rPr>
              <a:t> = 32</a:t>
            </a:r>
            <a:endParaRPr lang="nl-BE" sz="1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2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sp>
        <p:nvSpPr>
          <p:cNvPr id="27" name="Tekstvak 26"/>
          <p:cNvSpPr txBox="1"/>
          <p:nvPr/>
        </p:nvSpPr>
        <p:spPr>
          <a:xfrm>
            <a:off x="2992543" y="4998072"/>
            <a:ext cx="4000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b="1" dirty="0" err="1" smtClean="0">
                <a:solidFill>
                  <a:srgbClr val="C00000"/>
                </a:solidFill>
              </a:rPr>
              <a:t>Slightly</a:t>
            </a:r>
            <a:r>
              <a:rPr lang="nl-BE" sz="2000" b="1" dirty="0" smtClean="0">
                <a:solidFill>
                  <a:srgbClr val="C00000"/>
                </a:solidFill>
              </a:rPr>
              <a:t> </a:t>
            </a:r>
            <a:r>
              <a:rPr lang="nl-BE" sz="2000" b="1" dirty="0" err="1" smtClean="0">
                <a:solidFill>
                  <a:srgbClr val="C00000"/>
                </a:solidFill>
              </a:rPr>
              <a:t>better</a:t>
            </a:r>
            <a:r>
              <a:rPr lang="nl-BE" sz="2000" b="1" dirty="0" smtClean="0">
                <a:solidFill>
                  <a:srgbClr val="C00000"/>
                </a:solidFill>
              </a:rPr>
              <a:t> </a:t>
            </a:r>
            <a:r>
              <a:rPr lang="nl-BE" sz="2000" b="1" dirty="0" err="1" smtClean="0">
                <a:solidFill>
                  <a:srgbClr val="C00000"/>
                </a:solidFill>
              </a:rPr>
              <a:t>predictive</a:t>
            </a:r>
            <a:r>
              <a:rPr lang="nl-BE" sz="2000" b="1" dirty="0" smtClean="0">
                <a:solidFill>
                  <a:srgbClr val="C00000"/>
                </a:solidFill>
              </a:rPr>
              <a:t> power</a:t>
            </a:r>
          </a:p>
          <a:p>
            <a:pPr algn="ctr"/>
            <a:r>
              <a:rPr lang="nl-BE" sz="2000" b="1" dirty="0" err="1" smtClean="0">
                <a:solidFill>
                  <a:srgbClr val="C00000"/>
                </a:solidFill>
              </a:rPr>
              <a:t>Collinearity</a:t>
            </a:r>
            <a:r>
              <a:rPr lang="nl-BE" sz="2000" b="1" dirty="0" smtClean="0">
                <a:solidFill>
                  <a:srgbClr val="C00000"/>
                </a:solidFill>
              </a:rPr>
              <a:t>!</a:t>
            </a:r>
            <a:endParaRPr lang="nl-BE" sz="20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3" y="781361"/>
            <a:ext cx="2626241" cy="583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971" y="3031050"/>
            <a:ext cx="3876382" cy="175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hoek 13"/>
          <p:cNvSpPr/>
          <p:nvPr/>
        </p:nvSpPr>
        <p:spPr>
          <a:xfrm>
            <a:off x="2960643" y="740584"/>
            <a:ext cx="3291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400" b="1" dirty="0" smtClean="0"/>
              <a:t>Model </a:t>
            </a:r>
            <a:r>
              <a:rPr lang="nl-BE" sz="2400" b="1" dirty="0" err="1" smtClean="0"/>
              <a:t>Ri</a:t>
            </a:r>
            <a:r>
              <a:rPr lang="nl-BE" sz="2400" b="1" dirty="0" smtClean="0"/>
              <a:t> 2 Male + R5</a:t>
            </a:r>
            <a:endParaRPr lang="nl-BE" sz="2400" dirty="0"/>
          </a:p>
        </p:txBody>
      </p:sp>
      <p:sp>
        <p:nvSpPr>
          <p:cNvPr id="11" name="Rechthoek 10"/>
          <p:cNvSpPr/>
          <p:nvPr/>
        </p:nvSpPr>
        <p:spPr>
          <a:xfrm>
            <a:off x="3066971" y="1202249"/>
            <a:ext cx="2363764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000" b="1" dirty="0" smtClean="0">
                <a:solidFill>
                  <a:srgbClr val="FF0000"/>
                </a:solidFill>
              </a:rPr>
              <a:t>DOE 1  Training</a:t>
            </a:r>
          </a:p>
          <a:p>
            <a:r>
              <a:rPr lang="nl-BE" sz="1200" b="1" dirty="0" smtClean="0">
                <a:solidFill>
                  <a:srgbClr val="FF0000"/>
                </a:solidFill>
              </a:rPr>
              <a:t>n = 54</a:t>
            </a:r>
            <a:endParaRPr lang="nl-BE" sz="1200" dirty="0">
              <a:solidFill>
                <a:srgbClr val="FF0000"/>
              </a:solidFill>
            </a:endParaRPr>
          </a:p>
        </p:txBody>
      </p:sp>
      <p:sp>
        <p:nvSpPr>
          <p:cNvPr id="12" name="Rechthoek 11"/>
          <p:cNvSpPr/>
          <p:nvPr/>
        </p:nvSpPr>
        <p:spPr>
          <a:xfrm>
            <a:off x="3083300" y="1925196"/>
            <a:ext cx="2331106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nl-BE" sz="2000" b="1" dirty="0" smtClean="0">
                <a:solidFill>
                  <a:srgbClr val="0000FF"/>
                </a:solidFill>
              </a:rPr>
              <a:t>DOE 2  </a:t>
            </a:r>
            <a:r>
              <a:rPr lang="nl-BE" sz="2000" b="1" dirty="0" err="1" smtClean="0">
                <a:solidFill>
                  <a:srgbClr val="0000FF"/>
                </a:solidFill>
              </a:rPr>
              <a:t>Validation</a:t>
            </a:r>
            <a:endParaRPr lang="nl-BE" sz="2000" b="1" dirty="0" smtClean="0">
              <a:solidFill>
                <a:srgbClr val="0000FF"/>
              </a:solidFill>
            </a:endParaRPr>
          </a:p>
          <a:p>
            <a:r>
              <a:rPr lang="nl-BE" sz="1200" b="1" dirty="0">
                <a:solidFill>
                  <a:srgbClr val="0000FF"/>
                </a:solidFill>
              </a:rPr>
              <a:t>n</a:t>
            </a:r>
            <a:r>
              <a:rPr lang="nl-BE" sz="1200" b="1" dirty="0" smtClean="0">
                <a:solidFill>
                  <a:srgbClr val="0000FF"/>
                </a:solidFill>
              </a:rPr>
              <a:t> = 32</a:t>
            </a:r>
            <a:endParaRPr lang="nl-BE" sz="1200" dirty="0">
              <a:solidFill>
                <a:srgbClr val="0000FF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151389" y="81928"/>
            <a:ext cx="7621013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400" b="1" cap="small" dirty="0" err="1"/>
              <a:t>Regression</a:t>
            </a:r>
            <a:r>
              <a:rPr lang="nl-BE" sz="2400" b="1" cap="small" dirty="0"/>
              <a:t> analysis</a:t>
            </a:r>
            <a:r>
              <a:rPr lang="nl-BE" sz="2400" b="1" dirty="0" smtClean="0"/>
              <a:t> </a:t>
            </a:r>
            <a:r>
              <a:rPr lang="nl-BE" sz="2400" b="1" dirty="0" smtClean="0"/>
              <a:t>- </a:t>
            </a:r>
            <a:r>
              <a:rPr lang="nl-BE" sz="2400" b="1" cap="small" dirty="0" smtClean="0"/>
              <a:t>%Fat</a:t>
            </a:r>
            <a:r>
              <a:rPr lang="nl-BE" sz="2400" b="1" dirty="0" smtClean="0"/>
              <a:t> </a:t>
            </a:r>
            <a:r>
              <a:rPr lang="nl-BE" sz="2400" b="1" dirty="0"/>
              <a:t>=</a:t>
            </a:r>
            <a:r>
              <a:rPr lang="nl-BE" sz="2400" b="1" dirty="0" smtClean="0"/>
              <a:t> f(body </a:t>
            </a:r>
            <a:r>
              <a:rPr lang="nl-BE" sz="2400" b="1" dirty="0" err="1" smtClean="0"/>
              <a:t>shape</a:t>
            </a:r>
            <a:r>
              <a:rPr lang="nl-BE" sz="2400" b="1" dirty="0" smtClean="0"/>
              <a:t> </a:t>
            </a:r>
            <a:r>
              <a:rPr lang="nl-BE" sz="2400" b="1" dirty="0" err="1" smtClean="0"/>
              <a:t>ratios</a:t>
            </a:r>
            <a:r>
              <a:rPr lang="nl-BE" sz="2400" b="1" dirty="0" smtClean="0"/>
              <a:t>)</a:t>
            </a:r>
            <a:r>
              <a:rPr lang="nl-BE" sz="2400" b="1" baseline="-25000" dirty="0" smtClean="0"/>
              <a:t> </a:t>
            </a:r>
            <a:endParaRPr lang="nl-BE" sz="2400" b="1" dirty="0"/>
          </a:p>
        </p:txBody>
      </p:sp>
    </p:spTree>
    <p:extLst>
      <p:ext uri="{BB962C8B-B14F-4D97-AF65-F5344CB8AC3E}">
        <p14:creationId xmlns:p14="http://schemas.microsoft.com/office/powerpoint/2010/main" val="340387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12</a:t>
            </a:fld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sp>
        <p:nvSpPr>
          <p:cNvPr id="17" name="Tekstvak 16"/>
          <p:cNvSpPr txBox="1"/>
          <p:nvPr/>
        </p:nvSpPr>
        <p:spPr>
          <a:xfrm>
            <a:off x="206072" y="103700"/>
            <a:ext cx="6858757" cy="47705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500" b="1" cap="small" dirty="0" smtClean="0"/>
              <a:t>Model </a:t>
            </a:r>
            <a:r>
              <a:rPr lang="nl-BE" sz="2500" b="1" cap="small" dirty="0" err="1" smtClean="0"/>
              <a:t>validation</a:t>
            </a:r>
            <a:r>
              <a:rPr lang="nl-BE" sz="2500" b="1" dirty="0" smtClean="0"/>
              <a:t> </a:t>
            </a:r>
            <a:r>
              <a:rPr lang="nl-BE" sz="2500" b="1" dirty="0" smtClean="0">
                <a:sym typeface="Wingdings" panose="05000000000000000000" pitchFamily="2" charset="2"/>
              </a:rPr>
              <a:t>- </a:t>
            </a:r>
            <a:r>
              <a:rPr lang="nl-BE" sz="2500" b="1" cap="small" dirty="0" smtClean="0"/>
              <a:t>K-</a:t>
            </a:r>
            <a:r>
              <a:rPr lang="nl-BE" sz="2500" b="1" cap="small" dirty="0" err="1" smtClean="0"/>
              <a:t>Fold</a:t>
            </a:r>
            <a:r>
              <a:rPr lang="nl-BE" sz="2500" b="1" cap="small" dirty="0" smtClean="0"/>
              <a:t> Cross </a:t>
            </a:r>
            <a:r>
              <a:rPr lang="nl-BE" sz="2500" b="1" cap="small" dirty="0" err="1" smtClean="0"/>
              <a:t>Validadion</a:t>
            </a:r>
            <a:endParaRPr lang="nl-BE" sz="2500" b="1" cap="smal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8" y="822584"/>
            <a:ext cx="8257318" cy="49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67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13</a:t>
            </a:fld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4" y="1031533"/>
            <a:ext cx="9052728" cy="523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7"/>
          <p:cNvSpPr/>
          <p:nvPr/>
        </p:nvSpPr>
        <p:spPr>
          <a:xfrm>
            <a:off x="366444" y="630743"/>
            <a:ext cx="30557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400" b="1" dirty="0" smtClean="0">
                <a:solidFill>
                  <a:schemeClr val="accent1">
                    <a:lumMod val="75000"/>
                  </a:schemeClr>
                </a:solidFill>
              </a:rPr>
              <a:t>JMP </a:t>
            </a:r>
            <a:r>
              <a:rPr lang="nl-BE" sz="2400" b="1" dirty="0" err="1" smtClean="0">
                <a:solidFill>
                  <a:schemeClr val="accent1">
                    <a:lumMod val="75000"/>
                  </a:schemeClr>
                </a:solidFill>
              </a:rPr>
              <a:t>Graph</a:t>
            </a:r>
            <a:r>
              <a:rPr lang="nl-BE" sz="2400" b="1" dirty="0" smtClean="0">
                <a:solidFill>
                  <a:schemeClr val="accent1">
                    <a:lumMod val="75000"/>
                  </a:schemeClr>
                </a:solidFill>
              </a:rPr>
              <a:t> Builder</a:t>
            </a:r>
            <a:endParaRPr lang="nl-B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1438861" y="4341557"/>
            <a:ext cx="400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 err="1" smtClean="0">
                <a:solidFill>
                  <a:srgbClr val="C00000"/>
                </a:solidFill>
              </a:rPr>
              <a:t>Lower</a:t>
            </a:r>
            <a:r>
              <a:rPr lang="nl-BE" sz="1600" b="1" dirty="0" smtClean="0">
                <a:solidFill>
                  <a:srgbClr val="C00000"/>
                </a:solidFill>
              </a:rPr>
              <a:t> R² but </a:t>
            </a:r>
            <a:r>
              <a:rPr lang="nl-BE" sz="1600" b="1" dirty="0" err="1" smtClean="0">
                <a:solidFill>
                  <a:srgbClr val="C00000"/>
                </a:solidFill>
              </a:rPr>
              <a:t>robust</a:t>
            </a:r>
            <a:r>
              <a:rPr lang="nl-BE" sz="1600" b="1" dirty="0" smtClean="0">
                <a:solidFill>
                  <a:srgbClr val="C00000"/>
                </a:solidFill>
              </a:rPr>
              <a:t> vs. #</a:t>
            </a:r>
            <a:r>
              <a:rPr lang="nl-BE" sz="1600" b="1" dirty="0" err="1" smtClean="0">
                <a:solidFill>
                  <a:srgbClr val="C00000"/>
                </a:solidFill>
              </a:rPr>
              <a:t>Folds</a:t>
            </a:r>
            <a:endParaRPr lang="nl-BE" sz="1600" b="1" dirty="0">
              <a:solidFill>
                <a:srgbClr val="C00000"/>
              </a:solidFill>
            </a:endParaRPr>
          </a:p>
        </p:txBody>
      </p:sp>
      <p:cxnSp>
        <p:nvCxnSpPr>
          <p:cNvPr id="3" name="Rechte verbindingslijn met pijl 2"/>
          <p:cNvCxnSpPr/>
          <p:nvPr/>
        </p:nvCxnSpPr>
        <p:spPr>
          <a:xfrm flipV="1">
            <a:off x="3795823" y="3413051"/>
            <a:ext cx="0" cy="829340"/>
          </a:xfrm>
          <a:prstGeom prst="straightConnector1">
            <a:avLst/>
          </a:prstGeom>
          <a:ln w="63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/>
          <p:cNvCxnSpPr/>
          <p:nvPr/>
        </p:nvCxnSpPr>
        <p:spPr>
          <a:xfrm>
            <a:off x="4841358" y="4680111"/>
            <a:ext cx="0" cy="357963"/>
          </a:xfrm>
          <a:prstGeom prst="straightConnector1">
            <a:avLst/>
          </a:prstGeom>
          <a:ln w="63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5224170" y="1717003"/>
            <a:ext cx="2903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b="1" dirty="0" err="1" smtClean="0">
                <a:solidFill>
                  <a:srgbClr val="C00000"/>
                </a:solidFill>
              </a:rPr>
              <a:t>Better</a:t>
            </a:r>
            <a:r>
              <a:rPr lang="nl-BE" sz="1600" b="1" dirty="0" smtClean="0">
                <a:solidFill>
                  <a:srgbClr val="C00000"/>
                </a:solidFill>
              </a:rPr>
              <a:t> model </a:t>
            </a:r>
            <a:r>
              <a:rPr lang="nl-BE" sz="1600" b="1" dirty="0" err="1" smtClean="0">
                <a:solidFill>
                  <a:srgbClr val="C00000"/>
                </a:solidFill>
              </a:rPr>
              <a:t>despite</a:t>
            </a:r>
            <a:r>
              <a:rPr lang="nl-BE" sz="1600" b="1" dirty="0" smtClean="0">
                <a:solidFill>
                  <a:srgbClr val="C00000"/>
                </a:solidFill>
              </a:rPr>
              <a:t> of </a:t>
            </a:r>
            <a:r>
              <a:rPr lang="nl-BE" sz="1600" b="1" dirty="0" err="1" smtClean="0">
                <a:solidFill>
                  <a:srgbClr val="C00000"/>
                </a:solidFill>
              </a:rPr>
              <a:t>collinearity</a:t>
            </a:r>
            <a:endParaRPr lang="nl-BE" sz="1600" b="1" dirty="0">
              <a:solidFill>
                <a:srgbClr val="C00000"/>
              </a:solidFill>
            </a:endParaRPr>
          </a:p>
        </p:txBody>
      </p:sp>
      <p:cxnSp>
        <p:nvCxnSpPr>
          <p:cNvPr id="15" name="Rechte verbindingslijn met pijl 14"/>
          <p:cNvCxnSpPr/>
          <p:nvPr/>
        </p:nvCxnSpPr>
        <p:spPr>
          <a:xfrm flipH="1">
            <a:off x="5603358" y="2122796"/>
            <a:ext cx="326065" cy="492813"/>
          </a:xfrm>
          <a:prstGeom prst="straightConnector1">
            <a:avLst/>
          </a:prstGeom>
          <a:ln w="63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kstvak 15"/>
          <p:cNvSpPr txBox="1"/>
          <p:nvPr/>
        </p:nvSpPr>
        <p:spPr>
          <a:xfrm>
            <a:off x="366444" y="153689"/>
            <a:ext cx="6858757" cy="47705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500" b="1" cap="small" dirty="0" smtClean="0"/>
              <a:t>Model </a:t>
            </a:r>
            <a:r>
              <a:rPr lang="nl-BE" sz="2500" b="1" cap="small" dirty="0" err="1" smtClean="0"/>
              <a:t>validation</a:t>
            </a:r>
            <a:r>
              <a:rPr lang="nl-BE" sz="2500" b="1" dirty="0" smtClean="0"/>
              <a:t> </a:t>
            </a:r>
            <a:r>
              <a:rPr lang="nl-BE" sz="2500" b="1" dirty="0" smtClean="0">
                <a:sym typeface="Wingdings" panose="05000000000000000000" pitchFamily="2" charset="2"/>
              </a:rPr>
              <a:t>- </a:t>
            </a:r>
            <a:r>
              <a:rPr lang="nl-BE" sz="2500" b="1" cap="small" dirty="0" smtClean="0"/>
              <a:t>K-</a:t>
            </a:r>
            <a:r>
              <a:rPr lang="nl-BE" sz="2500" b="1" cap="small" dirty="0" err="1" smtClean="0"/>
              <a:t>Fold</a:t>
            </a:r>
            <a:r>
              <a:rPr lang="nl-BE" sz="2500" b="1" cap="small" dirty="0" smtClean="0"/>
              <a:t> Cross </a:t>
            </a:r>
            <a:r>
              <a:rPr lang="nl-BE" sz="2500" b="1" cap="small" dirty="0" err="1" smtClean="0"/>
              <a:t>Validadion</a:t>
            </a:r>
            <a:endParaRPr lang="nl-BE" sz="2500" b="1" cap="small" dirty="0"/>
          </a:p>
        </p:txBody>
      </p:sp>
    </p:spTree>
    <p:extLst>
      <p:ext uri="{BB962C8B-B14F-4D97-AF65-F5344CB8AC3E}">
        <p14:creationId xmlns:p14="http://schemas.microsoft.com/office/powerpoint/2010/main" val="156533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14</a:t>
            </a:fld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sp>
        <p:nvSpPr>
          <p:cNvPr id="17" name="Tekstvak 16"/>
          <p:cNvSpPr txBox="1"/>
          <p:nvPr/>
        </p:nvSpPr>
        <p:spPr>
          <a:xfrm>
            <a:off x="194851" y="190785"/>
            <a:ext cx="3984930" cy="47705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500" b="1" cap="small" dirty="0"/>
              <a:t>%</a:t>
            </a:r>
            <a:r>
              <a:rPr lang="nl-BE" sz="2500" b="1" cap="small" dirty="0" smtClean="0"/>
              <a:t>Fat </a:t>
            </a:r>
            <a:r>
              <a:rPr lang="nl-BE" sz="2500" b="1" cap="small" dirty="0" err="1" smtClean="0"/>
              <a:t>capability</a:t>
            </a:r>
            <a:r>
              <a:rPr lang="nl-BE" sz="2500" b="1" cap="small" dirty="0" smtClean="0"/>
              <a:t> analysis</a:t>
            </a:r>
            <a:endParaRPr lang="nl-BE" sz="2500" b="1" cap="smal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1" y="800765"/>
            <a:ext cx="8803758" cy="238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2" y="3374969"/>
            <a:ext cx="8803758" cy="238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kstvak 15"/>
          <p:cNvSpPr txBox="1"/>
          <p:nvPr/>
        </p:nvSpPr>
        <p:spPr>
          <a:xfrm>
            <a:off x="194851" y="2400917"/>
            <a:ext cx="1602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smtClean="0"/>
              <a:t>Body volume </a:t>
            </a:r>
            <a:r>
              <a:rPr lang="nl-BE" sz="1400" b="1" dirty="0" err="1" smtClean="0"/>
              <a:t>measurement</a:t>
            </a:r>
            <a:endParaRPr lang="nl-BE" sz="1400" b="1" dirty="0"/>
          </a:p>
        </p:txBody>
      </p:sp>
      <p:sp>
        <p:nvSpPr>
          <p:cNvPr id="18" name="Tekstvak 17"/>
          <p:cNvSpPr txBox="1"/>
          <p:nvPr/>
        </p:nvSpPr>
        <p:spPr>
          <a:xfrm>
            <a:off x="194851" y="4953390"/>
            <a:ext cx="1602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err="1" smtClean="0"/>
              <a:t>Ri</a:t>
            </a:r>
            <a:r>
              <a:rPr lang="nl-BE" sz="1400" b="1" dirty="0" smtClean="0"/>
              <a:t> Body </a:t>
            </a:r>
            <a:r>
              <a:rPr lang="nl-BE" sz="1400" b="1" dirty="0" err="1" smtClean="0"/>
              <a:t>Shape</a:t>
            </a:r>
            <a:r>
              <a:rPr lang="nl-BE" sz="1400" b="1" dirty="0" smtClean="0"/>
              <a:t> model</a:t>
            </a:r>
            <a:endParaRPr lang="nl-BE" sz="1400" b="1" dirty="0"/>
          </a:p>
        </p:txBody>
      </p:sp>
      <p:sp>
        <p:nvSpPr>
          <p:cNvPr id="10" name="Tekstvak 9"/>
          <p:cNvSpPr txBox="1"/>
          <p:nvPr/>
        </p:nvSpPr>
        <p:spPr>
          <a:xfrm>
            <a:off x="4627565" y="5655316"/>
            <a:ext cx="2285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smtClean="0">
                <a:solidFill>
                  <a:srgbClr val="C00000"/>
                </a:solidFill>
              </a:rPr>
              <a:t>%Out of </a:t>
            </a:r>
            <a:r>
              <a:rPr lang="nl-BE" sz="1400" b="1" dirty="0" err="1" smtClean="0">
                <a:solidFill>
                  <a:srgbClr val="C00000"/>
                </a:solidFill>
              </a:rPr>
              <a:t>spec</a:t>
            </a:r>
            <a:r>
              <a:rPr lang="nl-BE" sz="1400" b="1" dirty="0" smtClean="0">
                <a:solidFill>
                  <a:srgbClr val="C00000"/>
                </a:solidFill>
              </a:rPr>
              <a:t> </a:t>
            </a:r>
            <a:r>
              <a:rPr lang="nl-BE" sz="1400" b="1" dirty="0" err="1" smtClean="0">
                <a:solidFill>
                  <a:srgbClr val="C00000"/>
                </a:solidFill>
              </a:rPr>
              <a:t>acceptable</a:t>
            </a:r>
            <a:endParaRPr lang="nl-BE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94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15</a:t>
            </a:fld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9" y="714374"/>
            <a:ext cx="8880525" cy="263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7" y="3608276"/>
            <a:ext cx="8885079" cy="240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8"/>
          <p:cNvSpPr txBox="1"/>
          <p:nvPr/>
        </p:nvSpPr>
        <p:spPr>
          <a:xfrm>
            <a:off x="237382" y="5215000"/>
            <a:ext cx="1602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smtClean="0"/>
              <a:t>Ri2 Body </a:t>
            </a:r>
            <a:r>
              <a:rPr lang="nl-BE" sz="1400" b="1" dirty="0" err="1" smtClean="0"/>
              <a:t>Shape</a:t>
            </a:r>
            <a:r>
              <a:rPr lang="nl-BE" sz="1400" b="1" dirty="0" smtClean="0"/>
              <a:t> model</a:t>
            </a:r>
            <a:endParaRPr lang="nl-BE" sz="1400" b="1" dirty="0"/>
          </a:p>
        </p:txBody>
      </p:sp>
      <p:sp>
        <p:nvSpPr>
          <p:cNvPr id="10" name="Tekstvak 9"/>
          <p:cNvSpPr txBox="1"/>
          <p:nvPr/>
        </p:nvSpPr>
        <p:spPr>
          <a:xfrm>
            <a:off x="364972" y="2539140"/>
            <a:ext cx="1602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smtClean="0"/>
              <a:t>Body volume </a:t>
            </a:r>
            <a:r>
              <a:rPr lang="nl-BE" sz="1400" b="1" dirty="0" err="1" smtClean="0"/>
              <a:t>measurement</a:t>
            </a:r>
            <a:endParaRPr lang="nl-BE" sz="1400" b="1" dirty="0"/>
          </a:p>
        </p:txBody>
      </p:sp>
      <p:sp>
        <p:nvSpPr>
          <p:cNvPr id="12" name="Tekstvak 11"/>
          <p:cNvSpPr txBox="1"/>
          <p:nvPr/>
        </p:nvSpPr>
        <p:spPr>
          <a:xfrm>
            <a:off x="4570126" y="5864139"/>
            <a:ext cx="2285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smtClean="0">
                <a:solidFill>
                  <a:srgbClr val="C00000"/>
                </a:solidFill>
              </a:rPr>
              <a:t>%Out of </a:t>
            </a:r>
            <a:r>
              <a:rPr lang="nl-BE" sz="1400" b="1" dirty="0" err="1" smtClean="0">
                <a:solidFill>
                  <a:srgbClr val="C00000"/>
                </a:solidFill>
              </a:rPr>
              <a:t>spec</a:t>
            </a:r>
            <a:r>
              <a:rPr lang="nl-BE" sz="1400" b="1" dirty="0" smtClean="0">
                <a:solidFill>
                  <a:srgbClr val="C00000"/>
                </a:solidFill>
              </a:rPr>
              <a:t> </a:t>
            </a:r>
            <a:r>
              <a:rPr lang="nl-BE" sz="1400" b="1" dirty="0" err="1" smtClean="0">
                <a:solidFill>
                  <a:srgbClr val="C00000"/>
                </a:solidFill>
              </a:rPr>
              <a:t>acceptable</a:t>
            </a:r>
            <a:endParaRPr lang="nl-BE" sz="1400" b="1" dirty="0">
              <a:solidFill>
                <a:srgbClr val="C00000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127587" y="96625"/>
            <a:ext cx="3984930" cy="47705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500" b="1" cap="small" dirty="0"/>
              <a:t>%</a:t>
            </a:r>
            <a:r>
              <a:rPr lang="nl-BE" sz="2500" b="1" cap="small" dirty="0" smtClean="0"/>
              <a:t>Fat </a:t>
            </a:r>
            <a:r>
              <a:rPr lang="nl-BE" sz="2500" b="1" cap="small" dirty="0" err="1" smtClean="0"/>
              <a:t>capability</a:t>
            </a:r>
            <a:r>
              <a:rPr lang="nl-BE" sz="2500" b="1" cap="small" dirty="0" smtClean="0"/>
              <a:t> analysis</a:t>
            </a:r>
            <a:endParaRPr lang="nl-BE" sz="2500" b="1" cap="small" dirty="0"/>
          </a:p>
        </p:txBody>
      </p:sp>
    </p:spTree>
    <p:extLst>
      <p:ext uri="{BB962C8B-B14F-4D97-AF65-F5344CB8AC3E}">
        <p14:creationId xmlns:p14="http://schemas.microsoft.com/office/powerpoint/2010/main" val="169447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16</a:t>
            </a:fld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6" y="892249"/>
            <a:ext cx="40195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9"/>
          <p:cNvSpPr txBox="1"/>
          <p:nvPr/>
        </p:nvSpPr>
        <p:spPr>
          <a:xfrm>
            <a:off x="2155367" y="3965242"/>
            <a:ext cx="2118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err="1" smtClean="0">
                <a:solidFill>
                  <a:srgbClr val="C00000"/>
                </a:solidFill>
              </a:rPr>
              <a:t>Generate</a:t>
            </a:r>
            <a:r>
              <a:rPr lang="nl-BE" sz="1400" b="1" dirty="0" smtClean="0">
                <a:solidFill>
                  <a:srgbClr val="C00000"/>
                </a:solidFill>
              </a:rPr>
              <a:t> </a:t>
            </a:r>
            <a:r>
              <a:rPr lang="nl-BE" sz="1400" b="1" dirty="0" err="1" smtClean="0">
                <a:solidFill>
                  <a:srgbClr val="C00000"/>
                </a:solidFill>
              </a:rPr>
              <a:t>lacking</a:t>
            </a:r>
            <a:r>
              <a:rPr lang="nl-BE" sz="1400" b="1" dirty="0" smtClean="0">
                <a:solidFill>
                  <a:srgbClr val="C00000"/>
                </a:solidFill>
              </a:rPr>
              <a:t> data</a:t>
            </a:r>
            <a:endParaRPr lang="nl-BE" sz="1400" b="1" dirty="0">
              <a:solidFill>
                <a:srgbClr val="C00000"/>
              </a:solidFill>
            </a:endParaRPr>
          </a:p>
        </p:txBody>
      </p:sp>
      <p:cxnSp>
        <p:nvCxnSpPr>
          <p:cNvPr id="5" name="Rechte verbindingslijn met pijl 4"/>
          <p:cNvCxnSpPr/>
          <p:nvPr/>
        </p:nvCxnSpPr>
        <p:spPr>
          <a:xfrm flipV="1">
            <a:off x="2992543" y="2647508"/>
            <a:ext cx="488098" cy="1317034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/>
          <p:nvPr/>
        </p:nvCxnSpPr>
        <p:spPr>
          <a:xfrm flipV="1">
            <a:off x="2975073" y="1810380"/>
            <a:ext cx="17470" cy="2154162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/>
          <p:nvPr/>
        </p:nvCxnSpPr>
        <p:spPr>
          <a:xfrm flipH="1" flipV="1">
            <a:off x="1158949" y="2286000"/>
            <a:ext cx="1833594" cy="1679243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vak 19"/>
          <p:cNvSpPr txBox="1"/>
          <p:nvPr/>
        </p:nvSpPr>
        <p:spPr>
          <a:xfrm>
            <a:off x="2041671" y="803976"/>
            <a:ext cx="134274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1100" b="1" dirty="0" err="1" smtClean="0">
                <a:solidFill>
                  <a:srgbClr val="C00000"/>
                </a:solidFill>
              </a:rPr>
              <a:t>Linear</a:t>
            </a:r>
            <a:r>
              <a:rPr lang="nl-BE" sz="1100" b="1" dirty="0" smtClean="0">
                <a:solidFill>
                  <a:srgbClr val="C00000"/>
                </a:solidFill>
              </a:rPr>
              <a:t> </a:t>
            </a:r>
            <a:r>
              <a:rPr lang="nl-BE" sz="1100" b="1" dirty="0" err="1" smtClean="0">
                <a:solidFill>
                  <a:srgbClr val="C00000"/>
                </a:solidFill>
              </a:rPr>
              <a:t>constraint</a:t>
            </a:r>
            <a:endParaRPr lang="nl-BE" sz="1100" b="1" dirty="0">
              <a:solidFill>
                <a:srgbClr val="C00000"/>
              </a:solidFill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3358356" y="3149750"/>
            <a:ext cx="91593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1100" b="1" dirty="0" err="1" smtClean="0">
                <a:solidFill>
                  <a:srgbClr val="C00000"/>
                </a:solidFill>
              </a:rPr>
              <a:t>Linear</a:t>
            </a:r>
            <a:r>
              <a:rPr lang="nl-BE" sz="1100" b="1" dirty="0" smtClean="0">
                <a:solidFill>
                  <a:srgbClr val="C00000"/>
                </a:solidFill>
              </a:rPr>
              <a:t> </a:t>
            </a:r>
            <a:r>
              <a:rPr lang="nl-BE" sz="1100" b="1" dirty="0" err="1" smtClean="0">
                <a:solidFill>
                  <a:srgbClr val="C00000"/>
                </a:solidFill>
              </a:rPr>
              <a:t>constraint</a:t>
            </a:r>
            <a:endParaRPr lang="nl-BE" sz="1100" b="1" dirty="0">
              <a:solidFill>
                <a:srgbClr val="C00000"/>
              </a:solidFill>
            </a:endParaRPr>
          </a:p>
        </p:txBody>
      </p:sp>
      <p:cxnSp>
        <p:nvCxnSpPr>
          <p:cNvPr id="22" name="Rechte verbindingslijn met pijl 21"/>
          <p:cNvCxnSpPr/>
          <p:nvPr/>
        </p:nvCxnSpPr>
        <p:spPr>
          <a:xfrm flipV="1">
            <a:off x="3750000" y="2887461"/>
            <a:ext cx="0" cy="317337"/>
          </a:xfrm>
          <a:prstGeom prst="straightConnector1">
            <a:avLst/>
          </a:prstGeom>
          <a:ln w="9525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met pijl 25"/>
          <p:cNvCxnSpPr/>
          <p:nvPr/>
        </p:nvCxnSpPr>
        <p:spPr>
          <a:xfrm>
            <a:off x="2307516" y="1065586"/>
            <a:ext cx="0" cy="348544"/>
          </a:xfrm>
          <a:prstGeom prst="straightConnector1">
            <a:avLst/>
          </a:prstGeom>
          <a:ln w="9525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482" y="910341"/>
            <a:ext cx="401955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PIJL-RECHTS 26"/>
          <p:cNvSpPr/>
          <p:nvPr/>
        </p:nvSpPr>
        <p:spPr>
          <a:xfrm>
            <a:off x="4157776" y="2286000"/>
            <a:ext cx="512194" cy="36150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1" name="Tekstvak 30"/>
          <p:cNvSpPr txBox="1"/>
          <p:nvPr/>
        </p:nvSpPr>
        <p:spPr>
          <a:xfrm>
            <a:off x="4903445" y="3888298"/>
            <a:ext cx="4219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200" b="1" dirty="0" smtClean="0">
                <a:solidFill>
                  <a:srgbClr val="C00000"/>
                </a:solidFill>
              </a:rPr>
              <a:t>“</a:t>
            </a:r>
            <a:r>
              <a:rPr lang="nl-BE" sz="2200" b="1" dirty="0" err="1" smtClean="0">
                <a:solidFill>
                  <a:srgbClr val="C00000"/>
                </a:solidFill>
              </a:rPr>
              <a:t>Fast</a:t>
            </a:r>
            <a:r>
              <a:rPr lang="nl-BE" sz="2200" b="1" dirty="0" smtClean="0">
                <a:solidFill>
                  <a:srgbClr val="C00000"/>
                </a:solidFill>
              </a:rPr>
              <a:t> </a:t>
            </a:r>
            <a:r>
              <a:rPr lang="nl-BE" sz="2200" b="1" dirty="0" err="1" smtClean="0">
                <a:solidFill>
                  <a:srgbClr val="C00000"/>
                </a:solidFill>
              </a:rPr>
              <a:t>Flexible</a:t>
            </a:r>
            <a:r>
              <a:rPr lang="nl-BE" sz="2200" b="1" dirty="0" smtClean="0">
                <a:solidFill>
                  <a:srgbClr val="C00000"/>
                </a:solidFill>
              </a:rPr>
              <a:t> </a:t>
            </a:r>
            <a:r>
              <a:rPr lang="nl-BE" sz="2200" b="1" dirty="0" err="1" smtClean="0">
                <a:solidFill>
                  <a:srgbClr val="C00000"/>
                </a:solidFill>
              </a:rPr>
              <a:t>Filling</a:t>
            </a:r>
            <a:r>
              <a:rPr lang="nl-BE" sz="2200" b="1" dirty="0" smtClean="0">
                <a:solidFill>
                  <a:srgbClr val="C00000"/>
                </a:solidFill>
              </a:rPr>
              <a:t> Design” </a:t>
            </a:r>
          </a:p>
          <a:p>
            <a:pPr algn="ctr"/>
            <a:r>
              <a:rPr lang="nl-BE" sz="2200" b="1" dirty="0" smtClean="0">
                <a:solidFill>
                  <a:srgbClr val="C00000"/>
                </a:solidFill>
              </a:rPr>
              <a:t>#runs = 500 </a:t>
            </a:r>
            <a:endParaRPr lang="nl-BE" sz="2200" b="1" dirty="0">
              <a:solidFill>
                <a:srgbClr val="C00000"/>
              </a:solidFill>
            </a:endParaRPr>
          </a:p>
        </p:txBody>
      </p:sp>
      <p:cxnSp>
        <p:nvCxnSpPr>
          <p:cNvPr id="35" name="Rechte verbindingslijn 34"/>
          <p:cNvCxnSpPr/>
          <p:nvPr/>
        </p:nvCxnSpPr>
        <p:spPr>
          <a:xfrm flipV="1">
            <a:off x="8015111" y="3084812"/>
            <a:ext cx="557007" cy="33376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Rechte verbindingslijn 36"/>
          <p:cNvCxnSpPr/>
          <p:nvPr/>
        </p:nvCxnSpPr>
        <p:spPr>
          <a:xfrm flipV="1">
            <a:off x="5615697" y="1247250"/>
            <a:ext cx="557007" cy="33376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kstvak 37"/>
          <p:cNvSpPr txBox="1"/>
          <p:nvPr/>
        </p:nvSpPr>
        <p:spPr>
          <a:xfrm>
            <a:off x="5986131" y="5178381"/>
            <a:ext cx="27006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200" b="1" dirty="0" err="1" smtClean="0">
                <a:solidFill>
                  <a:srgbClr val="C00000"/>
                </a:solidFill>
              </a:rPr>
              <a:t>Simulation</a:t>
            </a:r>
            <a:r>
              <a:rPr lang="nl-BE" sz="2200" b="1" dirty="0" smtClean="0">
                <a:solidFill>
                  <a:srgbClr val="C00000"/>
                </a:solidFill>
              </a:rPr>
              <a:t> %Fat</a:t>
            </a:r>
            <a:endParaRPr lang="nl-BE" sz="2200" b="1" dirty="0">
              <a:solidFill>
                <a:srgbClr val="C00000"/>
              </a:solidFill>
            </a:endParaRPr>
          </a:p>
        </p:txBody>
      </p:sp>
      <p:sp>
        <p:nvSpPr>
          <p:cNvPr id="39" name="PIJL-OMLAAG 38"/>
          <p:cNvSpPr/>
          <p:nvPr/>
        </p:nvSpPr>
        <p:spPr>
          <a:xfrm>
            <a:off x="7013092" y="4657739"/>
            <a:ext cx="278296" cy="415780"/>
          </a:xfrm>
          <a:prstGeom prst="down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Tekstvak 22"/>
          <p:cNvSpPr txBox="1"/>
          <p:nvPr/>
        </p:nvSpPr>
        <p:spPr>
          <a:xfrm>
            <a:off x="166188" y="238140"/>
            <a:ext cx="5728012" cy="47705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500" b="1" dirty="0" smtClean="0"/>
              <a:t>%</a:t>
            </a:r>
            <a:r>
              <a:rPr lang="nl-BE" sz="2500" b="1" cap="small" dirty="0" smtClean="0"/>
              <a:t>Fat </a:t>
            </a:r>
            <a:r>
              <a:rPr lang="nl-BE" sz="2500" b="1" cap="small" dirty="0" err="1" smtClean="0"/>
              <a:t>simulation</a:t>
            </a:r>
            <a:r>
              <a:rPr lang="nl-BE" sz="2500" b="1" dirty="0" smtClean="0"/>
              <a:t> </a:t>
            </a:r>
            <a:r>
              <a:rPr lang="nl-BE" sz="2500" b="1" dirty="0" smtClean="0"/>
              <a:t>- </a:t>
            </a:r>
            <a:r>
              <a:rPr lang="nl-BE" sz="2500" b="1" cap="small" dirty="0" smtClean="0"/>
              <a:t>Space </a:t>
            </a:r>
            <a:r>
              <a:rPr lang="nl-BE" sz="2500" b="1" cap="small" dirty="0" err="1" smtClean="0"/>
              <a:t>Filling</a:t>
            </a:r>
            <a:r>
              <a:rPr lang="nl-BE" sz="2500" b="1" cap="small" dirty="0" smtClean="0"/>
              <a:t> DOE</a:t>
            </a:r>
            <a:r>
              <a:rPr lang="nl-BE" sz="2500" b="1" dirty="0" smtClean="0"/>
              <a:t>  </a:t>
            </a:r>
            <a:endParaRPr lang="nl-BE" sz="2500" b="1" dirty="0"/>
          </a:p>
        </p:txBody>
      </p:sp>
    </p:spTree>
    <p:extLst>
      <p:ext uri="{BB962C8B-B14F-4D97-AF65-F5344CB8AC3E}">
        <p14:creationId xmlns:p14="http://schemas.microsoft.com/office/powerpoint/2010/main" val="153480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17</a:t>
            </a:fld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56" y="712382"/>
            <a:ext cx="4258038" cy="5549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309" y="712382"/>
            <a:ext cx="4139490" cy="553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hoek 11"/>
          <p:cNvSpPr/>
          <p:nvPr/>
        </p:nvSpPr>
        <p:spPr>
          <a:xfrm>
            <a:off x="1477924" y="2371060"/>
            <a:ext cx="723016" cy="744279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2895599" y="2371059"/>
            <a:ext cx="723016" cy="744279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3618615" y="3097617"/>
            <a:ext cx="723016" cy="744279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6275483" y="2456121"/>
            <a:ext cx="603782" cy="552894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8015111" y="2456122"/>
            <a:ext cx="603782" cy="232853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7432593" y="2456122"/>
            <a:ext cx="603782" cy="1164265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/>
          <p:cNvSpPr txBox="1"/>
          <p:nvPr/>
        </p:nvSpPr>
        <p:spPr>
          <a:xfrm>
            <a:off x="812868" y="6117656"/>
            <a:ext cx="2179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 smtClean="0">
                <a:solidFill>
                  <a:srgbClr val="C00000"/>
                </a:solidFill>
              </a:rPr>
              <a:t># </a:t>
            </a:r>
            <a:r>
              <a:rPr lang="nl-BE" sz="2000" b="1" dirty="0" err="1" smtClean="0">
                <a:solidFill>
                  <a:srgbClr val="C00000"/>
                </a:solidFill>
              </a:rPr>
              <a:t>linear</a:t>
            </a:r>
            <a:r>
              <a:rPr lang="nl-BE" sz="2000" b="1" dirty="0" smtClean="0">
                <a:solidFill>
                  <a:srgbClr val="C00000"/>
                </a:solidFill>
              </a:rPr>
              <a:t> </a:t>
            </a:r>
            <a:r>
              <a:rPr lang="nl-BE" sz="2000" b="1" dirty="0" err="1" smtClean="0">
                <a:solidFill>
                  <a:srgbClr val="C00000"/>
                </a:solidFill>
              </a:rPr>
              <a:t>constraints</a:t>
            </a:r>
            <a:r>
              <a:rPr lang="nl-BE" sz="2000" b="1" dirty="0" smtClean="0">
                <a:solidFill>
                  <a:srgbClr val="C00000"/>
                </a:solidFill>
              </a:rPr>
              <a:t> = 6</a:t>
            </a:r>
            <a:endParaRPr lang="nl-BE" sz="2000" b="1" dirty="0">
              <a:solidFill>
                <a:srgbClr val="C00000"/>
              </a:solidFill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5506887" y="6132787"/>
            <a:ext cx="2384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 smtClean="0">
                <a:solidFill>
                  <a:srgbClr val="C00000"/>
                </a:solidFill>
              </a:rPr>
              <a:t># </a:t>
            </a:r>
            <a:r>
              <a:rPr lang="nl-BE" sz="2000" b="1" dirty="0" err="1" smtClean="0">
                <a:solidFill>
                  <a:srgbClr val="C00000"/>
                </a:solidFill>
              </a:rPr>
              <a:t>linear</a:t>
            </a:r>
            <a:r>
              <a:rPr lang="nl-BE" sz="2000" b="1" dirty="0" smtClean="0">
                <a:solidFill>
                  <a:srgbClr val="C00000"/>
                </a:solidFill>
              </a:rPr>
              <a:t> </a:t>
            </a:r>
            <a:r>
              <a:rPr lang="nl-BE" sz="2000" b="1" dirty="0" err="1" smtClean="0">
                <a:solidFill>
                  <a:srgbClr val="C00000"/>
                </a:solidFill>
              </a:rPr>
              <a:t>constraints</a:t>
            </a:r>
            <a:r>
              <a:rPr lang="nl-BE" sz="2000" b="1" dirty="0" smtClean="0">
                <a:solidFill>
                  <a:srgbClr val="C00000"/>
                </a:solidFill>
              </a:rPr>
              <a:t> = 14</a:t>
            </a:r>
            <a:endParaRPr lang="nl-BE" sz="2000" b="1" dirty="0">
              <a:solidFill>
                <a:srgbClr val="C00000"/>
              </a:solidFill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6133273" y="168819"/>
            <a:ext cx="2485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 err="1" smtClean="0">
                <a:solidFill>
                  <a:srgbClr val="C00000"/>
                </a:solidFill>
              </a:rPr>
              <a:t>Linear</a:t>
            </a:r>
            <a:r>
              <a:rPr lang="nl-BE" sz="2000" b="1" dirty="0" smtClean="0">
                <a:solidFill>
                  <a:srgbClr val="C00000"/>
                </a:solidFill>
              </a:rPr>
              <a:t> </a:t>
            </a:r>
            <a:r>
              <a:rPr lang="nl-BE" sz="2000" b="1" dirty="0" err="1" smtClean="0">
                <a:solidFill>
                  <a:srgbClr val="C00000"/>
                </a:solidFill>
              </a:rPr>
              <a:t>Constraints</a:t>
            </a:r>
            <a:endParaRPr lang="nl-BE" sz="2000" b="1" dirty="0">
              <a:solidFill>
                <a:srgbClr val="C00000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220619" y="140169"/>
            <a:ext cx="5728012" cy="47705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500" b="1" dirty="0" smtClean="0"/>
              <a:t>%</a:t>
            </a:r>
            <a:r>
              <a:rPr lang="nl-BE" sz="2500" b="1" cap="small" dirty="0" smtClean="0"/>
              <a:t>Fat </a:t>
            </a:r>
            <a:r>
              <a:rPr lang="nl-BE" sz="2500" b="1" cap="small" dirty="0" err="1" smtClean="0"/>
              <a:t>simulation</a:t>
            </a:r>
            <a:r>
              <a:rPr lang="nl-BE" sz="2500" b="1" dirty="0" smtClean="0"/>
              <a:t> </a:t>
            </a:r>
            <a:r>
              <a:rPr lang="nl-BE" sz="2500" b="1" dirty="0" smtClean="0"/>
              <a:t>- </a:t>
            </a:r>
            <a:r>
              <a:rPr lang="nl-BE" sz="2500" b="1" cap="small" dirty="0" smtClean="0"/>
              <a:t>Space </a:t>
            </a:r>
            <a:r>
              <a:rPr lang="nl-BE" sz="2500" b="1" cap="small" dirty="0" err="1" smtClean="0"/>
              <a:t>Filling</a:t>
            </a:r>
            <a:r>
              <a:rPr lang="nl-BE" sz="2500" b="1" cap="small" dirty="0" smtClean="0"/>
              <a:t> DOE</a:t>
            </a:r>
            <a:r>
              <a:rPr lang="nl-BE" sz="2500" b="1" dirty="0" smtClean="0"/>
              <a:t>  </a:t>
            </a:r>
            <a:endParaRPr lang="nl-BE" sz="2500" b="1" dirty="0"/>
          </a:p>
        </p:txBody>
      </p:sp>
    </p:spTree>
    <p:extLst>
      <p:ext uri="{BB962C8B-B14F-4D97-AF65-F5344CB8AC3E}">
        <p14:creationId xmlns:p14="http://schemas.microsoft.com/office/powerpoint/2010/main" val="282829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18</a:t>
            </a:fld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897"/>
            <a:ext cx="8686799" cy="213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Rechte verbindingslijn met pijl 2"/>
          <p:cNvCxnSpPr/>
          <p:nvPr/>
        </p:nvCxnSpPr>
        <p:spPr>
          <a:xfrm>
            <a:off x="318975" y="988825"/>
            <a:ext cx="202019" cy="31897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1201481" y="1860393"/>
            <a:ext cx="98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smtClean="0"/>
              <a:t>FEMALE</a:t>
            </a:r>
            <a:endParaRPr lang="nl-BE" sz="1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2474"/>
            <a:ext cx="8653795" cy="177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kstvak 10"/>
          <p:cNvSpPr txBox="1"/>
          <p:nvPr/>
        </p:nvSpPr>
        <p:spPr>
          <a:xfrm>
            <a:off x="1350337" y="4096775"/>
            <a:ext cx="691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smtClean="0"/>
              <a:t>MALE</a:t>
            </a:r>
            <a:endParaRPr lang="nl-BE" sz="1400" b="1" dirty="0"/>
          </a:p>
        </p:txBody>
      </p:sp>
      <p:sp>
        <p:nvSpPr>
          <p:cNvPr id="12" name="Tekstvak 11"/>
          <p:cNvSpPr txBox="1"/>
          <p:nvPr/>
        </p:nvSpPr>
        <p:spPr>
          <a:xfrm>
            <a:off x="2041451" y="3412339"/>
            <a:ext cx="1275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 smtClean="0">
                <a:solidFill>
                  <a:srgbClr val="C00000"/>
                </a:solidFill>
              </a:rPr>
              <a:t>BIMODAL DISTRIBUTION</a:t>
            </a:r>
            <a:endParaRPr lang="nl-BE" sz="1200" b="1" dirty="0">
              <a:solidFill>
                <a:srgbClr val="C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67" y="4433914"/>
            <a:ext cx="5528517" cy="196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kstvak 15"/>
          <p:cNvSpPr txBox="1"/>
          <p:nvPr/>
        </p:nvSpPr>
        <p:spPr>
          <a:xfrm>
            <a:off x="5860939" y="4709204"/>
            <a:ext cx="2285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 smtClean="0">
                <a:solidFill>
                  <a:srgbClr val="C00000"/>
                </a:solidFill>
              </a:rPr>
              <a:t>%Out of </a:t>
            </a:r>
            <a:r>
              <a:rPr lang="nl-BE" sz="1400" b="1" dirty="0" err="1" smtClean="0">
                <a:solidFill>
                  <a:srgbClr val="C00000"/>
                </a:solidFill>
              </a:rPr>
              <a:t>spec</a:t>
            </a:r>
            <a:r>
              <a:rPr lang="nl-BE" sz="1400" b="1" dirty="0" smtClean="0">
                <a:solidFill>
                  <a:srgbClr val="C00000"/>
                </a:solidFill>
              </a:rPr>
              <a:t> </a:t>
            </a:r>
            <a:r>
              <a:rPr lang="nl-BE" sz="1400" b="1" dirty="0" err="1" smtClean="0">
                <a:solidFill>
                  <a:srgbClr val="C00000"/>
                </a:solidFill>
              </a:rPr>
              <a:t>acceptable</a:t>
            </a:r>
            <a:endParaRPr lang="nl-BE" sz="1400" b="1" dirty="0">
              <a:solidFill>
                <a:srgbClr val="C00000"/>
              </a:solidFill>
            </a:endParaRPr>
          </a:p>
        </p:txBody>
      </p:sp>
      <p:sp>
        <p:nvSpPr>
          <p:cNvPr id="2" name="Ovaal 1"/>
          <p:cNvSpPr/>
          <p:nvPr/>
        </p:nvSpPr>
        <p:spPr>
          <a:xfrm>
            <a:off x="2836107" y="1860393"/>
            <a:ext cx="494936" cy="27644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Tekstvak 17"/>
          <p:cNvSpPr txBox="1"/>
          <p:nvPr/>
        </p:nvSpPr>
        <p:spPr>
          <a:xfrm>
            <a:off x="3268824" y="1859840"/>
            <a:ext cx="1143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 smtClean="0">
                <a:solidFill>
                  <a:srgbClr val="C00000"/>
                </a:solidFill>
              </a:rPr>
              <a:t>Borderline</a:t>
            </a:r>
            <a:endParaRPr lang="nl-BE" sz="1200" b="1" dirty="0">
              <a:solidFill>
                <a:srgbClr val="C00000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148016" y="127226"/>
            <a:ext cx="2538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 err="1" smtClean="0">
                <a:solidFill>
                  <a:srgbClr val="C00000"/>
                </a:solidFill>
              </a:rPr>
              <a:t>Capability</a:t>
            </a:r>
            <a:r>
              <a:rPr lang="nl-BE" sz="2000" b="1" dirty="0" smtClean="0">
                <a:solidFill>
                  <a:srgbClr val="C00000"/>
                </a:solidFill>
              </a:rPr>
              <a:t> Analysis</a:t>
            </a:r>
            <a:endParaRPr lang="nl-BE" sz="2000" b="1" dirty="0">
              <a:solidFill>
                <a:srgbClr val="C00000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220619" y="107511"/>
            <a:ext cx="5728012" cy="47705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l-BE" sz="2500" b="1" dirty="0" smtClean="0"/>
              <a:t>%</a:t>
            </a:r>
            <a:r>
              <a:rPr lang="nl-BE" sz="2500" b="1" cap="small" dirty="0" smtClean="0"/>
              <a:t>Fat </a:t>
            </a:r>
            <a:r>
              <a:rPr lang="nl-BE" sz="2500" b="1" cap="small" dirty="0" err="1" smtClean="0"/>
              <a:t>simulation</a:t>
            </a:r>
            <a:r>
              <a:rPr lang="nl-BE" sz="2500" b="1" dirty="0" smtClean="0"/>
              <a:t> </a:t>
            </a:r>
            <a:r>
              <a:rPr lang="nl-BE" sz="2500" b="1" dirty="0" smtClean="0"/>
              <a:t>- </a:t>
            </a:r>
            <a:r>
              <a:rPr lang="nl-BE" sz="2500" b="1" cap="small" dirty="0" smtClean="0"/>
              <a:t>Space </a:t>
            </a:r>
            <a:r>
              <a:rPr lang="nl-BE" sz="2500" b="1" cap="small" dirty="0" err="1" smtClean="0"/>
              <a:t>Filling</a:t>
            </a:r>
            <a:r>
              <a:rPr lang="nl-BE" sz="2500" b="1" cap="small" dirty="0" smtClean="0"/>
              <a:t> DOE  </a:t>
            </a:r>
            <a:endParaRPr lang="nl-BE" sz="2500" b="1" cap="small" dirty="0"/>
          </a:p>
        </p:txBody>
      </p:sp>
    </p:spTree>
    <p:extLst>
      <p:ext uri="{BB962C8B-B14F-4D97-AF65-F5344CB8AC3E}">
        <p14:creationId xmlns:p14="http://schemas.microsoft.com/office/powerpoint/2010/main" val="17153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180292"/>
            <a:ext cx="2808514" cy="734353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nl-BE" sz="4400" cap="small" dirty="0" err="1" smtClean="0">
                <a:solidFill>
                  <a:schemeClr val="tx1"/>
                </a:solidFill>
                <a:latin typeface="+mn-lt"/>
                <a:cs typeface="Estrangelo Edessa" panose="03080600000000000000" pitchFamily="66" charset="0"/>
              </a:rPr>
              <a:t>Validation</a:t>
            </a:r>
            <a:endParaRPr lang="nl-BE" sz="4400" cap="small" dirty="0">
              <a:solidFill>
                <a:schemeClr val="tx1"/>
              </a:solidFill>
              <a:latin typeface="+mn-lt"/>
              <a:cs typeface="Estrangelo Edessa" panose="03080600000000000000" pitchFamily="66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001733"/>
            <a:ext cx="4678326" cy="5366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b="1" dirty="0" smtClean="0"/>
              <a:t>200 new </a:t>
            </a:r>
            <a:r>
              <a:rPr lang="nl-BE" b="1" dirty="0" err="1" smtClean="0"/>
              <a:t>measurements</a:t>
            </a:r>
            <a:endParaRPr lang="nl-BE" b="1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19</a:t>
            </a:fld>
            <a:endParaRPr lang="nl-NL"/>
          </a:p>
        </p:txBody>
      </p:sp>
      <p:pic>
        <p:nvPicPr>
          <p:cNvPr id="5" name="Afbeelding 4" descr="&#10;&#10;Body composition measurement with whole-body air displacement plethysmography (ADP) technology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228" y="1829239"/>
            <a:ext cx="3148045" cy="25301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6" name="Afbeelding 5" descr="Pictur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528" y="1829239"/>
            <a:ext cx="1906072" cy="2455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721167"/>
            <a:ext cx="2126512" cy="256346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sp>
        <p:nvSpPr>
          <p:cNvPr id="9" name="Rechthoek 8"/>
          <p:cNvSpPr/>
          <p:nvPr/>
        </p:nvSpPr>
        <p:spPr>
          <a:xfrm>
            <a:off x="270196" y="4455929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/>
              <a:t>Bodyscan (</a:t>
            </a:r>
            <a:r>
              <a:rPr lang="nl-BE" b="1" dirty="0" err="1"/>
              <a:t>Symcad</a:t>
            </a:r>
            <a:r>
              <a:rPr lang="nl-BE" b="1" dirty="0"/>
              <a:t>)</a:t>
            </a:r>
          </a:p>
        </p:txBody>
      </p:sp>
      <p:sp>
        <p:nvSpPr>
          <p:cNvPr id="10" name="Rechthoek 9"/>
          <p:cNvSpPr/>
          <p:nvPr/>
        </p:nvSpPr>
        <p:spPr>
          <a:xfrm>
            <a:off x="2900362" y="4456816"/>
            <a:ext cx="2736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/>
              <a:t>Body volume (</a:t>
            </a:r>
            <a:r>
              <a:rPr lang="nl-BE" b="1" dirty="0" err="1"/>
              <a:t>BodPod</a:t>
            </a:r>
            <a:r>
              <a:rPr lang="nl-BE" b="1" dirty="0"/>
              <a:t>)</a:t>
            </a:r>
            <a:endParaRPr lang="nl-BE" dirty="0"/>
          </a:p>
        </p:txBody>
      </p:sp>
      <p:sp>
        <p:nvSpPr>
          <p:cNvPr id="11" name="Rechthoek 10"/>
          <p:cNvSpPr/>
          <p:nvPr/>
        </p:nvSpPr>
        <p:spPr>
          <a:xfrm>
            <a:off x="6323528" y="4455929"/>
            <a:ext cx="21158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b="1" dirty="0" err="1"/>
              <a:t>Impedance</a:t>
            </a:r>
            <a:r>
              <a:rPr lang="nl-BE" b="1" dirty="0"/>
              <a:t> </a:t>
            </a:r>
            <a:r>
              <a:rPr lang="nl-BE" b="1" dirty="0" err="1"/>
              <a:t>measurement</a:t>
            </a:r>
            <a:r>
              <a:rPr lang="nl-BE" b="1" dirty="0"/>
              <a:t> (Quadscan 4000)</a:t>
            </a:r>
          </a:p>
        </p:txBody>
      </p:sp>
      <p:sp>
        <p:nvSpPr>
          <p:cNvPr id="12" name="Rechthoek 11"/>
          <p:cNvSpPr/>
          <p:nvPr/>
        </p:nvSpPr>
        <p:spPr>
          <a:xfrm>
            <a:off x="273961" y="4939123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>
                <a:solidFill>
                  <a:srgbClr val="C00000"/>
                </a:solidFill>
              </a:rPr>
              <a:t>body </a:t>
            </a:r>
            <a:r>
              <a:rPr lang="nl-BE" b="1" dirty="0" err="1">
                <a:solidFill>
                  <a:srgbClr val="C00000"/>
                </a:solidFill>
              </a:rPr>
              <a:t>measurements</a:t>
            </a:r>
            <a:r>
              <a:rPr lang="nl-BE" b="1" dirty="0">
                <a:solidFill>
                  <a:srgbClr val="C00000"/>
                </a:solidFill>
              </a:rPr>
              <a:t> </a:t>
            </a:r>
            <a:endParaRPr lang="nl-BE" dirty="0"/>
          </a:p>
        </p:txBody>
      </p:sp>
      <p:sp>
        <p:nvSpPr>
          <p:cNvPr id="13" name="Rechthoek 12"/>
          <p:cNvSpPr/>
          <p:nvPr/>
        </p:nvSpPr>
        <p:spPr>
          <a:xfrm>
            <a:off x="3764436" y="5469048"/>
            <a:ext cx="3433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b="1" dirty="0" smtClean="0">
                <a:solidFill>
                  <a:srgbClr val="C00000"/>
                </a:solidFill>
              </a:rPr>
              <a:t>Accurate %Fat </a:t>
            </a:r>
            <a:r>
              <a:rPr lang="nl-BE" b="1" dirty="0" err="1" smtClean="0">
                <a:solidFill>
                  <a:srgbClr val="C00000"/>
                </a:solidFill>
              </a:rPr>
              <a:t>measurement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7297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224784"/>
          </a:xfrm>
          <a:prstGeom prst="rect">
            <a:avLst/>
          </a:prstGeom>
        </p:spPr>
      </p:pic>
      <p:sp>
        <p:nvSpPr>
          <p:cNvPr id="5" name="Titel 3"/>
          <p:cNvSpPr txBox="1">
            <a:spLocks/>
          </p:cNvSpPr>
          <p:nvPr/>
        </p:nvSpPr>
        <p:spPr>
          <a:xfrm>
            <a:off x="327991" y="3273196"/>
            <a:ext cx="2785323" cy="5557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www.adeps.net</a:t>
            </a:r>
            <a:endParaRPr lang="nl-NL" sz="2800" i="1" dirty="0"/>
          </a:p>
        </p:txBody>
      </p:sp>
      <p:sp>
        <p:nvSpPr>
          <p:cNvPr id="6" name="Tekstvak 5"/>
          <p:cNvSpPr txBox="1"/>
          <p:nvPr/>
        </p:nvSpPr>
        <p:spPr>
          <a:xfrm>
            <a:off x="99390" y="3622113"/>
            <a:ext cx="89452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b="1" dirty="0" smtClean="0">
                <a:solidFill>
                  <a:schemeClr val="accent2"/>
                </a:solidFill>
              </a:rPr>
              <a:t>Project </a:t>
            </a:r>
            <a:r>
              <a:rPr lang="nl-BE" b="1" dirty="0" err="1">
                <a:solidFill>
                  <a:schemeClr val="accent2"/>
                </a:solidFill>
              </a:rPr>
              <a:t>C</a:t>
            </a:r>
            <a:r>
              <a:rPr lang="nl-BE" b="1" dirty="0" err="1" smtClean="0">
                <a:solidFill>
                  <a:schemeClr val="accent2"/>
                </a:solidFill>
              </a:rPr>
              <a:t>oordinator</a:t>
            </a:r>
            <a:endParaRPr lang="nl-BE" b="1" dirty="0" smtClean="0">
              <a:solidFill>
                <a:schemeClr val="accent2"/>
              </a:solidFill>
            </a:endParaRPr>
          </a:p>
          <a:p>
            <a:pPr algn="r"/>
            <a:r>
              <a:rPr lang="nl-BE" dirty="0"/>
              <a:t>dr. </a:t>
            </a:r>
            <a:r>
              <a:rPr lang="nl-BE" dirty="0" smtClean="0"/>
              <a:t>Willem De Keyzer</a:t>
            </a:r>
            <a:endParaRPr lang="nl-BE" b="1" dirty="0">
              <a:solidFill>
                <a:schemeClr val="accent2"/>
              </a:solidFill>
            </a:endParaRPr>
          </a:p>
          <a:p>
            <a:pPr algn="r"/>
            <a:r>
              <a:rPr lang="nl-BE" b="1" dirty="0" smtClean="0">
                <a:solidFill>
                  <a:schemeClr val="accent2"/>
                </a:solidFill>
              </a:rPr>
              <a:t>Collaborators</a:t>
            </a:r>
          </a:p>
          <a:p>
            <a:pPr algn="r"/>
            <a:r>
              <a:rPr lang="nl-BE" dirty="0" smtClean="0"/>
              <a:t>dr. Frank Deruyck, ir. Benjamin Van Der Smissen, dr. Simona Vasile, Joris</a:t>
            </a:r>
          </a:p>
          <a:p>
            <a:pPr algn="r"/>
            <a:r>
              <a:rPr lang="nl-BE" dirty="0" smtClean="0"/>
              <a:t> Cools, </a:t>
            </a:r>
            <a:r>
              <a:rPr lang="nl-BE" dirty="0"/>
              <a:t>Alexandra </a:t>
            </a:r>
            <a:r>
              <a:rPr lang="nl-BE" dirty="0" smtClean="0"/>
              <a:t>De Raeve, prof. dr. Stefaan De Henauw, dr. ir. Peter Van Ransbeeck</a:t>
            </a:r>
            <a:endParaRPr lang="nl-BE" dirty="0"/>
          </a:p>
          <a:p>
            <a:pPr algn="r"/>
            <a:r>
              <a:rPr lang="en-US" b="1" dirty="0" smtClean="0">
                <a:solidFill>
                  <a:schemeClr val="accent2"/>
                </a:solidFill>
              </a:rPr>
              <a:t>Departments</a:t>
            </a:r>
          </a:p>
          <a:p>
            <a:pPr algn="r"/>
            <a:r>
              <a:rPr lang="en-US" dirty="0" smtClean="0"/>
              <a:t>Bio- </a:t>
            </a:r>
            <a:r>
              <a:rPr lang="en-US" dirty="0"/>
              <a:t>and food </a:t>
            </a:r>
            <a:r>
              <a:rPr lang="en-US" dirty="0" smtClean="0"/>
              <a:t>sciences</a:t>
            </a:r>
            <a:endParaRPr lang="nl-BE" dirty="0"/>
          </a:p>
          <a:p>
            <a:pPr algn="r"/>
            <a:r>
              <a:rPr lang="en-US" dirty="0" smtClean="0"/>
              <a:t>Exact sciences</a:t>
            </a:r>
            <a:endParaRPr lang="nl-BE" dirty="0"/>
          </a:p>
          <a:p>
            <a:pPr algn="r"/>
            <a:r>
              <a:rPr lang="en-US" dirty="0" smtClean="0"/>
              <a:t>Mechatronics</a:t>
            </a:r>
            <a:endParaRPr lang="nl-BE" dirty="0"/>
          </a:p>
          <a:p>
            <a:pPr algn="r"/>
            <a:r>
              <a:rPr lang="en-US" dirty="0" smtClean="0"/>
              <a:t>Fashion</a:t>
            </a:r>
            <a:r>
              <a:rPr lang="en-US" dirty="0"/>
              <a:t>, textile and wood </a:t>
            </a:r>
            <a:r>
              <a:rPr lang="en-US" dirty="0" smtClean="0"/>
              <a:t>technology</a:t>
            </a:r>
            <a:endParaRPr lang="nl-BE" dirty="0"/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UNIVERSITY COLLEGE GHENT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43B8-31A3-E844-86FC-F582969E088E}" type="slidenum">
              <a:rPr lang="nl-NL" smtClean="0"/>
              <a:pPr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84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HoGent huisstijlkleuren">
      <a:dk1>
        <a:sysClr val="windowText" lastClr="000000"/>
      </a:dk1>
      <a:lt1>
        <a:sysClr val="window" lastClr="FFFFFF"/>
      </a:lt1>
      <a:dk2>
        <a:srgbClr val="464646"/>
      </a:dk2>
      <a:lt2>
        <a:srgbClr val="EEECE1"/>
      </a:lt2>
      <a:accent1>
        <a:srgbClr val="006FB8"/>
      </a:accent1>
      <a:accent2>
        <a:srgbClr val="F43445"/>
      </a:accent2>
      <a:accent3>
        <a:srgbClr val="009C7C"/>
      </a:accent3>
      <a:accent4>
        <a:srgbClr val="EFAAA2"/>
      </a:accent4>
      <a:accent5>
        <a:srgbClr val="969696"/>
      </a:accent5>
      <a:accent6>
        <a:srgbClr val="FFDA00"/>
      </a:accent6>
      <a:hlink>
        <a:srgbClr val="000000"/>
      </a:hlink>
      <a:folHlink>
        <a:srgbClr val="969696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FNT-EN.potx" id="{FEEB74FD-8CBC-48B5-B28E-2B3298FBE253}" vid="{F0DE6B52-F6FD-45E1-B833-951695BB14E4}"/>
    </a:ext>
  </a:extLst>
</a:theme>
</file>

<file path=ppt/theme/theme2.xml><?xml version="1.0" encoding="utf-8"?>
<a:theme xmlns:a="http://schemas.openxmlformats.org/drawingml/2006/main" name="1_Office-thema">
  <a:themeElements>
    <a:clrScheme name="HoGent huisstijlkleuren">
      <a:dk1>
        <a:sysClr val="windowText" lastClr="000000"/>
      </a:dk1>
      <a:lt1>
        <a:sysClr val="window" lastClr="FFFFFF"/>
      </a:lt1>
      <a:dk2>
        <a:srgbClr val="464646"/>
      </a:dk2>
      <a:lt2>
        <a:srgbClr val="EEECE1"/>
      </a:lt2>
      <a:accent1>
        <a:srgbClr val="006FB8"/>
      </a:accent1>
      <a:accent2>
        <a:srgbClr val="F43445"/>
      </a:accent2>
      <a:accent3>
        <a:srgbClr val="009C7C"/>
      </a:accent3>
      <a:accent4>
        <a:srgbClr val="EFAAA2"/>
      </a:accent4>
      <a:accent5>
        <a:srgbClr val="969696"/>
      </a:accent5>
      <a:accent6>
        <a:srgbClr val="FFDA00"/>
      </a:accent6>
      <a:hlink>
        <a:srgbClr val="000000"/>
      </a:hlink>
      <a:folHlink>
        <a:srgbClr val="969696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FNT-EN</Template>
  <TotalTime>3983</TotalTime>
  <Words>685</Words>
  <Application>Microsoft Office PowerPoint</Application>
  <PresentationFormat>Diavoorstelling (4:3)</PresentationFormat>
  <Paragraphs>196</Paragraphs>
  <Slides>20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20</vt:i4>
      </vt:variant>
    </vt:vector>
  </HeadingPairs>
  <TitlesOfParts>
    <vt:vector size="22" baseType="lpstr">
      <vt:lpstr>Office-thema</vt:lpstr>
      <vt:lpstr>1_Office-thema</vt:lpstr>
      <vt:lpstr>Modelling Percent Body Fat in a Human Body Using Design of Experiments and Regression Analysis </vt:lpstr>
      <vt:lpstr>CONTENT</vt:lpstr>
      <vt:lpstr>BODY FAT ≠ BMI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Validation</vt:lpstr>
      <vt:lpstr>PowerPoint-presentatie</vt:lpstr>
    </vt:vector>
  </TitlesOfParts>
  <Company>HoGent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Willem De Keyzer</dc:creator>
  <cp:lastModifiedBy>user</cp:lastModifiedBy>
  <cp:revision>168</cp:revision>
  <dcterms:created xsi:type="dcterms:W3CDTF">2014-06-03T09:37:54Z</dcterms:created>
  <dcterms:modified xsi:type="dcterms:W3CDTF">2016-02-12T11:28:46Z</dcterms:modified>
</cp:coreProperties>
</file>