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3" r:id="rId9"/>
    <p:sldId id="268" r:id="rId10"/>
    <p:sldId id="269" r:id="rId11"/>
    <p:sldId id="27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17"/>
    <p:restoredTop sz="94671"/>
  </p:normalViewPr>
  <p:slideViewPr>
    <p:cSldViewPr snapToGrid="0" snapToObjects="1">
      <p:cViewPr>
        <p:scale>
          <a:sx n="74" d="100"/>
          <a:sy n="74" d="100"/>
        </p:scale>
        <p:origin x="608" y="6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173A99-603A-45EE-847E-FD7B64BD6B93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9E7ADBA-CC9E-4303-ACF3-7ED4834B1760}">
      <dgm:prSet/>
      <dgm:spPr/>
      <dgm:t>
        <a:bodyPr/>
        <a:lstStyle/>
        <a:p>
          <a:r>
            <a:rPr lang="en-US" dirty="0"/>
            <a:t>To determine trends of behavior associated with career success</a:t>
          </a:r>
        </a:p>
      </dgm:t>
    </dgm:pt>
    <dgm:pt modelId="{637A2E16-5AD2-499C-A91E-DDA835D7587B}" type="parTrans" cxnId="{91994BDF-47EC-4420-80D7-A76342DBF019}">
      <dgm:prSet/>
      <dgm:spPr/>
      <dgm:t>
        <a:bodyPr/>
        <a:lstStyle/>
        <a:p>
          <a:endParaRPr lang="en-US"/>
        </a:p>
      </dgm:t>
    </dgm:pt>
    <dgm:pt modelId="{67889069-CD45-4C68-AE8A-A6E1A3043ADE}" type="sibTrans" cxnId="{91994BDF-47EC-4420-80D7-A76342DBF019}">
      <dgm:prSet/>
      <dgm:spPr/>
      <dgm:t>
        <a:bodyPr/>
        <a:lstStyle/>
        <a:p>
          <a:endParaRPr lang="en-US"/>
        </a:p>
      </dgm:t>
    </dgm:pt>
    <dgm:pt modelId="{BC259653-550B-4CAF-99C6-27C645514DBA}">
      <dgm:prSet/>
      <dgm:spPr/>
      <dgm:t>
        <a:bodyPr/>
        <a:lstStyle/>
        <a:p>
          <a:r>
            <a:rPr lang="en-US" dirty="0"/>
            <a:t>Minimize resources spent on training </a:t>
          </a:r>
        </a:p>
      </dgm:t>
    </dgm:pt>
    <dgm:pt modelId="{9C0C114C-E89B-4A7D-87EE-71B6AB74454D}" type="parTrans" cxnId="{5431F6DD-D345-4464-891A-5EF66EFB3C40}">
      <dgm:prSet/>
      <dgm:spPr/>
      <dgm:t>
        <a:bodyPr/>
        <a:lstStyle/>
        <a:p>
          <a:endParaRPr lang="en-US"/>
        </a:p>
      </dgm:t>
    </dgm:pt>
    <dgm:pt modelId="{6CBCF9AB-37FA-4BA5-8FCA-264487616B5A}" type="sibTrans" cxnId="{5431F6DD-D345-4464-891A-5EF66EFB3C40}">
      <dgm:prSet/>
      <dgm:spPr/>
      <dgm:t>
        <a:bodyPr/>
        <a:lstStyle/>
        <a:p>
          <a:endParaRPr lang="en-US"/>
        </a:p>
      </dgm:t>
    </dgm:pt>
    <dgm:pt modelId="{75BE4512-7615-7B4E-8F6E-DD54E2BE473E}" type="pres">
      <dgm:prSet presAssocID="{AB173A99-603A-45EE-847E-FD7B64BD6B93}" presName="diagram" presStyleCnt="0">
        <dgm:presLayoutVars>
          <dgm:dir/>
          <dgm:resizeHandles val="exact"/>
        </dgm:presLayoutVars>
      </dgm:prSet>
      <dgm:spPr/>
    </dgm:pt>
    <dgm:pt modelId="{D3DEB0C2-956F-1948-84C8-A7806DD84B48}" type="pres">
      <dgm:prSet presAssocID="{89E7ADBA-CC9E-4303-ACF3-7ED4834B1760}" presName="node" presStyleLbl="node1" presStyleIdx="0" presStyleCnt="2">
        <dgm:presLayoutVars>
          <dgm:bulletEnabled val="1"/>
        </dgm:presLayoutVars>
      </dgm:prSet>
      <dgm:spPr/>
    </dgm:pt>
    <dgm:pt modelId="{4B83CDEA-5265-9A40-B0AD-305A8ED8EB89}" type="pres">
      <dgm:prSet presAssocID="{67889069-CD45-4C68-AE8A-A6E1A3043ADE}" presName="sibTrans" presStyleCnt="0"/>
      <dgm:spPr/>
    </dgm:pt>
    <dgm:pt modelId="{943AC3A2-9EB3-1E4F-AEEC-EAA677713711}" type="pres">
      <dgm:prSet presAssocID="{BC259653-550B-4CAF-99C6-27C645514DBA}" presName="node" presStyleLbl="node1" presStyleIdx="1" presStyleCnt="2">
        <dgm:presLayoutVars>
          <dgm:bulletEnabled val="1"/>
        </dgm:presLayoutVars>
      </dgm:prSet>
      <dgm:spPr/>
    </dgm:pt>
  </dgm:ptLst>
  <dgm:cxnLst>
    <dgm:cxn modelId="{BCDFDA42-83FD-5B4A-AE18-FFCDEED987B5}" type="presOf" srcId="{89E7ADBA-CC9E-4303-ACF3-7ED4834B1760}" destId="{D3DEB0C2-956F-1948-84C8-A7806DD84B48}" srcOrd="0" destOrd="0" presId="urn:microsoft.com/office/officeart/2005/8/layout/default"/>
    <dgm:cxn modelId="{C2649FD2-AD86-9E48-B7BF-100E64D5D47C}" type="presOf" srcId="{AB173A99-603A-45EE-847E-FD7B64BD6B93}" destId="{75BE4512-7615-7B4E-8F6E-DD54E2BE473E}" srcOrd="0" destOrd="0" presId="urn:microsoft.com/office/officeart/2005/8/layout/default"/>
    <dgm:cxn modelId="{5431F6DD-D345-4464-891A-5EF66EFB3C40}" srcId="{AB173A99-603A-45EE-847E-FD7B64BD6B93}" destId="{BC259653-550B-4CAF-99C6-27C645514DBA}" srcOrd="1" destOrd="0" parTransId="{9C0C114C-E89B-4A7D-87EE-71B6AB74454D}" sibTransId="{6CBCF9AB-37FA-4BA5-8FCA-264487616B5A}"/>
    <dgm:cxn modelId="{91994BDF-47EC-4420-80D7-A76342DBF019}" srcId="{AB173A99-603A-45EE-847E-FD7B64BD6B93}" destId="{89E7ADBA-CC9E-4303-ACF3-7ED4834B1760}" srcOrd="0" destOrd="0" parTransId="{637A2E16-5AD2-499C-A91E-DDA835D7587B}" sibTransId="{67889069-CD45-4C68-AE8A-A6E1A3043ADE}"/>
    <dgm:cxn modelId="{83A99CFB-C50F-B048-B3C3-5FE402F9EB6A}" type="presOf" srcId="{BC259653-550B-4CAF-99C6-27C645514DBA}" destId="{943AC3A2-9EB3-1E4F-AEEC-EAA677713711}" srcOrd="0" destOrd="0" presId="urn:microsoft.com/office/officeart/2005/8/layout/default"/>
    <dgm:cxn modelId="{BBF7A178-0386-E140-AD67-FF51EC8C8F45}" type="presParOf" srcId="{75BE4512-7615-7B4E-8F6E-DD54E2BE473E}" destId="{D3DEB0C2-956F-1948-84C8-A7806DD84B48}" srcOrd="0" destOrd="0" presId="urn:microsoft.com/office/officeart/2005/8/layout/default"/>
    <dgm:cxn modelId="{5990A3EC-5D19-664A-BA9A-97DFBC134F9C}" type="presParOf" srcId="{75BE4512-7615-7B4E-8F6E-DD54E2BE473E}" destId="{4B83CDEA-5265-9A40-B0AD-305A8ED8EB89}" srcOrd="1" destOrd="0" presId="urn:microsoft.com/office/officeart/2005/8/layout/default"/>
    <dgm:cxn modelId="{D2493399-56D3-A744-A70E-05C92C2B09A9}" type="presParOf" srcId="{75BE4512-7615-7B4E-8F6E-DD54E2BE473E}" destId="{943AC3A2-9EB3-1E4F-AEEC-EAA677713711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DEB0C2-956F-1948-84C8-A7806DD84B48}">
      <dsp:nvSpPr>
        <dsp:cNvPr id="0" name=""/>
        <dsp:cNvSpPr/>
      </dsp:nvSpPr>
      <dsp:spPr>
        <a:xfrm>
          <a:off x="903932" y="2902"/>
          <a:ext cx="4281785" cy="256907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To determine trends of behavior associated with career success</a:t>
          </a:r>
        </a:p>
      </dsp:txBody>
      <dsp:txXfrm>
        <a:off x="903932" y="2902"/>
        <a:ext cx="4281785" cy="2569071"/>
      </dsp:txXfrm>
    </dsp:sp>
    <dsp:sp modelId="{943AC3A2-9EB3-1E4F-AEEC-EAA677713711}">
      <dsp:nvSpPr>
        <dsp:cNvPr id="0" name=""/>
        <dsp:cNvSpPr/>
      </dsp:nvSpPr>
      <dsp:spPr>
        <a:xfrm>
          <a:off x="903932" y="3000151"/>
          <a:ext cx="4281785" cy="2569071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Minimize resources spent on training </a:t>
          </a:r>
        </a:p>
      </dsp:txBody>
      <dsp:txXfrm>
        <a:off x="903932" y="3000151"/>
        <a:ext cx="4281785" cy="25690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6ECE6-090B-2447-8212-44A257922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853B9A-7C19-A54D-A49D-1E02792F7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BE6F0-E331-A14F-A12F-68D9CC31D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EECF-2BAD-0D45-8EF7-F4F16A06D876}" type="datetimeFigureOut">
              <a:rPr lang="en-US" smtClean="0"/>
              <a:t>9/20/19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DE4005-774E-A148-B0D9-965D1C793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3726B-7C9E-8B42-AF66-7DC57C490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496-5B35-8845-944C-C1DA1A735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08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C4733-365C-3548-8C9B-2E48B4457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E55B99-5803-5A45-BB4F-E45274B9A9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71BE5-B67E-194D-84F5-FED32E95F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EECF-2BAD-0D45-8EF7-F4F16A06D876}" type="datetimeFigureOut">
              <a:rPr lang="en-US" smtClean="0"/>
              <a:t>9/20/19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EBC6D-3E78-4F4F-B18A-395122659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56597-55C6-C146-8CA9-918FA0E12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496-5B35-8845-944C-C1DA1A735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02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158982-FB68-FC40-9C21-A17995C2CD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C5E706-A8B3-D648-A8E7-BD4A8D651D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C1B3E-92D1-584E-AC2C-4FCDE7B62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EECF-2BAD-0D45-8EF7-F4F16A06D876}" type="datetimeFigureOut">
              <a:rPr lang="en-US" smtClean="0"/>
              <a:t>9/20/19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04085-8485-0D4A-B06D-9BB8667C2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D4740A-8199-DD40-A2A3-CD45EBC64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496-5B35-8845-944C-C1DA1A735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11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FA527-9376-A747-A736-9826F21FD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57ED76-29EF-1847-8ACA-5646849CF2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D7325-89F0-7545-ABFE-F13BB865C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EECF-2BAD-0D45-8EF7-F4F16A06D876}" type="datetimeFigureOut">
              <a:rPr lang="en-US" smtClean="0"/>
              <a:t>9/20/19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E1786-7F0F-904A-81FA-E7486D6F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7E65A4-B247-B440-B7E4-03ACAD5F9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496-5B35-8845-944C-C1DA1A735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625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9D1C2-6E0E-4646-BA55-FF96ACD8F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0C411-46B0-D044-A539-23B02F146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F24DC-4DDD-474B-83EF-79FA8F72F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EECF-2BAD-0D45-8EF7-F4F16A06D876}" type="datetimeFigureOut">
              <a:rPr lang="en-US" smtClean="0"/>
              <a:t>9/20/19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32927-70E7-9F42-AFBE-3AC94AB74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290742-17DA-3E44-BF53-BA56496F6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496-5B35-8845-944C-C1DA1A735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214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5A996-9D63-B34B-8C54-A2EBE9D4E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30D44-DF2C-A041-BA97-7431F5F69E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D3103-F19E-8349-B458-E6BFB1EFE8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E7EF41-B4F8-634A-8A7B-7913A9D10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EECF-2BAD-0D45-8EF7-F4F16A06D876}" type="datetimeFigureOut">
              <a:rPr lang="en-US" smtClean="0"/>
              <a:t>9/20/19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22ECA3-46B5-124D-B4CF-D5561B1FB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AB6FE-9B55-0E40-AF27-D0A92A5A7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496-5B35-8845-944C-C1DA1A735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798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F6F96-4790-0A40-8A52-A2D55C15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DB23AD-0C2F-4A48-81E9-EAF872D7F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C44D70-A994-754B-A03A-CD2425276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C8E73B-B803-5B4C-8F78-7F36EAF25E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A9076C-C612-3343-96C2-F1F27FA7A7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FF4DC5-5A06-684B-A5EF-AB1524E4B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EECF-2BAD-0D45-8EF7-F4F16A06D876}" type="datetimeFigureOut">
              <a:rPr lang="en-US" smtClean="0"/>
              <a:t>9/20/19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21C6B9-55F4-A14F-83C0-2F8AE93D4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59D934-1367-544B-B8BC-ABAB41881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496-5B35-8845-944C-C1DA1A735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28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5C08A-CAE8-D44E-A345-548B3395E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C029B6-2148-8141-9C05-208B2BB46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EECF-2BAD-0D45-8EF7-F4F16A06D876}" type="datetimeFigureOut">
              <a:rPr lang="en-US" smtClean="0"/>
              <a:t>9/20/19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38214E-2E11-294D-B305-65EFC6C70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BA64D2-1150-9249-B7EF-A9035AB1A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496-5B35-8845-944C-C1DA1A735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341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150065-0D98-AB42-978A-8027F7F2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EECF-2BAD-0D45-8EF7-F4F16A06D876}" type="datetimeFigureOut">
              <a:rPr lang="en-US" smtClean="0"/>
              <a:t>9/20/19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16495-3568-6C4D-AE52-3258A8DE5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139447-CD6D-3A4F-BE84-930689D99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496-5B35-8845-944C-C1DA1A735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08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57307-9803-B645-B2BE-DA35144D0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ABCF9-3E40-8E49-B2C2-0CAA0E924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E4AA75-A733-6F45-B639-4FAD94A5D6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CDD46B-F769-7243-ACD8-FEA385FD9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EECF-2BAD-0D45-8EF7-F4F16A06D876}" type="datetimeFigureOut">
              <a:rPr lang="en-US" smtClean="0"/>
              <a:t>9/20/19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1B0D26-A51D-3541-B480-8820451C5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601F78-C70A-1C41-9734-BBC453E6A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496-5B35-8845-944C-C1DA1A735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9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2CA6E-50CB-F44E-940C-ED6E40F8D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DA41CE-D6F7-2F42-8A4A-189750F0B8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249037-3B30-A943-8322-8A13626974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A21C46-FA00-154D-A966-8AF936E49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EECF-2BAD-0D45-8EF7-F4F16A06D876}" type="datetimeFigureOut">
              <a:rPr lang="en-US" smtClean="0"/>
              <a:t>9/20/19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956C63-D220-2244-8D20-2B258DD48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888453-4DC4-414B-A94F-3DD53EFD1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496-5B35-8845-944C-C1DA1A735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518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B276B5-54F6-3E4A-8DE0-38B83247C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90C8BF-5B9C-6446-B270-090EFE753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D41CB3-B6B6-9749-85D3-CE778750C1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DEECF-2BAD-0D45-8EF7-F4F16A06D876}" type="datetimeFigureOut">
              <a:rPr lang="en-US" smtClean="0"/>
              <a:t>9/20/19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34520-A19D-5242-BFE6-CAF969E755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EED90-F876-AD47-A281-B26BBBCCB1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12496-5B35-8845-944C-C1DA1A735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290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AC82E-66F9-9445-8018-4C139640B0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2750" y="657922"/>
            <a:ext cx="4806184" cy="4281913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000" dirty="0"/>
              <a:t>Determining Behavioral Patterns Associated with Success as a Dual-Purpose Police K9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D4D64E-F8F0-F14A-BB59-3A33E87FED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2750" y="5078264"/>
            <a:ext cx="4806184" cy="921092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2000" dirty="0">
                <a:solidFill>
                  <a:schemeClr val="tx2"/>
                </a:solidFill>
              </a:rPr>
              <a:t>Jordan Gillespie, Jennifer L. Essler, Alisa Rubinstein, Kaylee </a:t>
            </a:r>
            <a:r>
              <a:rPr lang="en-US" sz="2000" dirty="0" err="1">
                <a:solidFill>
                  <a:schemeClr val="tx2"/>
                </a:solidFill>
              </a:rPr>
              <a:t>Krapp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  <a:r>
              <a:rPr lang="en-US" sz="2000" dirty="0" err="1">
                <a:solidFill>
                  <a:schemeClr val="tx2"/>
                </a:solidFill>
              </a:rPr>
              <a:t>Ceara</a:t>
            </a:r>
            <a:r>
              <a:rPr lang="en-US" sz="2000" dirty="0">
                <a:solidFill>
                  <a:schemeClr val="tx2"/>
                </a:solidFill>
              </a:rPr>
              <a:t> Byrne, Cynthia M. Otto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3F74D4-AA70-2241-A425-91328BABF9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826" r="15179"/>
          <a:stretch/>
        </p:blipFill>
        <p:spPr>
          <a:xfrm>
            <a:off x="6095999" y="10"/>
            <a:ext cx="6105655" cy="68579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98167F-4171-184C-AD1E-77523CC84F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86543" y="5999356"/>
            <a:ext cx="1739899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4020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C77C626-5E09-3B4F-A270-D0693C90A3B8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86A1AB-DD70-194B-AC55-2C8F8BC9E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13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B8237-5564-C54F-AF5B-8D24F65B1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972" y="1839728"/>
            <a:ext cx="10692828" cy="4484872"/>
          </a:xfrm>
        </p:spPr>
        <p:txBody>
          <a:bodyPr>
            <a:normAutofit/>
          </a:bodyPr>
          <a:lstStyle/>
          <a:p>
            <a:r>
              <a:rPr lang="en-US" dirty="0"/>
              <a:t>Data from all three tests was separated by age</a:t>
            </a:r>
          </a:p>
          <a:p>
            <a:pPr lvl="1"/>
            <a:r>
              <a:rPr lang="en-US" dirty="0"/>
              <a:t>3, 6, 9, and 12 months separately</a:t>
            </a:r>
          </a:p>
          <a:p>
            <a:pPr lvl="1"/>
            <a:r>
              <a:rPr lang="en-US" dirty="0"/>
              <a:t>Age combinations were also analyzed: 3+6 months, 3+6+9 months, and 3+6+9+12 months</a:t>
            </a:r>
          </a:p>
          <a:p>
            <a:r>
              <a:rPr lang="en-US" dirty="0"/>
              <a:t>Variables to include in the model were determined using stepwise analysis</a:t>
            </a:r>
          </a:p>
          <a:p>
            <a:r>
              <a:rPr lang="en-US" dirty="0"/>
              <a:t>Prediction Profiler was used to look at influence of variables on DP success</a:t>
            </a:r>
          </a:p>
        </p:txBody>
      </p:sp>
    </p:spTree>
    <p:extLst>
      <p:ext uri="{BB962C8B-B14F-4D97-AF65-F5344CB8AC3E}">
        <p14:creationId xmlns:p14="http://schemas.microsoft.com/office/powerpoint/2010/main" val="2248719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C77C626-5E09-3B4F-A270-D0693C90A3B8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86A1AB-DD70-194B-AC55-2C8F8BC9E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13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Analysis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8EAC2FD-B1CC-A34E-BD1E-49B12D819D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0400" y="2381473"/>
            <a:ext cx="10693400" cy="238223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14E403-A889-F04E-BDFB-3E76E5C77CE4}"/>
              </a:ext>
            </a:extLst>
          </p:cNvPr>
          <p:cNvSpPr txBox="1"/>
          <p:nvPr/>
        </p:nvSpPr>
        <p:spPr>
          <a:xfrm>
            <a:off x="660400" y="4886794"/>
            <a:ext cx="8708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Prediction Profiler for complete data set (i.e. all ages) when desirability for DP is maximized</a:t>
            </a:r>
          </a:p>
        </p:txBody>
      </p:sp>
    </p:spTree>
    <p:extLst>
      <p:ext uri="{BB962C8B-B14F-4D97-AF65-F5344CB8AC3E}">
        <p14:creationId xmlns:p14="http://schemas.microsoft.com/office/powerpoint/2010/main" val="2424227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C77C626-5E09-3B4F-A270-D0693C90A3B8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86A1AB-DD70-194B-AC55-2C8F8BC9E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13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Behavioral Testing and Canines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B8237-5564-C54F-AF5B-8D24F65B1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971" y="1839728"/>
            <a:ext cx="5023137" cy="3634315"/>
          </a:xfrm>
        </p:spPr>
        <p:txBody>
          <a:bodyPr>
            <a:normAutofit/>
          </a:bodyPr>
          <a:lstStyle/>
          <a:p>
            <a:r>
              <a:rPr lang="en-US" dirty="0"/>
              <a:t>Behavioral testing has often been used in selecting service dog candidates</a:t>
            </a:r>
            <a:r>
              <a:rPr lang="en-US" baseline="30000" dirty="0"/>
              <a:t>1,2</a:t>
            </a:r>
          </a:p>
          <a:p>
            <a:r>
              <a:rPr lang="en-US" dirty="0"/>
              <a:t>Testing also aids in determining future success of working dogs</a:t>
            </a:r>
            <a:r>
              <a:rPr lang="en-US" baseline="30000" dirty="0"/>
              <a:t>3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E4F677-2F16-8D4B-905E-875B70A5E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7276" y="1839728"/>
            <a:ext cx="5341897" cy="35603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58338C-8FD4-5043-A92B-98C46F7408F4}"/>
              </a:ext>
            </a:extLst>
          </p:cNvPr>
          <p:cNvSpPr txBox="1"/>
          <p:nvPr/>
        </p:nvSpPr>
        <p:spPr>
          <a:xfrm>
            <a:off x="245076" y="5743433"/>
            <a:ext cx="7514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1. Asher, L. </a:t>
            </a:r>
            <a:r>
              <a:rPr lang="en-US" sz="1000" i="1" dirty="0"/>
              <a:t>et al.</a:t>
            </a:r>
            <a:r>
              <a:rPr lang="en-US" sz="1000" dirty="0"/>
              <a:t> A standardized behavior test for potential guide dog puppies: Methods and association with subsequent success in guide dog training. </a:t>
            </a:r>
            <a:r>
              <a:rPr lang="en-US" sz="1000" i="1" dirty="0"/>
              <a:t>Journal of Veterinary Behavior: Clinical Applications and Research</a:t>
            </a:r>
            <a:r>
              <a:rPr lang="en-US" sz="1000" dirty="0"/>
              <a:t> </a:t>
            </a:r>
            <a:r>
              <a:rPr lang="en-US" sz="1000" b="1" dirty="0"/>
              <a:t>8</a:t>
            </a:r>
            <a:r>
              <a:rPr lang="en-US" sz="1000" dirty="0"/>
              <a:t>, 431–438 (2013).</a:t>
            </a:r>
          </a:p>
          <a:p>
            <a:r>
              <a:rPr lang="en-US" sz="1000" dirty="0"/>
              <a:t>2. </a:t>
            </a:r>
            <a:r>
              <a:rPr lang="en-US" sz="1000" dirty="0" err="1"/>
              <a:t>Serpell</a:t>
            </a:r>
            <a:r>
              <a:rPr lang="en-US" sz="1000" dirty="0"/>
              <a:t>, J. A. &amp; Hsu, Y. Development and validation of a novel method for evaluating behavior and temperament in guide dogs. </a:t>
            </a:r>
            <a:r>
              <a:rPr lang="en-US" sz="1000" i="1" dirty="0"/>
              <a:t>Applied Animal </a:t>
            </a:r>
            <a:r>
              <a:rPr lang="en-US" sz="1000" i="1" dirty="0" err="1"/>
              <a:t>Behaviour</a:t>
            </a:r>
            <a:r>
              <a:rPr lang="en-US" sz="1000" i="1" dirty="0"/>
              <a:t> Science</a:t>
            </a:r>
            <a:r>
              <a:rPr lang="en-US" sz="1000" dirty="0"/>
              <a:t> </a:t>
            </a:r>
            <a:r>
              <a:rPr lang="en-US" sz="1000" b="1" dirty="0"/>
              <a:t>72</a:t>
            </a:r>
            <a:r>
              <a:rPr lang="en-US" sz="1000" dirty="0"/>
              <a:t>, 347–364 (2001).</a:t>
            </a:r>
          </a:p>
          <a:p>
            <a:r>
              <a:rPr lang="en-US" sz="1000" dirty="0"/>
              <a:t>3. Sinn, D. L., Gosling, S. D. &amp; Hilliard, S. Personality and performance in military working dogs: Reliability and predictive validity of behavioral tests. </a:t>
            </a:r>
            <a:r>
              <a:rPr lang="en-US" sz="1000" i="1" dirty="0"/>
              <a:t>Applied Animal </a:t>
            </a:r>
            <a:r>
              <a:rPr lang="en-US" sz="1000" i="1" dirty="0" err="1"/>
              <a:t>Behaviour</a:t>
            </a:r>
            <a:r>
              <a:rPr lang="en-US" sz="1000" i="1" dirty="0"/>
              <a:t> Science</a:t>
            </a:r>
            <a:r>
              <a:rPr lang="en-US" sz="1000" dirty="0"/>
              <a:t> </a:t>
            </a:r>
            <a:r>
              <a:rPr lang="en-US" sz="1000" b="1" dirty="0"/>
              <a:t>127</a:t>
            </a:r>
            <a:r>
              <a:rPr lang="en-US" sz="1000" dirty="0"/>
              <a:t>, 51–65 (2010).</a:t>
            </a:r>
          </a:p>
          <a:p>
            <a:endParaRPr lang="en-US" sz="1000" dirty="0"/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065913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7804B6-0718-9A41-9428-A77AB34C5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030" y="727315"/>
            <a:ext cx="3616234" cy="5403370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FFFFFF"/>
                </a:solidFill>
              </a:rPr>
              <a:t>Purpose of Behavioral Tests for Working Dogs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3" y="0"/>
            <a:ext cx="142074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032CEBF-28F2-4D85-9378-B46E50FF43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6760364"/>
              </p:ext>
            </p:extLst>
          </p:nvPr>
        </p:nvGraphicFramePr>
        <p:xfrm>
          <a:off x="5459413" y="642938"/>
          <a:ext cx="6089650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6272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C77C626-5E09-3B4F-A270-D0693C90A3B8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86A1AB-DD70-194B-AC55-2C8F8BC9E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13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Training at the Penn Vet Working Dog Center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B8237-5564-C54F-AF5B-8D24F65B1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972" y="1839728"/>
            <a:ext cx="42672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Career Options</a:t>
            </a:r>
          </a:p>
          <a:p>
            <a:pPr lvl="1"/>
            <a:r>
              <a:rPr lang="en-US" dirty="0"/>
              <a:t>Urban Search and Rescue (USAR)</a:t>
            </a:r>
          </a:p>
          <a:p>
            <a:pPr lvl="1"/>
            <a:r>
              <a:rPr lang="en-US" dirty="0"/>
              <a:t>Single-Purpose Scent Detection (SP)</a:t>
            </a:r>
          </a:p>
          <a:p>
            <a:pPr lvl="2"/>
            <a:r>
              <a:rPr lang="en-US" dirty="0"/>
              <a:t>Medical Detection</a:t>
            </a:r>
          </a:p>
          <a:p>
            <a:pPr lvl="1"/>
            <a:r>
              <a:rPr lang="en-US" dirty="0"/>
              <a:t>Dual-Purpose Police K9’s (DP)</a:t>
            </a:r>
          </a:p>
          <a:p>
            <a:r>
              <a:rPr lang="en-US" dirty="0"/>
              <a:t>Training Protocol</a:t>
            </a:r>
          </a:p>
          <a:p>
            <a:pPr lvl="1"/>
            <a:r>
              <a:rPr lang="en-US" dirty="0"/>
              <a:t>Training begins around 8 weeks of age</a:t>
            </a:r>
          </a:p>
          <a:p>
            <a:pPr lvl="1"/>
            <a:r>
              <a:rPr lang="en-US" dirty="0"/>
              <a:t>Each dog is trained for all careers until they “choose” one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D78CF8-2AAA-D94F-8844-EAC7656BE4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5959" y="1825625"/>
            <a:ext cx="2895027" cy="19288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B8DFC5-F716-8D4B-94F0-70986C8715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260" r="12115"/>
          <a:stretch/>
        </p:blipFill>
        <p:spPr>
          <a:xfrm>
            <a:off x="8458773" y="1821564"/>
            <a:ext cx="2895027" cy="19328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FBB1F9F-00F2-6540-9324-4D135B3AE6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3" r="833" b="-1"/>
          <a:stretch/>
        </p:blipFill>
        <p:spPr>
          <a:xfrm>
            <a:off x="5245959" y="3885313"/>
            <a:ext cx="2901808" cy="1931287"/>
          </a:xfrm>
          <a:prstGeom prst="rect">
            <a:avLst/>
          </a:prstGeom>
        </p:spPr>
      </p:pic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79F2A3D2-8FCF-AB45-85EA-014AF0331D4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682" r="14033"/>
          <a:stretch/>
        </p:blipFill>
        <p:spPr>
          <a:xfrm>
            <a:off x="8458773" y="3885313"/>
            <a:ext cx="2895027" cy="192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228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C77C626-5E09-3B4F-A270-D0693C90A3B8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86A1AB-DD70-194B-AC55-2C8F8BC9E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13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Hunt and Drive Test: Behavioral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B8237-5564-C54F-AF5B-8D24F65B1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972" y="1839728"/>
            <a:ext cx="6094670" cy="4351338"/>
          </a:xfrm>
        </p:spPr>
        <p:txBody>
          <a:bodyPr>
            <a:normAutofit/>
          </a:bodyPr>
          <a:lstStyle/>
          <a:p>
            <a:r>
              <a:rPr lang="en-US" dirty="0"/>
              <a:t>Purpose: Evaluate toy drive, hunt drive, and environmental soundness</a:t>
            </a:r>
          </a:p>
          <a:p>
            <a:r>
              <a:rPr lang="en-US" dirty="0"/>
              <a:t>Dogs are tested at 3, 6, 9, and 12 months of age</a:t>
            </a:r>
          </a:p>
          <a:p>
            <a:r>
              <a:rPr lang="en-US" dirty="0"/>
              <a:t>Goal: Analyze behavioral trends indicative of success in various careers during early development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CD2331-7F2E-0540-B4D5-65C212AF5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7963" y="1698553"/>
            <a:ext cx="3450690" cy="4600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36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C77C626-5E09-3B4F-A270-D0693C90A3B8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86A1AB-DD70-194B-AC55-2C8F8BC9E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13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Hunt and Drive Test: Behavioral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B8237-5564-C54F-AF5B-8D24F65B1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972" y="1839728"/>
            <a:ext cx="5676328" cy="4484872"/>
          </a:xfrm>
        </p:spPr>
        <p:txBody>
          <a:bodyPr>
            <a:normAutofit/>
          </a:bodyPr>
          <a:lstStyle/>
          <a:p>
            <a:r>
              <a:rPr lang="en-US" dirty="0"/>
              <a:t>3 Part Evaluation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evaluation – 2 minutes of toy engagement (TTT)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6E4A9A-0F71-4E47-999D-C168C62080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764" y="2076007"/>
            <a:ext cx="5333222" cy="401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641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C77C626-5E09-3B4F-A270-D0693C90A3B8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86A1AB-DD70-194B-AC55-2C8F8BC9E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13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Hunt and Drive Test: Behavioral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B8237-5564-C54F-AF5B-8D24F65B1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972" y="1839728"/>
            <a:ext cx="5676328" cy="4484872"/>
          </a:xfrm>
        </p:spPr>
        <p:txBody>
          <a:bodyPr>
            <a:normAutofit/>
          </a:bodyPr>
          <a:lstStyle/>
          <a:p>
            <a:r>
              <a:rPr lang="en-US" dirty="0"/>
              <a:t>3 Part Evaluation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evaluation – 2 minutes of toy engagement (TTT)</a:t>
            </a:r>
          </a:p>
          <a:p>
            <a:pPr lvl="1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evaluation – searching for toy in tall grass (TTF)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45EE1B-4A94-2647-80A8-E9CDF9EEE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300" y="2097789"/>
            <a:ext cx="5276701" cy="396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857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C77C626-5E09-3B4F-A270-D0693C90A3B8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86A1AB-DD70-194B-AC55-2C8F8BC9E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13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Hunt and Drive Test: Behavioral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B8237-5564-C54F-AF5B-8D24F65B1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972" y="1839728"/>
            <a:ext cx="5676328" cy="4484872"/>
          </a:xfrm>
        </p:spPr>
        <p:txBody>
          <a:bodyPr>
            <a:normAutofit/>
          </a:bodyPr>
          <a:lstStyle/>
          <a:p>
            <a:r>
              <a:rPr lang="en-US" dirty="0"/>
              <a:t>3 Part Evaluation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evaluation – 2 minutes of toy engagement (TTT)</a:t>
            </a:r>
          </a:p>
          <a:p>
            <a:pPr lvl="1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evaluation – searching for toy in tall grass (TTF)</a:t>
            </a:r>
          </a:p>
          <a:p>
            <a:pPr lvl="1"/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evaluation – searching for toy in a pool filled with distractors (P)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1DB792-8BB7-1E48-860B-68C02939BE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300" y="2098037"/>
            <a:ext cx="5275712" cy="3968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737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C77C626-5E09-3B4F-A270-D0693C90A3B8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86A1AB-DD70-194B-AC55-2C8F8BC9E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13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Data Collection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B8237-5564-C54F-AF5B-8D24F65B1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972" y="1839728"/>
            <a:ext cx="10692828" cy="4484872"/>
          </a:xfrm>
        </p:spPr>
        <p:txBody>
          <a:bodyPr>
            <a:normAutofit/>
          </a:bodyPr>
          <a:lstStyle/>
          <a:p>
            <a:r>
              <a:rPr lang="en-US" dirty="0"/>
              <a:t>Many behavioral tests are scored using a predetermined scoring system</a:t>
            </a:r>
          </a:p>
          <a:p>
            <a:pPr lvl="1"/>
            <a:r>
              <a:rPr lang="en-US" dirty="0"/>
              <a:t>Observers of the test (usually trainers or other researchers) perform the scoring</a:t>
            </a:r>
          </a:p>
          <a:p>
            <a:r>
              <a:rPr lang="en-US" dirty="0"/>
              <a:t>While scoring systems can be a reliable method of observation</a:t>
            </a:r>
            <a:r>
              <a:rPr lang="en-US" baseline="30000" dirty="0"/>
              <a:t>1</a:t>
            </a:r>
            <a:r>
              <a:rPr lang="en-US" dirty="0"/>
              <a:t>, we undertook a full behavioral analysis for this project</a:t>
            </a:r>
          </a:p>
          <a:p>
            <a:pPr lvl="1"/>
            <a:r>
              <a:rPr lang="en-US" dirty="0"/>
              <a:t>Durations and frequencies of all behaviors were collected by watching videos of the tests</a:t>
            </a:r>
          </a:p>
          <a:p>
            <a:pPr lvl="1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D5272B-FE3E-F54C-88B6-8B1B61877EA4}"/>
              </a:ext>
            </a:extLst>
          </p:cNvPr>
          <p:cNvSpPr/>
          <p:nvPr/>
        </p:nvSpPr>
        <p:spPr>
          <a:xfrm>
            <a:off x="660972" y="6324600"/>
            <a:ext cx="691101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1. </a:t>
            </a:r>
            <a:r>
              <a:rPr lang="en-US" sz="1000" dirty="0" err="1"/>
              <a:t>Wilsson</a:t>
            </a:r>
            <a:r>
              <a:rPr lang="en-US" sz="1000" dirty="0"/>
              <a:t>, E. &amp; Sinn, D. L. Are there differences between behavioral measurement methods? A comparison of the predictive validity of two ratings methods in a working dog program. Applied Animal </a:t>
            </a:r>
            <a:r>
              <a:rPr lang="en-US" sz="1000" dirty="0" err="1"/>
              <a:t>Behaviour</a:t>
            </a:r>
            <a:r>
              <a:rPr lang="en-US" sz="1000" dirty="0"/>
              <a:t> Science </a:t>
            </a:r>
            <a:r>
              <a:rPr lang="en-US" sz="1000" b="1" dirty="0"/>
              <a:t>141</a:t>
            </a:r>
            <a:r>
              <a:rPr lang="en-US" sz="1000" dirty="0"/>
              <a:t>, 158–172 (2012).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425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2424</TotalTime>
  <Words>597</Words>
  <Application>Microsoft Macintosh PowerPoint</Application>
  <PresentationFormat>Widescreen</PresentationFormat>
  <Paragraphs>50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Determining Behavioral Patterns Associated with Success as a Dual-Purpose Police K9</vt:lpstr>
      <vt:lpstr>Behavioral Testing and Canines</vt:lpstr>
      <vt:lpstr>Purpose of Behavioral Tests for Working Dogs</vt:lpstr>
      <vt:lpstr>Training at the Penn Vet Working Dog Center</vt:lpstr>
      <vt:lpstr>Hunt and Drive Test: Behavioral Evaluation</vt:lpstr>
      <vt:lpstr>Hunt and Drive Test: Behavioral Evaluation</vt:lpstr>
      <vt:lpstr>Hunt and Drive Test: Behavioral Evaluation</vt:lpstr>
      <vt:lpstr>Hunt and Drive Test: Behavioral Evaluation</vt:lpstr>
      <vt:lpstr>Data Collection</vt:lpstr>
      <vt:lpstr>Analysis</vt:lpstr>
      <vt:lpstr>Analysis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Determining Behavioral Patterns Associated with Success as a Dual-Purpose Police K9</dc:title>
  <dc:creator>GILLESPIE, JORDAN</dc:creator>
  <cp:lastModifiedBy>GILLESPIE, JORDAN</cp:lastModifiedBy>
  <cp:revision>56</cp:revision>
  <dcterms:created xsi:type="dcterms:W3CDTF">2019-07-21T22:45:00Z</dcterms:created>
  <dcterms:modified xsi:type="dcterms:W3CDTF">2019-09-20T23:58:55Z</dcterms:modified>
</cp:coreProperties>
</file>