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1"/>
  </p:sldMasterIdLst>
  <p:notesMasterIdLst>
    <p:notesMasterId r:id="rId9"/>
  </p:notesMasterIdLst>
  <p:sldIdLst>
    <p:sldId id="264" r:id="rId2"/>
    <p:sldId id="257" r:id="rId3"/>
    <p:sldId id="269" r:id="rId4"/>
    <p:sldId id="273" r:id="rId5"/>
    <p:sldId id="265" r:id="rId6"/>
    <p:sldId id="266" r:id="rId7"/>
    <p:sldId id="27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  <p:cmAuthor id="2" name="Marklin, Scarlett" initials="MS" lastIdx="1" clrIdx="1">
    <p:extLst>
      <p:ext uri="{19B8F6BF-5375-455C-9EA6-DF929625EA0E}">
        <p15:presenceInfo xmlns:p15="http://schemas.microsoft.com/office/powerpoint/2012/main" userId="S-1-5-21-2076390139-1363556362-943750798-1059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4070"/>
    <a:srgbClr val="00A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77"/>
    <p:restoredTop sz="94727"/>
  </p:normalViewPr>
  <p:slideViewPr>
    <p:cSldViewPr snapToGrid="0" snapToObjects="1">
      <p:cViewPr varScale="1">
        <p:scale>
          <a:sx n="83" d="100"/>
          <a:sy n="83" d="100"/>
        </p:scale>
        <p:origin x="15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C89B6-0167-0549-A9D3-815C20C90D38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30F75-B5EC-044F-A636-30352D0A1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20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30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0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96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0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53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30F75-B5EC-044F-A636-30352D0A13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91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M White 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1228439"/>
            <a:ext cx="12192000" cy="1690255"/>
          </a:xfrm>
          <a:prstGeom prst="rect">
            <a:avLst/>
          </a:prstGeom>
          <a:solidFill>
            <a:schemeClr val="tx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alphaModFix amt="3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5572" y="2915624"/>
            <a:ext cx="4626429" cy="478275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7565572" y="0"/>
            <a:ext cx="2623459" cy="6858000"/>
          </a:xfrm>
          <a:prstGeom prst="rect">
            <a:avLst/>
          </a:prstGeom>
          <a:solidFill>
            <a:srgbClr val="00ACD9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87681" y="1228439"/>
            <a:ext cx="6190211" cy="1690255"/>
          </a:xfrm>
        </p:spPr>
        <p:txBody>
          <a:bodyPr anchor="ctr">
            <a:normAutofit/>
          </a:bodyPr>
          <a:lstStyle>
            <a:lvl1pPr algn="l">
              <a:lnSpc>
                <a:spcPts val="3700"/>
              </a:lnSpc>
              <a:defRPr sz="3600" spc="3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0412" y="5306898"/>
            <a:ext cx="6261331" cy="35312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none" spc="200" baseline="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64951" y="6459789"/>
            <a:ext cx="724296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4A6BEF6-8B5D-3A41-931E-E68E91FD74C0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565572" y="6459789"/>
            <a:ext cx="2623459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35" y="292142"/>
            <a:ext cx="1834523" cy="706611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1" y="1228439"/>
            <a:ext cx="203131" cy="1690255"/>
          </a:xfrm>
          <a:prstGeom prst="rect">
            <a:avLst/>
          </a:prstGeom>
          <a:solidFill>
            <a:schemeClr val="accent4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 userDrawn="1"/>
        </p:nvSpPr>
        <p:spPr>
          <a:xfrm>
            <a:off x="789245" y="2915627"/>
            <a:ext cx="2037083" cy="905163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Rectangle 20"/>
          <p:cNvSpPr/>
          <p:nvPr userDrawn="1"/>
        </p:nvSpPr>
        <p:spPr>
          <a:xfrm>
            <a:off x="2865811" y="2915627"/>
            <a:ext cx="1345972" cy="905163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2" name="Rectangle 21"/>
          <p:cNvSpPr/>
          <p:nvPr userDrawn="1"/>
        </p:nvSpPr>
        <p:spPr>
          <a:xfrm>
            <a:off x="4251265" y="2915627"/>
            <a:ext cx="3314307" cy="905163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Rectangle 22"/>
          <p:cNvSpPr/>
          <p:nvPr userDrawn="1"/>
        </p:nvSpPr>
        <p:spPr>
          <a:xfrm>
            <a:off x="7565572" y="1363919"/>
            <a:ext cx="2623459" cy="1421017"/>
          </a:xfrm>
          <a:prstGeom prst="rect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0" name="Picture 29"/>
          <p:cNvPicPr>
            <a:picLocks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45" y="5673785"/>
            <a:ext cx="9399784" cy="3657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6794" y="5626954"/>
            <a:ext cx="564475" cy="16369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9371" y="5595527"/>
            <a:ext cx="776320" cy="194889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10280342" y="5912353"/>
            <a:ext cx="1832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Sandia National Laboratories is a </a:t>
            </a:r>
            <a:r>
              <a:rPr lang="en-US" sz="6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multimission</a:t>
            </a:r>
            <a:r>
              <a:rPr lang="en-US" sz="6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laboratory managed and operated by National Technology &amp; Engineering Solutions of Sandia, LLC, a wholly owned subsidiary of Honeywell International Inc., for the U.S. Department of Energy’s National Nuclear Security Administration under contract DE-NA0003525.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700411" y="5004000"/>
            <a:ext cx="4603750" cy="254000"/>
          </a:xfrm>
        </p:spPr>
        <p:txBody>
          <a:bodyPr anchor="ctr" anchorCtr="0">
            <a:noAutofit/>
          </a:bodyPr>
          <a:lstStyle>
            <a:lvl1pPr>
              <a:defRPr sz="1200" b="0" i="1" spc="200" baseline="0">
                <a:solidFill>
                  <a:schemeClr val="accent6"/>
                </a:solidFill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M Section 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2" cstate="email">
            <a:alphaModFix amt="3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"/>
            <a:ext cx="12192000" cy="874708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"/>
            <a:ext cx="4038961" cy="874708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" y="3112603"/>
            <a:ext cx="12192000" cy="16952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0694" y="3112607"/>
            <a:ext cx="6190211" cy="1690255"/>
          </a:xfrm>
        </p:spPr>
        <p:txBody>
          <a:bodyPr anchor="ctr">
            <a:normAutofit/>
          </a:bodyPr>
          <a:lstStyle>
            <a:lvl1pPr algn="l">
              <a:lnSpc>
                <a:spcPts val="3700"/>
              </a:lnSpc>
              <a:defRPr sz="3600" spc="31" baseline="0">
                <a:solidFill>
                  <a:schemeClr val="bg1"/>
                </a:solidFill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30696" y="5064546"/>
            <a:ext cx="6261331" cy="35312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none" spc="200" baseline="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951" y="6599583"/>
            <a:ext cx="724296" cy="25420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D0FB7A-0984-5F42-9BF9-4F16409CEBE3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960" y="6599583"/>
            <a:ext cx="2512064" cy="25420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511125" y="6459788"/>
            <a:ext cx="419397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" y="3112607"/>
            <a:ext cx="203131" cy="1690255"/>
          </a:xfrm>
          <a:prstGeom prst="rect">
            <a:avLst/>
          </a:prstGeom>
          <a:solidFill>
            <a:schemeClr val="accent4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pic>
        <p:nvPicPr>
          <p:cNvPr id="7" name="Picture 6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960" y="4893378"/>
            <a:ext cx="8153043" cy="63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0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9367-8E19-584D-AFFE-3EFBBA0295C7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Double Cont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35B1B-1234-434F-BA64-2F5E81CEE720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720725" y="1125414"/>
            <a:ext cx="4934487" cy="48880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5887330" y="1125414"/>
            <a:ext cx="4891718" cy="48880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631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19A3E-72A3-094D-BE9C-748891D343EA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B98F-B1FD-6E40-922F-164F08E18587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5400000">
            <a:off x="238399" y="310896"/>
            <a:ext cx="685800" cy="64008"/>
          </a:xfrm>
          <a:prstGeom prst="rect">
            <a:avLst/>
          </a:prstGeom>
          <a:solidFill>
            <a:srgbClr val="00A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648" y="359772"/>
            <a:ext cx="10058400" cy="5702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648" y="1429233"/>
            <a:ext cx="10058400" cy="343363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51" y="6599583"/>
            <a:ext cx="2472271" cy="251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2">
                    <a:lumMod val="25000"/>
                  </a:schemeClr>
                </a:solidFill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fld id="{51B0C17D-9FEF-794A-8300-E98122063809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599583"/>
            <a:ext cx="4822804" cy="251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chemeClr val="tx1"/>
                </a:solidFill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951" y="437652"/>
            <a:ext cx="419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506200" y="321774"/>
            <a:ext cx="685800" cy="368300"/>
          </a:xfrm>
          <a:prstGeom prst="rect">
            <a:avLst/>
          </a:prstGeom>
          <a:solidFill>
            <a:srgbClr val="00ACD9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865" b="-2"/>
          <a:stretch/>
        </p:blipFill>
        <p:spPr>
          <a:xfrm rot="16200000">
            <a:off x="8725899" y="3391897"/>
            <a:ext cx="6857999" cy="742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257"/>
          <a:stretch/>
        </p:blipFill>
        <p:spPr>
          <a:xfrm>
            <a:off x="11589482" y="380825"/>
            <a:ext cx="259618" cy="251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555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0" r:id="rId2"/>
    <p:sldLayoutId id="2147483675" r:id="rId3"/>
    <p:sldLayoutId id="2147483686" r:id="rId4"/>
    <p:sldLayoutId id="2147483676" r:id="rId5"/>
    <p:sldLayoutId id="2147483677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354" rtl="0" eaLnBrk="1" latinLnBrk="0" hangingPunct="1">
        <a:lnSpc>
          <a:spcPct val="85000"/>
        </a:lnSpc>
        <a:spcBef>
          <a:spcPct val="0"/>
        </a:spcBef>
        <a:buNone/>
        <a:defRPr sz="2800" b="0" i="0" kern="1200" spc="100" baseline="0">
          <a:solidFill>
            <a:schemeClr val="bg2">
              <a:lumMod val="25000"/>
            </a:schemeClr>
          </a:solidFill>
          <a:latin typeface="Gill Sans MT" charset="0"/>
          <a:ea typeface="Gill Sans MT" charset="0"/>
          <a:cs typeface="Gill Sans MT" charset="0"/>
        </a:defRPr>
      </a:lvl1pPr>
    </p:titleStyle>
    <p:bodyStyle>
      <a:lvl1pPr marL="91436" indent="-91436" algn="l" defTabSz="914354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00B0F0"/>
        </a:buClr>
        <a:buSzPct val="100000"/>
        <a:buFont typeface="Calibri" panose="020F0502020204030204" pitchFamily="34" charset="0"/>
        <a:buChar char=" "/>
        <a:defRPr sz="2000" kern="1200">
          <a:solidFill>
            <a:schemeClr val="bg2">
              <a:lumMod val="25000"/>
            </a:schemeClr>
          </a:solidFill>
          <a:latin typeface="Garamond" charset="0"/>
          <a:ea typeface="Garamond" charset="0"/>
          <a:cs typeface="Garamond" charset="0"/>
        </a:defRPr>
      </a:lvl1pPr>
      <a:lvl2pPr marL="384029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800" kern="1200">
          <a:solidFill>
            <a:schemeClr val="bg2">
              <a:lumMod val="25000"/>
            </a:schemeClr>
          </a:solidFill>
          <a:latin typeface="Garamond" charset="0"/>
          <a:ea typeface="Garamond" charset="0"/>
          <a:cs typeface="Garamond" charset="0"/>
        </a:defRPr>
      </a:lvl2pPr>
      <a:lvl3pPr marL="566900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400" kern="1200">
          <a:solidFill>
            <a:schemeClr val="bg2">
              <a:lumMod val="25000"/>
            </a:schemeClr>
          </a:solidFill>
          <a:latin typeface="Garamond" charset="0"/>
          <a:ea typeface="Garamond" charset="0"/>
          <a:cs typeface="Garamond" charset="0"/>
        </a:defRPr>
      </a:lvl3pPr>
      <a:lvl4pPr marL="749771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400" kern="1200">
          <a:solidFill>
            <a:schemeClr val="bg2">
              <a:lumMod val="25000"/>
            </a:schemeClr>
          </a:solidFill>
          <a:latin typeface="Garamond" charset="0"/>
          <a:ea typeface="Garamond" charset="0"/>
          <a:cs typeface="Garamond" charset="0"/>
        </a:defRPr>
      </a:lvl4pPr>
      <a:lvl5pPr marL="932642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B0F0"/>
        </a:buClr>
        <a:buFont typeface="Calibri" pitchFamily="34" charset="0"/>
        <a:buChar char="◦"/>
        <a:defRPr sz="1400" kern="1200">
          <a:solidFill>
            <a:schemeClr val="bg2">
              <a:lumMod val="25000"/>
            </a:schemeClr>
          </a:solidFill>
          <a:latin typeface="Garamond" charset="0"/>
          <a:ea typeface="Garamond" charset="0"/>
          <a:cs typeface="Garamond" charset="0"/>
        </a:defRPr>
      </a:lvl5pPr>
      <a:lvl6pPr marL="109994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3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25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1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community.jmp.com/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hyperlink" Target="https://regexcrossword.com/" TargetMode="External"/><Relationship Id="rId4" Type="http://schemas.openxmlformats.org/officeDocument/2006/relationships/hyperlink" Target="https://regular-expressions.info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Using Text Explorer to Inform and Enhance Risk and Issue Application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0696" y="5064546"/>
            <a:ext cx="6261331" cy="1395242"/>
          </a:xfrm>
        </p:spPr>
        <p:txBody>
          <a:bodyPr>
            <a:normAutofit/>
          </a:bodyPr>
          <a:lstStyle/>
          <a:p>
            <a:r>
              <a:rPr lang="en-US" dirty="0"/>
              <a:t>Presented by:</a:t>
            </a:r>
          </a:p>
          <a:p>
            <a:r>
              <a:rPr lang="en-US" dirty="0"/>
              <a:t>Scarlett Marklin, Sandia National Laboratories</a:t>
            </a:r>
          </a:p>
          <a:p>
            <a:r>
              <a:rPr lang="en-US" dirty="0"/>
              <a:t>Yvonne Petrova, Sandia National Laboratories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4F6E3D-9B00-42AA-B85E-7B10DD7FEA62}"/>
              </a:ext>
            </a:extLst>
          </p:cNvPr>
          <p:cNvSpPr txBox="1">
            <a:spLocks/>
          </p:cNvSpPr>
          <p:nvPr/>
        </p:nvSpPr>
        <p:spPr>
          <a:xfrm>
            <a:off x="287622" y="3429000"/>
            <a:ext cx="3166946" cy="1373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B0F0"/>
              </a:buClr>
              <a:buSzPct val="100000"/>
              <a:buFont typeface="Calibri" panose="020F0502020204030204" pitchFamily="34" charset="0"/>
              <a:buNone/>
              <a:defRPr sz="1800" kern="1200" cap="none" spc="200" baseline="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Calibri" pitchFamily="34" charset="0"/>
              <a:buNone/>
              <a:defRPr sz="2400" kern="1200">
                <a:solidFill>
                  <a:schemeClr val="bg2">
                    <a:lumMod val="25000"/>
                  </a:schemeClr>
                </a:solidFill>
                <a:latin typeface="Garamond" charset="0"/>
                <a:ea typeface="Garamond" charset="0"/>
                <a:cs typeface="Garamond" charset="0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Calibri" pitchFamily="34" charset="0"/>
              <a:buNone/>
              <a:defRPr sz="2400" kern="1200">
                <a:solidFill>
                  <a:schemeClr val="bg2">
                    <a:lumMod val="25000"/>
                  </a:schemeClr>
                </a:solidFill>
                <a:latin typeface="Garamond" charset="0"/>
                <a:ea typeface="Garamond" charset="0"/>
                <a:cs typeface="Garamond" charset="0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Calibri" pitchFamily="34" charset="0"/>
              <a:buNone/>
              <a:defRPr sz="2000" kern="1200">
                <a:solidFill>
                  <a:schemeClr val="bg2">
                    <a:lumMod val="25000"/>
                  </a:schemeClr>
                </a:solidFill>
                <a:latin typeface="Garamond" charset="0"/>
                <a:ea typeface="Garamond" charset="0"/>
                <a:cs typeface="Garamond" charset="0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00B0F0"/>
              </a:buClr>
              <a:buFont typeface="Calibri" pitchFamily="34" charset="0"/>
              <a:buNone/>
              <a:defRPr sz="2000" kern="1200">
                <a:solidFill>
                  <a:schemeClr val="bg2">
                    <a:lumMod val="25000"/>
                  </a:schemeClr>
                </a:solidFill>
                <a:latin typeface="Garamond" charset="0"/>
                <a:ea typeface="Garamond" charset="0"/>
                <a:cs typeface="Garamond" charset="0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000" dirty="0">
                <a:solidFill>
                  <a:schemeClr val="bg1"/>
                </a:solidFill>
              </a:rPr>
              <a:t>JMP Discovery Summit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schemeClr val="bg1"/>
                </a:solidFill>
              </a:rPr>
              <a:t>Tucson 2019</a:t>
            </a:r>
          </a:p>
          <a:p>
            <a:pPr>
              <a:spcBef>
                <a:spcPts val="600"/>
              </a:spcBef>
            </a:pP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300" dirty="0">
                <a:solidFill>
                  <a:schemeClr val="bg1"/>
                </a:solidFill>
              </a:rPr>
              <a:t>SAND2019-11202 C - Appendix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76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“JMP” into Text Analytics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869D8B0-3062-4067-9530-94943DD10DBC}"/>
              </a:ext>
            </a:extLst>
          </p:cNvPr>
          <p:cNvGrpSpPr/>
          <p:nvPr/>
        </p:nvGrpSpPr>
        <p:grpSpPr>
          <a:xfrm>
            <a:off x="9748147" y="4256313"/>
            <a:ext cx="1828800" cy="1828800"/>
            <a:chOff x="7117310" y="1648373"/>
            <a:chExt cx="2011680" cy="201168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94DA132-BC9F-41AF-BDA4-BED44B633595}"/>
                </a:ext>
              </a:extLst>
            </p:cNvPr>
            <p:cNvGrpSpPr/>
            <p:nvPr/>
          </p:nvGrpSpPr>
          <p:grpSpPr>
            <a:xfrm>
              <a:off x="7117310" y="1648373"/>
              <a:ext cx="2011680" cy="2011680"/>
              <a:chOff x="7117310" y="1648373"/>
              <a:chExt cx="2011680" cy="2011680"/>
            </a:xfrm>
          </p:grpSpPr>
          <p:sp>
            <p:nvSpPr>
              <p:cNvPr id="7" name="Content Placeholder 5">
                <a:extLst>
                  <a:ext uri="{FF2B5EF4-FFF2-40B4-BE49-F238E27FC236}">
                    <a16:creationId xmlns:a16="http://schemas.microsoft.com/office/drawing/2014/main" id="{E8EF7D79-E142-4CB4-901D-10637C2C69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44607" y="2062588"/>
                <a:ext cx="1953903" cy="1229084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rgbClr val="00B0F0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4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4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4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0"/>
                  </a:spcBef>
                  <a:spcAft>
                    <a:spcPts val="1200"/>
                  </a:spcAft>
                  <a:buClr>
                    <a:schemeClr val="tx1"/>
                  </a:buClr>
                  <a:buNone/>
                </a:pPr>
                <a:r>
                  <a:rPr lang="en-US" sz="3200" b="1" dirty="0"/>
                  <a:t>coding skills</a:t>
                </a:r>
              </a:p>
              <a:p>
                <a:pPr algn="ctr"/>
                <a:endParaRPr lang="en-US" sz="3200" b="1" dirty="0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2A2A25BD-DEF4-414E-BCC9-2C5036A3D9A2}"/>
                  </a:ext>
                </a:extLst>
              </p:cNvPr>
              <p:cNvSpPr/>
              <p:nvPr/>
            </p:nvSpPr>
            <p:spPr>
              <a:xfrm>
                <a:off x="7117310" y="1648373"/>
                <a:ext cx="2011680" cy="2011680"/>
              </a:xfrm>
              <a:prstGeom prst="ellipse">
                <a:avLst/>
              </a:prstGeom>
              <a:noFill/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7CE0CED-5836-4A48-8C52-E30F8E2254EA}"/>
                </a:ext>
              </a:extLst>
            </p:cNvPr>
            <p:cNvCxnSpPr>
              <a:stCxn id="8" idx="1"/>
              <a:endCxn id="8" idx="5"/>
            </p:cNvCxnSpPr>
            <p:nvPr/>
          </p:nvCxnSpPr>
          <p:spPr>
            <a:xfrm>
              <a:off x="7411914" y="1942977"/>
              <a:ext cx="1422472" cy="1422472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5FEB57F-61C7-4963-B1DB-8A216AABB004}"/>
              </a:ext>
            </a:extLst>
          </p:cNvPr>
          <p:cNvSpPr/>
          <p:nvPr/>
        </p:nvSpPr>
        <p:spPr>
          <a:xfrm>
            <a:off x="9055350" y="1683168"/>
            <a:ext cx="137730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6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</a:rPr>
              <a:t>fun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BB5A73-F8C6-4B25-A976-B8AB68FA3E84}"/>
              </a:ext>
            </a:extLst>
          </p:cNvPr>
          <p:cNvSpPr/>
          <p:nvPr/>
        </p:nvSpPr>
        <p:spPr>
          <a:xfrm rot="20566063">
            <a:off x="4562085" y="4443717"/>
            <a:ext cx="4123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powerhouse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6E33802-8EFA-4E60-93C3-6D49689D4753}"/>
              </a:ext>
            </a:extLst>
          </p:cNvPr>
          <p:cNvGrpSpPr/>
          <p:nvPr/>
        </p:nvGrpSpPr>
        <p:grpSpPr>
          <a:xfrm>
            <a:off x="5995444" y="599756"/>
            <a:ext cx="1828800" cy="1828800"/>
            <a:chOff x="7117310" y="1648373"/>
            <a:chExt cx="2011680" cy="201168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59052AA-7365-4DBF-80B3-0693702CBF15}"/>
                </a:ext>
              </a:extLst>
            </p:cNvPr>
            <p:cNvGrpSpPr/>
            <p:nvPr/>
          </p:nvGrpSpPr>
          <p:grpSpPr>
            <a:xfrm>
              <a:off x="7117310" y="1648373"/>
              <a:ext cx="2011680" cy="2011680"/>
              <a:chOff x="7117310" y="1648373"/>
              <a:chExt cx="2011680" cy="2011680"/>
            </a:xfrm>
          </p:grpSpPr>
          <p:sp>
            <p:nvSpPr>
              <p:cNvPr id="20" name="Content Placeholder 5">
                <a:extLst>
                  <a:ext uri="{FF2B5EF4-FFF2-40B4-BE49-F238E27FC236}">
                    <a16:creationId xmlns:a16="http://schemas.microsoft.com/office/drawing/2014/main" id="{7DF46B5F-C76E-4281-8D64-5D6C4C11D8E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44606" y="2046622"/>
                <a:ext cx="1953903" cy="1229084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rgbClr val="00B0F0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4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4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4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0"/>
                  </a:spcBef>
                  <a:spcAft>
                    <a:spcPts val="1200"/>
                  </a:spcAft>
                  <a:buClr>
                    <a:schemeClr val="tx1"/>
                  </a:buClr>
                  <a:buNone/>
                </a:pPr>
                <a:r>
                  <a:rPr lang="en-US" sz="3200" b="1" dirty="0"/>
                  <a:t>blind analyzing</a:t>
                </a:r>
              </a:p>
              <a:p>
                <a:pPr algn="ctr"/>
                <a:endParaRPr lang="en-US" sz="3200" b="1" dirty="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AC2B9799-6CBB-44F3-B129-50213BCD05A9}"/>
                  </a:ext>
                </a:extLst>
              </p:cNvPr>
              <p:cNvSpPr/>
              <p:nvPr/>
            </p:nvSpPr>
            <p:spPr>
              <a:xfrm>
                <a:off x="7117310" y="1648373"/>
                <a:ext cx="2011680" cy="2011680"/>
              </a:xfrm>
              <a:prstGeom prst="ellipse">
                <a:avLst/>
              </a:prstGeom>
              <a:noFill/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39C13B7-EF01-4D93-BEA6-62DD4305BA5B}"/>
                </a:ext>
              </a:extLst>
            </p:cNvPr>
            <p:cNvCxnSpPr>
              <a:stCxn id="21" idx="1"/>
              <a:endCxn id="21" idx="5"/>
            </p:cNvCxnSpPr>
            <p:nvPr/>
          </p:nvCxnSpPr>
          <p:spPr>
            <a:xfrm>
              <a:off x="7411914" y="1942977"/>
              <a:ext cx="1422472" cy="1422472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0DB658B-BDDF-4595-9A7B-B4C7A3A997F1}"/>
              </a:ext>
            </a:extLst>
          </p:cNvPr>
          <p:cNvGrpSpPr/>
          <p:nvPr/>
        </p:nvGrpSpPr>
        <p:grpSpPr>
          <a:xfrm>
            <a:off x="745644" y="4668685"/>
            <a:ext cx="1920240" cy="1920240"/>
            <a:chOff x="7117310" y="1648373"/>
            <a:chExt cx="2011680" cy="201168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2231B45-C278-4449-B814-100D25340B8B}"/>
                </a:ext>
              </a:extLst>
            </p:cNvPr>
            <p:cNvGrpSpPr/>
            <p:nvPr/>
          </p:nvGrpSpPr>
          <p:grpSpPr>
            <a:xfrm>
              <a:off x="7117310" y="1648373"/>
              <a:ext cx="2011680" cy="2011680"/>
              <a:chOff x="7117310" y="1648373"/>
              <a:chExt cx="2011680" cy="2011680"/>
            </a:xfrm>
          </p:grpSpPr>
          <p:sp>
            <p:nvSpPr>
              <p:cNvPr id="25" name="Content Placeholder 5">
                <a:extLst>
                  <a:ext uri="{FF2B5EF4-FFF2-40B4-BE49-F238E27FC236}">
                    <a16:creationId xmlns:a16="http://schemas.microsoft.com/office/drawing/2014/main" id="{10BE8FDE-3E55-404E-9651-67CD7B8BB39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59811" y="2077033"/>
                <a:ext cx="1953903" cy="1229084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rgbClr val="00B0F0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4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4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00B0F0"/>
                  </a:buClr>
                  <a:buFont typeface="Calibri" pitchFamily="34" charset="0"/>
                  <a:buChar char="◦"/>
                  <a:defRPr sz="1400" kern="1200">
                    <a:solidFill>
                      <a:schemeClr val="bg2">
                        <a:lumMod val="25000"/>
                      </a:schemeClr>
                    </a:solidFill>
                    <a:latin typeface="Garamond" charset="0"/>
                    <a:ea typeface="Garamond" charset="0"/>
                    <a:cs typeface="Garamond" charset="0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0"/>
                  </a:spcBef>
                  <a:spcAft>
                    <a:spcPts val="1200"/>
                  </a:spcAft>
                  <a:buClr>
                    <a:schemeClr val="tx1"/>
                  </a:buClr>
                  <a:buNone/>
                </a:pPr>
                <a:r>
                  <a:rPr lang="en-US" sz="3200" b="1" dirty="0"/>
                  <a:t>blind pre-processing</a:t>
                </a:r>
              </a:p>
              <a:p>
                <a:pPr algn="ctr"/>
                <a:endParaRPr lang="en-US" sz="3200" b="1" dirty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06D21C7B-BDBF-454C-8AB8-755F199807C5}"/>
                  </a:ext>
                </a:extLst>
              </p:cNvPr>
              <p:cNvSpPr/>
              <p:nvPr/>
            </p:nvSpPr>
            <p:spPr>
              <a:xfrm>
                <a:off x="7117310" y="1648373"/>
                <a:ext cx="2011680" cy="2011680"/>
              </a:xfrm>
              <a:prstGeom prst="ellipse">
                <a:avLst/>
              </a:prstGeom>
              <a:noFill/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367F14D-4CB7-4B08-A3A9-DA70FA28A15D}"/>
                </a:ext>
              </a:extLst>
            </p:cNvPr>
            <p:cNvCxnSpPr>
              <a:stCxn id="26" idx="1"/>
              <a:endCxn id="26" idx="5"/>
            </p:cNvCxnSpPr>
            <p:nvPr/>
          </p:nvCxnSpPr>
          <p:spPr>
            <a:xfrm>
              <a:off x="7411914" y="1942977"/>
              <a:ext cx="1422472" cy="1422472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188C3E2-DE0B-42B2-B3B5-1740D407798F}"/>
              </a:ext>
            </a:extLst>
          </p:cNvPr>
          <p:cNvSpPr/>
          <p:nvPr/>
        </p:nvSpPr>
        <p:spPr>
          <a:xfrm>
            <a:off x="1316941" y="1380634"/>
            <a:ext cx="344739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</a:t>
            </a:r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nswer the questions</a:t>
            </a:r>
          </a:p>
        </p:txBody>
      </p:sp>
    </p:spTree>
    <p:extLst>
      <p:ext uri="{BB962C8B-B14F-4D97-AF65-F5344CB8AC3E}">
        <p14:creationId xmlns:p14="http://schemas.microsoft.com/office/powerpoint/2010/main" val="177853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Problem at Sandia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0648" y="1684421"/>
            <a:ext cx="10058400" cy="3178447"/>
          </a:xfrm>
        </p:spPr>
        <p:txBody>
          <a:bodyPr>
            <a:noAutofit/>
          </a:bodyPr>
          <a:lstStyle/>
          <a:p>
            <a:pPr marL="234950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More consistent and accurate records of risks and issues</a:t>
            </a:r>
          </a:p>
          <a:p>
            <a:pPr marL="234950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Clear understanding of text from previous seven years</a:t>
            </a:r>
          </a:p>
          <a:p>
            <a:pPr marL="234950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Enhancements and more streamlined data capture</a:t>
            </a:r>
          </a:p>
          <a:p>
            <a:pPr marL="234950" lvl="2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Classify and identify categories of issues, risks, actions and results</a:t>
            </a:r>
          </a:p>
          <a:p>
            <a:pPr marL="465138" lvl="3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Analyze each field separately</a:t>
            </a:r>
          </a:p>
          <a:p>
            <a:pPr marL="465138" lvl="3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Analyze causal and not causal </a:t>
            </a:r>
          </a:p>
          <a:p>
            <a:pPr marL="465138" lvl="3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2ECA1A-5098-4AD7-A14B-5B503863B9CA}"/>
              </a:ext>
            </a:extLst>
          </p:cNvPr>
          <p:cNvSpPr/>
          <p:nvPr/>
        </p:nvSpPr>
        <p:spPr>
          <a:xfrm>
            <a:off x="3845229" y="5290821"/>
            <a:ext cx="4501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Now what?!?!</a:t>
            </a:r>
          </a:p>
        </p:txBody>
      </p:sp>
    </p:spTree>
    <p:extLst>
      <p:ext uri="{BB962C8B-B14F-4D97-AF65-F5344CB8AC3E}">
        <p14:creationId xmlns:p14="http://schemas.microsoft.com/office/powerpoint/2010/main" val="253618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Data Quality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0648" y="1561228"/>
            <a:ext cx="10058400" cy="3433635"/>
          </a:xfrm>
        </p:spPr>
        <p:txBody>
          <a:bodyPr>
            <a:noAutofit/>
          </a:bodyPr>
          <a:lstStyle/>
          <a:p>
            <a:pPr marL="234950" indent="-2349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Unstructured</a:t>
            </a:r>
          </a:p>
          <a:p>
            <a:pPr marL="234950" indent="-2349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Difficult to navigate</a:t>
            </a:r>
          </a:p>
          <a:p>
            <a:pPr marL="234950" indent="-2349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Empty fields, excessive text fields, references to other documents</a:t>
            </a:r>
          </a:p>
          <a:p>
            <a:pPr marL="234950" indent="-2349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No baseline from which to start</a:t>
            </a:r>
          </a:p>
          <a:p>
            <a:pPr marL="234950" indent="-2349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Automate pre-processing!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4D01E9-895E-4210-A8C1-4911E40C180C}"/>
              </a:ext>
            </a:extLst>
          </p:cNvPr>
          <p:cNvSpPr/>
          <p:nvPr/>
        </p:nvSpPr>
        <p:spPr>
          <a:xfrm>
            <a:off x="1570242" y="5197642"/>
            <a:ext cx="8359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rgbClr val="000000"/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JMP 14 Pro Text Explorer</a:t>
            </a:r>
          </a:p>
        </p:txBody>
      </p:sp>
    </p:spTree>
    <p:extLst>
      <p:ext uri="{BB962C8B-B14F-4D97-AF65-F5344CB8AC3E}">
        <p14:creationId xmlns:p14="http://schemas.microsoft.com/office/powerpoint/2010/main" val="408549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JMP 14 Pro Text Explorer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E11248-6880-4DBD-899B-E617260143E2}"/>
              </a:ext>
            </a:extLst>
          </p:cNvPr>
          <p:cNvSpPr/>
          <p:nvPr/>
        </p:nvSpPr>
        <p:spPr>
          <a:xfrm>
            <a:off x="5768369" y="5775198"/>
            <a:ext cx="59025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Regular Expressions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89F0A6-93C4-4B9C-A1E0-4A4AE01B367C}"/>
              </a:ext>
            </a:extLst>
          </p:cNvPr>
          <p:cNvSpPr/>
          <p:nvPr/>
        </p:nvSpPr>
        <p:spPr>
          <a:xfrm rot="20249835">
            <a:off x="8109644" y="4306017"/>
            <a:ext cx="4135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Default </a:t>
            </a:r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V</a:t>
            </a:r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alues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3162A8-C147-4A44-9E8B-F5C97923F51D}"/>
              </a:ext>
            </a:extLst>
          </p:cNvPr>
          <p:cNvSpPr/>
          <p:nvPr/>
        </p:nvSpPr>
        <p:spPr>
          <a:xfrm rot="1722370">
            <a:off x="7997033" y="385781"/>
            <a:ext cx="436096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Option to Show </a:t>
            </a:r>
            <a:r>
              <a:rPr lang="en-US" sz="4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T</a:t>
            </a:r>
            <a:r>
              <a:rPr lang="en-US" sz="48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ext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5F3F36-FC8A-45E1-BFFA-B5B8C44EF4D1}"/>
              </a:ext>
            </a:extLst>
          </p:cNvPr>
          <p:cNvSpPr/>
          <p:nvPr/>
        </p:nvSpPr>
        <p:spPr>
          <a:xfrm rot="631399">
            <a:off x="-302489" y="4222002"/>
            <a:ext cx="452004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>
                <a:ln/>
                <a:solidFill>
                  <a:schemeClr val="accent3"/>
                </a:solidFill>
                <a:effectLst/>
              </a:rPr>
              <a:t>Alphabetical and Count </a:t>
            </a:r>
            <a:r>
              <a:rPr lang="en-US" sz="4800" b="1" dirty="0">
                <a:ln/>
                <a:solidFill>
                  <a:schemeClr val="accent3"/>
                </a:solidFill>
              </a:rPr>
              <a:t>O</a:t>
            </a:r>
            <a:r>
              <a:rPr lang="en-US" sz="4800" b="1" cap="none" spc="0" dirty="0">
                <a:ln/>
                <a:solidFill>
                  <a:schemeClr val="accent3"/>
                </a:solidFill>
                <a:effectLst/>
              </a:rPr>
              <a:t>rdering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882EBB-E095-4598-B73A-FD0D325A553E}"/>
              </a:ext>
            </a:extLst>
          </p:cNvPr>
          <p:cNvSpPr/>
          <p:nvPr/>
        </p:nvSpPr>
        <p:spPr>
          <a:xfrm>
            <a:off x="7927479" y="2373895"/>
            <a:ext cx="343954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Summary Statistics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68B435-11D6-4D6D-9625-F2BE41317816}"/>
              </a:ext>
            </a:extLst>
          </p:cNvPr>
          <p:cNvSpPr/>
          <p:nvPr/>
        </p:nvSpPr>
        <p:spPr>
          <a:xfrm rot="20384833">
            <a:off x="3766816" y="3202894"/>
            <a:ext cx="465836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Add/Remove stop words interactively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244F68-587C-4880-841F-D8F3297ABF3F}"/>
              </a:ext>
            </a:extLst>
          </p:cNvPr>
          <p:cNvSpPr/>
          <p:nvPr/>
        </p:nvSpPr>
        <p:spPr>
          <a:xfrm>
            <a:off x="64950" y="987785"/>
            <a:ext cx="700282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Manage stop words, phrases, recodes, and stem exceptions</a:t>
            </a:r>
          </a:p>
        </p:txBody>
      </p:sp>
    </p:spTree>
    <p:extLst>
      <p:ext uri="{BB962C8B-B14F-4D97-AF65-F5344CB8AC3E}">
        <p14:creationId xmlns:p14="http://schemas.microsoft.com/office/powerpoint/2010/main" val="409711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7" grpId="0"/>
      <p:bldP spid="8" grpId="0"/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Resources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20648" y="1207317"/>
            <a:ext cx="10058400" cy="3433635"/>
          </a:xfrm>
        </p:spPr>
        <p:txBody>
          <a:bodyPr vert="horz" lIns="0" tIns="45720" rIns="0" bIns="45720" rtlCol="0">
            <a:noAutofit/>
          </a:bodyPr>
          <a:lstStyle/>
          <a:p>
            <a:pPr marL="234950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JMP Community </a:t>
            </a:r>
            <a:r>
              <a:rPr lang="en-US" sz="2800" u="sng" dirty="0">
                <a:hlinkClick r:id="rId3"/>
              </a:rPr>
              <a:t>https://community.jmp.com/</a:t>
            </a:r>
            <a:r>
              <a:rPr lang="en-US" sz="2800" dirty="0"/>
              <a:t> </a:t>
            </a:r>
          </a:p>
          <a:p>
            <a:pPr marL="234950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JMP books within JMP itself</a:t>
            </a:r>
          </a:p>
          <a:p>
            <a:pPr marL="234950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 err="1"/>
              <a:t>JSL</a:t>
            </a:r>
            <a:r>
              <a:rPr lang="en-US" sz="2800" dirty="0"/>
              <a:t> Companion: Application of the JMP Scripting Language</a:t>
            </a:r>
          </a:p>
          <a:p>
            <a:pPr marL="234950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Regex Buddy </a:t>
            </a:r>
            <a:r>
              <a:rPr lang="en-US" sz="2800" u="sng" dirty="0">
                <a:hlinkClick r:id="rId4"/>
              </a:rPr>
              <a:t>https://regular-expressions.info</a:t>
            </a:r>
            <a:r>
              <a:rPr lang="en-US" sz="2800" dirty="0"/>
              <a:t> </a:t>
            </a:r>
          </a:p>
          <a:p>
            <a:pPr marL="234950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Regex Crossword </a:t>
            </a:r>
            <a:r>
              <a:rPr lang="en-US" sz="2800" u="sng" dirty="0">
                <a:hlinkClick r:id="rId5"/>
              </a:rPr>
              <a:t>https://regexcrossword.com/</a:t>
            </a:r>
            <a:r>
              <a:rPr lang="en-US" sz="2800" dirty="0"/>
              <a:t> </a:t>
            </a:r>
          </a:p>
          <a:p>
            <a:pPr marL="234950" indent="-234950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FB6FF1-E9AB-4C00-8BF2-AB82EB4428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800273">
            <a:off x="9634594" y="619647"/>
            <a:ext cx="1648827" cy="20281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CFC97-34DE-4262-8F05-78BDA89E19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245543">
            <a:off x="564422" y="4863863"/>
            <a:ext cx="6358352" cy="920966"/>
          </a:xfrm>
          <a:prstGeom prst="rect">
            <a:avLst/>
          </a:prstGeom>
        </p:spPr>
      </p:pic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1FFC1C2A-F5DC-4F17-B42F-CA426E4F4A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87776" y="4117260"/>
            <a:ext cx="6155626" cy="1119205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38830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Outcomes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188C3E2-DE0B-42B2-B3B5-1740D407798F}"/>
              </a:ext>
            </a:extLst>
          </p:cNvPr>
          <p:cNvSpPr/>
          <p:nvPr/>
        </p:nvSpPr>
        <p:spPr>
          <a:xfrm rot="1856462">
            <a:off x="845251" y="1163287"/>
            <a:ext cx="344739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More robust data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5A681F-198D-43E7-8106-A8FA973802A7}"/>
              </a:ext>
            </a:extLst>
          </p:cNvPr>
          <p:cNvSpPr/>
          <p:nvPr/>
        </p:nvSpPr>
        <p:spPr>
          <a:xfrm rot="723639">
            <a:off x="5243008" y="994799"/>
            <a:ext cx="60965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Recommendations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A2275D-A205-4E8E-A45D-0EDE78724680}"/>
              </a:ext>
            </a:extLst>
          </p:cNvPr>
          <p:cNvSpPr/>
          <p:nvPr/>
        </p:nvSpPr>
        <p:spPr>
          <a:xfrm>
            <a:off x="849146" y="5863330"/>
            <a:ext cx="4900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Enhancements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E5851F-EA54-49F0-906E-395414A80A5C}"/>
              </a:ext>
            </a:extLst>
          </p:cNvPr>
          <p:cNvSpPr/>
          <p:nvPr/>
        </p:nvSpPr>
        <p:spPr>
          <a:xfrm rot="20496323">
            <a:off x="297713" y="4039257"/>
            <a:ext cx="47997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Improvements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C06118-1CB6-4807-98B9-182949649D5F}"/>
              </a:ext>
            </a:extLst>
          </p:cNvPr>
          <p:cNvSpPr/>
          <p:nvPr/>
        </p:nvSpPr>
        <p:spPr>
          <a:xfrm rot="20554344">
            <a:off x="8403500" y="3521398"/>
            <a:ext cx="37149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Stronger results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82ACC9-7D63-442C-AE14-110E0C8130C9}"/>
              </a:ext>
            </a:extLst>
          </p:cNvPr>
          <p:cNvSpPr/>
          <p:nvPr/>
        </p:nvSpPr>
        <p:spPr>
          <a:xfrm rot="1018512">
            <a:off x="3958507" y="4378717"/>
            <a:ext cx="522797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Gaps &amp; Inconsistencies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AA47514-9945-4DFE-9CD5-0F4420BFFF40}"/>
              </a:ext>
            </a:extLst>
          </p:cNvPr>
          <p:cNvSpPr/>
          <p:nvPr/>
        </p:nvSpPr>
        <p:spPr>
          <a:xfrm>
            <a:off x="5033105" y="2543691"/>
            <a:ext cx="3586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Categories</a:t>
            </a:r>
          </a:p>
        </p:txBody>
      </p:sp>
    </p:spTree>
    <p:extLst>
      <p:ext uri="{BB962C8B-B14F-4D97-AF65-F5344CB8AC3E}">
        <p14:creationId xmlns:p14="http://schemas.microsoft.com/office/powerpoint/2010/main" val="349877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" grpId="0"/>
      <p:bldP spid="3" grpId="0"/>
      <p:bldP spid="6" grpId="0"/>
      <p:bldP spid="9" grpId="0"/>
      <p:bldP spid="11" grpId="0"/>
      <p:bldP spid="15" grpId="0"/>
    </p:bldLst>
  </p:timing>
</p:sld>
</file>

<file path=ppt/theme/theme1.xml><?xml version="1.0" encoding="utf-8"?>
<a:theme xmlns:a="http://schemas.openxmlformats.org/drawingml/2006/main" name="Sandia Theme (White Background)">
  <a:themeElements>
    <a:clrScheme name="Sandia 2018">
      <a:dk1>
        <a:srgbClr val="000000"/>
      </a:dk1>
      <a:lt1>
        <a:srgbClr val="FFFFFF"/>
      </a:lt1>
      <a:dk2>
        <a:srgbClr val="005376"/>
      </a:dk2>
      <a:lt2>
        <a:srgbClr val="E7E6E6"/>
      </a:lt2>
      <a:accent1>
        <a:srgbClr val="008E74"/>
      </a:accent1>
      <a:accent2>
        <a:srgbClr val="6CB312"/>
      </a:accent2>
      <a:accent3>
        <a:srgbClr val="FFA033"/>
      </a:accent3>
      <a:accent4>
        <a:srgbClr val="A92C00"/>
      </a:accent4>
      <a:accent5>
        <a:srgbClr val="7D0D7C"/>
      </a:accent5>
      <a:accent6>
        <a:srgbClr val="00ADD0"/>
      </a:accent6>
      <a:hlink>
        <a:srgbClr val="0563C1"/>
      </a:hlink>
      <a:folHlink>
        <a:srgbClr val="954F72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Sandia2018_16x9_1</Template>
  <TotalTime>3256</TotalTime>
  <Words>238</Words>
  <Application>Microsoft Office PowerPoint</Application>
  <PresentationFormat>Widescreen</PresentationFormat>
  <Paragraphs>66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Garamond</vt:lpstr>
      <vt:lpstr>Gill Sans MT</vt:lpstr>
      <vt:lpstr>Trebuchet MS</vt:lpstr>
      <vt:lpstr>Sandia Theme (White Background)</vt:lpstr>
      <vt:lpstr>Using Text Explorer to Inform and Enhance Risk and Issue Application Development</vt:lpstr>
      <vt:lpstr>“JMP” into Text Analytics</vt:lpstr>
      <vt:lpstr>The Problem at Sandia</vt:lpstr>
      <vt:lpstr>Data Quality</vt:lpstr>
      <vt:lpstr>JMP 14 Pro Text Explorer</vt:lpstr>
      <vt:lpstr>Resources</vt:lpstr>
      <vt:lpstr>Outcomes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Petrova, Yvonne A</cp:lastModifiedBy>
  <cp:revision>75</cp:revision>
  <dcterms:created xsi:type="dcterms:W3CDTF">2017-10-14T01:15:26Z</dcterms:created>
  <dcterms:modified xsi:type="dcterms:W3CDTF">2019-09-20T14:01:59Z</dcterms:modified>
</cp:coreProperties>
</file>