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6" r:id="rId2"/>
    <p:sldId id="289" r:id="rId3"/>
    <p:sldId id="258" r:id="rId4"/>
    <p:sldId id="260" r:id="rId5"/>
    <p:sldId id="261" r:id="rId6"/>
    <p:sldId id="267" r:id="rId7"/>
    <p:sldId id="268" r:id="rId8"/>
    <p:sldId id="269" r:id="rId9"/>
    <p:sldId id="291" r:id="rId10"/>
    <p:sldId id="272" r:id="rId11"/>
    <p:sldId id="275" r:id="rId12"/>
    <p:sldId id="273" r:id="rId13"/>
    <p:sldId id="274" r:id="rId14"/>
    <p:sldId id="278" r:id="rId15"/>
    <p:sldId id="279" r:id="rId16"/>
    <p:sldId id="280" r:id="rId17"/>
    <p:sldId id="284" r:id="rId18"/>
    <p:sldId id="28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502BC23-CF36-4FA3-8247-14ECF726296F}">
          <p14:sldIdLst>
            <p14:sldId id="256"/>
          </p14:sldIdLst>
        </p14:section>
        <p14:section name="Untitled Section" id="{7BE84F8C-D037-466E-AEA6-F8333A794B3F}">
          <p14:sldIdLst>
            <p14:sldId id="289"/>
            <p14:sldId id="258"/>
            <p14:sldId id="260"/>
            <p14:sldId id="261"/>
            <p14:sldId id="267"/>
            <p14:sldId id="268"/>
            <p14:sldId id="269"/>
            <p14:sldId id="291"/>
            <p14:sldId id="272"/>
            <p14:sldId id="275"/>
            <p14:sldId id="273"/>
            <p14:sldId id="274"/>
            <p14:sldId id="278"/>
            <p14:sldId id="279"/>
            <p14:sldId id="280"/>
            <p14:sldId id="284"/>
            <p14:sldId id="28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72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8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91" y="312"/>
      </p:cViewPr>
      <p:guideLst>
        <p:guide orient="horz" pos="7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CCA6C1-8CA5-4863-A89B-9750E61D4193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3F9B03-5E70-4FBE-93C5-601912A02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94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F9B03-5E70-4FBE-93C5-601912A02A6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628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6074-F426-4218-9214-59C2C5CC17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854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6074-F426-4218-9214-59C2C5CC17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755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6074-F426-4218-9214-59C2C5CC17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70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6074-F426-4218-9214-59C2C5CC17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393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6074-F426-4218-9214-59C2C5CC17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788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9/19/2017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6074-F426-4218-9214-59C2C5CC17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565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9/19/2017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6074-F426-4218-9214-59C2C5CC17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079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9/19/2017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6074-F426-4218-9214-59C2C5CC17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836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9/19/2017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6074-F426-4218-9214-59C2C5CC17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75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9/19/2017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6074-F426-4218-9214-59C2C5CC17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97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9/19/2017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6074-F426-4218-9214-59C2C5CC17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809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9/19/2017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D6074-F426-4218-9214-59C2C5CC17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580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pages.stern.nyu.edu/~adamodar/New_Home_Page/datafile/histretSP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10490"/>
            <a:ext cx="9358745" cy="3429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Use </a:t>
            </a:r>
            <a:r>
              <a:rPr lang="en-US" dirty="0"/>
              <a:t>JMP as a </a:t>
            </a:r>
            <a:r>
              <a:rPr lang="en-US" dirty="0" err="1"/>
              <a:t>FinTech</a:t>
            </a:r>
            <a:r>
              <a:rPr lang="en-US" dirty="0"/>
              <a:t> </a:t>
            </a:r>
            <a:r>
              <a:rPr lang="en-US" dirty="0" err="1"/>
              <a:t>Robo</a:t>
            </a:r>
            <a:r>
              <a:rPr lang="en-US" dirty="0"/>
              <a:t>: Portfolio Visualization and </a:t>
            </a:r>
            <a:r>
              <a:rPr lang="en-US" dirty="0" smtClean="0"/>
              <a:t>  Automatically </a:t>
            </a:r>
            <a:r>
              <a:rPr lang="en-US" dirty="0"/>
              <a:t>Rebalance Advisor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33009"/>
            <a:ext cx="9144000" cy="924790"/>
          </a:xfrm>
        </p:spPr>
        <p:txBody>
          <a:bodyPr/>
          <a:lstStyle/>
          <a:p>
            <a:r>
              <a:rPr lang="en-US" dirty="0" smtClean="0"/>
              <a:t>Hui Di</a:t>
            </a:r>
          </a:p>
          <a:p>
            <a:r>
              <a:rPr lang="en-US" dirty="0" smtClean="0"/>
              <a:t>Sept. 11  2017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42" y="1070264"/>
            <a:ext cx="1952625" cy="1688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3558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JMP as a </a:t>
            </a:r>
            <a:r>
              <a:rPr lang="en-US" dirty="0" err="1" smtClean="0"/>
              <a:t>FinTech</a:t>
            </a:r>
            <a:r>
              <a:rPr lang="en-US" dirty="0" smtClean="0"/>
              <a:t> </a:t>
            </a:r>
            <a:r>
              <a:rPr lang="en-US" dirty="0" err="1"/>
              <a:t>Robo</a:t>
            </a:r>
            <a:r>
              <a:rPr lang="en-US" dirty="0"/>
              <a:t> Portfolio Rebalance Advisor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9895609" cy="377507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Step 2 : Import </a:t>
            </a:r>
            <a:r>
              <a:rPr lang="en-US" dirty="0" smtClean="0"/>
              <a:t>assets</a:t>
            </a:r>
            <a:r>
              <a:rPr lang="en-US" dirty="0" smtClean="0"/>
              <a:t> </a:t>
            </a:r>
            <a:r>
              <a:rPr lang="en-US" dirty="0" smtClean="0"/>
              <a:t>from accounts of different Institutes </a:t>
            </a:r>
            <a:r>
              <a:rPr lang="en-US" dirty="0" smtClean="0"/>
              <a:t>into JMP to </a:t>
            </a:r>
            <a:r>
              <a:rPr lang="en-US" dirty="0" smtClean="0"/>
              <a:t>create </a:t>
            </a:r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 smtClean="0"/>
              <a:t>master data table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Fidelity and Charles Schwab allow users to </a:t>
            </a:r>
            <a:r>
              <a:rPr lang="en-US" dirty="0" smtClean="0"/>
              <a:t>download</a:t>
            </a:r>
            <a:r>
              <a:rPr lang="en-US" dirty="0" smtClean="0"/>
              <a:t> to </a:t>
            </a:r>
            <a:r>
              <a:rPr lang="en-US" dirty="0" smtClean="0"/>
              <a:t>.</a:t>
            </a:r>
            <a:r>
              <a:rPr lang="en-US" dirty="0" err="1" smtClean="0"/>
              <a:t>cvs</a:t>
            </a:r>
            <a:r>
              <a:rPr lang="en-US" dirty="0" smtClean="0"/>
              <a:t> files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9/19/2017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6074-F426-4218-9214-59C2C5CC176E}" type="slidenum">
              <a:rPr lang="en-US" smtClean="0"/>
              <a:t>10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5237" y="3312969"/>
            <a:ext cx="6410325" cy="201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2899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Use JMP as a </a:t>
            </a:r>
            <a:r>
              <a:rPr lang="en-US" dirty="0" err="1" smtClean="0"/>
              <a:t>FinTech</a:t>
            </a:r>
            <a:r>
              <a:rPr lang="en-US" dirty="0" smtClean="0"/>
              <a:t> </a:t>
            </a:r>
            <a:r>
              <a:rPr lang="en-US" dirty="0" err="1"/>
              <a:t>Robo</a:t>
            </a:r>
            <a:r>
              <a:rPr lang="en-US" dirty="0"/>
              <a:t> Portfolio Rebalance </a:t>
            </a:r>
            <a:r>
              <a:rPr lang="en-US" dirty="0" smtClean="0"/>
              <a:t>Advisor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690689"/>
            <a:ext cx="10051472" cy="76560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Step 3 </a:t>
            </a:r>
            <a:r>
              <a:rPr lang="en-US" dirty="0"/>
              <a:t>: Add some detailed information on funds to create your master data </a:t>
            </a:r>
            <a:r>
              <a:rPr lang="en-US" dirty="0" smtClean="0"/>
              <a:t>table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dirty="0" smtClean="0"/>
              <a:t>ccording to asset category from step 1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456296"/>
            <a:ext cx="9648825" cy="35052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9/19/2017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6074-F426-4218-9214-59C2C5CC176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046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Use JMP as a </a:t>
            </a:r>
            <a:r>
              <a:rPr lang="en-US" dirty="0" err="1" smtClean="0"/>
              <a:t>FinTech</a:t>
            </a:r>
            <a:r>
              <a:rPr lang="en-US" dirty="0" smtClean="0"/>
              <a:t> </a:t>
            </a:r>
            <a:r>
              <a:rPr lang="en-US" dirty="0" err="1"/>
              <a:t>Robo</a:t>
            </a:r>
            <a:r>
              <a:rPr lang="en-US" dirty="0"/>
              <a:t> Portfolio Rebalance </a:t>
            </a:r>
            <a:r>
              <a:rPr lang="en-US" dirty="0" smtClean="0"/>
              <a:t>Advisor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2743200" cy="3827030"/>
          </a:xfrm>
        </p:spPr>
        <p:txBody>
          <a:bodyPr>
            <a:normAutofit/>
          </a:bodyPr>
          <a:lstStyle/>
          <a:p>
            <a:r>
              <a:rPr lang="en-US" dirty="0" smtClean="0"/>
              <a:t>Step </a:t>
            </a:r>
            <a:r>
              <a:rPr lang="en-US" dirty="0"/>
              <a:t>4: Visualize asset allocation for current </a:t>
            </a:r>
            <a:r>
              <a:rPr lang="en-US" dirty="0" smtClean="0"/>
              <a:t>assets</a:t>
            </a:r>
          </a:p>
          <a:p>
            <a:endParaRPr lang="en-US" dirty="0" smtClean="0"/>
          </a:p>
          <a:p>
            <a:r>
              <a:rPr lang="en-US" dirty="0" smtClean="0"/>
              <a:t>Question: some funds or ETFs are not 100% stock.</a:t>
            </a:r>
            <a:endParaRPr lang="en-US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9/19/2017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6074-F426-4218-9214-59C2C5CC176E}" type="slidenum">
              <a:rPr lang="en-US" smtClean="0"/>
              <a:t>12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1475" y="2032794"/>
            <a:ext cx="7172325" cy="398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1249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Use JMP as a </a:t>
            </a:r>
            <a:r>
              <a:rPr lang="en-US" dirty="0" err="1" smtClean="0"/>
              <a:t>FinTech</a:t>
            </a:r>
            <a:r>
              <a:rPr lang="en-US" dirty="0" smtClean="0"/>
              <a:t> </a:t>
            </a:r>
            <a:r>
              <a:rPr lang="en-US" dirty="0" err="1"/>
              <a:t>Robo</a:t>
            </a:r>
            <a:r>
              <a:rPr lang="en-US" dirty="0"/>
              <a:t> Portfolio Rebalance </a:t>
            </a:r>
            <a:r>
              <a:rPr lang="en-US" dirty="0" smtClean="0"/>
              <a:t>Advisor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200400" cy="402445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Step </a:t>
            </a:r>
            <a:r>
              <a:rPr lang="en-US" dirty="0" smtClean="0"/>
              <a:t>4 : </a:t>
            </a:r>
          </a:p>
          <a:p>
            <a:r>
              <a:rPr lang="en-US" dirty="0" smtClean="0"/>
              <a:t>More </a:t>
            </a:r>
            <a:r>
              <a:rPr lang="en-US" dirty="0" smtClean="0"/>
              <a:t>on asset </a:t>
            </a:r>
            <a:r>
              <a:rPr lang="en-US" dirty="0"/>
              <a:t>allocation for current </a:t>
            </a:r>
            <a:r>
              <a:rPr lang="en-US" dirty="0" smtClean="0"/>
              <a:t>assets</a:t>
            </a:r>
          </a:p>
          <a:p>
            <a:pPr lvl="1"/>
            <a:r>
              <a:rPr lang="en-US" dirty="0" smtClean="0"/>
              <a:t>Set up a new data table to collect funds profile. L</a:t>
            </a:r>
            <a:r>
              <a:rPr lang="en-US" dirty="0" smtClean="0"/>
              <a:t>ook </a:t>
            </a:r>
            <a:r>
              <a:rPr lang="en-US" dirty="0" smtClean="0"/>
              <a:t>into details on funds </a:t>
            </a:r>
            <a:r>
              <a:rPr lang="en-US" dirty="0" smtClean="0"/>
              <a:t>composition (step 1)</a:t>
            </a:r>
            <a:endParaRPr lang="en-US" dirty="0"/>
          </a:p>
          <a:p>
            <a:endParaRPr lang="en-US" dirty="0" smtClean="0"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lvl="1"/>
            <a:r>
              <a:rPr lang="en-US" dirty="0" smtClean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Get </a:t>
            </a:r>
            <a:r>
              <a:rPr lang="en-US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all assets information using virtual join to make a master data table</a:t>
            </a:r>
            <a:r>
              <a:rPr lang="en-US" dirty="0" smtClean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1836" y="1825624"/>
            <a:ext cx="6770977" cy="4124991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9/19/2017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6074-F426-4218-9214-59C2C5CC176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7686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JMP as a </a:t>
            </a:r>
            <a:r>
              <a:rPr lang="en-US" dirty="0" err="1" smtClean="0"/>
              <a:t>FinTech</a:t>
            </a:r>
            <a:r>
              <a:rPr lang="en-US" dirty="0" smtClean="0"/>
              <a:t> </a:t>
            </a:r>
            <a:r>
              <a:rPr lang="en-US" dirty="0" err="1"/>
              <a:t>Robo</a:t>
            </a:r>
            <a:r>
              <a:rPr lang="en-US" dirty="0"/>
              <a:t> Portfolio Rebalance Advisor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567545" cy="2112530"/>
          </a:xfrm>
        </p:spPr>
        <p:txBody>
          <a:bodyPr>
            <a:normAutofit/>
          </a:bodyPr>
          <a:lstStyle/>
          <a:p>
            <a:r>
              <a:rPr lang="en-US" dirty="0" smtClean="0"/>
              <a:t>Step 4 : continued</a:t>
            </a:r>
          </a:p>
          <a:p>
            <a:pPr marL="0" indent="0">
              <a:buNone/>
            </a:pPr>
            <a:r>
              <a:rPr lang="en-US" dirty="0" smtClean="0"/>
              <a:t>Set Linked ID and link</a:t>
            </a:r>
          </a:p>
          <a:p>
            <a:pPr marL="0" indent="0">
              <a:buNone/>
            </a:pPr>
            <a:r>
              <a:rPr lang="en-US" dirty="0"/>
              <a:t>r</a:t>
            </a:r>
            <a:r>
              <a:rPr lang="en-US" dirty="0" smtClean="0"/>
              <a:t>eference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5228" y="1503210"/>
            <a:ext cx="4353791" cy="4629159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9/19/2017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6074-F426-4218-9214-59C2C5CC176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3500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Use JMP as a </a:t>
            </a:r>
            <a:r>
              <a:rPr lang="en-US" dirty="0" err="1" smtClean="0"/>
              <a:t>FinTech</a:t>
            </a:r>
            <a:r>
              <a:rPr lang="en-US" dirty="0" smtClean="0"/>
              <a:t> </a:t>
            </a:r>
            <a:r>
              <a:rPr lang="en-US" dirty="0" err="1"/>
              <a:t>Robo</a:t>
            </a:r>
            <a:r>
              <a:rPr lang="en-US" dirty="0"/>
              <a:t> Portfolio Rebalance Advisor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3200400" cy="439838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Step 4 : continued</a:t>
            </a:r>
          </a:p>
          <a:p>
            <a:r>
              <a:rPr lang="en-US" dirty="0" smtClean="0"/>
              <a:t>Actual</a:t>
            </a:r>
            <a:r>
              <a:rPr lang="en-US" dirty="0" smtClean="0"/>
              <a:t> </a:t>
            </a:r>
            <a:r>
              <a:rPr lang="en-US" dirty="0" smtClean="0"/>
              <a:t>Asset allocation among domestic equity, foreign equity, cash, bond, and others. </a:t>
            </a:r>
          </a:p>
          <a:p>
            <a:r>
              <a:rPr lang="en-US" dirty="0" smtClean="0"/>
              <a:t>Notice </a:t>
            </a:r>
            <a:r>
              <a:rPr lang="en-US" dirty="0" smtClean="0"/>
              <a:t>that the equity is 76% instead of 85%  </a:t>
            </a:r>
            <a:r>
              <a:rPr lang="en-US" dirty="0" smtClean="0"/>
              <a:t>from slide </a:t>
            </a:r>
            <a:r>
              <a:rPr lang="en-US" dirty="0" smtClean="0"/>
              <a:t>12. When looking into detailed composition, the portion may differ.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4867" y="1690688"/>
            <a:ext cx="6657975" cy="4219575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9/19/2017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6074-F426-4218-9214-59C2C5CC176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8313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Use JMP as a </a:t>
            </a:r>
            <a:r>
              <a:rPr lang="en-US" dirty="0" err="1" smtClean="0"/>
              <a:t>FinTech</a:t>
            </a:r>
            <a:r>
              <a:rPr lang="en-US" dirty="0" smtClean="0"/>
              <a:t> </a:t>
            </a:r>
            <a:r>
              <a:rPr lang="en-US" dirty="0" err="1"/>
              <a:t>Robo</a:t>
            </a:r>
            <a:r>
              <a:rPr lang="en-US" dirty="0"/>
              <a:t> Portfolio Rebalance Advisor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2923309" cy="41703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Step 5: </a:t>
            </a:r>
          </a:p>
          <a:p>
            <a:pPr>
              <a:buFontTx/>
              <a:buChar char="-"/>
            </a:pPr>
            <a:r>
              <a:rPr lang="en-US" dirty="0" smtClean="0"/>
              <a:t>Review of customer’s risk tolerance and bench mark</a:t>
            </a:r>
            <a:endParaRPr lang="en-US" dirty="0"/>
          </a:p>
          <a:p>
            <a:pPr>
              <a:buFontTx/>
              <a:buChar char="-"/>
            </a:pPr>
            <a:r>
              <a:rPr lang="en-US" dirty="0" smtClean="0"/>
              <a:t>Rebalance using master data table and bench data table (UI or JSL</a:t>
            </a:r>
            <a:r>
              <a:rPr lang="en-US" dirty="0" smtClean="0"/>
              <a:t>)</a:t>
            </a:r>
            <a:endParaRPr lang="en-US" dirty="0" smtClean="0"/>
          </a:p>
          <a:p>
            <a:pPr lvl="1">
              <a:buFontTx/>
              <a:buChar char="-"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6981" y="1690688"/>
            <a:ext cx="5915025" cy="43053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9/19/2017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6074-F426-4218-9214-59C2C5CC176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9375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JMP as a </a:t>
            </a:r>
            <a:r>
              <a:rPr lang="en-US" dirty="0" err="1" smtClean="0"/>
              <a:t>FinTech</a:t>
            </a:r>
            <a:r>
              <a:rPr lang="en-US" dirty="0" smtClean="0"/>
              <a:t> </a:t>
            </a:r>
            <a:r>
              <a:rPr lang="en-US" dirty="0" err="1"/>
              <a:t>Robo</a:t>
            </a:r>
            <a:r>
              <a:rPr lang="en-US" dirty="0"/>
              <a:t> Portfolio Rebalance Advisor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442855" cy="3972502"/>
          </a:xfrm>
        </p:spPr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Rebalance Summary Report in HTML5</a:t>
            </a:r>
          </a:p>
          <a:p>
            <a:pPr>
              <a:buFontTx/>
              <a:buChar char="-"/>
            </a:pPr>
            <a:r>
              <a:rPr lang="en-US" dirty="0" smtClean="0"/>
              <a:t>Clients can share this from different devices and drill down to see information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9/19/2017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6074-F426-4218-9214-59C2C5CC176E}" type="slidenum">
              <a:rPr lang="en-US" smtClean="0"/>
              <a:t>17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5118" y="1027906"/>
            <a:ext cx="5531427" cy="5782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3647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broad </a:t>
            </a:r>
            <a:r>
              <a:rPr lang="en-US" dirty="0" smtClean="0"/>
              <a:t>diversified </a:t>
            </a:r>
            <a:r>
              <a:rPr lang="en-US" dirty="0" smtClean="0"/>
              <a:t>funds or ETFs from different accounts  —up </a:t>
            </a:r>
            <a:r>
              <a:rPr lang="en-US" dirty="0"/>
              <a:t>to 20 asset classes in any </a:t>
            </a:r>
            <a:r>
              <a:rPr lang="en-US" dirty="0" smtClean="0"/>
              <a:t>account —means </a:t>
            </a:r>
            <a:r>
              <a:rPr lang="en-US" dirty="0"/>
              <a:t>that </a:t>
            </a:r>
            <a:r>
              <a:rPr lang="en-US" dirty="0" smtClean="0"/>
              <a:t>implementing </a:t>
            </a:r>
            <a:r>
              <a:rPr lang="en-US" dirty="0"/>
              <a:t>rebalancing process could be complex and challenging for an individual investor trying to manually manage his or her portfolio. </a:t>
            </a:r>
            <a:endParaRPr lang="en-US" dirty="0" smtClean="0"/>
          </a:p>
          <a:p>
            <a:r>
              <a:rPr lang="en-US" dirty="0"/>
              <a:t>JMP </a:t>
            </a:r>
            <a:r>
              <a:rPr lang="en-US" dirty="0" smtClean="0"/>
              <a:t>allow us to simplify the portfolio management process and make rebalancing more efficient. </a:t>
            </a:r>
            <a:endParaRPr lang="en-US" dirty="0"/>
          </a:p>
          <a:p>
            <a:r>
              <a:rPr lang="en-US" dirty="0"/>
              <a:t>The re-usable script make the </a:t>
            </a:r>
            <a:r>
              <a:rPr lang="en-US" dirty="0" smtClean="0"/>
              <a:t>next rebalancing </a:t>
            </a:r>
            <a:r>
              <a:rPr lang="en-US" dirty="0"/>
              <a:t>easier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9/19/2017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6074-F426-4218-9214-59C2C5CC176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492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FinTech</a:t>
            </a:r>
            <a:r>
              <a:rPr lang="en-US" dirty="0" smtClean="0"/>
              <a:t> </a:t>
            </a:r>
            <a:r>
              <a:rPr lang="en-US" dirty="0" err="1" smtClean="0"/>
              <a:t>Robo</a:t>
            </a:r>
            <a:r>
              <a:rPr lang="en-US" dirty="0" smtClean="0"/>
              <a:t> Advisor</a:t>
            </a:r>
          </a:p>
          <a:p>
            <a:r>
              <a:rPr lang="en-US" dirty="0" smtClean="0"/>
              <a:t>Rebalancing among different financial institutes/accounts becomes a challenge</a:t>
            </a:r>
          </a:p>
          <a:p>
            <a:r>
              <a:rPr lang="en-US" dirty="0" smtClean="0"/>
              <a:t>JMP as a </a:t>
            </a:r>
            <a:r>
              <a:rPr lang="en-US" dirty="0" err="1" smtClean="0"/>
              <a:t>FinTech</a:t>
            </a:r>
            <a:r>
              <a:rPr lang="en-US" dirty="0" smtClean="0"/>
              <a:t> </a:t>
            </a:r>
            <a:r>
              <a:rPr lang="en-US" dirty="0" err="1" smtClean="0"/>
              <a:t>Robo</a:t>
            </a:r>
            <a:r>
              <a:rPr lang="en-US" dirty="0" smtClean="0"/>
              <a:t> Advisor</a:t>
            </a:r>
          </a:p>
          <a:p>
            <a:r>
              <a:rPr lang="en-US" dirty="0" smtClean="0"/>
              <a:t>Choose this topic because of easily understandable context</a:t>
            </a:r>
          </a:p>
          <a:p>
            <a:r>
              <a:rPr lang="en-US" dirty="0" smtClean="0"/>
              <a:t>Potentially use for other Robots, such as Student Debt Management Advisor, etc.</a:t>
            </a:r>
          </a:p>
          <a:p>
            <a:pPr lvl="1"/>
            <a:r>
              <a:rPr lang="en-US" dirty="0" smtClean="0"/>
              <a:t>Complex debt situations: debts from credit cards, student loans, mortgages, etc. Navigating through debt is overwhelmingly a concern for the majority. Apart from financial stress, debt also creates a psychological strain which serves to compound the problem.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9/19/2017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6074-F426-4218-9214-59C2C5CC176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180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8111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Rebalancing </a:t>
            </a:r>
            <a:r>
              <a:rPr lang="en-US" dirty="0"/>
              <a:t>is </a:t>
            </a:r>
            <a:r>
              <a:rPr lang="en-US" dirty="0" smtClean="0"/>
              <a:t>necessary</a:t>
            </a:r>
            <a:r>
              <a:rPr lang="en-US" dirty="0" smtClean="0"/>
              <a:t> </a:t>
            </a:r>
            <a:r>
              <a:rPr lang="en-US" dirty="0"/>
              <a:t>to protect your portfolio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Historical Data for SP500 and Bond</a:t>
            </a:r>
          </a:p>
          <a:p>
            <a:pPr marL="0" indent="0">
              <a:buNone/>
            </a:pPr>
            <a:r>
              <a:rPr lang="en-US" u="sng" dirty="0">
                <a:hlinkClick r:id="rId2"/>
              </a:rPr>
              <a:t>http://pages.stern.nyu.edu/~</a:t>
            </a:r>
            <a:r>
              <a:rPr lang="en-US" u="sng" dirty="0" smtClean="0">
                <a:hlinkClick r:id="rId2"/>
              </a:rPr>
              <a:t>adamodar/New_Home_Page/datafile/histretSP.html</a:t>
            </a:r>
            <a:endParaRPr lang="en-US" u="sng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Historical Data analysis in JMP to see why Balanced Portfolio has advantages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9963" y="2991670"/>
            <a:ext cx="6369627" cy="2019247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9/19/2017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6074-F426-4218-9214-59C2C5CC176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091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96084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Rebalancing is necessary to protect your portfolio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4454" y="1638588"/>
            <a:ext cx="3034146" cy="4232275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1611" y="1561681"/>
            <a:ext cx="6452754" cy="459419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9/19/2017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6074-F426-4218-9214-59C2C5CC176E}" type="slidenum">
              <a:rPr lang="en-US" smtClean="0"/>
              <a:t>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04454" y="1638588"/>
            <a:ext cx="33077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Advantages of rebalancing portfolio annually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Potential </a:t>
            </a:r>
            <a:r>
              <a:rPr lang="en-US" dirty="0"/>
              <a:t>additional return (2002 - 2016)</a:t>
            </a:r>
          </a:p>
        </p:txBody>
      </p:sp>
    </p:spTree>
    <p:extLst>
      <p:ext uri="{BB962C8B-B14F-4D97-AF65-F5344CB8AC3E}">
        <p14:creationId xmlns:p14="http://schemas.microsoft.com/office/powerpoint/2010/main" val="353590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181" y="1745673"/>
            <a:ext cx="4572001" cy="1340427"/>
          </a:xfrm>
        </p:spPr>
        <p:txBody>
          <a:bodyPr>
            <a:normAutofit fontScale="9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</a:t>
            </a:r>
            <a:r>
              <a:rPr lang="en-US" sz="2400" dirty="0" smtClean="0"/>
              <a:t>dvantages </a:t>
            </a:r>
            <a:r>
              <a:rPr lang="en-US" sz="2400" dirty="0" smtClean="0"/>
              <a:t>of rebalancing portfolio </a:t>
            </a:r>
            <a:r>
              <a:rPr lang="en-US" sz="2400" dirty="0" smtClean="0"/>
              <a:t>annually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--	</a:t>
            </a:r>
            <a:r>
              <a:rPr lang="en-US" sz="2400" dirty="0" smtClean="0"/>
              <a:t>Potentially </a:t>
            </a:r>
            <a:r>
              <a:rPr lang="en-US" sz="2400" dirty="0" smtClean="0"/>
              <a:t>lower volatility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9/19/2017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6074-F426-4218-9214-59C2C5CC176E}" type="slidenum">
              <a:rPr lang="en-US" smtClean="0"/>
              <a:t>5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0" y="1459706"/>
            <a:ext cx="4303626" cy="435133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889413" y="3169741"/>
            <a:ext cx="28159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Step </a:t>
            </a:r>
            <a:r>
              <a:rPr lang="en-US" dirty="0" smtClean="0"/>
              <a:t>1: </a:t>
            </a:r>
          </a:p>
          <a:p>
            <a:r>
              <a:rPr lang="en-US" dirty="0" smtClean="0"/>
              <a:t>Study distribution and fit distribution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814" y="199500"/>
            <a:ext cx="10735986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596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0091" y="1854081"/>
            <a:ext cx="5846618" cy="4338875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1" y="2088573"/>
            <a:ext cx="4191000" cy="217169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Advantages of rebalancing portfolio annually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-- Potentially </a:t>
            </a:r>
            <a:r>
              <a:rPr lang="en-US" dirty="0"/>
              <a:t>lower volatility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Step </a:t>
            </a:r>
            <a:r>
              <a:rPr lang="en-US" dirty="0"/>
              <a:t>2: </a:t>
            </a:r>
          </a:p>
          <a:p>
            <a:pPr marL="0" indent="0">
              <a:buNone/>
            </a:pPr>
            <a:r>
              <a:rPr lang="en-US" dirty="0" smtClean="0"/>
              <a:t>Create </a:t>
            </a:r>
            <a:r>
              <a:rPr lang="en-US" dirty="0"/>
              <a:t>random formula from step 1.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9/19/2017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6074-F426-4218-9214-59C2C5CC176E}" type="slidenum">
              <a:rPr lang="en-US" smtClean="0"/>
              <a:t>6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62444" y="384464"/>
            <a:ext cx="10491355" cy="89412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Rebalancing is necessary to protect your portfolio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531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81113"/>
          </a:xfrm>
        </p:spPr>
        <p:txBody>
          <a:bodyPr>
            <a:normAutofit fontScale="90000"/>
          </a:bodyPr>
          <a:lstStyle/>
          <a:p>
            <a:r>
              <a:rPr lang="en-US" dirty="0"/>
              <a:t>Rebalancing is necessary to protect your portfolio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Advantages of rebalancing portfolio annually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-- Potentially lower volatility</a:t>
            </a:r>
          </a:p>
          <a:p>
            <a:pPr marL="0" indent="0">
              <a:buNone/>
            </a:pPr>
            <a:r>
              <a:rPr lang="en-US" dirty="0" smtClean="0"/>
              <a:t>       Step </a:t>
            </a:r>
            <a:r>
              <a:rPr lang="en-US" dirty="0" smtClean="0"/>
              <a:t>3: </a:t>
            </a:r>
          </a:p>
          <a:p>
            <a:pPr lvl="1"/>
            <a:r>
              <a:rPr lang="en-US" dirty="0" smtClean="0"/>
              <a:t>Create column “Fixed 60-40 end year total” and “Fixed 60-40 portfolio return” and their formulas(Initial $100)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Create column “Balanced 60-40 end year total” and “Balanced 60-40 portfolio return” and their formulas(Initial $100)</a:t>
            </a:r>
          </a:p>
          <a:p>
            <a:pPr marL="457200" lvl="1" indent="0">
              <a:buNone/>
            </a:pPr>
            <a:r>
              <a:rPr lang="en-US" dirty="0" smtClean="0"/>
              <a:t>   (see JSL…)</a:t>
            </a:r>
          </a:p>
          <a:p>
            <a:pPr lvl="1"/>
            <a:r>
              <a:rPr lang="en-US" dirty="0" smtClean="0"/>
              <a:t>Add 1000 rows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5609" y="3593327"/>
            <a:ext cx="3796362" cy="10320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2854" y="3385704"/>
            <a:ext cx="3372282" cy="1373764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9/19/2017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6074-F426-4218-9214-59C2C5CC176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317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747664" cy="825782"/>
          </a:xfrm>
        </p:spPr>
        <p:txBody>
          <a:bodyPr>
            <a:normAutofit fontScale="90000"/>
          </a:bodyPr>
          <a:lstStyle/>
          <a:p>
            <a:r>
              <a:rPr lang="en-US" dirty="0"/>
              <a:t>Rebalancing is necessary to protect your portfolio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0508" y="1190907"/>
            <a:ext cx="4163291" cy="5655908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825625"/>
            <a:ext cx="4835236" cy="344256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Advantages of rebalancing portfolio annually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-- Potentially lower volatility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Step </a:t>
            </a:r>
            <a:r>
              <a:rPr lang="en-US" dirty="0" smtClean="0"/>
              <a:t>4: </a:t>
            </a:r>
          </a:p>
          <a:p>
            <a:pPr marL="0" indent="0">
              <a:buNone/>
            </a:pPr>
            <a:r>
              <a:rPr lang="en-US" dirty="0" smtClean="0"/>
              <a:t>Launch Distributions from step 3</a:t>
            </a:r>
          </a:p>
          <a:p>
            <a:r>
              <a:rPr lang="en-US" dirty="0" smtClean="0"/>
              <a:t>Notice that the standard deviation is reduced</a:t>
            </a:r>
          </a:p>
          <a:p>
            <a:r>
              <a:rPr lang="en-US" dirty="0" smtClean="0"/>
              <a:t>From the data table, notice that the after 100 samples, the none balanced portfolio has about 100% stocks.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9/19/2017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6074-F426-4218-9214-59C2C5CC176E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366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JMP as a </a:t>
            </a:r>
            <a:r>
              <a:rPr lang="en-US" dirty="0" err="1" smtClean="0"/>
              <a:t>FinTech</a:t>
            </a:r>
            <a:r>
              <a:rPr lang="en-US" dirty="0" smtClean="0"/>
              <a:t> </a:t>
            </a:r>
            <a:r>
              <a:rPr lang="en-US" dirty="0" err="1" smtClean="0"/>
              <a:t>Robo</a:t>
            </a:r>
            <a:r>
              <a:rPr lang="en-US" dirty="0" smtClean="0"/>
              <a:t> Portfolio Rebalance Advisor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931227" cy="407641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Step 1 : Know your goal/risk and understand composition of your current Funds/ETFS</a:t>
            </a:r>
          </a:p>
          <a:p>
            <a:endParaRPr lang="en-US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Assets category from Charles Schwab, for an example, for a diversified portfolio </a:t>
            </a:r>
            <a:r>
              <a:rPr lang="en-US" dirty="0" smtClean="0"/>
              <a:t>(left)</a:t>
            </a:r>
            <a:endParaRPr lang="en-US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Composition info of current funds from morning </a:t>
            </a:r>
            <a:r>
              <a:rPr lang="en-US" dirty="0" smtClean="0"/>
              <a:t>star(right)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9/19/2017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6074-F426-4218-9214-59C2C5CC17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9427" y="1800647"/>
            <a:ext cx="2996045" cy="402375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7520" y="1800647"/>
            <a:ext cx="4434480" cy="167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634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3642</TotalTime>
  <Words>625</Words>
  <Application>Microsoft Office PowerPoint</Application>
  <PresentationFormat>Widescreen</PresentationFormat>
  <Paragraphs>130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SimSun</vt:lpstr>
      <vt:lpstr>Arial</vt:lpstr>
      <vt:lpstr>Calibri</vt:lpstr>
      <vt:lpstr>Calibri Light</vt:lpstr>
      <vt:lpstr>Courier New</vt:lpstr>
      <vt:lpstr>Office Theme</vt:lpstr>
      <vt:lpstr>                    Use JMP as a FinTech Robo: Portfolio Visualization and   Automatically Rebalance Advisor </vt:lpstr>
      <vt:lpstr>Background</vt:lpstr>
      <vt:lpstr>Rebalancing is necessary to protect your portfolio</vt:lpstr>
      <vt:lpstr> Rebalancing is necessary to protect your portfolio </vt:lpstr>
      <vt:lpstr>Advantages of rebalancing portfolio annually  -- Potentially lower volatility</vt:lpstr>
      <vt:lpstr>Rebalancing is necessary to protect your portfolio</vt:lpstr>
      <vt:lpstr>Rebalancing is necessary to protect your portfolio</vt:lpstr>
      <vt:lpstr>Rebalancing is necessary to protect your portfolio</vt:lpstr>
      <vt:lpstr>Use JMP as a FinTech Robo Portfolio Rebalance Advisor </vt:lpstr>
      <vt:lpstr>Use JMP as a FinTech Robo Portfolio Rebalance Advisor </vt:lpstr>
      <vt:lpstr>Use JMP as a FinTech Robo Portfolio Rebalance Advisor</vt:lpstr>
      <vt:lpstr>Use JMP as a FinTech Robo Portfolio Rebalance Advisor</vt:lpstr>
      <vt:lpstr>Use JMP as a FinTech Robo Portfolio Rebalance Advisor</vt:lpstr>
      <vt:lpstr>Use JMP as a FinTech Robo Portfolio Rebalance Advisor</vt:lpstr>
      <vt:lpstr>Use JMP as a FinTech Robo Portfolio Rebalance Advisor</vt:lpstr>
      <vt:lpstr>Use JMP as a FinTech Robo Portfolio Rebalance Advisor</vt:lpstr>
      <vt:lpstr>Use JMP as a FinTech Robo Portfolio Rebalance Advisor</vt:lpstr>
      <vt:lpstr>Conclusion</vt:lpstr>
    </vt:vector>
  </TitlesOfParts>
  <Company>SAS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JMP as a FinTech Robo: Portfolio Visualization and Automatically Rebalance Advisor </dc:title>
  <dc:creator>Hui Di</dc:creator>
  <cp:lastModifiedBy>Hui Di</cp:lastModifiedBy>
  <cp:revision>103</cp:revision>
  <dcterms:created xsi:type="dcterms:W3CDTF">2017-08-24T17:38:37Z</dcterms:created>
  <dcterms:modified xsi:type="dcterms:W3CDTF">2017-09-22T18:53:02Z</dcterms:modified>
</cp:coreProperties>
</file>