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66" r:id="rId4"/>
  </p:sldMasterIdLst>
  <p:notesMasterIdLst>
    <p:notesMasterId r:id="rId37"/>
  </p:notesMasterIdLst>
  <p:handoutMasterIdLst>
    <p:handoutMasterId r:id="rId38"/>
  </p:handoutMasterIdLst>
  <p:sldIdLst>
    <p:sldId id="256" r:id="rId5"/>
    <p:sldId id="282" r:id="rId6"/>
    <p:sldId id="310" r:id="rId7"/>
    <p:sldId id="311" r:id="rId8"/>
    <p:sldId id="312" r:id="rId9"/>
    <p:sldId id="316" r:id="rId10"/>
    <p:sldId id="283" r:id="rId11"/>
    <p:sldId id="286" r:id="rId12"/>
    <p:sldId id="289" r:id="rId13"/>
    <p:sldId id="287" r:id="rId14"/>
    <p:sldId id="293" r:id="rId15"/>
    <p:sldId id="313" r:id="rId16"/>
    <p:sldId id="314" r:id="rId17"/>
    <p:sldId id="294" r:id="rId18"/>
    <p:sldId id="273" r:id="rId19"/>
    <p:sldId id="258" r:id="rId20"/>
    <p:sldId id="298" r:id="rId21"/>
    <p:sldId id="299" r:id="rId22"/>
    <p:sldId id="300" r:id="rId23"/>
    <p:sldId id="301" r:id="rId24"/>
    <p:sldId id="302" r:id="rId25"/>
    <p:sldId id="296" r:id="rId26"/>
    <p:sldId id="274" r:id="rId27"/>
    <p:sldId id="315" r:id="rId28"/>
    <p:sldId id="303" r:id="rId29"/>
    <p:sldId id="272" r:id="rId30"/>
    <p:sldId id="295" r:id="rId31"/>
    <p:sldId id="304" r:id="rId32"/>
    <p:sldId id="305" r:id="rId33"/>
    <p:sldId id="306" r:id="rId34"/>
    <p:sldId id="309" r:id="rId35"/>
    <p:sldId id="307" r:id="rId3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2880">
          <p15:clr>
            <a:srgbClr val="A4A3A4"/>
          </p15:clr>
        </p15:guide>
      </p15:sldGuideLst>
    </p:ext>
    <p:ext uri="{2D200454-40CA-4A62-9FC3-DE9A4176ACB9}">
      <p15:notesGuideLst xmlns:p15="http://schemas.microsoft.com/office/powerpoint/2012/main">
        <p15:guide id="1" orient="horz" pos="2885" userDrawn="1">
          <p15:clr>
            <a:srgbClr val="A4A3A4"/>
          </p15:clr>
        </p15:guide>
        <p15:guide id="2" pos="2164" userDrawn="1">
          <p15:clr>
            <a:srgbClr val="A4A3A4"/>
          </p15:clr>
        </p15:guide>
        <p15:guide id="3" orient="horz" pos="2929" userDrawn="1">
          <p15:clr>
            <a:srgbClr val="A4A3A4"/>
          </p15:clr>
        </p15:guide>
        <p15:guide id="4"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E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76904" autoAdjust="0"/>
  </p:normalViewPr>
  <p:slideViewPr>
    <p:cSldViewPr snapToGrid="0" snapToObjects="1" showGuides="1">
      <p:cViewPr varScale="1">
        <p:scale>
          <a:sx n="68" d="100"/>
          <a:sy n="68" d="100"/>
        </p:scale>
        <p:origin x="1776" y="67"/>
      </p:cViewPr>
      <p:guideLst>
        <p:guide orient="horz" pos="2159"/>
        <p:guide pos="2880"/>
      </p:guideLst>
    </p:cSldViewPr>
  </p:slideViewPr>
  <p:outlineViewPr>
    <p:cViewPr>
      <p:scale>
        <a:sx n="33" d="100"/>
        <a:sy n="33" d="100"/>
      </p:scale>
      <p:origin x="0" y="-965"/>
    </p:cViewPr>
  </p:outlineViewPr>
  <p:notesTextViewPr>
    <p:cViewPr>
      <p:scale>
        <a:sx n="1" d="1"/>
        <a:sy n="1" d="1"/>
      </p:scale>
      <p:origin x="0" y="-5"/>
    </p:cViewPr>
  </p:notesTextViewPr>
  <p:sorterViewPr>
    <p:cViewPr>
      <p:scale>
        <a:sx n="100" d="100"/>
        <a:sy n="100" d="100"/>
      </p:scale>
      <p:origin x="0" y="0"/>
    </p:cViewPr>
  </p:sorterViewPr>
  <p:notesViewPr>
    <p:cSldViewPr snapToGrid="0" snapToObjects="1" showGuides="1">
      <p:cViewPr varScale="1">
        <p:scale>
          <a:sx n="66" d="100"/>
          <a:sy n="66" d="100"/>
        </p:scale>
        <p:origin x="3106" y="72"/>
      </p:cViewPr>
      <p:guideLst>
        <p:guide orient="horz" pos="2885"/>
        <p:guide pos="2164"/>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103120" y="366370"/>
            <a:ext cx="3182267" cy="464820"/>
          </a:xfrm>
          <a:prstGeom prst="rect">
            <a:avLst/>
          </a:prstGeom>
        </p:spPr>
        <p:txBody>
          <a:bodyPr vert="horz" lIns="93171" tIns="46586" rIns="93171" bIns="46586" rtlCol="0"/>
          <a:lstStyle>
            <a:lvl1pPr algn="l">
              <a:defRPr sz="1200"/>
            </a:lvl1pPr>
          </a:lstStyle>
          <a:p>
            <a:endParaRPr lang="en-US" cap="all" dirty="0">
              <a:solidFill>
                <a:schemeClr val="tx2"/>
              </a:solidFill>
              <a:latin typeface="Arial" pitchFamily="34" charset="0"/>
              <a:cs typeface="Arial" pitchFamily="34" charset="0"/>
            </a:endParaRPr>
          </a:p>
        </p:txBody>
      </p:sp>
      <p:sp>
        <p:nvSpPr>
          <p:cNvPr id="3" name="Date Placeholder 2"/>
          <p:cNvSpPr>
            <a:spLocks noGrp="1"/>
          </p:cNvSpPr>
          <p:nvPr>
            <p:ph type="dt" sz="quarter" idx="1"/>
          </p:nvPr>
        </p:nvSpPr>
        <p:spPr>
          <a:xfrm>
            <a:off x="5374641" y="366370"/>
            <a:ext cx="1153793" cy="464820"/>
          </a:xfrm>
          <a:prstGeom prst="rect">
            <a:avLst/>
          </a:prstGeom>
        </p:spPr>
        <p:txBody>
          <a:bodyPr vert="horz" lIns="93171" tIns="46586" rIns="93171" bIns="46586" rtlCol="0"/>
          <a:lstStyle>
            <a:lvl1pPr algn="r">
              <a:defRPr sz="1200"/>
            </a:lvl1pPr>
          </a:lstStyle>
          <a:p>
            <a:fld id="{0129DCB2-666D-443B-B634-60AAAE2CBEAB}" type="datetimeFigureOut">
              <a:rPr lang="en-US" smtClean="0">
                <a:solidFill>
                  <a:schemeClr val="tx2"/>
                </a:solidFill>
                <a:latin typeface="Arial" pitchFamily="34" charset="0"/>
                <a:cs typeface="Arial" pitchFamily="34" charset="0"/>
              </a:rPr>
              <a:t>9/28/2017</a:t>
            </a:fld>
            <a:endParaRPr lang="en-US" dirty="0">
              <a:solidFill>
                <a:schemeClr val="tx2"/>
              </a:solidFill>
              <a:latin typeface="Arial" pitchFamily="34" charset="0"/>
              <a:cs typeface="Arial" pitchFamily="34" charset="0"/>
            </a:endParaRPr>
          </a:p>
        </p:txBody>
      </p:sp>
      <p:sp>
        <p:nvSpPr>
          <p:cNvPr id="9" name="Textbox 3"/>
          <p:cNvSpPr/>
          <p:nvPr/>
        </p:nvSpPr>
        <p:spPr>
          <a:xfrm>
            <a:off x="411942" y="8721896"/>
            <a:ext cx="3093259" cy="156453"/>
          </a:xfrm>
          <a:prstGeom prst="rect">
            <a:avLst/>
          </a:prstGeom>
        </p:spPr>
        <p:txBody>
          <a:bodyPr wrap="square" lIns="93171" tIns="46586" rIns="93171" bIns="46586">
            <a:spAutoFit/>
          </a:bodyPr>
          <a:lstStyle/>
          <a:p>
            <a:pPr>
              <a:defRPr/>
            </a:pPr>
            <a:r>
              <a:rPr lang="en-US" sz="400" b="1" kern="100" spc="51" dirty="0">
                <a:solidFill>
                  <a:schemeClr val="tx2"/>
                </a:solidFill>
                <a:latin typeface="Arial" pitchFamily="34" charset="0"/>
                <a:cs typeface="Arial" pitchFamily="34" charset="0"/>
              </a:rPr>
              <a:t>Copyright © 2012, SAS Institute Inc. All rights reserved.</a:t>
            </a:r>
          </a:p>
        </p:txBody>
      </p:sp>
      <p:sp>
        <p:nvSpPr>
          <p:cNvPr id="5" name="Slide Number Placeholder 4"/>
          <p:cNvSpPr>
            <a:spLocks noGrp="1"/>
          </p:cNvSpPr>
          <p:nvPr>
            <p:ph type="sldNum" sz="quarter" idx="3"/>
          </p:nvPr>
        </p:nvSpPr>
        <p:spPr>
          <a:xfrm>
            <a:off x="3654496" y="8441585"/>
            <a:ext cx="2873940" cy="464820"/>
          </a:xfrm>
          <a:prstGeom prst="rect">
            <a:avLst/>
          </a:prstGeom>
        </p:spPr>
        <p:txBody>
          <a:bodyPr vert="horz" lIns="93171" tIns="46586" rIns="93171" bIns="46586" rtlCol="0" anchor="b"/>
          <a:lstStyle>
            <a:lvl1pPr algn="r">
              <a:defRPr sz="1200"/>
            </a:lvl1pPr>
          </a:lstStyle>
          <a:p>
            <a:fld id="{DB127DA2-341D-4995-A858-42616FD3ECF2}" type="slidenum">
              <a:rPr lang="en-US" smtClean="0">
                <a:solidFill>
                  <a:schemeClr val="tx2"/>
                </a:solidFill>
                <a:latin typeface="Arial" pitchFamily="34" charset="0"/>
                <a:cs typeface="Arial" pitchFamily="34" charset="0"/>
              </a:rPr>
              <a:t>‹#›</a:t>
            </a:fld>
            <a:endParaRPr lang="en-US" dirty="0">
              <a:solidFill>
                <a:schemeClr val="tx2"/>
              </a:solidFill>
              <a:latin typeface="Arial" pitchFamily="34" charset="0"/>
              <a:cs typeface="Arial" pitchFamily="34" charset="0"/>
            </a:endParaRPr>
          </a:p>
        </p:txBody>
      </p:sp>
      <p:pic>
        <p:nvPicPr>
          <p:cNvPr id="8"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327" y="445490"/>
            <a:ext cx="1040988" cy="240873"/>
          </a:xfrm>
          <a:prstGeom prst="rect">
            <a:avLst/>
          </a:prstGeom>
        </p:spPr>
      </p:pic>
    </p:spTree>
    <p:extLst>
      <p:ext uri="{BB962C8B-B14F-4D97-AF65-F5344CB8AC3E}">
        <p14:creationId xmlns:p14="http://schemas.microsoft.com/office/powerpoint/2010/main" val="28230595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103120" y="366817"/>
            <a:ext cx="3182268" cy="464820"/>
          </a:xfrm>
          <a:prstGeom prst="rect">
            <a:avLst/>
          </a:prstGeom>
        </p:spPr>
        <p:txBody>
          <a:bodyPr vert="horz" lIns="93171" tIns="46586" rIns="93171" bIns="46586" rtlCol="0"/>
          <a:lstStyle>
            <a:lvl1pPr algn="l">
              <a:defRPr sz="1200" cap="all" baseline="0">
                <a:solidFill>
                  <a:schemeClr val="tx2"/>
                </a:solidFill>
                <a:latin typeface="Arial" pitchFamily="34" charset="0"/>
                <a:cs typeface="Arial" pitchFamily="34" charset="0"/>
              </a:defRPr>
            </a:lvl1pPr>
          </a:lstStyle>
          <a:p>
            <a:endParaRPr lang="en-US" dirty="0"/>
          </a:p>
        </p:txBody>
      </p:sp>
      <p:sp>
        <p:nvSpPr>
          <p:cNvPr id="3" name="Date Placeholder 2"/>
          <p:cNvSpPr>
            <a:spLocks noGrp="1"/>
          </p:cNvSpPr>
          <p:nvPr>
            <p:ph type="dt" idx="1"/>
          </p:nvPr>
        </p:nvSpPr>
        <p:spPr>
          <a:xfrm>
            <a:off x="5374641" y="366817"/>
            <a:ext cx="1153795" cy="464820"/>
          </a:xfrm>
          <a:prstGeom prst="rect">
            <a:avLst/>
          </a:prstGeom>
        </p:spPr>
        <p:txBody>
          <a:bodyPr vert="horz" lIns="93171" tIns="46586" rIns="93171" bIns="46586" rtlCol="0"/>
          <a:lstStyle>
            <a:lvl1pPr algn="r">
              <a:defRPr sz="1200">
                <a:solidFill>
                  <a:schemeClr val="tx2"/>
                </a:solidFill>
                <a:latin typeface="Arial" pitchFamily="34" charset="0"/>
                <a:cs typeface="Arial" pitchFamily="34" charset="0"/>
              </a:defRPr>
            </a:lvl1pPr>
          </a:lstStyle>
          <a:p>
            <a:fld id="{B707393A-A5CC-43F0-840F-48DA71FAE2C9}" type="datetimeFigureOut">
              <a:rPr lang="en-US" smtClean="0"/>
              <a:pPr/>
              <a:t>9/28/2017</a:t>
            </a:fld>
            <a:endParaRPr lang="en-US" dirty="0"/>
          </a:p>
        </p:txBody>
      </p:sp>
      <p:sp>
        <p:nvSpPr>
          <p:cNvPr id="4" name="Slide Image Placeholder 3"/>
          <p:cNvSpPr>
            <a:spLocks noGrp="1" noRot="1" noChangeAspect="1"/>
          </p:cNvSpPr>
          <p:nvPr>
            <p:ph type="sldImg" idx="2"/>
          </p:nvPr>
        </p:nvSpPr>
        <p:spPr>
          <a:xfrm>
            <a:off x="1257300" y="930275"/>
            <a:ext cx="4505325" cy="3378200"/>
          </a:xfrm>
          <a:prstGeom prst="rect">
            <a:avLst/>
          </a:prstGeom>
          <a:noFill/>
          <a:ln w="12700">
            <a:solidFill>
              <a:schemeClr val="bg2">
                <a:lumMod val="60000"/>
                <a:lumOff val="40000"/>
              </a:schemeClr>
            </a:solidFill>
          </a:ln>
        </p:spPr>
        <p:txBody>
          <a:bodyPr vert="horz" lIns="93171" tIns="46586" rIns="93171" bIns="46586" rtlCol="0" anchor="ctr"/>
          <a:lstStyle/>
          <a:p>
            <a:endParaRPr lang="en-US" dirty="0"/>
          </a:p>
        </p:txBody>
      </p:sp>
      <p:sp>
        <p:nvSpPr>
          <p:cNvPr id="5" name="Notes Placeholder 4"/>
          <p:cNvSpPr>
            <a:spLocks noGrp="1"/>
          </p:cNvSpPr>
          <p:nvPr>
            <p:ph type="body" sz="quarter" idx="3"/>
          </p:nvPr>
        </p:nvSpPr>
        <p:spPr>
          <a:xfrm>
            <a:off x="491703" y="4405901"/>
            <a:ext cx="6036732" cy="4036579"/>
          </a:xfrm>
          <a:prstGeom prst="rect">
            <a:avLst/>
          </a:prstGeom>
        </p:spPr>
        <p:txBody>
          <a:bodyPr vert="horz" lIns="93171" tIns="46586" rIns="93171" bIns="46586"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box 5"/>
          <p:cNvSpPr/>
          <p:nvPr/>
        </p:nvSpPr>
        <p:spPr>
          <a:xfrm>
            <a:off x="417432" y="8721896"/>
            <a:ext cx="3087769" cy="156453"/>
          </a:xfrm>
          <a:prstGeom prst="rect">
            <a:avLst/>
          </a:prstGeom>
        </p:spPr>
        <p:txBody>
          <a:bodyPr wrap="square" lIns="93171" tIns="46586" rIns="93171" bIns="46586">
            <a:spAutoFit/>
          </a:bodyPr>
          <a:lstStyle/>
          <a:p>
            <a:pPr>
              <a:defRPr/>
            </a:pPr>
            <a:r>
              <a:rPr lang="en-US" sz="400" b="1" kern="100" spc="51" baseline="0" dirty="0" smtClean="0">
                <a:solidFill>
                  <a:schemeClr val="tx2"/>
                </a:solidFill>
                <a:latin typeface="Arial" pitchFamily="34" charset="0"/>
                <a:cs typeface="Arial" pitchFamily="34" charset="0"/>
              </a:rPr>
              <a:t>Copyright © 2012, SAS Institute Inc. All rights reserved.</a:t>
            </a:r>
          </a:p>
        </p:txBody>
      </p:sp>
      <p:sp>
        <p:nvSpPr>
          <p:cNvPr id="7" name="Slide Number Placeholder 6"/>
          <p:cNvSpPr>
            <a:spLocks noGrp="1"/>
          </p:cNvSpPr>
          <p:nvPr>
            <p:ph type="sldNum" sz="quarter" idx="5"/>
          </p:nvPr>
        </p:nvSpPr>
        <p:spPr>
          <a:xfrm>
            <a:off x="3654496" y="8442480"/>
            <a:ext cx="2873940" cy="464820"/>
          </a:xfrm>
          <a:prstGeom prst="rect">
            <a:avLst/>
          </a:prstGeom>
        </p:spPr>
        <p:txBody>
          <a:bodyPr vert="horz" lIns="93171" tIns="46586" rIns="93171" bIns="46586" rtlCol="0" anchor="b"/>
          <a:lstStyle>
            <a:lvl1pPr algn="r">
              <a:defRPr sz="1200">
                <a:solidFill>
                  <a:schemeClr val="tx2"/>
                </a:solidFill>
                <a:latin typeface="Arial" pitchFamily="34" charset="0"/>
                <a:cs typeface="Arial" pitchFamily="34" charset="0"/>
              </a:defRPr>
            </a:lvl1pPr>
          </a:lstStyle>
          <a:p>
            <a:fld id="{BAE402D1-88AD-43C2-B8BB-8C7904BBCA11}" type="slidenum">
              <a:rPr lang="en-US" smtClean="0"/>
              <a:pPr/>
              <a:t>‹#›</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929" y="445937"/>
            <a:ext cx="1040988" cy="240873"/>
          </a:xfrm>
          <a:prstGeom prst="rect">
            <a:avLst/>
          </a:prstGeom>
        </p:spPr>
      </p:pic>
    </p:spTree>
    <p:extLst>
      <p:ext uri="{BB962C8B-B14F-4D97-AF65-F5344CB8AC3E}">
        <p14:creationId xmlns:p14="http://schemas.microsoft.com/office/powerpoint/2010/main" val="323604440"/>
      </p:ext>
    </p:extLst>
  </p:cSld>
  <p:clrMap bg1="lt1" tx1="dk1" bg2="lt2" tx2="dk2" accent1="accent1" accent2="accent2" accent3="accent3" accent4="accent4" accent5="accent5" accent6="accent6" hlink="hlink" folHlink="folHlink"/>
  <p:notesStyle>
    <a:lvl1pPr marL="0" algn="l" defTabSz="182880" rtl="0" eaLnBrk="1" latinLnBrk="0" hangingPunct="1">
      <a:lnSpc>
        <a:spcPct val="100000"/>
      </a:lnSpc>
      <a:defRPr sz="1200" kern="1200" baseline="0">
        <a:solidFill>
          <a:schemeClr val="tx2"/>
        </a:solidFill>
        <a:effectLst/>
        <a:latin typeface="Arial" pitchFamily="34" charset="0"/>
        <a:ea typeface="+mn-ea"/>
        <a:cs typeface="Arial" pitchFamily="34" charset="0"/>
      </a:defRPr>
    </a:lvl1pPr>
    <a:lvl2pPr marL="457200" algn="l" defTabSz="182880" rtl="0" eaLnBrk="1" latinLnBrk="0" hangingPunct="1">
      <a:lnSpc>
        <a:spcPct val="100000"/>
      </a:lnSpc>
      <a:defRPr sz="1200" kern="1200" baseline="0">
        <a:solidFill>
          <a:schemeClr val="tx2"/>
        </a:solidFill>
        <a:latin typeface="Arial" pitchFamily="34" charset="0"/>
        <a:ea typeface="+mn-ea"/>
        <a:cs typeface="Arial" pitchFamily="34" charset="0"/>
      </a:defRPr>
    </a:lvl2pPr>
    <a:lvl3pPr marL="914400" algn="l" defTabSz="182880" rtl="0" eaLnBrk="1" latinLnBrk="0" hangingPunct="1">
      <a:lnSpc>
        <a:spcPct val="100000"/>
      </a:lnSpc>
      <a:defRPr sz="1200" kern="1200" baseline="0">
        <a:solidFill>
          <a:schemeClr val="tx2"/>
        </a:solidFill>
        <a:latin typeface="Arial" pitchFamily="34" charset="0"/>
        <a:ea typeface="+mn-ea"/>
        <a:cs typeface="Arial" pitchFamily="34" charset="0"/>
      </a:defRPr>
    </a:lvl3pPr>
    <a:lvl4pPr marL="1371600" algn="l" defTabSz="182880" rtl="0" eaLnBrk="1" latinLnBrk="0" hangingPunct="1">
      <a:lnSpc>
        <a:spcPct val="100000"/>
      </a:lnSpc>
      <a:defRPr sz="1200" kern="1200" baseline="0">
        <a:solidFill>
          <a:schemeClr val="tx2"/>
        </a:solidFill>
        <a:latin typeface="Arial" pitchFamily="34" charset="0"/>
        <a:ea typeface="+mn-ea"/>
        <a:cs typeface="Arial" pitchFamily="34" charset="0"/>
      </a:defRPr>
    </a:lvl4pPr>
    <a:lvl5pPr marL="1828800" algn="l" defTabSz="182880" rtl="0" eaLnBrk="1" latinLnBrk="0" hangingPunct="1">
      <a:lnSpc>
        <a:spcPct val="100000"/>
      </a:lnSpc>
      <a:defRPr sz="1200" kern="1200" baseline="0">
        <a:solidFill>
          <a:schemeClr val="tx2"/>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 all, I’m Shannon Conners from the JMP group. Today I’ll be sharing how I’ve</a:t>
            </a:r>
            <a:r>
              <a:rPr lang="en-US" baseline="0" dirty="0" smtClean="0"/>
              <a:t> been using the custom regex features in JMP’s text explorer platform to create structured data tables out of unstructured text logs. </a:t>
            </a:r>
            <a:r>
              <a:rPr lang="en-US" dirty="0" smtClean="0"/>
              <a:t>I think</a:t>
            </a:r>
            <a:r>
              <a:rPr lang="en-US" baseline="0" dirty="0" smtClean="0"/>
              <a:t> this approach is generally useful for anyone who wants to retrieve and parse free text from web-based reporting systems. I’d like this presentation to be informal so please don’t hesitate to interrupt me with questions along the way!</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a:t>
            </a:fld>
            <a:endParaRPr lang="en-US" dirty="0"/>
          </a:p>
        </p:txBody>
      </p:sp>
    </p:spTree>
    <p:extLst>
      <p:ext uri="{BB962C8B-B14F-4D97-AF65-F5344CB8AC3E}">
        <p14:creationId xmlns:p14="http://schemas.microsoft.com/office/powerpoint/2010/main" val="4003911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content will be part of the live demo of Internet open]</a:t>
            </a:r>
          </a:p>
          <a:p>
            <a:endParaRPr lang="en-US" dirty="0" smtClean="0"/>
          </a:p>
          <a:p>
            <a:r>
              <a:rPr lang="en-US" dirty="0" smtClean="0"/>
              <a:t>Unfortunately,</a:t>
            </a:r>
            <a:r>
              <a:rPr lang="en-US" baseline="0" dirty="0" smtClean="0"/>
              <a:t> as you can see, what I get from internet open isn’t quite ready to work with in JMP. For example, there is no build status column, though I can recode the picture name into a status. Also, the duration is shown in a format JMP can’t handle. Several other key fields-</a:t>
            </a:r>
            <a:r>
              <a:rPr lang="en-US" baseline="0" dirty="0" err="1" smtClean="0"/>
              <a:t>eg</a:t>
            </a:r>
            <a:r>
              <a:rPr lang="en-US" baseline="0" dirty="0" smtClean="0"/>
              <a:t> a date time stamp for build start time-are missing from the report data.</a:t>
            </a:r>
          </a:p>
          <a:p>
            <a:endParaRPr lang="en-US" baseline="0" dirty="0" smtClean="0"/>
          </a:p>
          <a:p>
            <a:r>
              <a:rPr lang="en-US" baseline="0" dirty="0" smtClean="0"/>
              <a:t>And while getting to the data is pretty easy, and I can script the processing of the data into something useful with a bit of work, the </a:t>
            </a:r>
            <a:r>
              <a:rPr lang="en-US" baseline="0" dirty="0" smtClean="0"/>
              <a:t>page is dynamically generated </a:t>
            </a:r>
            <a:r>
              <a:rPr lang="en-US" baseline="0" dirty="0" smtClean="0"/>
              <a:t>HTML.  This means I can’t automate pulling </a:t>
            </a:r>
            <a:r>
              <a:rPr lang="en-US" baseline="0" dirty="0" smtClean="0"/>
              <a:t>the data via Internet Open. </a:t>
            </a:r>
            <a:r>
              <a:rPr lang="en-US" baseline="0" dirty="0" smtClean="0"/>
              <a:t>And it’s </a:t>
            </a:r>
            <a:r>
              <a:rPr lang="en-US" baseline="0" dirty="0" smtClean="0"/>
              <a:t>just not feasible to go to 6 projects per day and run Internet Open interactively and save off the data. </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10</a:t>
            </a:fld>
            <a:endParaRPr lang="en-US" dirty="0"/>
          </a:p>
        </p:txBody>
      </p:sp>
    </p:spTree>
    <p:extLst>
      <p:ext uri="{BB962C8B-B14F-4D97-AF65-F5344CB8AC3E}">
        <p14:creationId xmlns:p14="http://schemas.microsoft.com/office/powerpoint/2010/main" val="1928051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 mentioned,</a:t>
            </a:r>
            <a:r>
              <a:rPr lang="en-US" baseline="0" dirty="0" smtClean="0"/>
              <a:t> Jenkins does store JSON files for each build, and JMP added native JSON support with JMP 13. But I wouldn’t have tried to attempt to retrieve those sets of files via the API until new JMP 14 features made it possible for JSL to handle this task. I’m sure it would have been possible to do this before JMP 14, but the effort would have been significantly more and probably impossible for me to understand as a novice programmer.</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11</a:t>
            </a:fld>
            <a:endParaRPr lang="en-US" dirty="0"/>
          </a:p>
        </p:txBody>
      </p:sp>
    </p:spTree>
    <p:extLst>
      <p:ext uri="{BB962C8B-B14F-4D97-AF65-F5344CB8AC3E}">
        <p14:creationId xmlns:p14="http://schemas.microsoft.com/office/powerpoint/2010/main" val="1344746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I’ll be glad</a:t>
            </a:r>
            <a:r>
              <a:rPr lang="en-US" baseline="0" dirty="0" smtClean="0"/>
              <a:t> to share my</a:t>
            </a:r>
            <a:r>
              <a:rPr lang="en-US" dirty="0" smtClean="0"/>
              <a:t> example script for pulling summary data from Jenkins but it only works in JMP 14. After the launch in March, this and a variety of other examples that use this</a:t>
            </a:r>
            <a:r>
              <a:rPr lang="en-US" baseline="0" dirty="0" smtClean="0"/>
              <a:t> new functionality</a:t>
            </a:r>
            <a:r>
              <a:rPr lang="en-US" dirty="0" smtClean="0"/>
              <a:t> will be available on the JMP file exchange. Rather than boring you with JSL you can’t use at the moment, I’ll</a:t>
            </a:r>
            <a:r>
              <a:rPr lang="en-US" baseline="0" dirty="0" smtClean="0"/>
              <a:t> show a basic outline of what the summary </a:t>
            </a:r>
            <a:r>
              <a:rPr lang="en-US" baseline="0" dirty="0" smtClean="0"/>
              <a:t>data section of </a:t>
            </a:r>
            <a:r>
              <a:rPr lang="en-US" baseline="0" dirty="0" smtClean="0"/>
              <a:t>the script does. It can query Jenkins for a list of all project names, or you can start with a smaller list of projects of interest. Beginning with project 1, it imports JSON formatted summary details on each build row by row, pulling them from the web-based data structure and placing them into a JMP data table.</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12</a:t>
            </a:fld>
            <a:endParaRPr lang="en-US" dirty="0"/>
          </a:p>
        </p:txBody>
      </p:sp>
    </p:spTree>
    <p:extLst>
      <p:ext uri="{BB962C8B-B14F-4D97-AF65-F5344CB8AC3E}">
        <p14:creationId xmlns:p14="http://schemas.microsoft.com/office/powerpoint/2010/main" val="1502656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Clearly, </a:t>
            </a:r>
            <a:r>
              <a:rPr lang="en-US" dirty="0" smtClean="0"/>
              <a:t>using Bryan’s script to retrieve </a:t>
            </a:r>
            <a:r>
              <a:rPr lang="en-US" dirty="0" smtClean="0"/>
              <a:t>all metadata</a:t>
            </a:r>
            <a:r>
              <a:rPr lang="en-US" baseline="0" dirty="0" smtClean="0"/>
              <a:t> for my projects and builds from the Jenkins web logging system is incredibly helpful. It allows me to answer some basic questions about the projects using JMP graphs and summary tools. Looking at the data on a regular basis helps identify weird patterns that need investigation, or explore how changes in the system affect </a:t>
            </a:r>
            <a:r>
              <a:rPr lang="en-US" baseline="0" dirty="0" smtClean="0"/>
              <a:t>its performance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13</a:t>
            </a:fld>
            <a:endParaRPr lang="en-US" dirty="0"/>
          </a:p>
        </p:txBody>
      </p:sp>
    </p:spTree>
    <p:extLst>
      <p:ext uri="{BB962C8B-B14F-4D97-AF65-F5344CB8AC3E}">
        <p14:creationId xmlns:p14="http://schemas.microsoft.com/office/powerpoint/2010/main" val="2086685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often have questions </a:t>
            </a:r>
            <a:r>
              <a:rPr lang="en-US" dirty="0" smtClean="0"/>
              <a:t>that summary</a:t>
            </a:r>
            <a:r>
              <a:rPr lang="en-US" baseline="0" dirty="0" smtClean="0"/>
              <a:t> data just can’t answer. Answering these questions requires digging into the details written out to a console log in semi-structured text that’s specific to each project. </a:t>
            </a:r>
            <a:r>
              <a:rPr lang="en-US" dirty="0" smtClean="0"/>
              <a:t>Unfortunately, Jenkins doesn’t seem to offer an API option for retrieving console logs,</a:t>
            </a:r>
            <a:r>
              <a:rPr lang="en-US" baseline="0" dirty="0" smtClean="0"/>
              <a:t> much less parsing them for useful details. </a:t>
            </a:r>
          </a:p>
          <a:p>
            <a:endParaRPr lang="en-US" baseline="0" dirty="0" smtClean="0"/>
          </a:p>
          <a:p>
            <a:r>
              <a:rPr lang="en-US" dirty="0" smtClean="0"/>
              <a:t>If you</a:t>
            </a:r>
            <a:r>
              <a:rPr lang="en-US" baseline="0" dirty="0" smtClean="0"/>
              <a:t> have spent any time trying to dig through text logs saved on webpages, you’ll understand why I need to get these details into a JMP table. I don’t want to have to page through a bunch of web pages to find the information I need. Besides being extremely boring, this is way too error-prone</a:t>
            </a:r>
            <a:r>
              <a:rPr lang="en-US" baseline="0" dirty="0" smtClean="0"/>
              <a:t>. </a:t>
            </a:r>
            <a:endParaRPr lang="en-US" baseline="0" dirty="0" smtClean="0"/>
          </a:p>
          <a:p>
            <a:endParaRPr lang="en-US" baseline="0" dirty="0" smtClean="0"/>
          </a:p>
          <a:p>
            <a:r>
              <a:rPr lang="en-US" baseline="0" dirty="0" smtClean="0"/>
              <a:t>Here are some examples of questions I’ve wanted to answer where I’ve had no choice but to get into the console text and parse it. Of course, I could rely on someone else writing log parsing code for me, but I’m too impatient to wait for new code every time I find something new to investigate. </a:t>
            </a:r>
          </a:p>
        </p:txBody>
      </p:sp>
      <p:sp>
        <p:nvSpPr>
          <p:cNvPr id="4" name="Slide Number Placeholder 3"/>
          <p:cNvSpPr>
            <a:spLocks noGrp="1"/>
          </p:cNvSpPr>
          <p:nvPr>
            <p:ph type="sldNum" sz="quarter" idx="10"/>
          </p:nvPr>
        </p:nvSpPr>
        <p:spPr/>
        <p:txBody>
          <a:bodyPr/>
          <a:lstStyle/>
          <a:p>
            <a:fld id="{BAE402D1-88AD-43C2-B8BB-8C7904BBCA11}" type="slidenum">
              <a:rPr lang="en-US" smtClean="0"/>
              <a:pPr/>
              <a:t>14</a:t>
            </a:fld>
            <a:endParaRPr lang="en-US" dirty="0"/>
          </a:p>
        </p:txBody>
      </p:sp>
    </p:spTree>
    <p:extLst>
      <p:ext uri="{BB962C8B-B14F-4D97-AF65-F5344CB8AC3E}">
        <p14:creationId xmlns:p14="http://schemas.microsoft.com/office/powerpoint/2010/main" val="1048124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To </a:t>
            </a:r>
            <a:r>
              <a:rPr lang="en-US" dirty="0" smtClean="0"/>
              <a:t>retrieve</a:t>
            </a:r>
            <a:r>
              <a:rPr lang="en-US" baseline="0" dirty="0" smtClean="0"/>
              <a:t> the</a:t>
            </a:r>
            <a:r>
              <a:rPr lang="en-US" dirty="0" smtClean="0"/>
              <a:t> </a:t>
            </a:r>
            <a:r>
              <a:rPr lang="en-US" dirty="0" smtClean="0"/>
              <a:t>console </a:t>
            </a:r>
            <a:r>
              <a:rPr lang="en-US" dirty="0" smtClean="0"/>
              <a:t>text I need, </a:t>
            </a:r>
            <a:r>
              <a:rPr lang="en-US" dirty="0" smtClean="0"/>
              <a:t>I embellished Brian’s Jenkins data retrieval script to add a new section that</a:t>
            </a:r>
            <a:r>
              <a:rPr lang="en-US" baseline="0" dirty="0" smtClean="0"/>
              <a:t> runs after summary data is retrieved from </a:t>
            </a:r>
            <a:r>
              <a:rPr lang="en-US" baseline="0" dirty="0" smtClean="0"/>
              <a:t>Jenkins via the web.</a:t>
            </a:r>
            <a:endParaRPr lang="en-US" baseline="0" dirty="0" smtClean="0"/>
          </a:p>
          <a:p>
            <a:pPr lvl="1"/>
            <a:endParaRPr lang="en-US" dirty="0" smtClean="0"/>
          </a:p>
          <a:p>
            <a:pPr lvl="1"/>
            <a:r>
              <a:rPr lang="en-US" dirty="0" smtClean="0"/>
              <a:t>A JSL loop grabs log text for each build,</a:t>
            </a:r>
            <a:r>
              <a:rPr lang="en-US" baseline="0" dirty="0" smtClean="0"/>
              <a:t> using a link to the console text log stored in t</a:t>
            </a:r>
            <a:r>
              <a:rPr lang="en-US" dirty="0" smtClean="0"/>
              <a:t>he</a:t>
            </a:r>
            <a:r>
              <a:rPr lang="en-US" baseline="0" dirty="0" smtClean="0"/>
              <a:t> table</a:t>
            </a:r>
            <a:r>
              <a:rPr lang="en-US" dirty="0" smtClean="0"/>
              <a:t>. My</a:t>
            </a:r>
            <a:r>
              <a:rPr lang="en-US" baseline="0" dirty="0" smtClean="0"/>
              <a:t> script</a:t>
            </a:r>
            <a:r>
              <a:rPr lang="en-US" dirty="0" smtClean="0"/>
              <a:t> opens that text as a new data table, concatenates</a:t>
            </a:r>
            <a:r>
              <a:rPr lang="en-US" baseline="0" dirty="0" smtClean="0"/>
              <a:t> the</a:t>
            </a:r>
            <a:r>
              <a:rPr lang="en-US" dirty="0" smtClean="0"/>
              <a:t> lines, adds newline characters for readability, and places all rows into a single cell. The script loops through all the builds</a:t>
            </a:r>
            <a:r>
              <a:rPr lang="en-US" baseline="0" dirty="0" smtClean="0"/>
              <a:t> for the project. At the end, I have a table with each row containing summary data, plus a text log.</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15</a:t>
            </a:fld>
            <a:endParaRPr lang="en-US" dirty="0"/>
          </a:p>
        </p:txBody>
      </p:sp>
    </p:spTree>
    <p:extLst>
      <p:ext uri="{BB962C8B-B14F-4D97-AF65-F5344CB8AC3E}">
        <p14:creationId xmlns:p14="http://schemas.microsoft.com/office/powerpoint/2010/main" val="1600215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If you’re a JMP user, then you know JMP always has more than one way to do any task. There are a lot of text matching and finding tools in JMP</a:t>
            </a:r>
            <a:r>
              <a:rPr lang="en-US" baseline="0" dirty="0" smtClean="0"/>
              <a:t> and I use many of </a:t>
            </a:r>
            <a:r>
              <a:rPr lang="en-US" baseline="0" dirty="0" smtClean="0"/>
              <a:t>them daily</a:t>
            </a:r>
            <a:r>
              <a:rPr lang="en-US" dirty="0" smtClean="0"/>
              <a:t>, </a:t>
            </a:r>
            <a:r>
              <a:rPr lang="en-US" dirty="0" smtClean="0"/>
              <a:t>but most aren’t ideal for automating the process of finding and pulling out text matches from long strings or </a:t>
            </a:r>
            <a:r>
              <a:rPr lang="en-US" dirty="0" smtClean="0"/>
              <a:t>documents, especially if I can’t count on them being in the same</a:t>
            </a:r>
            <a:r>
              <a:rPr lang="en-US" baseline="0" dirty="0" smtClean="0"/>
              <a:t> exact place in the string every time</a:t>
            </a:r>
            <a:r>
              <a:rPr lang="en-US" dirty="0" smtClean="0"/>
              <a:t>.</a:t>
            </a:r>
            <a:r>
              <a:rPr lang="en-US" baseline="0" dirty="0" smtClean="0"/>
              <a:t> </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To me, the most</a:t>
            </a:r>
            <a:r>
              <a:rPr lang="en-US" baseline="0" dirty="0" smtClean="0"/>
              <a:t> useful tool JMP offers for matching and extracting patterns is built-in regular expression support available via JSL or in selected JMP utilities including text explorer</a:t>
            </a:r>
            <a:r>
              <a:rPr lang="en-US" baseline="0" dirty="0" smtClean="0"/>
              <a:t>.</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Yes, we’re back to my magic wand!</a:t>
            </a:r>
            <a:endParaRPr lang="en-US" dirty="0" smtClean="0"/>
          </a:p>
          <a:p>
            <a:pPr marL="0" marR="0" lvl="0" indent="0" algn="l" defTabSz="18288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16</a:t>
            </a:fld>
            <a:endParaRPr lang="en-US" dirty="0"/>
          </a:p>
        </p:txBody>
      </p:sp>
    </p:spTree>
    <p:extLst>
      <p:ext uri="{BB962C8B-B14F-4D97-AF65-F5344CB8AC3E}">
        <p14:creationId xmlns:p14="http://schemas.microsoft.com/office/powerpoint/2010/main" val="4213771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If you’ve used JSL</a:t>
            </a:r>
            <a:r>
              <a:rPr lang="en-US" baseline="0" dirty="0" smtClean="0"/>
              <a:t> to write regex matching syntax like I have, here are a few points about how the custom regex editor compares to a scripting-only approach.</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I’ve used </a:t>
            </a:r>
            <a:r>
              <a:rPr lang="en-US" dirty="0" smtClean="0"/>
              <a:t>JMP’ built in regex support via in </a:t>
            </a:r>
            <a:r>
              <a:rPr lang="en-US" dirty="0" smtClean="0"/>
              <a:t>JSL for past projects-e.g., to</a:t>
            </a:r>
            <a:r>
              <a:rPr lang="en-US" baseline="0" dirty="0" smtClean="0"/>
              <a:t> </a:t>
            </a:r>
            <a:r>
              <a:rPr lang="en-US" dirty="0" smtClean="0"/>
              <a:t>match item names and data from text from food log </a:t>
            </a:r>
            <a:r>
              <a:rPr lang="en-US" dirty="0" smtClean="0"/>
              <a:t>PDFs</a:t>
            </a:r>
            <a:r>
              <a:rPr lang="en-US" baseline="0" dirty="0" smtClean="0"/>
              <a:t>, </a:t>
            </a:r>
            <a:r>
              <a:rPr lang="en-US" baseline="0" dirty="0" smtClean="0"/>
              <a:t>to parse problem report numbers out of push reports in our source management </a:t>
            </a:r>
            <a:r>
              <a:rPr lang="en-US" baseline="0" dirty="0" smtClean="0"/>
              <a:t>system. </a:t>
            </a:r>
            <a:r>
              <a:rPr lang="en-US" baseline="0" dirty="0" smtClean="0"/>
              <a:t>But I’m not an expert scripter by any stretch of the imagination, so while I do eventually get the data, I may spend </a:t>
            </a:r>
            <a:r>
              <a:rPr lang="en-US" baseline="0" dirty="0" smtClean="0"/>
              <a:t>hours testing and </a:t>
            </a:r>
            <a:r>
              <a:rPr lang="en-US" baseline="0" dirty="0" smtClean="0"/>
              <a:t>debugging </a:t>
            </a:r>
            <a:r>
              <a:rPr lang="en-US" baseline="0" dirty="0" smtClean="0"/>
              <a:t>a </a:t>
            </a:r>
            <a:r>
              <a:rPr lang="en-US" baseline="0" dirty="0" smtClean="0"/>
              <a:t>pattern matching loop. </a:t>
            </a:r>
            <a:r>
              <a:rPr lang="en-US" baseline="0" dirty="0" smtClean="0"/>
              <a:t>And I really don’t want to wait that long.</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I </a:t>
            </a:r>
            <a:r>
              <a:rPr lang="en-US" baseline="0" dirty="0" smtClean="0"/>
              <a:t>am very appreciative that since JMP 13 launched, I have not had to write syntax for a single JSL regex loop, yet I’m using pattern matching more than ever to </a:t>
            </a:r>
            <a:r>
              <a:rPr lang="en-US" baseline="0" dirty="0" smtClean="0"/>
              <a:t>access important </a:t>
            </a:r>
            <a:r>
              <a:rPr lang="en-US" baseline="0" dirty="0" smtClean="0"/>
              <a:t>details</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17</a:t>
            </a:fld>
            <a:endParaRPr lang="en-US" dirty="0"/>
          </a:p>
        </p:txBody>
      </p:sp>
    </p:spTree>
    <p:extLst>
      <p:ext uri="{BB962C8B-B14F-4D97-AF65-F5344CB8AC3E}">
        <p14:creationId xmlns:p14="http://schemas.microsoft.com/office/powerpoint/2010/main" val="35111032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content will be part of the live JMP demo]</a:t>
            </a:r>
          </a:p>
          <a:p>
            <a:endParaRPr lang="en-US" baseline="0" dirty="0" smtClean="0"/>
          </a:p>
          <a:p>
            <a:r>
              <a:rPr lang="en-US" baseline="0" dirty="0" smtClean="0"/>
              <a:t>If you’ve </a:t>
            </a:r>
            <a:r>
              <a:rPr lang="en-US" baseline="0" dirty="0" smtClean="0"/>
              <a:t>used the </a:t>
            </a:r>
            <a:r>
              <a:rPr lang="en-US" baseline="0" dirty="0" smtClean="0"/>
              <a:t>JMP 13 text explorer platform, </a:t>
            </a:r>
            <a:r>
              <a:rPr lang="en-US" baseline="0" dirty="0" smtClean="0"/>
              <a:t>have you noticed the </a:t>
            </a:r>
            <a:r>
              <a:rPr lang="en-US" baseline="0" dirty="0" smtClean="0"/>
              <a:t>Customize Regex checkbox at the </a:t>
            </a:r>
            <a:r>
              <a:rPr lang="en-US" baseline="0" dirty="0" smtClean="0"/>
              <a:t>bottom?</a:t>
            </a:r>
          </a:p>
          <a:p>
            <a:endParaRPr lang="en-US" baseline="0" dirty="0" smtClean="0"/>
          </a:p>
          <a:p>
            <a:r>
              <a:rPr lang="en-US" baseline="0" dirty="0" smtClean="0"/>
              <a:t>When </a:t>
            </a:r>
            <a:r>
              <a:rPr lang="en-US" baseline="0" dirty="0" smtClean="0"/>
              <a:t>working interactively in JMP, you start the Custom Regex Editor exactly like you would start any text explorer run, by selecting your column of text data. In my case, it’s the console log column that contains the semi-structured details from my Jenkins logs.</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18</a:t>
            </a:fld>
            <a:endParaRPr lang="en-US" dirty="0"/>
          </a:p>
        </p:txBody>
      </p:sp>
    </p:spTree>
    <p:extLst>
      <p:ext uri="{BB962C8B-B14F-4D97-AF65-F5344CB8AC3E}">
        <p14:creationId xmlns:p14="http://schemas.microsoft.com/office/powerpoint/2010/main" val="17071662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endParaRPr lang="en-US" dirty="0" smtClean="0"/>
          </a:p>
          <a:p>
            <a:r>
              <a:rPr lang="en-US" dirty="0" smtClean="0"/>
              <a:t>When you first launch the Regular Expression editor, you’ll see </a:t>
            </a:r>
          </a:p>
          <a:p>
            <a:r>
              <a:rPr lang="en-US" dirty="0" smtClean="0"/>
              <a:t>- default sample</a:t>
            </a:r>
            <a:r>
              <a:rPr lang="en-US" baseline="0" dirty="0" smtClean="0"/>
              <a:t> text along the top and on the left</a:t>
            </a:r>
          </a:p>
          <a:p>
            <a:r>
              <a:rPr lang="en-US" baseline="0" dirty="0" smtClean="0"/>
              <a:t>- a list of templates that match specific information in that sample text</a:t>
            </a:r>
          </a:p>
          <a:p>
            <a:endParaRPr lang="en-US" baseline="0" dirty="0" smtClean="0"/>
          </a:p>
          <a:p>
            <a:r>
              <a:rPr lang="en-US" baseline="0" dirty="0" smtClean="0"/>
              <a:t>Note the buttons at the top right-you can use these to navigate through the rows in the table and see where matches to each template are found, and save results to a new column.</a:t>
            </a:r>
          </a:p>
          <a:p>
            <a:endParaRPr lang="en-US" baseline="0" dirty="0" smtClean="0"/>
          </a:p>
          <a:p>
            <a:r>
              <a:rPr lang="en-US" baseline="0" dirty="0" smtClean="0"/>
              <a:t>As you select templates, you can see information about each one in the panel on the right</a:t>
            </a:r>
            <a:r>
              <a:rPr lang="en-US" baseline="0" dirty="0" smtClean="0"/>
              <a:t>. You can adjust the title, pattern matching details, examples and provide a description of what the match accomplishes. </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19</a:t>
            </a:fld>
            <a:endParaRPr lang="en-US" dirty="0"/>
          </a:p>
        </p:txBody>
      </p:sp>
    </p:spTree>
    <p:extLst>
      <p:ext uri="{BB962C8B-B14F-4D97-AF65-F5344CB8AC3E}">
        <p14:creationId xmlns:p14="http://schemas.microsoft.com/office/powerpoint/2010/main" val="4194375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here’s the general outline for today.</a:t>
            </a:r>
            <a:r>
              <a:rPr lang="en-US" baseline="0" dirty="0" smtClean="0"/>
              <a:t> </a:t>
            </a:r>
          </a:p>
          <a:p>
            <a:endParaRPr lang="en-US" baseline="0" dirty="0" smtClean="0"/>
          </a:p>
          <a:p>
            <a:r>
              <a:rPr lang="en-US" baseline="0" dirty="0" smtClean="0"/>
              <a:t>We’ll talk about a couple of different JMP text explorer workflows. I’ll introduce Jenkins, the system that generated the unstructured text that will serve as our example today. Then I’ll show some examples of how to retrieve summary data from that system as well as the unstructured text logs that Jenkins stores. I’ll show some examples of parsing out details from unstructured text logs using JMP’s custom regex functionality, found in the text explorer platform.</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a:t>
            </a:fld>
            <a:endParaRPr lang="en-US" dirty="0"/>
          </a:p>
        </p:txBody>
      </p:sp>
    </p:spTree>
    <p:extLst>
      <p:ext uri="{BB962C8B-B14F-4D97-AF65-F5344CB8AC3E}">
        <p14:creationId xmlns:p14="http://schemas.microsoft.com/office/powerpoint/2010/main" val="8205345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While the built-in</a:t>
            </a:r>
            <a:r>
              <a:rPr lang="en-US" baseline="0" dirty="0" smtClean="0"/>
              <a:t> templates can be useful, they’re kind of generic. In most cases, you’ll want to </a:t>
            </a:r>
            <a:r>
              <a:rPr lang="en-US" dirty="0" smtClean="0"/>
              <a:t>create </a:t>
            </a:r>
            <a:r>
              <a:rPr lang="en-US" dirty="0" smtClean="0"/>
              <a:t>new custom templates to match your own </a:t>
            </a:r>
            <a:r>
              <a:rPr lang="en-US" dirty="0" smtClean="0"/>
              <a:t>patterns.</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In many</a:t>
            </a:r>
            <a:r>
              <a:rPr lang="en-US" baseline="0" dirty="0" smtClean="0"/>
              <a:t> cases, I’ve </a:t>
            </a:r>
            <a:r>
              <a:rPr lang="en-US" dirty="0" smtClean="0"/>
              <a:t>started </a:t>
            </a:r>
            <a:r>
              <a:rPr lang="en-US" dirty="0" smtClean="0"/>
              <a:t>from a built-in template with similar elements to</a:t>
            </a:r>
            <a:r>
              <a:rPr lang="en-US" baseline="0" dirty="0" smtClean="0"/>
              <a:t> the one </a:t>
            </a:r>
            <a:r>
              <a:rPr lang="en-US" baseline="0" dirty="0" smtClean="0"/>
              <a:t>I want </a:t>
            </a:r>
            <a:r>
              <a:rPr lang="en-US" baseline="0" dirty="0" smtClean="0"/>
              <a:t>to create.</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For example</a:t>
            </a:r>
            <a:r>
              <a:rPr lang="en-US" dirty="0" smtClean="0"/>
              <a:t>, to capture sync time info, I reused the Numbers template.</a:t>
            </a:r>
            <a:r>
              <a:rPr lang="en-US" baseline="0" dirty="0" smtClean="0"/>
              <a:t> I added a new title, added new match text around it, and saved the template by running the platform.</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If I wanted to match multiple patterns at once, I could stack them up on the left, and they would all output to the same column.</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I usually prefer to call each custom template via JSL once I’ve defined it interactively and tested it.</a:t>
            </a:r>
            <a:endParaRPr lang="en-US" dirty="0" smtClean="0"/>
          </a:p>
          <a:p>
            <a:pPr marL="0" marR="0" lvl="0" indent="0" algn="l" defTabSz="18288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I run the platform via JSL separately for each library item and simply name the output column with my template name</a:t>
            </a:r>
            <a:r>
              <a:rPr lang="en-US" dirty="0" smtClean="0"/>
              <a:t>.</a:t>
            </a:r>
            <a:endParaRPr lang="en-US"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pPr/>
              <a:t>20</a:t>
            </a:fld>
            <a:endParaRPr lang="en-US" dirty="0"/>
          </a:p>
        </p:txBody>
      </p:sp>
    </p:spTree>
    <p:extLst>
      <p:ext uri="{BB962C8B-B14F-4D97-AF65-F5344CB8AC3E}">
        <p14:creationId xmlns:p14="http://schemas.microsoft.com/office/powerpoint/2010/main" val="16313574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endParaRPr lang="en-US" dirty="0" smtClean="0"/>
          </a:p>
          <a:p>
            <a:r>
              <a:rPr lang="en-US" dirty="0" smtClean="0"/>
              <a:t>Let’s go back to my questions now, so I can show you how the details provided by custom regexes can help me answer</a:t>
            </a:r>
            <a:r>
              <a:rPr lang="en-US" baseline="0" dirty="0" smtClean="0"/>
              <a:t> a few of them. We won’t have time to answer them all in this demo, but the point is that I can now answer them with the data I have, whenever I need to.</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21</a:t>
            </a:fld>
            <a:endParaRPr lang="en-US" dirty="0"/>
          </a:p>
        </p:txBody>
      </p:sp>
    </p:spTree>
    <p:extLst>
      <p:ext uri="{BB962C8B-B14F-4D97-AF65-F5344CB8AC3E}">
        <p14:creationId xmlns:p14="http://schemas.microsoft.com/office/powerpoint/2010/main" val="20882658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As you know, JMP runs on Mac and Windows, and JMP has a few build and test systems that incorporate machines running both operating systems. </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We’ve been through performance challenges with both systems that have led us to reconsider the hardware and resources used to complete the tasks. Our goal is always to deliver results as quickly as possible to keep teams developing code productively throughout the day.</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When working with a complex system, you want to spend resources wisely, and make only the most useful requests. You want to be able to understand the timing and variability of each step so that you ask for the resources that will get you the most bang for your buck, and you want to be able to demonstrate that changes helped or hurt.</a:t>
            </a:r>
          </a:p>
        </p:txBody>
      </p:sp>
      <p:sp>
        <p:nvSpPr>
          <p:cNvPr id="4" name="Slide Number Placeholder 3"/>
          <p:cNvSpPr>
            <a:spLocks noGrp="1"/>
          </p:cNvSpPr>
          <p:nvPr>
            <p:ph type="sldNum" sz="quarter" idx="10"/>
          </p:nvPr>
        </p:nvSpPr>
        <p:spPr/>
        <p:txBody>
          <a:bodyPr/>
          <a:lstStyle/>
          <a:p>
            <a:fld id="{BAE402D1-88AD-43C2-B8BB-8C7904BBCA11}" type="slidenum">
              <a:rPr lang="en-US" smtClean="0"/>
              <a:pPr/>
              <a:t>22</a:t>
            </a:fld>
            <a:endParaRPr lang="en-US" dirty="0"/>
          </a:p>
        </p:txBody>
      </p:sp>
    </p:spTree>
    <p:extLst>
      <p:ext uri="{BB962C8B-B14F-4D97-AF65-F5344CB8AC3E}">
        <p14:creationId xmlns:p14="http://schemas.microsoft.com/office/powerpoint/2010/main" val="10367951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The first step to getting at the data your need is always identifying where the timing information is within your text logs. Fortunately, that information is pretty clear in this log. </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Once I identified the pattern I was looking for, I created a custom regex that successfully matched it. </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As you can see, there is even a space for example text in the regex section, so if you have a specific item to test that is way down in your table, you can try it out there.</a:t>
            </a:r>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23</a:t>
            </a:fld>
            <a:endParaRPr lang="en-US" dirty="0"/>
          </a:p>
        </p:txBody>
      </p:sp>
    </p:spTree>
    <p:extLst>
      <p:ext uri="{BB962C8B-B14F-4D97-AF65-F5344CB8AC3E}">
        <p14:creationId xmlns:p14="http://schemas.microsoft.com/office/powerpoint/2010/main" val="30816438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I showed you how to set up and save a match interactively, but it’s really preferable to be able to automate this process via JSL if it’s something you want to do regularly. Fortunately, you can script the custom regex utility once you have saved a match template to your library, which allows you to add parsing steps to the end of any data extraction script that you have built up so that your table is always ready to go in JMP</a:t>
            </a:r>
            <a:r>
              <a:rPr lang="en-US" baseline="0" dirty="0" smtClean="0"/>
              <a:t>. </a:t>
            </a: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This also allows you to do any post-processing steps that are needed, such as pulling out specific pieces of the matched string (e.g., the numeric part in my case) and formatting them appropriately for further analysis.</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We have used similar JSL to automate our Jenkins data pull with a script that runs every day. As a result, there is always a recent copy of historical data available for troubleshooting, and the process can be run on demand at any time to retrieve the most recent data for exploration and analysis.</a:t>
            </a:r>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24</a:t>
            </a:fld>
            <a:endParaRPr lang="en-US" dirty="0"/>
          </a:p>
        </p:txBody>
      </p:sp>
    </p:spTree>
    <p:extLst>
      <p:ext uri="{BB962C8B-B14F-4D97-AF65-F5344CB8AC3E}">
        <p14:creationId xmlns:p14="http://schemas.microsoft.com/office/powerpoint/2010/main" val="3913325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This example table shows the result of one of my pattern matches. At present, the text explorer custom regex utility can only return the whole match string rather than pieces of it, but I often use other scriptable JMP utilities to break apart the pieces of the text match. JMP added a Text to Columns utility a few releases ago that I like, or you can use other pattern match functions such as Words to grab the specific details you need, change their formats, and rename them as needed.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25</a:t>
            </a:fld>
            <a:endParaRPr lang="en-US" dirty="0"/>
          </a:p>
        </p:txBody>
      </p:sp>
    </p:spTree>
    <p:extLst>
      <p:ext uri="{BB962C8B-B14F-4D97-AF65-F5344CB8AC3E}">
        <p14:creationId xmlns:p14="http://schemas.microsoft.com/office/powerpoint/2010/main" val="144867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endParaRPr lang="en-US" dirty="0" smtClean="0"/>
          </a:p>
          <a:p>
            <a:r>
              <a:rPr lang="en-US" dirty="0" smtClean="0"/>
              <a:t>This annotated graph builder graph shows one period where we worked to optimize the timing of a complex process.</a:t>
            </a:r>
          </a:p>
          <a:p>
            <a:endParaRPr lang="en-US" dirty="0" smtClean="0"/>
          </a:p>
          <a:p>
            <a:r>
              <a:rPr lang="en-US" dirty="0" smtClean="0"/>
              <a:t>You can see where we started,</a:t>
            </a:r>
            <a:r>
              <a:rPr lang="en-US" baseline="0" dirty="0" smtClean="0"/>
              <a:t> the whole process was taking about an hour and a half, which was far too slow.</a:t>
            </a:r>
          </a:p>
          <a:p>
            <a:endParaRPr lang="en-US" baseline="0" dirty="0" smtClean="0"/>
          </a:p>
          <a:p>
            <a:r>
              <a:rPr lang="en-US" baseline="0" dirty="0" smtClean="0"/>
              <a:t>The first change we made in the system was to move the Windows build to a more powerful machine, which shaved some time off. The changeover was not without its hiccups, as you can see we had to switch the machine back at one point to the old system to do some troubleshooting.</a:t>
            </a:r>
          </a:p>
          <a:p>
            <a:endParaRPr lang="en-US" baseline="0" dirty="0" smtClean="0"/>
          </a:p>
          <a:p>
            <a:r>
              <a:rPr lang="en-US" baseline="0" dirty="0" smtClean="0"/>
              <a:t>It became clear from looking at this timing data that the Mac machine was the big bottleneck. Changes to its configuration helped us bring that build time down too.</a:t>
            </a:r>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26</a:t>
            </a:fld>
            <a:endParaRPr lang="en-US" dirty="0"/>
          </a:p>
        </p:txBody>
      </p:sp>
    </p:spTree>
    <p:extLst>
      <p:ext uri="{BB962C8B-B14F-4D97-AF65-F5344CB8AC3E}">
        <p14:creationId xmlns:p14="http://schemas.microsoft.com/office/powerpoint/2010/main" val="41281719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Here is a slightly different example from another of our complex systems. The log for this system captures information about </a:t>
            </a:r>
            <a:r>
              <a:rPr lang="en-US" baseline="0" dirty="0" smtClean="0"/>
              <a:t>browser tests-how </a:t>
            </a:r>
            <a:r>
              <a:rPr lang="en-US" baseline="0" dirty="0" smtClean="0"/>
              <a:t>many are run, how many complete successfully, how many fail. Again, </a:t>
            </a:r>
            <a:r>
              <a:rPr lang="en-US" baseline="0" dirty="0" smtClean="0"/>
              <a:t>I automated </a:t>
            </a:r>
            <a:r>
              <a:rPr lang="en-US" baseline="0" dirty="0" smtClean="0"/>
              <a:t>the process so that information could be extracted to the data </a:t>
            </a:r>
            <a:r>
              <a:rPr lang="en-US" baseline="0" dirty="0" smtClean="0"/>
              <a:t>table into useful columns.</a:t>
            </a:r>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27</a:t>
            </a:fld>
            <a:endParaRPr lang="en-US" dirty="0"/>
          </a:p>
        </p:txBody>
      </p:sp>
    </p:spTree>
    <p:extLst>
      <p:ext uri="{BB962C8B-B14F-4D97-AF65-F5344CB8AC3E}">
        <p14:creationId xmlns:p14="http://schemas.microsoft.com/office/powerpoint/2010/main" val="39685178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content will be part of the live JMP demo]</a:t>
            </a:r>
          </a:p>
          <a:p>
            <a:endParaRPr lang="en-US" dirty="0" smtClean="0"/>
          </a:p>
          <a:p>
            <a:r>
              <a:rPr lang="en-US" dirty="0" smtClean="0"/>
              <a:t>After matching the whole string, I used text to columns and reformat statements similar to the ones I showed previously to pull out the numeric information about tests.</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28</a:t>
            </a:fld>
            <a:endParaRPr lang="en-US" dirty="0"/>
          </a:p>
        </p:txBody>
      </p:sp>
    </p:spTree>
    <p:extLst>
      <p:ext uri="{BB962C8B-B14F-4D97-AF65-F5344CB8AC3E}">
        <p14:creationId xmlns:p14="http://schemas.microsoft.com/office/powerpoint/2010/main" val="36252186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Extracting</a:t>
            </a:r>
            <a:r>
              <a:rPr lang="en-US" baseline="0" dirty="0" smtClean="0"/>
              <a:t> the test data is helpful for understanding what is going on with the performance of the system. </a:t>
            </a:r>
          </a:p>
          <a:p>
            <a:endParaRPr lang="en-US" baseline="0" dirty="0" smtClean="0"/>
          </a:p>
          <a:p>
            <a:r>
              <a:rPr lang="en-US" baseline="0" dirty="0" smtClean="0"/>
              <a:t>You can see in the bottom panel that we went through a period in this system where run time went from being pretty stable to suddenly unstable. This was a time frame where the team was updating the software in the system and evaluating the feasibility of running certain intensive tests on older browsers. This led to some changes in the system-certain tests could not run on aging software, and dropping them out left room to add a run on another browser where they could complete, on the Mac.</a:t>
            </a:r>
            <a:endParaRPr lang="en-US" dirty="0" smtClean="0"/>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29</a:t>
            </a:fld>
            <a:endParaRPr lang="en-US" dirty="0"/>
          </a:p>
        </p:txBody>
      </p:sp>
    </p:spTree>
    <p:extLst>
      <p:ext uri="{BB962C8B-B14F-4D97-AF65-F5344CB8AC3E}">
        <p14:creationId xmlns:p14="http://schemas.microsoft.com/office/powerpoint/2010/main" val="642607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2"/>
                </a:solidFill>
                <a:effectLst/>
                <a:latin typeface="Arial" pitchFamily="34" charset="0"/>
                <a:ea typeface="+mn-ea"/>
                <a:cs typeface="Arial" pitchFamily="34" charset="0"/>
              </a:rPr>
              <a:t>When I think about working with text data, I think about two basic workflows. I know there are many more but these come first in my mind.</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2"/>
              </a:solidFill>
              <a:effectLst/>
              <a:latin typeface="Arial" pitchFamily="34" charset="0"/>
              <a:ea typeface="+mn-ea"/>
              <a:cs typeface="Arial" pitchFamily="34" charset="0"/>
            </a:endParaRPr>
          </a:p>
          <a:p>
            <a:pPr marL="0" marR="0" lvl="0" indent="0" algn="l" defTabSz="18288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2"/>
                </a:solidFill>
                <a:effectLst/>
                <a:latin typeface="Arial" pitchFamily="34" charset="0"/>
                <a:ea typeface="+mn-ea"/>
                <a:cs typeface="Arial" pitchFamily="34" charset="0"/>
              </a:rPr>
              <a:t>If you are working with a large table of documents, there may be a discovery phase where you are exploring your text data to find important words and phrases and grouping words/phrases/documents. We have had some excellent text discovery talks at Discovery, so I encourage you to check out the JMP user community for more details.</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2"/>
              </a:solidFill>
              <a:effectLst/>
              <a:latin typeface="Arial" pitchFamily="34" charset="0"/>
              <a:ea typeface="+mn-ea"/>
              <a:cs typeface="Arial" pitchFamily="34" charset="0"/>
            </a:endParaRPr>
          </a:p>
          <a:p>
            <a:pPr marL="0" marR="0" lvl="0" indent="0" algn="l" defTabSz="18288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2"/>
                </a:solidFill>
                <a:effectLst/>
                <a:latin typeface="Arial" pitchFamily="34" charset="0"/>
                <a:ea typeface="+mn-ea"/>
                <a:cs typeface="Arial" pitchFamily="34" charset="0"/>
              </a:rPr>
              <a:t>However, sometimes you already pretty much know what you’re looking for and you’re looking to move directly into an extraction phase, where you want to pull important pieces of information out of a blob of unstructured text in your table and do something useful with it. The extraction phase can be manual, automated or a bit of both. This is the main workflow that we’ll talk about today</a:t>
            </a:r>
            <a:r>
              <a:rPr lang="en-US" sz="1200" kern="1200" baseline="0" dirty="0" smtClean="0">
                <a:solidFill>
                  <a:schemeClr val="tx2"/>
                </a:solidFill>
                <a:effectLst/>
                <a:latin typeface="Arial" pitchFamily="34" charset="0"/>
                <a:ea typeface="+mn-ea"/>
                <a:cs typeface="Arial" pitchFamily="34" charset="0"/>
              </a:rPr>
              <a:t>.</a:t>
            </a:r>
            <a:endParaRPr lang="en-US" sz="1200" kern="1200" baseline="0" dirty="0" smtClean="0">
              <a:solidFill>
                <a:schemeClr val="tx2"/>
              </a:solidFill>
              <a:effectLst/>
              <a:latin typeface="Arial" pitchFamily="34" charset="0"/>
              <a:ea typeface="+mn-ea"/>
              <a:cs typeface="Arial" pitchFamily="34" charset="0"/>
            </a:endParaRPr>
          </a:p>
        </p:txBody>
      </p:sp>
      <p:sp>
        <p:nvSpPr>
          <p:cNvPr id="4" name="Slide Number Placeholder 3"/>
          <p:cNvSpPr>
            <a:spLocks noGrp="1"/>
          </p:cNvSpPr>
          <p:nvPr>
            <p:ph type="sldNum" sz="quarter" idx="10"/>
          </p:nvPr>
        </p:nvSpPr>
        <p:spPr/>
        <p:txBody>
          <a:bodyPr/>
          <a:lstStyle/>
          <a:p>
            <a:fld id="{BAE402D1-88AD-43C2-B8BB-8C7904BBCA11}" type="slidenum">
              <a:rPr lang="en-US" smtClean="0"/>
              <a:pPr/>
              <a:t>3</a:t>
            </a:fld>
            <a:endParaRPr lang="en-US" dirty="0"/>
          </a:p>
        </p:txBody>
      </p:sp>
    </p:spTree>
    <p:extLst>
      <p:ext uri="{BB962C8B-B14F-4D97-AF65-F5344CB8AC3E}">
        <p14:creationId xmlns:p14="http://schemas.microsoft.com/office/powerpoint/2010/main" val="41117622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hope I’ve shown you enough to convince you that you can use JMP to pull important information out of your text logs.</a:t>
            </a:r>
            <a:r>
              <a:rPr lang="en-US" baseline="0" dirty="0" smtClean="0"/>
              <a:t> I suspect a few of you are still sitting there wondering about regexes in general. Maybe this topic and pattern matching syntax are new to you. Believe me, I’ve been there! I’m no expert, but I have found a few tools out there that are extremely helpful as you get started creating your own custom pattern matches.</a:t>
            </a:r>
          </a:p>
          <a:p>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While the Custom Regex dialog can be helpful for testing results of successful regexes, you may need more than the basic error checking it provides. It will let you know if your regex has</a:t>
            </a:r>
            <a:r>
              <a:rPr lang="en-US" baseline="0" dirty="0" smtClean="0"/>
              <a:t> an error, but not what the error is. So w</a:t>
            </a:r>
            <a:r>
              <a:rPr lang="en-US" dirty="0" smtClean="0"/>
              <a:t>hen I am looking at</a:t>
            </a:r>
            <a:r>
              <a:rPr lang="en-US" baseline="0" dirty="0" smtClean="0"/>
              <a:t> creating a new regex, I will often use the </a:t>
            </a:r>
            <a:r>
              <a:rPr lang="en-US" baseline="0" dirty="0" err="1" smtClean="0"/>
              <a:t>Regexr</a:t>
            </a:r>
            <a:r>
              <a:rPr lang="en-US" baseline="0" dirty="0" smtClean="0"/>
              <a:t> website to test and error check my regex with sample text before adding it to text explorer.</a:t>
            </a:r>
            <a:endParaRPr lang="en-US" dirty="0" smtClean="0"/>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30</a:t>
            </a:fld>
            <a:endParaRPr lang="en-US" dirty="0"/>
          </a:p>
        </p:txBody>
      </p:sp>
    </p:spTree>
    <p:extLst>
      <p:ext uri="{BB962C8B-B14F-4D97-AF65-F5344CB8AC3E}">
        <p14:creationId xmlns:p14="http://schemas.microsoft.com/office/powerpoint/2010/main" val="8811489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If the whole idea of writing a regex seems overwhelming</a:t>
            </a:r>
            <a:r>
              <a:rPr lang="en-US" baseline="0" dirty="0" smtClean="0"/>
              <a:t> and </a:t>
            </a:r>
            <a:r>
              <a:rPr lang="en-US" dirty="0" smtClean="0"/>
              <a:t>you don’t even know where to start creating one, you can find a lot of information online. </a:t>
            </a:r>
            <a:r>
              <a:rPr lang="en-US" baseline="0" dirty="0" smtClean="0"/>
              <a:t>If you prefer learning with your own examples, </a:t>
            </a:r>
            <a:r>
              <a:rPr lang="en-US" dirty="0" smtClean="0"/>
              <a:t>you may want to check out a site that my colleague Nascif recommended. It can help you actually generate a regex using several snippets of example text, which is a great way learn about how pieces of regex syntax</a:t>
            </a:r>
            <a:r>
              <a:rPr lang="en-US" baseline="0" dirty="0" smtClean="0"/>
              <a:t> fit together.</a:t>
            </a:r>
            <a:endParaRPr lang="en-US" dirty="0" smtClean="0"/>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31</a:t>
            </a:fld>
            <a:endParaRPr lang="en-US" dirty="0"/>
          </a:p>
        </p:txBody>
      </p:sp>
    </p:spTree>
    <p:extLst>
      <p:ext uri="{BB962C8B-B14F-4D97-AF65-F5344CB8AC3E}">
        <p14:creationId xmlns:p14="http://schemas.microsoft.com/office/powerpoint/2010/main" val="26065043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few years ago, I talked at Discovery about using custom maps to visualize my workout data in JMP. The next year, I heard from several users that they went back to their companies and shared the ideas from my talk with colleagues. Some even created their own custom maps and overlaid data on them and learned from the experience.</a:t>
            </a:r>
          </a:p>
          <a:p>
            <a:pPr marL="0" marR="0" lvl="0" indent="0" algn="l" defTabSz="18288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baseline="0" dirty="0" smtClean="0"/>
              <a:t>Once JMP 14 launches next March, you will definitely want to check out information on the new web </a:t>
            </a:r>
            <a:r>
              <a:rPr lang="en-US" baseline="0" dirty="0" err="1" smtClean="0"/>
              <a:t>api</a:t>
            </a:r>
            <a:r>
              <a:rPr lang="en-US" baseline="0" dirty="0" smtClean="0"/>
              <a:t> connection features and consider how you might use the to automate the retrieval and processing of text that your company collects. We’re already using these features to monitor systems that we use internally and have found them to be incredibly valuable.</a:t>
            </a:r>
          </a:p>
          <a:p>
            <a:endParaRPr lang="en-US" baseline="0" dirty="0" smtClean="0"/>
          </a:p>
          <a:p>
            <a:pPr marL="0" marR="0" lvl="0" indent="0" algn="l" defTabSz="182880" rtl="0" eaLnBrk="1" fontAlgn="auto" latinLnBrk="0" hangingPunct="1">
              <a:lnSpc>
                <a:spcPct val="100000"/>
              </a:lnSpc>
              <a:spcBef>
                <a:spcPts val="0"/>
              </a:spcBef>
              <a:spcAft>
                <a:spcPts val="0"/>
              </a:spcAft>
              <a:buClrTx/>
              <a:buSzTx/>
              <a:buFontTx/>
              <a:buNone/>
              <a:tabLst/>
              <a:defRPr/>
            </a:pPr>
            <a:r>
              <a:rPr lang="en-US" dirty="0" smtClean="0"/>
              <a:t>In the mean time, you can use JMP 13 today to try out the </a:t>
            </a:r>
            <a:r>
              <a:rPr lang="en-US" baseline="0" dirty="0" smtClean="0"/>
              <a:t>very accessible </a:t>
            </a:r>
            <a:r>
              <a:rPr lang="en-US" dirty="0" smtClean="0"/>
              <a:t>DIY text processing tools I’ve showed today. They </a:t>
            </a:r>
            <a:r>
              <a:rPr lang="en-US" baseline="0" dirty="0" smtClean="0"/>
              <a:t>can help you get access to information that you’re already collecting and put it into a format that’s usable in all the wonderful tools that JMP offers you!</a:t>
            </a:r>
          </a:p>
        </p:txBody>
      </p:sp>
      <p:sp>
        <p:nvSpPr>
          <p:cNvPr id="4" name="Slide Number Placeholder 3"/>
          <p:cNvSpPr>
            <a:spLocks noGrp="1"/>
          </p:cNvSpPr>
          <p:nvPr>
            <p:ph type="sldNum" sz="quarter" idx="10"/>
          </p:nvPr>
        </p:nvSpPr>
        <p:spPr/>
        <p:txBody>
          <a:bodyPr/>
          <a:lstStyle/>
          <a:p>
            <a:fld id="{BAE402D1-88AD-43C2-B8BB-8C7904BBCA11}" type="slidenum">
              <a:rPr lang="en-US" smtClean="0"/>
              <a:pPr/>
              <a:t>32</a:t>
            </a:fld>
            <a:endParaRPr lang="en-US" dirty="0"/>
          </a:p>
        </p:txBody>
      </p:sp>
    </p:spTree>
    <p:extLst>
      <p:ext uri="{BB962C8B-B14F-4D97-AF65-F5344CB8AC3E}">
        <p14:creationId xmlns:p14="http://schemas.microsoft.com/office/powerpoint/2010/main" val="903455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 it won’t be our</a:t>
            </a:r>
            <a:r>
              <a:rPr lang="en-US" baseline="0" dirty="0" smtClean="0"/>
              <a:t> focus today, </a:t>
            </a:r>
            <a:r>
              <a:rPr lang="en-US" dirty="0" smtClean="0"/>
              <a:t>I wanted </a:t>
            </a:r>
            <a:r>
              <a:rPr lang="en-US" dirty="0" smtClean="0"/>
              <a:t>to at least mention workflow #</a:t>
            </a:r>
            <a:r>
              <a:rPr lang="en-US" dirty="0" smtClean="0"/>
              <a:t>1! Hopefully your</a:t>
            </a:r>
            <a:r>
              <a:rPr lang="en-US" baseline="0" dirty="0" smtClean="0"/>
              <a:t> </a:t>
            </a:r>
            <a:r>
              <a:rPr lang="en-US" baseline="0" dirty="0" smtClean="0"/>
              <a:t>company </a:t>
            </a:r>
            <a:r>
              <a:rPr lang="en-US" baseline="0" dirty="0" smtClean="0"/>
              <a:t>has </a:t>
            </a:r>
            <a:r>
              <a:rPr lang="en-US" baseline="0" dirty="0" smtClean="0"/>
              <a:t>moved to JMP 13 </a:t>
            </a:r>
            <a:r>
              <a:rPr lang="en-US" baseline="0" dirty="0" smtClean="0"/>
              <a:t>and you’ve had a chance to try this out on your own text day! If not, it’s </a:t>
            </a:r>
            <a:r>
              <a:rPr lang="en-US" baseline="0" dirty="0" smtClean="0"/>
              <a:t>time to bug your software admin again.</a:t>
            </a:r>
            <a:endParaRPr lang="en-US" dirty="0" smtClean="0"/>
          </a:p>
          <a:p>
            <a:endParaRPr lang="en-US" baseline="0" dirty="0" smtClean="0"/>
          </a:p>
          <a:p>
            <a:r>
              <a:rPr lang="en-US" dirty="0" smtClean="0"/>
              <a:t>It’s pretty obvious from its name that discovery</a:t>
            </a:r>
            <a:r>
              <a:rPr lang="en-US" baseline="0" dirty="0" smtClean="0"/>
              <a:t> </a:t>
            </a:r>
            <a:r>
              <a:rPr lang="en-US" dirty="0" smtClean="0"/>
              <a:t>is the bread and butter of the Text </a:t>
            </a:r>
            <a:r>
              <a:rPr lang="en-US" dirty="0" smtClean="0"/>
              <a:t>Explorer platform. </a:t>
            </a:r>
            <a:r>
              <a:rPr lang="en-US" dirty="0" smtClean="0"/>
              <a:t>The basic </a:t>
            </a:r>
            <a:r>
              <a:rPr lang="en-US" dirty="0" smtClean="0"/>
              <a:t>idea, shown here</a:t>
            </a:r>
            <a:r>
              <a:rPr lang="en-US" baseline="0" dirty="0" smtClean="0"/>
              <a:t> with sample data,</a:t>
            </a:r>
            <a:r>
              <a:rPr lang="en-US" dirty="0" smtClean="0"/>
              <a:t> </a:t>
            </a:r>
            <a:r>
              <a:rPr lang="en-US" dirty="0" smtClean="0"/>
              <a:t>is </a:t>
            </a:r>
            <a:r>
              <a:rPr lang="en-US" dirty="0" smtClean="0"/>
              <a:t>that you’ve </a:t>
            </a:r>
            <a:r>
              <a:rPr lang="en-US" dirty="0" smtClean="0"/>
              <a:t>got a table full of text</a:t>
            </a:r>
            <a:r>
              <a:rPr lang="en-US" baseline="0" dirty="0" smtClean="0"/>
              <a:t> data, more than you’d ever be able to read and digest, and you want to quickly find common words, phrases, and topics. You may want to make a word cloud, to cluster terms or documents, and pull out interesting subsets to read in more detail. You’re exploring your data, trying to </a:t>
            </a:r>
            <a:r>
              <a:rPr lang="en-US" baseline="0" dirty="0" smtClean="0"/>
              <a:t>summarize and make </a:t>
            </a:r>
            <a:r>
              <a:rPr lang="en-US" baseline="0" dirty="0" smtClean="0"/>
              <a:t>sense of the major themes in it and focusing in on interesting subsets.</a:t>
            </a:r>
          </a:p>
        </p:txBody>
      </p:sp>
      <p:sp>
        <p:nvSpPr>
          <p:cNvPr id="4" name="Slide Number Placeholder 3"/>
          <p:cNvSpPr>
            <a:spLocks noGrp="1"/>
          </p:cNvSpPr>
          <p:nvPr>
            <p:ph type="sldNum" sz="quarter" idx="10"/>
          </p:nvPr>
        </p:nvSpPr>
        <p:spPr/>
        <p:txBody>
          <a:bodyPr/>
          <a:lstStyle/>
          <a:p>
            <a:fld id="{BAE402D1-88AD-43C2-B8BB-8C7904BBCA11}" type="slidenum">
              <a:rPr lang="en-US" smtClean="0"/>
              <a:pPr/>
              <a:t>4</a:t>
            </a:fld>
            <a:endParaRPr lang="en-US" dirty="0"/>
          </a:p>
        </p:txBody>
      </p:sp>
    </p:spTree>
    <p:extLst>
      <p:ext uri="{BB962C8B-B14F-4D97-AF65-F5344CB8AC3E}">
        <p14:creationId xmlns:p14="http://schemas.microsoft.com/office/powerpoint/2010/main" val="1710207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However,</a:t>
            </a:r>
            <a:r>
              <a:rPr lang="en-US" baseline="0" dirty="0" smtClean="0"/>
              <a:t> s</a:t>
            </a:r>
            <a:r>
              <a:rPr lang="en-US" dirty="0" smtClean="0"/>
              <a:t>ometimes you’re</a:t>
            </a:r>
            <a:r>
              <a:rPr lang="en-US" baseline="0" dirty="0" smtClean="0"/>
              <a:t> working with unstructured text that contains semi-structured information that’s a bit more complex than simple words and phrases. Running the typical text explorer workflow to find common words and phrases doesn’t make as much sense because the </a:t>
            </a:r>
            <a:r>
              <a:rPr lang="en-US" baseline="0" dirty="0" smtClean="0"/>
              <a:t>commonly occurring words </a:t>
            </a:r>
            <a:r>
              <a:rPr lang="en-US" baseline="0" dirty="0" smtClean="0"/>
              <a:t>and phrases in the document aren’t all that interesting. You </a:t>
            </a:r>
            <a:r>
              <a:rPr lang="en-US" baseline="0" dirty="0" smtClean="0"/>
              <a:t>may be </a:t>
            </a:r>
            <a:r>
              <a:rPr lang="en-US" baseline="0" dirty="0" smtClean="0"/>
              <a:t>looking for values that match a pattern, rather than trying to understand the prevalence of the values themselves. You may even already know where the info is located in your documents but you have too many rows to handle the data extraction manually.</a:t>
            </a:r>
          </a:p>
          <a:p>
            <a:endParaRPr lang="en-US" baseline="0" dirty="0" smtClean="0"/>
          </a:p>
          <a:p>
            <a:r>
              <a:rPr lang="en-US" baseline="0" dirty="0" smtClean="0"/>
              <a:t>This is a frustrating situation because you know you have the data to answer your questions, but you can’t analyze, graph or summarize it while it’s embedded </a:t>
            </a:r>
            <a:r>
              <a:rPr lang="en-US" baseline="0" dirty="0" smtClean="0"/>
              <a:t>inside </a:t>
            </a:r>
            <a:r>
              <a:rPr lang="en-US" baseline="0" dirty="0" smtClean="0"/>
              <a:t>a big blob of text. </a:t>
            </a:r>
          </a:p>
          <a:p>
            <a:r>
              <a:rPr lang="en-US" baseline="0" dirty="0" smtClean="0"/>
              <a:t>Obviously</a:t>
            </a:r>
            <a:r>
              <a:rPr lang="en-US" baseline="0" dirty="0" smtClean="0"/>
              <a:t>, you need to create structure from that unstructured blob of text before you can take advantage of JMP’s analytic, visualization and filtering tools. </a:t>
            </a:r>
          </a:p>
          <a:p>
            <a:endParaRPr lang="en-US" baseline="0" dirty="0" smtClean="0"/>
          </a:p>
          <a:p>
            <a:r>
              <a:rPr lang="en-US" baseline="0" dirty="0" smtClean="0"/>
              <a:t>Here, you can see a simple example where my table contains data on the length of a clean step in a build process, but it’s embedded within several hundred lines of a text log.</a:t>
            </a:r>
          </a:p>
          <a:p>
            <a:endParaRPr lang="en-US" baseline="0" dirty="0" smtClean="0"/>
          </a:p>
          <a:p>
            <a:r>
              <a:rPr lang="en-US" baseline="0" dirty="0" smtClean="0"/>
              <a:t>Of course, JMP gives me all kinds of scripting features I can use for this kind of work. I’ve </a:t>
            </a:r>
            <a:r>
              <a:rPr lang="en-US" baseline="0" dirty="0" smtClean="0"/>
              <a:t>used them in various past </a:t>
            </a:r>
            <a:r>
              <a:rPr lang="en-US" baseline="0" dirty="0" smtClean="0"/>
              <a:t>projects, but even adapting code I’ve written for a new pattern match can be time-consuming for a horrible (and impatient) JSL programmer like me. </a:t>
            </a:r>
            <a:r>
              <a:rPr lang="en-US" baseline="0" dirty="0" smtClean="0"/>
              <a:t>I could ask colleagues to </a:t>
            </a:r>
            <a:r>
              <a:rPr lang="en-US" baseline="0" dirty="0" smtClean="0"/>
              <a:t>write the JSL for me, but they’ve got plenty of other things to </a:t>
            </a:r>
            <a:r>
              <a:rPr lang="en-US" baseline="0" dirty="0" smtClean="0"/>
              <a:t>do, and I usually want my results right away.</a:t>
            </a:r>
            <a:endParaRPr lang="en-US" baseline="0"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pPr/>
              <a:t>5</a:t>
            </a:fld>
            <a:endParaRPr lang="en-US" dirty="0"/>
          </a:p>
        </p:txBody>
      </p:sp>
    </p:spTree>
    <p:extLst>
      <p:ext uri="{BB962C8B-B14F-4D97-AF65-F5344CB8AC3E}">
        <p14:creationId xmlns:p14="http://schemas.microsoft.com/office/powerpoint/2010/main" val="3932627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While the Custom Regex </a:t>
            </a:r>
            <a:r>
              <a:rPr lang="en-US" baseline="0" dirty="0" smtClean="0"/>
              <a:t>option/dialog in </a:t>
            </a:r>
            <a:r>
              <a:rPr lang="en-US" baseline="0" dirty="0" smtClean="0"/>
              <a:t>Text Explorer was initially designed as a data cleanup utility, it actually turned out to be the closest thing I could get to a text extraction magic wand. This tool is launched from the Text Explorer </a:t>
            </a:r>
            <a:r>
              <a:rPr lang="en-US" baseline="0" dirty="0" smtClean="0"/>
              <a:t>platform, </a:t>
            </a:r>
            <a:r>
              <a:rPr lang="en-US" baseline="0" dirty="0" smtClean="0"/>
              <a:t>and provides an interactive way to match patterns and extract data. And the tool is itself scriptable, so rather than writing </a:t>
            </a:r>
            <a:r>
              <a:rPr lang="en-US" baseline="0" dirty="0" smtClean="0"/>
              <a:t>loops for each match, </a:t>
            </a:r>
            <a:r>
              <a:rPr lang="en-US" baseline="0" dirty="0" smtClean="0"/>
              <a:t>you can leverage the framework the platform provides and </a:t>
            </a:r>
            <a:r>
              <a:rPr lang="en-US" baseline="0" dirty="0" smtClean="0"/>
              <a:t>just </a:t>
            </a:r>
            <a:r>
              <a:rPr lang="en-US" baseline="0" dirty="0" smtClean="0"/>
              <a:t>worry about writing </a:t>
            </a:r>
            <a:r>
              <a:rPr lang="en-US" baseline="0" dirty="0" smtClean="0"/>
              <a:t>a valid and useful pattern </a:t>
            </a:r>
            <a:r>
              <a:rPr lang="en-US" baseline="0" dirty="0" smtClean="0"/>
              <a:t>match.</a:t>
            </a:r>
          </a:p>
          <a:p>
            <a:endParaRPr lang="en-US" baseline="0" dirty="0" smtClean="0"/>
          </a:p>
          <a:p>
            <a:r>
              <a:rPr lang="en-US" baseline="0" dirty="0" smtClean="0"/>
              <a:t>This dialog may not allow you the full control that JSL does in choosing pieces of the matching text, but you can combine it with other JMP tools (e.g., formula </a:t>
            </a:r>
            <a:r>
              <a:rPr lang="en-US" baseline="0" dirty="0" smtClean="0"/>
              <a:t>columns or the Text </a:t>
            </a:r>
            <a:r>
              <a:rPr lang="en-US" baseline="0" dirty="0" smtClean="0"/>
              <a:t>to </a:t>
            </a:r>
            <a:r>
              <a:rPr lang="en-US" baseline="0" dirty="0" smtClean="0"/>
              <a:t>Cols utility) </a:t>
            </a:r>
            <a:r>
              <a:rPr lang="en-US" baseline="0" dirty="0" smtClean="0"/>
              <a:t>to extract the specific word or words you want from the matching text string. I’ll show some more examples in a few minutes, but first let’s talk a bit about the text </a:t>
            </a:r>
            <a:r>
              <a:rPr lang="en-US" baseline="0" dirty="0" smtClean="0"/>
              <a:t>logging system </a:t>
            </a:r>
            <a:r>
              <a:rPr lang="en-US" baseline="0" dirty="0" smtClean="0"/>
              <a:t>that I used for this project</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pPr/>
              <a:t>6</a:t>
            </a:fld>
            <a:endParaRPr lang="en-US" dirty="0"/>
          </a:p>
        </p:txBody>
      </p:sp>
    </p:spTree>
    <p:extLst>
      <p:ext uri="{BB962C8B-B14F-4D97-AF65-F5344CB8AC3E}">
        <p14:creationId xmlns:p14="http://schemas.microsoft.com/office/powerpoint/2010/main" val="3917134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 anyone here heard of Jenkins? If your organization does any software development, it’s likely that they are using Jenkins</a:t>
            </a:r>
            <a:r>
              <a:rPr lang="en-US" baseline="0" dirty="0" smtClean="0"/>
              <a:t> somewhere in the process.</a:t>
            </a:r>
            <a:endParaRPr lang="en-US" dirty="0" smtClean="0"/>
          </a:p>
          <a:p>
            <a:endParaRPr lang="en-US" dirty="0" smtClean="0"/>
          </a:p>
          <a:p>
            <a:r>
              <a:rPr lang="en-US" dirty="0" smtClean="0"/>
              <a:t>I’ve got two definitions for Jenkins-one from Wikipedia, which calls Jenkins an “automation server” and harkens back to its history as an open source project, forked years ago from another automation server project (Hudson) at Oracle.</a:t>
            </a:r>
          </a:p>
          <a:p>
            <a:endParaRPr lang="en-US" dirty="0" smtClean="0"/>
          </a:p>
          <a:p>
            <a:r>
              <a:rPr lang="en-US" dirty="0" smtClean="0"/>
              <a:t>I much prefer the definition one of my group members,</a:t>
            </a:r>
            <a:r>
              <a:rPr lang="en-US" baseline="0" dirty="0" smtClean="0"/>
              <a:t> Nick Ruva, gave me-Jenkins is basically a glorified task scheduler. It’s used to schedule many software dev tasks that need to be completed on a regular basis (e.g., after every build, nightly, weekly, </a:t>
            </a:r>
            <a:r>
              <a:rPr lang="en-US" baseline="0" dirty="0" err="1" smtClean="0"/>
              <a:t>etc</a:t>
            </a:r>
            <a:r>
              <a:rPr lang="en-US" baseline="0" dirty="0" smtClean="0"/>
              <a:t>) but are just tedious to remember to do manually.</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7</a:t>
            </a:fld>
            <a:endParaRPr lang="en-US" dirty="0"/>
          </a:p>
        </p:txBody>
      </p:sp>
    </p:spTree>
    <p:extLst>
      <p:ext uri="{BB962C8B-B14F-4D97-AF65-F5344CB8AC3E}">
        <p14:creationId xmlns:p14="http://schemas.microsoft.com/office/powerpoint/2010/main" val="2907166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Jenkins server </a:t>
            </a:r>
            <a:r>
              <a:rPr lang="en-US" dirty="0" smtClean="0"/>
              <a:t>like the one JMP maintains can</a:t>
            </a:r>
            <a:r>
              <a:rPr lang="en-US" baseline="0" dirty="0" smtClean="0"/>
              <a:t> manage </a:t>
            </a:r>
            <a:r>
              <a:rPr lang="en-US" baseline="0" dirty="0" smtClean="0"/>
              <a:t>hundreds of projects and run repeated jobs for each project throughout the day. Every </a:t>
            </a:r>
            <a:r>
              <a:rPr lang="en-US" dirty="0" smtClean="0"/>
              <a:t>Jenkins project has its own report page so you can check its status and the results of each run. </a:t>
            </a:r>
          </a:p>
          <a:p>
            <a:endParaRPr lang="en-US" dirty="0" smtClean="0"/>
          </a:p>
          <a:p>
            <a:r>
              <a:rPr lang="en-US" dirty="0" smtClean="0"/>
              <a:t>Here’s an example of the page for the JMP Mac continuous</a:t>
            </a:r>
            <a:r>
              <a:rPr lang="en-US" baseline="0" dirty="0" smtClean="0"/>
              <a:t> integration</a:t>
            </a:r>
            <a:r>
              <a:rPr lang="en-US" dirty="0" smtClean="0"/>
              <a:t> build project. JMP developers are pushing code throughout the day, and this system detects that code pushes have happened and</a:t>
            </a:r>
            <a:r>
              <a:rPr lang="en-US" baseline="0" dirty="0" smtClean="0"/>
              <a:t> runs a build to make sure there are no compiler errors. </a:t>
            </a:r>
            <a:r>
              <a:rPr lang="en-US" baseline="0" dirty="0" smtClean="0"/>
              <a:t>Developers get emails about errors and warnings and fix them quickly.</a:t>
            </a:r>
            <a:endParaRPr lang="en-US" baseline="0" dirty="0" smtClean="0"/>
          </a:p>
          <a:p>
            <a:endParaRPr lang="en-US" baseline="0" dirty="0" smtClean="0"/>
          </a:p>
          <a:p>
            <a:r>
              <a:rPr lang="en-US" baseline="0" dirty="0" smtClean="0"/>
              <a:t>The report pages for a Jenkins project gives you some basic info about each run, like its start time, and a status </a:t>
            </a:r>
            <a:r>
              <a:rPr lang="en-US" baseline="0" dirty="0" smtClean="0"/>
              <a:t>based on </a:t>
            </a:r>
            <a:r>
              <a:rPr lang="en-US" baseline="0" dirty="0" smtClean="0"/>
              <a:t>automated parsing for error messages.</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8</a:t>
            </a:fld>
            <a:endParaRPr lang="en-US" dirty="0"/>
          </a:p>
        </p:txBody>
      </p:sp>
    </p:spTree>
    <p:extLst>
      <p:ext uri="{BB962C8B-B14F-4D97-AF65-F5344CB8AC3E}">
        <p14:creationId xmlns:p14="http://schemas.microsoft.com/office/powerpoint/2010/main" val="2643055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Standard report pages</a:t>
            </a:r>
            <a:r>
              <a:rPr lang="en-US" baseline="0" dirty="0" smtClean="0"/>
              <a:t> are helpful, but when I see a web report like this, my first thought is always-how can I retrieve the data so I can get it into Graph Builder with a data filter!</a:t>
            </a:r>
          </a:p>
          <a:p>
            <a:endParaRPr lang="en-US" baseline="0" dirty="0" smtClean="0"/>
          </a:p>
          <a:p>
            <a:r>
              <a:rPr lang="en-US" baseline="0" dirty="0" smtClean="0"/>
              <a:t>Unfortunately, there isn’t a point and click way to save data out directly from Jenkins projects. There is no export to CSV button. If you hunt around your server and read up on the API, you will find that Jenkins stores details in XML and JSON formats and Python can be useful for retrieving it. But what if you’re not an expert programmer and you want your </a:t>
            </a:r>
            <a:r>
              <a:rPr lang="en-US" baseline="0" dirty="0" smtClean="0"/>
              <a:t>data immediately?</a:t>
            </a:r>
            <a:endParaRPr lang="en-US" baseline="0" dirty="0" smtClean="0"/>
          </a:p>
          <a:p>
            <a:endParaRPr lang="en-US" baseline="0" dirty="0" smtClean="0"/>
          </a:p>
          <a:p>
            <a:r>
              <a:rPr lang="en-US" baseline="0" dirty="0" smtClean="0"/>
              <a:t>You have basically two choices at this point-ask someone else to write some code for </a:t>
            </a:r>
            <a:r>
              <a:rPr lang="en-US" baseline="0" dirty="0" smtClean="0"/>
              <a:t>you while you’re standing over their shoulder, </a:t>
            </a:r>
            <a:r>
              <a:rPr lang="en-US" baseline="0" dirty="0" smtClean="0"/>
              <a:t>or try to scrape what data you can off the page. I’ve taken both of these paths at one point or another!</a:t>
            </a:r>
          </a:p>
          <a:p>
            <a:endParaRPr lang="en-US" baseline="0" dirty="0" smtClean="0"/>
          </a:p>
          <a:p>
            <a:r>
              <a:rPr lang="en-US" baseline="0" dirty="0" smtClean="0"/>
              <a:t>When I first started playing around with Jenkins data, I saw that JMP’s internet open </a:t>
            </a:r>
            <a:r>
              <a:rPr lang="en-US" baseline="0" dirty="0" smtClean="0"/>
              <a:t>feature could </a:t>
            </a:r>
            <a:r>
              <a:rPr lang="en-US" baseline="0" dirty="0" smtClean="0"/>
              <a:t>be useful for pulling some data directly off Jenkins pages.  If you have not used JMP’s internet open feature, you may want to try it on pages that have embedded HTML tables.</a:t>
            </a:r>
          </a:p>
          <a:p>
            <a:endParaRPr lang="en-US" baseline="0" dirty="0" smtClean="0"/>
          </a:p>
          <a:p>
            <a:r>
              <a:rPr lang="en-US" baseline="0" dirty="0" smtClean="0"/>
              <a:t>[DEMO of internet open example]</a:t>
            </a:r>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9</a:t>
            </a:fld>
            <a:endParaRPr lang="en-US" dirty="0"/>
          </a:p>
        </p:txBody>
      </p:sp>
    </p:spTree>
    <p:extLst>
      <p:ext uri="{BB962C8B-B14F-4D97-AF65-F5344CB8AC3E}">
        <p14:creationId xmlns:p14="http://schemas.microsoft.com/office/powerpoint/2010/main" val="33218485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www.sas.com/" TargetMode="External"/><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328057" y="3096972"/>
            <a:ext cx="6128432" cy="430887"/>
          </a:xfrm>
        </p:spPr>
        <p:txBody>
          <a:bodyPr anchor="b"/>
          <a:lstStyle>
            <a:lvl1pPr>
              <a:defRPr sz="2200" cap="all" baseline="0">
                <a:solidFill>
                  <a:schemeClr val="bg1"/>
                </a:solidFill>
              </a:defRPr>
            </a:lvl1pPr>
          </a:lstStyle>
          <a:p>
            <a:r>
              <a:rPr lang="en-US" dirty="0" smtClean="0"/>
              <a:t>Click to edit title</a:t>
            </a:r>
            <a:endParaRPr lang="en-US" dirty="0"/>
          </a:p>
        </p:txBody>
      </p:sp>
      <p:sp>
        <p:nvSpPr>
          <p:cNvPr id="8" name="Subtitle 2"/>
          <p:cNvSpPr>
            <a:spLocks noGrp="1"/>
          </p:cNvSpPr>
          <p:nvPr>
            <p:ph type="body" sz="quarter" idx="13" hasCustomPrompt="1"/>
          </p:nvPr>
        </p:nvSpPr>
        <p:spPr>
          <a:xfrm>
            <a:off x="1328057" y="3441126"/>
            <a:ext cx="6128432" cy="276999"/>
          </a:xfrm>
        </p:spPr>
        <p:txBody>
          <a:bodyPr wrap="square" anchor="t">
            <a:spAutoFit/>
          </a:bodyPr>
          <a:lstStyle>
            <a:lvl1pPr marL="0" indent="0" algn="r">
              <a:lnSpc>
                <a:spcPct val="100000"/>
              </a:lnSpc>
              <a:buFont typeface="Arial" pitchFamily="34" charset="0"/>
              <a:buNone/>
              <a:defRPr sz="1200" b="1" cap="all" baseline="0">
                <a:solidFill>
                  <a:schemeClr val="bg1"/>
                </a:solidFill>
              </a:defRPr>
            </a:lvl1pPr>
          </a:lstStyle>
          <a:p>
            <a:pPr lvl="0"/>
            <a:r>
              <a:rPr lang="en-US" dirty="0" smtClean="0"/>
              <a:t>Click to edit subtitle</a:t>
            </a:r>
            <a:endParaRPr lang="en-US" dirty="0"/>
          </a:p>
        </p:txBody>
      </p:sp>
      <p:sp>
        <p:nvSpPr>
          <p:cNvPr id="10" name="TextBox 3"/>
          <p:cNvSpPr txBox="1"/>
          <p:nvPr/>
        </p:nvSpPr>
        <p:spPr>
          <a:xfrm>
            <a:off x="3313814" y="6535900"/>
            <a:ext cx="2516372" cy="276999"/>
          </a:xfrm>
          <a:prstGeom prst="rect">
            <a:avLst/>
          </a:prstGeom>
          <a:noFill/>
        </p:spPr>
        <p:txBody>
          <a:bodyPr wrap="square" anchor="ctr">
            <a:spAutoFit/>
          </a:bodyPr>
          <a:lstStyle/>
          <a:p>
            <a:pPr marL="0" marR="0" lvl="0" indent="0" algn="ctr" defTabSz="274320" rtl="0" eaLnBrk="0" fontAlgn="auto" latinLnBrk="0" hangingPunct="0">
              <a:lnSpc>
                <a:spcPct val="100000"/>
              </a:lnSpc>
              <a:spcBef>
                <a:spcPts val="0"/>
              </a:spcBef>
              <a:spcAft>
                <a:spcPts val="0"/>
              </a:spcAft>
              <a:buClrTx/>
              <a:buSzTx/>
              <a:buFontTx/>
              <a:buNone/>
              <a:tabLst/>
              <a:defRPr/>
            </a:pPr>
            <a:r>
              <a:rPr kumimoji="0" lang="en-US" sz="600" b="0" i="0" u="none" strike="noStrike" kern="300" cap="none" spc="50" normalizeH="0" baseline="0" dirty="0" smtClean="0">
                <a:ln>
                  <a:noFill/>
                </a:ln>
                <a:solidFill>
                  <a:schemeClr val="accent1">
                    <a:lumMod val="60000"/>
                    <a:lumOff val="40000"/>
                  </a:schemeClr>
                </a:solidFill>
                <a:effectLst/>
                <a:uLnTx/>
                <a:uFillTx/>
                <a:latin typeface="+mn-lt"/>
                <a:ea typeface="ＭＳ Ｐゴシック" pitchFamily="34" charset="-128"/>
                <a:cs typeface="Arial"/>
              </a:rPr>
              <a:t>Company Confidential - For Internal Use Only</a:t>
            </a:r>
            <a:br>
              <a:rPr kumimoji="0" lang="en-US" sz="600" b="0" i="0" u="none" strike="noStrike" kern="300" cap="none" spc="50" normalizeH="0" baseline="0" dirty="0" smtClean="0">
                <a:ln>
                  <a:noFill/>
                </a:ln>
                <a:solidFill>
                  <a:schemeClr val="accent1">
                    <a:lumMod val="60000"/>
                    <a:lumOff val="40000"/>
                  </a:schemeClr>
                </a:solidFill>
                <a:effectLst/>
                <a:uLnTx/>
                <a:uFillTx/>
                <a:latin typeface="+mn-lt"/>
                <a:ea typeface="ＭＳ Ｐゴシック" pitchFamily="34" charset="-128"/>
                <a:cs typeface="Arial"/>
              </a:rPr>
            </a:br>
            <a:r>
              <a:rPr kumimoji="0" lang="en-US" sz="600" b="0" i="0" u="none" strike="noStrike" kern="300" cap="none" spc="50" normalizeH="0" baseline="0" dirty="0" smtClean="0">
                <a:ln>
                  <a:noFill/>
                </a:ln>
                <a:solidFill>
                  <a:schemeClr val="accent1">
                    <a:lumMod val="60000"/>
                    <a:lumOff val="40000"/>
                  </a:schemeClr>
                </a:solidFill>
                <a:effectLst/>
                <a:uLnTx/>
                <a:uFillTx/>
                <a:latin typeface="+mn-lt"/>
                <a:ea typeface="ＭＳ Ｐゴシック" pitchFamily="34" charset="-128"/>
                <a:cs typeface="Arial"/>
              </a:rPr>
              <a:t>Copyright © 2013, SAS Institute Inc. All rights reserved.</a:t>
            </a:r>
            <a:endParaRPr kumimoji="0" lang="en-US" sz="600" b="0" i="0" u="none" strike="noStrike" kern="300" cap="none" spc="50" normalizeH="0" baseline="0" dirty="0">
              <a:ln>
                <a:noFill/>
              </a:ln>
              <a:solidFill>
                <a:schemeClr val="accent1">
                  <a:lumMod val="60000"/>
                  <a:lumOff val="40000"/>
                </a:schemeClr>
              </a:solidFill>
              <a:effectLst/>
              <a:uLnTx/>
              <a:uFillTx/>
              <a:latin typeface="+mn-lt"/>
              <a:ea typeface="ＭＳ Ｐゴシック" pitchFamily="34" charset="-128"/>
              <a:cs typeface="Arial"/>
            </a:endParaRPr>
          </a:p>
        </p:txBody>
      </p:sp>
      <p:cxnSp>
        <p:nvCxnSpPr>
          <p:cNvPr id="7" name="Straight Connector 4"/>
          <p:cNvCxnSpPr/>
          <p:nvPr/>
        </p:nvCxnSpPr>
        <p:spPr bwMode="auto">
          <a:xfrm>
            <a:off x="7670800" y="0"/>
            <a:ext cx="0" cy="6858000"/>
          </a:xfrm>
          <a:prstGeom prst="line">
            <a:avLst/>
          </a:prstGeom>
          <a:solidFill>
            <a:schemeClr val="accent1"/>
          </a:solidFill>
          <a:ln w="12700" cap="flat" cmpd="sng" algn="ctr">
            <a:gradFill flip="none" rotWithShape="1">
              <a:gsLst>
                <a:gs pos="0">
                  <a:schemeClr val="accent1"/>
                </a:gs>
                <a:gs pos="100000">
                  <a:schemeClr val="accent1">
                    <a:alpha val="0"/>
                  </a:schemeClr>
                </a:gs>
              </a:gsLst>
              <a:lin ang="5400000" scaled="1"/>
              <a:tileRect/>
            </a:gradFill>
            <a:prstDash val="solid"/>
            <a:round/>
            <a:headEnd type="none" w="med" len="med"/>
            <a:tailEnd type="none" w="med" len="med"/>
          </a:ln>
          <a:effectLst/>
        </p:spPr>
      </p:cxnSp>
      <p:pic>
        <p:nvPicPr>
          <p:cNvPr id="2" name="Picture 5"/>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043838" y="3235932"/>
            <a:ext cx="725468" cy="386136"/>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87085" y="3206679"/>
            <a:ext cx="679807" cy="393676"/>
          </a:xfrm>
          <a:prstGeom prst="rect">
            <a:avLst/>
          </a:prstGeom>
        </p:spPr>
      </p:pic>
    </p:spTree>
    <p:extLst>
      <p:ext uri="{BB962C8B-B14F-4D97-AF65-F5344CB8AC3E}">
        <p14:creationId xmlns:p14="http://schemas.microsoft.com/office/powerpoint/2010/main" val="1778379046"/>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White Backgroun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4650" y="468833"/>
            <a:ext cx="8315487" cy="338554"/>
          </a:xfrm>
        </p:spPr>
        <p:txBody>
          <a:bodyPr/>
          <a:lstStyle>
            <a:lvl1pPr algn="l">
              <a:defRPr sz="1600"/>
            </a:lvl1pPr>
          </a:lstStyle>
          <a:p>
            <a:r>
              <a:rPr lang="en-US" dirty="0" smtClean="0"/>
              <a:t>Click to edit title</a:t>
            </a:r>
            <a:endParaRPr lang="en-US" dirty="0"/>
          </a:p>
        </p:txBody>
      </p:sp>
      <p:sp>
        <p:nvSpPr>
          <p:cNvPr id="6" name="TextBox 2"/>
          <p:cNvSpPr txBox="1"/>
          <p:nvPr/>
        </p:nvSpPr>
        <p:spPr>
          <a:xfrm>
            <a:off x="3235842" y="6531932"/>
            <a:ext cx="2672316" cy="276999"/>
          </a:xfrm>
          <a:prstGeom prst="rect">
            <a:avLst/>
          </a:prstGeom>
          <a:noFill/>
        </p:spPr>
        <p:txBody>
          <a:bodyPr wrap="square" anchor="ctr">
            <a:spAutoFit/>
          </a:bodyPr>
          <a:lstStyle/>
          <a:p>
            <a:pPr marL="0" marR="0" lvl="0" indent="0" algn="ctr" defTabSz="274320" rtl="0" eaLnBrk="0" fontAlgn="auto" latinLnBrk="0" hangingPunct="0">
              <a:lnSpc>
                <a:spcPct val="100000"/>
              </a:lnSpc>
              <a:spcBef>
                <a:spcPts val="0"/>
              </a:spcBef>
              <a:spcAft>
                <a:spcPts val="0"/>
              </a:spcAft>
              <a:buClrTx/>
              <a:buSzTx/>
              <a:buFontTx/>
              <a:buNone/>
              <a:tabLst/>
              <a:defRPr/>
            </a:pPr>
            <a:r>
              <a:rPr kumimoji="0" lang="en-US" sz="600" b="0" i="0" u="none" strike="noStrike" kern="300" cap="none" spc="50" normalizeH="0" baseline="0" noProof="0" dirty="0" smtClean="0">
                <a:ln>
                  <a:noFill/>
                </a:ln>
                <a:solidFill>
                  <a:srgbClr val="B0B7BB">
                    <a:lumMod val="75000"/>
                  </a:srgbClr>
                </a:solidFill>
                <a:effectLst/>
                <a:uLnTx/>
                <a:uFillTx/>
                <a:latin typeface="+mn-lt"/>
                <a:ea typeface="ＭＳ Ｐゴシック" pitchFamily="34" charset="-128"/>
                <a:cs typeface="Arial"/>
              </a:rPr>
              <a:t>Company Confidential - For Internal Use Only</a:t>
            </a:r>
            <a:br>
              <a:rPr kumimoji="0" lang="en-US" sz="600" b="0" i="0" u="none" strike="noStrike" kern="300" cap="none" spc="50" normalizeH="0" baseline="0" noProof="0" dirty="0" smtClean="0">
                <a:ln>
                  <a:noFill/>
                </a:ln>
                <a:solidFill>
                  <a:srgbClr val="B0B7BB">
                    <a:lumMod val="75000"/>
                  </a:srgbClr>
                </a:solidFill>
                <a:effectLst/>
                <a:uLnTx/>
                <a:uFillTx/>
                <a:latin typeface="+mn-lt"/>
                <a:ea typeface="ＭＳ Ｐゴシック" pitchFamily="34" charset="-128"/>
                <a:cs typeface="Arial"/>
              </a:rPr>
            </a:br>
            <a:r>
              <a:rPr kumimoji="0" lang="en-US" sz="600" b="0" i="0" u="none" strike="noStrike" kern="300" cap="none" spc="50" normalizeH="0" baseline="0" noProof="0" dirty="0" smtClean="0">
                <a:ln>
                  <a:noFill/>
                </a:ln>
                <a:solidFill>
                  <a:srgbClr val="B0B7BB">
                    <a:lumMod val="75000"/>
                  </a:srgbClr>
                </a:solidFill>
                <a:effectLst/>
                <a:uLnTx/>
                <a:uFillTx/>
                <a:latin typeface="+mn-lt"/>
                <a:ea typeface="ＭＳ Ｐゴシック" pitchFamily="34" charset="-128"/>
                <a:cs typeface="Arial"/>
              </a:rPr>
              <a:t>Copyright © 2013, SAS Institute Inc. All rights reserved.</a:t>
            </a:r>
          </a:p>
        </p:txBody>
      </p:sp>
      <p:pic>
        <p:nvPicPr>
          <p:cNvPr id="9"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7880441" y="6382512"/>
            <a:ext cx="1018358" cy="236924"/>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59419" y="6368226"/>
            <a:ext cx="473701" cy="274320"/>
          </a:xfrm>
          <a:prstGeom prst="rect">
            <a:avLst/>
          </a:prstGeom>
        </p:spPr>
      </p:pic>
    </p:spTree>
    <p:extLst>
      <p:ext uri="{BB962C8B-B14F-4D97-AF65-F5344CB8AC3E}">
        <p14:creationId xmlns:p14="http://schemas.microsoft.com/office/powerpoint/2010/main" val="258731501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AS Clos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1404257" y="3247023"/>
            <a:ext cx="4550456" cy="338554"/>
          </a:xfrm>
        </p:spPr>
        <p:txBody>
          <a:bodyPr wrap="square">
            <a:spAutoFit/>
          </a:bodyPr>
          <a:lstStyle>
            <a:lvl1pPr algn="ctr">
              <a:defRPr baseline="0">
                <a:solidFill>
                  <a:schemeClr val="bg1"/>
                </a:solidFill>
              </a:defRPr>
            </a:lvl1pPr>
          </a:lstStyle>
          <a:p>
            <a:r>
              <a:rPr lang="en-US" dirty="0" smtClean="0"/>
              <a:t>Click to edit closing comments</a:t>
            </a:r>
            <a:endParaRPr lang="en-US" dirty="0"/>
          </a:p>
        </p:txBody>
      </p:sp>
      <p:sp>
        <p:nvSpPr>
          <p:cNvPr id="6" name="TextBox 2"/>
          <p:cNvSpPr txBox="1"/>
          <p:nvPr/>
        </p:nvSpPr>
        <p:spPr>
          <a:xfrm>
            <a:off x="3253455" y="6535900"/>
            <a:ext cx="2651051" cy="276999"/>
          </a:xfrm>
          <a:prstGeom prst="rect">
            <a:avLst/>
          </a:prstGeom>
          <a:noFill/>
        </p:spPr>
        <p:txBody>
          <a:bodyPr wrap="square" anchor="ctr">
            <a:spAutoFit/>
          </a:bodyPr>
          <a:lstStyle/>
          <a:p>
            <a:pPr marL="0" marR="0" lvl="0" indent="0" algn="ctr" defTabSz="274320" rtl="0" eaLnBrk="0" fontAlgn="auto" latinLnBrk="0" hangingPunct="0">
              <a:lnSpc>
                <a:spcPct val="100000"/>
              </a:lnSpc>
              <a:spcBef>
                <a:spcPts val="0"/>
              </a:spcBef>
              <a:spcAft>
                <a:spcPts val="0"/>
              </a:spcAft>
              <a:buClrTx/>
              <a:buSzTx/>
              <a:buFontTx/>
              <a:buNone/>
              <a:tabLst/>
              <a:defRPr/>
            </a:pPr>
            <a:r>
              <a:rPr kumimoji="0" lang="en-US" sz="600" b="0" i="0" u="none" strike="noStrike" kern="300" cap="none" spc="50" normalizeH="0" baseline="0" dirty="0" smtClean="0">
                <a:ln>
                  <a:noFill/>
                </a:ln>
                <a:solidFill>
                  <a:schemeClr val="accent1">
                    <a:lumMod val="60000"/>
                    <a:lumOff val="40000"/>
                  </a:schemeClr>
                </a:solidFill>
                <a:effectLst/>
                <a:uLnTx/>
                <a:uFillTx/>
                <a:latin typeface="+mn-lt"/>
                <a:ea typeface="ＭＳ Ｐゴシック" pitchFamily="34" charset="-128"/>
                <a:cs typeface="Arial"/>
              </a:rPr>
              <a:t>Company Confidential - For Internal Use Only</a:t>
            </a:r>
            <a:br>
              <a:rPr kumimoji="0" lang="en-US" sz="600" b="0" i="0" u="none" strike="noStrike" kern="300" cap="none" spc="50" normalizeH="0" baseline="0" dirty="0" smtClean="0">
                <a:ln>
                  <a:noFill/>
                </a:ln>
                <a:solidFill>
                  <a:schemeClr val="accent1">
                    <a:lumMod val="60000"/>
                    <a:lumOff val="40000"/>
                  </a:schemeClr>
                </a:solidFill>
                <a:effectLst/>
                <a:uLnTx/>
                <a:uFillTx/>
                <a:latin typeface="+mn-lt"/>
                <a:ea typeface="ＭＳ Ｐゴシック" pitchFamily="34" charset="-128"/>
                <a:cs typeface="Arial"/>
              </a:rPr>
            </a:br>
            <a:r>
              <a:rPr kumimoji="0" lang="en-US" sz="600" b="0" i="0" u="none" strike="noStrike" kern="300" cap="none" spc="50" normalizeH="0" baseline="0" dirty="0" smtClean="0">
                <a:ln>
                  <a:noFill/>
                </a:ln>
                <a:solidFill>
                  <a:schemeClr val="accent1">
                    <a:lumMod val="60000"/>
                    <a:lumOff val="40000"/>
                  </a:schemeClr>
                </a:solidFill>
                <a:effectLst/>
                <a:uLnTx/>
                <a:uFillTx/>
                <a:latin typeface="+mn-lt"/>
                <a:ea typeface="ＭＳ Ｐゴシック" pitchFamily="34" charset="-128"/>
                <a:cs typeface="Arial"/>
              </a:rPr>
              <a:t>Copyright © 2013, SAS Institute Inc. All rights reserved.</a:t>
            </a:r>
            <a:endParaRPr kumimoji="0" lang="en-US" sz="600" b="0" i="0" u="none" strike="noStrike" kern="300" cap="none" spc="50" normalizeH="0" baseline="0" dirty="0">
              <a:ln>
                <a:noFill/>
              </a:ln>
              <a:solidFill>
                <a:schemeClr val="accent1">
                  <a:lumMod val="60000"/>
                  <a:lumOff val="40000"/>
                </a:schemeClr>
              </a:solidFill>
              <a:effectLst/>
              <a:uLnTx/>
              <a:uFillTx/>
              <a:latin typeface="+mn-lt"/>
              <a:ea typeface="ＭＳ Ｐゴシック" pitchFamily="34" charset="-128"/>
              <a:cs typeface="Arial"/>
            </a:endParaRPr>
          </a:p>
        </p:txBody>
      </p:sp>
      <p:grpSp>
        <p:nvGrpSpPr>
          <p:cNvPr id="7" name="Group 5"/>
          <p:cNvGrpSpPr/>
          <p:nvPr/>
        </p:nvGrpSpPr>
        <p:grpSpPr>
          <a:xfrm>
            <a:off x="7753017" y="6486669"/>
            <a:ext cx="1336916" cy="371331"/>
            <a:chOff x="7807084" y="4865002"/>
            <a:chExt cx="1336916" cy="278498"/>
          </a:xfrm>
        </p:grpSpPr>
        <p:sp>
          <p:nvSpPr>
            <p:cNvPr id="3" name="TextBox 3"/>
            <p:cNvSpPr txBox="1"/>
            <p:nvPr/>
          </p:nvSpPr>
          <p:spPr>
            <a:xfrm>
              <a:off x="7807084" y="4935751"/>
              <a:ext cx="1336916" cy="207749"/>
            </a:xfrm>
            <a:prstGeom prst="rect">
              <a:avLst/>
            </a:prstGeom>
            <a:noFill/>
          </p:spPr>
          <p:txBody>
            <a:bodyPr wrap="square" rtlCol="0" anchor="b">
              <a:spAutoFit/>
            </a:bodyPr>
            <a:lstStyle/>
            <a:p>
              <a:pPr algn="r" defTabSz="274320"/>
              <a:r>
                <a:rPr lang="en-US" sz="1200" baseline="0" dirty="0" smtClean="0">
                  <a:solidFill>
                    <a:schemeClr val="accent1"/>
                  </a:solidFill>
                </a:rPr>
                <a:t>www.SAS.com</a:t>
              </a:r>
            </a:p>
          </p:txBody>
        </p:sp>
        <p:sp>
          <p:nvSpPr>
            <p:cNvPr id="5" name="Rectangle 4">
              <a:hlinkClick r:id="rId3"/>
            </p:cNvPr>
            <p:cNvSpPr/>
            <p:nvPr userDrawn="1"/>
          </p:nvSpPr>
          <p:spPr>
            <a:xfrm>
              <a:off x="7876452" y="4865002"/>
              <a:ext cx="1267548" cy="278498"/>
            </a:xfrm>
            <a:prstGeom prst="rect">
              <a:avLst/>
            </a:prstGeom>
            <a:solidFill>
              <a:srgbClr val="003E74">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6" descr="SAS_LOGO_horz288_LG.png"/>
          <p:cNvPicPr>
            <a:picLocks/>
          </p:cNvPicPr>
          <p:nvPr/>
        </p:nvPicPr>
        <p:blipFill>
          <a:blip r:embed="rId4"/>
          <a:stretch>
            <a:fillRect/>
          </a:stretch>
        </p:blipFill>
        <p:spPr>
          <a:xfrm>
            <a:off x="6382778" y="3195647"/>
            <a:ext cx="2024623" cy="466707"/>
          </a:xfrm>
          <a:prstGeom prst="rect">
            <a:avLst/>
          </a:prstGeom>
        </p:spPr>
      </p:pic>
      <p:pic>
        <p:nvPicPr>
          <p:cNvPr id="9" name="Picture 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63287" y="3184907"/>
            <a:ext cx="789501" cy="457200"/>
          </a:xfrm>
          <a:prstGeom prst="rect">
            <a:avLst/>
          </a:prstGeom>
        </p:spPr>
      </p:pic>
    </p:spTree>
    <p:extLst>
      <p:ext uri="{BB962C8B-B14F-4D97-AF65-F5344CB8AC3E}">
        <p14:creationId xmlns:p14="http://schemas.microsoft.com/office/powerpoint/2010/main" val="64584948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Black Background">
    <p:bg>
      <p:bgPr>
        <a:solidFill>
          <a:schemeClr val="tx1"/>
        </a:solidFill>
        <a:effectLst/>
      </p:bgPr>
    </p:bg>
    <p:spTree>
      <p:nvGrpSpPr>
        <p:cNvPr id="1" name=""/>
        <p:cNvGrpSpPr/>
        <p:nvPr/>
      </p:nvGrpSpPr>
      <p:grpSpPr>
        <a:xfrm>
          <a:off x="0" y="0"/>
          <a:ext cx="0" cy="0"/>
          <a:chOff x="0" y="0"/>
          <a:chExt cx="0" cy="0"/>
        </a:xfrm>
      </p:grpSpPr>
      <p:sp>
        <p:nvSpPr>
          <p:cNvPr id="9" name="TextBox 1"/>
          <p:cNvSpPr txBox="1"/>
          <p:nvPr/>
        </p:nvSpPr>
        <p:spPr>
          <a:xfrm>
            <a:off x="2917284" y="2655755"/>
            <a:ext cx="3309432" cy="369332"/>
          </a:xfrm>
          <a:prstGeom prst="rect">
            <a:avLst/>
          </a:prstGeom>
          <a:noFill/>
        </p:spPr>
        <p:txBody>
          <a:bodyPr wrap="none" rtlCol="0" anchor="ctr">
            <a:spAutoFit/>
          </a:bodyPr>
          <a:lstStyle/>
          <a:p>
            <a:r>
              <a:rPr lang="en-US" baseline="0" dirty="0" smtClean="0">
                <a:solidFill>
                  <a:schemeClr val="tx2"/>
                </a:solidFill>
              </a:rPr>
              <a:t>This slide is for video use only.</a:t>
            </a:r>
            <a:endParaRPr lang="en-US" baseline="0" dirty="0">
              <a:solidFill>
                <a:schemeClr val="tx2"/>
              </a:solidFill>
            </a:endParaRPr>
          </a:p>
        </p:txBody>
      </p:sp>
      <p:sp>
        <p:nvSpPr>
          <p:cNvPr id="8" name="Media Placeholder 2"/>
          <p:cNvSpPr>
            <a:spLocks noGrp="1" noChangeAspect="1"/>
          </p:cNvSpPr>
          <p:nvPr>
            <p:ph type="media" sz="quarter" idx="10"/>
          </p:nvPr>
        </p:nvSpPr>
        <p:spPr>
          <a:xfrm>
            <a:off x="1371600" y="1028700"/>
            <a:ext cx="6400800" cy="4800600"/>
          </a:xfrm>
          <a:ln>
            <a:solidFill>
              <a:schemeClr val="tx2"/>
            </a:solidFill>
          </a:ln>
        </p:spPr>
        <p:txBody>
          <a:bodyPr>
            <a:noAutofit/>
          </a:bodyPr>
          <a:lstStyle>
            <a:lvl1pPr>
              <a:buNone/>
              <a:defRPr baseline="0">
                <a:solidFill>
                  <a:schemeClr val="bg2">
                    <a:lumMod val="50000"/>
                  </a:schemeClr>
                </a:solidFill>
              </a:defRPr>
            </a:lvl1pPr>
          </a:lstStyle>
          <a:p>
            <a:r>
              <a:rPr lang="en-US" smtClean="0"/>
              <a:t>Click icon to add media</a:t>
            </a:r>
            <a:endParaRPr lang="en-US" dirty="0"/>
          </a:p>
        </p:txBody>
      </p:sp>
      <p:sp>
        <p:nvSpPr>
          <p:cNvPr id="3" name="TextBox 3"/>
          <p:cNvSpPr txBox="1"/>
          <p:nvPr/>
        </p:nvSpPr>
        <p:spPr>
          <a:xfrm>
            <a:off x="3292549" y="6535900"/>
            <a:ext cx="2558902" cy="276999"/>
          </a:xfrm>
          <a:prstGeom prst="rect">
            <a:avLst/>
          </a:prstGeom>
          <a:noFill/>
        </p:spPr>
        <p:txBody>
          <a:bodyPr wrap="square" anchor="ctr">
            <a:spAutoFit/>
          </a:bodyPr>
          <a:lstStyle/>
          <a:p>
            <a:pPr algn="ctr" defTabSz="274320" eaLnBrk="0" hangingPunct="0">
              <a:defRPr/>
            </a:pPr>
            <a:r>
              <a:rPr lang="en-US" sz="600" b="0" kern="300" spc="50" baseline="0" dirty="0" smtClean="0">
                <a:solidFill>
                  <a:schemeClr val="bg2">
                    <a:lumMod val="75000"/>
                  </a:schemeClr>
                </a:solidFill>
                <a:latin typeface="+mn-lt"/>
                <a:ea typeface="ＭＳ Ｐゴシック" pitchFamily="34" charset="-128"/>
                <a:cs typeface="Arial"/>
              </a:rPr>
              <a:t>Company Confidential - For Internal Use Only</a:t>
            </a:r>
            <a:br>
              <a:rPr lang="en-US" sz="600" b="0" kern="300" spc="50" baseline="0" dirty="0" smtClean="0">
                <a:solidFill>
                  <a:schemeClr val="bg2">
                    <a:lumMod val="75000"/>
                  </a:schemeClr>
                </a:solidFill>
                <a:latin typeface="+mn-lt"/>
                <a:ea typeface="ＭＳ Ｐゴシック" pitchFamily="34" charset="-128"/>
                <a:cs typeface="Arial"/>
              </a:rPr>
            </a:br>
            <a:r>
              <a:rPr lang="en-US" sz="600" b="0" kern="300" spc="50" baseline="0" dirty="0" smtClean="0">
                <a:solidFill>
                  <a:schemeClr val="bg2">
                    <a:lumMod val="75000"/>
                  </a:schemeClr>
                </a:solidFill>
                <a:latin typeface="+mn-lt"/>
                <a:ea typeface="ＭＳ Ｐゴシック" pitchFamily="34" charset="-128"/>
                <a:cs typeface="Arial"/>
              </a:rPr>
              <a:t>Copyright © 2013, SAS Institute Inc. All rights reserved.</a:t>
            </a:r>
          </a:p>
        </p:txBody>
      </p:sp>
    </p:spTree>
    <p:extLst>
      <p:ext uri="{BB962C8B-B14F-4D97-AF65-F5344CB8AC3E}">
        <p14:creationId xmlns:p14="http://schemas.microsoft.com/office/powerpoint/2010/main" val="170253766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818" y="285521"/>
            <a:ext cx="2515438" cy="584775"/>
          </a:xfrm>
        </p:spPr>
        <p:txBody>
          <a:bodyPr/>
          <a:lstStyle/>
          <a:p>
            <a:r>
              <a:rPr lang="en-US" dirty="0" smtClean="0"/>
              <a:t>Click to edit title</a:t>
            </a:r>
            <a:endParaRPr lang="en-US" dirty="0"/>
          </a:p>
        </p:txBody>
      </p:sp>
      <p:sp>
        <p:nvSpPr>
          <p:cNvPr id="6" name="Text Placeholder 2"/>
          <p:cNvSpPr>
            <a:spLocks noGrp="1"/>
          </p:cNvSpPr>
          <p:nvPr>
            <p:ph type="body" sz="quarter" idx="12" hasCustomPrompt="1"/>
          </p:nvPr>
        </p:nvSpPr>
        <p:spPr>
          <a:xfrm flipH="1">
            <a:off x="2635255" y="397555"/>
            <a:ext cx="6054720" cy="338554"/>
          </a:xfrm>
        </p:spPr>
        <p:txBody>
          <a:bodyPr wrap="square" anchor="ctr">
            <a:spAutoFit/>
          </a:bodyPr>
          <a:lstStyle>
            <a:lvl1pPr marL="0" indent="0" algn="l">
              <a:lnSpc>
                <a:spcPct val="100000"/>
              </a:lnSpc>
              <a:buFont typeface="Arial" pitchFamily="34" charset="0"/>
              <a:buNone/>
              <a:defRPr sz="1600" b="1" cap="all" baseline="0">
                <a:solidFill>
                  <a:schemeClr val="tx2">
                    <a:lumMod val="50000"/>
                  </a:schemeClr>
                </a:solidFill>
                <a:latin typeface="+mn-lt"/>
              </a:defRPr>
            </a:lvl1pPr>
          </a:lstStyle>
          <a:p>
            <a:pPr lvl="0"/>
            <a:r>
              <a:rPr lang="en-US" dirty="0" smtClean="0"/>
              <a:t>Click to edit subtitle</a:t>
            </a:r>
            <a:endParaRPr lang="en-US" dirty="0"/>
          </a:p>
        </p:txBody>
      </p:sp>
      <p:sp>
        <p:nvSpPr>
          <p:cNvPr id="4" name="Content Placeholder 3"/>
          <p:cNvSpPr>
            <a:spLocks noGrp="1"/>
          </p:cNvSpPr>
          <p:nvPr>
            <p:ph sz="quarter" idx="11" hasCustomPrompt="1"/>
          </p:nvPr>
        </p:nvSpPr>
        <p:spPr>
          <a:xfrm>
            <a:off x="457200" y="2736503"/>
            <a:ext cx="8232776" cy="1384995"/>
          </a:xfrm>
        </p:spPr>
        <p:txBody>
          <a:bodyPr wrap="square" anchor="ctr">
            <a:spAutoFit/>
          </a:bodyPr>
          <a:lstStyle>
            <a:lvl1pPr>
              <a:defRPr baseline="0"/>
            </a:lvl1pPr>
            <a:lvl2pPr>
              <a:defRPr baseline="0"/>
            </a:lvl2pPr>
            <a:lvl3pPr>
              <a:defRPr baseline="0"/>
            </a:lvl3pPr>
            <a:lvl4pPr>
              <a:defRPr baseline="0"/>
            </a:lvl4pPr>
            <a:lvl5pPr>
              <a:defRPr baseline="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4"/>
          <p:cNvCxnSpPr/>
          <p:nvPr/>
        </p:nvCxnSpPr>
        <p:spPr bwMode="auto">
          <a:xfrm>
            <a:off x="2635256" y="0"/>
            <a:ext cx="0" cy="12192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spTree>
    <p:extLst>
      <p:ext uri="{BB962C8B-B14F-4D97-AF65-F5344CB8AC3E}">
        <p14:creationId xmlns:p14="http://schemas.microsoft.com/office/powerpoint/2010/main" val="130826127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bg1"/>
        </a:solidFill>
        <a:effectLst/>
      </p:bgPr>
    </p:bg>
    <p:spTree>
      <p:nvGrpSpPr>
        <p:cNvPr id="1" name=""/>
        <p:cNvGrpSpPr/>
        <p:nvPr/>
      </p:nvGrpSpPr>
      <p:grpSpPr>
        <a:xfrm>
          <a:off x="0" y="0"/>
          <a:ext cx="0" cy="0"/>
          <a:chOff x="0" y="0"/>
          <a:chExt cx="0" cy="0"/>
        </a:xfrm>
      </p:grpSpPr>
      <p:pic>
        <p:nvPicPr>
          <p:cNvPr id="11" name="Picture 6"/>
          <p:cNvPicPr>
            <a:picLocks/>
          </p:cNvPicPr>
          <p:nvPr/>
        </p:nvPicPr>
        <p:blipFill>
          <a:blip r:embed="rId2">
            <a:extLst>
              <a:ext uri="{28A0092B-C50C-407E-A947-70E740481C1C}">
                <a14:useLocalDpi xmlns:a14="http://schemas.microsoft.com/office/drawing/2010/main" val="0"/>
              </a:ext>
            </a:extLst>
          </a:blip>
          <a:stretch>
            <a:fillRect/>
          </a:stretch>
        </p:blipFill>
        <p:spPr>
          <a:xfrm>
            <a:off x="0" y="2093976"/>
            <a:ext cx="9144000" cy="1138844"/>
          </a:xfrm>
          <a:prstGeom prst="rect">
            <a:avLst/>
          </a:prstGeom>
        </p:spPr>
      </p:pic>
      <p:sp>
        <p:nvSpPr>
          <p:cNvPr id="2" name="Title 1"/>
          <p:cNvSpPr>
            <a:spLocks noGrp="1"/>
          </p:cNvSpPr>
          <p:nvPr>
            <p:ph type="title" hasCustomPrompt="1"/>
          </p:nvPr>
        </p:nvSpPr>
        <p:spPr>
          <a:xfrm>
            <a:off x="1524000" y="2322328"/>
            <a:ext cx="5913055" cy="400110"/>
          </a:xfrm>
        </p:spPr>
        <p:txBody>
          <a:bodyPr anchor="b"/>
          <a:lstStyle>
            <a:lvl1pPr>
              <a:defRPr sz="2000" baseline="0">
                <a:solidFill>
                  <a:schemeClr val="bg1"/>
                </a:solidFill>
              </a:defRPr>
            </a:lvl1pPr>
          </a:lstStyle>
          <a:p>
            <a:r>
              <a:rPr lang="en-US" dirty="0" smtClean="0"/>
              <a:t>Click to edit title</a:t>
            </a:r>
            <a:endParaRPr lang="en-US" dirty="0"/>
          </a:p>
        </p:txBody>
      </p:sp>
      <p:sp>
        <p:nvSpPr>
          <p:cNvPr id="4" name="Text Placeholder 2"/>
          <p:cNvSpPr>
            <a:spLocks noGrp="1"/>
          </p:cNvSpPr>
          <p:nvPr>
            <p:ph type="body" sz="quarter" idx="10" hasCustomPrompt="1"/>
          </p:nvPr>
        </p:nvSpPr>
        <p:spPr>
          <a:xfrm>
            <a:off x="1524000" y="2722307"/>
            <a:ext cx="5913438" cy="276999"/>
          </a:xfrm>
        </p:spPr>
        <p:txBody>
          <a:bodyPr wrap="square" anchor="t">
            <a:spAutoFit/>
          </a:bodyPr>
          <a:lstStyle>
            <a:lvl1pPr marL="0" indent="0" algn="r">
              <a:lnSpc>
                <a:spcPct val="100000"/>
              </a:lnSpc>
              <a:buFont typeface="Arial" pitchFamily="34" charset="0"/>
              <a:buNone/>
              <a:defRPr sz="1200" b="1" i="0" cap="all" baseline="0">
                <a:solidFill>
                  <a:schemeClr val="bg1"/>
                </a:solidFill>
              </a:defRPr>
            </a:lvl1pPr>
          </a:lstStyle>
          <a:p>
            <a:pPr lvl="0"/>
            <a:r>
              <a:rPr lang="en-US" dirty="0" smtClean="0"/>
              <a:t>Click to edit subtitle</a:t>
            </a:r>
            <a:endParaRPr lang="en-US" dirty="0"/>
          </a:p>
        </p:txBody>
      </p:sp>
      <p:sp>
        <p:nvSpPr>
          <p:cNvPr id="8" name="TextBox 3"/>
          <p:cNvSpPr txBox="1"/>
          <p:nvPr/>
        </p:nvSpPr>
        <p:spPr>
          <a:xfrm>
            <a:off x="3338625" y="6531932"/>
            <a:ext cx="2466753" cy="276999"/>
          </a:xfrm>
          <a:prstGeom prst="rect">
            <a:avLst/>
          </a:prstGeom>
          <a:noFill/>
        </p:spPr>
        <p:txBody>
          <a:bodyPr wrap="square" anchor="ctr">
            <a:spAutoFit/>
          </a:bodyPr>
          <a:lstStyle/>
          <a:p>
            <a:pPr algn="ctr" defTabSz="274320" eaLnBrk="0" hangingPunct="0">
              <a:defRPr/>
            </a:pPr>
            <a:r>
              <a:rPr lang="en-US" sz="600" b="0" kern="300" spc="50" baseline="0" dirty="0" smtClean="0">
                <a:solidFill>
                  <a:schemeClr val="bg2">
                    <a:lumMod val="75000"/>
                  </a:schemeClr>
                </a:solidFill>
                <a:latin typeface="+mn-lt"/>
                <a:ea typeface="ＭＳ Ｐゴシック" pitchFamily="34" charset="-128"/>
                <a:cs typeface="Arial"/>
              </a:rPr>
              <a:t>Company Confidential - For Internal Use Only</a:t>
            </a:r>
            <a:br>
              <a:rPr lang="en-US" sz="600" b="0" kern="300" spc="50" baseline="0" dirty="0" smtClean="0">
                <a:solidFill>
                  <a:schemeClr val="bg2">
                    <a:lumMod val="75000"/>
                  </a:schemeClr>
                </a:solidFill>
                <a:latin typeface="+mn-lt"/>
                <a:ea typeface="ＭＳ Ｐゴシック" pitchFamily="34" charset="-128"/>
                <a:cs typeface="Arial"/>
              </a:rPr>
            </a:br>
            <a:r>
              <a:rPr lang="en-US" sz="600" b="0" kern="300" spc="50" baseline="0" dirty="0" smtClean="0">
                <a:solidFill>
                  <a:schemeClr val="bg2">
                    <a:lumMod val="75000"/>
                  </a:schemeClr>
                </a:solidFill>
                <a:latin typeface="+mn-lt"/>
                <a:ea typeface="ＭＳ Ｐゴシック" pitchFamily="34" charset="-128"/>
                <a:cs typeface="Arial"/>
              </a:rPr>
              <a:t>Copyright © 2013, SAS Institute Inc. All rights reserved.</a:t>
            </a:r>
          </a:p>
        </p:txBody>
      </p:sp>
      <p:cxnSp>
        <p:nvCxnSpPr>
          <p:cNvPr id="5" name="Straight Connector 4"/>
          <p:cNvCxnSpPr/>
          <p:nvPr/>
        </p:nvCxnSpPr>
        <p:spPr bwMode="auto">
          <a:xfrm>
            <a:off x="7670800" y="2093976"/>
            <a:ext cx="0" cy="1138844"/>
          </a:xfrm>
          <a:prstGeom prst="line">
            <a:avLst/>
          </a:prstGeom>
          <a:solidFill>
            <a:schemeClr val="accent1"/>
          </a:solidFill>
          <a:ln w="12700" cap="flat" cmpd="sng" algn="ctr">
            <a:gradFill flip="none" rotWithShape="1">
              <a:gsLst>
                <a:gs pos="0">
                  <a:schemeClr val="accent1"/>
                </a:gs>
                <a:gs pos="100000">
                  <a:schemeClr val="accent1">
                    <a:alpha val="0"/>
                  </a:schemeClr>
                </a:gs>
              </a:gsLst>
              <a:lin ang="5400000" scaled="1"/>
              <a:tileRect/>
            </a:gradFill>
            <a:prstDash val="solid"/>
            <a:round/>
            <a:headEnd type="none" w="med" len="med"/>
            <a:tailEnd type="none" w="med" len="med"/>
          </a:ln>
          <a:effectLst/>
        </p:spPr>
      </p:cxnSp>
      <p:pic>
        <p:nvPicPr>
          <p:cNvPr id="7" name="Picture 5"/>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043838" y="2470330"/>
            <a:ext cx="725468" cy="386136"/>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3287" y="2488203"/>
            <a:ext cx="631601" cy="365760"/>
          </a:xfrm>
          <a:prstGeom prst="rect">
            <a:avLst/>
          </a:prstGeom>
        </p:spPr>
      </p:pic>
    </p:spTree>
    <p:extLst>
      <p:ext uri="{BB962C8B-B14F-4D97-AF65-F5344CB8AC3E}">
        <p14:creationId xmlns:p14="http://schemas.microsoft.com/office/powerpoint/2010/main" val="426539757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818" y="285521"/>
            <a:ext cx="2515438" cy="584775"/>
          </a:xfrm>
        </p:spPr>
        <p:txBody>
          <a:bodyPr/>
          <a:lstStyle/>
          <a:p>
            <a:r>
              <a:rPr lang="en-US" dirty="0" smtClean="0"/>
              <a:t>Click to edit title</a:t>
            </a:r>
            <a:endParaRPr lang="en-US" dirty="0"/>
          </a:p>
        </p:txBody>
      </p:sp>
      <p:sp>
        <p:nvSpPr>
          <p:cNvPr id="5" name="Text Placeholder 2"/>
          <p:cNvSpPr>
            <a:spLocks noGrp="1"/>
          </p:cNvSpPr>
          <p:nvPr>
            <p:ph type="body" sz="quarter" idx="11" hasCustomPrompt="1"/>
          </p:nvPr>
        </p:nvSpPr>
        <p:spPr>
          <a:xfrm flipH="1">
            <a:off x="2635257" y="397555"/>
            <a:ext cx="6061271" cy="338554"/>
          </a:xfrm>
        </p:spPr>
        <p:txBody>
          <a:bodyPr wrap="square" anchor="ctr">
            <a:spAutoFit/>
          </a:bodyPr>
          <a:lstStyle>
            <a:lvl1pPr marL="0" indent="0" algn="l">
              <a:lnSpc>
                <a:spcPct val="100000"/>
              </a:lnSpc>
              <a:buFont typeface="Arial" pitchFamily="34" charset="0"/>
              <a:buNone/>
              <a:defRPr sz="1600" b="1" cap="all" baseline="0">
                <a:solidFill>
                  <a:schemeClr val="tx2">
                    <a:lumMod val="50000"/>
                  </a:schemeClr>
                </a:solidFill>
                <a:latin typeface="+mn-lt"/>
              </a:defRPr>
            </a:lvl1pPr>
          </a:lstStyle>
          <a:p>
            <a:pPr lvl="0"/>
            <a:r>
              <a:rPr lang="en-US" dirty="0" smtClean="0"/>
              <a:t>Click to edit subtitle</a:t>
            </a:r>
            <a:endParaRPr lang="en-US" dirty="0"/>
          </a:p>
        </p:txBody>
      </p:sp>
      <p:cxnSp>
        <p:nvCxnSpPr>
          <p:cNvPr id="8" name="Straight Connector 3"/>
          <p:cNvCxnSpPr/>
          <p:nvPr/>
        </p:nvCxnSpPr>
        <p:spPr bwMode="auto">
          <a:xfrm>
            <a:off x="2635256" y="0"/>
            <a:ext cx="0" cy="12192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spTree>
    <p:extLst>
      <p:ext uri="{BB962C8B-B14F-4D97-AF65-F5344CB8AC3E}">
        <p14:creationId xmlns:p14="http://schemas.microsoft.com/office/powerpoint/2010/main" val="191832423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Imag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672728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Content with Caption">
    <p:spTree>
      <p:nvGrpSpPr>
        <p:cNvPr id="1" name=""/>
        <p:cNvGrpSpPr/>
        <p:nvPr/>
      </p:nvGrpSpPr>
      <p:grpSpPr>
        <a:xfrm>
          <a:off x="0" y="0"/>
          <a:ext cx="0" cy="0"/>
          <a:chOff x="0" y="0"/>
          <a:chExt cx="0" cy="0"/>
        </a:xfrm>
      </p:grpSpPr>
      <p:pic>
        <p:nvPicPr>
          <p:cNvPr id="9"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629916" cy="6858000"/>
          </a:xfrm>
          <a:prstGeom prst="rect">
            <a:avLst/>
          </a:prstGeom>
        </p:spPr>
      </p:pic>
      <p:sp>
        <p:nvSpPr>
          <p:cNvPr id="2" name="Title 1"/>
          <p:cNvSpPr>
            <a:spLocks noGrp="1"/>
          </p:cNvSpPr>
          <p:nvPr>
            <p:ph type="title" hasCustomPrompt="1"/>
          </p:nvPr>
        </p:nvSpPr>
        <p:spPr>
          <a:xfrm>
            <a:off x="152400" y="285521"/>
            <a:ext cx="2330456" cy="584775"/>
          </a:xfrm>
        </p:spPr>
        <p:txBody>
          <a:bodyPr/>
          <a:lstStyle>
            <a:lvl1pPr>
              <a:defRPr baseline="0">
                <a:solidFill>
                  <a:schemeClr val="bg1"/>
                </a:solidFill>
                <a:effectLst>
                  <a:outerShdw blurRad="38100" dist="38100" dir="2700000" algn="tl">
                    <a:srgbClr val="000000">
                      <a:alpha val="43137"/>
                    </a:srgbClr>
                  </a:outerShdw>
                </a:effectLst>
              </a:defRPr>
            </a:lvl1pPr>
          </a:lstStyle>
          <a:p>
            <a:r>
              <a:rPr lang="en-US" dirty="0" smtClean="0"/>
              <a:t>Click to edit title</a:t>
            </a:r>
            <a:endParaRPr lang="en-US" dirty="0"/>
          </a:p>
        </p:txBody>
      </p:sp>
      <p:sp>
        <p:nvSpPr>
          <p:cNvPr id="16" name="Text Placeholder 2"/>
          <p:cNvSpPr>
            <a:spLocks noGrp="1"/>
          </p:cNvSpPr>
          <p:nvPr>
            <p:ph type="body" sz="quarter" idx="11" hasCustomPrompt="1"/>
          </p:nvPr>
        </p:nvSpPr>
        <p:spPr>
          <a:xfrm>
            <a:off x="2736851" y="397555"/>
            <a:ext cx="5953124" cy="338554"/>
          </a:xfrm>
        </p:spPr>
        <p:txBody>
          <a:bodyPr wrap="square" anchor="ctr">
            <a:spAutoFit/>
          </a:bodyPr>
          <a:lstStyle>
            <a:lvl1pPr marL="0" indent="0" algn="l">
              <a:lnSpc>
                <a:spcPct val="100000"/>
              </a:lnSpc>
              <a:buFont typeface="Arial" pitchFamily="34" charset="0"/>
              <a:buNone/>
              <a:defRPr sz="1600" b="1" cap="all" baseline="0">
                <a:solidFill>
                  <a:schemeClr val="tx2">
                    <a:lumMod val="50000"/>
                  </a:schemeClr>
                </a:solidFill>
                <a:effectLst/>
              </a:defRPr>
            </a:lvl1pPr>
            <a:lvl2pPr marL="0" indent="0" algn="r">
              <a:buFontTx/>
              <a:buNone/>
              <a:defRPr sz="1400" b="1">
                <a:solidFill>
                  <a:schemeClr val="bg1"/>
                </a:solidFill>
              </a:defRPr>
            </a:lvl2pPr>
            <a:lvl3pPr marL="182880" indent="0" algn="r">
              <a:buFontTx/>
              <a:buNone/>
              <a:defRPr sz="1400" b="1">
                <a:solidFill>
                  <a:schemeClr val="bg1"/>
                </a:solidFill>
              </a:defRPr>
            </a:lvl3pPr>
            <a:lvl4pPr marL="365760" indent="0" algn="r">
              <a:buFontTx/>
              <a:buNone/>
              <a:defRPr sz="1400" b="1">
                <a:solidFill>
                  <a:schemeClr val="bg1"/>
                </a:solidFill>
              </a:defRPr>
            </a:lvl4pPr>
            <a:lvl5pPr marL="548640" indent="0" algn="r">
              <a:buFontTx/>
              <a:buNone/>
              <a:defRPr sz="1400" b="1">
                <a:solidFill>
                  <a:schemeClr val="bg1"/>
                </a:solidFill>
              </a:defRPr>
            </a:lvl5pPr>
          </a:lstStyle>
          <a:p>
            <a:pPr lvl="0"/>
            <a:r>
              <a:rPr lang="en-US" dirty="0" smtClean="0"/>
              <a:t>Click to edit SUBTITLE</a:t>
            </a:r>
            <a:endParaRPr lang="en-US" dirty="0"/>
          </a:p>
        </p:txBody>
      </p:sp>
      <p:sp>
        <p:nvSpPr>
          <p:cNvPr id="5" name="Content Placeholder 3"/>
          <p:cNvSpPr>
            <a:spLocks noGrp="1"/>
          </p:cNvSpPr>
          <p:nvPr>
            <p:ph sz="quarter" idx="14" hasCustomPrompt="1"/>
          </p:nvPr>
        </p:nvSpPr>
        <p:spPr>
          <a:xfrm>
            <a:off x="2736850" y="2736503"/>
            <a:ext cx="5943600" cy="1384995"/>
          </a:xfrm>
        </p:spPr>
        <p:txBody>
          <a:bodyPr anchor="ctr">
            <a:spAutoFit/>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4"/>
          <p:cNvSpPr>
            <a:spLocks noGrp="1"/>
          </p:cNvSpPr>
          <p:nvPr>
            <p:ph type="body" sz="quarter" idx="13" hasCustomPrompt="1"/>
          </p:nvPr>
        </p:nvSpPr>
        <p:spPr>
          <a:xfrm>
            <a:off x="152400" y="3050435"/>
            <a:ext cx="2325116" cy="757130"/>
          </a:xfrm>
        </p:spPr>
        <p:txBody>
          <a:bodyPr wrap="square" anchor="ctr">
            <a:spAutoFit/>
          </a:bodyPr>
          <a:lstStyle>
            <a:lvl1pPr marL="0" indent="0" algn="r">
              <a:buFont typeface="Arial" pitchFamily="34" charset="0"/>
              <a:buNone/>
              <a:defRPr sz="1800" b="1" cap="none" baseline="0">
                <a:solidFill>
                  <a:schemeClr val="bg1"/>
                </a:solidFill>
                <a:effectLst/>
                <a:latin typeface="+mn-lt"/>
              </a:defRPr>
            </a:lvl1pPr>
          </a:lstStyle>
          <a:p>
            <a:pPr lvl="0"/>
            <a:r>
              <a:rPr lang="en-US" dirty="0" smtClean="0"/>
              <a:t>Click to edit caption text</a:t>
            </a:r>
            <a:endParaRPr lang="en-US" dirty="0"/>
          </a:p>
        </p:txBody>
      </p:sp>
      <p:sp>
        <p:nvSpPr>
          <p:cNvPr id="11" name="TextBox 5"/>
          <p:cNvSpPr txBox="1"/>
          <p:nvPr/>
        </p:nvSpPr>
        <p:spPr>
          <a:xfrm>
            <a:off x="3257042" y="6531932"/>
            <a:ext cx="2629916" cy="276999"/>
          </a:xfrm>
          <a:prstGeom prst="rect">
            <a:avLst/>
          </a:prstGeom>
          <a:noFill/>
        </p:spPr>
        <p:txBody>
          <a:bodyPr wrap="square" anchor="ctr">
            <a:spAutoFit/>
          </a:bodyPr>
          <a:lstStyle/>
          <a:p>
            <a:pPr marL="0" marR="0" lvl="0" indent="0" algn="ctr" defTabSz="274320" rtl="0" eaLnBrk="0" fontAlgn="auto" latinLnBrk="0" hangingPunct="0">
              <a:lnSpc>
                <a:spcPct val="100000"/>
              </a:lnSpc>
              <a:spcBef>
                <a:spcPts val="0"/>
              </a:spcBef>
              <a:spcAft>
                <a:spcPts val="0"/>
              </a:spcAft>
              <a:buClrTx/>
              <a:buSzTx/>
              <a:buFontTx/>
              <a:buNone/>
              <a:tabLst/>
            </a:pPr>
            <a:r>
              <a:rPr kumimoji="0" lang="en-US" sz="600" b="0" i="0" u="none" strike="noStrike" kern="300" cap="none" spc="50" normalizeH="0" baseline="0" dirty="0" smtClean="0">
                <a:ln>
                  <a:noFill/>
                </a:ln>
                <a:solidFill>
                  <a:schemeClr val="bg2">
                    <a:lumMod val="75000"/>
                  </a:schemeClr>
                </a:solidFill>
                <a:effectLst/>
                <a:uLnTx/>
                <a:uFillTx/>
                <a:latin typeface="+mn-lt"/>
                <a:ea typeface="ＭＳ Ｐゴシック" pitchFamily="34" charset="-128"/>
                <a:cs typeface="Arial"/>
              </a:rPr>
              <a:t>Company Confidential - For Internal Use Only</a:t>
            </a:r>
            <a:br>
              <a:rPr kumimoji="0" lang="en-US" sz="600" b="0" i="0" u="none" strike="noStrike" kern="300" cap="none" spc="50" normalizeH="0" baseline="0" dirty="0" smtClean="0">
                <a:ln>
                  <a:noFill/>
                </a:ln>
                <a:solidFill>
                  <a:schemeClr val="bg2">
                    <a:lumMod val="75000"/>
                  </a:schemeClr>
                </a:solidFill>
                <a:effectLst/>
                <a:uLnTx/>
                <a:uFillTx/>
                <a:latin typeface="+mn-lt"/>
                <a:ea typeface="ＭＳ Ｐゴシック" pitchFamily="34" charset="-128"/>
                <a:cs typeface="Arial"/>
              </a:rPr>
            </a:br>
            <a:r>
              <a:rPr kumimoji="0" lang="en-US" sz="600" b="0" i="0" u="none" strike="noStrike" kern="300" cap="none" spc="50" normalizeH="0" baseline="0" dirty="0" smtClean="0">
                <a:ln>
                  <a:noFill/>
                </a:ln>
                <a:solidFill>
                  <a:schemeClr val="bg2">
                    <a:lumMod val="75000"/>
                  </a:schemeClr>
                </a:solidFill>
                <a:effectLst/>
                <a:uLnTx/>
                <a:uFillTx/>
                <a:latin typeface="+mn-lt"/>
                <a:ea typeface="ＭＳ Ｐゴシック" pitchFamily="34" charset="-128"/>
                <a:cs typeface="Arial"/>
              </a:rPr>
              <a:t>Copyright © 2013, SAS Institute Inc. All rights reserved.</a:t>
            </a:r>
            <a:endParaRPr kumimoji="0" lang="en-US" sz="600" b="0" i="0" u="none" strike="noStrike" kern="300" cap="none" spc="50" normalizeH="0" baseline="0" dirty="0">
              <a:ln>
                <a:noFill/>
              </a:ln>
              <a:solidFill>
                <a:schemeClr val="bg2">
                  <a:lumMod val="75000"/>
                </a:schemeClr>
              </a:solidFill>
              <a:effectLst/>
              <a:uLnTx/>
              <a:uFillTx/>
              <a:latin typeface="+mn-lt"/>
              <a:ea typeface="ＭＳ Ｐゴシック" pitchFamily="34" charset="-128"/>
              <a:cs typeface="Arial"/>
            </a:endParaRPr>
          </a:p>
        </p:txBody>
      </p:sp>
      <p:pic>
        <p:nvPicPr>
          <p:cNvPr id="10" name="Picture 6"/>
          <p:cNvPicPr>
            <a:picLocks/>
          </p:cNvPicPr>
          <p:nvPr/>
        </p:nvPicPr>
        <p:blipFill>
          <a:blip r:embed="rId3">
            <a:extLst>
              <a:ext uri="{28A0092B-C50C-407E-A947-70E740481C1C}">
                <a14:useLocalDpi xmlns:a14="http://schemas.microsoft.com/office/drawing/2010/main" val="0"/>
              </a:ext>
            </a:extLst>
          </a:blip>
          <a:stretch>
            <a:fillRect/>
          </a:stretch>
        </p:blipFill>
        <p:spPr>
          <a:xfrm>
            <a:off x="7880441" y="6382512"/>
            <a:ext cx="1018358" cy="236924"/>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05866" y="6340487"/>
            <a:ext cx="488723" cy="283020"/>
          </a:xfrm>
          <a:prstGeom prst="rect">
            <a:avLst/>
          </a:prstGeom>
        </p:spPr>
      </p:pic>
    </p:spTree>
    <p:extLst>
      <p:ext uri="{BB962C8B-B14F-4D97-AF65-F5344CB8AC3E}">
        <p14:creationId xmlns:p14="http://schemas.microsoft.com/office/powerpoint/2010/main" val="391435626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ase Study Only">
    <p:spTree>
      <p:nvGrpSpPr>
        <p:cNvPr id="1" name=""/>
        <p:cNvGrpSpPr/>
        <p:nvPr/>
      </p:nvGrpSpPr>
      <p:grpSpPr>
        <a:xfrm>
          <a:off x="0" y="0"/>
          <a:ext cx="0" cy="0"/>
          <a:chOff x="0" y="0"/>
          <a:chExt cx="0" cy="0"/>
        </a:xfrm>
      </p:grpSpPr>
      <p:pic>
        <p:nvPicPr>
          <p:cNvPr id="12"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5100" y="0"/>
            <a:ext cx="2628900" cy="6858000"/>
          </a:xfrm>
          <a:prstGeom prst="rect">
            <a:avLst/>
          </a:prstGeom>
        </p:spPr>
      </p:pic>
      <p:sp>
        <p:nvSpPr>
          <p:cNvPr id="2" name="Title 1"/>
          <p:cNvSpPr>
            <a:spLocks noGrp="1"/>
          </p:cNvSpPr>
          <p:nvPr>
            <p:ph type="title" hasCustomPrompt="1"/>
          </p:nvPr>
        </p:nvSpPr>
        <p:spPr>
          <a:xfrm>
            <a:off x="119818" y="285521"/>
            <a:ext cx="2515438" cy="584775"/>
          </a:xfrm>
        </p:spPr>
        <p:txBody>
          <a:bodyPr/>
          <a:lstStyle>
            <a:lvl1pPr>
              <a:defRPr baseline="0"/>
            </a:lvl1pPr>
          </a:lstStyle>
          <a:p>
            <a:r>
              <a:rPr lang="en-US" dirty="0" smtClean="0"/>
              <a:t>Click to edit title</a:t>
            </a:r>
            <a:endParaRPr lang="en-US" dirty="0"/>
          </a:p>
        </p:txBody>
      </p:sp>
      <p:sp>
        <p:nvSpPr>
          <p:cNvPr id="21" name="Text Placeholder 2"/>
          <p:cNvSpPr>
            <a:spLocks noGrp="1"/>
          </p:cNvSpPr>
          <p:nvPr>
            <p:ph type="body" sz="quarter" idx="11" hasCustomPrompt="1"/>
          </p:nvPr>
        </p:nvSpPr>
        <p:spPr>
          <a:xfrm>
            <a:off x="2635256" y="420833"/>
            <a:ext cx="3879844" cy="307777"/>
          </a:xfrm>
        </p:spPr>
        <p:txBody>
          <a:bodyPr wrap="square" anchor="ctr">
            <a:spAutoFit/>
          </a:bodyPr>
          <a:lstStyle>
            <a:lvl1pPr marL="0" indent="0" algn="l">
              <a:lnSpc>
                <a:spcPct val="100000"/>
              </a:lnSpc>
              <a:buFont typeface="Arial" pitchFamily="34" charset="0"/>
              <a:buNone/>
              <a:defRPr sz="1400" b="1" cap="all" baseline="0">
                <a:solidFill>
                  <a:schemeClr val="tx2">
                    <a:lumMod val="50000"/>
                  </a:schemeClr>
                </a:solidFill>
                <a:effectLst/>
              </a:defRPr>
            </a:lvl1pPr>
          </a:lstStyle>
          <a:p>
            <a:pPr lvl="0"/>
            <a:r>
              <a:rPr lang="en-US" dirty="0" smtClean="0"/>
              <a:t>Click to edit subtitle</a:t>
            </a:r>
            <a:endParaRPr lang="en-US" dirty="0"/>
          </a:p>
        </p:txBody>
      </p:sp>
      <p:sp>
        <p:nvSpPr>
          <p:cNvPr id="5" name="Content Placeholder 3"/>
          <p:cNvSpPr>
            <a:spLocks noGrp="1"/>
          </p:cNvSpPr>
          <p:nvPr>
            <p:ph sz="quarter" idx="15" hasCustomPrompt="1"/>
          </p:nvPr>
        </p:nvSpPr>
        <p:spPr>
          <a:xfrm>
            <a:off x="466405" y="2736503"/>
            <a:ext cx="5578454" cy="1384995"/>
          </a:xfrm>
        </p:spPr>
        <p:txBody>
          <a:bodyPr anchor="ctr">
            <a:spAutoFit/>
          </a:bodyPr>
          <a:lstStyle>
            <a:lvl1pPr>
              <a:defRPr baseline="0"/>
            </a:lvl1pPr>
            <a:lvl2pPr>
              <a:defRPr baseline="0"/>
            </a:lvl2pPr>
            <a:lvl3pPr>
              <a:defRPr baseline="0"/>
            </a:lvl3pPr>
            <a:lvl4pPr>
              <a:defRPr baseline="0"/>
            </a:lvl4pPr>
            <a:lvl5pPr>
              <a:defRPr baseline="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4"/>
          <p:cNvSpPr>
            <a:spLocks noGrp="1"/>
          </p:cNvSpPr>
          <p:nvPr>
            <p:ph type="body" sz="half" idx="13" hasCustomPrompt="1"/>
          </p:nvPr>
        </p:nvSpPr>
        <p:spPr>
          <a:xfrm flipH="1">
            <a:off x="6602412" y="421589"/>
            <a:ext cx="2448465" cy="307777"/>
          </a:xfrm>
        </p:spPr>
        <p:txBody>
          <a:bodyPr anchor="ctr"/>
          <a:lstStyle>
            <a:lvl1pPr marL="0" indent="0" algn="l">
              <a:lnSpc>
                <a:spcPct val="100000"/>
              </a:lnSpc>
              <a:buFont typeface="Arial" pitchFamily="34" charset="0"/>
              <a:buNone/>
              <a:defRPr sz="1400" b="1" cap="all" baseline="0">
                <a:solidFill>
                  <a:schemeClr val="bg1"/>
                </a:solidFill>
                <a:effectLst>
                  <a:outerShdw blurRad="38100" dist="38100" dir="2700000" algn="tl">
                    <a:srgbClr val="000000">
                      <a:alpha val="43137"/>
                    </a:srgbClr>
                  </a:outerShdw>
                </a:effectLst>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HEADING</a:t>
            </a:r>
            <a:endParaRPr lang="en-US" dirty="0"/>
          </a:p>
        </p:txBody>
      </p:sp>
      <p:sp>
        <p:nvSpPr>
          <p:cNvPr id="18" name="Text Placeholder 5"/>
          <p:cNvSpPr>
            <a:spLocks noGrp="1"/>
          </p:cNvSpPr>
          <p:nvPr>
            <p:ph type="body" sz="quarter" idx="14" hasCustomPrompt="1"/>
          </p:nvPr>
        </p:nvSpPr>
        <p:spPr>
          <a:xfrm>
            <a:off x="6602878" y="3050435"/>
            <a:ext cx="2448000" cy="757130"/>
          </a:xfrm>
        </p:spPr>
        <p:txBody>
          <a:bodyPr wrap="square" anchor="ctr">
            <a:spAutoFit/>
          </a:bodyPr>
          <a:lstStyle>
            <a:lvl1pPr marL="0" indent="0">
              <a:buFont typeface="Arial" pitchFamily="34" charset="0"/>
              <a:buNone/>
              <a:defRPr sz="1800" b="1" cap="none" baseline="0">
                <a:solidFill>
                  <a:schemeClr val="bg1"/>
                </a:solidFill>
              </a:defRPr>
            </a:lvl1pPr>
            <a:lvl2pPr marL="0" indent="0">
              <a:buFontTx/>
              <a:buNone/>
              <a:defRPr/>
            </a:lvl2pPr>
            <a:lvl3pPr marL="182880" indent="0">
              <a:buFontTx/>
              <a:buNone/>
              <a:defRPr/>
            </a:lvl3pPr>
            <a:lvl4pPr marL="365760" indent="0">
              <a:buFontTx/>
              <a:buNone/>
              <a:defRPr/>
            </a:lvl4pPr>
            <a:lvl5pPr marL="548640" indent="0">
              <a:buFontTx/>
              <a:buNone/>
              <a:defRPr/>
            </a:lvl5pPr>
          </a:lstStyle>
          <a:p>
            <a:pPr lvl="0"/>
            <a:r>
              <a:rPr lang="en-US" dirty="0" smtClean="0"/>
              <a:t>Click to edit caption text</a:t>
            </a:r>
            <a:endParaRPr lang="en-US" dirty="0"/>
          </a:p>
        </p:txBody>
      </p:sp>
      <p:sp>
        <p:nvSpPr>
          <p:cNvPr id="14" name="TextBox 6"/>
          <p:cNvSpPr txBox="1"/>
          <p:nvPr/>
        </p:nvSpPr>
        <p:spPr>
          <a:xfrm>
            <a:off x="3221665" y="6531932"/>
            <a:ext cx="2700670" cy="276999"/>
          </a:xfrm>
          <a:prstGeom prst="rect">
            <a:avLst/>
          </a:prstGeom>
          <a:noFill/>
        </p:spPr>
        <p:txBody>
          <a:bodyPr wrap="square" anchor="ctr">
            <a:spAutoFit/>
          </a:bodyPr>
          <a:lstStyle>
            <a:defPPr>
              <a:defRPr lang="en-US"/>
            </a:defPPr>
            <a:lvl1pPr marR="0" lvl="0" indent="0" algn="ctr" defTabSz="274320" eaLnBrk="0" fontAlgn="auto" hangingPunct="0">
              <a:lnSpc>
                <a:spcPct val="100000"/>
              </a:lnSpc>
              <a:spcBef>
                <a:spcPts val="0"/>
              </a:spcBef>
              <a:spcAft>
                <a:spcPts val="0"/>
              </a:spcAft>
              <a:buClrTx/>
              <a:buSzTx/>
              <a:buFontTx/>
              <a:buNone/>
              <a:tabLst/>
              <a:defRPr kumimoji="0" sz="600" b="0" i="0" u="none" strike="noStrike" kern="300" cap="none" spc="50" normalizeH="0" baseline="0">
                <a:ln>
                  <a:noFill/>
                </a:ln>
                <a:solidFill>
                  <a:schemeClr val="bg2">
                    <a:lumMod val="75000"/>
                  </a:schemeClr>
                </a:solidFill>
                <a:effectLst/>
                <a:uLnTx/>
                <a:uFillTx/>
                <a:ea typeface="ＭＳ Ｐゴシック" pitchFamily="34" charset="-128"/>
                <a:cs typeface="Arial"/>
              </a:defRPr>
            </a:lvl1pPr>
          </a:lstStyle>
          <a:p>
            <a:pPr lvl="0"/>
            <a:r>
              <a:rPr lang="en-US" noProof="0" dirty="0" smtClean="0"/>
              <a:t>Company Confidential - For Internal Use Only</a:t>
            </a:r>
            <a:br>
              <a:rPr lang="en-US" noProof="0" dirty="0" smtClean="0"/>
            </a:br>
            <a:r>
              <a:rPr lang="en-US" noProof="0" dirty="0" smtClean="0"/>
              <a:t>Copyright © 2013, SAS Institute Inc. All rights reserved.</a:t>
            </a:r>
          </a:p>
        </p:txBody>
      </p:sp>
      <p:pic>
        <p:nvPicPr>
          <p:cNvPr id="13" name="Picture 7"/>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7879299" y="6382512"/>
            <a:ext cx="1018358" cy="236924"/>
          </a:xfrm>
          <a:prstGeom prst="rect">
            <a:avLst/>
          </a:prstGeom>
        </p:spPr>
      </p:pic>
      <p:cxnSp>
        <p:nvCxnSpPr>
          <p:cNvPr id="17" name="Straight Connector 8"/>
          <p:cNvCxnSpPr/>
          <p:nvPr/>
        </p:nvCxnSpPr>
        <p:spPr bwMode="auto">
          <a:xfrm>
            <a:off x="2635256" y="0"/>
            <a:ext cx="0" cy="12192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9419" y="6368226"/>
            <a:ext cx="473701" cy="274320"/>
          </a:xfrm>
          <a:prstGeom prst="rect">
            <a:avLst/>
          </a:prstGeom>
        </p:spPr>
      </p:pic>
    </p:spTree>
    <p:extLst>
      <p:ext uri="{BB962C8B-B14F-4D97-AF65-F5344CB8AC3E}">
        <p14:creationId xmlns:p14="http://schemas.microsoft.com/office/powerpoint/2010/main" val="210105904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wo Content">
    <p:spTree>
      <p:nvGrpSpPr>
        <p:cNvPr id="1" name=""/>
        <p:cNvGrpSpPr/>
        <p:nvPr/>
      </p:nvGrpSpPr>
      <p:grpSpPr>
        <a:xfrm>
          <a:off x="0" y="0"/>
          <a:ext cx="0" cy="0"/>
          <a:chOff x="0" y="0"/>
          <a:chExt cx="0" cy="0"/>
        </a:xfrm>
      </p:grpSpPr>
      <p:pic>
        <p:nvPicPr>
          <p:cNvPr id="3" name="Picture 8" descr="C:\Users\RussianBear\Desktop\OnCloud_Jon\CloudComputing_NIST_IMAGES\PanoramicBLU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75740"/>
            <a:ext cx="9144000" cy="39065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119818" y="285521"/>
            <a:ext cx="2515438" cy="584775"/>
          </a:xfrm>
        </p:spPr>
        <p:txBody>
          <a:bodyPr/>
          <a:lstStyle/>
          <a:p>
            <a:r>
              <a:rPr lang="en-US" dirty="0" smtClean="0"/>
              <a:t>Click to edit title</a:t>
            </a:r>
            <a:endParaRPr lang="en-US" dirty="0"/>
          </a:p>
        </p:txBody>
      </p:sp>
      <p:sp>
        <p:nvSpPr>
          <p:cNvPr id="9" name="Text Placeholder 2"/>
          <p:cNvSpPr>
            <a:spLocks noGrp="1"/>
          </p:cNvSpPr>
          <p:nvPr>
            <p:ph type="body" sz="quarter" idx="12" hasCustomPrompt="1"/>
          </p:nvPr>
        </p:nvSpPr>
        <p:spPr>
          <a:xfrm>
            <a:off x="2635250" y="391899"/>
            <a:ext cx="6051550" cy="338554"/>
          </a:xfrm>
        </p:spPr>
        <p:txBody>
          <a:bodyPr anchor="ctr"/>
          <a:lstStyle>
            <a:lvl1pPr marL="0" indent="0" algn="l">
              <a:lnSpc>
                <a:spcPct val="100000"/>
              </a:lnSpc>
              <a:buNone/>
              <a:defRPr sz="1600" b="1" i="0" cap="all" baseline="0">
                <a:solidFill>
                  <a:schemeClr val="tx2">
                    <a:lumMod val="50000"/>
                  </a:schemeClr>
                </a:solidFill>
              </a:defRPr>
            </a:lvl1pPr>
          </a:lstStyle>
          <a:p>
            <a:pPr lvl="0"/>
            <a:r>
              <a:rPr lang="en-US" dirty="0" smtClean="0"/>
              <a:t>Click to edit subtitle</a:t>
            </a:r>
          </a:p>
        </p:txBody>
      </p:sp>
      <p:sp>
        <p:nvSpPr>
          <p:cNvPr id="17" name="Content Placeholder 3"/>
          <p:cNvSpPr>
            <a:spLocks noGrp="1"/>
          </p:cNvSpPr>
          <p:nvPr>
            <p:ph sz="quarter" idx="13" hasCustomPrompt="1"/>
          </p:nvPr>
        </p:nvSpPr>
        <p:spPr>
          <a:xfrm>
            <a:off x="468313" y="2736503"/>
            <a:ext cx="4010025" cy="1384995"/>
          </a:xfrm>
        </p:spPr>
        <p:txBody>
          <a:bodyPr wrap="square" anchor="ctr">
            <a:spAutoFit/>
          </a:bodyPr>
          <a:lstStyle>
            <a:lvl1pPr>
              <a:buClr>
                <a:schemeClr val="bg1"/>
              </a:buClr>
              <a:defRPr baseline="0">
                <a:solidFill>
                  <a:schemeClr val="bg1"/>
                </a:solidFill>
              </a:defRPr>
            </a:lvl1pPr>
            <a:lvl2pPr>
              <a:buClr>
                <a:schemeClr val="bg1"/>
              </a:buClr>
              <a:defRPr baseline="0">
                <a:solidFill>
                  <a:schemeClr val="bg1"/>
                </a:solidFill>
              </a:defRPr>
            </a:lvl2pPr>
            <a:lvl3pPr>
              <a:buClr>
                <a:schemeClr val="bg1"/>
              </a:buClr>
              <a:defRPr baseline="0">
                <a:solidFill>
                  <a:schemeClr val="bg1"/>
                </a:solidFill>
              </a:defRPr>
            </a:lvl3pPr>
            <a:lvl4pPr>
              <a:buClr>
                <a:schemeClr val="bg1"/>
              </a:buClr>
              <a:defRPr baseline="0">
                <a:solidFill>
                  <a:schemeClr val="bg1"/>
                </a:solidFill>
              </a:defRPr>
            </a:lvl4pPr>
            <a:lvl5pPr>
              <a:buClr>
                <a:schemeClr val="bg1"/>
              </a:buClr>
              <a:defRPr baseline="0">
                <a:solidFill>
                  <a:schemeClr val="bg1"/>
                </a:solidFill>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4"/>
          <p:cNvSpPr>
            <a:spLocks noGrp="1"/>
          </p:cNvSpPr>
          <p:nvPr>
            <p:ph sz="quarter" idx="14" hasCustomPrompt="1"/>
          </p:nvPr>
        </p:nvSpPr>
        <p:spPr>
          <a:xfrm>
            <a:off x="4664076" y="2736503"/>
            <a:ext cx="4022725" cy="1384995"/>
          </a:xfrm>
        </p:spPr>
        <p:txBody>
          <a:bodyPr anchor="ctr"/>
          <a:lstStyle>
            <a:lvl1pPr>
              <a:buClr>
                <a:schemeClr val="bg1"/>
              </a:buClr>
              <a:defRPr baseline="0">
                <a:solidFill>
                  <a:schemeClr val="bg1"/>
                </a:solidFill>
              </a:defRPr>
            </a:lvl1pPr>
            <a:lvl2pPr>
              <a:buClr>
                <a:schemeClr val="bg1"/>
              </a:buClr>
              <a:defRPr baseline="0">
                <a:solidFill>
                  <a:schemeClr val="bg1"/>
                </a:solidFill>
              </a:defRPr>
            </a:lvl2pPr>
            <a:lvl3pPr>
              <a:buClr>
                <a:schemeClr val="bg1"/>
              </a:buClr>
              <a:defRPr baseline="0">
                <a:solidFill>
                  <a:schemeClr val="bg1"/>
                </a:solidFill>
              </a:defRPr>
            </a:lvl3pPr>
            <a:lvl4pPr>
              <a:buClr>
                <a:schemeClr val="bg1"/>
              </a:buClr>
              <a:defRPr baseline="0">
                <a:solidFill>
                  <a:schemeClr val="bg1"/>
                </a:solidFill>
              </a:defRPr>
            </a:lvl4pPr>
            <a:lvl5pPr>
              <a:buClr>
                <a:schemeClr val="bg1"/>
              </a:buClr>
              <a:defRPr baseline="0">
                <a:solidFill>
                  <a:schemeClr val="bg1"/>
                </a:solidFill>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extBox 5"/>
          <p:cNvSpPr txBox="1"/>
          <p:nvPr/>
        </p:nvSpPr>
        <p:spPr>
          <a:xfrm>
            <a:off x="3304671" y="6531932"/>
            <a:ext cx="2530549" cy="276999"/>
          </a:xfrm>
          <a:prstGeom prst="rect">
            <a:avLst/>
          </a:prstGeom>
          <a:noFill/>
        </p:spPr>
        <p:txBody>
          <a:bodyPr wrap="square" anchor="ctr">
            <a:spAutoFit/>
          </a:bodyPr>
          <a:lstStyle/>
          <a:p>
            <a:pPr marL="0" marR="0" lvl="0" indent="0" algn="ctr" defTabSz="274320" rtl="0" eaLnBrk="0" fontAlgn="auto" latinLnBrk="0" hangingPunct="0">
              <a:lnSpc>
                <a:spcPct val="100000"/>
              </a:lnSpc>
              <a:spcBef>
                <a:spcPts val="0"/>
              </a:spcBef>
              <a:spcAft>
                <a:spcPts val="0"/>
              </a:spcAft>
              <a:buClrTx/>
              <a:buSzTx/>
              <a:buFontTx/>
              <a:buNone/>
              <a:tabLst/>
              <a:defRPr/>
            </a:pPr>
            <a:r>
              <a:rPr kumimoji="0" lang="en-US" sz="600" b="0" i="0" u="none" strike="noStrike" kern="300" cap="none" spc="50" normalizeH="0" baseline="0" noProof="0" dirty="0" smtClean="0">
                <a:ln>
                  <a:noFill/>
                </a:ln>
                <a:solidFill>
                  <a:schemeClr val="bg2">
                    <a:lumMod val="75000"/>
                  </a:schemeClr>
                </a:solidFill>
                <a:effectLst/>
                <a:uLnTx/>
                <a:uFillTx/>
                <a:latin typeface="+mn-lt"/>
                <a:ea typeface="ＭＳ Ｐゴシック" pitchFamily="34" charset="-128"/>
                <a:cs typeface="Arial"/>
              </a:rPr>
              <a:t>Company Confidential - For Internal Use Only</a:t>
            </a:r>
            <a:br>
              <a:rPr kumimoji="0" lang="en-US" sz="600" b="0" i="0" u="none" strike="noStrike" kern="300" cap="none" spc="50" normalizeH="0" baseline="0" noProof="0" dirty="0" smtClean="0">
                <a:ln>
                  <a:noFill/>
                </a:ln>
                <a:solidFill>
                  <a:schemeClr val="bg2">
                    <a:lumMod val="75000"/>
                  </a:schemeClr>
                </a:solidFill>
                <a:effectLst/>
                <a:uLnTx/>
                <a:uFillTx/>
                <a:latin typeface="+mn-lt"/>
                <a:ea typeface="ＭＳ Ｐゴシック" pitchFamily="34" charset="-128"/>
                <a:cs typeface="Arial"/>
              </a:rPr>
            </a:br>
            <a:r>
              <a:rPr kumimoji="0" lang="en-US" sz="600" b="0" i="0" u="none" strike="noStrike" kern="300" cap="none" spc="50" normalizeH="0" baseline="0" noProof="0" dirty="0" smtClean="0">
                <a:ln>
                  <a:noFill/>
                </a:ln>
                <a:solidFill>
                  <a:schemeClr val="bg2">
                    <a:lumMod val="75000"/>
                  </a:schemeClr>
                </a:solidFill>
                <a:effectLst/>
                <a:uLnTx/>
                <a:uFillTx/>
                <a:latin typeface="+mn-lt"/>
                <a:ea typeface="ＭＳ Ｐゴシック" pitchFamily="34" charset="-128"/>
                <a:cs typeface="Arial"/>
              </a:rPr>
              <a:t>Copyright © 2013, SAS Institute Inc. All rights reserved.</a:t>
            </a:r>
          </a:p>
        </p:txBody>
      </p:sp>
      <p:pic>
        <p:nvPicPr>
          <p:cNvPr id="5" name="Picture 6"/>
          <p:cNvPicPr>
            <a:picLocks/>
          </p:cNvPicPr>
          <p:nvPr/>
        </p:nvPicPr>
        <p:blipFill>
          <a:blip r:embed="rId3">
            <a:extLst>
              <a:ext uri="{28A0092B-C50C-407E-A947-70E740481C1C}">
                <a14:useLocalDpi xmlns:a14="http://schemas.microsoft.com/office/drawing/2010/main" val="0"/>
              </a:ext>
            </a:extLst>
          </a:blip>
          <a:stretch>
            <a:fillRect/>
          </a:stretch>
        </p:blipFill>
        <p:spPr>
          <a:xfrm>
            <a:off x="7880441" y="6382512"/>
            <a:ext cx="1018358" cy="236924"/>
          </a:xfrm>
          <a:prstGeom prst="rect">
            <a:avLst/>
          </a:prstGeom>
        </p:spPr>
      </p:pic>
      <p:cxnSp>
        <p:nvCxnSpPr>
          <p:cNvPr id="6" name="Straight Connector 7"/>
          <p:cNvCxnSpPr/>
          <p:nvPr/>
        </p:nvCxnSpPr>
        <p:spPr bwMode="auto">
          <a:xfrm>
            <a:off x="2635256" y="0"/>
            <a:ext cx="0" cy="12192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9419" y="6368226"/>
            <a:ext cx="473701" cy="274320"/>
          </a:xfrm>
          <a:prstGeom prst="rect">
            <a:avLst/>
          </a:prstGeom>
        </p:spPr>
      </p:pic>
    </p:spTree>
    <p:extLst>
      <p:ext uri="{BB962C8B-B14F-4D97-AF65-F5344CB8AC3E}">
        <p14:creationId xmlns:p14="http://schemas.microsoft.com/office/powerpoint/2010/main" val="46275379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Compariso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9818" y="285521"/>
            <a:ext cx="2515438" cy="584775"/>
          </a:xfrm>
        </p:spPr>
        <p:txBody>
          <a:bodyPr/>
          <a:lstStyle/>
          <a:p>
            <a:r>
              <a:rPr lang="en-US" dirty="0" smtClean="0"/>
              <a:t>Click to edit title</a:t>
            </a:r>
            <a:endParaRPr lang="en-US" dirty="0"/>
          </a:p>
        </p:txBody>
      </p:sp>
      <p:sp>
        <p:nvSpPr>
          <p:cNvPr id="5" name="Text Placeholder 2"/>
          <p:cNvSpPr>
            <a:spLocks noGrp="1"/>
          </p:cNvSpPr>
          <p:nvPr>
            <p:ph type="body" sz="quarter" idx="3" hasCustomPrompt="1"/>
          </p:nvPr>
        </p:nvSpPr>
        <p:spPr>
          <a:xfrm>
            <a:off x="2635256" y="399567"/>
            <a:ext cx="6047152" cy="338554"/>
          </a:xfrm>
        </p:spPr>
        <p:txBody>
          <a:bodyPr wrap="square" anchor="ctr">
            <a:spAutoFit/>
          </a:bodyPr>
          <a:lstStyle>
            <a:lvl1pPr marL="0" indent="0">
              <a:lnSpc>
                <a:spcPct val="100000"/>
              </a:lnSpc>
              <a:buFont typeface="Arial" pitchFamily="34" charset="0"/>
              <a:buNone/>
              <a:defRPr sz="1600" b="1" cap="all" baseline="0">
                <a:solidFill>
                  <a:schemeClr val="tx2">
                    <a:lumMod val="50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subtitle</a:t>
            </a:r>
          </a:p>
        </p:txBody>
      </p:sp>
      <p:sp>
        <p:nvSpPr>
          <p:cNvPr id="6" name="Content Placeholder 3"/>
          <p:cNvSpPr>
            <a:spLocks noGrp="1"/>
          </p:cNvSpPr>
          <p:nvPr>
            <p:ph sz="quarter" idx="4" hasCustomPrompt="1"/>
          </p:nvPr>
        </p:nvSpPr>
        <p:spPr>
          <a:xfrm>
            <a:off x="457202" y="2736503"/>
            <a:ext cx="3883025" cy="1384995"/>
          </a:xfrm>
        </p:spPr>
        <p:txBody>
          <a:bodyPr wrap="square" anchor="ctr">
            <a:spAutoFit/>
          </a:bodyPr>
          <a:lstStyle>
            <a:lvl1pPr>
              <a:defRPr sz="1800" baseline="0"/>
            </a:lvl1pPr>
            <a:lvl2pPr>
              <a:defRPr sz="1600" baseline="0"/>
            </a:lvl2pPr>
            <a:lvl3pPr>
              <a:defRPr sz="1400"/>
            </a:lvl3pPr>
            <a:lvl4pPr>
              <a:defRPr sz="1200"/>
            </a:lvl4pPr>
            <a:lvl5pPr>
              <a:defRPr sz="1000" baseline="0"/>
            </a:lvl5pPr>
            <a:lvl6pPr>
              <a:defRPr sz="1600"/>
            </a:lvl6pPr>
            <a:lvl7pPr>
              <a:defRPr sz="1600"/>
            </a:lvl7pPr>
            <a:lvl8pPr>
              <a:defRPr sz="1600"/>
            </a:lvl8pPr>
            <a:lvl9pPr>
              <a:defRPr sz="1600"/>
            </a:lvl9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4"/>
          <p:cNvSpPr>
            <a:spLocks noGrp="1"/>
          </p:cNvSpPr>
          <p:nvPr>
            <p:ph sz="quarter" idx="15" hasCustomPrompt="1"/>
          </p:nvPr>
        </p:nvSpPr>
        <p:spPr>
          <a:xfrm>
            <a:off x="4802188" y="2736503"/>
            <a:ext cx="3880221" cy="1384995"/>
          </a:xfrm>
        </p:spPr>
        <p:txBody>
          <a:bodyPr wrap="square" anchor="ctr">
            <a:spAutoFit/>
          </a:bodyPr>
          <a:lstStyle>
            <a:lvl1pPr>
              <a:defRPr baseline="0"/>
            </a:lvl1pPr>
            <a:lvl2pPr>
              <a:defRPr baseline="0"/>
            </a:lvl2pPr>
            <a:lvl3pPr>
              <a:defRPr baseline="0"/>
            </a:lvl3pPr>
            <a:lvl4pPr>
              <a:defRPr baseline="0"/>
            </a:lvl4pPr>
            <a:lvl5pPr>
              <a:defRPr baseline="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Box 5"/>
          <p:cNvSpPr txBox="1"/>
          <p:nvPr/>
        </p:nvSpPr>
        <p:spPr>
          <a:xfrm>
            <a:off x="3261352" y="6531932"/>
            <a:ext cx="2635256" cy="276999"/>
          </a:xfrm>
          <a:prstGeom prst="rect">
            <a:avLst/>
          </a:prstGeom>
          <a:noFill/>
        </p:spPr>
        <p:txBody>
          <a:bodyPr wrap="square" anchor="ctr">
            <a:spAutoFit/>
          </a:bodyPr>
          <a:lstStyle/>
          <a:p>
            <a:pPr marL="0" marR="0" lvl="0" indent="0" algn="ctr" defTabSz="274320" rtl="0" eaLnBrk="0" fontAlgn="auto" latinLnBrk="0" hangingPunct="0">
              <a:lnSpc>
                <a:spcPct val="100000"/>
              </a:lnSpc>
              <a:spcBef>
                <a:spcPts val="0"/>
              </a:spcBef>
              <a:spcAft>
                <a:spcPts val="0"/>
              </a:spcAft>
              <a:buClrTx/>
              <a:buSzTx/>
              <a:buFontTx/>
              <a:buNone/>
              <a:tabLst/>
              <a:defRPr/>
            </a:pPr>
            <a:r>
              <a:rPr kumimoji="0" lang="en-US" sz="600" b="0" i="0" u="none" strike="noStrike" kern="300" cap="none" spc="50" normalizeH="0" baseline="0" noProof="0" dirty="0" smtClean="0">
                <a:ln>
                  <a:noFill/>
                </a:ln>
                <a:solidFill>
                  <a:srgbClr val="B0B7BB">
                    <a:lumMod val="75000"/>
                  </a:srgbClr>
                </a:solidFill>
                <a:effectLst/>
                <a:uLnTx/>
                <a:uFillTx/>
                <a:latin typeface="+mn-lt"/>
                <a:ea typeface="ＭＳ Ｐゴシック" pitchFamily="34" charset="-128"/>
                <a:cs typeface="Arial"/>
              </a:rPr>
              <a:t>Company Confidential - For Internal Use Only</a:t>
            </a:r>
            <a:br>
              <a:rPr kumimoji="0" lang="en-US" sz="600" b="0" i="0" u="none" strike="noStrike" kern="300" cap="none" spc="50" normalizeH="0" baseline="0" noProof="0" dirty="0" smtClean="0">
                <a:ln>
                  <a:noFill/>
                </a:ln>
                <a:solidFill>
                  <a:srgbClr val="B0B7BB">
                    <a:lumMod val="75000"/>
                  </a:srgbClr>
                </a:solidFill>
                <a:effectLst/>
                <a:uLnTx/>
                <a:uFillTx/>
                <a:latin typeface="+mn-lt"/>
                <a:ea typeface="ＭＳ Ｐゴシック" pitchFamily="34" charset="-128"/>
                <a:cs typeface="Arial"/>
              </a:rPr>
            </a:br>
            <a:r>
              <a:rPr kumimoji="0" lang="en-US" sz="600" b="0" i="0" u="none" strike="noStrike" kern="300" cap="none" spc="50" normalizeH="0" baseline="0" noProof="0" dirty="0" smtClean="0">
                <a:ln>
                  <a:noFill/>
                </a:ln>
                <a:solidFill>
                  <a:srgbClr val="B0B7BB">
                    <a:lumMod val="75000"/>
                  </a:srgbClr>
                </a:solidFill>
                <a:effectLst/>
                <a:uLnTx/>
                <a:uFillTx/>
                <a:latin typeface="+mn-lt"/>
                <a:ea typeface="ＭＳ Ｐゴシック" pitchFamily="34" charset="-128"/>
                <a:cs typeface="Arial"/>
              </a:rPr>
              <a:t>Copyright © 2013, SAS Institute Inc. All rights reserved.</a:t>
            </a:r>
          </a:p>
        </p:txBody>
      </p:sp>
      <p:pic>
        <p:nvPicPr>
          <p:cNvPr id="19" name="Picture 6"/>
          <p:cNvPicPr>
            <a:picLocks/>
          </p:cNvPicPr>
          <p:nvPr/>
        </p:nvPicPr>
        <p:blipFill>
          <a:blip r:embed="rId2">
            <a:extLst>
              <a:ext uri="{28A0092B-C50C-407E-A947-70E740481C1C}">
                <a14:useLocalDpi xmlns:a14="http://schemas.microsoft.com/office/drawing/2010/main" val="0"/>
              </a:ext>
            </a:extLst>
          </a:blip>
          <a:stretch>
            <a:fillRect/>
          </a:stretch>
        </p:blipFill>
        <p:spPr>
          <a:xfrm>
            <a:off x="7880441" y="6382512"/>
            <a:ext cx="1018358" cy="236924"/>
          </a:xfrm>
          <a:prstGeom prst="rect">
            <a:avLst/>
          </a:prstGeom>
        </p:spPr>
      </p:pic>
      <p:cxnSp>
        <p:nvCxnSpPr>
          <p:cNvPr id="16" name="Straight Connector 7"/>
          <p:cNvCxnSpPr/>
          <p:nvPr/>
        </p:nvCxnSpPr>
        <p:spPr bwMode="auto">
          <a:xfrm>
            <a:off x="2635256" y="0"/>
            <a:ext cx="0" cy="12192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59419" y="6368226"/>
            <a:ext cx="473701" cy="274320"/>
          </a:xfrm>
          <a:prstGeom prst="rect">
            <a:avLst/>
          </a:prstGeom>
        </p:spPr>
      </p:pic>
    </p:spTree>
    <p:extLst>
      <p:ext uri="{BB962C8B-B14F-4D97-AF65-F5344CB8AC3E}">
        <p14:creationId xmlns:p14="http://schemas.microsoft.com/office/powerpoint/2010/main" val="2594131585"/>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Footer_16x9_06.png"/>
          <p:cNvPicPr>
            <a:picLocks/>
          </p:cNvPicPr>
          <p:nvPr/>
        </p:nvPicPr>
        <p:blipFill>
          <a:blip r:embed="rId14"/>
          <a:srcRect/>
          <a:stretch>
            <a:fillRect/>
          </a:stretch>
        </p:blipFill>
        <p:spPr bwMode="auto">
          <a:xfrm>
            <a:off x="0" y="6502413"/>
            <a:ext cx="9144000" cy="355587"/>
          </a:xfrm>
          <a:prstGeom prst="rect">
            <a:avLst/>
          </a:prstGeom>
          <a:noFill/>
          <a:ln w="9525">
            <a:noFill/>
            <a:miter lim="800000"/>
            <a:headEnd/>
            <a:tailEnd/>
          </a:ln>
        </p:spPr>
      </p:pic>
      <p:sp>
        <p:nvSpPr>
          <p:cNvPr id="5" name="Title Placeholder 1"/>
          <p:cNvSpPr>
            <a:spLocks noGrp="1"/>
          </p:cNvSpPr>
          <p:nvPr>
            <p:ph type="title"/>
          </p:nvPr>
        </p:nvSpPr>
        <p:spPr>
          <a:xfrm>
            <a:off x="119818" y="162410"/>
            <a:ext cx="2515438" cy="830997"/>
          </a:xfrm>
          <a:prstGeom prst="rect">
            <a:avLst/>
          </a:prstGeom>
        </p:spPr>
        <p:txBody>
          <a:bodyPr vert="horz" wrap="square" lIns="91440" tIns="45720" rIns="91440" bIns="45720" rtlCol="0" anchor="ctr">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736503"/>
            <a:ext cx="8229600" cy="1384995"/>
          </a:xfrm>
          <a:prstGeom prst="rect">
            <a:avLst/>
          </a:prstGeom>
        </p:spPr>
        <p:txBody>
          <a:bodyPr vert="horz" lIns="91440" tIns="45720" rIns="91440" bIns="45720" rtlCol="0" anchor="ctr">
            <a:spAutoFit/>
          </a:bodyPr>
          <a:lstStyle/>
          <a:p>
            <a:pPr lvl="0"/>
            <a:r>
              <a:rPr lang="en-US" dirty="0" smtClean="0"/>
              <a:t>Click to edit Master text styles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TextBox 3"/>
          <p:cNvSpPr txBox="1"/>
          <p:nvPr/>
        </p:nvSpPr>
        <p:spPr>
          <a:xfrm>
            <a:off x="3048001" y="6534727"/>
            <a:ext cx="3048000" cy="276999"/>
          </a:xfrm>
          <a:prstGeom prst="rect">
            <a:avLst/>
          </a:prstGeom>
          <a:noFill/>
        </p:spPr>
        <p:txBody>
          <a:bodyPr wrap="square" anchor="ctr">
            <a:spAutoFit/>
          </a:bodyPr>
          <a:lstStyle/>
          <a:p>
            <a:pPr marL="0" marR="0" lvl="0" indent="0" algn="ctr" defTabSz="274320" rtl="0" eaLnBrk="0" fontAlgn="auto" latinLnBrk="0" hangingPunct="0">
              <a:lnSpc>
                <a:spcPct val="100000"/>
              </a:lnSpc>
              <a:spcBef>
                <a:spcPts val="0"/>
              </a:spcBef>
              <a:spcAft>
                <a:spcPts val="0"/>
              </a:spcAft>
              <a:buClrTx/>
              <a:buSzTx/>
              <a:buFontTx/>
              <a:buNone/>
              <a:tabLst/>
              <a:defRPr/>
            </a:pPr>
            <a:r>
              <a:rPr kumimoji="0" lang="en-US" sz="600" b="0" i="0" u="none" strike="noStrike" kern="300" cap="none" spc="50" normalizeH="0" baseline="0" dirty="0" smtClean="0">
                <a:ln>
                  <a:noFill/>
                </a:ln>
                <a:solidFill>
                  <a:schemeClr val="accent1">
                    <a:lumMod val="40000"/>
                    <a:lumOff val="60000"/>
                  </a:schemeClr>
                </a:solidFill>
                <a:effectLst/>
                <a:uLnTx/>
                <a:uFillTx/>
                <a:latin typeface="+mn-lt"/>
                <a:ea typeface="ＭＳ Ｐゴシック" pitchFamily="34" charset="-128"/>
                <a:cs typeface="Arial"/>
              </a:rPr>
              <a:t>Company Confidential - For Internal Use Only</a:t>
            </a:r>
            <a:br>
              <a:rPr kumimoji="0" lang="en-US" sz="600" b="0" i="0" u="none" strike="noStrike" kern="300" cap="none" spc="50" normalizeH="0" baseline="0" dirty="0" smtClean="0">
                <a:ln>
                  <a:noFill/>
                </a:ln>
                <a:solidFill>
                  <a:schemeClr val="accent1">
                    <a:lumMod val="40000"/>
                    <a:lumOff val="60000"/>
                  </a:schemeClr>
                </a:solidFill>
                <a:effectLst/>
                <a:uLnTx/>
                <a:uFillTx/>
                <a:latin typeface="+mn-lt"/>
                <a:ea typeface="ＭＳ Ｐゴシック" pitchFamily="34" charset="-128"/>
                <a:cs typeface="Arial"/>
              </a:rPr>
            </a:br>
            <a:r>
              <a:rPr kumimoji="0" lang="en-US" sz="600" b="0" i="0" u="none" strike="noStrike" kern="300" cap="none" spc="50" normalizeH="0" baseline="0" dirty="0" smtClean="0">
                <a:ln>
                  <a:noFill/>
                </a:ln>
                <a:solidFill>
                  <a:schemeClr val="accent1">
                    <a:lumMod val="40000"/>
                    <a:lumOff val="60000"/>
                  </a:schemeClr>
                </a:solidFill>
                <a:effectLst/>
                <a:uLnTx/>
                <a:uFillTx/>
                <a:latin typeface="+mn-lt"/>
                <a:ea typeface="ＭＳ Ｐゴシック" pitchFamily="34" charset="-128"/>
                <a:cs typeface="Arial"/>
              </a:rPr>
              <a:t>Copyright © 2013, SAS Institute Inc. All rights reserved.</a:t>
            </a:r>
            <a:endParaRPr kumimoji="0" lang="en-US" sz="600" b="0" i="0" u="none" strike="noStrike" kern="300" cap="none" spc="50" normalizeH="0" baseline="0" dirty="0">
              <a:ln>
                <a:noFill/>
              </a:ln>
              <a:solidFill>
                <a:schemeClr val="accent1">
                  <a:lumMod val="40000"/>
                  <a:lumOff val="60000"/>
                </a:schemeClr>
              </a:solidFill>
              <a:effectLst/>
              <a:uLnTx/>
              <a:uFillTx/>
              <a:latin typeface="+mn-lt"/>
              <a:ea typeface="ＭＳ Ｐゴシック" pitchFamily="34" charset="-128"/>
              <a:cs typeface="Arial"/>
            </a:endParaRPr>
          </a:p>
        </p:txBody>
      </p:sp>
      <p:pic>
        <p:nvPicPr>
          <p:cNvPr id="6" name="Picture 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80042" y="6525549"/>
            <a:ext cx="488723" cy="283020"/>
          </a:xfrm>
          <a:prstGeom prst="rect">
            <a:avLst/>
          </a:prstGeom>
        </p:spPr>
      </p:pic>
    </p:spTree>
    <p:extLst>
      <p:ext uri="{BB962C8B-B14F-4D97-AF65-F5344CB8AC3E}">
        <p14:creationId xmlns:p14="http://schemas.microsoft.com/office/powerpoint/2010/main" val="52474443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 id="2147483878" r:id="rId12"/>
  </p:sldLayoutIdLst>
  <p:transition>
    <p:fade/>
  </p:transition>
  <p:timing>
    <p:tnLst>
      <p:par>
        <p:cTn id="1" dur="indefinite" restart="never" nodeType="tmRoot"/>
      </p:par>
    </p:tnLst>
  </p:timing>
  <p:txStyles>
    <p:titleStyle>
      <a:lvl1pPr algn="r" defTabSz="182880" rtl="0" eaLnBrk="1" latinLnBrk="0" hangingPunct="1">
        <a:spcBef>
          <a:spcPct val="0"/>
        </a:spcBef>
        <a:buNone/>
        <a:defRPr sz="1600" kern="1200" cap="all" baseline="0">
          <a:solidFill>
            <a:schemeClr val="accent3"/>
          </a:solidFill>
          <a:latin typeface="+mj-lt"/>
          <a:ea typeface="+mj-ea"/>
          <a:cs typeface="+mj-cs"/>
        </a:defRPr>
      </a:lvl1pPr>
    </p:titleStyle>
    <p:bodyStyle>
      <a:lvl1pPr marL="182880" indent="-182880" algn="l" defTabSz="365760" rtl="0" eaLnBrk="1" latinLnBrk="0" hangingPunct="1">
        <a:lnSpc>
          <a:spcPct val="120000"/>
        </a:lnSpc>
        <a:spcBef>
          <a:spcPts val="0"/>
        </a:spcBef>
        <a:buClr>
          <a:schemeClr val="accent2"/>
        </a:buClr>
        <a:buSzPct val="80000"/>
        <a:buFont typeface="Arial" pitchFamily="34" charset="0"/>
        <a:buChar char="•"/>
        <a:defRPr sz="1800" b="0" kern="1200" cap="none" baseline="0">
          <a:solidFill>
            <a:schemeClr val="tx2">
              <a:lumMod val="50000"/>
            </a:schemeClr>
          </a:solidFill>
          <a:latin typeface="+mn-lt"/>
          <a:ea typeface="+mn-ea"/>
          <a:cs typeface="+mn-cs"/>
        </a:defRPr>
      </a:lvl1pPr>
      <a:lvl2pPr marL="365760" indent="-182880" algn="l" defTabSz="365760" rtl="0" eaLnBrk="1" latinLnBrk="0" hangingPunct="1">
        <a:lnSpc>
          <a:spcPct val="120000"/>
        </a:lnSpc>
        <a:spcBef>
          <a:spcPts val="0"/>
        </a:spcBef>
        <a:buClr>
          <a:schemeClr val="accent2"/>
        </a:buClr>
        <a:buSzPct val="80000"/>
        <a:buFont typeface="Arial" pitchFamily="34" charset="0"/>
        <a:buChar char="•"/>
        <a:tabLst/>
        <a:defRPr sz="1600" kern="1200" baseline="0">
          <a:solidFill>
            <a:schemeClr val="tx2">
              <a:lumMod val="50000"/>
            </a:schemeClr>
          </a:solidFill>
          <a:latin typeface="+mn-lt"/>
          <a:ea typeface="+mn-ea"/>
          <a:cs typeface="+mn-cs"/>
        </a:defRPr>
      </a:lvl2pPr>
      <a:lvl3pPr marL="548640" indent="-182880" algn="l" defTabSz="365760" rtl="0" eaLnBrk="1" latinLnBrk="0" hangingPunct="1">
        <a:lnSpc>
          <a:spcPct val="120000"/>
        </a:lnSpc>
        <a:spcBef>
          <a:spcPts val="0"/>
        </a:spcBef>
        <a:buClr>
          <a:schemeClr val="accent2"/>
        </a:buClr>
        <a:buSzPct val="80000"/>
        <a:buFont typeface="Arial" pitchFamily="34" charset="0"/>
        <a:buChar char="•"/>
        <a:defRPr sz="1400" kern="1200" baseline="0">
          <a:solidFill>
            <a:schemeClr val="tx2">
              <a:lumMod val="50000"/>
            </a:schemeClr>
          </a:solidFill>
          <a:latin typeface="+mn-lt"/>
          <a:ea typeface="+mn-ea"/>
          <a:cs typeface="+mn-cs"/>
        </a:defRPr>
      </a:lvl3pPr>
      <a:lvl4pPr marL="731520" indent="-182880" algn="l" defTabSz="365760" rtl="0" eaLnBrk="1" latinLnBrk="0" hangingPunct="1">
        <a:lnSpc>
          <a:spcPct val="120000"/>
        </a:lnSpc>
        <a:spcBef>
          <a:spcPts val="0"/>
        </a:spcBef>
        <a:buClr>
          <a:schemeClr val="accent2"/>
        </a:buClr>
        <a:buSzPct val="80000"/>
        <a:buFont typeface="Arial" pitchFamily="34" charset="0"/>
        <a:buChar char="•"/>
        <a:defRPr sz="1200" kern="1200" baseline="0">
          <a:solidFill>
            <a:schemeClr val="tx2">
              <a:lumMod val="50000"/>
            </a:schemeClr>
          </a:solidFill>
          <a:latin typeface="+mn-lt"/>
          <a:ea typeface="+mn-ea"/>
          <a:cs typeface="+mn-cs"/>
        </a:defRPr>
      </a:lvl4pPr>
      <a:lvl5pPr marL="902970" indent="-171450" algn="l" defTabSz="365760" rtl="0" eaLnBrk="1" latinLnBrk="0" hangingPunct="1">
        <a:lnSpc>
          <a:spcPct val="120000"/>
        </a:lnSpc>
        <a:spcBef>
          <a:spcPts val="0"/>
        </a:spcBef>
        <a:buClr>
          <a:schemeClr val="accent2"/>
        </a:buClr>
        <a:buSzPct val="80000"/>
        <a:buFont typeface="Arial" pitchFamily="34" charset="0"/>
        <a:buChar char="•"/>
        <a:defRPr sz="1000" kern="1200" baseline="0">
          <a:solidFill>
            <a:schemeClr val="tx2">
              <a:lumMod val="50000"/>
            </a:schemeClr>
          </a:solidFill>
          <a:latin typeface="+mn-lt"/>
          <a:ea typeface="+mn-ea"/>
          <a:cs typeface="+mn-cs"/>
        </a:defRPr>
      </a:lvl5pPr>
      <a:lvl6pPr marL="1097280" indent="-182880" algn="l" defTabSz="365760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6pPr>
      <a:lvl7pPr marL="1280160" indent="-182880" algn="l" defTabSz="365760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7pPr>
      <a:lvl8pPr marL="1463040" indent="-182880" algn="l" defTabSz="91440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8pPr>
      <a:lvl9pPr marL="1645920" indent="-182880" algn="l" defTabSz="36576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iki.jenkins-ci.org/display/JENKINS/Remote+access+API"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regexr.com/"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regex.inginf.units.it/"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8057" y="2419863"/>
            <a:ext cx="6128432" cy="1107996"/>
          </a:xfrm>
        </p:spPr>
        <p:txBody>
          <a:bodyPr/>
          <a:lstStyle/>
          <a:p>
            <a:r>
              <a:rPr lang="en-US" dirty="0" smtClean="0"/>
              <a:t>Creating structured tables from unstructured </a:t>
            </a:r>
            <a:r>
              <a:rPr lang="en-US" dirty="0"/>
              <a:t>text logs </a:t>
            </a:r>
            <a:r>
              <a:rPr lang="en-US" dirty="0" smtClean="0"/>
              <a:t>with text explorer</a:t>
            </a:r>
            <a:endParaRPr lang="en-US" dirty="0"/>
          </a:p>
        </p:txBody>
      </p:sp>
      <p:sp>
        <p:nvSpPr>
          <p:cNvPr id="3" name="Text Placeholder 2"/>
          <p:cNvSpPr>
            <a:spLocks noGrp="1"/>
          </p:cNvSpPr>
          <p:nvPr>
            <p:ph type="body" sz="quarter" idx="13"/>
          </p:nvPr>
        </p:nvSpPr>
        <p:spPr/>
        <p:txBody>
          <a:bodyPr/>
          <a:lstStyle/>
          <a:p>
            <a:r>
              <a:rPr lang="en-US" dirty="0" smtClean="0"/>
              <a:t>Dr. Shannon </a:t>
            </a:r>
            <a:r>
              <a:rPr lang="en-US" dirty="0" err="1" smtClean="0"/>
              <a:t>conners</a:t>
            </a:r>
            <a:r>
              <a:rPr lang="en-US" dirty="0" smtClean="0"/>
              <a:t>, JMP R&amp;D</a:t>
            </a:r>
            <a:endParaRPr lang="en-US" dirty="0"/>
          </a:p>
        </p:txBody>
      </p:sp>
    </p:spTree>
    <p:extLst>
      <p:ext uri="{BB962C8B-B14F-4D97-AF65-F5344CB8AC3E}">
        <p14:creationId xmlns:p14="http://schemas.microsoft.com/office/powerpoint/2010/main" val="29470726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Exporting data</a:t>
            </a:r>
            <a:endParaRPr lang="en-US" dirty="0"/>
          </a:p>
        </p:txBody>
      </p:sp>
      <p:sp>
        <p:nvSpPr>
          <p:cNvPr id="3" name="Text Placeholder 2"/>
          <p:cNvSpPr>
            <a:spLocks noGrp="1"/>
          </p:cNvSpPr>
          <p:nvPr>
            <p:ph type="body" sz="quarter" idx="12"/>
          </p:nvPr>
        </p:nvSpPr>
        <p:spPr/>
        <p:txBody>
          <a:bodyPr/>
          <a:lstStyle/>
          <a:p>
            <a:r>
              <a:rPr lang="en-US" dirty="0" smtClean="0"/>
              <a:t>Problems with Jenkins web report data</a:t>
            </a:r>
            <a:endParaRPr lang="en-US" dirty="0"/>
          </a:p>
        </p:txBody>
      </p:sp>
      <p:pic>
        <p:nvPicPr>
          <p:cNvPr id="6" name="Picture 5"/>
          <p:cNvPicPr>
            <a:picLocks noChangeAspect="1"/>
          </p:cNvPicPr>
          <p:nvPr/>
        </p:nvPicPr>
        <p:blipFill>
          <a:blip r:embed="rId3"/>
          <a:stretch>
            <a:fillRect/>
          </a:stretch>
        </p:blipFill>
        <p:spPr>
          <a:xfrm>
            <a:off x="1895128" y="2231622"/>
            <a:ext cx="3886103" cy="3268404"/>
          </a:xfrm>
          <a:prstGeom prst="rect">
            <a:avLst/>
          </a:prstGeom>
        </p:spPr>
      </p:pic>
      <p:sp>
        <p:nvSpPr>
          <p:cNvPr id="7" name="Rectangle 6"/>
          <p:cNvSpPr/>
          <p:nvPr/>
        </p:nvSpPr>
        <p:spPr>
          <a:xfrm>
            <a:off x="1895128" y="2231622"/>
            <a:ext cx="2475593" cy="136200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8" name="TextBox 7"/>
          <p:cNvSpPr txBox="1"/>
          <p:nvPr/>
        </p:nvSpPr>
        <p:spPr>
          <a:xfrm>
            <a:off x="2230046" y="1492958"/>
            <a:ext cx="1838965" cy="646331"/>
          </a:xfrm>
          <a:prstGeom prst="rect">
            <a:avLst/>
          </a:prstGeom>
          <a:noFill/>
        </p:spPr>
        <p:txBody>
          <a:bodyPr wrap="none" rtlCol="0">
            <a:spAutoFit/>
          </a:bodyPr>
          <a:lstStyle/>
          <a:p>
            <a:r>
              <a:rPr lang="en-US" dirty="0" smtClean="0"/>
              <a:t>Need to recode </a:t>
            </a:r>
          </a:p>
          <a:p>
            <a:r>
              <a:rPr lang="en-US" dirty="0" smtClean="0"/>
              <a:t>color into Status</a:t>
            </a:r>
            <a:endParaRPr lang="en-US" dirty="0"/>
          </a:p>
        </p:txBody>
      </p:sp>
      <p:sp>
        <p:nvSpPr>
          <p:cNvPr id="9" name="TextBox 8"/>
          <p:cNvSpPr txBox="1"/>
          <p:nvPr/>
        </p:nvSpPr>
        <p:spPr>
          <a:xfrm>
            <a:off x="4689691" y="1366142"/>
            <a:ext cx="1632087" cy="646331"/>
          </a:xfrm>
          <a:prstGeom prst="rect">
            <a:avLst/>
          </a:prstGeom>
          <a:noFill/>
        </p:spPr>
        <p:txBody>
          <a:bodyPr wrap="square" rtlCol="0">
            <a:spAutoFit/>
          </a:bodyPr>
          <a:lstStyle/>
          <a:p>
            <a:r>
              <a:rPr lang="en-US" dirty="0" smtClean="0"/>
              <a:t>Bad duration </a:t>
            </a:r>
          </a:p>
          <a:p>
            <a:r>
              <a:rPr lang="en-US" dirty="0" smtClean="0"/>
              <a:t>format!</a:t>
            </a:r>
            <a:endParaRPr lang="en-US" dirty="0"/>
          </a:p>
        </p:txBody>
      </p:sp>
      <p:sp>
        <p:nvSpPr>
          <p:cNvPr id="10" name="Rectangle 9"/>
          <p:cNvSpPr/>
          <p:nvPr/>
        </p:nvSpPr>
        <p:spPr>
          <a:xfrm>
            <a:off x="4915470" y="2231622"/>
            <a:ext cx="428017" cy="136200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Tree>
    <p:extLst>
      <p:ext uri="{BB962C8B-B14F-4D97-AF65-F5344CB8AC3E}">
        <p14:creationId xmlns:p14="http://schemas.microsoft.com/office/powerpoint/2010/main" val="87085542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Exporting data</a:t>
            </a:r>
            <a:endParaRPr lang="en-US" dirty="0"/>
          </a:p>
        </p:txBody>
      </p:sp>
      <p:sp>
        <p:nvSpPr>
          <p:cNvPr id="3" name="Text Placeholder 2"/>
          <p:cNvSpPr>
            <a:spLocks noGrp="1"/>
          </p:cNvSpPr>
          <p:nvPr>
            <p:ph type="body" sz="quarter" idx="12"/>
          </p:nvPr>
        </p:nvSpPr>
        <p:spPr/>
        <p:txBody>
          <a:bodyPr/>
          <a:lstStyle/>
          <a:p>
            <a:r>
              <a:rPr lang="en-US" dirty="0" smtClean="0"/>
              <a:t>Improving data export with JMP 14</a:t>
            </a:r>
            <a:endParaRPr lang="en-US" dirty="0"/>
          </a:p>
        </p:txBody>
      </p:sp>
      <p:sp>
        <p:nvSpPr>
          <p:cNvPr id="4" name="Content Placeholder 3"/>
          <p:cNvSpPr>
            <a:spLocks noGrp="1"/>
          </p:cNvSpPr>
          <p:nvPr>
            <p:ph sz="quarter" idx="11"/>
          </p:nvPr>
        </p:nvSpPr>
        <p:spPr>
          <a:xfrm>
            <a:off x="301557" y="1920171"/>
            <a:ext cx="8571509" cy="2899255"/>
          </a:xfrm>
        </p:spPr>
        <p:txBody>
          <a:bodyPr/>
          <a:lstStyle/>
          <a:p>
            <a:pPr algn="just"/>
            <a:r>
              <a:rPr lang="en-US" dirty="0"/>
              <a:t>“REST-like” APIs </a:t>
            </a:r>
            <a:r>
              <a:rPr lang="en-US" dirty="0" smtClean="0"/>
              <a:t>retrieving XML/JSON summary </a:t>
            </a:r>
            <a:r>
              <a:rPr lang="en-US" dirty="0"/>
              <a:t>data are documented at </a:t>
            </a:r>
            <a:r>
              <a:rPr lang="en-US" dirty="0">
                <a:hlinkClick r:id="rId3"/>
              </a:rPr>
              <a:t>https://</a:t>
            </a:r>
            <a:r>
              <a:rPr lang="en-US" dirty="0" smtClean="0">
                <a:hlinkClick r:id="rId3"/>
              </a:rPr>
              <a:t>wiki.jenkins-ci.org/display/JENKINS/Remote+access+API</a:t>
            </a:r>
            <a:endParaRPr lang="en-US" dirty="0" smtClean="0"/>
          </a:p>
          <a:p>
            <a:pPr algn="just"/>
            <a:endParaRPr lang="en-US" dirty="0"/>
          </a:p>
          <a:p>
            <a:pPr algn="just"/>
            <a:r>
              <a:rPr lang="en-US" dirty="0" smtClean="0"/>
              <a:t>I lucked out when</a:t>
            </a:r>
            <a:endParaRPr lang="en-US" dirty="0"/>
          </a:p>
          <a:p>
            <a:pPr lvl="2" algn="just"/>
            <a:r>
              <a:rPr lang="en-US" dirty="0" smtClean="0"/>
              <a:t>JMP 13 introduced JSON support</a:t>
            </a:r>
          </a:p>
          <a:p>
            <a:pPr lvl="2" algn="just"/>
            <a:r>
              <a:rPr lang="en-US" dirty="0" smtClean="0"/>
              <a:t>JMP </a:t>
            </a:r>
            <a:r>
              <a:rPr lang="en-US" dirty="0"/>
              <a:t>14 </a:t>
            </a:r>
            <a:r>
              <a:rPr lang="en-US" dirty="0" smtClean="0"/>
              <a:t>added JSL to interact with web services and links in data tables</a:t>
            </a:r>
            <a:endParaRPr lang="en-US" dirty="0"/>
          </a:p>
          <a:p>
            <a:pPr lvl="1" algn="just"/>
            <a:endParaRPr lang="en-US" dirty="0" smtClean="0"/>
          </a:p>
          <a:p>
            <a:pPr algn="just"/>
            <a:r>
              <a:rPr lang="en-US" dirty="0" smtClean="0"/>
              <a:t>Special </a:t>
            </a:r>
            <a:r>
              <a:rPr lang="en-US" dirty="0"/>
              <a:t>thanks to </a:t>
            </a:r>
            <a:r>
              <a:rPr lang="en-US" dirty="0" smtClean="0"/>
              <a:t>developer </a:t>
            </a:r>
            <a:r>
              <a:rPr lang="en-US" dirty="0"/>
              <a:t>Bryan </a:t>
            </a:r>
            <a:r>
              <a:rPr lang="en-US" dirty="0" smtClean="0"/>
              <a:t>Boone </a:t>
            </a:r>
            <a:r>
              <a:rPr lang="en-US" dirty="0"/>
              <a:t>for deciphering the Jenkins API and writing a script to pull project data for me</a:t>
            </a:r>
            <a:r>
              <a:rPr lang="en-US" dirty="0" smtClean="0"/>
              <a:t>!</a:t>
            </a:r>
            <a:endParaRPr lang="en-US" dirty="0"/>
          </a:p>
        </p:txBody>
      </p:sp>
    </p:spTree>
    <p:extLst>
      <p:ext uri="{BB962C8B-B14F-4D97-AF65-F5344CB8AC3E}">
        <p14:creationId xmlns:p14="http://schemas.microsoft.com/office/powerpoint/2010/main" val="206035414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Exporting data</a:t>
            </a:r>
            <a:endParaRPr lang="en-US" dirty="0"/>
          </a:p>
        </p:txBody>
      </p:sp>
      <p:sp>
        <p:nvSpPr>
          <p:cNvPr id="3" name="Text Placeholder 2"/>
          <p:cNvSpPr>
            <a:spLocks noGrp="1"/>
          </p:cNvSpPr>
          <p:nvPr>
            <p:ph type="body" sz="quarter" idx="12"/>
          </p:nvPr>
        </p:nvSpPr>
        <p:spPr/>
        <p:txBody>
          <a:bodyPr/>
          <a:lstStyle/>
          <a:p>
            <a:r>
              <a:rPr lang="en-US" dirty="0" smtClean="0"/>
              <a:t>JMP 14 workflow for retrieving summary data</a:t>
            </a:r>
            <a:endParaRPr lang="en-US" dirty="0"/>
          </a:p>
        </p:txBody>
      </p:sp>
      <p:sp>
        <p:nvSpPr>
          <p:cNvPr id="5" name="Rectangle 4"/>
          <p:cNvSpPr/>
          <p:nvPr/>
        </p:nvSpPr>
        <p:spPr>
          <a:xfrm>
            <a:off x="361242" y="2916148"/>
            <a:ext cx="1783649" cy="11796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Jenkins </a:t>
            </a:r>
            <a:r>
              <a:rPr lang="en-US" dirty="0" smtClean="0">
                <a:solidFill>
                  <a:schemeClr val="bg1"/>
                </a:solidFill>
              </a:rPr>
              <a:t>project names</a:t>
            </a:r>
          </a:p>
          <a:p>
            <a:pPr algn="ctr"/>
            <a:r>
              <a:rPr lang="en-US" dirty="0" smtClean="0">
                <a:solidFill>
                  <a:schemeClr val="bg1"/>
                </a:solidFill>
              </a:rPr>
              <a:t>(</a:t>
            </a:r>
            <a:r>
              <a:rPr lang="en-US" dirty="0" smtClean="0">
                <a:solidFill>
                  <a:schemeClr val="bg1"/>
                </a:solidFill>
              </a:rPr>
              <a:t>1…t)</a:t>
            </a:r>
            <a:endParaRPr lang="en-US" dirty="0">
              <a:solidFill>
                <a:schemeClr val="bg1"/>
              </a:solidFill>
            </a:endParaRPr>
          </a:p>
        </p:txBody>
      </p:sp>
      <p:sp>
        <p:nvSpPr>
          <p:cNvPr id="8" name="Rectangle 7"/>
          <p:cNvSpPr/>
          <p:nvPr/>
        </p:nvSpPr>
        <p:spPr>
          <a:xfrm>
            <a:off x="7786165" y="1309508"/>
            <a:ext cx="535523" cy="5305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t1</a:t>
            </a:r>
            <a:endParaRPr lang="en-US" dirty="0">
              <a:solidFill>
                <a:schemeClr val="bg1"/>
              </a:solidFill>
            </a:endParaRPr>
          </a:p>
        </p:txBody>
      </p:sp>
      <p:sp>
        <p:nvSpPr>
          <p:cNvPr id="9" name="Rectangle 8"/>
          <p:cNvSpPr/>
          <p:nvPr/>
        </p:nvSpPr>
        <p:spPr>
          <a:xfrm>
            <a:off x="7794281" y="4686051"/>
            <a:ext cx="535523" cy="5305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smtClean="0">
                <a:solidFill>
                  <a:schemeClr val="bg1"/>
                </a:solidFill>
              </a:rPr>
              <a:t>tn</a:t>
            </a:r>
            <a:endParaRPr lang="en-US" dirty="0">
              <a:solidFill>
                <a:schemeClr val="bg1"/>
              </a:solidFill>
            </a:endParaRPr>
          </a:p>
        </p:txBody>
      </p:sp>
      <p:sp>
        <p:nvSpPr>
          <p:cNvPr id="10" name="Rectangle 9"/>
          <p:cNvSpPr/>
          <p:nvPr/>
        </p:nvSpPr>
        <p:spPr>
          <a:xfrm>
            <a:off x="7786165" y="2424286"/>
            <a:ext cx="535523" cy="5305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t2</a:t>
            </a:r>
            <a:endParaRPr lang="en-US" dirty="0">
              <a:solidFill>
                <a:schemeClr val="bg1"/>
              </a:solidFill>
            </a:endParaRPr>
          </a:p>
        </p:txBody>
      </p:sp>
      <p:sp>
        <p:nvSpPr>
          <p:cNvPr id="11" name="Rectangle 10"/>
          <p:cNvSpPr/>
          <p:nvPr/>
        </p:nvSpPr>
        <p:spPr>
          <a:xfrm>
            <a:off x="7794281" y="3516486"/>
            <a:ext cx="535523" cy="5305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t3</a:t>
            </a:r>
            <a:endParaRPr lang="en-US" dirty="0">
              <a:solidFill>
                <a:schemeClr val="bg1"/>
              </a:solidFill>
            </a:endParaRPr>
          </a:p>
        </p:txBody>
      </p:sp>
      <p:sp>
        <p:nvSpPr>
          <p:cNvPr id="13" name="Rectangle 12"/>
          <p:cNvSpPr/>
          <p:nvPr/>
        </p:nvSpPr>
        <p:spPr>
          <a:xfrm>
            <a:off x="2868860" y="2916149"/>
            <a:ext cx="1320801" cy="11796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Create a new table for</a:t>
            </a:r>
          </a:p>
          <a:p>
            <a:pPr algn="ctr"/>
            <a:r>
              <a:rPr lang="en-US" dirty="0">
                <a:solidFill>
                  <a:schemeClr val="bg1"/>
                </a:solidFill>
              </a:rPr>
              <a:t>p</a:t>
            </a:r>
            <a:r>
              <a:rPr lang="en-US" dirty="0" smtClean="0">
                <a:solidFill>
                  <a:schemeClr val="bg1"/>
                </a:solidFill>
              </a:rPr>
              <a:t>roject t</a:t>
            </a:r>
            <a:endParaRPr lang="en-US" dirty="0">
              <a:solidFill>
                <a:schemeClr val="bg1"/>
              </a:solidFill>
            </a:endParaRPr>
          </a:p>
        </p:txBody>
      </p:sp>
      <p:cxnSp>
        <p:nvCxnSpPr>
          <p:cNvPr id="17" name="Straight Arrow Connector 16"/>
          <p:cNvCxnSpPr/>
          <p:nvPr/>
        </p:nvCxnSpPr>
        <p:spPr>
          <a:xfrm flipV="1">
            <a:off x="7216963" y="1717657"/>
            <a:ext cx="457898" cy="801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7216963" y="2689575"/>
            <a:ext cx="457898" cy="265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7246071" y="3516486"/>
            <a:ext cx="428790" cy="265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7105659" y="3884540"/>
            <a:ext cx="569202" cy="801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172193" y="2916149"/>
            <a:ext cx="1320801" cy="11796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Import JSON for </a:t>
            </a:r>
            <a:r>
              <a:rPr lang="en-US" dirty="0" smtClean="0">
                <a:solidFill>
                  <a:schemeClr val="bg1"/>
                </a:solidFill>
              </a:rPr>
              <a:t>all builds</a:t>
            </a:r>
            <a:endParaRPr lang="en-US" dirty="0">
              <a:solidFill>
                <a:schemeClr val="bg1"/>
              </a:solidFill>
            </a:endParaRPr>
          </a:p>
        </p:txBody>
      </p:sp>
      <p:sp>
        <p:nvSpPr>
          <p:cNvPr id="31" name="Bent-Up Arrow 30"/>
          <p:cNvSpPr/>
          <p:nvPr/>
        </p:nvSpPr>
        <p:spPr>
          <a:xfrm>
            <a:off x="3796285" y="4260395"/>
            <a:ext cx="2390030" cy="502355"/>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32" name="Bent-Up Arrow 31"/>
          <p:cNvSpPr/>
          <p:nvPr/>
        </p:nvSpPr>
        <p:spPr>
          <a:xfrm rot="10800000">
            <a:off x="3676414" y="2221177"/>
            <a:ext cx="2363141" cy="489901"/>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33" name="Right Arrow 32"/>
          <p:cNvSpPr/>
          <p:nvPr/>
        </p:nvSpPr>
        <p:spPr>
          <a:xfrm>
            <a:off x="2272617" y="3365541"/>
            <a:ext cx="524233" cy="275783"/>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Tree>
    <p:extLst>
      <p:ext uri="{BB962C8B-B14F-4D97-AF65-F5344CB8AC3E}">
        <p14:creationId xmlns:p14="http://schemas.microsoft.com/office/powerpoint/2010/main" val="200219466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Exporting data</a:t>
            </a:r>
            <a:endParaRPr lang="en-US" dirty="0"/>
          </a:p>
        </p:txBody>
      </p:sp>
      <p:sp>
        <p:nvSpPr>
          <p:cNvPr id="3" name="Text Placeholder 2"/>
          <p:cNvSpPr>
            <a:spLocks noGrp="1"/>
          </p:cNvSpPr>
          <p:nvPr>
            <p:ph type="body" sz="quarter" idx="12"/>
          </p:nvPr>
        </p:nvSpPr>
        <p:spPr/>
        <p:txBody>
          <a:bodyPr/>
          <a:lstStyle/>
          <a:p>
            <a:r>
              <a:rPr lang="en-US" dirty="0" smtClean="0"/>
              <a:t>Questions that summary data can help answer</a:t>
            </a:r>
            <a:endParaRPr lang="en-US" dirty="0"/>
          </a:p>
        </p:txBody>
      </p:sp>
      <p:sp>
        <p:nvSpPr>
          <p:cNvPr id="4" name="Content Placeholder 3"/>
          <p:cNvSpPr>
            <a:spLocks noGrp="1"/>
          </p:cNvSpPr>
          <p:nvPr>
            <p:ph sz="quarter" idx="11"/>
          </p:nvPr>
        </p:nvSpPr>
        <p:spPr>
          <a:xfrm>
            <a:off x="366889" y="1633027"/>
            <a:ext cx="8232776" cy="3305520"/>
          </a:xfrm>
        </p:spPr>
        <p:txBody>
          <a:bodyPr/>
          <a:lstStyle/>
          <a:p>
            <a:r>
              <a:rPr lang="en-US" dirty="0" smtClean="0"/>
              <a:t>How many builds run for each project, each day/week/cycle?</a:t>
            </a:r>
          </a:p>
          <a:p>
            <a:r>
              <a:rPr lang="en-US" dirty="0" smtClean="0"/>
              <a:t>How frequently do runs with unstable or failure status occur?</a:t>
            </a:r>
          </a:p>
          <a:p>
            <a:r>
              <a:rPr lang="en-US" dirty="0" smtClean="0"/>
              <a:t>Is total run time changing over time?</a:t>
            </a:r>
          </a:p>
          <a:p>
            <a:r>
              <a:rPr lang="en-US" dirty="0" smtClean="0"/>
              <a:t>What’s the typical run time for each project?</a:t>
            </a:r>
          </a:p>
          <a:p>
            <a:endParaRPr lang="en-US" i="1" dirty="0" smtClean="0"/>
          </a:p>
          <a:p>
            <a:r>
              <a:rPr lang="en-US" i="1" dirty="0" smtClean="0"/>
              <a:t>Did anything out of the norm happen today?</a:t>
            </a:r>
          </a:p>
          <a:p>
            <a:pPr lvl="1"/>
            <a:r>
              <a:rPr lang="en-US" dirty="0" smtClean="0"/>
              <a:t>timing change</a:t>
            </a:r>
          </a:p>
          <a:p>
            <a:pPr lvl="1"/>
            <a:r>
              <a:rPr lang="en-US" dirty="0" smtClean="0"/>
              <a:t>more/fewer runs than </a:t>
            </a:r>
            <a:r>
              <a:rPr lang="en-US" dirty="0" smtClean="0"/>
              <a:t>normal</a:t>
            </a:r>
          </a:p>
          <a:p>
            <a:pPr lvl="1"/>
            <a:r>
              <a:rPr lang="en-US" dirty="0" smtClean="0"/>
              <a:t>more failures than usual</a:t>
            </a:r>
            <a:endParaRPr lang="en-US" dirty="0"/>
          </a:p>
          <a:p>
            <a:endParaRPr lang="en-US" dirty="0"/>
          </a:p>
        </p:txBody>
      </p:sp>
    </p:spTree>
    <p:extLst>
      <p:ext uri="{BB962C8B-B14F-4D97-AF65-F5344CB8AC3E}">
        <p14:creationId xmlns:p14="http://schemas.microsoft.com/office/powerpoint/2010/main" val="424582064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Exporting data	</a:t>
            </a:r>
            <a:endParaRPr lang="en-US" dirty="0"/>
          </a:p>
        </p:txBody>
      </p:sp>
      <p:sp>
        <p:nvSpPr>
          <p:cNvPr id="3" name="Text Placeholder 2"/>
          <p:cNvSpPr>
            <a:spLocks noGrp="1"/>
          </p:cNvSpPr>
          <p:nvPr>
            <p:ph type="body" sz="quarter" idx="12"/>
          </p:nvPr>
        </p:nvSpPr>
        <p:spPr>
          <a:xfrm>
            <a:off x="2635255" y="397555"/>
            <a:ext cx="6054720" cy="338554"/>
          </a:xfrm>
        </p:spPr>
        <p:txBody>
          <a:bodyPr/>
          <a:lstStyle/>
          <a:p>
            <a:r>
              <a:rPr lang="en-US" dirty="0" smtClean="0"/>
              <a:t>Questions that summary data can’t help answer</a:t>
            </a:r>
            <a:endParaRPr lang="en-US" dirty="0"/>
          </a:p>
        </p:txBody>
      </p:sp>
      <p:sp>
        <p:nvSpPr>
          <p:cNvPr id="4" name="Content Placeholder 3"/>
          <p:cNvSpPr>
            <a:spLocks noGrp="1"/>
          </p:cNvSpPr>
          <p:nvPr>
            <p:ph sz="quarter" idx="11"/>
          </p:nvPr>
        </p:nvSpPr>
        <p:spPr>
          <a:xfrm>
            <a:off x="330740" y="1746554"/>
            <a:ext cx="8232776" cy="3416320"/>
          </a:xfrm>
        </p:spPr>
        <p:txBody>
          <a:bodyPr/>
          <a:lstStyle/>
          <a:p>
            <a:r>
              <a:rPr lang="en-US" dirty="0" smtClean="0"/>
              <a:t>Questions about Builds</a:t>
            </a:r>
            <a:endParaRPr lang="en-US" dirty="0"/>
          </a:p>
          <a:p>
            <a:pPr lvl="1"/>
            <a:r>
              <a:rPr lang="en-US" dirty="0"/>
              <a:t>How variable are </a:t>
            </a:r>
            <a:r>
              <a:rPr lang="en-US" dirty="0" smtClean="0"/>
              <a:t>the times associated with </a:t>
            </a:r>
            <a:r>
              <a:rPr lang="en-US" b="1" i="1" dirty="0" smtClean="0"/>
              <a:t>pieces</a:t>
            </a:r>
            <a:r>
              <a:rPr lang="en-US" dirty="0" smtClean="0"/>
              <a:t> of a complex build process?</a:t>
            </a:r>
            <a:endParaRPr lang="en-US" dirty="0"/>
          </a:p>
          <a:p>
            <a:pPr lvl="1"/>
            <a:r>
              <a:rPr lang="en-US" dirty="0" smtClean="0"/>
              <a:t>Which pieces’ performance improved </a:t>
            </a:r>
            <a:r>
              <a:rPr lang="en-US" dirty="0"/>
              <a:t>when we </a:t>
            </a:r>
            <a:r>
              <a:rPr lang="en-US" dirty="0" smtClean="0"/>
              <a:t>changed machines? </a:t>
            </a:r>
          </a:p>
          <a:p>
            <a:pPr lvl="1"/>
            <a:r>
              <a:rPr lang="en-US" dirty="0" smtClean="0"/>
              <a:t>Do we need to upgrade the Mac or Win hardware in a two-machine system?</a:t>
            </a:r>
          </a:p>
          <a:p>
            <a:pPr lvl="1"/>
            <a:r>
              <a:rPr lang="en-US" dirty="0" smtClean="0"/>
              <a:t>What impact did adding a proxy server have on build times?</a:t>
            </a:r>
            <a:endParaRPr lang="en-US" dirty="0"/>
          </a:p>
          <a:p>
            <a:pPr lvl="1"/>
            <a:r>
              <a:rPr lang="en-US" dirty="0" smtClean="0"/>
              <a:t>How </a:t>
            </a:r>
            <a:r>
              <a:rPr lang="en-US" dirty="0"/>
              <a:t>often </a:t>
            </a:r>
            <a:r>
              <a:rPr lang="en-US" dirty="0" smtClean="0"/>
              <a:t>has a specific error occurred? Do we catch it correctly every time?</a:t>
            </a:r>
            <a:endParaRPr lang="en-US" b="1" dirty="0"/>
          </a:p>
          <a:p>
            <a:pPr lvl="1"/>
            <a:endParaRPr lang="en-US" dirty="0" smtClean="0"/>
          </a:p>
          <a:p>
            <a:r>
              <a:rPr lang="en-US" dirty="0" smtClean="0"/>
              <a:t>Questions about Test runs</a:t>
            </a:r>
          </a:p>
          <a:p>
            <a:pPr lvl="1"/>
            <a:r>
              <a:rPr lang="en-US" dirty="0" smtClean="0"/>
              <a:t>How many tests have run/failed/succeeded over time? </a:t>
            </a:r>
          </a:p>
          <a:p>
            <a:pPr lvl="1"/>
            <a:r>
              <a:rPr lang="en-US" dirty="0" smtClean="0"/>
              <a:t>How many tests run on each operating system?</a:t>
            </a:r>
          </a:p>
          <a:p>
            <a:pPr lvl="1"/>
            <a:r>
              <a:rPr lang="en-US" dirty="0" smtClean="0"/>
              <a:t>How did adding or dropping an entire browser impact test numbers and run time?</a:t>
            </a:r>
          </a:p>
        </p:txBody>
      </p:sp>
    </p:spTree>
    <p:extLst>
      <p:ext uri="{BB962C8B-B14F-4D97-AF65-F5344CB8AC3E}">
        <p14:creationId xmlns:p14="http://schemas.microsoft.com/office/powerpoint/2010/main" val="236628273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Exporting data</a:t>
            </a:r>
            <a:endParaRPr lang="en-US" dirty="0"/>
          </a:p>
        </p:txBody>
      </p:sp>
      <p:sp>
        <p:nvSpPr>
          <p:cNvPr id="3" name="Text Placeholder 2"/>
          <p:cNvSpPr>
            <a:spLocks noGrp="1"/>
          </p:cNvSpPr>
          <p:nvPr>
            <p:ph type="body" sz="quarter" idx="3"/>
          </p:nvPr>
        </p:nvSpPr>
        <p:spPr/>
        <p:txBody>
          <a:bodyPr/>
          <a:lstStyle/>
          <a:p>
            <a:r>
              <a:rPr lang="en-US" dirty="0" smtClean="0"/>
              <a:t>Jenkins log data import</a:t>
            </a:r>
            <a:endParaRPr lang="en-US" dirty="0"/>
          </a:p>
        </p:txBody>
      </p:sp>
      <p:sp>
        <p:nvSpPr>
          <p:cNvPr id="6" name="Content Placeholder 5"/>
          <p:cNvSpPr>
            <a:spLocks noGrp="1"/>
          </p:cNvSpPr>
          <p:nvPr>
            <p:ph sz="quarter" idx="4"/>
          </p:nvPr>
        </p:nvSpPr>
        <p:spPr>
          <a:xfrm>
            <a:off x="119818" y="1193385"/>
            <a:ext cx="7615644" cy="4044184"/>
          </a:xfrm>
        </p:spPr>
        <p:txBody>
          <a:bodyPr/>
          <a:lstStyle/>
          <a:p>
            <a:pPr lvl="1"/>
            <a:r>
              <a:rPr lang="en-US" dirty="0" smtClean="0"/>
              <a:t>A key loop in my script adds log text for each run</a:t>
            </a:r>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smtClean="0"/>
          </a:p>
          <a:p>
            <a:pPr marL="0" indent="0" algn="ctr">
              <a:buNone/>
            </a:pPr>
            <a:endParaRPr lang="en-US" dirty="0" smtClean="0"/>
          </a:p>
          <a:p>
            <a:endParaRPr lang="en-US" dirty="0"/>
          </a:p>
          <a:p>
            <a:endParaRPr lang="en-US" dirty="0" smtClean="0"/>
          </a:p>
          <a:p>
            <a:endParaRPr lang="en-US" dirty="0"/>
          </a:p>
        </p:txBody>
      </p:sp>
      <p:pic>
        <p:nvPicPr>
          <p:cNvPr id="4" name="Picture 3"/>
          <p:cNvPicPr>
            <a:picLocks noChangeAspect="1"/>
          </p:cNvPicPr>
          <p:nvPr/>
        </p:nvPicPr>
        <p:blipFill>
          <a:blip r:embed="rId3"/>
          <a:stretch>
            <a:fillRect/>
          </a:stretch>
        </p:blipFill>
        <p:spPr>
          <a:xfrm>
            <a:off x="141734" y="1919111"/>
            <a:ext cx="2678543" cy="4196538"/>
          </a:xfrm>
          <a:prstGeom prst="rect">
            <a:avLst/>
          </a:prstGeom>
        </p:spPr>
      </p:pic>
      <p:sp>
        <p:nvSpPr>
          <p:cNvPr id="5" name="TextBox 4"/>
          <p:cNvSpPr txBox="1"/>
          <p:nvPr/>
        </p:nvSpPr>
        <p:spPr>
          <a:xfrm>
            <a:off x="3174047" y="3781778"/>
            <a:ext cx="575799" cy="369332"/>
          </a:xfrm>
          <a:prstGeom prst="rect">
            <a:avLst/>
          </a:prstGeom>
          <a:noFill/>
        </p:spPr>
        <p:txBody>
          <a:bodyPr wrap="none" rtlCol="0">
            <a:spAutoFit/>
          </a:bodyPr>
          <a:lstStyle/>
          <a:p>
            <a:r>
              <a:rPr lang="en-US" dirty="0" smtClean="0"/>
              <a:t>+ /n</a:t>
            </a:r>
            <a:endParaRPr lang="en-US" dirty="0"/>
          </a:p>
        </p:txBody>
      </p:sp>
      <p:sp>
        <p:nvSpPr>
          <p:cNvPr id="8" name="Right Brace 7"/>
          <p:cNvSpPr/>
          <p:nvPr/>
        </p:nvSpPr>
        <p:spPr>
          <a:xfrm>
            <a:off x="2982136" y="1919111"/>
            <a:ext cx="191911" cy="419653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9" name="Picture 8"/>
          <p:cNvPicPr>
            <a:picLocks noChangeAspect="1"/>
          </p:cNvPicPr>
          <p:nvPr/>
        </p:nvPicPr>
        <p:blipFill>
          <a:blip r:embed="rId4"/>
          <a:stretch>
            <a:fillRect/>
          </a:stretch>
        </p:blipFill>
        <p:spPr>
          <a:xfrm>
            <a:off x="4336802" y="1919111"/>
            <a:ext cx="4019798" cy="3907543"/>
          </a:xfrm>
          <a:prstGeom prst="rect">
            <a:avLst/>
          </a:prstGeom>
        </p:spPr>
      </p:pic>
      <p:cxnSp>
        <p:nvCxnSpPr>
          <p:cNvPr id="11" name="Straight Arrow Connector 10"/>
          <p:cNvCxnSpPr>
            <a:stCxn id="5" idx="3"/>
          </p:cNvCxnSpPr>
          <p:nvPr/>
        </p:nvCxnSpPr>
        <p:spPr>
          <a:xfrm flipV="1">
            <a:off x="3749846" y="2761649"/>
            <a:ext cx="494776" cy="12047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279141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processing tools</a:t>
            </a:r>
            <a:endParaRPr lang="en-US" dirty="0"/>
          </a:p>
        </p:txBody>
      </p:sp>
      <p:sp>
        <p:nvSpPr>
          <p:cNvPr id="3" name="Text Placeholder 2"/>
          <p:cNvSpPr>
            <a:spLocks noGrp="1"/>
          </p:cNvSpPr>
          <p:nvPr>
            <p:ph type="body" sz="quarter" idx="12"/>
          </p:nvPr>
        </p:nvSpPr>
        <p:spPr>
          <a:xfrm>
            <a:off x="2635255" y="397555"/>
            <a:ext cx="6054720" cy="338554"/>
          </a:xfrm>
        </p:spPr>
        <p:txBody>
          <a:bodyPr/>
          <a:lstStyle/>
          <a:p>
            <a:r>
              <a:rPr lang="en-US" dirty="0" smtClean="0"/>
              <a:t>Now what?</a:t>
            </a:r>
            <a:endParaRPr lang="en-US" dirty="0"/>
          </a:p>
        </p:txBody>
      </p:sp>
      <p:sp>
        <p:nvSpPr>
          <p:cNvPr id="4" name="Content Placeholder 3"/>
          <p:cNvSpPr>
            <a:spLocks noGrp="1"/>
          </p:cNvSpPr>
          <p:nvPr>
            <p:ph sz="quarter" idx="11"/>
          </p:nvPr>
        </p:nvSpPr>
        <p:spPr>
          <a:xfrm>
            <a:off x="246924" y="2082248"/>
            <a:ext cx="8608422" cy="2419124"/>
          </a:xfrm>
        </p:spPr>
        <p:txBody>
          <a:bodyPr/>
          <a:lstStyle/>
          <a:p>
            <a:r>
              <a:rPr lang="en-US" dirty="0" smtClean="0"/>
              <a:t>I want to </a:t>
            </a:r>
            <a:r>
              <a:rPr lang="en-US" dirty="0"/>
              <a:t>create </a:t>
            </a:r>
            <a:r>
              <a:rPr lang="en-US" dirty="0" smtClean="0"/>
              <a:t>new variables from raw log text by</a:t>
            </a:r>
          </a:p>
          <a:p>
            <a:pPr lvl="1"/>
            <a:r>
              <a:rPr lang="en-US" dirty="0" smtClean="0"/>
              <a:t>creating </a:t>
            </a:r>
            <a:r>
              <a:rPr lang="en-US" dirty="0"/>
              <a:t>a new column</a:t>
            </a:r>
          </a:p>
          <a:p>
            <a:pPr lvl="1"/>
            <a:r>
              <a:rPr lang="en-US" dirty="0" smtClean="0"/>
              <a:t>matching a pattern</a:t>
            </a:r>
          </a:p>
          <a:p>
            <a:pPr lvl="1"/>
            <a:r>
              <a:rPr lang="en-US" dirty="0" smtClean="0"/>
              <a:t>extracting my match(</a:t>
            </a:r>
            <a:r>
              <a:rPr lang="en-US" dirty="0" err="1" smtClean="0"/>
              <a:t>es</a:t>
            </a:r>
            <a:r>
              <a:rPr lang="en-US" dirty="0" smtClean="0"/>
              <a:t>) into the new column</a:t>
            </a:r>
          </a:p>
          <a:p>
            <a:pPr lvl="1"/>
            <a:endParaRPr lang="en-US" dirty="0" smtClean="0"/>
          </a:p>
          <a:p>
            <a:pPr lvl="1"/>
            <a:r>
              <a:rPr lang="en-US" dirty="0" smtClean="0"/>
              <a:t>REGEX is the key to automating the process in JMP</a:t>
            </a:r>
          </a:p>
          <a:p>
            <a:pPr lvl="2"/>
            <a:r>
              <a:rPr lang="en-US" dirty="0" smtClean="0"/>
              <a:t>JSL support</a:t>
            </a:r>
          </a:p>
          <a:p>
            <a:pPr lvl="2"/>
            <a:r>
              <a:rPr lang="en-US" b="1" i="1" dirty="0" smtClean="0"/>
              <a:t>Text Explorer custom regex editor</a:t>
            </a:r>
            <a:endParaRPr lang="en-US" b="1" dirty="0"/>
          </a:p>
        </p:txBody>
      </p:sp>
      <p:pic>
        <p:nvPicPr>
          <p:cNvPr id="5" name="Picture 4"/>
          <p:cNvPicPr>
            <a:picLocks noChangeAspect="1"/>
          </p:cNvPicPr>
          <p:nvPr/>
        </p:nvPicPr>
        <p:blipFill>
          <a:blip r:embed="rId3"/>
          <a:stretch>
            <a:fillRect/>
          </a:stretch>
        </p:blipFill>
        <p:spPr>
          <a:xfrm>
            <a:off x="4768947" y="4267272"/>
            <a:ext cx="1005927" cy="1676545"/>
          </a:xfrm>
          <a:prstGeom prst="rect">
            <a:avLst/>
          </a:prstGeom>
        </p:spPr>
      </p:pic>
    </p:spTree>
    <p:extLst>
      <p:ext uri="{BB962C8B-B14F-4D97-AF65-F5344CB8AC3E}">
        <p14:creationId xmlns:p14="http://schemas.microsoft.com/office/powerpoint/2010/main" val="395879964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processing tools</a:t>
            </a:r>
            <a:endParaRPr lang="en-US" dirty="0"/>
          </a:p>
        </p:txBody>
      </p:sp>
      <p:sp>
        <p:nvSpPr>
          <p:cNvPr id="3" name="Text Placeholder 2"/>
          <p:cNvSpPr>
            <a:spLocks noGrp="1"/>
          </p:cNvSpPr>
          <p:nvPr>
            <p:ph type="body" sz="quarter" idx="12"/>
          </p:nvPr>
        </p:nvSpPr>
        <p:spPr/>
        <p:txBody>
          <a:bodyPr/>
          <a:lstStyle/>
          <a:p>
            <a:r>
              <a:rPr lang="en-US" dirty="0" smtClean="0"/>
              <a:t>Custom Regex editor vs JSL REGEX</a:t>
            </a:r>
            <a:endParaRPr lang="en-US" dirty="0"/>
          </a:p>
        </p:txBody>
      </p:sp>
      <p:sp>
        <p:nvSpPr>
          <p:cNvPr id="4" name="Content Placeholder 3"/>
          <p:cNvSpPr>
            <a:spLocks noGrp="1"/>
          </p:cNvSpPr>
          <p:nvPr>
            <p:ph sz="quarter" idx="11"/>
          </p:nvPr>
        </p:nvSpPr>
        <p:spPr>
          <a:xfrm>
            <a:off x="324678" y="1750475"/>
            <a:ext cx="8365297" cy="3490186"/>
          </a:xfrm>
        </p:spPr>
        <p:txBody>
          <a:bodyPr/>
          <a:lstStyle/>
          <a:p>
            <a:r>
              <a:rPr lang="en-US" dirty="0" smtClean="0"/>
              <a:t>My past JSL regex scripting projects</a:t>
            </a:r>
          </a:p>
          <a:p>
            <a:pPr lvl="1"/>
            <a:r>
              <a:rPr lang="en-US" dirty="0" smtClean="0"/>
              <a:t>Food log data table</a:t>
            </a:r>
          </a:p>
          <a:p>
            <a:pPr lvl="1"/>
            <a:r>
              <a:rPr lang="en-US" dirty="0" smtClean="0"/>
              <a:t>Source code logs</a:t>
            </a:r>
          </a:p>
          <a:p>
            <a:pPr lvl="1"/>
            <a:r>
              <a:rPr lang="en-US" dirty="0" smtClean="0"/>
              <a:t>Problem records</a:t>
            </a:r>
          </a:p>
          <a:p>
            <a:pPr marL="182880" lvl="1" indent="0">
              <a:buNone/>
            </a:pPr>
            <a:endParaRPr lang="en-US" dirty="0" smtClean="0"/>
          </a:p>
          <a:p>
            <a:r>
              <a:rPr lang="en-US" dirty="0" smtClean="0"/>
              <a:t>Advantages to custom regex editor</a:t>
            </a:r>
            <a:endParaRPr lang="en-US" dirty="0"/>
          </a:p>
          <a:p>
            <a:pPr lvl="1"/>
            <a:r>
              <a:rPr lang="en-US" sz="1400" b="1" i="1" dirty="0" smtClean="0"/>
              <a:t>You do not have to write JSL regex loop syntax</a:t>
            </a:r>
          </a:p>
          <a:p>
            <a:pPr lvl="1"/>
            <a:r>
              <a:rPr lang="en-US" sz="1400" dirty="0" smtClean="0"/>
              <a:t>It handles multiple matches in a document</a:t>
            </a:r>
          </a:p>
          <a:p>
            <a:pPr lvl="1"/>
            <a:r>
              <a:rPr lang="en-US" sz="1400" dirty="0" smtClean="0"/>
              <a:t>The custom regex utility is implemented in C++ so it’s faster than JSL</a:t>
            </a:r>
          </a:p>
          <a:p>
            <a:pPr lvl="1"/>
            <a:r>
              <a:rPr lang="en-US" sz="1400" dirty="0" smtClean="0"/>
              <a:t>The preview allows live testing of your regex example on lines in the table</a:t>
            </a:r>
          </a:p>
          <a:p>
            <a:pPr lvl="1"/>
            <a:r>
              <a:rPr lang="en-US" sz="1400" dirty="0" smtClean="0"/>
              <a:t>You can create/save your own custom regexes</a:t>
            </a:r>
            <a:endParaRPr lang="en-US" sz="1400" dirty="0"/>
          </a:p>
          <a:p>
            <a:endParaRPr lang="en-US" sz="1400" dirty="0" smtClean="0"/>
          </a:p>
        </p:txBody>
      </p:sp>
    </p:spTree>
    <p:extLst>
      <p:ext uri="{BB962C8B-B14F-4D97-AF65-F5344CB8AC3E}">
        <p14:creationId xmlns:p14="http://schemas.microsoft.com/office/powerpoint/2010/main" val="87529601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processing tools</a:t>
            </a:r>
            <a:endParaRPr lang="en-US" dirty="0"/>
          </a:p>
        </p:txBody>
      </p:sp>
      <p:sp>
        <p:nvSpPr>
          <p:cNvPr id="3" name="Text Placeholder 2"/>
          <p:cNvSpPr>
            <a:spLocks noGrp="1"/>
          </p:cNvSpPr>
          <p:nvPr>
            <p:ph type="body" sz="quarter" idx="12"/>
          </p:nvPr>
        </p:nvSpPr>
        <p:spPr/>
        <p:txBody>
          <a:bodyPr/>
          <a:lstStyle/>
          <a:p>
            <a:r>
              <a:rPr lang="en-US" dirty="0" smtClean="0"/>
              <a:t>How to find the regex editor</a:t>
            </a:r>
            <a:endParaRPr lang="en-US" dirty="0"/>
          </a:p>
        </p:txBody>
      </p:sp>
      <p:sp>
        <p:nvSpPr>
          <p:cNvPr id="6" name="Content Placeholder 5"/>
          <p:cNvSpPr>
            <a:spLocks noGrp="1"/>
          </p:cNvSpPr>
          <p:nvPr>
            <p:ph sz="quarter" idx="11"/>
          </p:nvPr>
        </p:nvSpPr>
        <p:spPr>
          <a:xfrm>
            <a:off x="457199" y="1168168"/>
            <a:ext cx="8232776" cy="394210"/>
          </a:xfrm>
        </p:spPr>
        <p:txBody>
          <a:bodyPr/>
          <a:lstStyle/>
          <a:p>
            <a:r>
              <a:rPr lang="en-US" dirty="0" smtClean="0"/>
              <a:t>Found under Analyze &gt; Text Explorer</a:t>
            </a:r>
            <a:endParaRPr lang="en-US" dirty="0"/>
          </a:p>
        </p:txBody>
      </p:sp>
      <p:pic>
        <p:nvPicPr>
          <p:cNvPr id="5" name="Picture 4"/>
          <p:cNvPicPr>
            <a:picLocks noChangeAspect="1"/>
          </p:cNvPicPr>
          <p:nvPr/>
        </p:nvPicPr>
        <p:blipFill>
          <a:blip r:embed="rId3"/>
          <a:stretch>
            <a:fillRect/>
          </a:stretch>
        </p:blipFill>
        <p:spPr>
          <a:xfrm>
            <a:off x="460122" y="1937773"/>
            <a:ext cx="5202493" cy="3506028"/>
          </a:xfrm>
          <a:prstGeom prst="rect">
            <a:avLst/>
          </a:prstGeom>
        </p:spPr>
      </p:pic>
      <p:sp>
        <p:nvSpPr>
          <p:cNvPr id="7" name="TextBox 6"/>
          <p:cNvSpPr txBox="1"/>
          <p:nvPr/>
        </p:nvSpPr>
        <p:spPr>
          <a:xfrm>
            <a:off x="5804452" y="2022469"/>
            <a:ext cx="2531165" cy="923330"/>
          </a:xfrm>
          <a:prstGeom prst="rect">
            <a:avLst/>
          </a:prstGeom>
          <a:noFill/>
        </p:spPr>
        <p:txBody>
          <a:bodyPr wrap="square" rtlCol="0">
            <a:spAutoFit/>
          </a:bodyPr>
          <a:lstStyle/>
          <a:p>
            <a:r>
              <a:rPr lang="en-US" b="1" i="1" dirty="0" smtClean="0"/>
              <a:t>Pick your unstructured text field here</a:t>
            </a:r>
            <a:endParaRPr lang="en-US" b="1" i="1" dirty="0"/>
          </a:p>
        </p:txBody>
      </p:sp>
      <p:sp>
        <p:nvSpPr>
          <p:cNvPr id="8" name="Rectangle 7"/>
          <p:cNvSpPr/>
          <p:nvPr/>
        </p:nvSpPr>
        <p:spPr>
          <a:xfrm>
            <a:off x="460122" y="4982817"/>
            <a:ext cx="1156643" cy="23854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4" name="Rectangle 3"/>
          <p:cNvSpPr/>
          <p:nvPr/>
        </p:nvSpPr>
        <p:spPr>
          <a:xfrm>
            <a:off x="3803515" y="2461098"/>
            <a:ext cx="1079770" cy="20770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Tree>
    <p:extLst>
      <p:ext uri="{BB962C8B-B14F-4D97-AF65-F5344CB8AC3E}">
        <p14:creationId xmlns:p14="http://schemas.microsoft.com/office/powerpoint/2010/main" val="241187694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processing tools</a:t>
            </a:r>
            <a:endParaRPr lang="en-US" dirty="0"/>
          </a:p>
        </p:txBody>
      </p:sp>
      <p:sp>
        <p:nvSpPr>
          <p:cNvPr id="3" name="Text Placeholder 2"/>
          <p:cNvSpPr>
            <a:spLocks noGrp="1"/>
          </p:cNvSpPr>
          <p:nvPr>
            <p:ph type="body" sz="quarter" idx="12"/>
          </p:nvPr>
        </p:nvSpPr>
        <p:spPr/>
        <p:txBody>
          <a:bodyPr/>
          <a:lstStyle/>
          <a:p>
            <a:r>
              <a:rPr lang="en-US" dirty="0" smtClean="0"/>
              <a:t>Custom regex editor</a:t>
            </a:r>
            <a:endParaRPr lang="en-US" dirty="0"/>
          </a:p>
        </p:txBody>
      </p:sp>
      <p:pic>
        <p:nvPicPr>
          <p:cNvPr id="5" name="Picture 4"/>
          <p:cNvPicPr>
            <a:picLocks noChangeAspect="1"/>
          </p:cNvPicPr>
          <p:nvPr/>
        </p:nvPicPr>
        <p:blipFill>
          <a:blip r:embed="rId3"/>
          <a:stretch>
            <a:fillRect/>
          </a:stretch>
        </p:blipFill>
        <p:spPr>
          <a:xfrm>
            <a:off x="119818" y="1055121"/>
            <a:ext cx="7108963" cy="4432729"/>
          </a:xfrm>
          <a:prstGeom prst="rect">
            <a:avLst/>
          </a:prstGeom>
        </p:spPr>
      </p:pic>
      <p:sp>
        <p:nvSpPr>
          <p:cNvPr id="6" name="TextBox 5"/>
          <p:cNvSpPr txBox="1"/>
          <p:nvPr/>
        </p:nvSpPr>
        <p:spPr>
          <a:xfrm>
            <a:off x="553524" y="2093843"/>
            <a:ext cx="3916457" cy="369332"/>
          </a:xfrm>
          <a:prstGeom prst="rect">
            <a:avLst/>
          </a:prstGeom>
          <a:noFill/>
        </p:spPr>
        <p:txBody>
          <a:bodyPr wrap="none" rtlCol="0">
            <a:spAutoFit/>
          </a:bodyPr>
          <a:lstStyle/>
          <a:p>
            <a:r>
              <a:rPr lang="en-US" b="1" i="1" dirty="0"/>
              <a:t>D</a:t>
            </a:r>
            <a:r>
              <a:rPr lang="en-US" b="1" i="1" dirty="0" smtClean="0"/>
              <a:t>efault sample text and templates</a:t>
            </a:r>
            <a:endParaRPr lang="en-US" b="1" i="1" dirty="0"/>
          </a:p>
        </p:txBody>
      </p:sp>
      <p:sp>
        <p:nvSpPr>
          <p:cNvPr id="7" name="Rectangle 6"/>
          <p:cNvSpPr/>
          <p:nvPr/>
        </p:nvSpPr>
        <p:spPr>
          <a:xfrm>
            <a:off x="5636111" y="2226364"/>
            <a:ext cx="1000161" cy="34455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8" name="TextBox 7"/>
          <p:cNvSpPr txBox="1"/>
          <p:nvPr/>
        </p:nvSpPr>
        <p:spPr>
          <a:xfrm>
            <a:off x="7346045" y="2090407"/>
            <a:ext cx="1610419" cy="923330"/>
          </a:xfrm>
          <a:prstGeom prst="rect">
            <a:avLst/>
          </a:prstGeom>
          <a:noFill/>
        </p:spPr>
        <p:txBody>
          <a:bodyPr wrap="square" rtlCol="0">
            <a:spAutoFit/>
          </a:bodyPr>
          <a:lstStyle/>
          <a:p>
            <a:r>
              <a:rPr lang="en-US" dirty="0"/>
              <a:t>S</a:t>
            </a:r>
            <a:r>
              <a:rPr lang="en-US" dirty="0" smtClean="0"/>
              <a:t>aves matches back to data table</a:t>
            </a:r>
            <a:endParaRPr lang="en-US" dirty="0"/>
          </a:p>
        </p:txBody>
      </p:sp>
      <p:cxnSp>
        <p:nvCxnSpPr>
          <p:cNvPr id="10" name="Straight Arrow Connector 9"/>
          <p:cNvCxnSpPr/>
          <p:nvPr/>
        </p:nvCxnSpPr>
        <p:spPr>
          <a:xfrm flipH="1" flipV="1">
            <a:off x="6719826" y="2398642"/>
            <a:ext cx="508955" cy="17227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722804" y="2025995"/>
            <a:ext cx="301557" cy="13252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955260" y="2484781"/>
            <a:ext cx="1391055" cy="45297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927941" y="1621066"/>
            <a:ext cx="1221889" cy="32728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Tree>
    <p:extLst>
      <p:ext uri="{BB962C8B-B14F-4D97-AF65-F5344CB8AC3E}">
        <p14:creationId xmlns:p14="http://schemas.microsoft.com/office/powerpoint/2010/main" val="282236331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Fun with text</a:t>
            </a:r>
            <a:endParaRPr lang="en-US" dirty="0"/>
          </a:p>
        </p:txBody>
      </p:sp>
      <p:sp>
        <p:nvSpPr>
          <p:cNvPr id="3" name="Text Placeholder 2"/>
          <p:cNvSpPr>
            <a:spLocks noGrp="1"/>
          </p:cNvSpPr>
          <p:nvPr>
            <p:ph type="body" sz="quarter" idx="12"/>
          </p:nvPr>
        </p:nvSpPr>
        <p:spPr/>
        <p:txBody>
          <a:bodyPr/>
          <a:lstStyle/>
          <a:p>
            <a:r>
              <a:rPr lang="en-US" dirty="0" smtClean="0"/>
              <a:t>Topics for today</a:t>
            </a:r>
            <a:endParaRPr lang="en-US" dirty="0"/>
          </a:p>
        </p:txBody>
      </p:sp>
      <p:sp>
        <p:nvSpPr>
          <p:cNvPr id="4" name="Content Placeholder 3"/>
          <p:cNvSpPr>
            <a:spLocks noGrp="1"/>
          </p:cNvSpPr>
          <p:nvPr>
            <p:ph sz="quarter" idx="11"/>
          </p:nvPr>
        </p:nvSpPr>
        <p:spPr>
          <a:xfrm>
            <a:off x="457200" y="854852"/>
            <a:ext cx="8232776" cy="5373779"/>
          </a:xfrm>
        </p:spPr>
        <p:txBody>
          <a:bodyPr/>
          <a:lstStyle/>
          <a:p>
            <a:r>
              <a:rPr lang="en-US" dirty="0" smtClean="0"/>
              <a:t>Intro</a:t>
            </a:r>
          </a:p>
          <a:p>
            <a:pPr lvl="1"/>
            <a:r>
              <a:rPr lang="en-US" dirty="0" smtClean="0"/>
              <a:t>Text Explorer workflows</a:t>
            </a:r>
          </a:p>
          <a:p>
            <a:pPr lvl="1"/>
            <a:r>
              <a:rPr lang="en-US" dirty="0" smtClean="0"/>
              <a:t>Introducing Jenkins</a:t>
            </a:r>
          </a:p>
          <a:p>
            <a:pPr lvl="1"/>
            <a:endParaRPr lang="en-US" dirty="0" smtClean="0"/>
          </a:p>
          <a:p>
            <a:r>
              <a:rPr lang="en-US" dirty="0" smtClean="0"/>
              <a:t>Pulling Jenkins Data </a:t>
            </a:r>
          </a:p>
          <a:p>
            <a:pPr lvl="1"/>
            <a:r>
              <a:rPr lang="en-US" dirty="0" smtClean="0"/>
              <a:t>Retrieving Jenkins data </a:t>
            </a:r>
            <a:r>
              <a:rPr lang="en-US" dirty="0"/>
              <a:t>with JSL in JMP 14</a:t>
            </a:r>
          </a:p>
          <a:p>
            <a:pPr lvl="1"/>
            <a:r>
              <a:rPr lang="en-US" dirty="0" smtClean="0"/>
              <a:t>Importing Jenkins </a:t>
            </a:r>
            <a:r>
              <a:rPr lang="en-US" dirty="0"/>
              <a:t>console text </a:t>
            </a:r>
            <a:r>
              <a:rPr lang="en-US" dirty="0" smtClean="0"/>
              <a:t>via JSL</a:t>
            </a:r>
          </a:p>
          <a:p>
            <a:pPr lvl="1"/>
            <a:r>
              <a:rPr lang="en-US" dirty="0" smtClean="0"/>
              <a:t>Parsing unstructured text in console logs</a:t>
            </a:r>
          </a:p>
          <a:p>
            <a:pPr lvl="1"/>
            <a:r>
              <a:rPr lang="en-US" dirty="0"/>
              <a:t>Linking to web page content</a:t>
            </a:r>
          </a:p>
          <a:p>
            <a:endParaRPr lang="en-US" dirty="0" smtClean="0"/>
          </a:p>
          <a:p>
            <a:r>
              <a:rPr lang="en-US" dirty="0" smtClean="0"/>
              <a:t>Extracting structured data from logs</a:t>
            </a:r>
          </a:p>
          <a:p>
            <a:pPr lvl="1"/>
            <a:r>
              <a:rPr lang="en-US" dirty="0" smtClean="0"/>
              <a:t>intermediate process timings</a:t>
            </a:r>
          </a:p>
          <a:p>
            <a:pPr lvl="1"/>
            <a:r>
              <a:rPr lang="en-US" dirty="0" smtClean="0"/>
              <a:t>test results</a:t>
            </a:r>
          </a:p>
          <a:p>
            <a:pPr lvl="1"/>
            <a:r>
              <a:rPr lang="en-US" dirty="0" smtClean="0"/>
              <a:t>error messages</a:t>
            </a:r>
          </a:p>
          <a:p>
            <a:endParaRPr lang="en-US" dirty="0" smtClean="0"/>
          </a:p>
          <a:p>
            <a:r>
              <a:rPr lang="en-US" dirty="0" smtClean="0"/>
              <a:t>Example visualizations</a:t>
            </a:r>
          </a:p>
          <a:p>
            <a:endParaRPr lang="en-US" dirty="0" smtClean="0"/>
          </a:p>
        </p:txBody>
      </p:sp>
    </p:spTree>
    <p:extLst>
      <p:ext uri="{BB962C8B-B14F-4D97-AF65-F5344CB8AC3E}">
        <p14:creationId xmlns:p14="http://schemas.microsoft.com/office/powerpoint/2010/main" val="2472042978"/>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processing tools</a:t>
            </a:r>
            <a:endParaRPr lang="en-US" dirty="0"/>
          </a:p>
        </p:txBody>
      </p:sp>
      <p:sp>
        <p:nvSpPr>
          <p:cNvPr id="3" name="Text Placeholder 2"/>
          <p:cNvSpPr>
            <a:spLocks noGrp="1"/>
          </p:cNvSpPr>
          <p:nvPr>
            <p:ph type="body" sz="quarter" idx="12"/>
          </p:nvPr>
        </p:nvSpPr>
        <p:spPr/>
        <p:txBody>
          <a:bodyPr/>
          <a:lstStyle/>
          <a:p>
            <a:r>
              <a:rPr lang="en-US" dirty="0" smtClean="0"/>
              <a:t>Custom regex editor with custom Library items</a:t>
            </a:r>
            <a:endParaRPr lang="en-US" dirty="0"/>
          </a:p>
        </p:txBody>
      </p:sp>
      <p:pic>
        <p:nvPicPr>
          <p:cNvPr id="5" name="Picture 4"/>
          <p:cNvPicPr>
            <a:picLocks noChangeAspect="1"/>
          </p:cNvPicPr>
          <p:nvPr/>
        </p:nvPicPr>
        <p:blipFill>
          <a:blip r:embed="rId3"/>
          <a:stretch>
            <a:fillRect/>
          </a:stretch>
        </p:blipFill>
        <p:spPr>
          <a:xfrm>
            <a:off x="3578633" y="1537252"/>
            <a:ext cx="5472602" cy="3826412"/>
          </a:xfrm>
          <a:prstGeom prst="rect">
            <a:avLst/>
          </a:prstGeom>
        </p:spPr>
      </p:pic>
      <p:sp>
        <p:nvSpPr>
          <p:cNvPr id="6" name="TextBox 5"/>
          <p:cNvSpPr txBox="1"/>
          <p:nvPr/>
        </p:nvSpPr>
        <p:spPr>
          <a:xfrm>
            <a:off x="277262" y="2820062"/>
            <a:ext cx="3406841" cy="1200329"/>
          </a:xfrm>
          <a:prstGeom prst="rect">
            <a:avLst/>
          </a:prstGeom>
          <a:noFill/>
        </p:spPr>
        <p:txBody>
          <a:bodyPr wrap="square" rtlCol="0">
            <a:spAutoFit/>
          </a:bodyPr>
          <a:lstStyle/>
          <a:p>
            <a:r>
              <a:rPr lang="en-US" b="1" i="1" dirty="0" smtClean="0"/>
              <a:t>Specifying multiple match templates saves all output into a single delimited column</a:t>
            </a:r>
          </a:p>
        </p:txBody>
      </p:sp>
      <p:sp>
        <p:nvSpPr>
          <p:cNvPr id="7" name="TextBox 6"/>
          <p:cNvSpPr txBox="1"/>
          <p:nvPr/>
        </p:nvSpPr>
        <p:spPr>
          <a:xfrm>
            <a:off x="656097" y="1721195"/>
            <a:ext cx="2816245" cy="646331"/>
          </a:xfrm>
          <a:prstGeom prst="rect">
            <a:avLst/>
          </a:prstGeom>
          <a:noFill/>
        </p:spPr>
        <p:txBody>
          <a:bodyPr wrap="square" rtlCol="0">
            <a:spAutoFit/>
          </a:bodyPr>
          <a:lstStyle/>
          <a:p>
            <a:r>
              <a:rPr lang="en-US" b="1" i="1" dirty="0" smtClean="0"/>
              <a:t>Preview lets you scroll through a cell’s text</a:t>
            </a:r>
            <a:endParaRPr lang="en-US" b="1" i="1" dirty="0"/>
          </a:p>
        </p:txBody>
      </p:sp>
      <p:cxnSp>
        <p:nvCxnSpPr>
          <p:cNvPr id="9" name="Straight Arrow Connector 8"/>
          <p:cNvCxnSpPr/>
          <p:nvPr/>
        </p:nvCxnSpPr>
        <p:spPr>
          <a:xfrm flipV="1">
            <a:off x="3366052" y="3286539"/>
            <a:ext cx="318052" cy="16391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57812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processing examples</a:t>
            </a:r>
            <a:endParaRPr lang="en-US" dirty="0"/>
          </a:p>
        </p:txBody>
      </p:sp>
      <p:sp>
        <p:nvSpPr>
          <p:cNvPr id="3" name="Text Placeholder 2"/>
          <p:cNvSpPr>
            <a:spLocks noGrp="1"/>
          </p:cNvSpPr>
          <p:nvPr>
            <p:ph type="body" sz="quarter" idx="12"/>
          </p:nvPr>
        </p:nvSpPr>
        <p:spPr>
          <a:xfrm>
            <a:off x="2635255" y="397555"/>
            <a:ext cx="6054720" cy="338554"/>
          </a:xfrm>
        </p:spPr>
        <p:txBody>
          <a:bodyPr/>
          <a:lstStyle/>
          <a:p>
            <a:r>
              <a:rPr lang="en-US" dirty="0" smtClean="0"/>
              <a:t>Back to my questions</a:t>
            </a:r>
            <a:endParaRPr lang="en-US" dirty="0"/>
          </a:p>
        </p:txBody>
      </p:sp>
      <p:sp>
        <p:nvSpPr>
          <p:cNvPr id="5" name="Content Placeholder 3"/>
          <p:cNvSpPr>
            <a:spLocks noGrp="1"/>
          </p:cNvSpPr>
          <p:nvPr>
            <p:ph sz="quarter" idx="11"/>
          </p:nvPr>
        </p:nvSpPr>
        <p:spPr>
          <a:xfrm>
            <a:off x="330740" y="1746554"/>
            <a:ext cx="8232776" cy="3416320"/>
          </a:xfrm>
        </p:spPr>
        <p:txBody>
          <a:bodyPr/>
          <a:lstStyle/>
          <a:p>
            <a:r>
              <a:rPr lang="en-US" dirty="0" smtClean="0"/>
              <a:t>Questions about Builds</a:t>
            </a:r>
            <a:endParaRPr lang="en-US" dirty="0"/>
          </a:p>
          <a:p>
            <a:pPr lvl="1"/>
            <a:r>
              <a:rPr lang="en-US" b="1" dirty="0"/>
              <a:t>How variable are </a:t>
            </a:r>
            <a:r>
              <a:rPr lang="en-US" b="1" dirty="0" smtClean="0"/>
              <a:t>the times associated with </a:t>
            </a:r>
            <a:r>
              <a:rPr lang="en-US" b="1" i="1" dirty="0" smtClean="0"/>
              <a:t>pieces</a:t>
            </a:r>
            <a:r>
              <a:rPr lang="en-US" b="1" dirty="0" smtClean="0"/>
              <a:t> of a complex build process?</a:t>
            </a:r>
            <a:endParaRPr lang="en-US" b="1" dirty="0"/>
          </a:p>
          <a:p>
            <a:pPr lvl="1"/>
            <a:r>
              <a:rPr lang="en-US" b="1" dirty="0" smtClean="0"/>
              <a:t>Which pieces’ performance improved </a:t>
            </a:r>
            <a:r>
              <a:rPr lang="en-US" b="1" dirty="0"/>
              <a:t>when we </a:t>
            </a:r>
            <a:r>
              <a:rPr lang="en-US" b="1" dirty="0" smtClean="0"/>
              <a:t>changed machines? </a:t>
            </a:r>
          </a:p>
          <a:p>
            <a:pPr lvl="1"/>
            <a:r>
              <a:rPr lang="en-US" b="1" dirty="0" smtClean="0"/>
              <a:t>Do we need to upgrade the Mac or Win hardware in a two-machine system?</a:t>
            </a:r>
          </a:p>
          <a:p>
            <a:pPr lvl="1"/>
            <a:r>
              <a:rPr lang="en-US" dirty="0" smtClean="0"/>
              <a:t>What impact did adding a proxy server have on build times?</a:t>
            </a:r>
            <a:endParaRPr lang="en-US" dirty="0"/>
          </a:p>
          <a:p>
            <a:pPr lvl="1"/>
            <a:r>
              <a:rPr lang="en-US" dirty="0" smtClean="0"/>
              <a:t>How </a:t>
            </a:r>
            <a:r>
              <a:rPr lang="en-US" dirty="0"/>
              <a:t>often </a:t>
            </a:r>
            <a:r>
              <a:rPr lang="en-US" dirty="0" smtClean="0"/>
              <a:t>has a specific error occurred? Do we catch it correctly every time?</a:t>
            </a:r>
            <a:endParaRPr lang="en-US" b="1" dirty="0"/>
          </a:p>
          <a:p>
            <a:pPr lvl="1"/>
            <a:endParaRPr lang="en-US" dirty="0" smtClean="0"/>
          </a:p>
          <a:p>
            <a:r>
              <a:rPr lang="en-US" dirty="0" smtClean="0"/>
              <a:t>Questions about Test runs</a:t>
            </a:r>
          </a:p>
          <a:p>
            <a:pPr lvl="1"/>
            <a:r>
              <a:rPr lang="en-US" dirty="0" smtClean="0"/>
              <a:t>How many tests have run/failed/succeeded over time? </a:t>
            </a:r>
          </a:p>
          <a:p>
            <a:pPr lvl="1"/>
            <a:r>
              <a:rPr lang="en-US" dirty="0" smtClean="0"/>
              <a:t>How many tests run on each operating system?</a:t>
            </a:r>
          </a:p>
          <a:p>
            <a:pPr lvl="1"/>
            <a:r>
              <a:rPr lang="en-US" dirty="0" smtClean="0"/>
              <a:t>How did adding or dropping an entire browser impact test numbers and run time?</a:t>
            </a:r>
          </a:p>
        </p:txBody>
      </p:sp>
    </p:spTree>
    <p:extLst>
      <p:ext uri="{BB962C8B-B14F-4D97-AF65-F5344CB8AC3E}">
        <p14:creationId xmlns:p14="http://schemas.microsoft.com/office/powerpoint/2010/main" val="588379769"/>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examples</a:t>
            </a:r>
            <a:endParaRPr lang="en-US" dirty="0"/>
          </a:p>
        </p:txBody>
      </p:sp>
      <p:sp>
        <p:nvSpPr>
          <p:cNvPr id="3" name="Text Placeholder 2"/>
          <p:cNvSpPr>
            <a:spLocks noGrp="1"/>
          </p:cNvSpPr>
          <p:nvPr>
            <p:ph type="body" sz="quarter" idx="12"/>
          </p:nvPr>
        </p:nvSpPr>
        <p:spPr/>
        <p:txBody>
          <a:bodyPr/>
          <a:lstStyle/>
          <a:p>
            <a:r>
              <a:rPr lang="en-US" dirty="0" smtClean="0"/>
              <a:t>Understanding components of process times</a:t>
            </a:r>
            <a:endParaRPr lang="en-US" dirty="0"/>
          </a:p>
        </p:txBody>
      </p:sp>
      <p:sp>
        <p:nvSpPr>
          <p:cNvPr id="6" name="Content Placeholder 5"/>
          <p:cNvSpPr>
            <a:spLocks noGrp="1"/>
          </p:cNvSpPr>
          <p:nvPr>
            <p:ph sz="quarter" idx="11"/>
          </p:nvPr>
        </p:nvSpPr>
        <p:spPr>
          <a:xfrm>
            <a:off x="262647" y="1781574"/>
            <a:ext cx="8232776" cy="2862322"/>
          </a:xfrm>
        </p:spPr>
        <p:txBody>
          <a:bodyPr/>
          <a:lstStyle/>
          <a:p>
            <a:r>
              <a:rPr lang="en-US" dirty="0" smtClean="0"/>
              <a:t>Goal: optimize machine specs and improve performance</a:t>
            </a:r>
          </a:p>
          <a:p>
            <a:pPr lvl="1"/>
            <a:r>
              <a:rPr lang="en-US" dirty="0" smtClean="0"/>
              <a:t>Overall duration was not granular enough to know where to focus</a:t>
            </a:r>
            <a:endParaRPr lang="en-US" dirty="0"/>
          </a:p>
          <a:p>
            <a:pPr lvl="1"/>
            <a:r>
              <a:rPr lang="en-US" dirty="0" smtClean="0"/>
              <a:t>Needed to extract timing data for pieces of the process</a:t>
            </a:r>
            <a:endParaRPr lang="en-US" dirty="0"/>
          </a:p>
          <a:p>
            <a:endParaRPr lang="en-US" dirty="0" smtClean="0"/>
          </a:p>
          <a:p>
            <a:r>
              <a:rPr lang="en-US" dirty="0" smtClean="0"/>
              <a:t>Several different steps stored timing data in the logs</a:t>
            </a:r>
          </a:p>
          <a:p>
            <a:pPr lvl="1"/>
            <a:r>
              <a:rPr lang="en-US" dirty="0" smtClean="0"/>
              <a:t>Clean</a:t>
            </a:r>
          </a:p>
          <a:p>
            <a:pPr lvl="1"/>
            <a:r>
              <a:rPr lang="en-US" dirty="0" smtClean="0"/>
              <a:t>Sync</a:t>
            </a:r>
          </a:p>
          <a:p>
            <a:pPr lvl="1"/>
            <a:r>
              <a:rPr lang="en-US" dirty="0" smtClean="0"/>
              <a:t>Mac build</a:t>
            </a:r>
          </a:p>
          <a:p>
            <a:pPr lvl="1"/>
            <a:r>
              <a:rPr lang="en-US" dirty="0" smtClean="0"/>
              <a:t>Windows build</a:t>
            </a:r>
          </a:p>
        </p:txBody>
      </p:sp>
    </p:spTree>
    <p:extLst>
      <p:ext uri="{BB962C8B-B14F-4D97-AF65-F5344CB8AC3E}">
        <p14:creationId xmlns:p14="http://schemas.microsoft.com/office/powerpoint/2010/main" val="304665571"/>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processing examples</a:t>
            </a:r>
            <a:endParaRPr lang="en-US" dirty="0"/>
          </a:p>
        </p:txBody>
      </p:sp>
      <p:sp>
        <p:nvSpPr>
          <p:cNvPr id="3" name="Text Placeholder 2"/>
          <p:cNvSpPr>
            <a:spLocks noGrp="1"/>
          </p:cNvSpPr>
          <p:nvPr>
            <p:ph type="body" sz="quarter" idx="3"/>
          </p:nvPr>
        </p:nvSpPr>
        <p:spPr/>
        <p:txBody>
          <a:bodyPr/>
          <a:lstStyle/>
          <a:p>
            <a:r>
              <a:rPr lang="en-US" dirty="0" smtClean="0"/>
              <a:t>Gathering timing data out of raw logs</a:t>
            </a:r>
            <a:endParaRPr lang="en-US" dirty="0"/>
          </a:p>
        </p:txBody>
      </p:sp>
      <p:pic>
        <p:nvPicPr>
          <p:cNvPr id="10" name="Picture 9"/>
          <p:cNvPicPr>
            <a:picLocks noChangeAspect="1"/>
          </p:cNvPicPr>
          <p:nvPr/>
        </p:nvPicPr>
        <p:blipFill>
          <a:blip r:embed="rId3"/>
          <a:stretch>
            <a:fillRect/>
          </a:stretch>
        </p:blipFill>
        <p:spPr>
          <a:xfrm>
            <a:off x="1025050" y="1235926"/>
            <a:ext cx="7161866" cy="4352074"/>
          </a:xfrm>
          <a:prstGeom prst="rect">
            <a:avLst/>
          </a:prstGeom>
        </p:spPr>
      </p:pic>
    </p:spTree>
    <p:extLst>
      <p:ext uri="{BB962C8B-B14F-4D97-AF65-F5344CB8AC3E}">
        <p14:creationId xmlns:p14="http://schemas.microsoft.com/office/powerpoint/2010/main" val="387235512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processing examples</a:t>
            </a:r>
            <a:endParaRPr lang="en-US" dirty="0"/>
          </a:p>
        </p:txBody>
      </p:sp>
      <p:sp>
        <p:nvSpPr>
          <p:cNvPr id="3" name="Text Placeholder 2"/>
          <p:cNvSpPr>
            <a:spLocks noGrp="1"/>
          </p:cNvSpPr>
          <p:nvPr>
            <p:ph type="body" sz="quarter" idx="3"/>
          </p:nvPr>
        </p:nvSpPr>
        <p:spPr/>
        <p:txBody>
          <a:bodyPr/>
          <a:lstStyle/>
          <a:p>
            <a:r>
              <a:rPr lang="en-US" dirty="0" smtClean="0"/>
              <a:t>Scripting a Custom regex match</a:t>
            </a:r>
            <a:endParaRPr lang="en-US" dirty="0"/>
          </a:p>
        </p:txBody>
      </p:sp>
      <p:pic>
        <p:nvPicPr>
          <p:cNvPr id="6" name="Picture 5"/>
          <p:cNvPicPr>
            <a:picLocks noChangeAspect="1"/>
          </p:cNvPicPr>
          <p:nvPr/>
        </p:nvPicPr>
        <p:blipFill>
          <a:blip r:embed="rId3"/>
          <a:stretch>
            <a:fillRect/>
          </a:stretch>
        </p:blipFill>
        <p:spPr>
          <a:xfrm>
            <a:off x="1333500" y="2092732"/>
            <a:ext cx="7200900" cy="2371725"/>
          </a:xfrm>
          <a:prstGeom prst="rect">
            <a:avLst/>
          </a:prstGeom>
        </p:spPr>
      </p:pic>
      <p:sp>
        <p:nvSpPr>
          <p:cNvPr id="7" name="Rectangle 6"/>
          <p:cNvSpPr/>
          <p:nvPr/>
        </p:nvSpPr>
        <p:spPr>
          <a:xfrm>
            <a:off x="2571345" y="3239682"/>
            <a:ext cx="1108953" cy="24269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8" name="Rectangle 7"/>
          <p:cNvSpPr/>
          <p:nvPr/>
        </p:nvSpPr>
        <p:spPr>
          <a:xfrm>
            <a:off x="4049949" y="4099190"/>
            <a:ext cx="719847" cy="2100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Tree>
    <p:extLst>
      <p:ext uri="{BB962C8B-B14F-4D97-AF65-F5344CB8AC3E}">
        <p14:creationId xmlns:p14="http://schemas.microsoft.com/office/powerpoint/2010/main" val="224234394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9818" y="285521"/>
            <a:ext cx="2515438" cy="584775"/>
          </a:xfrm>
        </p:spPr>
        <p:txBody>
          <a:bodyPr/>
          <a:lstStyle/>
          <a:p>
            <a:r>
              <a:rPr lang="en-US" dirty="0" smtClean="0"/>
              <a:t>Text processing examples</a:t>
            </a:r>
            <a:endParaRPr lang="en-US" dirty="0"/>
          </a:p>
        </p:txBody>
      </p:sp>
      <p:sp>
        <p:nvSpPr>
          <p:cNvPr id="8" name="Text Placeholder 7"/>
          <p:cNvSpPr>
            <a:spLocks noGrp="1"/>
          </p:cNvSpPr>
          <p:nvPr>
            <p:ph type="body" sz="quarter" idx="12"/>
          </p:nvPr>
        </p:nvSpPr>
        <p:spPr/>
        <p:txBody>
          <a:bodyPr/>
          <a:lstStyle/>
          <a:p>
            <a:r>
              <a:rPr lang="en-US" dirty="0" smtClean="0"/>
              <a:t>Extracted build clean times</a:t>
            </a:r>
            <a:endParaRPr lang="en-US" dirty="0"/>
          </a:p>
        </p:txBody>
      </p:sp>
      <p:pic>
        <p:nvPicPr>
          <p:cNvPr id="9" name="Picture 8"/>
          <p:cNvPicPr>
            <a:picLocks noChangeAspect="1"/>
          </p:cNvPicPr>
          <p:nvPr/>
        </p:nvPicPr>
        <p:blipFill>
          <a:blip r:embed="rId3"/>
          <a:stretch>
            <a:fillRect/>
          </a:stretch>
        </p:blipFill>
        <p:spPr>
          <a:xfrm>
            <a:off x="2293498" y="1060152"/>
            <a:ext cx="4010025" cy="4962525"/>
          </a:xfrm>
          <a:prstGeom prst="rect">
            <a:avLst/>
          </a:prstGeom>
        </p:spPr>
      </p:pic>
      <p:sp>
        <p:nvSpPr>
          <p:cNvPr id="10" name="TextBox 9"/>
          <p:cNvSpPr txBox="1"/>
          <p:nvPr/>
        </p:nvSpPr>
        <p:spPr>
          <a:xfrm>
            <a:off x="194553" y="1459149"/>
            <a:ext cx="1620957" cy="646331"/>
          </a:xfrm>
          <a:prstGeom prst="rect">
            <a:avLst/>
          </a:prstGeom>
          <a:noFill/>
        </p:spPr>
        <p:txBody>
          <a:bodyPr wrap="none" rtlCol="0">
            <a:spAutoFit/>
          </a:bodyPr>
          <a:lstStyle/>
          <a:p>
            <a:r>
              <a:rPr lang="en-US" b="1" i="1" dirty="0" smtClean="0"/>
              <a:t>Result of my</a:t>
            </a:r>
          </a:p>
          <a:p>
            <a:r>
              <a:rPr lang="en-US" b="1" i="1" dirty="0" smtClean="0"/>
              <a:t>Regex match</a:t>
            </a:r>
            <a:endParaRPr lang="en-US" b="1" i="1" dirty="0"/>
          </a:p>
        </p:txBody>
      </p:sp>
      <p:sp>
        <p:nvSpPr>
          <p:cNvPr id="11" name="Rectangle 10"/>
          <p:cNvSpPr/>
          <p:nvPr/>
        </p:nvSpPr>
        <p:spPr>
          <a:xfrm>
            <a:off x="2293498" y="1060152"/>
            <a:ext cx="1052817" cy="49625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2" name="TextBox 11"/>
          <p:cNvSpPr txBox="1"/>
          <p:nvPr/>
        </p:nvSpPr>
        <p:spPr>
          <a:xfrm>
            <a:off x="7115411" y="436466"/>
            <a:ext cx="1697901" cy="1200329"/>
          </a:xfrm>
          <a:prstGeom prst="rect">
            <a:avLst/>
          </a:prstGeom>
          <a:noFill/>
        </p:spPr>
        <p:txBody>
          <a:bodyPr wrap="none" rtlCol="0">
            <a:spAutoFit/>
          </a:bodyPr>
          <a:lstStyle/>
          <a:p>
            <a:r>
              <a:rPr lang="en-US" b="1" i="1" dirty="0" smtClean="0"/>
              <a:t>Used Text to </a:t>
            </a:r>
          </a:p>
          <a:p>
            <a:r>
              <a:rPr lang="en-US" b="1" i="1" dirty="0" smtClean="0"/>
              <a:t>Columns to</a:t>
            </a:r>
          </a:p>
          <a:p>
            <a:r>
              <a:rPr lang="en-US" b="1" i="1" dirty="0" smtClean="0"/>
              <a:t>extract timing</a:t>
            </a:r>
          </a:p>
          <a:p>
            <a:endParaRPr lang="en-US" b="1" i="1" dirty="0"/>
          </a:p>
        </p:txBody>
      </p:sp>
      <p:grpSp>
        <p:nvGrpSpPr>
          <p:cNvPr id="20" name="Group 19"/>
          <p:cNvGrpSpPr/>
          <p:nvPr/>
        </p:nvGrpSpPr>
        <p:grpSpPr>
          <a:xfrm>
            <a:off x="3803515" y="865103"/>
            <a:ext cx="3200400" cy="195049"/>
            <a:chOff x="3803515" y="865103"/>
            <a:chExt cx="3200400" cy="195049"/>
          </a:xfrm>
        </p:grpSpPr>
        <p:cxnSp>
          <p:nvCxnSpPr>
            <p:cNvPr id="17" name="Straight Connector 16"/>
            <p:cNvCxnSpPr/>
            <p:nvPr/>
          </p:nvCxnSpPr>
          <p:spPr>
            <a:xfrm>
              <a:off x="3803515" y="865103"/>
              <a:ext cx="32004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803515" y="870296"/>
              <a:ext cx="9728" cy="189856"/>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21" name="Rectangle 20"/>
          <p:cNvSpPr/>
          <p:nvPr/>
        </p:nvSpPr>
        <p:spPr>
          <a:xfrm>
            <a:off x="4317966" y="1060152"/>
            <a:ext cx="2005013" cy="49625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2" name="TextBox 21"/>
          <p:cNvSpPr txBox="1"/>
          <p:nvPr/>
        </p:nvSpPr>
        <p:spPr>
          <a:xfrm>
            <a:off x="6648483" y="3083668"/>
            <a:ext cx="1676485" cy="1200329"/>
          </a:xfrm>
          <a:prstGeom prst="rect">
            <a:avLst/>
          </a:prstGeom>
          <a:noFill/>
        </p:spPr>
        <p:txBody>
          <a:bodyPr wrap="none" rtlCol="0">
            <a:spAutoFit/>
          </a:bodyPr>
          <a:lstStyle/>
          <a:p>
            <a:r>
              <a:rPr lang="en-US" b="1" i="1" dirty="0" smtClean="0"/>
              <a:t>Two formulas</a:t>
            </a:r>
          </a:p>
          <a:p>
            <a:r>
              <a:rPr lang="en-US" b="1" i="1" dirty="0" smtClean="0"/>
              <a:t>create new </a:t>
            </a:r>
          </a:p>
          <a:p>
            <a:r>
              <a:rPr lang="en-US" b="1" i="1" dirty="0" smtClean="0"/>
              <a:t>duration</a:t>
            </a:r>
          </a:p>
          <a:p>
            <a:r>
              <a:rPr lang="en-US" b="1" i="1" dirty="0" smtClean="0"/>
              <a:t>variables</a:t>
            </a:r>
            <a:endParaRPr lang="en-US" b="1" i="1" dirty="0"/>
          </a:p>
        </p:txBody>
      </p:sp>
    </p:spTree>
    <p:extLst>
      <p:ext uri="{BB962C8B-B14F-4D97-AF65-F5344CB8AC3E}">
        <p14:creationId xmlns:p14="http://schemas.microsoft.com/office/powerpoint/2010/main" val="156133175"/>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examples</a:t>
            </a:r>
            <a:endParaRPr lang="en-US" dirty="0"/>
          </a:p>
        </p:txBody>
      </p:sp>
      <p:sp>
        <p:nvSpPr>
          <p:cNvPr id="3" name="Text Placeholder 2"/>
          <p:cNvSpPr>
            <a:spLocks noGrp="1"/>
          </p:cNvSpPr>
          <p:nvPr>
            <p:ph type="body" sz="quarter" idx="12"/>
          </p:nvPr>
        </p:nvSpPr>
        <p:spPr/>
        <p:txBody>
          <a:bodyPr/>
          <a:lstStyle/>
          <a:p>
            <a:r>
              <a:rPr lang="en-US" dirty="0" smtClean="0"/>
              <a:t>Visualizing performance changes</a:t>
            </a:r>
            <a:endParaRPr lang="en-US" dirty="0"/>
          </a:p>
        </p:txBody>
      </p:sp>
      <p:sp>
        <p:nvSpPr>
          <p:cNvPr id="4" name="Content Placeholder 3"/>
          <p:cNvSpPr>
            <a:spLocks noGrp="1"/>
          </p:cNvSpPr>
          <p:nvPr>
            <p:ph sz="quarter" idx="11"/>
          </p:nvPr>
        </p:nvSpPr>
        <p:spPr/>
        <p:txBody>
          <a:bodyPr/>
          <a:lstStyle/>
          <a:p>
            <a:endParaRPr lang="en-US"/>
          </a:p>
        </p:txBody>
      </p:sp>
      <p:pic>
        <p:nvPicPr>
          <p:cNvPr id="7" name="Picture 6"/>
          <p:cNvPicPr>
            <a:picLocks noChangeAspect="1"/>
          </p:cNvPicPr>
          <p:nvPr/>
        </p:nvPicPr>
        <p:blipFill>
          <a:blip r:embed="rId3"/>
          <a:stretch>
            <a:fillRect/>
          </a:stretch>
        </p:blipFill>
        <p:spPr>
          <a:xfrm>
            <a:off x="314923" y="1081836"/>
            <a:ext cx="8367485" cy="4694327"/>
          </a:xfrm>
          <a:prstGeom prst="rect">
            <a:avLst/>
          </a:prstGeom>
        </p:spPr>
      </p:pic>
    </p:spTree>
    <p:extLst>
      <p:ext uri="{BB962C8B-B14F-4D97-AF65-F5344CB8AC3E}">
        <p14:creationId xmlns:p14="http://schemas.microsoft.com/office/powerpoint/2010/main" val="255790270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examples</a:t>
            </a:r>
            <a:endParaRPr lang="en-US" dirty="0"/>
          </a:p>
        </p:txBody>
      </p:sp>
      <p:sp>
        <p:nvSpPr>
          <p:cNvPr id="3" name="Text Placeholder 2"/>
          <p:cNvSpPr>
            <a:spLocks noGrp="1"/>
          </p:cNvSpPr>
          <p:nvPr>
            <p:ph type="body" sz="quarter" idx="12"/>
          </p:nvPr>
        </p:nvSpPr>
        <p:spPr/>
        <p:txBody>
          <a:bodyPr/>
          <a:lstStyle/>
          <a:p>
            <a:r>
              <a:rPr lang="en-US" dirty="0" smtClean="0"/>
              <a:t>Gathering test data out of raw logs</a:t>
            </a:r>
            <a:endParaRPr lang="en-US" dirty="0"/>
          </a:p>
        </p:txBody>
      </p:sp>
      <p:pic>
        <p:nvPicPr>
          <p:cNvPr id="7" name="Picture 6"/>
          <p:cNvPicPr>
            <a:picLocks noChangeAspect="1"/>
          </p:cNvPicPr>
          <p:nvPr/>
        </p:nvPicPr>
        <p:blipFill>
          <a:blip r:embed="rId3"/>
          <a:stretch>
            <a:fillRect/>
          </a:stretch>
        </p:blipFill>
        <p:spPr>
          <a:xfrm>
            <a:off x="199936" y="982330"/>
            <a:ext cx="4870640" cy="2961059"/>
          </a:xfrm>
          <a:prstGeom prst="rect">
            <a:avLst/>
          </a:prstGeom>
        </p:spPr>
      </p:pic>
      <p:sp>
        <p:nvSpPr>
          <p:cNvPr id="8" name="Rectangle 7"/>
          <p:cNvSpPr/>
          <p:nvPr/>
        </p:nvSpPr>
        <p:spPr>
          <a:xfrm>
            <a:off x="5243208" y="2197017"/>
            <a:ext cx="4572000" cy="1754326"/>
          </a:xfrm>
          <a:prstGeom prst="rect">
            <a:avLst/>
          </a:prstGeom>
        </p:spPr>
        <p:txBody>
          <a:bodyPr>
            <a:spAutoFit/>
          </a:bodyPr>
          <a:lstStyle/>
          <a:p>
            <a:r>
              <a:rPr lang="en-US" b="1" i="1" dirty="0"/>
              <a:t>This is a pattern match </a:t>
            </a:r>
            <a:endParaRPr lang="en-US" b="1" i="1" dirty="0" smtClean="0"/>
          </a:p>
          <a:p>
            <a:r>
              <a:rPr lang="en-US" b="1" i="1" dirty="0" smtClean="0"/>
              <a:t>for test results</a:t>
            </a:r>
            <a:endParaRPr lang="en-US" b="1" i="1" dirty="0"/>
          </a:p>
          <a:p>
            <a:endParaRPr lang="en-US" b="1" i="1" dirty="0"/>
          </a:p>
          <a:p>
            <a:endParaRPr lang="en-US" b="1" i="1" dirty="0"/>
          </a:p>
          <a:p>
            <a:endParaRPr lang="en-US" b="1" i="1" dirty="0"/>
          </a:p>
          <a:p>
            <a:r>
              <a:rPr lang="en-US" b="1" i="1" dirty="0"/>
              <a:t>I then called this in my script</a:t>
            </a:r>
          </a:p>
        </p:txBody>
      </p:sp>
      <p:pic>
        <p:nvPicPr>
          <p:cNvPr id="9" name="Picture 8"/>
          <p:cNvPicPr>
            <a:picLocks noChangeAspect="1"/>
          </p:cNvPicPr>
          <p:nvPr/>
        </p:nvPicPr>
        <p:blipFill>
          <a:blip r:embed="rId4"/>
          <a:stretch>
            <a:fillRect/>
          </a:stretch>
        </p:blipFill>
        <p:spPr>
          <a:xfrm>
            <a:off x="1120302" y="4463780"/>
            <a:ext cx="4724400" cy="1257300"/>
          </a:xfrm>
          <a:prstGeom prst="rect">
            <a:avLst/>
          </a:prstGeom>
        </p:spPr>
      </p:pic>
      <p:cxnSp>
        <p:nvCxnSpPr>
          <p:cNvPr id="11" name="Straight Arrow Connector 10"/>
          <p:cNvCxnSpPr/>
          <p:nvPr/>
        </p:nvCxnSpPr>
        <p:spPr>
          <a:xfrm flipH="1">
            <a:off x="5070576" y="3951343"/>
            <a:ext cx="1310769" cy="107785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9538640"/>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Text examples</a:t>
            </a:r>
            <a:endParaRPr lang="en-US" dirty="0"/>
          </a:p>
        </p:txBody>
      </p:sp>
      <p:sp>
        <p:nvSpPr>
          <p:cNvPr id="3" name="Text Placeholder 2"/>
          <p:cNvSpPr>
            <a:spLocks noGrp="1"/>
          </p:cNvSpPr>
          <p:nvPr>
            <p:ph type="body" sz="quarter" idx="12"/>
          </p:nvPr>
        </p:nvSpPr>
        <p:spPr/>
        <p:txBody>
          <a:bodyPr/>
          <a:lstStyle/>
          <a:p>
            <a:r>
              <a:rPr lang="en-US" dirty="0" smtClean="0"/>
              <a:t>Extracting html5 browser test results</a:t>
            </a:r>
            <a:endParaRPr lang="en-US" dirty="0"/>
          </a:p>
        </p:txBody>
      </p:sp>
      <p:pic>
        <p:nvPicPr>
          <p:cNvPr id="5" name="Picture 4"/>
          <p:cNvPicPr>
            <a:picLocks noChangeAspect="1"/>
          </p:cNvPicPr>
          <p:nvPr/>
        </p:nvPicPr>
        <p:blipFill>
          <a:blip r:embed="rId3"/>
          <a:stretch>
            <a:fillRect/>
          </a:stretch>
        </p:blipFill>
        <p:spPr>
          <a:xfrm>
            <a:off x="1773238" y="1476881"/>
            <a:ext cx="5600700" cy="4410075"/>
          </a:xfrm>
          <a:prstGeom prst="rect">
            <a:avLst/>
          </a:prstGeom>
        </p:spPr>
      </p:pic>
      <p:sp>
        <p:nvSpPr>
          <p:cNvPr id="7" name="TextBox 6"/>
          <p:cNvSpPr txBox="1"/>
          <p:nvPr/>
        </p:nvSpPr>
        <p:spPr>
          <a:xfrm>
            <a:off x="152281" y="1945532"/>
            <a:ext cx="1620957" cy="2031325"/>
          </a:xfrm>
          <a:prstGeom prst="rect">
            <a:avLst/>
          </a:prstGeom>
          <a:noFill/>
        </p:spPr>
        <p:txBody>
          <a:bodyPr wrap="square" rtlCol="0">
            <a:spAutoFit/>
          </a:bodyPr>
          <a:lstStyle/>
          <a:p>
            <a:endParaRPr lang="en-US" b="1" i="1" dirty="0" smtClean="0"/>
          </a:p>
          <a:p>
            <a:endParaRPr lang="en-US" b="1" i="1" dirty="0"/>
          </a:p>
          <a:p>
            <a:endParaRPr lang="en-US" b="1" i="1" dirty="0"/>
          </a:p>
          <a:p>
            <a:r>
              <a:rPr lang="en-US" b="1" i="1" dirty="0" smtClean="0"/>
              <a:t>Notice there are two sets of matches-Win and Mac</a:t>
            </a:r>
            <a:endParaRPr lang="en-US" b="1" i="1" dirty="0"/>
          </a:p>
        </p:txBody>
      </p:sp>
      <p:sp>
        <p:nvSpPr>
          <p:cNvPr id="8" name="TextBox 7"/>
          <p:cNvSpPr txBox="1"/>
          <p:nvPr/>
        </p:nvSpPr>
        <p:spPr>
          <a:xfrm>
            <a:off x="7373938" y="1465805"/>
            <a:ext cx="1620957" cy="1477328"/>
          </a:xfrm>
          <a:prstGeom prst="rect">
            <a:avLst/>
          </a:prstGeom>
          <a:noFill/>
        </p:spPr>
        <p:txBody>
          <a:bodyPr wrap="square" rtlCol="0">
            <a:spAutoFit/>
          </a:bodyPr>
          <a:lstStyle/>
          <a:p>
            <a:r>
              <a:rPr lang="en-US" b="1" i="1" dirty="0" smtClean="0"/>
              <a:t>Used Text to </a:t>
            </a:r>
          </a:p>
          <a:p>
            <a:r>
              <a:rPr lang="en-US" b="1" i="1" dirty="0" smtClean="0"/>
              <a:t>Columns to</a:t>
            </a:r>
          </a:p>
          <a:p>
            <a:r>
              <a:rPr lang="en-US" b="1" i="1" dirty="0" smtClean="0"/>
              <a:t>extract unit test details</a:t>
            </a:r>
          </a:p>
          <a:p>
            <a:endParaRPr lang="en-US" b="1" i="1" dirty="0"/>
          </a:p>
        </p:txBody>
      </p:sp>
      <p:sp>
        <p:nvSpPr>
          <p:cNvPr id="10" name="Rectangle 9"/>
          <p:cNvSpPr/>
          <p:nvPr/>
        </p:nvSpPr>
        <p:spPr>
          <a:xfrm>
            <a:off x="1773238" y="1476881"/>
            <a:ext cx="1290975" cy="44100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Tree>
    <p:extLst>
      <p:ext uri="{BB962C8B-B14F-4D97-AF65-F5344CB8AC3E}">
        <p14:creationId xmlns:p14="http://schemas.microsoft.com/office/powerpoint/2010/main" val="2684078666"/>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Text examples</a:t>
            </a:r>
            <a:endParaRPr lang="en-US" dirty="0"/>
          </a:p>
        </p:txBody>
      </p:sp>
      <p:sp>
        <p:nvSpPr>
          <p:cNvPr id="3" name="Text Placeholder 2"/>
          <p:cNvSpPr>
            <a:spLocks noGrp="1"/>
          </p:cNvSpPr>
          <p:nvPr>
            <p:ph type="body" sz="quarter" idx="12"/>
          </p:nvPr>
        </p:nvSpPr>
        <p:spPr/>
        <p:txBody>
          <a:bodyPr/>
          <a:lstStyle/>
          <a:p>
            <a:r>
              <a:rPr lang="en-US" dirty="0" smtClean="0"/>
              <a:t>Visualizing unit tests over time</a:t>
            </a:r>
            <a:endParaRPr lang="en-US" dirty="0"/>
          </a:p>
        </p:txBody>
      </p:sp>
      <p:pic>
        <p:nvPicPr>
          <p:cNvPr id="12" name="Picture 11"/>
          <p:cNvPicPr>
            <a:picLocks noChangeAspect="1"/>
          </p:cNvPicPr>
          <p:nvPr/>
        </p:nvPicPr>
        <p:blipFill>
          <a:blip r:embed="rId3"/>
          <a:stretch>
            <a:fillRect/>
          </a:stretch>
        </p:blipFill>
        <p:spPr>
          <a:xfrm>
            <a:off x="1212813" y="1670151"/>
            <a:ext cx="6718374" cy="3517697"/>
          </a:xfrm>
          <a:prstGeom prst="rect">
            <a:avLst/>
          </a:prstGeom>
        </p:spPr>
      </p:pic>
    </p:spTree>
    <p:extLst>
      <p:ext uri="{BB962C8B-B14F-4D97-AF65-F5344CB8AC3E}">
        <p14:creationId xmlns:p14="http://schemas.microsoft.com/office/powerpoint/2010/main" val="320143839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Fun with text</a:t>
            </a:r>
            <a:endParaRPr lang="en-US" dirty="0"/>
          </a:p>
        </p:txBody>
      </p:sp>
      <p:sp>
        <p:nvSpPr>
          <p:cNvPr id="3" name="Text Placeholder 2"/>
          <p:cNvSpPr>
            <a:spLocks noGrp="1"/>
          </p:cNvSpPr>
          <p:nvPr>
            <p:ph type="body" sz="quarter" idx="12"/>
          </p:nvPr>
        </p:nvSpPr>
        <p:spPr/>
        <p:txBody>
          <a:bodyPr/>
          <a:lstStyle/>
          <a:p>
            <a:r>
              <a:rPr lang="en-US" dirty="0" smtClean="0"/>
              <a:t>text explorer </a:t>
            </a:r>
            <a:r>
              <a:rPr lang="en-US" dirty="0" err="1" smtClean="0"/>
              <a:t>WOrkflows</a:t>
            </a:r>
            <a:endParaRPr lang="en-US" dirty="0"/>
          </a:p>
        </p:txBody>
      </p:sp>
      <p:sp>
        <p:nvSpPr>
          <p:cNvPr id="5" name="Pentagon 4"/>
          <p:cNvSpPr/>
          <p:nvPr/>
        </p:nvSpPr>
        <p:spPr>
          <a:xfrm>
            <a:off x="1584960" y="2367280"/>
            <a:ext cx="1198880" cy="78232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Import</a:t>
            </a:r>
            <a:endParaRPr lang="en-US" dirty="0">
              <a:solidFill>
                <a:schemeClr val="bg1"/>
              </a:solidFill>
            </a:endParaRPr>
          </a:p>
        </p:txBody>
      </p:sp>
      <p:sp>
        <p:nvSpPr>
          <p:cNvPr id="6" name="Chevron 5"/>
          <p:cNvSpPr/>
          <p:nvPr/>
        </p:nvSpPr>
        <p:spPr>
          <a:xfrm>
            <a:off x="2637377" y="2367280"/>
            <a:ext cx="1987546" cy="78232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Discovery</a:t>
            </a:r>
            <a:endParaRPr lang="en-US" dirty="0">
              <a:solidFill>
                <a:schemeClr val="bg1"/>
              </a:solidFill>
            </a:endParaRPr>
          </a:p>
        </p:txBody>
      </p:sp>
      <p:sp>
        <p:nvSpPr>
          <p:cNvPr id="7" name="Chevron 6"/>
          <p:cNvSpPr/>
          <p:nvPr/>
        </p:nvSpPr>
        <p:spPr>
          <a:xfrm>
            <a:off x="4496656" y="2372360"/>
            <a:ext cx="2087023" cy="78232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Clustering</a:t>
            </a:r>
            <a:endParaRPr lang="en-US" dirty="0">
              <a:solidFill>
                <a:schemeClr val="bg1"/>
              </a:solidFill>
            </a:endParaRPr>
          </a:p>
        </p:txBody>
      </p:sp>
      <p:sp>
        <p:nvSpPr>
          <p:cNvPr id="8" name="Pentagon 7"/>
          <p:cNvSpPr/>
          <p:nvPr/>
        </p:nvSpPr>
        <p:spPr>
          <a:xfrm>
            <a:off x="1584960" y="4425171"/>
            <a:ext cx="1198880" cy="78232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Import</a:t>
            </a:r>
            <a:endParaRPr lang="en-US" dirty="0">
              <a:solidFill>
                <a:schemeClr val="bg1"/>
              </a:solidFill>
            </a:endParaRPr>
          </a:p>
        </p:txBody>
      </p:sp>
      <p:sp>
        <p:nvSpPr>
          <p:cNvPr id="9" name="Chevron 8"/>
          <p:cNvSpPr/>
          <p:nvPr/>
        </p:nvSpPr>
        <p:spPr>
          <a:xfrm>
            <a:off x="2637377" y="4425171"/>
            <a:ext cx="1987546" cy="78232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Extraction</a:t>
            </a:r>
            <a:endParaRPr lang="en-US" dirty="0">
              <a:solidFill>
                <a:schemeClr val="bg1"/>
              </a:solidFill>
            </a:endParaRPr>
          </a:p>
        </p:txBody>
      </p:sp>
      <p:sp>
        <p:nvSpPr>
          <p:cNvPr id="10" name="Chevron 9"/>
          <p:cNvSpPr/>
          <p:nvPr/>
        </p:nvSpPr>
        <p:spPr>
          <a:xfrm>
            <a:off x="4496656" y="4430251"/>
            <a:ext cx="2188624" cy="78232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chemeClr val="bg1"/>
                </a:solidFill>
              </a:rPr>
              <a:t>Exploration</a:t>
            </a:r>
            <a:endParaRPr lang="en-US" dirty="0">
              <a:solidFill>
                <a:schemeClr val="bg1"/>
              </a:solidFill>
            </a:endParaRPr>
          </a:p>
        </p:txBody>
      </p:sp>
      <p:sp>
        <p:nvSpPr>
          <p:cNvPr id="11" name="TextBox 10"/>
          <p:cNvSpPr txBox="1"/>
          <p:nvPr/>
        </p:nvSpPr>
        <p:spPr>
          <a:xfrm>
            <a:off x="1767840" y="1838960"/>
            <a:ext cx="4959691" cy="369332"/>
          </a:xfrm>
          <a:prstGeom prst="rect">
            <a:avLst/>
          </a:prstGeom>
          <a:noFill/>
        </p:spPr>
        <p:txBody>
          <a:bodyPr wrap="none" rtlCol="0">
            <a:spAutoFit/>
          </a:bodyPr>
          <a:lstStyle/>
          <a:p>
            <a:r>
              <a:rPr lang="en-US" dirty="0" smtClean="0"/>
              <a:t>“I don’t know what’s in my text data. Let’s see!”</a:t>
            </a:r>
            <a:endParaRPr lang="en-US" dirty="0"/>
          </a:p>
        </p:txBody>
      </p:sp>
      <p:sp>
        <p:nvSpPr>
          <p:cNvPr id="12" name="TextBox 11"/>
          <p:cNvSpPr txBox="1"/>
          <p:nvPr/>
        </p:nvSpPr>
        <p:spPr>
          <a:xfrm>
            <a:off x="1686560" y="3891280"/>
            <a:ext cx="6314614" cy="369332"/>
          </a:xfrm>
          <a:prstGeom prst="rect">
            <a:avLst/>
          </a:prstGeom>
          <a:noFill/>
        </p:spPr>
        <p:txBody>
          <a:bodyPr wrap="none" rtlCol="0">
            <a:spAutoFit/>
          </a:bodyPr>
          <a:lstStyle/>
          <a:p>
            <a:r>
              <a:rPr lang="en-US" dirty="0" smtClean="0"/>
              <a:t>“I already know what I’m looking for. I want to make a table.”</a:t>
            </a:r>
            <a:endParaRPr lang="en-US" dirty="0"/>
          </a:p>
        </p:txBody>
      </p:sp>
    </p:spTree>
    <p:extLst>
      <p:ext uri="{BB962C8B-B14F-4D97-AF65-F5344CB8AC3E}">
        <p14:creationId xmlns:p14="http://schemas.microsoft.com/office/powerpoint/2010/main" val="3149275630"/>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a:t>Web sites of </a:t>
            </a:r>
            <a:r>
              <a:rPr lang="en-US" dirty="0" smtClean="0"/>
              <a:t>interest</a:t>
            </a:r>
            <a:endParaRPr lang="en-US" dirty="0"/>
          </a:p>
        </p:txBody>
      </p:sp>
      <p:sp>
        <p:nvSpPr>
          <p:cNvPr id="3" name="Text Placeholder 2"/>
          <p:cNvSpPr>
            <a:spLocks noGrp="1"/>
          </p:cNvSpPr>
          <p:nvPr>
            <p:ph type="body" sz="quarter" idx="12"/>
          </p:nvPr>
        </p:nvSpPr>
        <p:spPr/>
        <p:txBody>
          <a:bodyPr/>
          <a:lstStyle/>
          <a:p>
            <a:r>
              <a:rPr lang="en-US" dirty="0" err="1" smtClean="0"/>
              <a:t>Regexr</a:t>
            </a:r>
            <a:r>
              <a:rPr lang="en-US" dirty="0" smtClean="0"/>
              <a:t> for testing regexes with your data</a:t>
            </a:r>
            <a:endParaRPr lang="en-US" dirty="0"/>
          </a:p>
        </p:txBody>
      </p:sp>
      <p:pic>
        <p:nvPicPr>
          <p:cNvPr id="7" name="Picture 6"/>
          <p:cNvPicPr>
            <a:picLocks noChangeAspect="1"/>
          </p:cNvPicPr>
          <p:nvPr/>
        </p:nvPicPr>
        <p:blipFill>
          <a:blip r:embed="rId3"/>
          <a:stretch>
            <a:fillRect/>
          </a:stretch>
        </p:blipFill>
        <p:spPr>
          <a:xfrm>
            <a:off x="311285" y="1318922"/>
            <a:ext cx="8453741" cy="3604753"/>
          </a:xfrm>
          <a:prstGeom prst="rect">
            <a:avLst/>
          </a:prstGeom>
        </p:spPr>
      </p:pic>
      <p:sp>
        <p:nvSpPr>
          <p:cNvPr id="8" name="TextBox 7"/>
          <p:cNvSpPr txBox="1"/>
          <p:nvPr/>
        </p:nvSpPr>
        <p:spPr>
          <a:xfrm>
            <a:off x="1994170" y="5466945"/>
            <a:ext cx="1967270" cy="369332"/>
          </a:xfrm>
          <a:prstGeom prst="rect">
            <a:avLst/>
          </a:prstGeom>
          <a:noFill/>
        </p:spPr>
        <p:txBody>
          <a:bodyPr wrap="none" rtlCol="0">
            <a:spAutoFit/>
          </a:bodyPr>
          <a:lstStyle/>
          <a:p>
            <a:r>
              <a:rPr lang="en-US" dirty="0">
                <a:hlinkClick r:id="rId4"/>
              </a:rPr>
              <a:t>http://regexr.com/</a:t>
            </a:r>
            <a:endParaRPr lang="en-US" dirty="0"/>
          </a:p>
        </p:txBody>
      </p:sp>
    </p:spTree>
    <p:extLst>
      <p:ext uri="{BB962C8B-B14F-4D97-AF65-F5344CB8AC3E}">
        <p14:creationId xmlns:p14="http://schemas.microsoft.com/office/powerpoint/2010/main" val="1798667119"/>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Web sites of interest</a:t>
            </a:r>
            <a:endParaRPr lang="en-US" dirty="0"/>
          </a:p>
        </p:txBody>
      </p:sp>
      <p:sp>
        <p:nvSpPr>
          <p:cNvPr id="3" name="Text Placeholder 2"/>
          <p:cNvSpPr>
            <a:spLocks noGrp="1"/>
          </p:cNvSpPr>
          <p:nvPr>
            <p:ph type="body" sz="quarter" idx="12"/>
          </p:nvPr>
        </p:nvSpPr>
        <p:spPr/>
        <p:txBody>
          <a:bodyPr/>
          <a:lstStyle/>
          <a:p>
            <a:r>
              <a:rPr lang="en-US" dirty="0" smtClean="0"/>
              <a:t>Generating new </a:t>
            </a:r>
            <a:r>
              <a:rPr lang="en-US" dirty="0" smtClean="0"/>
              <a:t>regexes </a:t>
            </a:r>
            <a:r>
              <a:rPr lang="en-US" dirty="0" smtClean="0"/>
              <a:t>from text samples</a:t>
            </a:r>
            <a:endParaRPr lang="en-US" dirty="0"/>
          </a:p>
        </p:txBody>
      </p:sp>
      <p:sp>
        <p:nvSpPr>
          <p:cNvPr id="5" name="Content Placeholder 4"/>
          <p:cNvSpPr>
            <a:spLocks noGrp="1"/>
          </p:cNvSpPr>
          <p:nvPr>
            <p:ph sz="quarter" idx="11"/>
          </p:nvPr>
        </p:nvSpPr>
        <p:spPr>
          <a:xfrm>
            <a:off x="298174" y="1546153"/>
            <a:ext cx="8050696" cy="757130"/>
          </a:xfrm>
          <a:prstGeom prst="rect">
            <a:avLst/>
          </a:prstGeom>
        </p:spPr>
        <p:txBody>
          <a:bodyPr wrap="square">
            <a:spAutoFit/>
          </a:bodyPr>
          <a:lstStyle/>
          <a:p>
            <a:r>
              <a:rPr lang="en-US" dirty="0" smtClean="0"/>
              <a:t>This web </a:t>
            </a:r>
            <a:r>
              <a:rPr lang="en-US" dirty="0" smtClean="0"/>
              <a:t>site </a:t>
            </a:r>
            <a:r>
              <a:rPr lang="en-US" dirty="0" smtClean="0"/>
              <a:t>generates </a:t>
            </a:r>
            <a:r>
              <a:rPr lang="en-US" dirty="0" smtClean="0"/>
              <a:t>regex matches </a:t>
            </a:r>
            <a:r>
              <a:rPr lang="en-US" dirty="0" smtClean="0"/>
              <a:t>for your examples using a </a:t>
            </a:r>
            <a:r>
              <a:rPr lang="en-US" dirty="0" smtClean="0"/>
              <a:t>genetic algorithm: </a:t>
            </a:r>
            <a:r>
              <a:rPr lang="en-US" dirty="0" smtClean="0">
                <a:hlinkClick r:id="rId3"/>
              </a:rPr>
              <a:t>http</a:t>
            </a:r>
            <a:r>
              <a:rPr lang="en-US" dirty="0">
                <a:hlinkClick r:id="rId3"/>
              </a:rPr>
              <a:t>://regex.inginf.units.it</a:t>
            </a:r>
            <a:r>
              <a:rPr lang="en-US" dirty="0" smtClean="0">
                <a:hlinkClick r:id="rId3"/>
              </a:rPr>
              <a:t>/</a:t>
            </a:r>
            <a:endParaRPr lang="en-US" dirty="0" smtClean="0"/>
          </a:p>
        </p:txBody>
      </p:sp>
      <p:pic>
        <p:nvPicPr>
          <p:cNvPr id="6" name="Picture 5"/>
          <p:cNvPicPr>
            <a:picLocks noChangeAspect="1"/>
          </p:cNvPicPr>
          <p:nvPr/>
        </p:nvPicPr>
        <p:blipFill>
          <a:blip r:embed="rId4"/>
          <a:stretch>
            <a:fillRect/>
          </a:stretch>
        </p:blipFill>
        <p:spPr>
          <a:xfrm>
            <a:off x="3214928" y="2674462"/>
            <a:ext cx="5225515" cy="2727740"/>
          </a:xfrm>
          <a:prstGeom prst="rect">
            <a:avLst/>
          </a:prstGeom>
        </p:spPr>
      </p:pic>
      <p:sp>
        <p:nvSpPr>
          <p:cNvPr id="7" name="TextBox 6"/>
          <p:cNvSpPr txBox="1"/>
          <p:nvPr/>
        </p:nvSpPr>
        <p:spPr>
          <a:xfrm>
            <a:off x="972766" y="3835347"/>
            <a:ext cx="2421672" cy="369332"/>
          </a:xfrm>
          <a:prstGeom prst="rect">
            <a:avLst/>
          </a:prstGeom>
          <a:noFill/>
        </p:spPr>
        <p:txBody>
          <a:bodyPr wrap="square" rtlCol="0">
            <a:spAutoFit/>
          </a:bodyPr>
          <a:lstStyle/>
          <a:p>
            <a:r>
              <a:rPr lang="en-US" b="1" i="1" dirty="0" smtClean="0"/>
              <a:t>Examples I entered</a:t>
            </a:r>
            <a:endParaRPr lang="en-US" b="1" i="1" dirty="0"/>
          </a:p>
        </p:txBody>
      </p:sp>
      <p:sp>
        <p:nvSpPr>
          <p:cNvPr id="8" name="TextBox 7"/>
          <p:cNvSpPr txBox="1"/>
          <p:nvPr/>
        </p:nvSpPr>
        <p:spPr>
          <a:xfrm>
            <a:off x="1593971" y="4663538"/>
            <a:ext cx="1620957" cy="369332"/>
          </a:xfrm>
          <a:prstGeom prst="rect">
            <a:avLst/>
          </a:prstGeom>
          <a:noFill/>
        </p:spPr>
        <p:txBody>
          <a:bodyPr wrap="none" rtlCol="0">
            <a:spAutoFit/>
          </a:bodyPr>
          <a:lstStyle/>
          <a:p>
            <a:r>
              <a:rPr lang="en-US" b="1" i="1" dirty="0" smtClean="0"/>
              <a:t>Output regex</a:t>
            </a:r>
            <a:endParaRPr lang="en-US" b="1" i="1" dirty="0"/>
          </a:p>
        </p:txBody>
      </p:sp>
    </p:spTree>
    <p:extLst>
      <p:ext uri="{BB962C8B-B14F-4D97-AF65-F5344CB8AC3E}">
        <p14:creationId xmlns:p14="http://schemas.microsoft.com/office/powerpoint/2010/main" val="3903922744"/>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conclusions</a:t>
            </a:r>
            <a:endParaRPr lang="en-US" dirty="0"/>
          </a:p>
        </p:txBody>
      </p:sp>
      <p:sp>
        <p:nvSpPr>
          <p:cNvPr id="3" name="Text Placeholder 2"/>
          <p:cNvSpPr>
            <a:spLocks noGrp="1"/>
          </p:cNvSpPr>
          <p:nvPr>
            <p:ph type="body" sz="quarter" idx="12"/>
          </p:nvPr>
        </p:nvSpPr>
        <p:spPr/>
        <p:txBody>
          <a:bodyPr/>
          <a:lstStyle/>
          <a:p>
            <a:r>
              <a:rPr lang="en-US" dirty="0" smtClean="0"/>
              <a:t>Getting more out of your text data </a:t>
            </a:r>
            <a:endParaRPr lang="en-US" dirty="0"/>
          </a:p>
        </p:txBody>
      </p:sp>
      <p:sp>
        <p:nvSpPr>
          <p:cNvPr id="4" name="Content Placeholder 3"/>
          <p:cNvSpPr>
            <a:spLocks noGrp="1"/>
          </p:cNvSpPr>
          <p:nvPr>
            <p:ph sz="quarter" idx="11"/>
          </p:nvPr>
        </p:nvSpPr>
        <p:spPr>
          <a:xfrm>
            <a:off x="457200" y="1721159"/>
            <a:ext cx="8232776" cy="2170338"/>
          </a:xfrm>
        </p:spPr>
        <p:txBody>
          <a:bodyPr/>
          <a:lstStyle/>
          <a:p>
            <a:r>
              <a:rPr lang="en-US" dirty="0" smtClean="0"/>
              <a:t>You </a:t>
            </a:r>
            <a:r>
              <a:rPr lang="en-US" dirty="0" smtClean="0"/>
              <a:t>can use JMP to retrieve </a:t>
            </a:r>
            <a:r>
              <a:rPr lang="en-US" dirty="0" smtClean="0"/>
              <a:t>and process text </a:t>
            </a:r>
            <a:r>
              <a:rPr lang="en-US" dirty="0" smtClean="0"/>
              <a:t>logs</a:t>
            </a:r>
          </a:p>
          <a:p>
            <a:pPr lvl="1"/>
            <a:r>
              <a:rPr lang="en-US" dirty="0" smtClean="0"/>
              <a:t>Searching </a:t>
            </a:r>
            <a:r>
              <a:rPr lang="en-US" dirty="0" smtClean="0"/>
              <a:t>text logs manually </a:t>
            </a:r>
            <a:r>
              <a:rPr lang="en-US" dirty="0" smtClean="0"/>
              <a:t>is </a:t>
            </a:r>
            <a:r>
              <a:rPr lang="en-US" dirty="0" smtClean="0"/>
              <a:t>boring</a:t>
            </a:r>
            <a:endParaRPr lang="en-US" dirty="0" smtClean="0"/>
          </a:p>
          <a:p>
            <a:pPr lvl="1"/>
            <a:r>
              <a:rPr lang="en-US" dirty="0" smtClean="0"/>
              <a:t>Regexes can help you </a:t>
            </a:r>
            <a:r>
              <a:rPr lang="en-US" dirty="0" smtClean="0"/>
              <a:t>extract </a:t>
            </a:r>
            <a:r>
              <a:rPr lang="en-US" dirty="0" smtClean="0"/>
              <a:t>critical details quickly</a:t>
            </a:r>
          </a:p>
          <a:p>
            <a:pPr lvl="1"/>
            <a:r>
              <a:rPr lang="en-US" dirty="0"/>
              <a:t>JMP Text Explorer’s Custom </a:t>
            </a:r>
            <a:r>
              <a:rPr lang="en-US" dirty="0" smtClean="0"/>
              <a:t>Regex feature can be your magic wand</a:t>
            </a:r>
            <a:endParaRPr lang="en-US" dirty="0" smtClean="0"/>
          </a:p>
          <a:p>
            <a:pPr lvl="1"/>
            <a:endParaRPr lang="en-US" dirty="0" smtClean="0"/>
          </a:p>
          <a:p>
            <a:pPr lvl="1"/>
            <a:endParaRPr lang="en-US" dirty="0"/>
          </a:p>
          <a:p>
            <a:pPr marL="182880" lvl="1" indent="0">
              <a:buNone/>
            </a:pPr>
            <a:r>
              <a:rPr lang="en-US" dirty="0" smtClean="0"/>
              <a:t>Please try it and share your feedback in the JMP user community!</a:t>
            </a:r>
            <a:endParaRPr lang="en-US" dirty="0" smtClean="0"/>
          </a:p>
        </p:txBody>
      </p:sp>
    </p:spTree>
    <p:extLst>
      <p:ext uri="{BB962C8B-B14F-4D97-AF65-F5344CB8AC3E}">
        <p14:creationId xmlns:p14="http://schemas.microsoft.com/office/powerpoint/2010/main" val="18312795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Text explorer </a:t>
            </a:r>
            <a:r>
              <a:rPr lang="en-US" dirty="0" smtClean="0"/>
              <a:t>workflows</a:t>
            </a:r>
            <a:endParaRPr lang="en-US" dirty="0"/>
          </a:p>
        </p:txBody>
      </p:sp>
      <p:sp>
        <p:nvSpPr>
          <p:cNvPr id="3" name="Text Placeholder 2"/>
          <p:cNvSpPr>
            <a:spLocks noGrp="1"/>
          </p:cNvSpPr>
          <p:nvPr>
            <p:ph type="body" sz="quarter" idx="12"/>
          </p:nvPr>
        </p:nvSpPr>
        <p:spPr/>
        <p:txBody>
          <a:bodyPr/>
          <a:lstStyle/>
          <a:p>
            <a:r>
              <a:rPr lang="en-US" dirty="0" smtClean="0"/>
              <a:t>I don’t know what’s in my text-let’s see!</a:t>
            </a:r>
            <a:endParaRPr lang="en-US" dirty="0"/>
          </a:p>
        </p:txBody>
      </p:sp>
      <p:pic>
        <p:nvPicPr>
          <p:cNvPr id="6" name="Picture 5"/>
          <p:cNvPicPr>
            <a:picLocks noChangeAspect="1"/>
          </p:cNvPicPr>
          <p:nvPr/>
        </p:nvPicPr>
        <p:blipFill>
          <a:blip r:embed="rId3"/>
          <a:stretch>
            <a:fillRect/>
          </a:stretch>
        </p:blipFill>
        <p:spPr>
          <a:xfrm>
            <a:off x="446914" y="1885243"/>
            <a:ext cx="2034172" cy="3213806"/>
          </a:xfrm>
          <a:prstGeom prst="rect">
            <a:avLst/>
          </a:prstGeom>
        </p:spPr>
      </p:pic>
      <p:pic>
        <p:nvPicPr>
          <p:cNvPr id="7" name="Picture 6"/>
          <p:cNvPicPr>
            <a:picLocks noChangeAspect="1"/>
          </p:cNvPicPr>
          <p:nvPr/>
        </p:nvPicPr>
        <p:blipFill>
          <a:blip r:embed="rId4"/>
          <a:stretch>
            <a:fillRect/>
          </a:stretch>
        </p:blipFill>
        <p:spPr>
          <a:xfrm>
            <a:off x="2876705" y="1116719"/>
            <a:ext cx="5150400" cy="1366837"/>
          </a:xfrm>
          <a:prstGeom prst="rect">
            <a:avLst/>
          </a:prstGeom>
        </p:spPr>
      </p:pic>
      <p:pic>
        <p:nvPicPr>
          <p:cNvPr id="8" name="Picture 7"/>
          <p:cNvPicPr>
            <a:picLocks noChangeAspect="1"/>
          </p:cNvPicPr>
          <p:nvPr/>
        </p:nvPicPr>
        <p:blipFill>
          <a:blip r:embed="rId5"/>
          <a:stretch>
            <a:fillRect/>
          </a:stretch>
        </p:blipFill>
        <p:spPr>
          <a:xfrm>
            <a:off x="3231345" y="2543714"/>
            <a:ext cx="4441119" cy="1896863"/>
          </a:xfrm>
          <a:prstGeom prst="rect">
            <a:avLst/>
          </a:prstGeom>
        </p:spPr>
      </p:pic>
      <p:pic>
        <p:nvPicPr>
          <p:cNvPr id="9" name="Picture 8"/>
          <p:cNvPicPr>
            <a:picLocks noChangeAspect="1"/>
          </p:cNvPicPr>
          <p:nvPr/>
        </p:nvPicPr>
        <p:blipFill>
          <a:blip r:embed="rId6"/>
          <a:stretch>
            <a:fillRect/>
          </a:stretch>
        </p:blipFill>
        <p:spPr>
          <a:xfrm>
            <a:off x="4221944" y="4662953"/>
            <a:ext cx="2459919" cy="1412409"/>
          </a:xfrm>
          <a:prstGeom prst="rect">
            <a:avLst/>
          </a:prstGeom>
        </p:spPr>
      </p:pic>
    </p:spTree>
    <p:extLst>
      <p:ext uri="{BB962C8B-B14F-4D97-AF65-F5344CB8AC3E}">
        <p14:creationId xmlns:p14="http://schemas.microsoft.com/office/powerpoint/2010/main" val="101919371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explorer workflow</a:t>
            </a:r>
            <a:endParaRPr lang="en-US" dirty="0"/>
          </a:p>
        </p:txBody>
      </p:sp>
      <p:sp>
        <p:nvSpPr>
          <p:cNvPr id="3" name="Text Placeholder 2"/>
          <p:cNvSpPr>
            <a:spLocks noGrp="1"/>
          </p:cNvSpPr>
          <p:nvPr>
            <p:ph type="body" sz="quarter" idx="12"/>
          </p:nvPr>
        </p:nvSpPr>
        <p:spPr/>
        <p:txBody>
          <a:bodyPr/>
          <a:lstStyle/>
          <a:p>
            <a:r>
              <a:rPr lang="en-US" dirty="0" smtClean="0"/>
              <a:t>I just want </a:t>
            </a:r>
            <a:r>
              <a:rPr lang="en-US" dirty="0" smtClean="0"/>
              <a:t>a magic wand and my table!</a:t>
            </a:r>
            <a:endParaRPr lang="en-US" dirty="0"/>
          </a:p>
        </p:txBody>
      </p:sp>
      <p:pic>
        <p:nvPicPr>
          <p:cNvPr id="6" name="Picture 5"/>
          <p:cNvPicPr>
            <a:picLocks noChangeAspect="1"/>
          </p:cNvPicPr>
          <p:nvPr/>
        </p:nvPicPr>
        <p:blipFill>
          <a:blip r:embed="rId3"/>
          <a:stretch>
            <a:fillRect/>
          </a:stretch>
        </p:blipFill>
        <p:spPr>
          <a:xfrm>
            <a:off x="281027" y="1004711"/>
            <a:ext cx="2193020" cy="4968366"/>
          </a:xfrm>
          <a:prstGeom prst="rect">
            <a:avLst/>
          </a:prstGeom>
        </p:spPr>
      </p:pic>
      <p:sp>
        <p:nvSpPr>
          <p:cNvPr id="7" name="Rectangle 6"/>
          <p:cNvSpPr/>
          <p:nvPr/>
        </p:nvSpPr>
        <p:spPr>
          <a:xfrm>
            <a:off x="281027" y="2314222"/>
            <a:ext cx="1446173" cy="16933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cxnSp>
        <p:nvCxnSpPr>
          <p:cNvPr id="5" name="Straight Arrow Connector 4"/>
          <p:cNvCxnSpPr/>
          <p:nvPr/>
        </p:nvCxnSpPr>
        <p:spPr>
          <a:xfrm>
            <a:off x="3138311" y="2483556"/>
            <a:ext cx="1456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rot="1367075">
            <a:off x="3476978" y="2957689"/>
            <a:ext cx="824089" cy="1794933"/>
            <a:chOff x="3476978" y="2957689"/>
            <a:chExt cx="824089" cy="1794933"/>
          </a:xfrm>
        </p:grpSpPr>
        <p:sp>
          <p:nvSpPr>
            <p:cNvPr id="12" name="5-Point Star 11"/>
            <p:cNvSpPr/>
            <p:nvPr/>
          </p:nvSpPr>
          <p:spPr>
            <a:xfrm>
              <a:off x="3476978" y="2957689"/>
              <a:ext cx="824089" cy="722489"/>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cxnSp>
          <p:nvCxnSpPr>
            <p:cNvPr id="14" name="Straight Connector 13"/>
            <p:cNvCxnSpPr/>
            <p:nvPr/>
          </p:nvCxnSpPr>
          <p:spPr>
            <a:xfrm flipH="1">
              <a:off x="3872089" y="3499556"/>
              <a:ext cx="11289" cy="1253066"/>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9" name="Picture 8"/>
          <p:cNvPicPr>
            <a:picLocks noChangeAspect="1"/>
          </p:cNvPicPr>
          <p:nvPr/>
        </p:nvPicPr>
        <p:blipFill>
          <a:blip r:embed="rId4"/>
          <a:stretch>
            <a:fillRect/>
          </a:stretch>
        </p:blipFill>
        <p:spPr>
          <a:xfrm>
            <a:off x="4849998" y="1004711"/>
            <a:ext cx="3756459" cy="4648729"/>
          </a:xfrm>
          <a:prstGeom prst="rect">
            <a:avLst/>
          </a:prstGeom>
        </p:spPr>
      </p:pic>
    </p:spTree>
    <p:extLst>
      <p:ext uri="{BB962C8B-B14F-4D97-AF65-F5344CB8AC3E}">
        <p14:creationId xmlns:p14="http://schemas.microsoft.com/office/powerpoint/2010/main" val="229303804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85521"/>
            <a:ext cx="2515438" cy="584775"/>
          </a:xfrm>
        </p:spPr>
        <p:txBody>
          <a:bodyPr/>
          <a:lstStyle/>
          <a:p>
            <a:r>
              <a:rPr lang="en-US" dirty="0" smtClean="0"/>
              <a:t>Text explorer workflow</a:t>
            </a:r>
            <a:endParaRPr lang="en-US" dirty="0"/>
          </a:p>
        </p:txBody>
      </p:sp>
      <p:sp>
        <p:nvSpPr>
          <p:cNvPr id="3" name="Text Placeholder 2"/>
          <p:cNvSpPr>
            <a:spLocks noGrp="1"/>
          </p:cNvSpPr>
          <p:nvPr>
            <p:ph type="body" sz="quarter" idx="12"/>
          </p:nvPr>
        </p:nvSpPr>
        <p:spPr/>
        <p:txBody>
          <a:bodyPr/>
          <a:lstStyle/>
          <a:p>
            <a:r>
              <a:rPr lang="en-US" dirty="0" smtClean="0"/>
              <a:t>The custom </a:t>
            </a:r>
            <a:r>
              <a:rPr lang="en-US" dirty="0" smtClean="0"/>
              <a:t>regex </a:t>
            </a:r>
            <a:r>
              <a:rPr lang="en-US" dirty="0" smtClean="0"/>
              <a:t>dialog is my magic </a:t>
            </a:r>
            <a:r>
              <a:rPr lang="en-US" dirty="0" smtClean="0"/>
              <a:t>wand</a:t>
            </a:r>
            <a:endParaRPr lang="en-US" dirty="0"/>
          </a:p>
        </p:txBody>
      </p:sp>
      <p:pic>
        <p:nvPicPr>
          <p:cNvPr id="5" name="Picture 4"/>
          <p:cNvPicPr>
            <a:picLocks noChangeAspect="1"/>
          </p:cNvPicPr>
          <p:nvPr/>
        </p:nvPicPr>
        <p:blipFill>
          <a:blip r:embed="rId3"/>
          <a:stretch>
            <a:fillRect/>
          </a:stretch>
        </p:blipFill>
        <p:spPr>
          <a:xfrm>
            <a:off x="824002" y="1399822"/>
            <a:ext cx="5861579" cy="3585633"/>
          </a:xfrm>
          <a:prstGeom prst="rect">
            <a:avLst/>
          </a:prstGeom>
        </p:spPr>
      </p:pic>
    </p:spTree>
    <p:extLst>
      <p:ext uri="{BB962C8B-B14F-4D97-AF65-F5344CB8AC3E}">
        <p14:creationId xmlns:p14="http://schemas.microsoft.com/office/powerpoint/2010/main" val="269300388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a:t>
            </a:r>
            <a:endParaRPr lang="en-US" dirty="0"/>
          </a:p>
        </p:txBody>
      </p:sp>
      <p:sp>
        <p:nvSpPr>
          <p:cNvPr id="3" name="Text Placeholder 2"/>
          <p:cNvSpPr>
            <a:spLocks noGrp="1"/>
          </p:cNvSpPr>
          <p:nvPr>
            <p:ph type="body" sz="quarter" idx="12"/>
          </p:nvPr>
        </p:nvSpPr>
        <p:spPr/>
        <p:txBody>
          <a:bodyPr/>
          <a:lstStyle/>
          <a:p>
            <a:r>
              <a:rPr lang="en-US" dirty="0" smtClean="0"/>
              <a:t>What is Jenkins?</a:t>
            </a:r>
            <a:endParaRPr lang="en-US" dirty="0"/>
          </a:p>
        </p:txBody>
      </p:sp>
      <p:sp>
        <p:nvSpPr>
          <p:cNvPr id="5" name="Content Placeholder 4"/>
          <p:cNvSpPr>
            <a:spLocks noGrp="1"/>
          </p:cNvSpPr>
          <p:nvPr>
            <p:ph sz="quarter" idx="11"/>
          </p:nvPr>
        </p:nvSpPr>
        <p:spPr>
          <a:xfrm>
            <a:off x="119818" y="972577"/>
            <a:ext cx="6115612" cy="4893647"/>
          </a:xfrm>
        </p:spPr>
        <p:txBody>
          <a:bodyPr/>
          <a:lstStyle/>
          <a:p>
            <a:r>
              <a:rPr lang="en-US" b="1" dirty="0" smtClean="0"/>
              <a:t>Definitions</a:t>
            </a:r>
          </a:p>
          <a:p>
            <a:pPr lvl="1"/>
            <a:r>
              <a:rPr lang="en-US" b="1" dirty="0" smtClean="0"/>
              <a:t>“</a:t>
            </a:r>
            <a:r>
              <a:rPr lang="en-US" b="1" dirty="0"/>
              <a:t>Jenkins is an open source automation server written in </a:t>
            </a:r>
            <a:r>
              <a:rPr lang="en-US" b="1" dirty="0" smtClean="0"/>
              <a:t>Java...forked</a:t>
            </a:r>
            <a:r>
              <a:rPr lang="en-US" b="1" dirty="0"/>
              <a:t> </a:t>
            </a:r>
            <a:r>
              <a:rPr lang="en-US" b="1" dirty="0" smtClean="0"/>
              <a:t>from</a:t>
            </a:r>
            <a:r>
              <a:rPr lang="en-US" b="1" dirty="0"/>
              <a:t> Hudson after a dispute with Oracle.” – </a:t>
            </a:r>
            <a:r>
              <a:rPr lang="en-US" b="1" dirty="0" smtClean="0"/>
              <a:t>Wikipedia</a:t>
            </a:r>
          </a:p>
          <a:p>
            <a:pPr lvl="1"/>
            <a:endParaRPr lang="en-US" b="1" dirty="0"/>
          </a:p>
          <a:p>
            <a:pPr lvl="1"/>
            <a:r>
              <a:rPr lang="en-US" dirty="0" smtClean="0"/>
              <a:t>“</a:t>
            </a:r>
            <a:r>
              <a:rPr lang="en-US" dirty="0"/>
              <a:t>Jenkins is a glorified task scheduler</a:t>
            </a:r>
            <a:r>
              <a:rPr lang="en-US" dirty="0" smtClean="0"/>
              <a:t>.” – Nick Ruva, JMP</a:t>
            </a:r>
            <a:endParaRPr lang="en-US" b="1" dirty="0"/>
          </a:p>
          <a:p>
            <a:endParaRPr lang="en-US" dirty="0" smtClean="0"/>
          </a:p>
          <a:p>
            <a:r>
              <a:rPr lang="en-US" dirty="0" smtClean="0"/>
              <a:t>Jenkins </a:t>
            </a:r>
            <a:r>
              <a:rPr lang="en-US" dirty="0"/>
              <a:t>automates </a:t>
            </a:r>
            <a:r>
              <a:rPr lang="en-US" dirty="0" smtClean="0"/>
              <a:t>development processes, saving the team from “clicking the button”</a:t>
            </a:r>
          </a:p>
          <a:p>
            <a:endParaRPr lang="en-US" dirty="0"/>
          </a:p>
          <a:p>
            <a:r>
              <a:rPr lang="en-US" dirty="0" smtClean="0"/>
              <a:t>JMP uses Jenkins for </a:t>
            </a:r>
            <a:r>
              <a:rPr lang="en-US" dirty="0" smtClean="0"/>
              <a:t>builds</a:t>
            </a:r>
            <a:r>
              <a:rPr lang="en-US" dirty="0" smtClean="0"/>
              <a:t>, test automation, and automated processes for QA, doc, and crash analysis</a:t>
            </a:r>
          </a:p>
          <a:p>
            <a:endParaRPr lang="en-US" dirty="0"/>
          </a:p>
          <a:p>
            <a:r>
              <a:rPr lang="en-US" dirty="0" smtClean="0"/>
              <a:t>A Jenkins server retains metadata about runs and collects verbose text logs</a:t>
            </a:r>
          </a:p>
        </p:txBody>
      </p:sp>
      <p:pic>
        <p:nvPicPr>
          <p:cNvPr id="8" name="Picture 7"/>
          <p:cNvPicPr>
            <a:picLocks noChangeAspect="1"/>
          </p:cNvPicPr>
          <p:nvPr/>
        </p:nvPicPr>
        <p:blipFill>
          <a:blip r:embed="rId3"/>
          <a:stretch>
            <a:fillRect/>
          </a:stretch>
        </p:blipFill>
        <p:spPr>
          <a:xfrm>
            <a:off x="6113767" y="3723396"/>
            <a:ext cx="2819400" cy="1552575"/>
          </a:xfrm>
          <a:prstGeom prst="rect">
            <a:avLst/>
          </a:prstGeom>
        </p:spPr>
      </p:pic>
    </p:spTree>
    <p:extLst>
      <p:ext uri="{BB962C8B-B14F-4D97-AF65-F5344CB8AC3E}">
        <p14:creationId xmlns:p14="http://schemas.microsoft.com/office/powerpoint/2010/main" val="193339181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visualizations</a:t>
            </a:r>
            <a:endParaRPr lang="en-US" dirty="0"/>
          </a:p>
        </p:txBody>
      </p:sp>
      <p:sp>
        <p:nvSpPr>
          <p:cNvPr id="3" name="Text Placeholder 2"/>
          <p:cNvSpPr>
            <a:spLocks noGrp="1"/>
          </p:cNvSpPr>
          <p:nvPr>
            <p:ph type="body" sz="quarter" idx="12"/>
          </p:nvPr>
        </p:nvSpPr>
        <p:spPr>
          <a:xfrm>
            <a:off x="2635255" y="397555"/>
            <a:ext cx="6054720" cy="338554"/>
          </a:xfrm>
        </p:spPr>
        <p:txBody>
          <a:bodyPr/>
          <a:lstStyle/>
          <a:p>
            <a:r>
              <a:rPr lang="en-US" dirty="0"/>
              <a:t>standard </a:t>
            </a:r>
            <a:r>
              <a:rPr lang="en-US" dirty="0" smtClean="0"/>
              <a:t>reports for a Jenkins project</a:t>
            </a:r>
            <a:endParaRPr lang="en-US" dirty="0"/>
          </a:p>
        </p:txBody>
      </p:sp>
      <p:pic>
        <p:nvPicPr>
          <p:cNvPr id="5" name="Picture 4"/>
          <p:cNvPicPr>
            <a:picLocks noChangeAspect="1"/>
          </p:cNvPicPr>
          <p:nvPr/>
        </p:nvPicPr>
        <p:blipFill>
          <a:blip r:embed="rId3"/>
          <a:stretch>
            <a:fillRect/>
          </a:stretch>
        </p:blipFill>
        <p:spPr>
          <a:xfrm>
            <a:off x="275572" y="933096"/>
            <a:ext cx="8104535" cy="3862351"/>
          </a:xfrm>
          <a:prstGeom prst="rect">
            <a:avLst/>
          </a:prstGeom>
        </p:spPr>
      </p:pic>
      <p:sp>
        <p:nvSpPr>
          <p:cNvPr id="6" name="Rectangle 5"/>
          <p:cNvSpPr/>
          <p:nvPr/>
        </p:nvSpPr>
        <p:spPr>
          <a:xfrm>
            <a:off x="5662615" y="1578280"/>
            <a:ext cx="2905188" cy="18037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8" name="Rectangle 7"/>
          <p:cNvSpPr/>
          <p:nvPr/>
        </p:nvSpPr>
        <p:spPr>
          <a:xfrm>
            <a:off x="2585151" y="2329842"/>
            <a:ext cx="1272866" cy="36325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0" name="Oval 9"/>
          <p:cNvSpPr/>
          <p:nvPr/>
        </p:nvSpPr>
        <p:spPr>
          <a:xfrm>
            <a:off x="1565753" y="3770335"/>
            <a:ext cx="463463" cy="35286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Tree>
    <p:extLst>
      <p:ext uri="{BB962C8B-B14F-4D97-AF65-F5344CB8AC3E}">
        <p14:creationId xmlns:p14="http://schemas.microsoft.com/office/powerpoint/2010/main" val="305969621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408631"/>
            <a:ext cx="2515438" cy="338554"/>
          </a:xfrm>
        </p:spPr>
        <p:txBody>
          <a:bodyPr/>
          <a:lstStyle/>
          <a:p>
            <a:r>
              <a:rPr lang="en-US" dirty="0" smtClean="0"/>
              <a:t>Exporting data</a:t>
            </a:r>
            <a:endParaRPr lang="en-US" dirty="0"/>
          </a:p>
        </p:txBody>
      </p:sp>
      <p:sp>
        <p:nvSpPr>
          <p:cNvPr id="3" name="Text Placeholder 2"/>
          <p:cNvSpPr>
            <a:spLocks noGrp="1"/>
          </p:cNvSpPr>
          <p:nvPr>
            <p:ph type="body" sz="quarter" idx="12"/>
          </p:nvPr>
        </p:nvSpPr>
        <p:spPr>
          <a:xfrm>
            <a:off x="2713076" y="397555"/>
            <a:ext cx="6246098" cy="338554"/>
          </a:xfrm>
        </p:spPr>
        <p:txBody>
          <a:bodyPr/>
          <a:lstStyle/>
          <a:p>
            <a:r>
              <a:rPr lang="en-US" dirty="0" smtClean="0"/>
              <a:t>Of course I need to retrieve my data</a:t>
            </a:r>
            <a:r>
              <a:rPr lang="en-US" dirty="0"/>
              <a:t>!</a:t>
            </a:r>
          </a:p>
        </p:txBody>
      </p:sp>
      <p:sp>
        <p:nvSpPr>
          <p:cNvPr id="4" name="Content Placeholder 3"/>
          <p:cNvSpPr>
            <a:spLocks noGrp="1"/>
          </p:cNvSpPr>
          <p:nvPr>
            <p:ph sz="quarter" idx="11"/>
          </p:nvPr>
        </p:nvSpPr>
        <p:spPr>
          <a:xfrm>
            <a:off x="331938" y="1377954"/>
            <a:ext cx="8627235" cy="4081117"/>
          </a:xfrm>
        </p:spPr>
        <p:txBody>
          <a:bodyPr/>
          <a:lstStyle/>
          <a:p>
            <a:r>
              <a:rPr lang="en-US" dirty="0" smtClean="0"/>
              <a:t>Jenkins </a:t>
            </a:r>
            <a:r>
              <a:rPr lang="en-US" dirty="0"/>
              <a:t>does not have a “point and click” csv export </a:t>
            </a:r>
            <a:endParaRPr lang="en-US" dirty="0" smtClean="0"/>
          </a:p>
          <a:p>
            <a:endParaRPr lang="en-US" dirty="0"/>
          </a:p>
          <a:p>
            <a:r>
              <a:rPr lang="en-US" dirty="0" smtClean="0"/>
              <a:t>JMP’s Internet </a:t>
            </a:r>
            <a:r>
              <a:rPr lang="en-US" dirty="0"/>
              <a:t>Open </a:t>
            </a:r>
            <a:r>
              <a:rPr lang="en-US" dirty="0" smtClean="0"/>
              <a:t>can save HTML tables </a:t>
            </a:r>
            <a:r>
              <a:rPr lang="en-US" dirty="0"/>
              <a:t>from Jenkins report pages</a:t>
            </a:r>
          </a:p>
          <a:p>
            <a:pPr lvl="2" algn="just"/>
            <a:r>
              <a:rPr lang="en-US" dirty="0" smtClean="0"/>
              <a:t>It’s quick, dirty and interactive only-the web </a:t>
            </a:r>
            <a:r>
              <a:rPr lang="en-US" dirty="0"/>
              <a:t>report </a:t>
            </a:r>
            <a:r>
              <a:rPr lang="en-US" dirty="0" smtClean="0"/>
              <a:t>is </a:t>
            </a:r>
            <a:r>
              <a:rPr lang="en-US" dirty="0"/>
              <a:t>dynamically generated</a:t>
            </a:r>
          </a:p>
          <a:p>
            <a:pPr lvl="2" algn="just"/>
            <a:r>
              <a:rPr lang="en-US" dirty="0" smtClean="0"/>
              <a:t>I </a:t>
            </a:r>
            <a:r>
              <a:rPr lang="en-US" dirty="0"/>
              <a:t>began pulling Jenkins data (infrequently, interactively</a:t>
            </a:r>
            <a:r>
              <a:rPr lang="en-US" dirty="0" smtClean="0"/>
              <a:t>) a few years ago</a:t>
            </a:r>
            <a:endParaRPr lang="en-US" dirty="0"/>
          </a:p>
          <a:p>
            <a:endParaRPr lang="en-US" dirty="0" smtClean="0"/>
          </a:p>
          <a:p>
            <a:r>
              <a:rPr lang="en-US" dirty="0" smtClean="0"/>
              <a:t>Live demo </a:t>
            </a:r>
            <a:r>
              <a:rPr lang="en-US" dirty="0"/>
              <a:t>of the basic process</a:t>
            </a:r>
          </a:p>
          <a:p>
            <a:pPr lvl="1"/>
            <a:r>
              <a:rPr lang="en-US" dirty="0"/>
              <a:t>(Easy) Copy link to page</a:t>
            </a:r>
          </a:p>
          <a:p>
            <a:pPr lvl="1"/>
            <a:r>
              <a:rPr lang="en-US" dirty="0"/>
              <a:t>(Easy) Paste into Internet Open dialog</a:t>
            </a:r>
          </a:p>
          <a:p>
            <a:pPr lvl="1"/>
            <a:r>
              <a:rPr lang="en-US" dirty="0"/>
              <a:t>(Easy) Open as Web Page</a:t>
            </a:r>
          </a:p>
          <a:p>
            <a:pPr lvl="1"/>
            <a:r>
              <a:rPr lang="en-US" dirty="0"/>
              <a:t>(Easy) Import as Data Table</a:t>
            </a:r>
          </a:p>
          <a:p>
            <a:pPr lvl="1"/>
            <a:r>
              <a:rPr lang="en-US" dirty="0"/>
              <a:t>(Harder) Format data appropriately</a:t>
            </a:r>
          </a:p>
          <a:p>
            <a:endParaRPr lang="en-US" dirty="0"/>
          </a:p>
        </p:txBody>
      </p:sp>
    </p:spTree>
    <p:extLst>
      <p:ext uri="{BB962C8B-B14F-4D97-AF65-F5344CB8AC3E}">
        <p14:creationId xmlns:p14="http://schemas.microsoft.com/office/powerpoint/2010/main" val="157881860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Company_Confidential_4x3_2012">
  <a:themeElements>
    <a:clrScheme name="SAS_2012_Theme_Colors">
      <a:dk1>
        <a:srgbClr val="000000"/>
      </a:dk1>
      <a:lt1>
        <a:sysClr val="window" lastClr="FFFFFF"/>
      </a:lt1>
      <a:dk2>
        <a:srgbClr val="596267"/>
      </a:dk2>
      <a:lt2>
        <a:srgbClr val="B0B7BB"/>
      </a:lt2>
      <a:accent1>
        <a:srgbClr val="007DC3"/>
      </a:accent1>
      <a:accent2>
        <a:srgbClr val="00539B"/>
      </a:accent2>
      <a:accent3>
        <a:srgbClr val="003B76"/>
      </a:accent3>
      <a:accent4>
        <a:srgbClr val="5BCAF1"/>
      </a:accent4>
      <a:accent5>
        <a:srgbClr val="42C826"/>
      </a:accent5>
      <a:accent6>
        <a:srgbClr val="FF7E27"/>
      </a:accent6>
      <a:hlink>
        <a:srgbClr val="007DC3"/>
      </a:hlink>
      <a:folHlink>
        <a:srgbClr val="B8F7FF"/>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JMP_Company_Confidential_4x3.pptx" id="{B456CFB3-7938-4E18-840F-BF5943D2AC98}" vid="{1AEE4C39-3A13-4152-8F74-4A8D6A3F8EDE}"/>
    </a:ext>
  </a:extLst>
</a:theme>
</file>

<file path=ppt/theme/theme2.xml><?xml version="1.0" encoding="utf-8"?>
<a:theme xmlns:a="http://schemas.openxmlformats.org/drawingml/2006/main" name="Office Theme">
  <a:themeElements>
    <a:clrScheme name="2012 SAS Theme Colors">
      <a:dk1>
        <a:srgbClr val="000000"/>
      </a:dk1>
      <a:lt1>
        <a:sysClr val="window" lastClr="FFFFFF"/>
      </a:lt1>
      <a:dk2>
        <a:srgbClr val="596267"/>
      </a:dk2>
      <a:lt2>
        <a:srgbClr val="B0B7BB"/>
      </a:lt2>
      <a:accent1>
        <a:srgbClr val="007DC3"/>
      </a:accent1>
      <a:accent2>
        <a:srgbClr val="00539B"/>
      </a:accent2>
      <a:accent3>
        <a:srgbClr val="003B76"/>
      </a:accent3>
      <a:accent4>
        <a:srgbClr val="5BCAF1"/>
      </a:accent4>
      <a:accent5>
        <a:srgbClr val="42C826"/>
      </a:accent5>
      <a:accent6>
        <a:srgbClr val="FF7E27"/>
      </a:accent6>
      <a:hlink>
        <a:srgbClr val="007DC3"/>
      </a:hlink>
      <a:folHlink>
        <a:srgbClr val="B8F7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2012 SAS Theme Colors">
      <a:dk1>
        <a:srgbClr val="000000"/>
      </a:dk1>
      <a:lt1>
        <a:sysClr val="window" lastClr="FFFFFF"/>
      </a:lt1>
      <a:dk2>
        <a:srgbClr val="596267"/>
      </a:dk2>
      <a:lt2>
        <a:srgbClr val="B0B7BB"/>
      </a:lt2>
      <a:accent1>
        <a:srgbClr val="007DC3"/>
      </a:accent1>
      <a:accent2>
        <a:srgbClr val="00539B"/>
      </a:accent2>
      <a:accent3>
        <a:srgbClr val="003B76"/>
      </a:accent3>
      <a:accent4>
        <a:srgbClr val="5BCAF1"/>
      </a:accent4>
      <a:accent5>
        <a:srgbClr val="42C826"/>
      </a:accent5>
      <a:accent6>
        <a:srgbClr val="FF7E27"/>
      </a:accent6>
      <a:hlink>
        <a:srgbClr val="007DC3"/>
      </a:hlink>
      <a:folHlink>
        <a:srgbClr val="B8F7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27859d8f-6750-407e-aa47-fba89d8acaed">SAS internal-only</Description0>
    <Extension xmlns="27859d8f-6750-407e-aa47-fba89d8acaed">POTX</Extension>
    <Use xmlns="27859d8f-6750-407e-aa47-fba89d8acaed">Template</Use>
    <Order0 xmlns="27859d8f-6750-407e-aa47-fba89d8acaed" xsi:nil="true"/>
    <Owner xmlns="27859d8f-6750-407e-aa47-fba89d8acaed" xsi:nil="true"/>
    <Template_x0020_Type xmlns="27859d8f-6750-407e-aa47-fba89d8acaed">2013 Standard</Template_x0020_Type>
    <Office_x0020_Version xmlns="27859d8f-6750-407e-aa47-fba89d8acaed" xsi:nil="true"/>
    <Status xmlns="27859d8f-6750-407e-aa47-fba89d8acaed">Final</Status>
    <Updated xmlns="27859d8f-6750-407e-aa47-fba89d8acaed" xsi:nil="true"/>
    <Audience xmlns="27859d8f-6750-407e-aa47-fba89d8acaed">SAS Internal-only</Audience>
    <Ratio xmlns="27859d8f-6750-407e-aa47-fba89d8acaed">4x3</Ratio>
    <_x0032_013 xmlns="27859d8f-6750-407e-aa47-fba89d8acaed">Yes</_x0032_013>
    <Copyright xmlns="27859d8f-6750-407e-aa47-fba89d8acaed">2013</Copyright>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07754B365008844B6F0D46EBB76DF44" ma:contentTypeVersion="14" ma:contentTypeDescription="Create a new document." ma:contentTypeScope="" ma:versionID="7769c6a4de7d6216dc4960b0cc753711">
  <xsd:schema xmlns:xsd="http://www.w3.org/2001/XMLSchema" xmlns:xs="http://www.w3.org/2001/XMLSchema" xmlns:p="http://schemas.microsoft.com/office/2006/metadata/properties" xmlns:ns2="27859d8f-6750-407e-aa47-fba89d8acaed" targetNamespace="http://schemas.microsoft.com/office/2006/metadata/properties" ma:root="true" ma:fieldsID="03046bb518908f7901f595b203df7e7b" ns2:_="">
    <xsd:import namespace="27859d8f-6750-407e-aa47-fba89d8acaed"/>
    <xsd:element name="properties">
      <xsd:complexType>
        <xsd:sequence>
          <xsd:element name="documentManagement">
            <xsd:complexType>
              <xsd:all>
                <xsd:element ref="ns2:Owner" minOccurs="0"/>
                <xsd:element ref="ns2:Description0" minOccurs="0"/>
                <xsd:element ref="ns2:Status" minOccurs="0"/>
                <xsd:element ref="ns2:Template_x0020_Type" minOccurs="0"/>
                <xsd:element ref="ns2:Office_x0020_Version" minOccurs="0"/>
                <xsd:element ref="ns2:Extension" minOccurs="0"/>
                <xsd:element ref="ns2:Ratio" minOccurs="0"/>
                <xsd:element ref="ns2:Use" minOccurs="0"/>
                <xsd:element ref="ns2:Updated" minOccurs="0"/>
                <xsd:element ref="ns2:Order0" minOccurs="0"/>
                <xsd:element ref="ns2:Audience" minOccurs="0"/>
                <xsd:element ref="ns2:_x0032_013" minOccurs="0"/>
                <xsd:element ref="ns2:Copyrigh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859d8f-6750-407e-aa47-fba89d8acaed" elementFormDefault="qualified">
    <xsd:import namespace="http://schemas.microsoft.com/office/2006/documentManagement/types"/>
    <xsd:import namespace="http://schemas.microsoft.com/office/infopath/2007/PartnerControls"/>
    <xsd:element name="Owner" ma:index="8" nillable="true" ma:displayName="Owner" ma:internalName="Owner">
      <xsd:simpleType>
        <xsd:restriction base="dms:Text">
          <xsd:maxLength value="255"/>
        </xsd:restriction>
      </xsd:simpleType>
    </xsd:element>
    <xsd:element name="Description0" ma:index="9" nillable="true" ma:displayName="Description" ma:internalName="Description0">
      <xsd:simpleType>
        <xsd:restriction base="dms:Note">
          <xsd:maxLength value="255"/>
        </xsd:restriction>
      </xsd:simpleType>
    </xsd:element>
    <xsd:element name="Status" ma:index="10" nillable="true" ma:displayName="Status" ma:default="Rough" ma:format="Dropdown" ma:internalName="Status">
      <xsd:simpleType>
        <xsd:restriction base="dms:Choice">
          <xsd:enumeration value="Rough"/>
          <xsd:enumeration value="Draft"/>
          <xsd:enumeration value="In Review"/>
          <xsd:enumeration value="Final"/>
        </xsd:restriction>
      </xsd:simpleType>
    </xsd:element>
    <xsd:element name="Template_x0020_Type" ma:index="11" nillable="true" ma:displayName="Template Type" ma:default="Standard" ma:format="Dropdown" ma:internalName="Template_x0020_Type">
      <xsd:simpleType>
        <xsd:restriction base="dms:Choice">
          <xsd:enumeration value="2013 Standard"/>
          <xsd:enumeration value="2012 Standard"/>
          <xsd:enumeration value="Standard"/>
          <xsd:enumeration value="Optional"/>
          <xsd:enumeration value="Other"/>
        </xsd:restriction>
      </xsd:simpleType>
    </xsd:element>
    <xsd:element name="Office_x0020_Version" ma:index="12" nillable="true" ma:displayName="Office Version" ma:format="Dropdown" ma:internalName="Office_x0020_Version">
      <xsd:simpleType>
        <xsd:restriction base="dms:Choice">
          <xsd:enumeration value="2007"/>
          <xsd:enumeration value="2003"/>
        </xsd:restriction>
      </xsd:simpleType>
    </xsd:element>
    <xsd:element name="Extension" ma:index="13" nillable="true" ma:displayName="Extension" ma:format="Dropdown" ma:internalName="Extension">
      <xsd:simpleType>
        <xsd:restriction base="dms:Choice">
          <xsd:enumeration value="PPT"/>
          <xsd:enumeration value="POT"/>
          <xsd:enumeration value="PPTX"/>
          <xsd:enumeration value="POTX"/>
        </xsd:restriction>
      </xsd:simpleType>
    </xsd:element>
    <xsd:element name="Ratio" ma:index="14" nillable="true" ma:displayName="Ratio" ma:format="Dropdown" ma:internalName="Ratio">
      <xsd:simpleType>
        <xsd:restriction base="dms:Choice">
          <xsd:enumeration value="4x3"/>
          <xsd:enumeration value="16x9"/>
        </xsd:restriction>
      </xsd:simpleType>
    </xsd:element>
    <xsd:element name="Use" ma:index="15" nillable="true" ma:displayName="Use" ma:default="n/a" ma:format="Dropdown" ma:internalName="Use">
      <xsd:simpleType>
        <xsd:restriction base="dms:Choice">
          <xsd:enumeration value="n/a"/>
          <xsd:enumeration value="About SAS"/>
          <xsd:enumeration value="BA Message"/>
          <xsd:enumeration value="Graphics Library"/>
          <xsd:enumeration value="Template"/>
          <xsd:enumeration value="User Guide"/>
        </xsd:restriction>
      </xsd:simpleType>
    </xsd:element>
    <xsd:element name="Updated" ma:index="16" nillable="true" ma:displayName="Updated" ma:format="DateOnly" ma:internalName="Updated">
      <xsd:simpleType>
        <xsd:restriction base="dms:DateTime"/>
      </xsd:simpleType>
    </xsd:element>
    <xsd:element name="Order0" ma:index="17" nillable="true" ma:displayName="Order" ma:description="For About SAS and BA Message slides, the order for them to appear in the view on the page." ma:internalName="Order0">
      <xsd:simpleType>
        <xsd:restriction base="dms:Number"/>
      </xsd:simpleType>
    </xsd:element>
    <xsd:element name="Audience" ma:index="18" nillable="true" ma:displayName="Audience" ma:internalName="Audience">
      <xsd:simpleType>
        <xsd:restriction base="dms:Text">
          <xsd:maxLength value="255"/>
        </xsd:restriction>
      </xsd:simpleType>
    </xsd:element>
    <xsd:element name="_x0032_013" ma:index="19" nillable="true" ma:displayName="2013" ma:default="Yes" ma:format="Dropdown" ma:internalName="_x0032_013">
      <xsd:simpleType>
        <xsd:restriction base="dms:Choice">
          <xsd:enumeration value="Yes"/>
          <xsd:enumeration value="No"/>
          <xsd:enumeration value="n/a"/>
        </xsd:restriction>
      </xsd:simpleType>
    </xsd:element>
    <xsd:element name="Copyright" ma:index="20" nillable="true" ma:displayName="Copyright" ma:default="2013" ma:format="Dropdown" ma:internalName="Copyright">
      <xsd:simpleType>
        <xsd:restriction base="dms:Choice">
          <xsd:enumeration value="2012"/>
          <xsd:enumeration value="201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6073164-E888-45FA-9048-E69D37606E31}">
  <ds:schemaRefs>
    <ds:schemaRef ds:uri="http://schemas.microsoft.com/sharepoint/v3/contenttype/forms"/>
  </ds:schemaRefs>
</ds:datastoreItem>
</file>

<file path=customXml/itemProps2.xml><?xml version="1.0" encoding="utf-8"?>
<ds:datastoreItem xmlns:ds="http://schemas.openxmlformats.org/officeDocument/2006/customXml" ds:itemID="{DFB1DFE3-BE03-479D-9692-722BD02CD351}">
  <ds:schemaRefs>
    <ds:schemaRef ds:uri="http://schemas.microsoft.com/office/2006/metadata/properties"/>
    <ds:schemaRef ds:uri="http://schemas.openxmlformats.org/package/2006/metadata/core-properties"/>
    <ds:schemaRef ds:uri="http://purl.org/dc/terms/"/>
    <ds:schemaRef ds:uri="http://schemas.microsoft.com/office/2006/documentManagement/types"/>
    <ds:schemaRef ds:uri="http://www.w3.org/XML/1998/namespace"/>
    <ds:schemaRef ds:uri="http://purl.org/dc/dcmitype/"/>
    <ds:schemaRef ds:uri="http://purl.org/dc/elements/1.1/"/>
    <ds:schemaRef ds:uri="http://schemas.microsoft.com/office/infopath/2007/PartnerControls"/>
    <ds:schemaRef ds:uri="27859d8f-6750-407e-aa47-fba89d8acaed"/>
  </ds:schemaRefs>
</ds:datastoreItem>
</file>

<file path=customXml/itemProps3.xml><?xml version="1.0" encoding="utf-8"?>
<ds:datastoreItem xmlns:ds="http://schemas.openxmlformats.org/officeDocument/2006/customXml" ds:itemID="{D65C0CFF-BCD8-4136-8A42-2D73CFB493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859d8f-6750-407e-aa47-fba89d8ac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5483</Words>
  <Application>Microsoft Office PowerPoint</Application>
  <PresentationFormat>On-screen Show (4:3)</PresentationFormat>
  <Paragraphs>422</Paragraphs>
  <Slides>32</Slides>
  <Notes>32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ＭＳ Ｐゴシック</vt:lpstr>
      <vt:lpstr>Arial</vt:lpstr>
      <vt:lpstr>Arial Black</vt:lpstr>
      <vt:lpstr>Company_Confidential_4x3_2012</vt:lpstr>
      <vt:lpstr>Creating structured tables from unstructured text logs with text explorer</vt:lpstr>
      <vt:lpstr>Fun with text</vt:lpstr>
      <vt:lpstr>Fun with text</vt:lpstr>
      <vt:lpstr>Text explorer workflows</vt:lpstr>
      <vt:lpstr>Text explorer workflow</vt:lpstr>
      <vt:lpstr>Text explorer workflow</vt:lpstr>
      <vt:lpstr>intro</vt:lpstr>
      <vt:lpstr>visualizations</vt:lpstr>
      <vt:lpstr>Exporting data</vt:lpstr>
      <vt:lpstr>Exporting data</vt:lpstr>
      <vt:lpstr>Exporting data</vt:lpstr>
      <vt:lpstr>Exporting data</vt:lpstr>
      <vt:lpstr>Exporting data</vt:lpstr>
      <vt:lpstr>Exporting data </vt:lpstr>
      <vt:lpstr>Exporting data</vt:lpstr>
      <vt:lpstr>Text processing tools</vt:lpstr>
      <vt:lpstr>Text processing tools</vt:lpstr>
      <vt:lpstr>Text processing tools</vt:lpstr>
      <vt:lpstr>Text processing tools</vt:lpstr>
      <vt:lpstr>Text processing tools</vt:lpstr>
      <vt:lpstr>Text processing examples</vt:lpstr>
      <vt:lpstr>Text examples</vt:lpstr>
      <vt:lpstr>Text processing examples</vt:lpstr>
      <vt:lpstr>Text processing examples</vt:lpstr>
      <vt:lpstr>Text processing examples</vt:lpstr>
      <vt:lpstr>Text examples</vt:lpstr>
      <vt:lpstr>Text examples</vt:lpstr>
      <vt:lpstr>Text examples</vt:lpstr>
      <vt:lpstr>Text examples</vt:lpstr>
      <vt:lpstr>Web sites of interest</vt:lpstr>
      <vt:lpstr>Web sites of interest</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2013-02-08T15:07:54Z</dcterms:created>
  <dcterms:modified xsi:type="dcterms:W3CDTF">2017-09-30T11:00:53Z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14200</vt:r8>
  </property>
  <property fmtid="{D5CDD505-2E9C-101B-9397-08002B2CF9AE}" pid="3" name="ContentTypeId">
    <vt:lpwstr>0x010100D07754B365008844B6F0D46EBB76DF44</vt:lpwstr>
  </property>
</Properties>
</file>