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7" r:id="rId2"/>
    <p:sldId id="298" r:id="rId3"/>
    <p:sldId id="299" r:id="rId4"/>
    <p:sldId id="260" r:id="rId5"/>
    <p:sldId id="266" r:id="rId6"/>
    <p:sldId id="28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101" d="100"/>
          <a:sy n="101" d="100"/>
        </p:scale>
        <p:origin x="126"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C31FA3-FD41-4E14-9C59-DF1836DF62CA}"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341312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C31FA3-FD41-4E14-9C59-DF1836DF62CA}"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1626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C31FA3-FD41-4E14-9C59-DF1836DF62CA}"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318045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C31FA3-FD41-4E14-9C59-DF1836DF62CA}"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70985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C31FA3-FD41-4E14-9C59-DF1836DF62CA}" type="datetimeFigureOut">
              <a:rPr lang="en-US" smtClean="0"/>
              <a:t>8/19/2016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1222494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C31FA3-FD41-4E14-9C59-DF1836DF62CA}" type="datetimeFigureOut">
              <a:rPr lang="en-US" smtClean="0"/>
              <a:t>8/19/2016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161191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31FA3-FD41-4E14-9C59-DF1836DF62CA}" type="datetimeFigureOut">
              <a:rPr lang="en-US" smtClean="0"/>
              <a:t>8/19/2016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95078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C31FA3-FD41-4E14-9C59-DF1836DF62CA}"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57504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C31FA3-FD41-4E14-9C59-DF1836DF62CA}"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282865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C31FA3-FD41-4E14-9C59-DF1836DF62CA}"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2742088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C31FA3-FD41-4E14-9C59-DF1836DF62CA}"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736901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31FA3-FD41-4E14-9C59-DF1836DF62CA}" type="datetimeFigureOut">
              <a:rPr lang="en-US" smtClean="0"/>
              <a:t>8/19/2016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A9FA0-F8A9-4930-85E6-45228687537E}" type="slidenum">
              <a:rPr lang="en-US" smtClean="0"/>
              <a:t>‹#›</a:t>
            </a:fld>
            <a:endParaRPr lang="en-US"/>
          </a:p>
        </p:txBody>
      </p:sp>
    </p:spTree>
    <p:extLst>
      <p:ext uri="{BB962C8B-B14F-4D97-AF65-F5344CB8AC3E}">
        <p14:creationId xmlns:p14="http://schemas.microsoft.com/office/powerpoint/2010/main" val="2094425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4.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xml"/><Relationship Id="rId7" Type="http://schemas.openxmlformats.org/officeDocument/2006/relationships/image" Target="../media/image5.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slide" Target="slide5.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11"/>
          <p:cNvSpPr txBox="1">
            <a:spLocks noChangeArrowheads="1"/>
          </p:cNvSpPr>
          <p:nvPr/>
        </p:nvSpPr>
        <p:spPr bwMode="auto">
          <a:xfrm>
            <a:off x="331921" y="1501120"/>
            <a:ext cx="3069919"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a:buNone/>
            </a:pPr>
            <a:r>
              <a:rPr lang="en-US" sz="980" dirty="0">
                <a:latin typeface="Segoe UI" panose="020B0502040204020203" pitchFamily="34" charset="0"/>
                <a:cs typeface="Segoe UI" panose="020B0502040204020203" pitchFamily="34" charset="0"/>
              </a:rPr>
              <a:t>In any software development environment, there are many testing and tooling processes that measure progress and quality. In the development of JMP itself, the testing teams create automated JSL tests as part of the many different tests that insure JMP quality. We've been able to monitor these JSL tests for several years using some quality control methods in JMP. With the new Process Screening platform in JMP Pro, this just got a whole lot easier! This poster will explain how we have been able to use the Process Screening platform to examine JMP tests and look for performance </a:t>
            </a:r>
            <a:r>
              <a:rPr lang="en-US" sz="980" dirty="0" smtClean="0">
                <a:latin typeface="Segoe UI" panose="020B0502040204020203" pitchFamily="34" charset="0"/>
                <a:cs typeface="Segoe UI" panose="020B0502040204020203" pitchFamily="34" charset="0"/>
              </a:rPr>
              <a:t>changes over time.</a:t>
            </a:r>
            <a:endParaRPr lang="en-US" sz="980" dirty="0">
              <a:latin typeface="Segoe UI" panose="020B0502040204020203" pitchFamily="34" charset="0"/>
              <a:ea typeface="Segoe UI" panose="020B0502040204020203" pitchFamily="34" charset="0"/>
              <a:cs typeface="Segoe UI" panose="020B0502040204020203" pitchFamily="34" charset="0"/>
            </a:endParaRPr>
          </a:p>
        </p:txBody>
      </p:sp>
      <p:sp>
        <p:nvSpPr>
          <p:cNvPr id="3082" name="TextBox 8"/>
          <p:cNvSpPr txBox="1">
            <a:spLocks noChangeArrowheads="1"/>
          </p:cNvSpPr>
          <p:nvPr/>
        </p:nvSpPr>
        <p:spPr bwMode="auto">
          <a:xfrm>
            <a:off x="123825" y="11911"/>
            <a:ext cx="12068175" cy="11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Using Process Screening </a:t>
            </a:r>
            <a:r>
              <a:rPr lang="en-US" sz="2343" b="1" dirty="0">
                <a:solidFill>
                  <a:schemeClr val="tx2"/>
                </a:solidFill>
                <a:latin typeface="Segoe UI" panose="020B0502040204020203" pitchFamily="34" charset="0"/>
                <a:ea typeface="Segoe UI" panose="020B0502040204020203" pitchFamily="34" charset="0"/>
                <a:cs typeface="Segoe UI" panose="020B0502040204020203" pitchFamily="34" charset="0"/>
              </a:rPr>
              <a:t>in JMP</a:t>
            </a:r>
            <a:r>
              <a:rPr lang="en-US" sz="2343" b="1" baseline="30000" dirty="0">
                <a:solidFill>
                  <a:schemeClr val="tx2"/>
                </a:solidFill>
                <a:latin typeface="Segoe UI" panose="020B0502040204020203" pitchFamily="34" charset="0"/>
                <a:ea typeface="Segoe UI" panose="020B0502040204020203" pitchFamily="34" charset="0"/>
                <a:cs typeface="Segoe UI" panose="020B0502040204020203" pitchFamily="34" charset="0"/>
              </a:rPr>
              <a:t>® </a:t>
            </a: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Pro to Analyze JMP JSL Testing Processes</a:t>
            </a:r>
            <a:endPar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eaLnBrk="1" hangingPunct="1">
              <a:spcBef>
                <a:spcPct val="0"/>
              </a:spcBef>
              <a:buNone/>
            </a:pP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Audrey Shull, Sr. Manager, Development Testing</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a:spcBef>
                <a:spcPct val="0"/>
              </a:spcBef>
              <a:buNone/>
            </a:pPr>
            <a:r>
              <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rPr>
              <a:t>JMP, </a:t>
            </a: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SAS</a:t>
            </a:r>
            <a:r>
              <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24" name="Rectangle 23"/>
          <p:cNvSpPr/>
          <p:nvPr/>
        </p:nvSpPr>
        <p:spPr>
          <a:xfrm>
            <a:off x="388714" y="1220051"/>
            <a:ext cx="3013126" cy="271212"/>
          </a:xfrm>
          <a:prstGeom prst="rect">
            <a:avLst/>
          </a:prstGeom>
          <a:solidFill>
            <a:schemeClr val="tx2">
              <a:alpha val="90000"/>
            </a:schemeClr>
          </a:solidFill>
          <a:ln w="635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rPr>
              <a:t>Abstract</a:t>
            </a:r>
          </a:p>
        </p:txBody>
      </p:sp>
      <p:sp>
        <p:nvSpPr>
          <p:cNvPr id="21" name="TextBox 13"/>
          <p:cNvSpPr txBox="1">
            <a:spLocks noChangeArrowheads="1"/>
          </p:cNvSpPr>
          <p:nvPr/>
        </p:nvSpPr>
        <p:spPr bwMode="auto">
          <a:xfrm>
            <a:off x="303362" y="3680009"/>
            <a:ext cx="3127036" cy="175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Understand what Process Screening is and how to take advantage of it to analyze thousands of processes at once.</a:t>
            </a:r>
          </a:p>
          <a:p>
            <a:pPr marL="148773" indent="-148773">
              <a:spcBef>
                <a:spcPct val="0"/>
              </a:spcBef>
            </a:pPr>
            <a:r>
              <a:rPr lang="en-US" sz="980" dirty="0">
                <a:latin typeface="Segoe UI" panose="020B0502040204020203" pitchFamily="34" charset="0"/>
                <a:ea typeface="Segoe UI" panose="020B0502040204020203" pitchFamily="34" charset="0"/>
                <a:cs typeface="Segoe UI" panose="020B0502040204020203" pitchFamily="34" charset="0"/>
              </a:rPr>
              <a:t>Import and clean up data about the execution time of thousands of JSL tests.</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Utilize the Process Screening platform in JMP Pro on this data set.</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Find performance issues (or improvements) in the JMP 13 development life cycle.</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Set up a monitoring process that will use Process Screening in the future development of JMP.</a:t>
            </a:r>
            <a:endParaRPr lang="en-US" sz="980" dirty="0">
              <a:latin typeface="Segoe UI" panose="020B0502040204020203" pitchFamily="34" charset="0"/>
              <a:ea typeface="Segoe UI" panose="020B0502040204020203" pitchFamily="34" charset="0"/>
              <a:cs typeface="Segoe UI" panose="020B0502040204020203" pitchFamily="34" charset="0"/>
            </a:endParaRPr>
          </a:p>
        </p:txBody>
      </p:sp>
      <p:sp>
        <p:nvSpPr>
          <p:cNvPr id="22" name="Rectangle 21"/>
          <p:cNvSpPr/>
          <p:nvPr/>
        </p:nvSpPr>
        <p:spPr>
          <a:xfrm>
            <a:off x="381304" y="3389319"/>
            <a:ext cx="3020536" cy="302159"/>
          </a:xfrm>
          <a:prstGeom prst="rect">
            <a:avLst/>
          </a:prstGeom>
          <a:solidFill>
            <a:schemeClr val="tx2">
              <a:alpha val="90000"/>
            </a:schemeClr>
          </a:solidFill>
          <a:ln w="635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rPr>
              <a:t>Objectives</a:t>
            </a:r>
          </a:p>
        </p:txBody>
      </p:sp>
      <p:sp>
        <p:nvSpPr>
          <p:cNvPr id="34" name="TextBox 15"/>
          <p:cNvSpPr txBox="1">
            <a:spLocks noChangeArrowheads="1"/>
          </p:cNvSpPr>
          <p:nvPr/>
        </p:nvSpPr>
        <p:spPr bwMode="auto">
          <a:xfrm>
            <a:off x="3724040" y="1525427"/>
            <a:ext cx="4407922" cy="210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Process Screening platform in JMP Pro calculates control charts, process stability, and process capability metrics. It can also detect large process shifts.</a:t>
            </a:r>
          </a:p>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platform is intended to expedite the evaluation of a very large number of processes by enabling you to quickly focus on the processes that are unstable or subject to shifts.</a:t>
            </a:r>
          </a:p>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Process Screening platform in JMP provides easy access to Control Chart Builder and Process Capability platforms to explore specific processes graphically or in greater analytical depth.</a:t>
            </a:r>
            <a:endParaRPr lang="en-US" sz="976" dirty="0">
              <a:latin typeface="Segoe UI" panose="020B0502040204020203" pitchFamily="34" charset="0"/>
              <a:ea typeface="Segoe UI" panose="020B0502040204020203" pitchFamily="34" charset="0"/>
              <a:cs typeface="Segoe UI" panose="020B0502040204020203" pitchFamily="34" charset="0"/>
            </a:endParaRPr>
          </a:p>
          <a:p>
            <a:pPr marL="0" indent="-385534">
              <a:spcBef>
                <a:spcPct val="0"/>
              </a:spcBef>
            </a:pPr>
            <a:endParaRPr lang="en-US" sz="1376" dirty="0">
              <a:latin typeface="Segoe UI" panose="020B0502040204020203" pitchFamily="34" charset="0"/>
              <a:ea typeface="Segoe UI" panose="020B0502040204020203" pitchFamily="34" charset="0"/>
              <a:cs typeface="Segoe UI" panose="020B0502040204020203" pitchFamily="34" charset="0"/>
            </a:endParaRPr>
          </a:p>
          <a:p>
            <a:pPr marL="334739" lvl="1" indent="-148773">
              <a:spcBef>
                <a:spcPct val="0"/>
              </a:spcBef>
            </a:pPr>
            <a:endParaRPr lang="en-US" sz="976" dirty="0">
              <a:latin typeface="Segoe UI" panose="020B0502040204020203" pitchFamily="34" charset="0"/>
              <a:ea typeface="Segoe UI" panose="020B0502040204020203" pitchFamily="34" charset="0"/>
              <a:cs typeface="Segoe UI" panose="020B0502040204020203" pitchFamily="34" charset="0"/>
            </a:endParaRPr>
          </a:p>
          <a:p>
            <a:pPr marL="334739" lvl="1" indent="-148773">
              <a:spcBef>
                <a:spcPct val="0"/>
              </a:spcBef>
            </a:pPr>
            <a:endParaRPr lang="en-US" sz="976" dirty="0">
              <a:latin typeface="Segoe UI" panose="020B0502040204020203" pitchFamily="34" charset="0"/>
              <a:ea typeface="Segoe UI" panose="020B0502040204020203" pitchFamily="34" charset="0"/>
              <a:cs typeface="Segoe UI" panose="020B0502040204020203" pitchFamily="34" charset="0"/>
            </a:endParaRPr>
          </a:p>
          <a:p>
            <a:pPr marL="185966" lvl="1" indent="0">
              <a:spcBef>
                <a:spcPct val="0"/>
              </a:spcBef>
              <a:buNone/>
            </a:pPr>
            <a:endParaRPr lang="en-US" sz="976" dirty="0">
              <a:latin typeface="Segoe UI" panose="020B0502040204020203" pitchFamily="34" charset="0"/>
              <a:ea typeface="Segoe UI" panose="020B0502040204020203" pitchFamily="34" charset="0"/>
              <a:cs typeface="Segoe UI" panose="020B0502040204020203" pitchFamily="34" charset="0"/>
            </a:endParaRPr>
          </a:p>
        </p:txBody>
      </p:sp>
      <p:sp>
        <p:nvSpPr>
          <p:cNvPr id="35" name="Rectangle 34"/>
          <p:cNvSpPr/>
          <p:nvPr/>
        </p:nvSpPr>
        <p:spPr>
          <a:xfrm>
            <a:off x="3813803" y="1220051"/>
            <a:ext cx="4318159" cy="271212"/>
          </a:xfrm>
          <a:prstGeom prst="rect">
            <a:avLst/>
          </a:prstGeom>
          <a:solidFill>
            <a:schemeClr val="tx2">
              <a:alpha val="90000"/>
            </a:schemeClr>
          </a:solidFill>
          <a:ln w="635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What is Process Screening?</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8" name="TextBox 19"/>
          <p:cNvSpPr txBox="1">
            <a:spLocks noChangeArrowheads="1"/>
          </p:cNvSpPr>
          <p:nvPr/>
        </p:nvSpPr>
        <p:spPr bwMode="auto">
          <a:xfrm>
            <a:off x="8417477" y="1491793"/>
            <a:ext cx="3604877" cy="2957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r>
              <a:rPr lang="en-US" sz="980" dirty="0" smtClean="0">
                <a:latin typeface="Segoe UI" panose="020B0502040204020203" pitchFamily="34" charset="0"/>
                <a:cs typeface="Segoe UI" panose="020B0502040204020203" pitchFamily="34" charset="0"/>
              </a:rPr>
              <a:t>The data collected by JMP Testing consists of roughly 2000 individual test files and is sorted by date.</a:t>
            </a:r>
          </a:p>
          <a:p>
            <a:r>
              <a:rPr lang="en-US" sz="980" dirty="0" smtClean="0">
                <a:latin typeface="Segoe UI" panose="020B0502040204020203" pitchFamily="34" charset="0"/>
                <a:cs typeface="Segoe UI" panose="020B0502040204020203" pitchFamily="34" charset="0"/>
              </a:rPr>
              <a:t>For the purposes of Process Screening, we will treat each </a:t>
            </a:r>
            <a:r>
              <a:rPr lang="en-US" sz="980" b="1" i="1" dirty="0" smtClean="0">
                <a:latin typeface="Segoe UI" panose="020B0502040204020203" pitchFamily="34" charset="0"/>
                <a:cs typeface="Segoe UI" panose="020B0502040204020203" pitchFamily="34" charset="0"/>
              </a:rPr>
              <a:t>test file </a:t>
            </a:r>
            <a:r>
              <a:rPr lang="en-US" sz="980" dirty="0" smtClean="0">
                <a:latin typeface="Segoe UI" panose="020B0502040204020203" pitchFamily="34" charset="0"/>
                <a:cs typeface="Segoe UI" panose="020B0502040204020203" pitchFamily="34" charset="0"/>
              </a:rPr>
              <a:t>as a </a:t>
            </a:r>
            <a:r>
              <a:rPr lang="en-US" sz="980" b="1" i="1" dirty="0" smtClean="0">
                <a:latin typeface="Segoe UI" panose="020B0502040204020203" pitchFamily="34" charset="0"/>
                <a:cs typeface="Segoe UI" panose="020B0502040204020203" pitchFamily="34" charset="0"/>
              </a:rPr>
              <a:t>process to be analyzed</a:t>
            </a:r>
            <a:r>
              <a:rPr lang="en-US" sz="980" dirty="0" smtClean="0">
                <a:latin typeface="Segoe UI" panose="020B0502040204020203" pitchFamily="34" charset="0"/>
                <a:cs typeface="Segoe UI" panose="020B0502040204020203" pitchFamily="34" charset="0"/>
              </a:rPr>
              <a:t>.</a:t>
            </a:r>
          </a:p>
          <a:p>
            <a:r>
              <a:rPr lang="en-US" sz="980" dirty="0" smtClean="0">
                <a:latin typeface="Segoe UI" panose="020B0502040204020203" pitchFamily="34" charset="0"/>
                <a:cs typeface="Segoe UI" panose="020B0502040204020203" pitchFamily="34" charset="0"/>
              </a:rPr>
              <a:t>The tests were executed daily on several different flavors of Macintosh and Windows operating systems, and data was collected for each. In this analysis, we will choose to analyze one Macintosh and one Windows operating system. We choose Yosemite and Windows 7.</a:t>
            </a:r>
          </a:p>
          <a:p>
            <a:r>
              <a:rPr lang="en-US" sz="980" dirty="0" smtClean="0">
                <a:latin typeface="Segoe UI" panose="020B0502040204020203" pitchFamily="34" charset="0"/>
                <a:cs typeface="Segoe UI" panose="020B0502040204020203" pitchFamily="34" charset="0"/>
              </a:rPr>
              <a:t>When we finish sub-setting to this selection, we have over 1.3M rows collected over roughly 18 months on a daily basis (weekdays only).</a:t>
            </a:r>
          </a:p>
          <a:p>
            <a:r>
              <a:rPr lang="en-US" sz="980" dirty="0" smtClean="0">
                <a:latin typeface="Segoe UI" panose="020B0502040204020203" pitchFamily="34" charset="0"/>
                <a:cs typeface="Segoe UI" panose="020B0502040204020203" pitchFamily="34" charset="0"/>
              </a:rPr>
              <a:t>Information was collected on several different metrics, including crashes, pass/fail information and memory. The data we are most interested in is </a:t>
            </a:r>
            <a:r>
              <a:rPr lang="en-US" sz="980" b="1" dirty="0" smtClean="0">
                <a:latin typeface="Segoe UI" panose="020B0502040204020203" pitchFamily="34" charset="0"/>
                <a:cs typeface="Segoe UI" panose="020B0502040204020203" pitchFamily="34" charset="0"/>
              </a:rPr>
              <a:t>the time each test took to execute</a:t>
            </a:r>
            <a:r>
              <a:rPr lang="en-US" sz="980" dirty="0" smtClean="0">
                <a:latin typeface="Segoe UI" panose="020B0502040204020203" pitchFamily="34" charset="0"/>
                <a:cs typeface="Segoe UI" panose="020B0502040204020203" pitchFamily="34" charset="0"/>
              </a:rPr>
              <a:t>. (Maybe later we will analyze memory usage.)</a:t>
            </a:r>
          </a:p>
          <a:p>
            <a:r>
              <a:rPr lang="en-US" sz="980" dirty="0" smtClean="0">
                <a:latin typeface="Segoe UI" panose="020B0502040204020203" pitchFamily="34" charset="0"/>
                <a:cs typeface="Segoe UI" panose="020B0502040204020203" pitchFamily="34" charset="0"/>
              </a:rPr>
              <a:t>We would like to find which tests, and thus which areas of JMP, experienced process shifts for the execution time.</a:t>
            </a:r>
          </a:p>
        </p:txBody>
      </p:sp>
      <p:sp>
        <p:nvSpPr>
          <p:cNvPr id="19" name="Rectangle 18"/>
          <p:cNvSpPr/>
          <p:nvPr/>
        </p:nvSpPr>
        <p:spPr>
          <a:xfrm>
            <a:off x="8543925" y="1206438"/>
            <a:ext cx="3478429" cy="284826"/>
          </a:xfrm>
          <a:prstGeom prst="rect">
            <a:avLst/>
          </a:prstGeom>
          <a:solidFill>
            <a:schemeClr val="tx2">
              <a:alpha val="90000"/>
            </a:schemeClr>
          </a:solidFill>
          <a:ln w="635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Raw Data</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 name="Right Arrow 1">
            <a:hlinkClick r:id="rId2" action="ppaction://hlinksldjump"/>
          </p:cNvPr>
          <p:cNvSpPr/>
          <p:nvPr/>
        </p:nvSpPr>
        <p:spPr>
          <a:xfrm>
            <a:off x="11579636" y="6319449"/>
            <a:ext cx="442718" cy="332161"/>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86">
              <a:latin typeface="Segoe UI" panose="020B0502040204020203" pitchFamily="34" charset="0"/>
              <a:ea typeface="Segoe UI" panose="020B0502040204020203" pitchFamily="34" charset="0"/>
              <a:cs typeface="Segoe UI" panose="020B0502040204020203" pitchFamily="34" charset="0"/>
            </a:endParaRPr>
          </a:p>
        </p:txBody>
      </p:sp>
      <p:sp>
        <p:nvSpPr>
          <p:cNvPr id="29" name="TextBox 28"/>
          <p:cNvSpPr txBox="1"/>
          <p:nvPr/>
        </p:nvSpPr>
        <p:spPr>
          <a:xfrm>
            <a:off x="6034282" y="6371586"/>
            <a:ext cx="1353256" cy="452688"/>
          </a:xfrm>
          <a:prstGeom prst="rect">
            <a:avLst/>
          </a:prstGeom>
          <a:noFill/>
        </p:spPr>
        <p:txBody>
          <a:bodyPr wrap="none" rtlCol="0">
            <a:spAutoFit/>
          </a:bodyPr>
          <a:lstStyle/>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Click any picture</a:t>
            </a:r>
          </a:p>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to </a:t>
            </a:r>
            <a:r>
              <a:rPr lang="en-US" sz="1171"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zoom in</a:t>
            </a:r>
            <a:endPar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4"/>
          <p:cNvPicPr>
            <a:picLocks noChangeAspect="1"/>
          </p:cNvPicPr>
          <p:nvPr/>
        </p:nvPicPr>
        <p:blipFill>
          <a:blip r:embed="rId3"/>
          <a:stretch>
            <a:fillRect/>
          </a:stretch>
        </p:blipFill>
        <p:spPr>
          <a:xfrm>
            <a:off x="123825" y="397598"/>
            <a:ext cx="1019175" cy="762000"/>
          </a:xfrm>
          <a:prstGeom prst="rect">
            <a:avLst/>
          </a:prstGeom>
        </p:spPr>
      </p:pic>
      <p:pic>
        <p:nvPicPr>
          <p:cNvPr id="8" name="Picture 7">
            <a:hlinkClick r:id="rId4" action="ppaction://hlinksldjump"/>
          </p:cNvPr>
          <p:cNvPicPr>
            <a:picLocks noChangeAspect="1"/>
          </p:cNvPicPr>
          <p:nvPr/>
        </p:nvPicPr>
        <p:blipFill>
          <a:blip r:embed="rId5"/>
          <a:stretch>
            <a:fillRect/>
          </a:stretch>
        </p:blipFill>
        <p:spPr>
          <a:xfrm>
            <a:off x="303362" y="5429911"/>
            <a:ext cx="3896681" cy="1391454"/>
          </a:xfrm>
          <a:prstGeom prst="rect">
            <a:avLst/>
          </a:prstGeom>
        </p:spPr>
      </p:pic>
      <p:sp>
        <p:nvSpPr>
          <p:cNvPr id="30" name="TextBox 13"/>
          <p:cNvSpPr txBox="1">
            <a:spLocks noChangeArrowheads="1"/>
          </p:cNvSpPr>
          <p:nvPr/>
        </p:nvSpPr>
        <p:spPr bwMode="auto">
          <a:xfrm>
            <a:off x="7849400" y="4498397"/>
            <a:ext cx="3796911" cy="220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In the launch dialog for Process Screening, we will choose to analyze the script timing.</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We will group on Operating System and Test Name so as to analyze each test separately for each operating system.</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Note that this data is already pre-sorted by Date. If it isn’t, we could add Date to the Time role.</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We will choose a Control Chart Type of </a:t>
            </a:r>
            <a:r>
              <a:rPr lang="en-US" sz="980" dirty="0" err="1" smtClean="0">
                <a:latin typeface="Segoe UI" panose="020B0502040204020203" pitchFamily="34" charset="0"/>
                <a:ea typeface="Segoe UI" panose="020B0502040204020203" pitchFamily="34" charset="0"/>
                <a:cs typeface="Segoe UI" panose="020B0502040204020203" pitchFamily="34" charset="0"/>
              </a:rPr>
              <a:t>Indiv</a:t>
            </a:r>
            <a:r>
              <a:rPr lang="en-US" sz="980" dirty="0" smtClean="0">
                <a:latin typeface="Segoe UI" panose="020B0502040204020203" pitchFamily="34" charset="0"/>
                <a:ea typeface="Segoe UI" panose="020B0502040204020203" pitchFamily="34" charset="0"/>
                <a:cs typeface="Segoe UI" panose="020B0502040204020203" pitchFamily="34" charset="0"/>
              </a:rPr>
              <a:t> and MR (Individual and Moving Range chart). Our data consists of one observation per day, so there is no natural subgroup variable for a more common X-bar and R chart. </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We will accept other defaults.</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Note that we have an option to Use Limits Table. This is not required, but for this demonstration we created spec limits for each test, which allows us to obtain Capability metrics.</a:t>
            </a:r>
          </a:p>
        </p:txBody>
      </p:sp>
      <p:pic>
        <p:nvPicPr>
          <p:cNvPr id="3" name="Picture 2">
            <a:hlinkClick r:id="rId4" action="ppaction://hlinksldjump"/>
          </p:cNvPr>
          <p:cNvPicPr>
            <a:picLocks noChangeAspect="1"/>
          </p:cNvPicPr>
          <p:nvPr/>
        </p:nvPicPr>
        <p:blipFill>
          <a:blip r:embed="rId6"/>
          <a:stretch>
            <a:fillRect/>
          </a:stretch>
        </p:blipFill>
        <p:spPr>
          <a:xfrm>
            <a:off x="3574090" y="3016784"/>
            <a:ext cx="4194250" cy="3225786"/>
          </a:xfrm>
          <a:prstGeom prst="rect">
            <a:avLst/>
          </a:prstGeom>
        </p:spPr>
      </p:pic>
    </p:spTree>
    <p:extLst>
      <p:ext uri="{BB962C8B-B14F-4D97-AF65-F5344CB8AC3E}">
        <p14:creationId xmlns:p14="http://schemas.microsoft.com/office/powerpoint/2010/main" val="3326420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70776" y="1280515"/>
            <a:ext cx="11917733" cy="299663"/>
          </a:xfrm>
          <a:prstGeom prst="rect">
            <a:avLst/>
          </a:prstGeom>
          <a:solidFill>
            <a:schemeClr val="tx2">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Analyzing Performance of JSL Test Results</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6" name="Right Arrow 15">
            <a:hlinkClick r:id="rId2" action="ppaction://hlinksldjump"/>
          </p:cNvPr>
          <p:cNvSpPr/>
          <p:nvPr/>
        </p:nvSpPr>
        <p:spPr>
          <a:xfrm>
            <a:off x="11575677" y="6384197"/>
            <a:ext cx="442718" cy="332161"/>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86">
              <a:latin typeface="Segoe UI" panose="020B0502040204020203" pitchFamily="34" charset="0"/>
              <a:ea typeface="Segoe UI" panose="020B0502040204020203" pitchFamily="34" charset="0"/>
              <a:cs typeface="Segoe UI" panose="020B0502040204020203" pitchFamily="34" charset="0"/>
            </a:endParaRPr>
          </a:p>
        </p:txBody>
      </p:sp>
      <p:sp>
        <p:nvSpPr>
          <p:cNvPr id="4" name="Left Arrow 3">
            <a:hlinkClick r:id="rId3" action="ppaction://hlinksldjump"/>
          </p:cNvPr>
          <p:cNvSpPr/>
          <p:nvPr/>
        </p:nvSpPr>
        <p:spPr>
          <a:xfrm>
            <a:off x="83851" y="6418603"/>
            <a:ext cx="470891" cy="343561"/>
          </a:xfrm>
          <a:prstGeom prst="lef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86">
              <a:latin typeface="Segoe UI" panose="020B0502040204020203" pitchFamily="34" charset="0"/>
              <a:ea typeface="Segoe UI" panose="020B0502040204020203" pitchFamily="34" charset="0"/>
              <a:cs typeface="Segoe UI" panose="020B0502040204020203" pitchFamily="34" charset="0"/>
            </a:endParaRPr>
          </a:p>
        </p:txBody>
      </p:sp>
      <p:sp>
        <p:nvSpPr>
          <p:cNvPr id="31" name="TextBox 30"/>
          <p:cNvSpPr txBox="1"/>
          <p:nvPr/>
        </p:nvSpPr>
        <p:spPr>
          <a:xfrm>
            <a:off x="10136696" y="5973619"/>
            <a:ext cx="1353256" cy="452688"/>
          </a:xfrm>
          <a:prstGeom prst="rect">
            <a:avLst/>
          </a:prstGeom>
          <a:noFill/>
        </p:spPr>
        <p:txBody>
          <a:bodyPr wrap="none" rtlCol="0">
            <a:spAutoFit/>
          </a:bodyPr>
          <a:lstStyle/>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Click any picture</a:t>
            </a:r>
          </a:p>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to </a:t>
            </a:r>
            <a:r>
              <a:rPr lang="en-US" sz="1171"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zoom in</a:t>
            </a:r>
            <a:endPar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33" name="TextBox 15"/>
          <p:cNvSpPr txBox="1">
            <a:spLocks noChangeArrowheads="1"/>
          </p:cNvSpPr>
          <p:nvPr/>
        </p:nvSpPr>
        <p:spPr bwMode="auto">
          <a:xfrm>
            <a:off x="170776" y="1729850"/>
            <a:ext cx="3462773" cy="189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initial report contains one row per process, showing many useful statistics for each. Here, I have customized the list of statistics to show two Western Electric – Nelson Rules (familiar to everyone who uses control charts), in addition to statistics about sigma, capability and upshifts.</a:t>
            </a:r>
          </a:p>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list shown at right is sorted by </a:t>
            </a:r>
            <a:r>
              <a:rPr lang="en-US" sz="976" dirty="0" err="1" smtClean="0">
                <a:latin typeface="Segoe UI" panose="020B0502040204020203" pitchFamily="34" charset="0"/>
                <a:ea typeface="Segoe UI" panose="020B0502040204020203" pitchFamily="34" charset="0"/>
                <a:cs typeface="Segoe UI" panose="020B0502040204020203" pitchFamily="34" charset="0"/>
              </a:rPr>
              <a:t>Cpk</a:t>
            </a:r>
            <a:r>
              <a:rPr lang="en-US" sz="976" dirty="0" smtClean="0">
                <a:latin typeface="Segoe UI" panose="020B0502040204020203" pitchFamily="34" charset="0"/>
                <a:ea typeface="Segoe UI" panose="020B0502040204020203" pitchFamily="34" charset="0"/>
                <a:cs typeface="Segoe UI" panose="020B0502040204020203" pitchFamily="34" charset="0"/>
              </a:rPr>
              <a:t>, with lower values at the top. Lower </a:t>
            </a:r>
            <a:r>
              <a:rPr lang="en-US" sz="976" dirty="0" err="1" smtClean="0">
                <a:latin typeface="Segoe UI" panose="020B0502040204020203" pitchFamily="34" charset="0"/>
                <a:ea typeface="Segoe UI" panose="020B0502040204020203" pitchFamily="34" charset="0"/>
                <a:cs typeface="Segoe UI" panose="020B0502040204020203" pitchFamily="34" charset="0"/>
              </a:rPr>
              <a:t>Cpk</a:t>
            </a:r>
            <a:r>
              <a:rPr lang="en-US" sz="976" dirty="0" smtClean="0">
                <a:latin typeface="Segoe UI" panose="020B0502040204020203" pitchFamily="34" charset="0"/>
                <a:ea typeface="Segoe UI" panose="020B0502040204020203" pitchFamily="34" charset="0"/>
                <a:cs typeface="Segoe UI" panose="020B0502040204020203" pitchFamily="34" charset="0"/>
              </a:rPr>
              <a:t> values mean the process is not capable and invite further investigation. </a:t>
            </a:r>
          </a:p>
          <a:p>
            <a:pPr marL="148773" indent="-148773">
              <a:spcBef>
                <a:spcPct val="0"/>
              </a:spcBef>
            </a:pPr>
            <a:r>
              <a:rPr lang="en-US" sz="976" dirty="0" smtClean="0">
                <a:latin typeface="Segoe UI" panose="020B0502040204020203" pitchFamily="34" charset="0"/>
                <a:ea typeface="Segoe UI" panose="020B0502040204020203" pitchFamily="34" charset="0"/>
                <a:cs typeface="Segoe UI" panose="020B0502040204020203" pitchFamily="34" charset="0"/>
              </a:rPr>
              <a:t>The first thing I notice is that there are several tests for DOE that have low </a:t>
            </a:r>
            <a:r>
              <a:rPr lang="en-US" sz="976" dirty="0" err="1" smtClean="0">
                <a:latin typeface="Segoe UI" panose="020B0502040204020203" pitchFamily="34" charset="0"/>
                <a:ea typeface="Segoe UI" panose="020B0502040204020203" pitchFamily="34" charset="0"/>
                <a:cs typeface="Segoe UI" panose="020B0502040204020203" pitchFamily="34" charset="0"/>
              </a:rPr>
              <a:t>Cpk</a:t>
            </a:r>
            <a:r>
              <a:rPr lang="en-US" sz="976" dirty="0" smtClean="0">
                <a:latin typeface="Segoe UI" panose="020B0502040204020203" pitchFamily="34" charset="0"/>
                <a:ea typeface="Segoe UI" panose="020B0502040204020203" pitchFamily="34" charset="0"/>
                <a:cs typeface="Segoe UI" panose="020B0502040204020203" pitchFamily="34" charset="0"/>
              </a:rPr>
              <a:t> values. Let’s look at some Quick Graphs for those items. Quick Graphs are a useful feature allowing you to view many small control charts at once.</a:t>
            </a:r>
            <a:endParaRPr lang="en-US" sz="976" dirty="0">
              <a:latin typeface="Segoe UI" panose="020B0502040204020203" pitchFamily="34" charset="0"/>
              <a:ea typeface="Segoe UI" panose="020B0502040204020203" pitchFamily="34" charset="0"/>
              <a:cs typeface="Segoe UI" panose="020B0502040204020203" pitchFamily="34" charset="0"/>
            </a:endParaRPr>
          </a:p>
        </p:txBody>
      </p:sp>
      <p:sp>
        <p:nvSpPr>
          <p:cNvPr id="36" name="TextBox 13"/>
          <p:cNvSpPr txBox="1">
            <a:spLocks noChangeArrowheads="1"/>
          </p:cNvSpPr>
          <p:nvPr/>
        </p:nvSpPr>
        <p:spPr bwMode="auto">
          <a:xfrm>
            <a:off x="7754691" y="3538385"/>
            <a:ext cx="4263704" cy="205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A surprising pattern shows here: six of the eight Quick Graphs show an identical pattern. Performance was mostly steady for the first six months, then run times drastically dropped before righting themselves two months before the end of the release.</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This is an example of data discovery using JMP. This discovery led me to collaborate with the DOE development team (who luckily work a few doors down from me) to find out more information about what is going on with this performance behavior.</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The answer is that during development of DOE features for JMP 13, a Simulate feature was added but wasn’t fully working. This small subset of existing DOE tests would only run partially. Later in the release cycle, the Simulate feature was fully implemented, and the tests were fine.</a:t>
            </a:r>
          </a:p>
          <a:p>
            <a:pPr marL="148773" indent="-148773">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The last two Quick Graphs bear further investigation.</a:t>
            </a:r>
            <a:endParaRPr lang="en-US" sz="980" dirty="0">
              <a:latin typeface="Segoe UI" panose="020B0502040204020203" pitchFamily="34" charset="0"/>
              <a:ea typeface="Segoe UI" panose="020B0502040204020203" pitchFamily="34" charset="0"/>
              <a:cs typeface="Segoe UI" panose="020B0502040204020203" pitchFamily="34" charset="0"/>
            </a:endParaRPr>
          </a:p>
        </p:txBody>
      </p:sp>
      <p:pic>
        <p:nvPicPr>
          <p:cNvPr id="37" name="Picture 36"/>
          <p:cNvPicPr>
            <a:picLocks noChangeAspect="1"/>
          </p:cNvPicPr>
          <p:nvPr/>
        </p:nvPicPr>
        <p:blipFill>
          <a:blip r:embed="rId4"/>
          <a:stretch>
            <a:fillRect/>
          </a:stretch>
        </p:blipFill>
        <p:spPr>
          <a:xfrm>
            <a:off x="123825" y="397598"/>
            <a:ext cx="1019175" cy="762000"/>
          </a:xfrm>
          <a:prstGeom prst="rect">
            <a:avLst/>
          </a:prstGeom>
        </p:spPr>
      </p:pic>
      <p:sp>
        <p:nvSpPr>
          <p:cNvPr id="38" name="TextBox 8"/>
          <p:cNvSpPr txBox="1">
            <a:spLocks noChangeArrowheads="1"/>
          </p:cNvSpPr>
          <p:nvPr/>
        </p:nvSpPr>
        <p:spPr bwMode="auto">
          <a:xfrm>
            <a:off x="123825" y="11911"/>
            <a:ext cx="12068175" cy="11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Using Process Screening </a:t>
            </a:r>
            <a:r>
              <a:rPr lang="en-US" sz="2343" b="1" dirty="0">
                <a:solidFill>
                  <a:schemeClr val="tx2"/>
                </a:solidFill>
                <a:latin typeface="Segoe UI" panose="020B0502040204020203" pitchFamily="34" charset="0"/>
                <a:ea typeface="Segoe UI" panose="020B0502040204020203" pitchFamily="34" charset="0"/>
                <a:cs typeface="Segoe UI" panose="020B0502040204020203" pitchFamily="34" charset="0"/>
              </a:rPr>
              <a:t>in JMP</a:t>
            </a:r>
            <a:r>
              <a:rPr lang="en-US" sz="2343" b="1" baseline="30000" dirty="0">
                <a:solidFill>
                  <a:schemeClr val="tx2"/>
                </a:solidFill>
                <a:latin typeface="Segoe UI" panose="020B0502040204020203" pitchFamily="34" charset="0"/>
                <a:ea typeface="Segoe UI" panose="020B0502040204020203" pitchFamily="34" charset="0"/>
                <a:cs typeface="Segoe UI" panose="020B0502040204020203" pitchFamily="34" charset="0"/>
              </a:rPr>
              <a:t>® </a:t>
            </a: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Pro to Analyze JMP JSL Testing Processes</a:t>
            </a:r>
            <a:endPar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eaLnBrk="1" hangingPunct="1">
              <a:spcBef>
                <a:spcPct val="0"/>
              </a:spcBef>
              <a:buNone/>
            </a:pP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Audrey Shull, Sr. Manager, Development Testing</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a:spcBef>
                <a:spcPct val="0"/>
              </a:spcBef>
              <a:buNone/>
            </a:pPr>
            <a:r>
              <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rPr>
              <a:t>JMP, </a:t>
            </a: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SAS</a:t>
            </a:r>
            <a:r>
              <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25" name="TextBox 24"/>
          <p:cNvSpPr txBox="1"/>
          <p:nvPr/>
        </p:nvSpPr>
        <p:spPr>
          <a:xfrm>
            <a:off x="4191897" y="5742065"/>
            <a:ext cx="6030524" cy="846386"/>
          </a:xfrm>
          <a:prstGeom prst="rect">
            <a:avLst/>
          </a:prstGeom>
          <a:noFill/>
        </p:spPr>
        <p:txBody>
          <a:bodyPr wrap="square" rtlCol="0">
            <a:spAutoFit/>
          </a:bodyPr>
          <a:lstStyle/>
          <a:p>
            <a:pPr marL="171450" indent="-171450">
              <a:spcBef>
                <a:spcPct val="0"/>
              </a:spcBef>
              <a:buFont typeface="Arial" panose="020B0604020202020204" pitchFamily="34" charset="0"/>
              <a:buChar char="•"/>
            </a:pPr>
            <a:r>
              <a:rPr lang="en-US" sz="980" dirty="0">
                <a:latin typeface="Segoe UI" panose="020B0502040204020203" pitchFamily="34" charset="0"/>
                <a:ea typeface="Segoe UI" panose="020B0502040204020203" pitchFamily="34" charset="0"/>
                <a:cs typeface="Segoe UI" panose="020B0502040204020203" pitchFamily="34" charset="0"/>
              </a:rPr>
              <a:t>The type of data I am looking at is not a well-controlled system. Sometimes there are outliers, sometimes </a:t>
            </a:r>
            <a:r>
              <a:rPr lang="en-US" sz="980" dirty="0" smtClean="0">
                <a:latin typeface="Segoe UI" panose="020B0502040204020203" pitchFamily="34" charset="0"/>
                <a:ea typeface="Segoe UI" panose="020B0502040204020203" pitchFamily="34" charset="0"/>
                <a:cs typeface="Segoe UI" panose="020B0502040204020203" pitchFamily="34" charset="0"/>
              </a:rPr>
              <a:t>there are anomalies.</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I </a:t>
            </a:r>
            <a:r>
              <a:rPr lang="en-US" sz="980" dirty="0">
                <a:latin typeface="Segoe UI" panose="020B0502040204020203" pitchFamily="34" charset="0"/>
                <a:ea typeface="Segoe UI" panose="020B0502040204020203" pitchFamily="34" charset="0"/>
                <a:cs typeface="Segoe UI" panose="020B0502040204020203" pitchFamily="34" charset="0"/>
              </a:rPr>
              <a:t>am </a:t>
            </a:r>
            <a:r>
              <a:rPr lang="en-US" sz="980" dirty="0" smtClean="0">
                <a:latin typeface="Segoe UI" panose="020B0502040204020203" pitchFamily="34" charset="0"/>
                <a:ea typeface="Segoe UI" panose="020B0502040204020203" pitchFamily="34" charset="0"/>
                <a:cs typeface="Segoe UI" panose="020B0502040204020203" pitchFamily="34" charset="0"/>
              </a:rPr>
              <a:t>most interested </a:t>
            </a:r>
            <a:r>
              <a:rPr lang="en-US" sz="980" dirty="0">
                <a:latin typeface="Segoe UI" panose="020B0502040204020203" pitchFamily="34" charset="0"/>
                <a:ea typeface="Segoe UI" panose="020B0502040204020203" pitchFamily="34" charset="0"/>
                <a:cs typeface="Segoe UI" panose="020B0502040204020203" pitchFamily="34" charset="0"/>
              </a:rPr>
              <a:t>in large process shifts, especially the ones where performance </a:t>
            </a:r>
            <a:r>
              <a:rPr lang="en-US" sz="980" dirty="0" smtClean="0">
                <a:latin typeface="Segoe UI" panose="020B0502040204020203" pitchFamily="34" charset="0"/>
                <a:ea typeface="Segoe UI" panose="020B0502040204020203" pitchFamily="34" charset="0"/>
                <a:cs typeface="Segoe UI" panose="020B0502040204020203" pitchFamily="34" charset="0"/>
              </a:rPr>
              <a:t>got much worse.</a:t>
            </a:r>
            <a:endParaRPr lang="en-US" sz="980" dirty="0">
              <a:latin typeface="Segoe UI" panose="020B0502040204020203" pitchFamily="34" charset="0"/>
              <a:ea typeface="Segoe UI" panose="020B0502040204020203" pitchFamily="34" charset="0"/>
              <a:cs typeface="Segoe UI" panose="020B0502040204020203" pitchFamily="34" charset="0"/>
            </a:endParaRPr>
          </a:p>
          <a:p>
            <a:pPr marL="171450" indent="-171450">
              <a:spcBef>
                <a:spcPct val="0"/>
              </a:spcBef>
              <a:buFont typeface="Arial" panose="020B0604020202020204" pitchFamily="34" charset="0"/>
              <a:buChar char="•"/>
            </a:pPr>
            <a:r>
              <a:rPr lang="en-US" sz="980" dirty="0">
                <a:latin typeface="Segoe UI" panose="020B0502040204020203" pitchFamily="34" charset="0"/>
                <a:ea typeface="Segoe UI" panose="020B0502040204020203" pitchFamily="34" charset="0"/>
                <a:cs typeface="Segoe UI" panose="020B0502040204020203" pitchFamily="34" charset="0"/>
              </a:rPr>
              <a:t>Process Screening in JMP Pro has an option to detect </a:t>
            </a:r>
            <a:r>
              <a:rPr lang="en-US" sz="980" dirty="0" smtClean="0">
                <a:latin typeface="Segoe UI" panose="020B0502040204020203" pitchFamily="34" charset="0"/>
                <a:ea typeface="Segoe UI" panose="020B0502040204020203" pitchFamily="34" charset="0"/>
                <a:cs typeface="Segoe UI" panose="020B0502040204020203" pitchFamily="34" charset="0"/>
              </a:rPr>
              <a:t>process shifts, </a:t>
            </a:r>
            <a:r>
              <a:rPr lang="en-US" sz="980" dirty="0">
                <a:latin typeface="Segoe UI" panose="020B0502040204020203" pitchFamily="34" charset="0"/>
                <a:ea typeface="Segoe UI" panose="020B0502040204020203" pitchFamily="34" charset="0"/>
                <a:cs typeface="Segoe UI" panose="020B0502040204020203" pitchFamily="34" charset="0"/>
              </a:rPr>
              <a:t>Up or Down. We enable those options when we run the analysis for this type of data</a:t>
            </a:r>
            <a:r>
              <a:rPr lang="en-US" sz="980" dirty="0" smtClean="0">
                <a:latin typeface="Segoe UI" panose="020B0502040204020203" pitchFamily="34" charset="0"/>
                <a:ea typeface="Segoe UI" panose="020B0502040204020203" pitchFamily="34" charset="0"/>
                <a:cs typeface="Segoe UI" panose="020B0502040204020203" pitchFamily="34" charset="0"/>
              </a:rPr>
              <a:t>.</a:t>
            </a:r>
            <a:endParaRPr lang="en-US" sz="980" dirty="0"/>
          </a:p>
        </p:txBody>
      </p:sp>
      <p:pic>
        <p:nvPicPr>
          <p:cNvPr id="6" name="Picture 5">
            <a:hlinkClick r:id="rId5" action="ppaction://hlinksldjump"/>
          </p:cNvPr>
          <p:cNvPicPr>
            <a:picLocks noChangeAspect="1"/>
          </p:cNvPicPr>
          <p:nvPr/>
        </p:nvPicPr>
        <p:blipFill>
          <a:blip r:embed="rId6"/>
          <a:stretch>
            <a:fillRect/>
          </a:stretch>
        </p:blipFill>
        <p:spPr>
          <a:xfrm>
            <a:off x="404546" y="5655338"/>
            <a:ext cx="3788480" cy="807754"/>
          </a:xfrm>
          <a:prstGeom prst="rect">
            <a:avLst/>
          </a:prstGeom>
        </p:spPr>
      </p:pic>
      <p:pic>
        <p:nvPicPr>
          <p:cNvPr id="2" name="Picture 1">
            <a:hlinkClick r:id="rId5" action="ppaction://hlinksldjump"/>
          </p:cNvPr>
          <p:cNvPicPr>
            <a:picLocks noChangeAspect="1"/>
          </p:cNvPicPr>
          <p:nvPr/>
        </p:nvPicPr>
        <p:blipFill>
          <a:blip r:embed="rId7"/>
          <a:stretch>
            <a:fillRect/>
          </a:stretch>
        </p:blipFill>
        <p:spPr>
          <a:xfrm>
            <a:off x="3627195" y="1729850"/>
            <a:ext cx="8461313" cy="1680628"/>
          </a:xfrm>
          <a:prstGeom prst="rect">
            <a:avLst/>
          </a:prstGeom>
        </p:spPr>
      </p:pic>
      <p:pic>
        <p:nvPicPr>
          <p:cNvPr id="7" name="Picture 6">
            <a:hlinkClick r:id="rId5" action="ppaction://hlinksldjump"/>
          </p:cNvPr>
          <p:cNvPicPr>
            <a:picLocks noChangeAspect="1"/>
          </p:cNvPicPr>
          <p:nvPr/>
        </p:nvPicPr>
        <p:blipFill>
          <a:blip r:embed="rId8"/>
          <a:stretch>
            <a:fillRect/>
          </a:stretch>
        </p:blipFill>
        <p:spPr>
          <a:xfrm>
            <a:off x="170776" y="3702102"/>
            <a:ext cx="7433049" cy="1761245"/>
          </a:xfrm>
          <a:prstGeom prst="rect">
            <a:avLst/>
          </a:prstGeom>
        </p:spPr>
      </p:pic>
    </p:spTree>
    <p:extLst>
      <p:ext uri="{BB962C8B-B14F-4D97-AF65-F5344CB8AC3E}">
        <p14:creationId xmlns:p14="http://schemas.microsoft.com/office/powerpoint/2010/main" val="2478262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70777" y="1247429"/>
            <a:ext cx="11770822" cy="376329"/>
          </a:xfrm>
          <a:prstGeom prst="rect">
            <a:avLst/>
          </a:prstGeom>
          <a:solidFill>
            <a:schemeClr val="tx2">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Analyzing Performance of JSL Test Results</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4" name="TextBox 8"/>
          <p:cNvSpPr txBox="1">
            <a:spLocks noChangeArrowheads="1"/>
          </p:cNvSpPr>
          <p:nvPr/>
        </p:nvSpPr>
        <p:spPr bwMode="auto">
          <a:xfrm>
            <a:off x="123825" y="11911"/>
            <a:ext cx="12068175" cy="11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Using Process Screening </a:t>
            </a:r>
            <a:r>
              <a:rPr lang="en-US" sz="2343" b="1" dirty="0">
                <a:solidFill>
                  <a:schemeClr val="tx2"/>
                </a:solidFill>
                <a:latin typeface="Segoe UI" panose="020B0502040204020203" pitchFamily="34" charset="0"/>
                <a:ea typeface="Segoe UI" panose="020B0502040204020203" pitchFamily="34" charset="0"/>
                <a:cs typeface="Segoe UI" panose="020B0502040204020203" pitchFamily="34" charset="0"/>
              </a:rPr>
              <a:t>in JMP</a:t>
            </a:r>
            <a:r>
              <a:rPr lang="en-US" sz="2343" b="1" baseline="30000" dirty="0">
                <a:solidFill>
                  <a:schemeClr val="tx2"/>
                </a:solidFill>
                <a:latin typeface="Segoe UI" panose="020B0502040204020203" pitchFamily="34" charset="0"/>
                <a:ea typeface="Segoe UI" panose="020B0502040204020203" pitchFamily="34" charset="0"/>
                <a:cs typeface="Segoe UI" panose="020B0502040204020203" pitchFamily="34" charset="0"/>
              </a:rPr>
              <a:t>® </a:t>
            </a:r>
            <a:r>
              <a:rPr lang="en-US" sz="2343"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Pro to Analyze JMP JSL Testing Processes</a:t>
            </a:r>
            <a:endPar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eaLnBrk="1" hangingPunct="1">
              <a:spcBef>
                <a:spcPct val="0"/>
              </a:spcBef>
              <a:buNone/>
            </a:pP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Audrey Shull, Sr. Manager, Development Testing</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algn="ctr">
              <a:spcBef>
                <a:spcPct val="0"/>
              </a:spcBef>
              <a:buNone/>
            </a:pPr>
            <a:r>
              <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rPr>
              <a:t>JMP, </a:t>
            </a:r>
            <a:r>
              <a:rPr lang="en-US" sz="2343"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SAS</a:t>
            </a:r>
            <a:r>
              <a:rPr lang="en-US" sz="2343" b="1" baseline="30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t>
            </a:r>
            <a:endParaRPr lang="en-US" sz="2343"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9" name="Rectangle 8"/>
          <p:cNvSpPr/>
          <p:nvPr/>
        </p:nvSpPr>
        <p:spPr>
          <a:xfrm>
            <a:off x="8010525" y="5780265"/>
            <a:ext cx="3931074" cy="305114"/>
          </a:xfrm>
          <a:prstGeom prst="rect">
            <a:avLst/>
          </a:prstGeom>
          <a:solidFill>
            <a:schemeClr val="tx2">
              <a:alpha val="90000"/>
            </a:schemeClr>
          </a:solidFill>
          <a:ln w="63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References &amp; Acknowledgements</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3" name="TextBox 19"/>
          <p:cNvSpPr txBox="1">
            <a:spLocks noChangeArrowheads="1"/>
          </p:cNvSpPr>
          <p:nvPr/>
        </p:nvSpPr>
        <p:spPr bwMode="auto">
          <a:xfrm>
            <a:off x="2810557" y="1691127"/>
            <a:ext cx="6295343"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Shift detection gives us a way to look at all processes at once and find locations where there may have been large upshifts or downshifts all at once. </a:t>
            </a:r>
          </a:p>
          <a:p>
            <a:pPr>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An upshift or downshift in many places at once could be common if there was a general decrease in performance for JSL or for graphical drawing, etc.</a:t>
            </a:r>
          </a:p>
          <a:p>
            <a:pPr>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This graph shows several pattern locations where I should investigate further. The areas that almost look like vertical red or green lines are showing dates where many tests had performance increases or decreases.</a:t>
            </a:r>
          </a:p>
          <a:p>
            <a:pPr>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Sometimes a group of Upshifts is followed a few days later by a group of Downshifts. This might mean that a problem was found and corrected.</a:t>
            </a:r>
          </a:p>
          <a:p>
            <a:pPr>
              <a:spcBef>
                <a:spcPct val="0"/>
              </a:spcBef>
            </a:pPr>
            <a:r>
              <a:rPr lang="en-US" sz="980" dirty="0" smtClean="0">
                <a:latin typeface="Segoe UI" panose="020B0502040204020203" pitchFamily="34" charset="0"/>
                <a:ea typeface="Segoe UI" panose="020B0502040204020203" pitchFamily="34" charset="0"/>
                <a:cs typeface="Segoe UI" panose="020B0502040204020203" pitchFamily="34" charset="0"/>
              </a:rPr>
              <a:t>Once again, let’s look at a few Quick Graphs. The four graphs shown below are an excerpt of the processes highlighted in the Shift Graph at left. All the graphs have a similar pattern around time period 108-117. I was able to track those to an architectural change that introduced some performance problems, which was identified and corrected a few days later.</a:t>
            </a:r>
            <a:endParaRPr lang="en-US" sz="980" dirty="0">
              <a:latin typeface="Segoe UI" panose="020B0502040204020203" pitchFamily="34" charset="0"/>
              <a:ea typeface="Segoe UI" panose="020B0502040204020203" pitchFamily="34" charset="0"/>
              <a:cs typeface="Segoe UI" panose="020B0502040204020203" pitchFamily="34" charset="0"/>
            </a:endParaRPr>
          </a:p>
        </p:txBody>
      </p:sp>
      <p:sp>
        <p:nvSpPr>
          <p:cNvPr id="20" name="Left Arrow 19">
            <a:hlinkClick r:id="rId2" action="ppaction://hlinksldjump"/>
          </p:cNvPr>
          <p:cNvSpPr/>
          <p:nvPr/>
        </p:nvSpPr>
        <p:spPr>
          <a:xfrm>
            <a:off x="85686" y="6415840"/>
            <a:ext cx="470891" cy="343561"/>
          </a:xfrm>
          <a:prstGeom prst="lef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86">
              <a:latin typeface="Segoe UI" panose="020B0502040204020203" pitchFamily="34" charset="0"/>
              <a:ea typeface="Segoe UI" panose="020B0502040204020203" pitchFamily="34" charset="0"/>
              <a:cs typeface="Segoe UI" panose="020B0502040204020203" pitchFamily="34" charset="0"/>
            </a:endParaRPr>
          </a:p>
        </p:txBody>
      </p:sp>
      <p:sp>
        <p:nvSpPr>
          <p:cNvPr id="21" name="TextBox 8"/>
          <p:cNvSpPr txBox="1">
            <a:spLocks noChangeArrowheads="1"/>
          </p:cNvSpPr>
          <p:nvPr/>
        </p:nvSpPr>
        <p:spPr bwMode="auto">
          <a:xfrm>
            <a:off x="7926999" y="6129515"/>
            <a:ext cx="4182313" cy="542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indent="0">
              <a:spcBef>
                <a:spcPct val="0"/>
              </a:spcBef>
              <a:buNone/>
            </a:pPr>
            <a:r>
              <a:rPr lang="en-US" sz="976" baseline="30000" dirty="0" smtClean="0">
                <a:latin typeface="Segoe UI" panose="020B0502040204020203" pitchFamily="34" charset="0"/>
                <a:ea typeface="Segoe UI" panose="020B0502040204020203" pitchFamily="34" charset="0"/>
                <a:cs typeface="Segoe UI" panose="020B0502040204020203" pitchFamily="34" charset="0"/>
              </a:rPr>
              <a:t>1</a:t>
            </a:r>
            <a:r>
              <a:rPr lang="en-US" sz="976" dirty="0" smtClean="0">
                <a:latin typeface="Segoe UI" panose="020B0502040204020203" pitchFamily="34" charset="0"/>
                <a:ea typeface="Segoe UI" panose="020B0502040204020203" pitchFamily="34" charset="0"/>
                <a:cs typeface="Segoe UI" panose="020B0502040204020203" pitchFamily="34" charset="0"/>
              </a:rPr>
              <a:t> Predictive </a:t>
            </a:r>
            <a:r>
              <a:rPr lang="en-US" sz="976" dirty="0">
                <a:latin typeface="Segoe UI" panose="020B0502040204020203" pitchFamily="34" charset="0"/>
                <a:ea typeface="Segoe UI" panose="020B0502040204020203" pitchFamily="34" charset="0"/>
                <a:cs typeface="Segoe UI" panose="020B0502040204020203" pitchFamily="34" charset="0"/>
              </a:rPr>
              <a:t>and Specialized </a:t>
            </a:r>
            <a:r>
              <a:rPr lang="en-US" sz="976" dirty="0" smtClean="0">
                <a:latin typeface="Segoe UI" panose="020B0502040204020203" pitchFamily="34" charset="0"/>
                <a:ea typeface="Segoe UI" panose="020B0502040204020203" pitchFamily="34" charset="0"/>
                <a:cs typeface="Segoe UI" panose="020B0502040204020203" pitchFamily="34" charset="0"/>
              </a:rPr>
              <a:t>Modeling.pdf, JMP Software documentation</a:t>
            </a:r>
          </a:p>
          <a:p>
            <a:pPr marL="0" indent="0">
              <a:spcBef>
                <a:spcPct val="0"/>
              </a:spcBef>
              <a:buNone/>
            </a:pPr>
            <a:r>
              <a:rPr lang="en-US" sz="976" baseline="30000" dirty="0" smtClean="0">
                <a:latin typeface="Segoe UI" panose="020B0502040204020203" pitchFamily="34" charset="0"/>
                <a:ea typeface="Segoe UI" panose="020B0502040204020203" pitchFamily="34" charset="0"/>
                <a:cs typeface="Segoe UI" panose="020B0502040204020203" pitchFamily="34" charset="0"/>
              </a:rPr>
              <a:t>2</a:t>
            </a:r>
            <a:r>
              <a:rPr lang="en-US" sz="976" dirty="0" smtClean="0">
                <a:latin typeface="Segoe UI" panose="020B0502040204020203" pitchFamily="34" charset="0"/>
                <a:ea typeface="Segoe UI" panose="020B0502040204020203" pitchFamily="34" charset="0"/>
                <a:cs typeface="Segoe UI" panose="020B0502040204020203" pitchFamily="34" charset="0"/>
              </a:rPr>
              <a:t> Tonya Mauldin and Nicole Jones, expert advice</a:t>
            </a:r>
          </a:p>
          <a:p>
            <a:pPr marL="0" indent="0">
              <a:spcBef>
                <a:spcPct val="0"/>
              </a:spcBef>
              <a:buNone/>
            </a:pPr>
            <a:r>
              <a:rPr lang="en-US" sz="976" baseline="30000" dirty="0" smtClean="0">
                <a:latin typeface="Segoe UI" panose="020B0502040204020203" pitchFamily="34" charset="0"/>
                <a:ea typeface="Segoe UI" panose="020B0502040204020203" pitchFamily="34" charset="0"/>
                <a:cs typeface="Segoe UI" panose="020B0502040204020203" pitchFamily="34" charset="0"/>
              </a:rPr>
              <a:t>3</a:t>
            </a:r>
            <a:r>
              <a:rPr lang="en-US" sz="976" dirty="0" smtClean="0">
                <a:latin typeface="Segoe UI" panose="020B0502040204020203" pitchFamily="34" charset="0"/>
                <a:ea typeface="Segoe UI" panose="020B0502040204020203" pitchFamily="34" charset="0"/>
                <a:cs typeface="Segoe UI" panose="020B0502040204020203" pitchFamily="34" charset="0"/>
              </a:rPr>
              <a:t> John Sall, creator of Process Screening in JMP Pro</a:t>
            </a:r>
            <a:endParaRPr lang="en-US" sz="976" dirty="0">
              <a:latin typeface="Segoe UI" panose="020B0502040204020203" pitchFamily="34" charset="0"/>
              <a:ea typeface="Segoe UI" panose="020B0502040204020203" pitchFamily="34" charset="0"/>
              <a:cs typeface="Segoe UI" panose="020B0502040204020203" pitchFamily="34" charset="0"/>
            </a:endParaRPr>
          </a:p>
        </p:txBody>
      </p:sp>
      <p:pic>
        <p:nvPicPr>
          <p:cNvPr id="25" name="Picture 24"/>
          <p:cNvPicPr>
            <a:picLocks noChangeAspect="1"/>
          </p:cNvPicPr>
          <p:nvPr/>
        </p:nvPicPr>
        <p:blipFill>
          <a:blip r:embed="rId3"/>
          <a:stretch>
            <a:fillRect/>
          </a:stretch>
        </p:blipFill>
        <p:spPr>
          <a:xfrm>
            <a:off x="123825" y="397598"/>
            <a:ext cx="1019175" cy="762000"/>
          </a:xfrm>
          <a:prstGeom prst="rect">
            <a:avLst/>
          </a:prstGeom>
        </p:spPr>
      </p:pic>
      <p:sp>
        <p:nvSpPr>
          <p:cNvPr id="6" name="TextBox 5"/>
          <p:cNvSpPr txBox="1"/>
          <p:nvPr/>
        </p:nvSpPr>
        <p:spPr>
          <a:xfrm>
            <a:off x="9188199" y="2991342"/>
            <a:ext cx="2911157" cy="2806922"/>
          </a:xfrm>
          <a:prstGeom prst="rect">
            <a:avLst/>
          </a:prstGeom>
          <a:noFill/>
        </p:spPr>
        <p:txBody>
          <a:bodyPr wrap="square" rtlCol="0">
            <a:spAutoFit/>
          </a:bodyPr>
          <a:lstStyle/>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A Process Performance Graph is a four-quadrant graph that assesses the performance of processes in terms of capability and stability.</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Stability is a measure of how “in control” a process is, as determined by traditional control chart methods.</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Capability measures the ability of a process to meet specifications.</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Many of our test files have shown to be Incapable and Unstable.</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Processes near the upper left quadrant (in the green) are the most stable and are shown to be capable.</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In order to have more reliable measurements, next steps will have to include analyzing the spec limits we are using as well as minimizing causes for noise in the process.</a:t>
            </a:r>
            <a:endParaRPr lang="en-US" sz="980" dirty="0">
              <a:latin typeface="Segoe UI" panose="020B0502040204020203" pitchFamily="34" charset="0"/>
              <a:ea typeface="Segoe UI" panose="020B0502040204020203" pitchFamily="34" charset="0"/>
              <a:cs typeface="Segoe UI" panose="020B0502040204020203" pitchFamily="34" charset="0"/>
            </a:endParaRPr>
          </a:p>
        </p:txBody>
      </p:sp>
      <p:pic>
        <p:nvPicPr>
          <p:cNvPr id="10" name="Picture 9">
            <a:hlinkClick r:id="rId4" action="ppaction://hlinksldjump"/>
          </p:cNvPr>
          <p:cNvPicPr>
            <a:picLocks noChangeAspect="1"/>
          </p:cNvPicPr>
          <p:nvPr/>
        </p:nvPicPr>
        <p:blipFill>
          <a:blip r:embed="rId5"/>
          <a:stretch>
            <a:fillRect/>
          </a:stretch>
        </p:blipFill>
        <p:spPr>
          <a:xfrm>
            <a:off x="9564494" y="1664105"/>
            <a:ext cx="2178473" cy="1311931"/>
          </a:xfrm>
          <a:prstGeom prst="rect">
            <a:avLst/>
          </a:prstGeom>
        </p:spPr>
      </p:pic>
      <p:sp>
        <p:nvSpPr>
          <p:cNvPr id="18" name="Rectangle 17"/>
          <p:cNvSpPr/>
          <p:nvPr/>
        </p:nvSpPr>
        <p:spPr>
          <a:xfrm>
            <a:off x="3519215" y="4641703"/>
            <a:ext cx="4114799" cy="302159"/>
          </a:xfrm>
          <a:prstGeom prst="rect">
            <a:avLst/>
          </a:prstGeom>
          <a:solidFill>
            <a:schemeClr val="tx2">
              <a:alpha val="90000"/>
            </a:schemeClr>
          </a:solidFill>
          <a:ln w="635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952"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Observations</a:t>
            </a:r>
            <a:endParaRPr lang="en-US" sz="1952"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TextBox 12"/>
          <p:cNvSpPr txBox="1"/>
          <p:nvPr/>
        </p:nvSpPr>
        <p:spPr>
          <a:xfrm>
            <a:off x="3519215" y="5023798"/>
            <a:ext cx="4114798" cy="1751249"/>
          </a:xfrm>
          <a:prstGeom prst="rect">
            <a:avLst/>
          </a:prstGeom>
          <a:noFill/>
        </p:spPr>
        <p:txBody>
          <a:bodyPr wrap="square" rtlCol="0">
            <a:spAutoFit/>
          </a:bodyPr>
          <a:lstStyle/>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Using Process Screening to monitor execution time for non-constant tests is a challenge.</a:t>
            </a:r>
          </a:p>
          <a:p>
            <a:pPr marL="171450" indent="-171450">
              <a:spcBef>
                <a:spcPct val="0"/>
              </a:spcBef>
              <a:buFont typeface="Arial" panose="020B0604020202020204" pitchFamily="34" charset="0"/>
              <a:buChar char="•"/>
            </a:pPr>
            <a:r>
              <a:rPr lang="en-US" sz="980" dirty="0">
                <a:latin typeface="Segoe UI" panose="020B0502040204020203" pitchFamily="34" charset="0"/>
                <a:ea typeface="Segoe UI" panose="020B0502040204020203" pitchFamily="34" charset="0"/>
                <a:cs typeface="Segoe UI" panose="020B0502040204020203" pitchFamily="34" charset="0"/>
              </a:rPr>
              <a:t>We should consider defining some battery of tests as constant and unchanging</a:t>
            </a:r>
            <a:r>
              <a:rPr lang="en-US" sz="980" dirty="0" smtClean="0">
                <a:latin typeface="Segoe UI" panose="020B0502040204020203" pitchFamily="34" charset="0"/>
                <a:ea typeface="Segoe UI" panose="020B0502040204020203" pitchFamily="34" charset="0"/>
                <a:cs typeface="Segoe UI" panose="020B0502040204020203" pitchFamily="34" charset="0"/>
              </a:rPr>
              <a:t>. We need more tests in the capable and stable quadrant of the Process Performance Graph.</a:t>
            </a:r>
            <a:endParaRPr lang="en-US" sz="980" dirty="0">
              <a:latin typeface="Segoe UI" panose="020B0502040204020203" pitchFamily="34" charset="0"/>
              <a:ea typeface="Segoe UI" panose="020B0502040204020203" pitchFamily="34" charset="0"/>
              <a:cs typeface="Segoe UI" panose="020B0502040204020203" pitchFamily="34" charset="0"/>
            </a:endParaRP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We need to get better at setting our spec limits. Variation in the data makes this difficult, but individuals can examine a test and make good judgments for expected execution time.</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Exploring this data with Process Screening in JMP Pro allowed for some delightful data discoveries, and we in the testing group learned more about this performance data.</a:t>
            </a:r>
          </a:p>
        </p:txBody>
      </p:sp>
      <p:pic>
        <p:nvPicPr>
          <p:cNvPr id="4" name="Picture 3">
            <a:hlinkClick r:id="rId4" action="ppaction://hlinksldjump"/>
          </p:cNvPr>
          <p:cNvPicPr>
            <a:picLocks noChangeAspect="1"/>
          </p:cNvPicPr>
          <p:nvPr/>
        </p:nvPicPr>
        <p:blipFill>
          <a:blip r:embed="rId6"/>
          <a:stretch>
            <a:fillRect/>
          </a:stretch>
        </p:blipFill>
        <p:spPr>
          <a:xfrm>
            <a:off x="170777" y="1663177"/>
            <a:ext cx="2519996" cy="2996145"/>
          </a:xfrm>
          <a:prstGeom prst="rect">
            <a:avLst/>
          </a:prstGeom>
        </p:spPr>
      </p:pic>
      <p:sp>
        <p:nvSpPr>
          <p:cNvPr id="17" name="TextBox 16"/>
          <p:cNvSpPr txBox="1"/>
          <p:nvPr/>
        </p:nvSpPr>
        <p:spPr>
          <a:xfrm>
            <a:off x="114301" y="4721358"/>
            <a:ext cx="3247158" cy="1751249"/>
          </a:xfrm>
          <a:prstGeom prst="rect">
            <a:avLst/>
          </a:prstGeom>
          <a:noFill/>
        </p:spPr>
        <p:txBody>
          <a:bodyPr wrap="square" rtlCol="0">
            <a:spAutoFit/>
          </a:bodyPr>
          <a:lstStyle/>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Since the tests we are measuring are not very strict processes, a measurement outside the spec limits does not automatically mean there is a problem. </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There are legitimate reasons a test may increase its execution time. For example, new test cases may have been added to the file. More tests in the same file mean more execution time. </a:t>
            </a:r>
          </a:p>
          <a:p>
            <a:pPr marL="171450" indent="-171450">
              <a:spcBef>
                <a:spcPct val="0"/>
              </a:spcBef>
              <a:buFont typeface="Arial" panose="020B0604020202020204" pitchFamily="34" charset="0"/>
              <a:buChar char="•"/>
            </a:pPr>
            <a:r>
              <a:rPr lang="en-US" sz="980" dirty="0" smtClean="0">
                <a:latin typeface="Segoe UI" panose="020B0502040204020203" pitchFamily="34" charset="0"/>
                <a:ea typeface="Segoe UI" panose="020B0502040204020203" pitchFamily="34" charset="0"/>
                <a:cs typeface="Segoe UI" panose="020B0502040204020203" pitchFamily="34" charset="0"/>
              </a:rPr>
              <a:t>To get better capability and stability measures out of these processes, the testing groups might consider locking files so the execution time is expected to remain constant.</a:t>
            </a:r>
            <a:endParaRPr lang="en-US" sz="980" dirty="0"/>
          </a:p>
        </p:txBody>
      </p:sp>
      <p:pic>
        <p:nvPicPr>
          <p:cNvPr id="5" name="Picture 4">
            <a:hlinkClick r:id="rId4" action="ppaction://hlinksldjump"/>
          </p:cNvPr>
          <p:cNvPicPr>
            <a:picLocks noChangeAspect="1"/>
          </p:cNvPicPr>
          <p:nvPr/>
        </p:nvPicPr>
        <p:blipFill>
          <a:blip r:embed="rId7"/>
          <a:stretch>
            <a:fillRect/>
          </a:stretch>
        </p:blipFill>
        <p:spPr>
          <a:xfrm>
            <a:off x="2804677" y="3591443"/>
            <a:ext cx="6279574" cy="884357"/>
          </a:xfrm>
          <a:prstGeom prst="rect">
            <a:avLst/>
          </a:prstGeom>
        </p:spPr>
      </p:pic>
      <p:sp>
        <p:nvSpPr>
          <p:cNvPr id="22" name="TextBox 21"/>
          <p:cNvSpPr txBox="1"/>
          <p:nvPr/>
        </p:nvSpPr>
        <p:spPr>
          <a:xfrm>
            <a:off x="7926999" y="4845922"/>
            <a:ext cx="1353256" cy="452688"/>
          </a:xfrm>
          <a:prstGeom prst="rect">
            <a:avLst/>
          </a:prstGeom>
          <a:noFill/>
        </p:spPr>
        <p:txBody>
          <a:bodyPr wrap="none" rtlCol="0">
            <a:spAutoFit/>
          </a:bodyPr>
          <a:lstStyle/>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Click any picture</a:t>
            </a:r>
          </a:p>
          <a:p>
            <a:pPr algn="ctr"/>
            <a:r>
              <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rPr>
              <a:t>to </a:t>
            </a:r>
            <a:r>
              <a:rPr lang="en-US" sz="1171" b="1"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zoom in</a:t>
            </a:r>
            <a:endParaRPr lang="en-US" sz="1171"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43808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82225" y="6153150"/>
            <a:ext cx="1715983" cy="369332"/>
          </a:xfrm>
          <a:prstGeom prst="rect">
            <a:avLst/>
          </a:prstGeom>
          <a:noFill/>
        </p:spPr>
        <p:txBody>
          <a:bodyPr wrap="none" rtlCol="0">
            <a:spAutoFit/>
          </a:bodyPr>
          <a:lstStyle/>
          <a:p>
            <a:r>
              <a:rPr lang="en-US" dirty="0" smtClean="0">
                <a:hlinkClick r:id="rId2" action="ppaction://hlinksldjump"/>
              </a:rPr>
              <a:t>Return to Poster</a:t>
            </a:r>
            <a:endParaRPr lang="en-US" dirty="0"/>
          </a:p>
        </p:txBody>
      </p:sp>
      <p:pic>
        <p:nvPicPr>
          <p:cNvPr id="4" name="Picture 3"/>
          <p:cNvPicPr>
            <a:picLocks noChangeAspect="1"/>
          </p:cNvPicPr>
          <p:nvPr/>
        </p:nvPicPr>
        <p:blipFill>
          <a:blip r:embed="rId3"/>
          <a:stretch>
            <a:fillRect/>
          </a:stretch>
        </p:blipFill>
        <p:spPr>
          <a:xfrm>
            <a:off x="214920" y="1495425"/>
            <a:ext cx="11683288" cy="4171950"/>
          </a:xfrm>
          <a:prstGeom prst="rect">
            <a:avLst/>
          </a:prstGeom>
        </p:spPr>
      </p:pic>
      <p:sp>
        <p:nvSpPr>
          <p:cNvPr id="6" name="Title 2"/>
          <p:cNvSpPr txBox="1">
            <a:spLocks/>
          </p:cNvSpPr>
          <p:nvPr/>
        </p:nvSpPr>
        <p:spPr>
          <a:xfrm>
            <a:off x="0" y="323850"/>
            <a:ext cx="11963400" cy="6858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Raw Data</a:t>
            </a:r>
            <a:endParaRPr lang="en-US" dirty="0"/>
          </a:p>
        </p:txBody>
      </p:sp>
    </p:spTree>
    <p:extLst>
      <p:ext uri="{BB962C8B-B14F-4D97-AF65-F5344CB8AC3E}">
        <p14:creationId xmlns:p14="http://schemas.microsoft.com/office/powerpoint/2010/main" val="1793545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11963400" cy="685800"/>
          </a:xfrm>
        </p:spPr>
        <p:txBody>
          <a:bodyPr>
            <a:normAutofit fontScale="90000"/>
          </a:bodyPr>
          <a:lstStyle/>
          <a:p>
            <a:pPr algn="ctr"/>
            <a:r>
              <a:rPr lang="en-US" dirty="0" smtClean="0"/>
              <a:t>Snapshots of the Process Screening Report</a:t>
            </a:r>
            <a:endParaRPr lang="en-US" dirty="0"/>
          </a:p>
        </p:txBody>
      </p:sp>
      <p:sp>
        <p:nvSpPr>
          <p:cNvPr id="7" name="TextBox 6"/>
          <p:cNvSpPr txBox="1"/>
          <p:nvPr/>
        </p:nvSpPr>
        <p:spPr>
          <a:xfrm>
            <a:off x="10219708" y="6348968"/>
            <a:ext cx="1715983" cy="369332"/>
          </a:xfrm>
          <a:prstGeom prst="rect">
            <a:avLst/>
          </a:prstGeom>
          <a:noFill/>
        </p:spPr>
        <p:txBody>
          <a:bodyPr wrap="none" rtlCol="0">
            <a:spAutoFit/>
          </a:bodyPr>
          <a:lstStyle/>
          <a:p>
            <a:r>
              <a:rPr lang="en-US" dirty="0" smtClean="0">
                <a:hlinkClick r:id="rId2" action="ppaction://hlinksldjump"/>
              </a:rPr>
              <a:t>Return to Poster</a:t>
            </a:r>
            <a:endParaRPr lang="en-US" dirty="0"/>
          </a:p>
        </p:txBody>
      </p:sp>
      <p:pic>
        <p:nvPicPr>
          <p:cNvPr id="9" name="Picture 8"/>
          <p:cNvPicPr>
            <a:picLocks noChangeAspect="1"/>
          </p:cNvPicPr>
          <p:nvPr/>
        </p:nvPicPr>
        <p:blipFill>
          <a:blip r:embed="rId3"/>
          <a:stretch>
            <a:fillRect/>
          </a:stretch>
        </p:blipFill>
        <p:spPr>
          <a:xfrm>
            <a:off x="91973" y="1027666"/>
            <a:ext cx="11996536" cy="2382812"/>
          </a:xfrm>
          <a:prstGeom prst="rect">
            <a:avLst/>
          </a:prstGeom>
        </p:spPr>
      </p:pic>
      <p:pic>
        <p:nvPicPr>
          <p:cNvPr id="10" name="Picture 9"/>
          <p:cNvPicPr>
            <a:picLocks noChangeAspect="1"/>
          </p:cNvPicPr>
          <p:nvPr/>
        </p:nvPicPr>
        <p:blipFill>
          <a:blip r:embed="rId4"/>
          <a:stretch>
            <a:fillRect/>
          </a:stretch>
        </p:blipFill>
        <p:spPr>
          <a:xfrm>
            <a:off x="504906" y="3556290"/>
            <a:ext cx="11170669" cy="2646866"/>
          </a:xfrm>
          <a:prstGeom prst="rect">
            <a:avLst/>
          </a:prstGeom>
        </p:spPr>
      </p:pic>
    </p:spTree>
    <p:extLst>
      <p:ext uri="{BB962C8B-B14F-4D97-AF65-F5344CB8AC3E}">
        <p14:creationId xmlns:p14="http://schemas.microsoft.com/office/powerpoint/2010/main" val="3978219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250535" y="6422214"/>
            <a:ext cx="1715983" cy="369332"/>
          </a:xfrm>
          <a:prstGeom prst="rect">
            <a:avLst/>
          </a:prstGeom>
          <a:noFill/>
        </p:spPr>
        <p:txBody>
          <a:bodyPr wrap="none" rtlCol="0">
            <a:spAutoFit/>
          </a:bodyPr>
          <a:lstStyle/>
          <a:p>
            <a:r>
              <a:rPr lang="en-US" dirty="0" smtClean="0">
                <a:hlinkClick r:id="rId2" action="ppaction://hlinksldjump"/>
              </a:rPr>
              <a:t>Return to Poster</a:t>
            </a:r>
            <a:endParaRPr lang="en-US" dirty="0"/>
          </a:p>
        </p:txBody>
      </p:sp>
      <p:pic>
        <p:nvPicPr>
          <p:cNvPr id="9" name="Picture 8"/>
          <p:cNvPicPr>
            <a:picLocks noChangeAspect="1"/>
          </p:cNvPicPr>
          <p:nvPr/>
        </p:nvPicPr>
        <p:blipFill>
          <a:blip r:embed="rId3"/>
          <a:stretch>
            <a:fillRect/>
          </a:stretch>
        </p:blipFill>
        <p:spPr>
          <a:xfrm>
            <a:off x="5948903" y="1288919"/>
            <a:ext cx="5725994" cy="3448338"/>
          </a:xfrm>
          <a:prstGeom prst="rect">
            <a:avLst/>
          </a:prstGeom>
        </p:spPr>
      </p:pic>
      <p:sp>
        <p:nvSpPr>
          <p:cNvPr id="10" name="Title 2"/>
          <p:cNvSpPr>
            <a:spLocks noGrp="1"/>
          </p:cNvSpPr>
          <p:nvPr>
            <p:ph type="title"/>
          </p:nvPr>
        </p:nvSpPr>
        <p:spPr>
          <a:xfrm>
            <a:off x="6214393" y="89140"/>
            <a:ext cx="4894133" cy="1301596"/>
          </a:xfrm>
        </p:spPr>
        <p:txBody>
          <a:bodyPr>
            <a:normAutofit/>
          </a:bodyPr>
          <a:lstStyle/>
          <a:p>
            <a:pPr algn="ctr"/>
            <a:r>
              <a:rPr lang="en-US" sz="3000" dirty="0" smtClean="0"/>
              <a:t>Snapshots of the Process Screening Report</a:t>
            </a:r>
            <a:endParaRPr lang="en-US" sz="3000" dirty="0"/>
          </a:p>
        </p:txBody>
      </p:sp>
      <p:pic>
        <p:nvPicPr>
          <p:cNvPr id="2" name="Picture 1"/>
          <p:cNvPicPr>
            <a:picLocks noChangeAspect="1"/>
          </p:cNvPicPr>
          <p:nvPr/>
        </p:nvPicPr>
        <p:blipFill>
          <a:blip r:embed="rId4"/>
          <a:stretch>
            <a:fillRect/>
          </a:stretch>
        </p:blipFill>
        <p:spPr>
          <a:xfrm>
            <a:off x="147637" y="253705"/>
            <a:ext cx="5343525" cy="6353175"/>
          </a:xfrm>
          <a:prstGeom prst="rect">
            <a:avLst/>
          </a:prstGeom>
        </p:spPr>
      </p:pic>
      <p:pic>
        <p:nvPicPr>
          <p:cNvPr id="11" name="Picture 10"/>
          <p:cNvPicPr>
            <a:picLocks noChangeAspect="1"/>
          </p:cNvPicPr>
          <p:nvPr/>
        </p:nvPicPr>
        <p:blipFill>
          <a:blip r:embed="rId5"/>
          <a:stretch>
            <a:fillRect/>
          </a:stretch>
        </p:blipFill>
        <p:spPr>
          <a:xfrm>
            <a:off x="2726552" y="4851558"/>
            <a:ext cx="9377512" cy="1320642"/>
          </a:xfrm>
          <a:prstGeom prst="rect">
            <a:avLst/>
          </a:prstGeom>
        </p:spPr>
      </p:pic>
    </p:spTree>
    <p:extLst>
      <p:ext uri="{BB962C8B-B14F-4D97-AF65-F5344CB8AC3E}">
        <p14:creationId xmlns:p14="http://schemas.microsoft.com/office/powerpoint/2010/main" val="3985406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13390</TotalTime>
  <Words>1638</Words>
  <Application>Microsoft Office PowerPoint</Application>
  <PresentationFormat>Widescreen</PresentationFormat>
  <Paragraphs>83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ＭＳ Ｐゴシック</vt:lpstr>
      <vt:lpstr>Arial</vt:lpstr>
      <vt:lpstr>Calibri</vt:lpstr>
      <vt:lpstr>Calibri Light</vt:lpstr>
      <vt:lpstr>Segoe UI</vt:lpstr>
      <vt:lpstr>Office Theme</vt:lpstr>
      <vt:lpstr>PowerPoint Presentation</vt:lpstr>
      <vt:lpstr>PowerPoint Presentation</vt:lpstr>
      <vt:lpstr>PowerPoint Presentation</vt:lpstr>
      <vt:lpstr>PowerPoint Presentation</vt:lpstr>
      <vt:lpstr>Snapshots of the Process Screening Report</vt:lpstr>
      <vt:lpstr>Snapshots of the Process Screening Report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Mandy Chambers</dc:creator>
  <cp:lastModifiedBy>Audrey Shull</cp:lastModifiedBy>
  <cp:revision>253</cp:revision>
  <dcterms:created xsi:type="dcterms:W3CDTF">2014-02-05T15:05:23Z</dcterms:created>
  <dcterms:modified xsi:type="dcterms:W3CDTF">2016-08-19T15:01:03Z</dcterms:modified>
</cp:coreProperties>
</file>