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5" r:id="rId1"/>
  </p:sldMasterIdLst>
  <p:notesMasterIdLst>
    <p:notesMasterId r:id="rId4"/>
  </p:notesMasterIdLst>
  <p:sldIdLst>
    <p:sldId id="256" r:id="rId2"/>
    <p:sldId id="257" r:id="rId3"/>
  </p:sldIdLst>
  <p:sldSz cx="37463413" cy="21067713"/>
  <p:notesSz cx="6934200" cy="9232900"/>
  <p:defaultTextStyle>
    <a:defPPr>
      <a:defRPr lang="en-US"/>
    </a:defPPr>
    <a:lvl1pPr algn="l" defTabSz="18716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1871663" indent="-1414463" algn="l" defTabSz="18716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3744913" indent="-2830513" algn="l" defTabSz="18716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5618163" indent="-4246563" algn="l" defTabSz="18716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7491413" indent="-5662613" algn="l" defTabSz="18716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39" autoAdjust="0"/>
  </p:normalViewPr>
  <p:slideViewPr>
    <p:cSldViewPr snapToGrid="0" snapToObjects="1">
      <p:cViewPr>
        <p:scale>
          <a:sx n="30" d="100"/>
          <a:sy n="30" d="100"/>
        </p:scale>
        <p:origin x="-256" y="-272"/>
      </p:cViewPr>
      <p:guideLst>
        <p:guide orient="horz" pos="6636"/>
        <p:guide pos="1180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8FA3E-0AA2-4DEC-AF8B-04C847C8141C}" type="datetimeFigureOut">
              <a:rPr lang="en-US" smtClean="0"/>
              <a:t>8/17/15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443413"/>
            <a:ext cx="5546725" cy="3635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119B7-6016-48DB-8610-EA48EDAF8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19B7-6016-48DB-8610-EA48EDAF83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17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26009"/>
            <a:ext cx="37463413" cy="21093724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0895" y="7386706"/>
            <a:ext cx="23866136" cy="5057425"/>
          </a:xfrm>
        </p:spPr>
        <p:txBody>
          <a:bodyPr anchor="b">
            <a:noAutofit/>
          </a:bodyPr>
          <a:lstStyle>
            <a:lvl1pPr algn="r">
              <a:defRPr sz="16589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0895" y="12444123"/>
            <a:ext cx="23866136" cy="336966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404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09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13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18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2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42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831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B39D-C0FF-DE44-84A9-7C03C469447B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205D9-FA47-2244-A516-52B3C2B485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3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05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F0C7CA-057A-7C4F-BB16-69B863C6C13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E492E-611B-9946-BCB5-DFD8A1935E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0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6" y="8297040"/>
            <a:ext cx="26415725" cy="5611240"/>
          </a:xfrm>
        </p:spPr>
        <p:txBody>
          <a:bodyPr anchor="b"/>
          <a:lstStyle>
            <a:lvl1pPr algn="l">
              <a:defRPr sz="1228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908279"/>
            <a:ext cx="26415725" cy="2643141"/>
          </a:xfrm>
        </p:spPr>
        <p:txBody>
          <a:bodyPr anchor="t"/>
          <a:lstStyle>
            <a:lvl1pPr marL="0" indent="0" algn="l">
              <a:buNone/>
              <a:defRPr sz="61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E60F77-33ED-F149-861E-348F25A7446A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8C6747-C3BC-344E-A9E0-7CF79848EA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6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304" y="6637310"/>
            <a:ext cx="12856646" cy="1192169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40391" y="6637311"/>
            <a:ext cx="12856643" cy="119216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397A27-D684-D443-8AF1-C26AEE3CB960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418EB6-0629-E74A-92F8-66F182C474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0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6422" y="6638520"/>
            <a:ext cx="12861526" cy="1770272"/>
          </a:xfrm>
        </p:spPr>
        <p:txBody>
          <a:bodyPr anchor="b">
            <a:noAutofit/>
          </a:bodyPr>
          <a:lstStyle>
            <a:lvl1pPr marL="0" indent="0">
              <a:buNone/>
              <a:defRPr sz="7373" b="0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6422" y="8408793"/>
            <a:ext cx="12861526" cy="10150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35515" y="6638520"/>
            <a:ext cx="12861510" cy="1770272"/>
          </a:xfrm>
        </p:spPr>
        <p:txBody>
          <a:bodyPr anchor="b">
            <a:noAutofit/>
          </a:bodyPr>
          <a:lstStyle>
            <a:lvl1pPr marL="0" indent="0">
              <a:buNone/>
              <a:defRPr sz="7373" b="0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635519" y="8408793"/>
            <a:ext cx="12861507" cy="10150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3FDCE6-ED4E-F447-8E48-BF7047D74F1D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8D0D53-2355-9D41-AE5A-EEDB7F4529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0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3" y="1872686"/>
            <a:ext cx="26415725" cy="40574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BD2678-42EC-124B-A213-0A1011CA7DA2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9A511-0F53-6E4E-AAE5-E40DAC4169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9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D9E345-002E-0B42-A762-AF836BDF5D5B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A5A802-2682-674E-97F2-FD9BDFB4D1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3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3" y="4603698"/>
            <a:ext cx="11844142" cy="3927436"/>
          </a:xfrm>
        </p:spPr>
        <p:txBody>
          <a:bodyPr anchor="b">
            <a:normAutofit/>
          </a:bodyPr>
          <a:lstStyle>
            <a:lvl1pPr>
              <a:defRPr sz="614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27882" y="1581843"/>
            <a:ext cx="13869148" cy="169771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1303" y="8531132"/>
            <a:ext cx="11844142" cy="7939404"/>
          </a:xfrm>
        </p:spPr>
        <p:txBody>
          <a:bodyPr>
            <a:normAutofit/>
          </a:bodyPr>
          <a:lstStyle>
            <a:lvl1pPr marL="0" indent="0">
              <a:buNone/>
              <a:defRPr sz="4301"/>
            </a:lvl1pPr>
            <a:lvl2pPr marL="1404098" indent="0">
              <a:buNone/>
              <a:defRPr sz="4301"/>
            </a:lvl2pPr>
            <a:lvl3pPr marL="2808195" indent="0">
              <a:buNone/>
              <a:defRPr sz="3686"/>
            </a:lvl3pPr>
            <a:lvl4pPr marL="4212293" indent="0">
              <a:buNone/>
              <a:defRPr sz="3072"/>
            </a:lvl4pPr>
            <a:lvl5pPr marL="5616387" indent="0">
              <a:buNone/>
              <a:defRPr sz="3072"/>
            </a:lvl5pPr>
            <a:lvl6pPr marL="7020485" indent="0">
              <a:buNone/>
              <a:defRPr sz="3072"/>
            </a:lvl6pPr>
            <a:lvl7pPr marL="8424582" indent="0">
              <a:buNone/>
              <a:defRPr sz="3072"/>
            </a:lvl7pPr>
            <a:lvl8pPr marL="9828680" indent="0">
              <a:buNone/>
              <a:defRPr sz="3072"/>
            </a:lvl8pPr>
            <a:lvl9pPr marL="11232777" indent="0">
              <a:buNone/>
              <a:defRPr sz="307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3D7E9-D0CB-3E4C-9A13-1F119A938B7C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1933DF-B4F4-3846-9C93-AFB6E59361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1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4" y="14747399"/>
            <a:ext cx="26415722" cy="1741014"/>
          </a:xfrm>
        </p:spPr>
        <p:txBody>
          <a:bodyPr anchor="b">
            <a:normAutofit/>
          </a:bodyPr>
          <a:lstStyle>
            <a:lvl1pPr algn="l">
              <a:defRPr sz="737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81303" y="1872686"/>
            <a:ext cx="26415725" cy="11814010"/>
          </a:xfrm>
        </p:spPr>
        <p:txBody>
          <a:bodyPr anchor="t">
            <a:normAutofit/>
          </a:bodyPr>
          <a:lstStyle>
            <a:lvl1pPr marL="0" indent="0" algn="ctr">
              <a:buNone/>
              <a:defRPr sz="4915"/>
            </a:lvl1pPr>
            <a:lvl2pPr marL="1404518" indent="0">
              <a:buNone/>
              <a:defRPr sz="4915"/>
            </a:lvl2pPr>
            <a:lvl3pPr marL="2809037" indent="0">
              <a:buNone/>
              <a:defRPr sz="4915"/>
            </a:lvl3pPr>
            <a:lvl4pPr marL="4213555" indent="0">
              <a:buNone/>
              <a:defRPr sz="4915"/>
            </a:lvl4pPr>
            <a:lvl5pPr marL="5618074" indent="0">
              <a:buNone/>
              <a:defRPr sz="4915"/>
            </a:lvl5pPr>
            <a:lvl6pPr marL="7022592" indent="0">
              <a:buNone/>
              <a:defRPr sz="4915"/>
            </a:lvl6pPr>
            <a:lvl7pPr marL="8427110" indent="0">
              <a:buNone/>
              <a:defRPr sz="4915"/>
            </a:lvl7pPr>
            <a:lvl8pPr marL="9831629" indent="0">
              <a:buNone/>
              <a:defRPr sz="4915"/>
            </a:lvl8pPr>
            <a:lvl9pPr marL="11236147" indent="0">
              <a:buNone/>
              <a:defRPr sz="491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1304" y="16488413"/>
            <a:ext cx="26415722" cy="2070596"/>
          </a:xfrm>
        </p:spPr>
        <p:txBody>
          <a:bodyPr>
            <a:normAutofit/>
          </a:bodyPr>
          <a:lstStyle>
            <a:lvl1pPr marL="0" indent="0">
              <a:buNone/>
              <a:defRPr sz="3686"/>
            </a:lvl1pPr>
            <a:lvl2pPr marL="1404518" indent="0">
              <a:buNone/>
              <a:defRPr sz="3686"/>
            </a:lvl2pPr>
            <a:lvl3pPr marL="2809037" indent="0">
              <a:buNone/>
              <a:defRPr sz="3072"/>
            </a:lvl3pPr>
            <a:lvl4pPr marL="4213555" indent="0">
              <a:buNone/>
              <a:defRPr sz="2765"/>
            </a:lvl4pPr>
            <a:lvl5pPr marL="5618074" indent="0">
              <a:buNone/>
              <a:defRPr sz="2765"/>
            </a:lvl5pPr>
            <a:lvl6pPr marL="7022592" indent="0">
              <a:buNone/>
              <a:defRPr sz="2765"/>
            </a:lvl6pPr>
            <a:lvl7pPr marL="8427110" indent="0">
              <a:buNone/>
              <a:defRPr sz="2765"/>
            </a:lvl7pPr>
            <a:lvl8pPr marL="9831629" indent="0">
              <a:buNone/>
              <a:defRPr sz="2765"/>
            </a:lvl8pPr>
            <a:lvl9pPr marL="11236147" indent="0">
              <a:buNone/>
              <a:defRPr sz="2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721D2B-9541-FB49-B1B3-B26C21393DCB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C325C-CB73-0D43-9E2C-8E6384DAD4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6" y="1872686"/>
            <a:ext cx="26415725" cy="10455828"/>
          </a:xfrm>
        </p:spPr>
        <p:txBody>
          <a:bodyPr anchor="ctr">
            <a:normAutofit/>
          </a:bodyPr>
          <a:lstStyle>
            <a:lvl1pPr algn="l">
              <a:defRPr sz="1351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733028"/>
            <a:ext cx="26415725" cy="4825981"/>
          </a:xfrm>
        </p:spPr>
        <p:txBody>
          <a:bodyPr anchor="ctr">
            <a:normAutofit/>
          </a:bodyPr>
          <a:lstStyle>
            <a:lvl1pPr marL="0" indent="0" algn="l">
              <a:buNone/>
              <a:defRPr sz="553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8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790" y="1872686"/>
            <a:ext cx="24871546" cy="9285399"/>
          </a:xfrm>
        </p:spPr>
        <p:txBody>
          <a:bodyPr anchor="ctr">
            <a:normAutofit/>
          </a:bodyPr>
          <a:lstStyle>
            <a:lvl1pPr algn="l">
              <a:defRPr sz="1351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197853" y="11158085"/>
            <a:ext cx="22199420" cy="1170429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491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404518" indent="0">
              <a:buFontTx/>
              <a:buNone/>
              <a:defRPr/>
            </a:lvl2pPr>
            <a:lvl3pPr marL="2809037" indent="0">
              <a:buFontTx/>
              <a:buNone/>
              <a:defRPr/>
            </a:lvl3pPr>
            <a:lvl4pPr marL="4213555" indent="0">
              <a:buFontTx/>
              <a:buNone/>
              <a:defRPr/>
            </a:lvl4pPr>
            <a:lvl5pPr marL="561807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733028"/>
            <a:ext cx="26415725" cy="4825981"/>
          </a:xfrm>
        </p:spPr>
        <p:txBody>
          <a:bodyPr anchor="ctr">
            <a:normAutofit/>
          </a:bodyPr>
          <a:lstStyle>
            <a:lvl1pPr marL="0" indent="0" algn="l">
              <a:buNone/>
              <a:defRPr sz="553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65051" y="2428034"/>
            <a:ext cx="1873171" cy="1796427"/>
          </a:xfrm>
          <a:prstGeom prst="rect">
            <a:avLst/>
          </a:prstGeom>
        </p:spPr>
        <p:txBody>
          <a:bodyPr vert="horz" lIns="280903" tIns="140451" rIns="280903" bIns="140451" rtlCol="0" anchor="ctr">
            <a:noAutofit/>
          </a:bodyPr>
          <a:lstStyle/>
          <a:p>
            <a:pPr lvl="0"/>
            <a:r>
              <a:rPr lang="en-US" sz="2457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326324" y="8867473"/>
            <a:ext cx="1873171" cy="1796427"/>
          </a:xfrm>
          <a:prstGeom prst="rect">
            <a:avLst/>
          </a:prstGeom>
        </p:spPr>
        <p:txBody>
          <a:bodyPr vert="horz" lIns="280903" tIns="140451" rIns="280903" bIns="140451" rtlCol="0" anchor="ctr">
            <a:noAutofit/>
          </a:bodyPr>
          <a:lstStyle/>
          <a:p>
            <a:pPr lvl="0"/>
            <a:r>
              <a:rPr lang="en-US" sz="2457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242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06" y="5935050"/>
            <a:ext cx="26415725" cy="7973229"/>
          </a:xfrm>
        </p:spPr>
        <p:txBody>
          <a:bodyPr anchor="b">
            <a:normAutofit/>
          </a:bodyPr>
          <a:lstStyle>
            <a:lvl1pPr algn="l">
              <a:defRPr sz="1351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908279"/>
            <a:ext cx="26415725" cy="4650730"/>
          </a:xfrm>
        </p:spPr>
        <p:txBody>
          <a:bodyPr anchor="t">
            <a:normAutofit/>
          </a:bodyPr>
          <a:lstStyle>
            <a:lvl1pPr marL="0" indent="0" algn="l">
              <a:buNone/>
              <a:defRPr sz="553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37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790" y="1872686"/>
            <a:ext cx="24871546" cy="9285399"/>
          </a:xfrm>
        </p:spPr>
        <p:txBody>
          <a:bodyPr anchor="ctr">
            <a:normAutofit/>
          </a:bodyPr>
          <a:lstStyle>
            <a:lvl1pPr algn="l">
              <a:defRPr sz="1351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81298" y="12328514"/>
            <a:ext cx="26415728" cy="157976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37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04518" indent="0">
              <a:buFontTx/>
              <a:buNone/>
              <a:defRPr/>
            </a:lvl2pPr>
            <a:lvl3pPr marL="2809037" indent="0">
              <a:buFontTx/>
              <a:buNone/>
              <a:defRPr/>
            </a:lvl3pPr>
            <a:lvl4pPr marL="4213555" indent="0">
              <a:buFontTx/>
              <a:buNone/>
              <a:defRPr/>
            </a:lvl4pPr>
            <a:lvl5pPr marL="561807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908279"/>
            <a:ext cx="26415725" cy="4650730"/>
          </a:xfrm>
        </p:spPr>
        <p:txBody>
          <a:bodyPr anchor="t">
            <a:normAutofit/>
          </a:bodyPr>
          <a:lstStyle>
            <a:lvl1pPr marL="0" indent="0" algn="l">
              <a:buNone/>
              <a:defRPr sz="5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65051" y="2428034"/>
            <a:ext cx="1873171" cy="1796427"/>
          </a:xfrm>
          <a:prstGeom prst="rect">
            <a:avLst/>
          </a:prstGeom>
        </p:spPr>
        <p:txBody>
          <a:bodyPr vert="horz" lIns="280903" tIns="140451" rIns="280903" bIns="140451" rtlCol="0" anchor="ctr">
            <a:noAutofit/>
          </a:bodyPr>
          <a:lstStyle/>
          <a:p>
            <a:pPr lvl="0"/>
            <a:r>
              <a:rPr lang="en-US" sz="2457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326324" y="8867473"/>
            <a:ext cx="1873171" cy="1796427"/>
          </a:xfrm>
          <a:prstGeom prst="rect">
            <a:avLst/>
          </a:prstGeom>
        </p:spPr>
        <p:txBody>
          <a:bodyPr vert="horz" lIns="280903" tIns="140451" rIns="280903" bIns="140451" rtlCol="0" anchor="ctr">
            <a:noAutofit/>
          </a:bodyPr>
          <a:lstStyle/>
          <a:p>
            <a:pPr lvl="0"/>
            <a:r>
              <a:rPr lang="en-US" sz="2457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2339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316" y="1872686"/>
            <a:ext cx="26389714" cy="9285399"/>
          </a:xfrm>
        </p:spPr>
        <p:txBody>
          <a:bodyPr anchor="ctr">
            <a:normAutofit/>
          </a:bodyPr>
          <a:lstStyle>
            <a:lvl1pPr algn="l">
              <a:defRPr sz="1351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81298" y="12328514"/>
            <a:ext cx="26415728" cy="157976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373">
                <a:solidFill>
                  <a:schemeClr val="accent1"/>
                </a:solidFill>
              </a:defRPr>
            </a:lvl1pPr>
            <a:lvl2pPr marL="1404518" indent="0">
              <a:buFontTx/>
              <a:buNone/>
              <a:defRPr/>
            </a:lvl2pPr>
            <a:lvl3pPr marL="2809037" indent="0">
              <a:buFontTx/>
              <a:buNone/>
              <a:defRPr/>
            </a:lvl3pPr>
            <a:lvl4pPr marL="4213555" indent="0">
              <a:buFontTx/>
              <a:buNone/>
              <a:defRPr/>
            </a:lvl4pPr>
            <a:lvl5pPr marL="561807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6" y="13908279"/>
            <a:ext cx="26415725" cy="4650730"/>
          </a:xfrm>
        </p:spPr>
        <p:txBody>
          <a:bodyPr anchor="t">
            <a:normAutofit/>
          </a:bodyPr>
          <a:lstStyle>
            <a:lvl1pPr marL="0" indent="0" algn="l">
              <a:buNone/>
              <a:defRPr sz="5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404518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70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6B896-3C2D-FC47-9059-0BAE2C5BE5F6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CEF0F-46D5-6E43-A407-D0B66FB923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35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482959" y="1872684"/>
            <a:ext cx="4009197" cy="16132409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306" y="1872686"/>
            <a:ext cx="21694334" cy="161324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21270-B9AE-8648-8045-0DFF5BAB67C4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0693E-8A8C-684C-893F-6107FA03F0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4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26009"/>
            <a:ext cx="37463413" cy="21093724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303" y="1872686"/>
            <a:ext cx="26415725" cy="40574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303" y="6637311"/>
            <a:ext cx="26415725" cy="1192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139837" y="18559010"/>
            <a:ext cx="2802194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F57918-15B4-C64A-8CD5-50B35B11E173}" type="datetimeFigureOut">
              <a:rPr lang="en-US" smtClean="0"/>
              <a:pPr>
                <a:defRPr/>
              </a:pPr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1303" y="18559010"/>
            <a:ext cx="19351217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397275" y="18559010"/>
            <a:ext cx="2099755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65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9C633C6-A15C-C846-A6F4-4F5573BB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37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</p:sldLayoutIdLst>
  <p:txStyles>
    <p:titleStyle>
      <a:lvl1pPr algn="l" defTabSz="1404518" rtl="0" eaLnBrk="1" latinLnBrk="0" hangingPunct="1">
        <a:spcBef>
          <a:spcPct val="0"/>
        </a:spcBef>
        <a:buNone/>
        <a:defRPr sz="1105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053389" indent="-105338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282342" indent="-877824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9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511296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3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4915814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320333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7724851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129370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0533888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1938406" indent="-702259" algn="l" defTabSz="1404518" rtl="0" eaLnBrk="1" latinLnBrk="0" hangingPunct="1">
        <a:spcBef>
          <a:spcPts val="30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8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1404518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GIF"/><Relationship Id="rId12" Type="http://schemas.openxmlformats.org/officeDocument/2006/relationships/image" Target="../media/image10.JPG"/><Relationship Id="rId13" Type="http://schemas.openxmlformats.org/officeDocument/2006/relationships/image" Target="../media/image11.GIF"/><Relationship Id="rId14" Type="http://schemas.openxmlformats.org/officeDocument/2006/relationships/image" Target="../media/image12.GIF"/><Relationship Id="rId15" Type="http://schemas.openxmlformats.org/officeDocument/2006/relationships/image" Target="../media/image13.GIF"/><Relationship Id="rId16" Type="http://schemas.openxmlformats.org/officeDocument/2006/relationships/image" Target="../media/image14.png"/><Relationship Id="rId17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GIF"/><Relationship Id="rId5" Type="http://schemas.openxmlformats.org/officeDocument/2006/relationships/image" Target="../media/image3.GIF"/><Relationship Id="rId6" Type="http://schemas.openxmlformats.org/officeDocument/2006/relationships/image" Target="../media/image4.GIF"/><Relationship Id="rId7" Type="http://schemas.openxmlformats.org/officeDocument/2006/relationships/image" Target="../media/image5.GIF"/><Relationship Id="rId8" Type="http://schemas.openxmlformats.org/officeDocument/2006/relationships/image" Target="../media/image6.GIF"/><Relationship Id="rId9" Type="http://schemas.openxmlformats.org/officeDocument/2006/relationships/image" Target="../media/image7.GIF"/><Relationship Id="rId10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hyperlink" Target="CAE%20DSS.jsl" TargetMode="External"/><Relationship Id="rId5" Type="http://schemas.openxmlformats.org/officeDocument/2006/relationships/oleObject" Target="../embeddings/oleObject1.bin"/><Relationship Id="rId6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1153374" y="3821268"/>
            <a:ext cx="9094931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3600" dirty="0"/>
              <a:t>The need to create mass customized designs and explore design spaces is a common need among product producers. </a:t>
            </a:r>
            <a:endParaRPr lang="en-US" sz="3600" dirty="0" smtClean="0"/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With </a:t>
            </a:r>
            <a:r>
              <a:rPr lang="en-US" sz="3600" dirty="0"/>
              <a:t>enabling technology, designs can be generated rapidly and cheaply allowing businesses to better explore the design space of their product. </a:t>
            </a:r>
            <a:endParaRPr lang="en-US" sz="3600" dirty="0" smtClean="0"/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The research objective is to develop a mass customization tool, using </a:t>
            </a:r>
            <a:r>
              <a:rPr lang="en-US" sz="3600" dirty="0"/>
              <a:t>JMP scripting, </a:t>
            </a:r>
            <a:r>
              <a:rPr lang="en-US" sz="3600" dirty="0" smtClean="0"/>
              <a:t>for </a:t>
            </a:r>
            <a:r>
              <a:rPr lang="en-US" sz="3600" dirty="0"/>
              <a:t>a LED flashlight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14342" name="TextBox 13"/>
          <p:cNvSpPr txBox="1">
            <a:spLocks noChangeArrowheads="1"/>
          </p:cNvSpPr>
          <p:nvPr/>
        </p:nvSpPr>
        <p:spPr bwMode="auto">
          <a:xfrm>
            <a:off x="12786608" y="14552777"/>
            <a:ext cx="123717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4800" u="sng" dirty="0" smtClean="0">
                <a:latin typeface="Tw Cen MT" charset="0"/>
              </a:rPr>
              <a:t>Rapidly Explore the Design Space Rapidly</a:t>
            </a:r>
          </a:p>
        </p:txBody>
      </p:sp>
      <p:sp>
        <p:nvSpPr>
          <p:cNvPr id="14343" name="TextBox 15"/>
          <p:cNvSpPr txBox="1">
            <a:spLocks noChangeArrowheads="1"/>
          </p:cNvSpPr>
          <p:nvPr/>
        </p:nvSpPr>
        <p:spPr bwMode="auto">
          <a:xfrm>
            <a:off x="26672143" y="3777235"/>
            <a:ext cx="9409591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Additional </a:t>
            </a:r>
            <a:r>
              <a:rPr lang="en-US" sz="3600" dirty="0"/>
              <a:t>designs can be generated, recorded, and analyzed through the interaction of JMP visualizations and scripts</a:t>
            </a:r>
            <a:r>
              <a:rPr lang="en-US" sz="3600" dirty="0" smtClean="0"/>
              <a:t>.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Using Monte Carlo simulations thousands of  designs are generated.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Inverse design is made possible through </a:t>
            </a:r>
            <a:r>
              <a:rPr lang="en-US" sz="3600" dirty="0"/>
              <a:t>selection of design results, which are then passed back to the input design parameters</a:t>
            </a:r>
            <a:r>
              <a:rPr lang="en-US" sz="3600" dirty="0" smtClean="0"/>
              <a:t>.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/>
              <a:t>The </a:t>
            </a:r>
            <a:r>
              <a:rPr lang="en-US" sz="3600" dirty="0"/>
              <a:t>tool can potentially save time and resources for redesign, design exploration, and mass customization.</a:t>
            </a:r>
            <a:endParaRPr lang="en-US" sz="3600" b="1" dirty="0">
              <a:latin typeface="Tw Cen MT" charset="0"/>
            </a:endParaRPr>
          </a:p>
          <a:p>
            <a:pPr eaLnBrk="1" hangingPunct="1">
              <a:buFont typeface="Arial" charset="0"/>
              <a:buChar char="•"/>
            </a:pPr>
            <a:endParaRPr lang="en-US" sz="3600" dirty="0">
              <a:latin typeface="Tw Cen MT" charset="0"/>
            </a:endParaRPr>
          </a:p>
        </p:txBody>
      </p:sp>
      <p:sp>
        <p:nvSpPr>
          <p:cNvPr id="14344" name="TextBox 17"/>
          <p:cNvSpPr txBox="1">
            <a:spLocks noChangeArrowheads="1"/>
          </p:cNvSpPr>
          <p:nvPr/>
        </p:nvSpPr>
        <p:spPr bwMode="auto">
          <a:xfrm>
            <a:off x="26672143" y="15091938"/>
            <a:ext cx="984488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3600" dirty="0" smtClean="0">
                <a:latin typeface="Tw Cen MT" charset="0"/>
              </a:rPr>
              <a:t>Dynamic and interactive updating of flashlight design parameters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>
                <a:latin typeface="Tw Cen MT" charset="0"/>
              </a:rPr>
              <a:t>2D and 3D visualization of the product is performed in real-time</a:t>
            </a:r>
            <a:endParaRPr lang="en-US" sz="3600" dirty="0">
              <a:latin typeface="Tw Cen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>
                <a:latin typeface="Tw Cen MT" charset="0"/>
              </a:rPr>
              <a:t>The speed and flexibility of the tool enables reverse </a:t>
            </a:r>
            <a:r>
              <a:rPr lang="en-US" sz="3600" dirty="0">
                <a:latin typeface="Tw Cen MT" charset="0"/>
              </a:rPr>
              <a:t>a</a:t>
            </a:r>
            <a:r>
              <a:rPr lang="en-US" sz="3600" dirty="0" smtClean="0">
                <a:latin typeface="Tw Cen MT" charset="0"/>
              </a:rPr>
              <a:t>nalysis and inverse design selection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>
                <a:latin typeface="Tw Cen MT" charset="0"/>
              </a:rPr>
              <a:t>The tool is capable of generating thousands of designs per minute</a:t>
            </a:r>
          </a:p>
          <a:p>
            <a:pPr eaLnBrk="1" hangingPunct="1">
              <a:buFont typeface="Arial" charset="0"/>
              <a:buChar char="•"/>
            </a:pPr>
            <a:r>
              <a:rPr lang="en-US" sz="3600" dirty="0" smtClean="0">
                <a:latin typeface="Tw Cen MT" charset="0"/>
              </a:rPr>
              <a:t>Creates a high level system view of interactions</a:t>
            </a:r>
            <a:endParaRPr lang="en-US" sz="3600" dirty="0">
              <a:latin typeface="Tw Cen MT" charset="0"/>
            </a:endParaRPr>
          </a:p>
        </p:txBody>
      </p:sp>
      <p:sp>
        <p:nvSpPr>
          <p:cNvPr id="14346" name="TextBox 8"/>
          <p:cNvSpPr txBox="1">
            <a:spLocks noChangeArrowheads="1"/>
          </p:cNvSpPr>
          <p:nvPr/>
        </p:nvSpPr>
        <p:spPr bwMode="auto">
          <a:xfrm>
            <a:off x="-100580" y="40659"/>
            <a:ext cx="3746341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6600" b="1" dirty="0"/>
              <a:t>Interactive Tool for Mass-Producible LED Flashlight and Product Design Space Analysis With JSL</a:t>
            </a:r>
            <a:endParaRPr lang="en-US" sz="7200" b="1" dirty="0"/>
          </a:p>
          <a:p>
            <a:pPr algn="ctr" eaLnBrk="1" hangingPunct="1">
              <a:buFont typeface="Arial" charset="0"/>
              <a:buNone/>
            </a:pPr>
            <a:r>
              <a:rPr lang="en-US" sz="5400" dirty="0" smtClean="0">
                <a:latin typeface="Tw Cen MT" charset="0"/>
              </a:rPr>
              <a:t>Troy Seletos and John Salmon, Brigham Young University (BYU)</a:t>
            </a:r>
            <a:endParaRPr lang="en-US" sz="5400" dirty="0">
              <a:latin typeface="Tw Cen MT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145454" y="2756430"/>
            <a:ext cx="9937183" cy="928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872966">
              <a:defRPr/>
            </a:pPr>
            <a:r>
              <a:rPr lang="en-US" sz="6000" dirty="0" smtClean="0">
                <a:latin typeface="Tw Cen MT" panose="020B0602020104020603" pitchFamily="34" charset="0"/>
                <a:ea typeface="+mn-ea"/>
                <a:cs typeface="+mn-cs"/>
              </a:rPr>
              <a:t>Research Objective</a:t>
            </a:r>
            <a:endParaRPr lang="en-US" sz="60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6746286" y="2756430"/>
            <a:ext cx="8816461" cy="9284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872966">
              <a:defRPr/>
            </a:pPr>
            <a:r>
              <a:rPr lang="en-US" sz="6000" dirty="0" smtClean="0">
                <a:latin typeface="Tw Cen MT" panose="020B0602020104020603" pitchFamily="34" charset="0"/>
                <a:ea typeface="+mn-ea"/>
                <a:cs typeface="+mn-cs"/>
              </a:rPr>
              <a:t>Design Space Exploration</a:t>
            </a:r>
            <a:endParaRPr lang="en-US" sz="60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3921155" y="2756430"/>
            <a:ext cx="9937183" cy="928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872966">
              <a:defRPr/>
            </a:pPr>
            <a:r>
              <a:rPr lang="en-US" sz="6000" dirty="0" smtClean="0">
                <a:latin typeface="Tw Cen MT" panose="020B0602020104020603" pitchFamily="34" charset="0"/>
                <a:ea typeface="+mn-ea"/>
                <a:cs typeface="+mn-cs"/>
              </a:rPr>
              <a:t>Tool Features</a:t>
            </a:r>
            <a:endParaRPr lang="en-US" sz="60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6746286" y="13928084"/>
            <a:ext cx="8816461" cy="9207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872966">
              <a:defRPr/>
            </a:pPr>
            <a:r>
              <a:rPr lang="en-US" sz="6000" dirty="0" smtClean="0">
                <a:latin typeface="Tw Cen MT" panose="020B0602020104020603" pitchFamily="34" charset="0"/>
                <a:ea typeface="+mn-ea"/>
                <a:cs typeface="+mn-cs"/>
              </a:rPr>
              <a:t>Results and Conclusions</a:t>
            </a:r>
            <a:endParaRPr lang="en-US" sz="60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45454" y="9714204"/>
            <a:ext cx="9937183" cy="928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872966">
              <a:defRPr/>
            </a:pPr>
            <a:r>
              <a:rPr lang="en-US" sz="6000" dirty="0" smtClean="0">
                <a:latin typeface="Tw Cen MT" panose="020B0602020104020603" pitchFamily="34" charset="0"/>
              </a:rPr>
              <a:t>JMP Tool Overview</a:t>
            </a:r>
            <a:endParaRPr lang="en-US" sz="60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009" y="16445050"/>
            <a:ext cx="5569642" cy="38954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53374" y="10771567"/>
            <a:ext cx="96755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3600" dirty="0"/>
              <a:t>The tools inputs include various design parameters such as material type, button type, LED color, lumens, battery life, and battery type</a:t>
            </a:r>
            <a:r>
              <a:rPr lang="en-US" sz="3600" dirty="0" smtClean="0"/>
              <a:t>.</a:t>
            </a: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3600" dirty="0" smtClean="0"/>
              <a:t>The </a:t>
            </a:r>
            <a:r>
              <a:rPr lang="en-US" sz="3600" dirty="0"/>
              <a:t>output design and responses include flashlight length, diameter, cost, number of LEDs, and number of batteries. </a:t>
            </a: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3600" dirty="0" smtClean="0"/>
              <a:t>The </a:t>
            </a:r>
            <a:r>
              <a:rPr lang="en-US" sz="3600" dirty="0"/>
              <a:t>tool allows the user to quickly explore the design space from a Monte Carlo simulation of 500 thousand generated designs.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786608" y="3777235"/>
            <a:ext cx="92994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4400" u="sng" dirty="0">
                <a:latin typeface="Tw Cen MT" charset="0"/>
              </a:rPr>
              <a:t>Update Design </a:t>
            </a:r>
            <a:r>
              <a:rPr lang="en-US" sz="4400" u="sng" dirty="0" smtClean="0">
                <a:latin typeface="Tw Cen MT" charset="0"/>
              </a:rPr>
              <a:t>Dynamically and Quickly</a:t>
            </a:r>
            <a:endParaRPr lang="en-US" sz="4400" u="sng" dirty="0">
              <a:latin typeface="Tw Cen MT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089263" y="5071471"/>
            <a:ext cx="51720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w Cen MT" charset="0"/>
              </a:rPr>
              <a:t>Multiple, interactive parameters which update output </a:t>
            </a:r>
            <a:r>
              <a:rPr lang="en-US" sz="4000" dirty="0">
                <a:latin typeface="Tw Cen MT" charset="0"/>
              </a:rPr>
              <a:t>values </a:t>
            </a:r>
            <a:r>
              <a:rPr lang="en-US" sz="4000" dirty="0" smtClean="0">
                <a:latin typeface="Tw Cen MT" charset="0"/>
              </a:rPr>
              <a:t>in real-time</a:t>
            </a:r>
            <a:endParaRPr lang="en-US" sz="4000" dirty="0">
              <a:latin typeface="Tw Cen M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786608" y="8532328"/>
            <a:ext cx="12376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4800" u="sng" dirty="0">
                <a:latin typeface="Tw Cen MT" charset="0"/>
              </a:rPr>
              <a:t>Visualize </a:t>
            </a:r>
            <a:r>
              <a:rPr lang="en-US" sz="4800" u="sng" dirty="0" smtClean="0">
                <a:latin typeface="Tw Cen MT" charset="0"/>
              </a:rPr>
              <a:t>Product in imbedded 2D and 3D views</a:t>
            </a:r>
            <a:endParaRPr lang="en-US" sz="4800" u="sng" dirty="0">
              <a:latin typeface="Tw Cen MT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184" y="9543092"/>
            <a:ext cx="4123245" cy="18575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4730" y="9543092"/>
            <a:ext cx="4277396" cy="18575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2894" y="9543092"/>
            <a:ext cx="4175989" cy="18575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511" y="12187533"/>
            <a:ext cx="3190336" cy="2099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490" y="12187533"/>
            <a:ext cx="2544994" cy="21122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127" y="12187533"/>
            <a:ext cx="3365160" cy="21113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0929" y="12187533"/>
            <a:ext cx="2955727" cy="2120701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3089263" y="11450538"/>
            <a:ext cx="129459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w Cen MT" charset="0"/>
              </a:rPr>
              <a:t>Easily create custom designs</a:t>
            </a:r>
            <a:endParaRPr lang="en-US" sz="4000" dirty="0">
              <a:latin typeface="Tw Cen MT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879" y="15439091"/>
            <a:ext cx="4667407" cy="360326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3089263" y="19065461"/>
            <a:ext cx="99606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w Cen MT" charset="0"/>
              </a:rPr>
              <a:t>Quickly analyze the design space using 500k pre-run designs</a:t>
            </a:r>
            <a:endParaRPr lang="en-US" sz="4000" dirty="0">
              <a:latin typeface="Tw Cen MT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095" y="10748544"/>
            <a:ext cx="2603771" cy="1768101"/>
          </a:xfrm>
          <a:prstGeom prst="rect">
            <a:avLst/>
          </a:prstGeom>
        </p:spPr>
      </p:pic>
      <p:sp>
        <p:nvSpPr>
          <p:cNvPr id="14339" name="TextBox 14338"/>
          <p:cNvSpPr txBox="1"/>
          <p:nvPr/>
        </p:nvSpPr>
        <p:spPr>
          <a:xfrm>
            <a:off x="30715405" y="10250954"/>
            <a:ext cx="2533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Monte Carlo Simulation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30715405" y="11980877"/>
            <a:ext cx="2533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Inverse Design Analysis</a:t>
            </a:r>
            <a:endParaRPr lang="en-US" sz="2800" dirty="0"/>
          </a:p>
        </p:txBody>
      </p:sp>
      <p:pic>
        <p:nvPicPr>
          <p:cNvPr id="14340" name="Picture 143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187" y="10748544"/>
            <a:ext cx="2603771" cy="1795327"/>
          </a:xfrm>
          <a:prstGeom prst="rect">
            <a:avLst/>
          </a:prstGeom>
        </p:spPr>
      </p:pic>
      <p:sp>
        <p:nvSpPr>
          <p:cNvPr id="14349" name="Curved Down Arrow 14348"/>
          <p:cNvSpPr/>
          <p:nvPr/>
        </p:nvSpPr>
        <p:spPr>
          <a:xfrm>
            <a:off x="29113111" y="10152990"/>
            <a:ext cx="5912406" cy="512727"/>
          </a:xfrm>
          <a:prstGeom prst="curvedDownArrow">
            <a:avLst>
              <a:gd name="adj1" fmla="val 28657"/>
              <a:gd name="adj2" fmla="val 121158"/>
              <a:gd name="adj3" fmla="val 39862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351" name="Picture 1435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2731" y="4636266"/>
            <a:ext cx="4928642" cy="3620003"/>
          </a:xfrm>
          <a:prstGeom prst="rect">
            <a:avLst/>
          </a:prstGeom>
        </p:spPr>
      </p:pic>
      <p:sp>
        <p:nvSpPr>
          <p:cNvPr id="35" name="Curved Down Arrow 34"/>
          <p:cNvSpPr/>
          <p:nvPr/>
        </p:nvSpPr>
        <p:spPr>
          <a:xfrm rot="10800000">
            <a:off x="28938943" y="12615478"/>
            <a:ext cx="5912406" cy="512727"/>
          </a:xfrm>
          <a:prstGeom prst="curvedDownArrow">
            <a:avLst>
              <a:gd name="adj1" fmla="val 28657"/>
              <a:gd name="adj2" fmla="val 121158"/>
              <a:gd name="adj3" fmla="val 39862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9449" y="15457416"/>
            <a:ext cx="5026777" cy="3608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743" y="678545"/>
            <a:ext cx="6968623" cy="23228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74" y="1012577"/>
            <a:ext cx="5669345" cy="1607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49" y="0"/>
            <a:ext cx="32312194" cy="1532886"/>
          </a:xfrm>
        </p:spPr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The Full Tool</a:t>
            </a:r>
            <a:endParaRPr lang="en-US" sz="8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694" y="1487232"/>
            <a:ext cx="27576379" cy="19287172"/>
          </a:xfrm>
          <a:prstGeom prst="rect">
            <a:avLst/>
          </a:prstGeom>
        </p:spPr>
      </p:pic>
      <p:graphicFrame>
        <p:nvGraphicFramePr>
          <p:cNvPr id="8" name="Object 7">
            <a:hlinkClick r:id="rId4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704476"/>
              </p:ext>
            </p:extLst>
          </p:nvPr>
        </p:nvGraphicFramePr>
        <p:xfrm>
          <a:off x="32324625" y="13755390"/>
          <a:ext cx="513878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Packager Shell Object" showAsIcon="1" r:id="rId5" imgW="840960" imgH="604800" progId="Package">
                  <p:embed/>
                </p:oleObj>
              </mc:Choice>
              <mc:Fallback>
                <p:oleObj name="Packager Shell Object" showAsIcon="1" r:id="rId5" imgW="840960" imgH="604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24625" y="13755390"/>
                        <a:ext cx="5138788" cy="3694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>
            <a:hlinkClick r:id="" action="ppaction://hlinkshowjump?jump=firstslide"/>
          </p:cNvPr>
          <p:cNvSpPr/>
          <p:nvPr/>
        </p:nvSpPr>
        <p:spPr>
          <a:xfrm>
            <a:off x="32840343" y="18508282"/>
            <a:ext cx="4094922" cy="226612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2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3318</TotalTime>
  <Words>353</Words>
  <Application>Microsoft Macintosh PowerPoint</Application>
  <PresentationFormat>Custom</PresentationFormat>
  <Paragraphs>33</Paragraphs>
  <Slides>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Facet</vt:lpstr>
      <vt:lpstr>Packager Shell Object</vt:lpstr>
      <vt:lpstr>PowerPoint Presentation</vt:lpstr>
      <vt:lpstr>The Full Tool</vt:lpstr>
    </vt:vector>
  </TitlesOfParts>
  <Company>ePosterBoards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Phillippe</dc:creator>
  <cp:lastModifiedBy>ePosterBoards</cp:lastModifiedBy>
  <cp:revision>56</cp:revision>
  <cp:lastPrinted>2014-05-13T19:19:53Z</cp:lastPrinted>
  <dcterms:created xsi:type="dcterms:W3CDTF">2013-03-04T18:11:28Z</dcterms:created>
  <dcterms:modified xsi:type="dcterms:W3CDTF">2015-08-17T14:51:52Z</dcterms:modified>
</cp:coreProperties>
</file>