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tmp"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37463413" cy="21067713"/>
  <p:notesSz cx="7010400" cy="9296400"/>
  <p:defaultTextStyle>
    <a:defPPr>
      <a:defRPr lang="en-US"/>
    </a:defPPr>
    <a:lvl1pPr algn="l" defTabSz="1871663" rtl="0" eaLnBrk="0" fontAlgn="base" hangingPunct="0">
      <a:spcBef>
        <a:spcPct val="0"/>
      </a:spcBef>
      <a:spcAft>
        <a:spcPct val="0"/>
      </a:spcAft>
      <a:defRPr kern="1200">
        <a:solidFill>
          <a:schemeClr val="tx1"/>
        </a:solidFill>
        <a:latin typeface="Calibri" charset="0"/>
        <a:ea typeface="ＭＳ Ｐゴシック" charset="0"/>
        <a:cs typeface="ＭＳ Ｐゴシック" charset="0"/>
      </a:defRPr>
    </a:lvl1pPr>
    <a:lvl2pPr marL="1871663" indent="-1414463" algn="l" defTabSz="1871663" rtl="0" eaLnBrk="0" fontAlgn="base" hangingPunct="0">
      <a:spcBef>
        <a:spcPct val="0"/>
      </a:spcBef>
      <a:spcAft>
        <a:spcPct val="0"/>
      </a:spcAft>
      <a:defRPr kern="1200">
        <a:solidFill>
          <a:schemeClr val="tx1"/>
        </a:solidFill>
        <a:latin typeface="Calibri" charset="0"/>
        <a:ea typeface="ＭＳ Ｐゴシック" charset="0"/>
        <a:cs typeface="ＭＳ Ｐゴシック" charset="0"/>
      </a:defRPr>
    </a:lvl2pPr>
    <a:lvl3pPr marL="3744913" indent="-2830513" algn="l" defTabSz="1871663" rtl="0" eaLnBrk="0" fontAlgn="base" hangingPunct="0">
      <a:spcBef>
        <a:spcPct val="0"/>
      </a:spcBef>
      <a:spcAft>
        <a:spcPct val="0"/>
      </a:spcAft>
      <a:defRPr kern="1200">
        <a:solidFill>
          <a:schemeClr val="tx1"/>
        </a:solidFill>
        <a:latin typeface="Calibri" charset="0"/>
        <a:ea typeface="ＭＳ Ｐゴシック" charset="0"/>
        <a:cs typeface="ＭＳ Ｐゴシック" charset="0"/>
      </a:defRPr>
    </a:lvl3pPr>
    <a:lvl4pPr marL="5618163" indent="-4246563" algn="l" defTabSz="1871663" rtl="0" eaLnBrk="0" fontAlgn="base" hangingPunct="0">
      <a:spcBef>
        <a:spcPct val="0"/>
      </a:spcBef>
      <a:spcAft>
        <a:spcPct val="0"/>
      </a:spcAft>
      <a:defRPr kern="1200">
        <a:solidFill>
          <a:schemeClr val="tx1"/>
        </a:solidFill>
        <a:latin typeface="Calibri" charset="0"/>
        <a:ea typeface="ＭＳ Ｐゴシック" charset="0"/>
        <a:cs typeface="ＭＳ Ｐゴシック" charset="0"/>
      </a:defRPr>
    </a:lvl4pPr>
    <a:lvl5pPr marL="7491413" indent="-5662613" algn="l" defTabSz="1871663" rtl="0" eaLnBrk="0" fontAlgn="base" hangingPunct="0">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6636">
          <p15:clr>
            <a:srgbClr val="A4A3A4"/>
          </p15:clr>
        </p15:guide>
        <p15:guide id="2" pos="1180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egard Ølstad" initials="VØ" lastIdx="1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707" autoAdjust="0"/>
  </p:normalViewPr>
  <p:slideViewPr>
    <p:cSldViewPr snapToGrid="0" snapToObjects="1">
      <p:cViewPr varScale="1">
        <p:scale>
          <a:sx n="26" d="100"/>
          <a:sy n="26" d="100"/>
        </p:scale>
        <p:origin x="-136" y="-584"/>
      </p:cViewPr>
      <p:guideLst>
        <p:guide orient="horz" pos="6636"/>
        <p:guide pos="1180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commentAuthors" Target="commentAuthors.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7FF8E395-3AEC-4AD3-8F41-2B7A89E35661}" type="datetimeFigureOut">
              <a:rPr lang="en-US" smtClean="0"/>
              <a:t>8/12/15</a:t>
            </a:fld>
            <a:endParaRPr lang="en-US"/>
          </a:p>
        </p:txBody>
      </p:sp>
      <p:sp>
        <p:nvSpPr>
          <p:cNvPr id="4" name="Slide Image Placeholder 3"/>
          <p:cNvSpPr>
            <a:spLocks noGrp="1" noRot="1" noChangeAspect="1"/>
          </p:cNvSpPr>
          <p:nvPr>
            <p:ph type="sldImg" idx="2"/>
          </p:nvPr>
        </p:nvSpPr>
        <p:spPr>
          <a:xfrm>
            <a:off x="715963" y="1162050"/>
            <a:ext cx="5578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059E42C2-17A0-4826-A4CE-B526D8E50457}" type="slidenum">
              <a:rPr lang="en-US" smtClean="0"/>
              <a:t>‹#›</a:t>
            </a:fld>
            <a:endParaRPr lang="en-US"/>
          </a:p>
        </p:txBody>
      </p:sp>
    </p:spTree>
    <p:extLst>
      <p:ext uri="{BB962C8B-B14F-4D97-AF65-F5344CB8AC3E}">
        <p14:creationId xmlns:p14="http://schemas.microsoft.com/office/powerpoint/2010/main" val="2584709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graphs are hyperlinked, and</a:t>
            </a:r>
            <a:r>
              <a:rPr lang="en-US" baseline="0" dirty="0" smtClean="0"/>
              <a:t> all full page graphs are hyperlinked back to the main poster.</a:t>
            </a:r>
            <a:endParaRPr lang="en-US" dirty="0"/>
          </a:p>
        </p:txBody>
      </p:sp>
      <p:sp>
        <p:nvSpPr>
          <p:cNvPr id="4" name="Slide Number Placeholder 3"/>
          <p:cNvSpPr>
            <a:spLocks noGrp="1"/>
          </p:cNvSpPr>
          <p:nvPr>
            <p:ph type="sldNum" sz="quarter" idx="10"/>
          </p:nvPr>
        </p:nvSpPr>
        <p:spPr/>
        <p:txBody>
          <a:bodyPr/>
          <a:lstStyle/>
          <a:p>
            <a:fld id="{059E42C2-17A0-4826-A4CE-B526D8E50457}" type="slidenum">
              <a:rPr lang="en-US" smtClean="0"/>
              <a:t>1</a:t>
            </a:fld>
            <a:endParaRPr lang="en-US"/>
          </a:p>
        </p:txBody>
      </p:sp>
    </p:spTree>
    <p:extLst>
      <p:ext uri="{BB962C8B-B14F-4D97-AF65-F5344CB8AC3E}">
        <p14:creationId xmlns:p14="http://schemas.microsoft.com/office/powerpoint/2010/main" val="1378876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09756" y="6544649"/>
            <a:ext cx="31843901" cy="4515904"/>
          </a:xfrm>
        </p:spPr>
        <p:txBody>
          <a:bodyPr/>
          <a:lstStyle/>
          <a:p>
            <a:r>
              <a:rPr lang="en-US" smtClean="0"/>
              <a:t>Click to edit Master title style</a:t>
            </a:r>
            <a:endParaRPr lang="en-US"/>
          </a:p>
        </p:txBody>
      </p:sp>
      <p:sp>
        <p:nvSpPr>
          <p:cNvPr id="3" name="Subtitle 2"/>
          <p:cNvSpPr>
            <a:spLocks noGrp="1"/>
          </p:cNvSpPr>
          <p:nvPr>
            <p:ph type="subTitle" idx="1"/>
          </p:nvPr>
        </p:nvSpPr>
        <p:spPr>
          <a:xfrm>
            <a:off x="5619512" y="11938371"/>
            <a:ext cx="26224389" cy="5383971"/>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BD2B39D-C0FF-DE44-84A9-7C03C469447B}" type="datetimeFigureOut">
              <a:rPr lang="en-US"/>
              <a:pPr>
                <a:defRPr/>
              </a:pPr>
              <a:t>8/12/15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AE205D9-FA47-2244-A516-52B3C2B4854F}" type="slidenum">
              <a:rPr lang="en-US"/>
              <a:pPr>
                <a:defRPr/>
              </a:pPr>
              <a:t>‹#›</a:t>
            </a:fld>
            <a:endParaRPr lang="en-US"/>
          </a:p>
        </p:txBody>
      </p:sp>
    </p:spTree>
    <p:extLst>
      <p:ext uri="{BB962C8B-B14F-4D97-AF65-F5344CB8AC3E}">
        <p14:creationId xmlns:p14="http://schemas.microsoft.com/office/powerpoint/2010/main" val="1496406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CF0C7CA-057A-7C4F-BB16-69B863C6C133}" type="datetimeFigureOut">
              <a:rPr lang="en-US"/>
              <a:pPr>
                <a:defRPr/>
              </a:pPr>
              <a:t>8/12/15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C8E492E-611B-9946-BCB5-DFD8A1935E4A}" type="slidenum">
              <a:rPr lang="en-US"/>
              <a:pPr>
                <a:defRPr/>
              </a:pPr>
              <a:t>‹#›</a:t>
            </a:fld>
            <a:endParaRPr lang="en-US"/>
          </a:p>
        </p:txBody>
      </p:sp>
    </p:spTree>
    <p:extLst>
      <p:ext uri="{BB962C8B-B14F-4D97-AF65-F5344CB8AC3E}">
        <p14:creationId xmlns:p14="http://schemas.microsoft.com/office/powerpoint/2010/main" val="3054182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59352" y="13537960"/>
            <a:ext cx="31843901" cy="4184281"/>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959352" y="8929396"/>
            <a:ext cx="31843901" cy="460856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4E60F77-33ED-F149-861E-348F25A7446A}" type="datetimeFigureOut">
              <a:rPr lang="en-US"/>
              <a:pPr>
                <a:defRPr/>
              </a:pPr>
              <a:t>8/12/15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98C6747-C3BC-344E-A9E0-7CF79848EAD5}" type="slidenum">
              <a:rPr lang="en-US"/>
              <a:pPr>
                <a:defRPr/>
              </a:pPr>
              <a:t>‹#›</a:t>
            </a:fld>
            <a:endParaRPr lang="en-US"/>
          </a:p>
        </p:txBody>
      </p:sp>
    </p:spTree>
    <p:extLst>
      <p:ext uri="{BB962C8B-B14F-4D97-AF65-F5344CB8AC3E}">
        <p14:creationId xmlns:p14="http://schemas.microsoft.com/office/powerpoint/2010/main" val="3708509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73171" y="3686852"/>
            <a:ext cx="16546341" cy="1042656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9043901" y="3686852"/>
            <a:ext cx="16546341" cy="1042656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7397A27-D684-D443-8AF1-C26AEE3CB960}" type="datetimeFigureOut">
              <a:rPr lang="en-US"/>
              <a:pPr>
                <a:defRPr/>
              </a:pPr>
              <a:t>8/12/15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D418EB6-0629-E74A-92F8-66F182C47468}" type="slidenum">
              <a:rPr lang="en-US"/>
              <a:pPr>
                <a:defRPr/>
              </a:pPr>
              <a:t>‹#›</a:t>
            </a:fld>
            <a:endParaRPr lang="en-US"/>
          </a:p>
        </p:txBody>
      </p:sp>
    </p:spTree>
    <p:extLst>
      <p:ext uri="{BB962C8B-B14F-4D97-AF65-F5344CB8AC3E}">
        <p14:creationId xmlns:p14="http://schemas.microsoft.com/office/powerpoint/2010/main" val="416572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73171" y="843687"/>
            <a:ext cx="33717072" cy="3511286"/>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873171" y="4715854"/>
            <a:ext cx="16552847" cy="196534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73171" y="6681195"/>
            <a:ext cx="16552847" cy="121383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030900" y="4715854"/>
            <a:ext cx="16559349" cy="196534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9030900" y="6681195"/>
            <a:ext cx="16559349" cy="121383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A3FDCE6-ED4E-F447-8E48-BF7047D74F1D}" type="datetimeFigureOut">
              <a:rPr lang="en-US"/>
              <a:pPr>
                <a:defRPr/>
              </a:pPr>
              <a:t>8/12/15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A8D0D53-2355-9D41-AE5A-EEDB7F45296A}" type="slidenum">
              <a:rPr lang="en-US"/>
              <a:pPr>
                <a:defRPr/>
              </a:pPr>
              <a:t>‹#›</a:t>
            </a:fld>
            <a:endParaRPr lang="en-US"/>
          </a:p>
        </p:txBody>
      </p:sp>
    </p:spTree>
    <p:extLst>
      <p:ext uri="{BB962C8B-B14F-4D97-AF65-F5344CB8AC3E}">
        <p14:creationId xmlns:p14="http://schemas.microsoft.com/office/powerpoint/2010/main" val="3617671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CBD2678-42EC-124B-A213-0A1011CA7DA2}" type="datetimeFigureOut">
              <a:rPr lang="en-US"/>
              <a:pPr>
                <a:defRPr/>
              </a:pPr>
              <a:t>8/12/15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379A511-0F53-6E4E-AAE5-E40DAC416997}" type="slidenum">
              <a:rPr lang="en-US"/>
              <a:pPr>
                <a:defRPr/>
              </a:pPr>
              <a:t>‹#›</a:t>
            </a:fld>
            <a:endParaRPr lang="en-US"/>
          </a:p>
        </p:txBody>
      </p:sp>
    </p:spTree>
    <p:extLst>
      <p:ext uri="{BB962C8B-B14F-4D97-AF65-F5344CB8AC3E}">
        <p14:creationId xmlns:p14="http://schemas.microsoft.com/office/powerpoint/2010/main" val="3822993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AD9E345-002E-0B42-A762-AF836BDF5D5B}" type="datetimeFigureOut">
              <a:rPr lang="en-US"/>
              <a:pPr>
                <a:defRPr/>
              </a:pPr>
              <a:t>8/12/15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4A5A802-2682-674E-97F2-FD9BDFB4D188}" type="slidenum">
              <a:rPr lang="en-US"/>
              <a:pPr>
                <a:defRPr/>
              </a:pPr>
              <a:t>‹#›</a:t>
            </a:fld>
            <a:endParaRPr lang="en-US"/>
          </a:p>
        </p:txBody>
      </p:sp>
    </p:spTree>
    <p:extLst>
      <p:ext uri="{BB962C8B-B14F-4D97-AF65-F5344CB8AC3E}">
        <p14:creationId xmlns:p14="http://schemas.microsoft.com/office/powerpoint/2010/main" val="3425043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73177" y="838805"/>
            <a:ext cx="12325205" cy="3569809"/>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4647154" y="838811"/>
            <a:ext cx="20943089" cy="1798071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873177" y="4408620"/>
            <a:ext cx="12325205" cy="1441090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803D7E9-D0CB-3E4C-9A13-1F119A938B7C}" type="datetimeFigureOut">
              <a:rPr lang="en-US"/>
              <a:pPr>
                <a:defRPr/>
              </a:pPr>
              <a:t>8/12/15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11933DF-B4F4-3846-9C93-AFB6E5936151}" type="slidenum">
              <a:rPr lang="en-US"/>
              <a:pPr>
                <a:defRPr/>
              </a:pPr>
              <a:t>‹#›</a:t>
            </a:fld>
            <a:endParaRPr lang="en-US"/>
          </a:p>
        </p:txBody>
      </p:sp>
    </p:spTree>
    <p:extLst>
      <p:ext uri="{BB962C8B-B14F-4D97-AF65-F5344CB8AC3E}">
        <p14:creationId xmlns:p14="http://schemas.microsoft.com/office/powerpoint/2010/main" val="2659989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43091" y="14747399"/>
            <a:ext cx="22478048" cy="1741016"/>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7343091" y="1882438"/>
            <a:ext cx="22478048" cy="1264062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7343091" y="16488413"/>
            <a:ext cx="22478048" cy="247253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6721D2B-9541-FB49-B1B3-B26C21393DCB}" type="datetimeFigureOut">
              <a:rPr lang="en-US"/>
              <a:pPr>
                <a:defRPr/>
              </a:pPr>
              <a:t>8/12/15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D8C325C-CB73-0D43-9E2C-8E6384DAD423}" type="slidenum">
              <a:rPr lang="en-US"/>
              <a:pPr>
                <a:defRPr/>
              </a:pPr>
              <a:t>‹#›</a:t>
            </a:fld>
            <a:endParaRPr lang="en-US"/>
          </a:p>
        </p:txBody>
      </p:sp>
    </p:spTree>
    <p:extLst>
      <p:ext uri="{BB962C8B-B14F-4D97-AF65-F5344CB8AC3E}">
        <p14:creationId xmlns:p14="http://schemas.microsoft.com/office/powerpoint/2010/main" val="1702178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E36B896-3C2D-FC47-9059-0BAE2C5BE5F6}" type="datetimeFigureOut">
              <a:rPr lang="en-US"/>
              <a:pPr>
                <a:defRPr/>
              </a:pPr>
              <a:t>8/12/15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9ECEF0F-46D5-6E43-A407-D0B66FB92326}" type="slidenum">
              <a:rPr lang="en-US"/>
              <a:pPr>
                <a:defRPr/>
              </a:pPr>
              <a:t>‹#›</a:t>
            </a:fld>
            <a:endParaRPr lang="en-US"/>
          </a:p>
        </p:txBody>
      </p:sp>
    </p:spTree>
    <p:extLst>
      <p:ext uri="{BB962C8B-B14F-4D97-AF65-F5344CB8AC3E}">
        <p14:creationId xmlns:p14="http://schemas.microsoft.com/office/powerpoint/2010/main" val="2627533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160974" y="633981"/>
            <a:ext cx="8429268" cy="134794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73170" y="633981"/>
            <a:ext cx="24663414" cy="13479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2621270-B9AE-8648-8045-0DFF5BAB67C4}" type="datetimeFigureOut">
              <a:rPr lang="en-US"/>
              <a:pPr>
                <a:defRPr/>
              </a:pPr>
              <a:t>8/12/15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E0693E-8A8C-684C-893F-6107FA03F017}" type="slidenum">
              <a:rPr lang="en-US"/>
              <a:pPr>
                <a:defRPr/>
              </a:pPr>
              <a:t>‹#›</a:t>
            </a:fld>
            <a:endParaRPr lang="en-US"/>
          </a:p>
        </p:txBody>
      </p:sp>
    </p:spTree>
    <p:extLst>
      <p:ext uri="{BB962C8B-B14F-4D97-AF65-F5344CB8AC3E}">
        <p14:creationId xmlns:p14="http://schemas.microsoft.com/office/powerpoint/2010/main" val="307661508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873250" y="844550"/>
            <a:ext cx="33716913" cy="35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1873250" y="4916488"/>
            <a:ext cx="33716913" cy="139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873250" y="19526250"/>
            <a:ext cx="8740775" cy="1125538"/>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5DF57918-15B4-C64A-8CD5-50B35B11E173}" type="datetimeFigureOut">
              <a:rPr lang="en-US"/>
              <a:pPr>
                <a:defRPr/>
              </a:pPr>
              <a:t>8/12/15</a:t>
            </a:fld>
            <a:endParaRPr lang="en-US"/>
          </a:p>
        </p:txBody>
      </p:sp>
      <p:sp>
        <p:nvSpPr>
          <p:cNvPr id="5" name="Footer Placeholder 4"/>
          <p:cNvSpPr>
            <a:spLocks noGrp="1"/>
          </p:cNvSpPr>
          <p:nvPr>
            <p:ph type="ftr" sz="quarter" idx="3"/>
          </p:nvPr>
        </p:nvSpPr>
        <p:spPr>
          <a:xfrm>
            <a:off x="12800013" y="19526250"/>
            <a:ext cx="11863387" cy="1125538"/>
          </a:xfrm>
          <a:prstGeom prst="rect">
            <a:avLst/>
          </a:prstGeom>
        </p:spPr>
        <p:txBody>
          <a:bodyPr vert="horz" lIns="91440" tIns="45720" rIns="91440" bIns="45720" rtlCol="0" anchor="ctr"/>
          <a:lstStyle>
            <a:lvl1pPr algn="ctr" defTabSz="1872966"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26849388" y="19526250"/>
            <a:ext cx="8740775" cy="1125538"/>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29C633C6-A15C-C846-A6F4-4F5573BBD36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5.tmp"/><Relationship Id="rId12" Type="http://schemas.openxmlformats.org/officeDocument/2006/relationships/slide" Target="slide7.xml"/><Relationship Id="rId13" Type="http://schemas.openxmlformats.org/officeDocument/2006/relationships/image" Target="../media/image6.tmp"/><Relationship Id="rId14" Type="http://schemas.openxmlformats.org/officeDocument/2006/relationships/slide" Target="slide2.xml"/><Relationship Id="rId15" Type="http://schemas.openxmlformats.org/officeDocument/2006/relationships/image" Target="../media/image7.tmp"/><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 Id="rId4" Type="http://schemas.openxmlformats.org/officeDocument/2006/relationships/slide" Target="slide3.xml"/><Relationship Id="rId5" Type="http://schemas.openxmlformats.org/officeDocument/2006/relationships/image" Target="../media/image2.png"/><Relationship Id="rId6" Type="http://schemas.openxmlformats.org/officeDocument/2006/relationships/slide" Target="slide5.xml"/><Relationship Id="rId7" Type="http://schemas.openxmlformats.org/officeDocument/2006/relationships/image" Target="../media/image3.png"/><Relationship Id="rId8" Type="http://schemas.openxmlformats.org/officeDocument/2006/relationships/slide" Target="slide4.xml"/><Relationship Id="rId9" Type="http://schemas.openxmlformats.org/officeDocument/2006/relationships/image" Target="../media/image4.png"/><Relationship Id="rId10" Type="http://schemas.openxmlformats.org/officeDocument/2006/relationships/slide" Target="slide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1.xml"/><Relationship Id="rId3" Type="http://schemas.openxmlformats.org/officeDocument/2006/relationships/image" Target="../media/image7.tm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1.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1.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1.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1.xml"/><Relationship Id="rId3" Type="http://schemas.openxmlformats.org/officeDocument/2006/relationships/image" Target="../media/image5.tm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1.xml"/><Relationship Id="rId3" Type="http://schemas.openxmlformats.org/officeDocument/2006/relationships/image" Target="../media/image6.tm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4338" name="TextBox 8"/>
          <p:cNvSpPr txBox="1">
            <a:spLocks noChangeArrowheads="1"/>
          </p:cNvSpPr>
          <p:nvPr/>
        </p:nvSpPr>
        <p:spPr bwMode="auto">
          <a:xfrm>
            <a:off x="25012376" y="19366009"/>
            <a:ext cx="86629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defTabSz="1871663" eaLnBrk="0" fontAlgn="base" hangingPunct="0">
              <a:spcBef>
                <a:spcPct val="0"/>
              </a:spcBef>
              <a:spcAft>
                <a:spcPct val="0"/>
              </a:spcAft>
              <a:defRPr sz="2400">
                <a:solidFill>
                  <a:schemeClr val="tx1"/>
                </a:solidFill>
                <a:latin typeface="Calibri" charset="0"/>
                <a:ea typeface="ＭＳ Ｐゴシック" charset="0"/>
              </a:defRPr>
            </a:lvl6pPr>
            <a:lvl7pPr marL="2971800" indent="-228600" defTabSz="1871663" eaLnBrk="0" fontAlgn="base" hangingPunct="0">
              <a:spcBef>
                <a:spcPct val="0"/>
              </a:spcBef>
              <a:spcAft>
                <a:spcPct val="0"/>
              </a:spcAft>
              <a:defRPr sz="2400">
                <a:solidFill>
                  <a:schemeClr val="tx1"/>
                </a:solidFill>
                <a:latin typeface="Calibri" charset="0"/>
                <a:ea typeface="ＭＳ Ｐゴシック" charset="0"/>
              </a:defRPr>
            </a:lvl7pPr>
            <a:lvl8pPr marL="3429000" indent="-228600" defTabSz="1871663" eaLnBrk="0" fontAlgn="base" hangingPunct="0">
              <a:spcBef>
                <a:spcPct val="0"/>
              </a:spcBef>
              <a:spcAft>
                <a:spcPct val="0"/>
              </a:spcAft>
              <a:defRPr sz="2400">
                <a:solidFill>
                  <a:schemeClr val="tx1"/>
                </a:solidFill>
                <a:latin typeface="Calibri" charset="0"/>
                <a:ea typeface="ＭＳ Ｐゴシック" charset="0"/>
              </a:defRPr>
            </a:lvl8pPr>
            <a:lvl9pPr marL="3886200" indent="-228600" defTabSz="1871663"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buFont typeface="Arial" charset="0"/>
              <a:buChar char="•"/>
            </a:pPr>
            <a:r>
              <a:rPr lang="en-US" sz="2800" dirty="0" smtClean="0">
                <a:latin typeface="+mj-lt"/>
              </a:rPr>
              <a:t>Weatherundergound.com</a:t>
            </a:r>
            <a:endParaRPr lang="en-US" sz="2800" dirty="0">
              <a:latin typeface="+mj-lt"/>
            </a:endParaRPr>
          </a:p>
          <a:p>
            <a:pPr eaLnBrk="1" hangingPunct="1">
              <a:buFont typeface="Arial" charset="0"/>
              <a:buChar char="•"/>
            </a:pPr>
            <a:r>
              <a:rPr lang="en-US" sz="2800" dirty="0" smtClean="0">
                <a:latin typeface="+mj-lt"/>
              </a:rPr>
              <a:t>Alltime-athletics.com</a:t>
            </a:r>
            <a:endParaRPr lang="en-US" sz="2800" dirty="0">
              <a:latin typeface="+mj-lt"/>
            </a:endParaRPr>
          </a:p>
        </p:txBody>
      </p:sp>
      <p:sp>
        <p:nvSpPr>
          <p:cNvPr id="14341" name="TextBox 11"/>
          <p:cNvSpPr txBox="1">
            <a:spLocks noChangeArrowheads="1"/>
          </p:cNvSpPr>
          <p:nvPr/>
        </p:nvSpPr>
        <p:spPr bwMode="auto">
          <a:xfrm>
            <a:off x="3673102" y="4737049"/>
            <a:ext cx="9639486" cy="87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defTabSz="1871663" eaLnBrk="0" fontAlgn="base" hangingPunct="0">
              <a:spcBef>
                <a:spcPct val="0"/>
              </a:spcBef>
              <a:spcAft>
                <a:spcPct val="0"/>
              </a:spcAft>
              <a:defRPr sz="2400">
                <a:solidFill>
                  <a:schemeClr val="tx1"/>
                </a:solidFill>
                <a:latin typeface="Calibri" charset="0"/>
                <a:ea typeface="ＭＳ Ｐゴシック" charset="0"/>
              </a:defRPr>
            </a:lvl6pPr>
            <a:lvl7pPr marL="2971800" indent="-228600" defTabSz="1871663" eaLnBrk="0" fontAlgn="base" hangingPunct="0">
              <a:spcBef>
                <a:spcPct val="0"/>
              </a:spcBef>
              <a:spcAft>
                <a:spcPct val="0"/>
              </a:spcAft>
              <a:defRPr sz="2400">
                <a:solidFill>
                  <a:schemeClr val="tx1"/>
                </a:solidFill>
                <a:latin typeface="Calibri" charset="0"/>
                <a:ea typeface="ＭＳ Ｐゴシック" charset="0"/>
              </a:defRPr>
            </a:lvl7pPr>
            <a:lvl8pPr marL="3429000" indent="-228600" defTabSz="1871663" eaLnBrk="0" fontAlgn="base" hangingPunct="0">
              <a:spcBef>
                <a:spcPct val="0"/>
              </a:spcBef>
              <a:spcAft>
                <a:spcPct val="0"/>
              </a:spcAft>
              <a:defRPr sz="2400">
                <a:solidFill>
                  <a:schemeClr val="tx1"/>
                </a:solidFill>
                <a:latin typeface="Calibri" charset="0"/>
                <a:ea typeface="ＭＳ Ｐゴシック" charset="0"/>
              </a:defRPr>
            </a:lvl8pPr>
            <a:lvl9pPr marL="3886200" indent="-228600" defTabSz="1871663" eaLnBrk="0" fontAlgn="base" hangingPunct="0">
              <a:spcBef>
                <a:spcPct val="0"/>
              </a:spcBef>
              <a:spcAft>
                <a:spcPct val="0"/>
              </a:spcAft>
              <a:defRPr sz="2400">
                <a:solidFill>
                  <a:schemeClr val="tx1"/>
                </a:solidFill>
                <a:latin typeface="Calibri" charset="0"/>
                <a:ea typeface="ＭＳ Ｐゴシック" charset="0"/>
              </a:defRPr>
            </a:lvl9pPr>
          </a:lstStyle>
          <a:p>
            <a:pPr marL="0" indent="0" eaLnBrk="1" hangingPunct="1"/>
            <a:r>
              <a:rPr lang="en-US" sz="2800" dirty="0" smtClean="0">
                <a:latin typeface="+mn-lt"/>
              </a:rPr>
              <a:t>Two </a:t>
            </a:r>
            <a:r>
              <a:rPr lang="en-US" sz="2800" dirty="0">
                <a:latin typeface="+mn-lt"/>
              </a:rPr>
              <a:t>constant </a:t>
            </a:r>
            <a:r>
              <a:rPr lang="en-US" sz="2800" dirty="0" smtClean="0">
                <a:latin typeface="+mn-lt"/>
              </a:rPr>
              <a:t>questions </a:t>
            </a:r>
            <a:r>
              <a:rPr lang="en-US" sz="2800" dirty="0">
                <a:latin typeface="+mn-lt"/>
              </a:rPr>
              <a:t>for athletes </a:t>
            </a:r>
            <a:r>
              <a:rPr lang="en-US" sz="2800" dirty="0" smtClean="0">
                <a:latin typeface="+mn-lt"/>
              </a:rPr>
              <a:t>are </a:t>
            </a:r>
            <a:r>
              <a:rPr lang="en-US" sz="2800" dirty="0">
                <a:latin typeface="+mn-lt"/>
              </a:rPr>
              <a:t>when to expect to reach the peak of their careers, and what are the perfect conditions to perform at the absolute max. Track and field has some of the most extensive </a:t>
            </a:r>
            <a:r>
              <a:rPr lang="en-US" sz="2800" dirty="0" smtClean="0">
                <a:latin typeface="+mn-lt"/>
              </a:rPr>
              <a:t>records </a:t>
            </a:r>
            <a:r>
              <a:rPr lang="en-US" sz="2800" dirty="0">
                <a:latin typeface="+mn-lt"/>
              </a:rPr>
              <a:t>for the different events, and weather reports are available from </a:t>
            </a:r>
            <a:r>
              <a:rPr lang="en-US" sz="2800" dirty="0" smtClean="0">
                <a:latin typeface="+mn-lt"/>
              </a:rPr>
              <a:t>all </a:t>
            </a:r>
            <a:r>
              <a:rPr lang="en-US" sz="2800" dirty="0">
                <a:latin typeface="+mn-lt"/>
              </a:rPr>
              <a:t>airports, </a:t>
            </a:r>
            <a:r>
              <a:rPr lang="en-US" sz="2800" dirty="0" smtClean="0">
                <a:latin typeface="+mn-lt"/>
              </a:rPr>
              <a:t>and </a:t>
            </a:r>
            <a:r>
              <a:rPr lang="en-US" sz="2800" dirty="0">
                <a:latin typeface="+mn-lt"/>
              </a:rPr>
              <a:t>are usually close to the venue where the best performances are made. 1500m is also considered one of the toughest events, as it measures the </a:t>
            </a:r>
            <a:r>
              <a:rPr lang="en-US" sz="2800" dirty="0" smtClean="0">
                <a:latin typeface="+mn-lt"/>
              </a:rPr>
              <a:t> ability </a:t>
            </a:r>
            <a:r>
              <a:rPr lang="en-US" sz="2800" dirty="0">
                <a:latin typeface="+mn-lt"/>
              </a:rPr>
              <a:t>for both endurance and sprinting. The records of nationality, date, birthdate, venue, </a:t>
            </a:r>
            <a:r>
              <a:rPr lang="en-US" sz="2800" dirty="0" smtClean="0">
                <a:latin typeface="+mn-lt"/>
              </a:rPr>
              <a:t>and performance </a:t>
            </a:r>
            <a:r>
              <a:rPr lang="en-US" sz="2800" dirty="0">
                <a:latin typeface="+mn-lt"/>
              </a:rPr>
              <a:t>were found from alltime-athletics.com, </a:t>
            </a:r>
            <a:r>
              <a:rPr lang="en-US" sz="2800" dirty="0" smtClean="0">
                <a:latin typeface="+mn-lt"/>
              </a:rPr>
              <a:t>while </a:t>
            </a:r>
            <a:r>
              <a:rPr lang="en-US" sz="2800" dirty="0">
                <a:latin typeface="+mn-lt"/>
              </a:rPr>
              <a:t>records of pressure, humidity, temperature, and precipitation were found from weatherunderground.com. This data </a:t>
            </a:r>
            <a:r>
              <a:rPr lang="en-US" sz="2800" dirty="0" smtClean="0">
                <a:latin typeface="+mn-lt"/>
              </a:rPr>
              <a:t>was then </a:t>
            </a:r>
            <a:r>
              <a:rPr lang="en-US" sz="2800" dirty="0">
                <a:latin typeface="+mn-lt"/>
              </a:rPr>
              <a:t>merged and analyzed using JMP to find trends and descriptive analysis. The results </a:t>
            </a:r>
            <a:r>
              <a:rPr lang="en-US" sz="2800" dirty="0" smtClean="0">
                <a:latin typeface="+mn-lt"/>
              </a:rPr>
              <a:t>show </a:t>
            </a:r>
            <a:r>
              <a:rPr lang="en-US" sz="2800" dirty="0">
                <a:latin typeface="+mn-lt"/>
              </a:rPr>
              <a:t>age being optimal at  </a:t>
            </a:r>
            <a:r>
              <a:rPr lang="en-US" sz="2800" dirty="0" smtClean="0">
                <a:latin typeface="+mn-lt"/>
              </a:rPr>
              <a:t>about 25 </a:t>
            </a:r>
            <a:r>
              <a:rPr lang="en-US" sz="2800" dirty="0">
                <a:latin typeface="+mn-lt"/>
              </a:rPr>
              <a:t>years, the </a:t>
            </a:r>
            <a:r>
              <a:rPr lang="en-US" sz="2800" dirty="0" smtClean="0">
                <a:latin typeface="+mn-lt"/>
              </a:rPr>
              <a:t>temperature </a:t>
            </a:r>
            <a:r>
              <a:rPr lang="en-US" sz="2800" dirty="0">
                <a:latin typeface="+mn-lt"/>
              </a:rPr>
              <a:t>16-25°C (</a:t>
            </a:r>
            <a:r>
              <a:rPr lang="en-US" sz="2800" dirty="0" smtClean="0">
                <a:latin typeface="+mn-lt"/>
              </a:rPr>
              <a:t>60-75°F), </a:t>
            </a:r>
            <a:r>
              <a:rPr lang="en-US" sz="2800" dirty="0">
                <a:latin typeface="+mn-lt"/>
              </a:rPr>
              <a:t>and humidity </a:t>
            </a:r>
            <a:r>
              <a:rPr lang="en-US" sz="2800" dirty="0" smtClean="0">
                <a:latin typeface="+mn-lt"/>
              </a:rPr>
              <a:t>is </a:t>
            </a:r>
            <a:r>
              <a:rPr lang="en-US" sz="2800" dirty="0">
                <a:latin typeface="+mn-lt"/>
              </a:rPr>
              <a:t>50-80%. There were also few differences between nationalities. From this, we can conclude that many athletes </a:t>
            </a:r>
            <a:r>
              <a:rPr lang="en-US" sz="2800" dirty="0" smtClean="0">
                <a:latin typeface="+mn-lt"/>
              </a:rPr>
              <a:t> may retire </a:t>
            </a:r>
            <a:r>
              <a:rPr lang="en-US" sz="2800" dirty="0">
                <a:latin typeface="+mn-lt"/>
              </a:rPr>
              <a:t>too </a:t>
            </a:r>
            <a:r>
              <a:rPr lang="en-US" sz="2800" dirty="0" smtClean="0">
                <a:latin typeface="+mn-lt"/>
              </a:rPr>
              <a:t>early. This </a:t>
            </a:r>
            <a:r>
              <a:rPr lang="en-US" sz="2800" dirty="0">
                <a:latin typeface="+mn-lt"/>
              </a:rPr>
              <a:t>wide a range also shows that the human body is very good at adapting to a wide array of conditions when being pushed to the limits. </a:t>
            </a:r>
            <a:endParaRPr lang="nb-NO" sz="2800" dirty="0">
              <a:latin typeface="+mn-lt"/>
            </a:endParaRPr>
          </a:p>
        </p:txBody>
      </p:sp>
      <p:sp>
        <p:nvSpPr>
          <p:cNvPr id="14342" name="TextBox 13"/>
          <p:cNvSpPr txBox="1">
            <a:spLocks noChangeArrowheads="1"/>
          </p:cNvSpPr>
          <p:nvPr/>
        </p:nvSpPr>
        <p:spPr bwMode="auto">
          <a:xfrm>
            <a:off x="3673102" y="14408003"/>
            <a:ext cx="898048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defTabSz="1871663" eaLnBrk="0" fontAlgn="base" hangingPunct="0">
              <a:spcBef>
                <a:spcPct val="0"/>
              </a:spcBef>
              <a:spcAft>
                <a:spcPct val="0"/>
              </a:spcAft>
              <a:defRPr sz="2400">
                <a:solidFill>
                  <a:schemeClr val="tx1"/>
                </a:solidFill>
                <a:latin typeface="Calibri" charset="0"/>
                <a:ea typeface="ＭＳ Ｐゴシック" charset="0"/>
              </a:defRPr>
            </a:lvl6pPr>
            <a:lvl7pPr marL="2971800" indent="-228600" defTabSz="1871663" eaLnBrk="0" fontAlgn="base" hangingPunct="0">
              <a:spcBef>
                <a:spcPct val="0"/>
              </a:spcBef>
              <a:spcAft>
                <a:spcPct val="0"/>
              </a:spcAft>
              <a:defRPr sz="2400">
                <a:solidFill>
                  <a:schemeClr val="tx1"/>
                </a:solidFill>
                <a:latin typeface="Calibri" charset="0"/>
                <a:ea typeface="ＭＳ Ｐゴシック" charset="0"/>
              </a:defRPr>
            </a:lvl7pPr>
            <a:lvl8pPr marL="3429000" indent="-228600" defTabSz="1871663" eaLnBrk="0" fontAlgn="base" hangingPunct="0">
              <a:spcBef>
                <a:spcPct val="0"/>
              </a:spcBef>
              <a:spcAft>
                <a:spcPct val="0"/>
              </a:spcAft>
              <a:defRPr sz="2400">
                <a:solidFill>
                  <a:schemeClr val="tx1"/>
                </a:solidFill>
                <a:latin typeface="Calibri" charset="0"/>
                <a:ea typeface="ＭＳ Ｐゴシック" charset="0"/>
              </a:defRPr>
            </a:lvl8pPr>
            <a:lvl9pPr marL="3886200" indent="-228600" defTabSz="1871663"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buFont typeface="Arial" charset="0"/>
              <a:buChar char="•"/>
            </a:pPr>
            <a:r>
              <a:rPr lang="en-US" sz="2800" dirty="0" smtClean="0">
                <a:latin typeface="+mj-lt"/>
              </a:rPr>
              <a:t>Find most important factors for performance in 1500m running for men.</a:t>
            </a:r>
            <a:endParaRPr lang="en-US" sz="2800" dirty="0">
              <a:latin typeface="+mj-lt"/>
            </a:endParaRPr>
          </a:p>
          <a:p>
            <a:pPr eaLnBrk="1" hangingPunct="1">
              <a:buFont typeface="Arial" charset="0"/>
              <a:buChar char="•"/>
            </a:pPr>
            <a:r>
              <a:rPr lang="en-US" sz="2800" dirty="0" smtClean="0">
                <a:latin typeface="+mj-lt"/>
              </a:rPr>
              <a:t>Give estimates for the factors found in objective 1</a:t>
            </a:r>
            <a:endParaRPr lang="en-US" sz="2800" dirty="0">
              <a:latin typeface="+mj-lt"/>
            </a:endParaRPr>
          </a:p>
          <a:p>
            <a:pPr eaLnBrk="1" hangingPunct="1">
              <a:buFont typeface="Arial" charset="0"/>
              <a:buChar char="•"/>
            </a:pPr>
            <a:r>
              <a:rPr lang="en-US" sz="2800" dirty="0" smtClean="0">
                <a:latin typeface="+mj-lt"/>
              </a:rPr>
              <a:t>Seek out any differences between nationalities.</a:t>
            </a:r>
            <a:endParaRPr lang="en-US" sz="2800" dirty="0">
              <a:latin typeface="+mj-lt"/>
            </a:endParaRPr>
          </a:p>
        </p:txBody>
      </p:sp>
      <p:sp>
        <p:nvSpPr>
          <p:cNvPr id="14343" name="TextBox 15"/>
          <p:cNvSpPr txBox="1">
            <a:spLocks noChangeArrowheads="1"/>
          </p:cNvSpPr>
          <p:nvPr/>
        </p:nvSpPr>
        <p:spPr bwMode="auto">
          <a:xfrm>
            <a:off x="13903857" y="4808086"/>
            <a:ext cx="10139081"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defTabSz="1871663" eaLnBrk="0" fontAlgn="base" hangingPunct="0">
              <a:spcBef>
                <a:spcPct val="0"/>
              </a:spcBef>
              <a:spcAft>
                <a:spcPct val="0"/>
              </a:spcAft>
              <a:defRPr sz="2400">
                <a:solidFill>
                  <a:schemeClr val="tx1"/>
                </a:solidFill>
                <a:latin typeface="Calibri" charset="0"/>
                <a:ea typeface="ＭＳ Ｐゴシック" charset="0"/>
              </a:defRPr>
            </a:lvl6pPr>
            <a:lvl7pPr marL="2971800" indent="-228600" defTabSz="1871663" eaLnBrk="0" fontAlgn="base" hangingPunct="0">
              <a:spcBef>
                <a:spcPct val="0"/>
              </a:spcBef>
              <a:spcAft>
                <a:spcPct val="0"/>
              </a:spcAft>
              <a:defRPr sz="2400">
                <a:solidFill>
                  <a:schemeClr val="tx1"/>
                </a:solidFill>
                <a:latin typeface="Calibri" charset="0"/>
                <a:ea typeface="ＭＳ Ｐゴシック" charset="0"/>
              </a:defRPr>
            </a:lvl7pPr>
            <a:lvl8pPr marL="3429000" indent="-228600" defTabSz="1871663" eaLnBrk="0" fontAlgn="base" hangingPunct="0">
              <a:spcBef>
                <a:spcPct val="0"/>
              </a:spcBef>
              <a:spcAft>
                <a:spcPct val="0"/>
              </a:spcAft>
              <a:defRPr sz="2400">
                <a:solidFill>
                  <a:schemeClr val="tx1"/>
                </a:solidFill>
                <a:latin typeface="Calibri" charset="0"/>
                <a:ea typeface="ＭＳ Ｐゴシック" charset="0"/>
              </a:defRPr>
            </a:lvl8pPr>
            <a:lvl9pPr marL="3886200" indent="-228600" defTabSz="1871663"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buFont typeface="Arial" charset="0"/>
              <a:buChar char="•"/>
            </a:pPr>
            <a:r>
              <a:rPr lang="en-US" sz="2800" dirty="0">
                <a:latin typeface="+mj-lt"/>
              </a:rPr>
              <a:t>Data </a:t>
            </a:r>
            <a:r>
              <a:rPr lang="en-US" sz="2800" dirty="0" smtClean="0">
                <a:latin typeface="+mj-lt"/>
              </a:rPr>
              <a:t>was created in excel based on information from </a:t>
            </a:r>
            <a:r>
              <a:rPr lang="en-US" sz="2800" dirty="0" err="1">
                <a:latin typeface="+mj-lt"/>
              </a:rPr>
              <a:t>weatherunderground</a:t>
            </a:r>
            <a:r>
              <a:rPr lang="en-US" sz="2800" dirty="0">
                <a:latin typeface="+mj-lt"/>
              </a:rPr>
              <a:t> and </a:t>
            </a:r>
            <a:r>
              <a:rPr lang="en-US" sz="2800" dirty="0" smtClean="0">
                <a:latin typeface="+mj-lt"/>
              </a:rPr>
              <a:t>alltime-athletics.com for 1500m races faster than 3:38.00, then </a:t>
            </a:r>
            <a:r>
              <a:rPr lang="en-US" sz="2800" dirty="0">
                <a:latin typeface="+mj-lt"/>
              </a:rPr>
              <a:t>imported to JMP </a:t>
            </a:r>
            <a:r>
              <a:rPr lang="en-US" sz="2800" dirty="0" smtClean="0">
                <a:latin typeface="+mj-lt"/>
              </a:rPr>
              <a:t>12.</a:t>
            </a:r>
            <a:endParaRPr lang="en-US" sz="2800" dirty="0">
              <a:latin typeface="+mj-lt"/>
            </a:endParaRPr>
          </a:p>
          <a:p>
            <a:pPr eaLnBrk="1" hangingPunct="1">
              <a:buFont typeface="Arial" charset="0"/>
              <a:buChar char="•"/>
            </a:pPr>
            <a:r>
              <a:rPr lang="en-US" sz="2800" dirty="0">
                <a:latin typeface="+mj-lt"/>
              </a:rPr>
              <a:t>Weather estimates were given from averages for the day of competition.</a:t>
            </a:r>
          </a:p>
          <a:p>
            <a:pPr eaLnBrk="1" hangingPunct="1">
              <a:buFont typeface="Arial" charset="0"/>
              <a:buChar char="•"/>
            </a:pPr>
            <a:r>
              <a:rPr lang="en-US" sz="2800" dirty="0">
                <a:latin typeface="+mj-lt"/>
              </a:rPr>
              <a:t>The data was then </a:t>
            </a:r>
            <a:r>
              <a:rPr lang="en-US" sz="2800" dirty="0" smtClean="0">
                <a:latin typeface="+mj-lt"/>
              </a:rPr>
              <a:t>analyzed using descriptive statistics and stepwise modelling function in JMP.</a:t>
            </a:r>
          </a:p>
          <a:p>
            <a:pPr eaLnBrk="1" hangingPunct="1">
              <a:buFont typeface="Arial" charset="0"/>
              <a:buChar char="•"/>
            </a:pPr>
            <a:r>
              <a:rPr lang="en-US" sz="2800" dirty="0" smtClean="0">
                <a:latin typeface="+mj-lt"/>
              </a:rPr>
              <a:t>Weather data from 1995 and earlier were in not available, and hence omitted in the weather analysis.</a:t>
            </a:r>
          </a:p>
          <a:p>
            <a:pPr marL="685800" indent="-685800" eaLnBrk="1" hangingPunct="1">
              <a:buFont typeface="Arial" panose="020B0604020202020204" pitchFamily="34" charset="0"/>
              <a:buChar char="•"/>
            </a:pPr>
            <a:endParaRPr lang="en-US" sz="3200" dirty="0">
              <a:latin typeface="Tw Cen MT" charset="0"/>
            </a:endParaRPr>
          </a:p>
        </p:txBody>
      </p:sp>
      <p:sp>
        <p:nvSpPr>
          <p:cNvPr id="14344" name="TextBox 17"/>
          <p:cNvSpPr txBox="1">
            <a:spLocks noChangeArrowheads="1"/>
          </p:cNvSpPr>
          <p:nvPr/>
        </p:nvSpPr>
        <p:spPr bwMode="auto">
          <a:xfrm>
            <a:off x="13931153" y="13564962"/>
            <a:ext cx="1049365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defTabSz="1871663" eaLnBrk="0" fontAlgn="base" hangingPunct="0">
              <a:spcBef>
                <a:spcPct val="0"/>
              </a:spcBef>
              <a:spcAft>
                <a:spcPct val="0"/>
              </a:spcAft>
              <a:defRPr sz="2400">
                <a:solidFill>
                  <a:schemeClr val="tx1"/>
                </a:solidFill>
                <a:latin typeface="Calibri" charset="0"/>
                <a:ea typeface="ＭＳ Ｐゴシック" charset="0"/>
              </a:defRPr>
            </a:lvl6pPr>
            <a:lvl7pPr marL="2971800" indent="-228600" defTabSz="1871663" eaLnBrk="0" fontAlgn="base" hangingPunct="0">
              <a:spcBef>
                <a:spcPct val="0"/>
              </a:spcBef>
              <a:spcAft>
                <a:spcPct val="0"/>
              </a:spcAft>
              <a:defRPr sz="2400">
                <a:solidFill>
                  <a:schemeClr val="tx1"/>
                </a:solidFill>
                <a:latin typeface="Calibri" charset="0"/>
                <a:ea typeface="ＭＳ Ｐゴシック" charset="0"/>
              </a:defRPr>
            </a:lvl7pPr>
            <a:lvl8pPr marL="3429000" indent="-228600" defTabSz="1871663" eaLnBrk="0" fontAlgn="base" hangingPunct="0">
              <a:spcBef>
                <a:spcPct val="0"/>
              </a:spcBef>
              <a:spcAft>
                <a:spcPct val="0"/>
              </a:spcAft>
              <a:defRPr sz="2400">
                <a:solidFill>
                  <a:schemeClr val="tx1"/>
                </a:solidFill>
                <a:latin typeface="Calibri" charset="0"/>
                <a:ea typeface="ＭＳ Ｐゴシック" charset="0"/>
              </a:defRPr>
            </a:lvl8pPr>
            <a:lvl9pPr marL="3886200" indent="-228600" defTabSz="1871663"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buFont typeface="Arial" charset="0"/>
              <a:buChar char="•"/>
            </a:pPr>
            <a:r>
              <a:rPr lang="en-US" sz="2800" dirty="0" smtClean="0">
                <a:latin typeface="+mj-lt"/>
              </a:rPr>
              <a:t>Most important factors: temperature and humidity. This was found using a stepwise function in JMP 12.</a:t>
            </a:r>
            <a:endParaRPr lang="en-US" sz="2800" dirty="0">
              <a:latin typeface="+mj-lt"/>
            </a:endParaRPr>
          </a:p>
          <a:p>
            <a:pPr eaLnBrk="1" hangingPunct="1">
              <a:buFont typeface="Arial" charset="0"/>
              <a:buChar char="•"/>
            </a:pPr>
            <a:r>
              <a:rPr lang="en-US" sz="2800" dirty="0" smtClean="0">
                <a:latin typeface="+mj-lt"/>
              </a:rPr>
              <a:t>16-26 °Celsius, with 50-80% humidity.</a:t>
            </a:r>
            <a:endParaRPr lang="en-US" sz="2800" dirty="0">
              <a:latin typeface="+mj-lt"/>
            </a:endParaRPr>
          </a:p>
          <a:p>
            <a:pPr eaLnBrk="1" hangingPunct="1">
              <a:buFont typeface="Arial" charset="0"/>
              <a:buChar char="•"/>
            </a:pPr>
            <a:r>
              <a:rPr lang="en-US" sz="2800" dirty="0" smtClean="0">
                <a:latin typeface="+mj-lt"/>
              </a:rPr>
              <a:t>There were no noticeable differences between athletes from different continents.</a:t>
            </a:r>
          </a:p>
          <a:p>
            <a:pPr eaLnBrk="1" hangingPunct="1">
              <a:buFont typeface="Arial" charset="0"/>
              <a:buChar char="•"/>
            </a:pPr>
            <a:r>
              <a:rPr lang="en-US" sz="2800" dirty="0" smtClean="0">
                <a:latin typeface="+mj-lt"/>
              </a:rPr>
              <a:t>Approximately 30% chance the athlete is going to be between  24 and 27 years when reaching his peak.</a:t>
            </a:r>
            <a:endParaRPr lang="en-US" sz="2800" dirty="0">
              <a:latin typeface="+mj-lt"/>
            </a:endParaRPr>
          </a:p>
        </p:txBody>
      </p:sp>
      <p:sp>
        <p:nvSpPr>
          <p:cNvPr id="14345" name="TextBox 19"/>
          <p:cNvSpPr txBox="1">
            <a:spLocks noChangeArrowheads="1"/>
          </p:cNvSpPr>
          <p:nvPr/>
        </p:nvSpPr>
        <p:spPr bwMode="auto">
          <a:xfrm>
            <a:off x="24896488" y="4775353"/>
            <a:ext cx="9658299"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defTabSz="1871663" eaLnBrk="0" fontAlgn="base" hangingPunct="0">
              <a:spcBef>
                <a:spcPct val="0"/>
              </a:spcBef>
              <a:spcAft>
                <a:spcPct val="0"/>
              </a:spcAft>
              <a:defRPr sz="2400">
                <a:solidFill>
                  <a:schemeClr val="tx1"/>
                </a:solidFill>
                <a:latin typeface="Calibri" charset="0"/>
                <a:ea typeface="ＭＳ Ｐゴシック" charset="0"/>
              </a:defRPr>
            </a:lvl6pPr>
            <a:lvl7pPr marL="2971800" indent="-228600" defTabSz="1871663" eaLnBrk="0" fontAlgn="base" hangingPunct="0">
              <a:spcBef>
                <a:spcPct val="0"/>
              </a:spcBef>
              <a:spcAft>
                <a:spcPct val="0"/>
              </a:spcAft>
              <a:defRPr sz="2400">
                <a:solidFill>
                  <a:schemeClr val="tx1"/>
                </a:solidFill>
                <a:latin typeface="Calibri" charset="0"/>
                <a:ea typeface="ＭＳ Ｐゴシック" charset="0"/>
              </a:defRPr>
            </a:lvl7pPr>
            <a:lvl8pPr marL="3429000" indent="-228600" defTabSz="1871663" eaLnBrk="0" fontAlgn="base" hangingPunct="0">
              <a:spcBef>
                <a:spcPct val="0"/>
              </a:spcBef>
              <a:spcAft>
                <a:spcPct val="0"/>
              </a:spcAft>
              <a:defRPr sz="2400">
                <a:solidFill>
                  <a:schemeClr val="tx1"/>
                </a:solidFill>
                <a:latin typeface="Calibri" charset="0"/>
                <a:ea typeface="ＭＳ Ｐゴシック" charset="0"/>
              </a:defRPr>
            </a:lvl8pPr>
            <a:lvl9pPr marL="3886200" indent="-228600" defTabSz="1871663"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buFont typeface="Arial" charset="0"/>
              <a:buChar char="•"/>
            </a:pPr>
            <a:r>
              <a:rPr lang="en-US" sz="2800" dirty="0" smtClean="0">
                <a:latin typeface="+mj-lt"/>
              </a:rPr>
              <a:t>The most common age for peak physical performance is 25 years ±3.5 years (1 </a:t>
            </a:r>
            <a:r>
              <a:rPr lang="en-US" sz="2800" dirty="0" err="1" smtClean="0">
                <a:latin typeface="+mj-lt"/>
              </a:rPr>
              <a:t>std</a:t>
            </a:r>
            <a:r>
              <a:rPr lang="en-US" sz="2800" dirty="0" smtClean="0">
                <a:latin typeface="+mj-lt"/>
              </a:rPr>
              <a:t>).</a:t>
            </a:r>
            <a:endParaRPr lang="en-US" sz="2800" dirty="0">
              <a:latin typeface="+mj-lt"/>
            </a:endParaRPr>
          </a:p>
          <a:p>
            <a:pPr eaLnBrk="1" hangingPunct="1">
              <a:buFont typeface="Arial" charset="0"/>
              <a:buChar char="•"/>
            </a:pPr>
            <a:r>
              <a:rPr lang="en-US" sz="2800" dirty="0" smtClean="0">
                <a:latin typeface="+mj-lt"/>
              </a:rPr>
              <a:t>Ideal weather is 16-25°C, and 50-80%.</a:t>
            </a:r>
            <a:endParaRPr lang="en-US" sz="2800" dirty="0">
              <a:latin typeface="+mj-lt"/>
            </a:endParaRPr>
          </a:p>
          <a:p>
            <a:pPr eaLnBrk="1" hangingPunct="1">
              <a:buFont typeface="Arial" charset="0"/>
              <a:buChar char="•"/>
            </a:pPr>
            <a:r>
              <a:rPr lang="en-US" sz="2800" dirty="0" smtClean="0">
                <a:latin typeface="+mj-lt"/>
              </a:rPr>
              <a:t>There is no significant difference between people from the different continents, hence it could be argued there are not as great differences between people from one continent to another  as one may have believed.</a:t>
            </a:r>
          </a:p>
          <a:p>
            <a:pPr eaLnBrk="1" hangingPunct="1">
              <a:buFont typeface="Arial" charset="0"/>
              <a:buChar char="•"/>
            </a:pPr>
            <a:r>
              <a:rPr lang="en-US" sz="2800" dirty="0" smtClean="0">
                <a:latin typeface="+mj-lt"/>
              </a:rPr>
              <a:t>As seen in fig 3 (Temperature vs. Humidity plot), top performances can be reached under almost any conditions, even though there is a clear pattern for what is most frequent.</a:t>
            </a:r>
            <a:endParaRPr lang="en-US" sz="2800" dirty="0">
              <a:latin typeface="+mj-lt"/>
            </a:endParaRPr>
          </a:p>
        </p:txBody>
      </p:sp>
      <p:sp>
        <p:nvSpPr>
          <p:cNvPr id="14346" name="TextBox 8"/>
          <p:cNvSpPr txBox="1">
            <a:spLocks noChangeArrowheads="1"/>
          </p:cNvSpPr>
          <p:nvPr/>
        </p:nvSpPr>
        <p:spPr bwMode="auto">
          <a:xfrm>
            <a:off x="695325" y="0"/>
            <a:ext cx="36768088"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defTabSz="1871663" eaLnBrk="0" fontAlgn="base" hangingPunct="0">
              <a:spcBef>
                <a:spcPct val="0"/>
              </a:spcBef>
              <a:spcAft>
                <a:spcPct val="0"/>
              </a:spcAft>
              <a:defRPr sz="2400">
                <a:solidFill>
                  <a:schemeClr val="tx1"/>
                </a:solidFill>
                <a:latin typeface="Calibri" charset="0"/>
                <a:ea typeface="ＭＳ Ｐゴシック" charset="0"/>
              </a:defRPr>
            </a:lvl6pPr>
            <a:lvl7pPr marL="2971800" indent="-228600" defTabSz="1871663" eaLnBrk="0" fontAlgn="base" hangingPunct="0">
              <a:spcBef>
                <a:spcPct val="0"/>
              </a:spcBef>
              <a:spcAft>
                <a:spcPct val="0"/>
              </a:spcAft>
              <a:defRPr sz="2400">
                <a:solidFill>
                  <a:schemeClr val="tx1"/>
                </a:solidFill>
                <a:latin typeface="Calibri" charset="0"/>
                <a:ea typeface="ＭＳ Ｐゴシック" charset="0"/>
              </a:defRPr>
            </a:lvl7pPr>
            <a:lvl8pPr marL="3429000" indent="-228600" defTabSz="1871663" eaLnBrk="0" fontAlgn="base" hangingPunct="0">
              <a:spcBef>
                <a:spcPct val="0"/>
              </a:spcBef>
              <a:spcAft>
                <a:spcPct val="0"/>
              </a:spcAft>
              <a:defRPr sz="2400">
                <a:solidFill>
                  <a:schemeClr val="tx1"/>
                </a:solidFill>
                <a:latin typeface="Calibri" charset="0"/>
                <a:ea typeface="ＭＳ Ｐゴシック" charset="0"/>
              </a:defRPr>
            </a:lvl8pPr>
            <a:lvl9pPr marL="3886200" indent="-228600" defTabSz="1871663"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buFont typeface="Arial" charset="0"/>
              <a:buNone/>
            </a:pPr>
            <a:r>
              <a:rPr lang="en-US" sz="7200" dirty="0" smtClean="0">
                <a:latin typeface="+mj-lt"/>
              </a:rPr>
              <a:t>Comparison of Ages and Conditions for Best Performances in 1500m Running</a:t>
            </a:r>
            <a:endParaRPr lang="en-US" sz="7200" dirty="0">
              <a:latin typeface="+mj-lt"/>
            </a:endParaRPr>
          </a:p>
          <a:p>
            <a:pPr algn="ctr" eaLnBrk="1" hangingPunct="1">
              <a:buFont typeface="Arial" charset="0"/>
              <a:buNone/>
            </a:pPr>
            <a:r>
              <a:rPr lang="en-US" sz="7200" dirty="0" smtClean="0">
                <a:latin typeface="+mj-lt"/>
              </a:rPr>
              <a:t>Vegard </a:t>
            </a:r>
            <a:r>
              <a:rPr lang="en-US" sz="7200" dirty="0" err="1" smtClean="0">
                <a:latin typeface="+mj-lt"/>
              </a:rPr>
              <a:t>Oelstad</a:t>
            </a:r>
            <a:endParaRPr lang="en-US" sz="7200" dirty="0">
              <a:latin typeface="+mj-lt"/>
            </a:endParaRPr>
          </a:p>
          <a:p>
            <a:pPr algn="ctr" eaLnBrk="1" hangingPunct="1">
              <a:buFont typeface="Arial" charset="0"/>
              <a:buNone/>
            </a:pPr>
            <a:r>
              <a:rPr lang="en-US" sz="7200" dirty="0" smtClean="0">
                <a:latin typeface="+mj-lt"/>
              </a:rPr>
              <a:t>Oklahoma State University</a:t>
            </a:r>
            <a:endParaRPr lang="en-US" sz="7200" dirty="0">
              <a:latin typeface="+mj-lt"/>
            </a:endParaRPr>
          </a:p>
        </p:txBody>
      </p:sp>
      <p:sp>
        <p:nvSpPr>
          <p:cNvPr id="24" name="Rectangle 23"/>
          <p:cNvSpPr>
            <a:spLocks noChangeArrowheads="1"/>
          </p:cNvSpPr>
          <p:nvPr/>
        </p:nvSpPr>
        <p:spPr bwMode="auto">
          <a:xfrm>
            <a:off x="3673102" y="3746500"/>
            <a:ext cx="9377208" cy="798606"/>
          </a:xfrm>
          <a:prstGeom prst="rect">
            <a:avLst/>
          </a:prstGeom>
          <a:solidFill>
            <a:srgbClr val="D9D9D9">
              <a:alpha val="90195"/>
            </a:srgbClr>
          </a:solidFill>
          <a:ln w="6350">
            <a:solidFill>
              <a:srgbClr val="A6A6A6"/>
            </a:solidFill>
            <a:miter lim="800000"/>
            <a:headEnd/>
            <a:tailEnd/>
          </a:ln>
          <a:effectLst>
            <a:outerShdw blurRad="40000" dist="23000" dir="5400000" rotWithShape="0">
              <a:srgbClr val="000000">
                <a:alpha val="34999"/>
              </a:srgbClr>
            </a:outerShdw>
          </a:effectLst>
        </p:spPr>
        <p:txBody>
          <a:bodyPr anchor="ctr"/>
          <a:lstStyle/>
          <a:p>
            <a:pPr algn="ctr" defTabSz="1872966">
              <a:defRPr/>
            </a:pPr>
            <a:r>
              <a:rPr lang="en-US" sz="6000" dirty="0">
                <a:latin typeface="+mj-lt"/>
                <a:ea typeface="+mn-ea"/>
                <a:cs typeface="+mn-cs"/>
              </a:rPr>
              <a:t>Abstract</a:t>
            </a:r>
          </a:p>
        </p:txBody>
      </p:sp>
      <p:sp>
        <p:nvSpPr>
          <p:cNvPr id="25" name="Rectangle 24"/>
          <p:cNvSpPr>
            <a:spLocks noChangeArrowheads="1"/>
          </p:cNvSpPr>
          <p:nvPr/>
        </p:nvSpPr>
        <p:spPr bwMode="auto">
          <a:xfrm>
            <a:off x="13876563" y="3746500"/>
            <a:ext cx="10193672" cy="833438"/>
          </a:xfrm>
          <a:prstGeom prst="rect">
            <a:avLst/>
          </a:prstGeom>
          <a:solidFill>
            <a:srgbClr val="D9D9D9">
              <a:alpha val="90195"/>
            </a:srgbClr>
          </a:solidFill>
          <a:ln w="6350">
            <a:solidFill>
              <a:srgbClr val="A6A6A6"/>
            </a:solidFill>
            <a:miter lim="800000"/>
            <a:headEnd/>
            <a:tailEnd/>
          </a:ln>
          <a:effectLst>
            <a:outerShdw blurRad="40000" dist="23000" dir="5400000" rotWithShape="0">
              <a:srgbClr val="000000">
                <a:alpha val="34999"/>
              </a:srgbClr>
            </a:outerShdw>
          </a:effectLst>
        </p:spPr>
        <p:txBody>
          <a:bodyPr anchor="ctr"/>
          <a:lstStyle/>
          <a:p>
            <a:pPr algn="ctr" defTabSz="1872966">
              <a:defRPr/>
            </a:pPr>
            <a:r>
              <a:rPr lang="en-US" sz="6000" dirty="0">
                <a:latin typeface="+mj-lt"/>
                <a:ea typeface="+mn-ea"/>
                <a:cs typeface="+mn-cs"/>
              </a:rPr>
              <a:t>Method</a:t>
            </a:r>
          </a:p>
        </p:txBody>
      </p:sp>
      <p:sp>
        <p:nvSpPr>
          <p:cNvPr id="26" name="Rectangle 25"/>
          <p:cNvSpPr>
            <a:spLocks noChangeArrowheads="1"/>
          </p:cNvSpPr>
          <p:nvPr/>
        </p:nvSpPr>
        <p:spPr bwMode="auto">
          <a:xfrm>
            <a:off x="3668480" y="13354374"/>
            <a:ext cx="9381830" cy="738071"/>
          </a:xfrm>
          <a:prstGeom prst="rect">
            <a:avLst/>
          </a:prstGeom>
          <a:solidFill>
            <a:srgbClr val="D9D9D9">
              <a:alpha val="90195"/>
            </a:srgbClr>
          </a:solidFill>
          <a:ln w="6350">
            <a:solidFill>
              <a:srgbClr val="A6A6A6"/>
            </a:solidFill>
            <a:miter lim="800000"/>
            <a:headEnd/>
            <a:tailEnd/>
          </a:ln>
          <a:effectLst>
            <a:outerShdw blurRad="40000" dist="23000" dir="5400000" rotWithShape="0">
              <a:srgbClr val="000000">
                <a:alpha val="34999"/>
              </a:srgbClr>
            </a:outerShdw>
          </a:effectLst>
        </p:spPr>
        <p:txBody>
          <a:bodyPr anchor="ctr"/>
          <a:lstStyle/>
          <a:p>
            <a:pPr algn="ctr" defTabSz="1872966">
              <a:defRPr/>
            </a:pPr>
            <a:r>
              <a:rPr lang="en-US" sz="6000" dirty="0">
                <a:latin typeface="+mj-lt"/>
                <a:ea typeface="+mn-ea"/>
                <a:cs typeface="+mn-cs"/>
              </a:rPr>
              <a:t>Objective</a:t>
            </a:r>
          </a:p>
        </p:txBody>
      </p:sp>
      <p:sp>
        <p:nvSpPr>
          <p:cNvPr id="29" name="Rectangle 28"/>
          <p:cNvSpPr>
            <a:spLocks noChangeArrowheads="1"/>
          </p:cNvSpPr>
          <p:nvPr/>
        </p:nvSpPr>
        <p:spPr bwMode="auto">
          <a:xfrm>
            <a:off x="13876563" y="8847696"/>
            <a:ext cx="10299642" cy="920750"/>
          </a:xfrm>
          <a:prstGeom prst="rect">
            <a:avLst/>
          </a:prstGeom>
          <a:solidFill>
            <a:srgbClr val="D9D9D9">
              <a:alpha val="90195"/>
            </a:srgbClr>
          </a:solidFill>
          <a:ln w="6350">
            <a:solidFill>
              <a:srgbClr val="A6A6A6"/>
            </a:solidFill>
            <a:miter lim="800000"/>
            <a:headEnd/>
            <a:tailEnd/>
          </a:ln>
          <a:effectLst>
            <a:outerShdw blurRad="40000" dist="23000" dir="5400000" rotWithShape="0">
              <a:srgbClr val="000000">
                <a:alpha val="34999"/>
              </a:srgbClr>
            </a:outerShdw>
          </a:effectLst>
        </p:spPr>
        <p:txBody>
          <a:bodyPr anchor="ctr"/>
          <a:lstStyle/>
          <a:p>
            <a:pPr algn="ctr" defTabSz="1872966">
              <a:defRPr/>
            </a:pPr>
            <a:r>
              <a:rPr lang="en-US" sz="6000" dirty="0">
                <a:latin typeface="+mj-lt"/>
                <a:ea typeface="+mn-ea"/>
                <a:cs typeface="+mn-cs"/>
              </a:rPr>
              <a:t>Results</a:t>
            </a:r>
          </a:p>
        </p:txBody>
      </p:sp>
      <p:sp>
        <p:nvSpPr>
          <p:cNvPr id="30" name="Rectangle 29"/>
          <p:cNvSpPr>
            <a:spLocks noChangeArrowheads="1"/>
          </p:cNvSpPr>
          <p:nvPr/>
        </p:nvSpPr>
        <p:spPr bwMode="auto">
          <a:xfrm>
            <a:off x="24896488" y="3676494"/>
            <a:ext cx="9716241" cy="867470"/>
          </a:xfrm>
          <a:prstGeom prst="rect">
            <a:avLst/>
          </a:prstGeom>
          <a:solidFill>
            <a:srgbClr val="D9D9D9">
              <a:alpha val="90195"/>
            </a:srgbClr>
          </a:solidFill>
          <a:ln w="6350">
            <a:solidFill>
              <a:srgbClr val="A6A6A6"/>
            </a:solidFill>
            <a:miter lim="800000"/>
            <a:headEnd/>
            <a:tailEnd/>
          </a:ln>
          <a:effectLst>
            <a:outerShdw blurRad="40000" dist="23000" dir="5400000" rotWithShape="0">
              <a:srgbClr val="000000">
                <a:alpha val="34999"/>
              </a:srgbClr>
            </a:outerShdw>
          </a:effectLst>
        </p:spPr>
        <p:txBody>
          <a:bodyPr anchor="ctr"/>
          <a:lstStyle/>
          <a:p>
            <a:pPr algn="ctr" defTabSz="1872966">
              <a:defRPr/>
            </a:pPr>
            <a:r>
              <a:rPr lang="en-US" sz="6000" dirty="0">
                <a:latin typeface="+mj-lt"/>
                <a:ea typeface="+mn-ea"/>
                <a:cs typeface="+mn-cs"/>
              </a:rPr>
              <a:t>Conclusions</a:t>
            </a:r>
          </a:p>
        </p:txBody>
      </p:sp>
      <p:sp>
        <p:nvSpPr>
          <p:cNvPr id="31" name="Rectangle 30"/>
          <p:cNvSpPr>
            <a:spLocks noChangeArrowheads="1"/>
          </p:cNvSpPr>
          <p:nvPr/>
        </p:nvSpPr>
        <p:spPr bwMode="auto">
          <a:xfrm>
            <a:off x="25012376" y="18247197"/>
            <a:ext cx="9600353" cy="833438"/>
          </a:xfrm>
          <a:prstGeom prst="rect">
            <a:avLst/>
          </a:prstGeom>
          <a:solidFill>
            <a:srgbClr val="D9D9D9">
              <a:alpha val="90195"/>
            </a:srgbClr>
          </a:solidFill>
          <a:ln w="6350">
            <a:solidFill>
              <a:srgbClr val="A6A6A6"/>
            </a:solidFill>
            <a:miter lim="800000"/>
            <a:headEnd/>
            <a:tailEnd/>
          </a:ln>
          <a:effectLst>
            <a:outerShdw blurRad="40000" dist="23000" dir="5400000" rotWithShape="0">
              <a:srgbClr val="000000">
                <a:alpha val="34999"/>
              </a:srgbClr>
            </a:outerShdw>
          </a:effectLst>
        </p:spPr>
        <p:txBody>
          <a:bodyPr anchor="ctr"/>
          <a:lstStyle/>
          <a:p>
            <a:pPr algn="ctr" defTabSz="1872966">
              <a:defRPr/>
            </a:pPr>
            <a:r>
              <a:rPr lang="en-US" sz="6000" dirty="0">
                <a:latin typeface="+mj-lt"/>
                <a:ea typeface="+mn-ea"/>
                <a:cs typeface="+mn-cs"/>
              </a:rPr>
              <a:t>References</a:t>
            </a:r>
          </a:p>
        </p:txBody>
      </p:sp>
      <p:pic>
        <p:nvPicPr>
          <p:cNvPr id="14369" name="Picture 33">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08425" y="10094278"/>
            <a:ext cx="7529947" cy="3382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73" name="Picture 37">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953137" y="16849009"/>
            <a:ext cx="5943351" cy="3938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87" name="Picture 51">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529890" y="16863879"/>
            <a:ext cx="4994602" cy="3923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Screen Clipping">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6752783" y="9489413"/>
            <a:ext cx="6003650" cy="4367360"/>
          </a:xfrm>
          <a:prstGeom prst="rect">
            <a:avLst/>
          </a:prstGeom>
        </p:spPr>
      </p:pic>
      <p:pic>
        <p:nvPicPr>
          <p:cNvPr id="4" name="Picture 3" descr="Screen Clipping">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6752783" y="13949758"/>
            <a:ext cx="6263140" cy="4012065"/>
          </a:xfrm>
          <a:prstGeom prst="rect">
            <a:avLst/>
          </a:prstGeom>
        </p:spPr>
      </p:pic>
      <p:pic>
        <p:nvPicPr>
          <p:cNvPr id="2" name="Picture 1" descr="Screen Clipping">
            <a:hlinkClick r:id="rId14" action="ppaction://hlinksldjump"/>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668480" y="16415828"/>
            <a:ext cx="9162427" cy="3778171"/>
          </a:xfrm>
          <a:prstGeom prst="rect">
            <a:avLst/>
          </a:prstGeom>
        </p:spPr>
      </p:pic>
      <p:sp>
        <p:nvSpPr>
          <p:cNvPr id="21" name="Rectangle 20"/>
          <p:cNvSpPr/>
          <p:nvPr/>
        </p:nvSpPr>
        <p:spPr>
          <a:xfrm>
            <a:off x="32523566" y="2039662"/>
            <a:ext cx="1310416" cy="108750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32732434" y="2101351"/>
            <a:ext cx="856845" cy="964127"/>
            <a:chOff x="4846158" y="1703986"/>
            <a:chExt cx="3386137" cy="3486150"/>
          </a:xfrm>
        </p:grpSpPr>
        <p:sp>
          <p:nvSpPr>
            <p:cNvPr id="23" name="Rectangle 22"/>
            <p:cNvSpPr/>
            <p:nvPr/>
          </p:nvSpPr>
          <p:spPr>
            <a:xfrm>
              <a:off x="7175020" y="1918298"/>
              <a:ext cx="428625" cy="1071563"/>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riangle 23"/>
            <p:cNvSpPr/>
            <p:nvPr/>
          </p:nvSpPr>
          <p:spPr>
            <a:xfrm>
              <a:off x="4846158" y="1703986"/>
              <a:ext cx="3386137" cy="1728787"/>
            </a:xfrm>
            <a:prstGeom prst="triangle">
              <a:avLst/>
            </a:prstGeom>
            <a:solidFill>
              <a:schemeClr val="tx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5231920" y="3432773"/>
              <a:ext cx="2586037" cy="1757363"/>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303482" y="4304311"/>
              <a:ext cx="442913" cy="885825"/>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a:hlinkClick r:id="" action="ppaction://hlinkshowjump?jump=firstslide"/>
          </p:cNvPr>
          <p:cNvSpPr/>
          <p:nvPr/>
        </p:nvSpPr>
        <p:spPr>
          <a:xfrm>
            <a:off x="32520689" y="2127229"/>
            <a:ext cx="1313293" cy="9123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edge">
                                      <p:cBhvr>
                                        <p:cTn id="7"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endParaRPr lang="en-US" dirty="0"/>
          </a:p>
        </p:txBody>
      </p:sp>
      <p:pic>
        <p:nvPicPr>
          <p:cNvPr id="4" name="Picture 3" descr="Screen Clipping">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163" y="2600325"/>
            <a:ext cx="35209085" cy="14518634"/>
          </a:xfrm>
          <a:prstGeom prst="rect">
            <a:avLst/>
          </a:prstGeom>
        </p:spPr>
      </p:pic>
    </p:spTree>
    <p:extLst>
      <p:ext uri="{BB962C8B-B14F-4D97-AF65-F5344CB8AC3E}">
        <p14:creationId xmlns:p14="http://schemas.microsoft.com/office/powerpoint/2010/main" val="1376168097"/>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3">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6927" y="2985247"/>
            <a:ext cx="35242057" cy="15832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5296291"/>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51">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7672" y="2339789"/>
            <a:ext cx="22117373" cy="1737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5283744"/>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7">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0068" y="771919"/>
            <a:ext cx="30629320" cy="20295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6645802"/>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creen Clipping">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6531" y="844550"/>
            <a:ext cx="26930350" cy="19590506"/>
          </a:xfrm>
          <a:prstGeom prst="rect">
            <a:avLst/>
          </a:prstGeom>
        </p:spPr>
      </p:pic>
    </p:spTree>
    <p:extLst>
      <p:ext uri="{BB962C8B-B14F-4D97-AF65-F5344CB8AC3E}">
        <p14:creationId xmlns:p14="http://schemas.microsoft.com/office/powerpoint/2010/main" val="3516655156"/>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creen Clipping">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193" y="590905"/>
            <a:ext cx="31489025" cy="20171354"/>
          </a:xfrm>
          <a:prstGeom prst="rect">
            <a:avLst/>
          </a:prstGeom>
        </p:spPr>
      </p:pic>
    </p:spTree>
    <p:extLst>
      <p:ext uri="{BB962C8B-B14F-4D97-AF65-F5344CB8AC3E}">
        <p14:creationId xmlns:p14="http://schemas.microsoft.com/office/powerpoint/2010/main" val="1724055424"/>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3454</TotalTime>
  <Words>543</Words>
  <Application>Microsoft Macintosh PowerPoint</Application>
  <PresentationFormat>Custom</PresentationFormat>
  <Paragraphs>30</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     </vt:lpstr>
      <vt:lpstr>PowerPoint Presentation</vt:lpstr>
      <vt:lpstr>PowerPoint Presentation</vt:lpstr>
      <vt:lpstr>PowerPoint Presentation</vt:lpstr>
      <vt:lpstr>PowerPoint Presentation</vt:lpstr>
      <vt:lpstr>PowerPoint Presentation</vt:lpstr>
    </vt:vector>
  </TitlesOfParts>
  <Company>ePosterBoards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Phillippe</dc:creator>
  <cp:lastModifiedBy>ePosterBoards</cp:lastModifiedBy>
  <cp:revision>53</cp:revision>
  <cp:lastPrinted>2015-08-11T18:42:56Z</cp:lastPrinted>
  <dcterms:created xsi:type="dcterms:W3CDTF">2013-03-04T18:11:28Z</dcterms:created>
  <dcterms:modified xsi:type="dcterms:W3CDTF">2015-08-12T15:17:12Z</dcterms:modified>
</cp:coreProperties>
</file>