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256" r:id="rId2"/>
    <p:sldId id="257" r:id="rId3"/>
    <p:sldId id="289" r:id="rId4"/>
    <p:sldId id="258" r:id="rId5"/>
    <p:sldId id="259" r:id="rId6"/>
    <p:sldId id="281" r:id="rId7"/>
    <p:sldId id="282" r:id="rId8"/>
    <p:sldId id="290" r:id="rId9"/>
    <p:sldId id="273" r:id="rId10"/>
    <p:sldId id="287" r:id="rId11"/>
    <p:sldId id="286" r:id="rId12"/>
    <p:sldId id="283" r:id="rId13"/>
    <p:sldId id="284" r:id="rId14"/>
    <p:sldId id="264" r:id="rId15"/>
    <p:sldId id="278" r:id="rId16"/>
    <p:sldId id="279" r:id="rId17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3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shifflet\Documents\cob\Quantredesign\variation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special!$B$1</c:f>
              <c:strCache>
                <c:ptCount val="1"/>
                <c:pt idx="0">
                  <c:v>A</c:v>
                </c:pt>
              </c:strCache>
            </c:strRef>
          </c:tx>
          <c:marker>
            <c:symbol val="none"/>
          </c:marker>
          <c:val>
            <c:numRef>
              <c:f>special!$B$2:$B$101</c:f>
              <c:numCache>
                <c:formatCode>General</c:formatCode>
                <c:ptCount val="100"/>
                <c:pt idx="0">
                  <c:v>187.00695619758153</c:v>
                </c:pt>
                <c:pt idx="1">
                  <c:v>143.79918561879455</c:v>
                </c:pt>
                <c:pt idx="2">
                  <c:v>194.2601673635078</c:v>
                </c:pt>
                <c:pt idx="3">
                  <c:v>185.62921519256651</c:v>
                </c:pt>
                <c:pt idx="4">
                  <c:v>185.53985274168895</c:v>
                </c:pt>
                <c:pt idx="5">
                  <c:v>209.23467710263907</c:v>
                </c:pt>
                <c:pt idx="6">
                  <c:v>227.83803234666243</c:v>
                </c:pt>
                <c:pt idx="7">
                  <c:v>216.59705919974004</c:v>
                </c:pt>
                <c:pt idx="8">
                  <c:v>194.68230834423952</c:v>
                </c:pt>
                <c:pt idx="9">
                  <c:v>228.86537563325632</c:v>
                </c:pt>
                <c:pt idx="10">
                  <c:v>219.88107708542503</c:v>
                </c:pt>
                <c:pt idx="11">
                  <c:v>221.363332359536</c:v>
                </c:pt>
                <c:pt idx="12">
                  <c:v>217.73284609615925</c:v>
                </c:pt>
                <c:pt idx="13">
                  <c:v>227.19063360780217</c:v>
                </c:pt>
                <c:pt idx="14">
                  <c:v>190.86882075675231</c:v>
                </c:pt>
                <c:pt idx="15">
                  <c:v>197.86803024636262</c:v>
                </c:pt>
                <c:pt idx="16">
                  <c:v>190.80685346694551</c:v>
                </c:pt>
                <c:pt idx="17">
                  <c:v>176.27029380658462</c:v>
                </c:pt>
                <c:pt idx="18">
                  <c:v>310</c:v>
                </c:pt>
                <c:pt idx="19">
                  <c:v>210.83972086146997</c:v>
                </c:pt>
                <c:pt idx="20">
                  <c:v>225.38680930265934</c:v>
                </c:pt>
                <c:pt idx="21">
                  <c:v>184.154346823705</c:v>
                </c:pt>
                <c:pt idx="22">
                  <c:v>241.01887908218194</c:v>
                </c:pt>
                <c:pt idx="23">
                  <c:v>198.90781326769616</c:v>
                </c:pt>
                <c:pt idx="24">
                  <c:v>211.6861376963052</c:v>
                </c:pt>
                <c:pt idx="25">
                  <c:v>224.16547909389737</c:v>
                </c:pt>
                <c:pt idx="26">
                  <c:v>220.34618536353841</c:v>
                </c:pt>
                <c:pt idx="27">
                  <c:v>168.66959610867866</c:v>
                </c:pt>
                <c:pt idx="28">
                  <c:v>164.12440719196658</c:v>
                </c:pt>
                <c:pt idx="29">
                  <c:v>217.7570572167044</c:v>
                </c:pt>
                <c:pt idx="30">
                  <c:v>187.21045531109002</c:v>
                </c:pt>
                <c:pt idx="31">
                  <c:v>210.63207374653794</c:v>
                </c:pt>
                <c:pt idx="32">
                  <c:v>234.43298002996428</c:v>
                </c:pt>
                <c:pt idx="33">
                  <c:v>194.04218687335373</c:v>
                </c:pt>
                <c:pt idx="34">
                  <c:v>166.50679566549184</c:v>
                </c:pt>
                <c:pt idx="35">
                  <c:v>178.42626233577852</c:v>
                </c:pt>
                <c:pt idx="36">
                  <c:v>185.12163526950755</c:v>
                </c:pt>
                <c:pt idx="37">
                  <c:v>178.64625929658288</c:v>
                </c:pt>
                <c:pt idx="38">
                  <c:v>186.9381976105351</c:v>
                </c:pt>
                <c:pt idx="39">
                  <c:v>255.24837600094128</c:v>
                </c:pt>
                <c:pt idx="40">
                  <c:v>216.33155465401802</c:v>
                </c:pt>
                <c:pt idx="41">
                  <c:v>169.66743234074283</c:v>
                </c:pt>
                <c:pt idx="42">
                  <c:v>224.17739059070692</c:v>
                </c:pt>
                <c:pt idx="43">
                  <c:v>187.97293123379617</c:v>
                </c:pt>
                <c:pt idx="44">
                  <c:v>180.13524993897832</c:v>
                </c:pt>
                <c:pt idx="45">
                  <c:v>174.22945506346073</c:v>
                </c:pt>
                <c:pt idx="46">
                  <c:v>198.18302403120256</c:v>
                </c:pt>
                <c:pt idx="47">
                  <c:v>217.83898667800193</c:v>
                </c:pt>
                <c:pt idx="48">
                  <c:v>204.23389131913694</c:v>
                </c:pt>
                <c:pt idx="49">
                  <c:v>186.31718193643601</c:v>
                </c:pt>
                <c:pt idx="50">
                  <c:v>234.56944725638277</c:v>
                </c:pt>
                <c:pt idx="51">
                  <c:v>177.93310563283902</c:v>
                </c:pt>
                <c:pt idx="52">
                  <c:v>97</c:v>
                </c:pt>
                <c:pt idx="53">
                  <c:v>224.40932962710707</c:v>
                </c:pt>
                <c:pt idx="54">
                  <c:v>213.07786757748963</c:v>
                </c:pt>
                <c:pt idx="55">
                  <c:v>172.39505591973301</c:v>
                </c:pt>
                <c:pt idx="56">
                  <c:v>236.80677232804302</c:v>
                </c:pt>
                <c:pt idx="57">
                  <c:v>192.36111522378584</c:v>
                </c:pt>
                <c:pt idx="58">
                  <c:v>242.38291971493743</c:v>
                </c:pt>
                <c:pt idx="59">
                  <c:v>154.01774845279198</c:v>
                </c:pt>
                <c:pt idx="60">
                  <c:v>258.96168283144084</c:v>
                </c:pt>
                <c:pt idx="61">
                  <c:v>189.83145528594952</c:v>
                </c:pt>
                <c:pt idx="62">
                  <c:v>233.8774889884792</c:v>
                </c:pt>
                <c:pt idx="63">
                  <c:v>213.18007832635064</c:v>
                </c:pt>
                <c:pt idx="64">
                  <c:v>201.24465251269825</c:v>
                </c:pt>
                <c:pt idx="65">
                  <c:v>224.24085044946321</c:v>
                </c:pt>
                <c:pt idx="66">
                  <c:v>148.36082534330066</c:v>
                </c:pt>
                <c:pt idx="67">
                  <c:v>181.45578957365487</c:v>
                </c:pt>
                <c:pt idx="68">
                  <c:v>220.0103930008305</c:v>
                </c:pt>
                <c:pt idx="69">
                  <c:v>205.47504497445445</c:v>
                </c:pt>
                <c:pt idx="70">
                  <c:v>177.95859462086369</c:v>
                </c:pt>
                <c:pt idx="71">
                  <c:v>204.26074058625809</c:v>
                </c:pt>
                <c:pt idx="72">
                  <c:v>162.96118769452326</c:v>
                </c:pt>
                <c:pt idx="73">
                  <c:v>147.6610972242091</c:v>
                </c:pt>
                <c:pt idx="74">
                  <c:v>164.9574460003895</c:v>
                </c:pt>
                <c:pt idx="75">
                  <c:v>193.21545107366742</c:v>
                </c:pt>
                <c:pt idx="76">
                  <c:v>220.33317801075543</c:v>
                </c:pt>
                <c:pt idx="77">
                  <c:v>188.35729365539748</c:v>
                </c:pt>
                <c:pt idx="78">
                  <c:v>182.6747796694637</c:v>
                </c:pt>
                <c:pt idx="79">
                  <c:v>232.81752021591197</c:v>
                </c:pt>
                <c:pt idx="80">
                  <c:v>220.0635250413109</c:v>
                </c:pt>
                <c:pt idx="81">
                  <c:v>209.74019969019605</c:v>
                </c:pt>
                <c:pt idx="82">
                  <c:v>209.26384718563688</c:v>
                </c:pt>
                <c:pt idx="83">
                  <c:v>174.71705586816478</c:v>
                </c:pt>
                <c:pt idx="84">
                  <c:v>178.65876070347517</c:v>
                </c:pt>
                <c:pt idx="85">
                  <c:v>193.07088553696568</c:v>
                </c:pt>
                <c:pt idx="86">
                  <c:v>236.05926504115052</c:v>
                </c:pt>
                <c:pt idx="87">
                  <c:v>198.79946026301369</c:v>
                </c:pt>
                <c:pt idx="88">
                  <c:v>229.58158047288799</c:v>
                </c:pt>
                <c:pt idx="89">
                  <c:v>181.40805586240432</c:v>
                </c:pt>
                <c:pt idx="90">
                  <c:v>187.8917362000017</c:v>
                </c:pt>
                <c:pt idx="91">
                  <c:v>182.1859816196735</c:v>
                </c:pt>
                <c:pt idx="92">
                  <c:v>128.03199417601152</c:v>
                </c:pt>
                <c:pt idx="93">
                  <c:v>202.04285372619185</c:v>
                </c:pt>
                <c:pt idx="94">
                  <c:v>186.47657194402117</c:v>
                </c:pt>
                <c:pt idx="95">
                  <c:v>208.28510500011694</c:v>
                </c:pt>
                <c:pt idx="96">
                  <c:v>203.5336903541652</c:v>
                </c:pt>
                <c:pt idx="97">
                  <c:v>221.16051434253677</c:v>
                </c:pt>
                <c:pt idx="98">
                  <c:v>197.23107121890996</c:v>
                </c:pt>
                <c:pt idx="99">
                  <c:v>203.65171130414396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406372024"/>
        <c:axId val="406372416"/>
      </c:lineChart>
      <c:catAx>
        <c:axId val="4063720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Day</a:t>
                </a:r>
              </a:p>
              <a:p>
                <a:pPr>
                  <a:defRPr/>
                </a:pPr>
                <a:endParaRPr lang="en-US"/>
              </a:p>
            </c:rich>
          </c:tx>
          <c:layout/>
          <c:overlay val="0"/>
        </c:title>
        <c:majorTickMark val="none"/>
        <c:minorTickMark val="none"/>
        <c:tickLblPos val="nextTo"/>
        <c:crossAx val="406372416"/>
        <c:crosses val="autoZero"/>
        <c:auto val="1"/>
        <c:lblAlgn val="ctr"/>
        <c:lblOffset val="100"/>
        <c:noMultiLvlLbl val="0"/>
      </c:catAx>
      <c:valAx>
        <c:axId val="406372416"/>
        <c:scaling>
          <c:orientation val="minMax"/>
          <c:max val="35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Yield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637202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5AD84F9-4A78-4350-B005-EB707CF09FE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E45638F-9F88-4D14-A9D5-BC6DB123E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21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7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26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78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6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6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6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8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9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8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5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75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4C936-1478-47C1-9D9B-0093F76E9A7F}" type="datetimeFigureOut">
              <a:rPr lang="en-US" smtClean="0"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5CAA2-F8CE-4887-8D76-DC3814236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10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83" y="1937175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JMP Starting Statistical Thinking in Business Statistics Courses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Mary Ann Shifflet</a:t>
            </a:r>
          </a:p>
          <a:p>
            <a:r>
              <a:rPr lang="en-US" smtClean="0"/>
              <a:t>Economics and Marketing</a:t>
            </a:r>
          </a:p>
          <a:p>
            <a:r>
              <a:rPr lang="en-US" smtClean="0"/>
              <a:t>University of Southern Indiana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7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 265: Elementary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core courses in the business core</a:t>
            </a:r>
          </a:p>
          <a:p>
            <a:r>
              <a:rPr lang="en-US" dirty="0" err="1" smtClean="0"/>
              <a:t>Romain</a:t>
            </a:r>
            <a:r>
              <a:rPr lang="en-US" dirty="0" smtClean="0"/>
              <a:t> College of Business</a:t>
            </a:r>
          </a:p>
          <a:p>
            <a:r>
              <a:rPr lang="en-US" dirty="0" smtClean="0"/>
              <a:t>University of Southern Indiana</a:t>
            </a:r>
          </a:p>
          <a:p>
            <a:pPr lvl="1"/>
            <a:r>
              <a:rPr lang="en-US" dirty="0" smtClean="0"/>
              <a:t>Regional university</a:t>
            </a:r>
          </a:p>
          <a:p>
            <a:pPr lvl="1"/>
            <a:r>
              <a:rPr lang="en-US" dirty="0" smtClean="0"/>
              <a:t>High access</a:t>
            </a:r>
          </a:p>
          <a:p>
            <a:pPr lvl="1"/>
            <a:endParaRPr lang="en-US" dirty="0"/>
          </a:p>
          <a:p>
            <a:r>
              <a:rPr lang="en-US" dirty="0" smtClean="0"/>
              <a:t>Large volume of non-quantitative, math averse, non-motivated students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73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03274"/>
          </a:xfrm>
        </p:spPr>
        <p:txBody>
          <a:bodyPr/>
          <a:lstStyle/>
          <a:p>
            <a:r>
              <a:rPr lang="en-US" dirty="0" err="1"/>
              <a:t>Romain</a:t>
            </a:r>
            <a:r>
              <a:rPr lang="en-US" dirty="0"/>
              <a:t> College of Business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93" y="1041400"/>
            <a:ext cx="7262407" cy="4886023"/>
          </a:xfrm>
        </p:spPr>
      </p:pic>
    </p:spTree>
    <p:extLst>
      <p:ext uri="{BB962C8B-B14F-4D97-AF65-F5344CB8AC3E}">
        <p14:creationId xmlns:p14="http://schemas.microsoft.com/office/powerpoint/2010/main" val="199523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Need For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DFW rate</a:t>
            </a:r>
          </a:p>
          <a:p>
            <a:r>
              <a:rPr lang="en-US" dirty="0" smtClean="0"/>
              <a:t>No reinforcement in the curriculum</a:t>
            </a:r>
          </a:p>
          <a:p>
            <a:pPr lvl="1"/>
            <a:r>
              <a:rPr lang="en-US" dirty="0" smtClean="0"/>
              <a:t>Even though it is a pre-</a:t>
            </a:r>
            <a:r>
              <a:rPr lang="en-US" dirty="0" err="1" smtClean="0"/>
              <a:t>req</a:t>
            </a:r>
            <a:r>
              <a:rPr lang="en-US" dirty="0" smtClean="0"/>
              <a:t> for many classes</a:t>
            </a:r>
          </a:p>
          <a:p>
            <a:r>
              <a:rPr lang="en-US" dirty="0" smtClean="0"/>
              <a:t>Job market requires data analysis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3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4574"/>
          </a:xfrm>
        </p:spPr>
        <p:txBody>
          <a:bodyPr/>
          <a:lstStyle/>
          <a:p>
            <a:r>
              <a:rPr lang="en-US" dirty="0" smtClean="0"/>
              <a:t>The Redesign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700"/>
            <a:ext cx="7886700" cy="476726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A problem solving focus not </a:t>
            </a:r>
            <a:r>
              <a:rPr lang="en-US" dirty="0" smtClean="0"/>
              <a:t>“</a:t>
            </a:r>
            <a:r>
              <a:rPr lang="en-US" dirty="0"/>
              <a:t>here’s the data what do I do with </a:t>
            </a:r>
            <a:r>
              <a:rPr lang="en-US" dirty="0" smtClean="0"/>
              <a:t>it”.</a:t>
            </a:r>
            <a:endParaRPr lang="en-US" dirty="0"/>
          </a:p>
          <a:p>
            <a:pPr lvl="0"/>
            <a:r>
              <a:rPr lang="en-US" dirty="0"/>
              <a:t>Minimize formulas</a:t>
            </a:r>
          </a:p>
          <a:p>
            <a:pPr lvl="0"/>
            <a:r>
              <a:rPr lang="en-US" dirty="0"/>
              <a:t>Incorporate technology </a:t>
            </a:r>
          </a:p>
          <a:p>
            <a:pPr lvl="0"/>
            <a:r>
              <a:rPr lang="en-US" dirty="0"/>
              <a:t>Be innovative, not just repackage same old thing</a:t>
            </a:r>
          </a:p>
          <a:p>
            <a:pPr lvl="0"/>
            <a:r>
              <a:rPr lang="en-US" dirty="0" smtClean="0"/>
              <a:t>Focus on statistical thinking</a:t>
            </a:r>
          </a:p>
          <a:p>
            <a:pPr lvl="0"/>
            <a:r>
              <a:rPr lang="en-US" dirty="0" smtClean="0"/>
              <a:t>Students </a:t>
            </a:r>
            <a:r>
              <a:rPr lang="en-US" dirty="0"/>
              <a:t>should see relevance of content</a:t>
            </a:r>
          </a:p>
          <a:p>
            <a:pPr lvl="0"/>
            <a:r>
              <a:rPr lang="en-US" dirty="0" smtClean="0"/>
              <a:t>Heavy </a:t>
            </a:r>
            <a:r>
              <a:rPr lang="en-US" dirty="0"/>
              <a:t>reliance on case studies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4574"/>
          </a:xfrm>
        </p:spPr>
        <p:txBody>
          <a:bodyPr/>
          <a:lstStyle/>
          <a:p>
            <a:r>
              <a:rPr lang="en-US" dirty="0" smtClean="0"/>
              <a:t>Deciding on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700"/>
            <a:ext cx="7886700" cy="476726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Needed ease of use</a:t>
            </a:r>
            <a:endParaRPr lang="en-US" dirty="0"/>
          </a:p>
          <a:p>
            <a:pPr lvl="0"/>
            <a:r>
              <a:rPr lang="en-US" dirty="0" smtClean="0"/>
              <a:t>Minimal learning curve</a:t>
            </a:r>
          </a:p>
          <a:p>
            <a:pPr lvl="1"/>
            <a:r>
              <a:rPr lang="en-US" dirty="0" smtClean="0"/>
              <a:t>For instructor and students</a:t>
            </a:r>
            <a:endParaRPr lang="en-US" dirty="0"/>
          </a:p>
          <a:p>
            <a:pPr lvl="0"/>
            <a:r>
              <a:rPr lang="en-US" dirty="0" smtClean="0"/>
              <a:t>Easy Access</a:t>
            </a:r>
          </a:p>
          <a:p>
            <a:pPr lvl="0"/>
            <a:r>
              <a:rPr lang="en-US" dirty="0" smtClean="0"/>
              <a:t>Good support</a:t>
            </a:r>
          </a:p>
          <a:p>
            <a:pPr lvl="0"/>
            <a:r>
              <a:rPr lang="en-US" dirty="0" smtClean="0"/>
              <a:t>Cost considerations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081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4574"/>
          </a:xfrm>
        </p:spPr>
        <p:txBody>
          <a:bodyPr/>
          <a:lstStyle/>
          <a:p>
            <a:r>
              <a:rPr lang="en-US" dirty="0" smtClean="0"/>
              <a:t>JMP – Technology of Choice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700"/>
            <a:ext cx="7886700" cy="476726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Met all of our criteria</a:t>
            </a:r>
            <a:endParaRPr lang="en-US" dirty="0"/>
          </a:p>
          <a:p>
            <a:pPr lvl="1"/>
            <a:r>
              <a:rPr lang="en-US" dirty="0" smtClean="0"/>
              <a:t>Easy to use</a:t>
            </a:r>
            <a:endParaRPr lang="en-US" dirty="0"/>
          </a:p>
          <a:p>
            <a:pPr lvl="1"/>
            <a:r>
              <a:rPr lang="en-US" dirty="0" smtClean="0"/>
              <a:t>Previous experience with JMP</a:t>
            </a:r>
            <a:endParaRPr lang="en-US" dirty="0"/>
          </a:p>
          <a:p>
            <a:pPr lvl="1"/>
            <a:r>
              <a:rPr lang="en-US" dirty="0"/>
              <a:t>Easy </a:t>
            </a:r>
            <a:r>
              <a:rPr lang="en-US" dirty="0" smtClean="0"/>
              <a:t>access/no cost to students</a:t>
            </a:r>
            <a:endParaRPr lang="en-US" dirty="0"/>
          </a:p>
          <a:p>
            <a:pPr lvl="1"/>
            <a:r>
              <a:rPr lang="en-US" dirty="0" smtClean="0"/>
              <a:t>Great support materials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604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4574"/>
          </a:xfrm>
        </p:spPr>
        <p:txBody>
          <a:bodyPr/>
          <a:lstStyle/>
          <a:p>
            <a:r>
              <a:rPr lang="en-US" dirty="0" smtClean="0"/>
              <a:t>RCOB Computer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700"/>
            <a:ext cx="7886700" cy="4767263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831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JMP and Statistical Thinking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/>
          <a:lstStyle/>
          <a:p>
            <a:r>
              <a:rPr lang="en-US" dirty="0" smtClean="0"/>
              <a:t>Based on book by </a:t>
            </a:r>
            <a:r>
              <a:rPr lang="en-US" dirty="0" err="1" smtClean="0"/>
              <a:t>Hoerl</a:t>
            </a:r>
            <a:r>
              <a:rPr lang="en-US" dirty="0" smtClean="0"/>
              <a:t> and </a:t>
            </a:r>
            <a:r>
              <a:rPr lang="en-US" dirty="0" err="1" smtClean="0"/>
              <a:t>Snee</a:t>
            </a:r>
            <a:endParaRPr lang="en-US" dirty="0" smtClean="0"/>
          </a:p>
          <a:p>
            <a:pPr lvl="1"/>
            <a:r>
              <a:rPr lang="en-US" dirty="0" smtClean="0"/>
              <a:t>Statistical Thinking: Improving Business Performance</a:t>
            </a:r>
          </a:p>
          <a:p>
            <a:r>
              <a:rPr lang="en-US" dirty="0" smtClean="0"/>
              <a:t>Statistical Thinking Strategy:</a:t>
            </a:r>
          </a:p>
          <a:p>
            <a:pPr lvl="1"/>
            <a:r>
              <a:rPr lang="en-US" dirty="0" smtClean="0"/>
              <a:t>Existence of variation</a:t>
            </a:r>
          </a:p>
          <a:p>
            <a:pPr lvl="1"/>
            <a:r>
              <a:rPr lang="en-US" dirty="0" smtClean="0"/>
              <a:t>Synergy between data and subject matter</a:t>
            </a:r>
          </a:p>
          <a:p>
            <a:pPr lvl="1"/>
            <a:r>
              <a:rPr lang="en-US" dirty="0" smtClean="0"/>
              <a:t>Complexity of business processes</a:t>
            </a:r>
          </a:p>
          <a:p>
            <a:pPr lvl="1"/>
            <a:r>
              <a:rPr lang="en-US" dirty="0" smtClean="0"/>
              <a:t>Sequential nature of statistical thinking</a:t>
            </a:r>
          </a:p>
          <a:p>
            <a:r>
              <a:rPr lang="en-US" dirty="0" smtClean="0"/>
              <a:t>Use of JMP allows focus to be on THINKING not on calculations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2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4574"/>
          </a:xfrm>
        </p:spPr>
        <p:txBody>
          <a:bodyPr/>
          <a:lstStyle/>
          <a:p>
            <a:r>
              <a:rPr lang="en-US" dirty="0" smtClean="0"/>
              <a:t>JMP and 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700"/>
            <a:ext cx="7886700" cy="476726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Demo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536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48807"/>
          </a:xfrm>
        </p:spPr>
        <p:txBody>
          <a:bodyPr/>
          <a:lstStyle/>
          <a:p>
            <a:r>
              <a:rPr lang="en-US" dirty="0" smtClean="0"/>
              <a:t>JMP and Statistical Thinking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670826"/>
              </p:ext>
            </p:extLst>
          </p:nvPr>
        </p:nvGraphicFramePr>
        <p:xfrm>
          <a:off x="628650" y="1507066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785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JMP and Statistical Thinking 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89" y="1690689"/>
            <a:ext cx="4871011" cy="3368675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1690690"/>
            <a:ext cx="4254499" cy="33686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822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8247"/>
          </a:xfrm>
        </p:spPr>
        <p:txBody>
          <a:bodyPr/>
          <a:lstStyle/>
          <a:p>
            <a:r>
              <a:rPr lang="en-US" dirty="0" smtClean="0"/>
              <a:t>JMP and Statistical Thinking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332" y="1273374"/>
            <a:ext cx="6687047" cy="4443132"/>
          </a:xfrm>
          <a:prstGeom prst="rect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2945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feedback from students</a:t>
            </a:r>
          </a:p>
          <a:p>
            <a:r>
              <a:rPr lang="en-US" dirty="0" smtClean="0"/>
              <a:t>Somewhat lower DFW rates</a:t>
            </a:r>
          </a:p>
          <a:p>
            <a:r>
              <a:rPr lang="en-US" dirty="0" smtClean="0"/>
              <a:t>Improvement in assessment results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05270"/>
              </p:ext>
            </p:extLst>
          </p:nvPr>
        </p:nvGraphicFramePr>
        <p:xfrm>
          <a:off x="1574800" y="3708401"/>
          <a:ext cx="6777990" cy="1457240"/>
        </p:xfrm>
        <a:graphic>
          <a:graphicData uri="http://schemas.openxmlformats.org/drawingml/2006/table">
            <a:tbl>
              <a:tblPr firstRow="1" firstCol="1" bandRow="1"/>
              <a:tblGrid>
                <a:gridCol w="1961396"/>
                <a:gridCol w="456556"/>
                <a:gridCol w="953112"/>
                <a:gridCol w="1078630"/>
                <a:gridCol w="1118630"/>
                <a:gridCol w="1209666"/>
              </a:tblGrid>
              <a:tr h="7027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Meeting or Exceeding 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Expectations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Concepts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Analytical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Operations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Interpretation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Average 2008 - 2010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Fall 2013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452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86750" cy="4351338"/>
          </a:xfrm>
        </p:spPr>
        <p:txBody>
          <a:bodyPr/>
          <a:lstStyle/>
          <a:p>
            <a:r>
              <a:rPr lang="en-US" dirty="0" smtClean="0"/>
              <a:t>Development of more case studies</a:t>
            </a:r>
          </a:p>
          <a:p>
            <a:r>
              <a:rPr lang="en-US" dirty="0" smtClean="0"/>
              <a:t>Development of more practice exercises</a:t>
            </a:r>
          </a:p>
          <a:p>
            <a:r>
              <a:rPr lang="en-US" dirty="0" smtClean="0"/>
              <a:t>More motivational materials – major specific</a:t>
            </a:r>
          </a:p>
          <a:p>
            <a:r>
              <a:rPr lang="en-US" dirty="0" smtClean="0"/>
              <a:t>Incorporate JMP in other areas of business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6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2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</TotalTime>
  <Words>319</Words>
  <Application>Microsoft Office PowerPoint</Application>
  <PresentationFormat>On-screen Show (4:3)</PresentationFormat>
  <Paragraphs>106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JMP Starting Statistical Thinking in Business Statistics Courses </vt:lpstr>
      <vt:lpstr>Econ 265: Elementary Statistics</vt:lpstr>
      <vt:lpstr>Romain College of Business</vt:lpstr>
      <vt:lpstr>The Need For Change</vt:lpstr>
      <vt:lpstr>The Redesign</vt:lpstr>
      <vt:lpstr>Deciding on Technology</vt:lpstr>
      <vt:lpstr>JMP – Technology of Choice</vt:lpstr>
      <vt:lpstr>RCOB Computer lab</vt:lpstr>
      <vt:lpstr>JMP and Statistical Thinking </vt:lpstr>
      <vt:lpstr>JMP and Statistical Thinking</vt:lpstr>
      <vt:lpstr>JMP and Statistical Thinking </vt:lpstr>
      <vt:lpstr>JMP and Statistical Thinking </vt:lpstr>
      <vt:lpstr>JMP and Statistical Thinking </vt:lpstr>
      <vt:lpstr>The Results</vt:lpstr>
      <vt:lpstr>Next Steps</vt:lpstr>
      <vt:lpstr>Questions and Discussion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JMP Starting Statistical Thinking in Business Statistics Courses</dc:title>
  <dc:creator>Shifflet, Maryann</dc:creator>
  <cp:lastModifiedBy>Shifflet, Maryann</cp:lastModifiedBy>
  <cp:revision>21</cp:revision>
  <cp:lastPrinted>2015-09-04T16:49:48Z</cp:lastPrinted>
  <dcterms:created xsi:type="dcterms:W3CDTF">2015-07-22T19:38:50Z</dcterms:created>
  <dcterms:modified xsi:type="dcterms:W3CDTF">2015-09-04T17:59:26Z</dcterms:modified>
</cp:coreProperties>
</file>