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473" r:id="rId2"/>
    <p:sldId id="522" r:id="rId3"/>
    <p:sldId id="472" r:id="rId4"/>
    <p:sldId id="266" r:id="rId5"/>
    <p:sldId id="335" r:id="rId6"/>
    <p:sldId id="506" r:id="rId7"/>
    <p:sldId id="507" r:id="rId8"/>
    <p:sldId id="508" r:id="rId9"/>
    <p:sldId id="509" r:id="rId10"/>
    <p:sldId id="510" r:id="rId11"/>
    <p:sldId id="516" r:id="rId12"/>
    <p:sldId id="517" r:id="rId13"/>
    <p:sldId id="512" r:id="rId14"/>
    <p:sldId id="518" r:id="rId15"/>
    <p:sldId id="513" r:id="rId16"/>
    <p:sldId id="519" r:id="rId17"/>
    <p:sldId id="514" r:id="rId18"/>
    <p:sldId id="515" r:id="rId19"/>
    <p:sldId id="521"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C5C"/>
    <a:srgbClr val="DE2533"/>
    <a:srgbClr val="9C97FF"/>
    <a:srgbClr val="005CB9"/>
    <a:srgbClr val="FF9821"/>
    <a:srgbClr val="898989"/>
    <a:srgbClr val="8669FF"/>
    <a:srgbClr val="595194"/>
    <a:srgbClr val="575757"/>
    <a:srgbClr val="FFBB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19" autoAdjust="0"/>
    <p:restoredTop sz="63858" autoAdjust="0"/>
  </p:normalViewPr>
  <p:slideViewPr>
    <p:cSldViewPr snapToGrid="0" snapToObjects="1" showGuides="1">
      <p:cViewPr varScale="1">
        <p:scale>
          <a:sx n="78" d="100"/>
          <a:sy n="78" d="100"/>
        </p:scale>
        <p:origin x="-90" y="-204"/>
      </p:cViewPr>
      <p:guideLst>
        <p:guide orient="horz" pos="168"/>
        <p:guide orient="horz" pos="839"/>
        <p:guide orient="horz" pos="3813"/>
        <p:guide orient="horz" pos="1089"/>
        <p:guide orient="horz" pos="1204"/>
        <p:guide orient="horz" pos="390"/>
        <p:guide orient="horz" pos="4069"/>
        <p:guide orient="horz" pos="4200"/>
        <p:guide pos="2880"/>
        <p:guide pos="260"/>
        <p:guide pos="5500"/>
        <p:guide pos="2926"/>
        <p:guide pos="2833"/>
        <p:guide pos="2706"/>
        <p:guide pos="3053"/>
        <p:guide pos="2567"/>
        <p:guide pos="3192"/>
      </p:guideLst>
    </p:cSldViewPr>
  </p:slideViewPr>
  <p:outlineViewPr>
    <p:cViewPr>
      <p:scale>
        <a:sx n="33" d="100"/>
        <a:sy n="33" d="100"/>
      </p:scale>
      <p:origin x="0" y="16378"/>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50" d="100"/>
        <a:sy n="50" d="100"/>
      </p:scale>
      <p:origin x="0" y="0"/>
    </p:cViewPr>
  </p:sorterViewPr>
  <p:notesViewPr>
    <p:cSldViewPr snapToGrid="0" snapToObjects="1" showGuides="1">
      <p:cViewPr varScale="1">
        <p:scale>
          <a:sx n="68" d="100"/>
          <a:sy n="68" d="100"/>
        </p:scale>
        <p:origin x="-1781" y="-8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slide" Target="slides/slide13.xml"/><Relationship Id="rId1" Type="http://schemas.openxmlformats.org/officeDocument/2006/relationships/slide" Target="slides/slide11.xml"/><Relationship Id="rId6" Type="http://schemas.openxmlformats.org/officeDocument/2006/relationships/slide" Target="slides/slide18.xml"/><Relationship Id="rId5" Type="http://schemas.openxmlformats.org/officeDocument/2006/relationships/slide" Target="slides/slide17.xml"/><Relationship Id="rId4"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3DC3E89-CDC9-40B8-A177-697B01EC3FE7}" type="datetimeFigureOut">
              <a:rPr lang="en-US" smtClean="0">
                <a:solidFill>
                  <a:srgbClr val="898989"/>
                </a:solidFill>
              </a:rPr>
              <a:t>9/2/2015</a:t>
            </a:fld>
            <a:endParaRPr lang="en-US">
              <a:solidFill>
                <a:srgbClr val="898989"/>
              </a:solidFill>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solidFill>
                <a:srgbClr val="898989"/>
              </a:solidFill>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378EDC2-A989-4428-AAC6-FEBE43932169}" type="slidenum">
              <a:rPr lang="en-US" smtClean="0">
                <a:solidFill>
                  <a:srgbClr val="898989"/>
                </a:solidFill>
              </a:rPr>
              <a:t>‹#›</a:t>
            </a:fld>
            <a:endParaRPr lang="en-US">
              <a:solidFill>
                <a:srgbClr val="898989"/>
              </a:solidFill>
            </a:endParaRPr>
          </a:p>
        </p:txBody>
      </p:sp>
    </p:spTree>
    <p:extLst>
      <p:ext uri="{BB962C8B-B14F-4D97-AF65-F5344CB8AC3E}">
        <p14:creationId xmlns:p14="http://schemas.microsoft.com/office/powerpoint/2010/main" val="1101932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rgbClr val="898989"/>
                </a:solidFill>
              </a:defRPr>
            </a:lvl1pPr>
          </a:lstStyle>
          <a:p>
            <a:fld id="{23C0586E-364E-4372-80AA-1C929B9BCABF}" type="datetimeFigureOut">
              <a:rPr lang="en-US" smtClean="0"/>
              <a:pPr/>
              <a:t>9/2/2015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rgbClr val="898989"/>
                </a:solidFill>
              </a:defRPr>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rgbClr val="898989"/>
                </a:solidFill>
              </a:defRPr>
            </a:lvl1pPr>
          </a:lstStyle>
          <a:p>
            <a:fld id="{4A55B9BF-99C7-425D-A1C7-4E0B8871658A}" type="slidenum">
              <a:rPr lang="en-US" smtClean="0"/>
              <a:pPr/>
              <a:t>‹#›</a:t>
            </a:fld>
            <a:endParaRPr lang="en-US"/>
          </a:p>
        </p:txBody>
      </p:sp>
    </p:spTree>
    <p:extLst>
      <p:ext uri="{BB962C8B-B14F-4D97-AF65-F5344CB8AC3E}">
        <p14:creationId xmlns:p14="http://schemas.microsoft.com/office/powerpoint/2010/main" val="215953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714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44488" indent="-171450" algn="l" defTabSz="914400" rtl="0" eaLnBrk="1" latinLnBrk="0" hangingPunct="1">
      <a:buFont typeface="GE Inspira Pitch" panose="020F0603030400020203" pitchFamily="34" charset="0"/>
      <a:buChar char="–"/>
      <a:tabLst>
        <a:tab pos="403225" algn="l"/>
      </a:tabLst>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55B9BF-99C7-425D-A1C7-4E0B8871658A}" type="slidenum">
              <a:rPr lang="en-US" smtClean="0"/>
              <a:t>3</a:t>
            </a:fld>
            <a:endParaRPr lang="en-US"/>
          </a:p>
        </p:txBody>
      </p:sp>
    </p:spTree>
    <p:extLst>
      <p:ext uri="{BB962C8B-B14F-4D97-AF65-F5344CB8AC3E}">
        <p14:creationId xmlns:p14="http://schemas.microsoft.com/office/powerpoint/2010/main" val="3519917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55B9BF-99C7-425D-A1C7-4E0B8871658A}" type="slidenum">
              <a:rPr lang="en-US" smtClean="0"/>
              <a:t>4</a:t>
            </a:fld>
            <a:endParaRPr lang="en-US"/>
          </a:p>
        </p:txBody>
      </p:sp>
    </p:spTree>
    <p:extLst>
      <p:ext uri="{BB962C8B-B14F-4D97-AF65-F5344CB8AC3E}">
        <p14:creationId xmlns:p14="http://schemas.microsoft.com/office/powerpoint/2010/main" val="3519917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A55B9BF-99C7-425D-A1C7-4E0B8871658A}" type="slidenum">
              <a:rPr lang="en-US" smtClean="0"/>
              <a:t>5</a:t>
            </a:fld>
            <a:endParaRPr lang="en-US"/>
          </a:p>
        </p:txBody>
      </p:sp>
    </p:spTree>
    <p:extLst>
      <p:ext uri="{BB962C8B-B14F-4D97-AF65-F5344CB8AC3E}">
        <p14:creationId xmlns:p14="http://schemas.microsoft.com/office/powerpoint/2010/main" val="3519917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28688" eaLnBrk="0" hangingPunct="0">
              <a:spcBef>
                <a:spcPct val="30000"/>
              </a:spcBef>
              <a:defRPr kumimoji="1" sz="1200">
                <a:solidFill>
                  <a:schemeClr val="tx1"/>
                </a:solidFill>
                <a:latin typeface="Arial" charset="0"/>
                <a:cs typeface="Arial" charset="0"/>
              </a:defRPr>
            </a:lvl1pPr>
            <a:lvl2pPr marL="742950" indent="-285750" defTabSz="928688" eaLnBrk="0" hangingPunct="0">
              <a:spcBef>
                <a:spcPct val="30000"/>
              </a:spcBef>
              <a:defRPr kumimoji="1" sz="1200">
                <a:solidFill>
                  <a:schemeClr val="tx1"/>
                </a:solidFill>
                <a:latin typeface="Arial" charset="0"/>
                <a:cs typeface="Arial" charset="0"/>
              </a:defRPr>
            </a:lvl2pPr>
            <a:lvl3pPr marL="1143000" indent="-228600" defTabSz="928688" eaLnBrk="0" hangingPunct="0">
              <a:spcBef>
                <a:spcPct val="30000"/>
              </a:spcBef>
              <a:defRPr kumimoji="1" sz="1200">
                <a:solidFill>
                  <a:schemeClr val="tx1"/>
                </a:solidFill>
                <a:latin typeface="Arial" charset="0"/>
                <a:cs typeface="Arial" charset="0"/>
              </a:defRPr>
            </a:lvl3pPr>
            <a:lvl4pPr marL="1600200" indent="-228600" defTabSz="928688" eaLnBrk="0" hangingPunct="0">
              <a:spcBef>
                <a:spcPct val="30000"/>
              </a:spcBef>
              <a:defRPr kumimoji="1" sz="1200">
                <a:solidFill>
                  <a:schemeClr val="tx1"/>
                </a:solidFill>
                <a:latin typeface="Arial" charset="0"/>
                <a:cs typeface="Arial" charset="0"/>
              </a:defRPr>
            </a:lvl4pPr>
            <a:lvl5pPr marL="2057400" indent="-228600" defTabSz="928688" eaLnBrk="0" hangingPunct="0">
              <a:spcBef>
                <a:spcPct val="30000"/>
              </a:spcBef>
              <a:defRPr kumimoji="1" sz="1200">
                <a:solidFill>
                  <a:schemeClr val="tx1"/>
                </a:solidFill>
                <a:latin typeface="Arial" charset="0"/>
                <a:cs typeface="Arial" charset="0"/>
              </a:defRPr>
            </a:lvl5pPr>
            <a:lvl6pPr marL="2514600" indent="-228600" defTabSz="928688" eaLnBrk="0" fontAlgn="base" hangingPunct="0">
              <a:spcBef>
                <a:spcPct val="30000"/>
              </a:spcBef>
              <a:spcAft>
                <a:spcPct val="0"/>
              </a:spcAft>
              <a:defRPr kumimoji="1" sz="1200">
                <a:solidFill>
                  <a:schemeClr val="tx1"/>
                </a:solidFill>
                <a:latin typeface="Arial" charset="0"/>
                <a:cs typeface="Arial" charset="0"/>
              </a:defRPr>
            </a:lvl6pPr>
            <a:lvl7pPr marL="2971800" indent="-228600" defTabSz="928688" eaLnBrk="0" fontAlgn="base" hangingPunct="0">
              <a:spcBef>
                <a:spcPct val="30000"/>
              </a:spcBef>
              <a:spcAft>
                <a:spcPct val="0"/>
              </a:spcAft>
              <a:defRPr kumimoji="1" sz="1200">
                <a:solidFill>
                  <a:schemeClr val="tx1"/>
                </a:solidFill>
                <a:latin typeface="Arial" charset="0"/>
                <a:cs typeface="Arial" charset="0"/>
              </a:defRPr>
            </a:lvl7pPr>
            <a:lvl8pPr marL="3429000" indent="-228600" defTabSz="928688" eaLnBrk="0" fontAlgn="base" hangingPunct="0">
              <a:spcBef>
                <a:spcPct val="30000"/>
              </a:spcBef>
              <a:spcAft>
                <a:spcPct val="0"/>
              </a:spcAft>
              <a:defRPr kumimoji="1" sz="1200">
                <a:solidFill>
                  <a:schemeClr val="tx1"/>
                </a:solidFill>
                <a:latin typeface="Arial" charset="0"/>
                <a:cs typeface="Arial" charset="0"/>
              </a:defRPr>
            </a:lvl8pPr>
            <a:lvl9pPr marL="3886200" indent="-228600" defTabSz="928688" eaLnBrk="0" fontAlgn="base" hangingPunct="0">
              <a:spcBef>
                <a:spcPct val="30000"/>
              </a:spcBef>
              <a:spcAft>
                <a:spcPct val="0"/>
              </a:spcAft>
              <a:defRPr kumimoji="1" sz="1200">
                <a:solidFill>
                  <a:schemeClr val="tx1"/>
                </a:solidFill>
                <a:latin typeface="Arial" charset="0"/>
                <a:cs typeface="Arial" charset="0"/>
              </a:defRPr>
            </a:lvl9pPr>
          </a:lstStyle>
          <a:p>
            <a:pPr>
              <a:spcBef>
                <a:spcPct val="0"/>
              </a:spcBef>
            </a:pPr>
            <a:r>
              <a:rPr kumimoji="0" lang="en-US" altLang="en-US" sz="1000" smtClean="0"/>
              <a:t>TX-SX:</a:t>
            </a:r>
            <a:r>
              <a:rPr kumimoji="0" lang="en-US" altLang="en-US" sz="1000" b="0" smtClean="0"/>
              <a:t> Title of presentation</a:t>
            </a:r>
          </a:p>
        </p:txBody>
      </p:sp>
      <p:sp>
        <p:nvSpPr>
          <p:cNvPr id="31747"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28688" eaLnBrk="0" hangingPunct="0">
              <a:spcBef>
                <a:spcPct val="30000"/>
              </a:spcBef>
              <a:defRPr kumimoji="1" sz="1200">
                <a:solidFill>
                  <a:schemeClr val="tx1"/>
                </a:solidFill>
                <a:latin typeface="Arial" charset="0"/>
                <a:cs typeface="Arial" charset="0"/>
              </a:defRPr>
            </a:lvl1pPr>
            <a:lvl2pPr marL="742950" indent="-285750" defTabSz="928688" eaLnBrk="0" hangingPunct="0">
              <a:spcBef>
                <a:spcPct val="30000"/>
              </a:spcBef>
              <a:defRPr kumimoji="1" sz="1200">
                <a:solidFill>
                  <a:schemeClr val="tx1"/>
                </a:solidFill>
                <a:latin typeface="Arial" charset="0"/>
                <a:cs typeface="Arial" charset="0"/>
              </a:defRPr>
            </a:lvl2pPr>
            <a:lvl3pPr marL="1143000" indent="-228600" defTabSz="928688" eaLnBrk="0" hangingPunct="0">
              <a:spcBef>
                <a:spcPct val="30000"/>
              </a:spcBef>
              <a:defRPr kumimoji="1" sz="1200">
                <a:solidFill>
                  <a:schemeClr val="tx1"/>
                </a:solidFill>
                <a:latin typeface="Arial" charset="0"/>
                <a:cs typeface="Arial" charset="0"/>
              </a:defRPr>
            </a:lvl3pPr>
            <a:lvl4pPr marL="1600200" indent="-228600" defTabSz="928688" eaLnBrk="0" hangingPunct="0">
              <a:spcBef>
                <a:spcPct val="30000"/>
              </a:spcBef>
              <a:defRPr kumimoji="1" sz="1200">
                <a:solidFill>
                  <a:schemeClr val="tx1"/>
                </a:solidFill>
                <a:latin typeface="Arial" charset="0"/>
                <a:cs typeface="Arial" charset="0"/>
              </a:defRPr>
            </a:lvl4pPr>
            <a:lvl5pPr marL="2057400" indent="-228600" defTabSz="928688" eaLnBrk="0" hangingPunct="0">
              <a:spcBef>
                <a:spcPct val="30000"/>
              </a:spcBef>
              <a:defRPr kumimoji="1" sz="1200">
                <a:solidFill>
                  <a:schemeClr val="tx1"/>
                </a:solidFill>
                <a:latin typeface="Arial" charset="0"/>
                <a:cs typeface="Arial" charset="0"/>
              </a:defRPr>
            </a:lvl5pPr>
            <a:lvl6pPr marL="2514600" indent="-228600" defTabSz="928688" eaLnBrk="0" fontAlgn="base" hangingPunct="0">
              <a:spcBef>
                <a:spcPct val="30000"/>
              </a:spcBef>
              <a:spcAft>
                <a:spcPct val="0"/>
              </a:spcAft>
              <a:defRPr kumimoji="1" sz="1200">
                <a:solidFill>
                  <a:schemeClr val="tx1"/>
                </a:solidFill>
                <a:latin typeface="Arial" charset="0"/>
                <a:cs typeface="Arial" charset="0"/>
              </a:defRPr>
            </a:lvl6pPr>
            <a:lvl7pPr marL="2971800" indent="-228600" defTabSz="928688" eaLnBrk="0" fontAlgn="base" hangingPunct="0">
              <a:spcBef>
                <a:spcPct val="30000"/>
              </a:spcBef>
              <a:spcAft>
                <a:spcPct val="0"/>
              </a:spcAft>
              <a:defRPr kumimoji="1" sz="1200">
                <a:solidFill>
                  <a:schemeClr val="tx1"/>
                </a:solidFill>
                <a:latin typeface="Arial" charset="0"/>
                <a:cs typeface="Arial" charset="0"/>
              </a:defRPr>
            </a:lvl7pPr>
            <a:lvl8pPr marL="3429000" indent="-228600" defTabSz="928688" eaLnBrk="0" fontAlgn="base" hangingPunct="0">
              <a:spcBef>
                <a:spcPct val="30000"/>
              </a:spcBef>
              <a:spcAft>
                <a:spcPct val="0"/>
              </a:spcAft>
              <a:defRPr kumimoji="1" sz="1200">
                <a:solidFill>
                  <a:schemeClr val="tx1"/>
                </a:solidFill>
                <a:latin typeface="Arial" charset="0"/>
                <a:cs typeface="Arial" charset="0"/>
              </a:defRPr>
            </a:lvl8pPr>
            <a:lvl9pPr marL="3886200" indent="-228600" defTabSz="928688" eaLnBrk="0" fontAlgn="base" hangingPunct="0">
              <a:spcBef>
                <a:spcPct val="30000"/>
              </a:spcBef>
              <a:spcAft>
                <a:spcPct val="0"/>
              </a:spcAft>
              <a:defRPr kumimoji="1" sz="1200">
                <a:solidFill>
                  <a:schemeClr val="tx1"/>
                </a:solidFill>
                <a:latin typeface="Arial" charset="0"/>
                <a:cs typeface="Arial" charset="0"/>
              </a:defRPr>
            </a:lvl9pPr>
          </a:lstStyle>
          <a:p>
            <a:pPr>
              <a:spcBef>
                <a:spcPct val="0"/>
              </a:spcBef>
            </a:pPr>
            <a:r>
              <a:rPr kumimoji="0" lang="en-US" altLang="en-US" sz="1000" smtClean="0"/>
              <a:t>Presenters Name</a:t>
            </a:r>
          </a:p>
        </p:txBody>
      </p:sp>
      <p:sp>
        <p:nvSpPr>
          <p:cNvPr id="3174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28688" eaLnBrk="0" hangingPunct="0">
              <a:spcBef>
                <a:spcPct val="30000"/>
              </a:spcBef>
              <a:defRPr kumimoji="1" sz="1200">
                <a:solidFill>
                  <a:schemeClr val="tx1"/>
                </a:solidFill>
                <a:latin typeface="Arial" charset="0"/>
                <a:cs typeface="Arial" charset="0"/>
              </a:defRPr>
            </a:lvl1pPr>
            <a:lvl2pPr marL="742950" indent="-285750" defTabSz="928688" eaLnBrk="0" hangingPunct="0">
              <a:spcBef>
                <a:spcPct val="30000"/>
              </a:spcBef>
              <a:defRPr kumimoji="1" sz="1200">
                <a:solidFill>
                  <a:schemeClr val="tx1"/>
                </a:solidFill>
                <a:latin typeface="Arial" charset="0"/>
                <a:cs typeface="Arial" charset="0"/>
              </a:defRPr>
            </a:lvl2pPr>
            <a:lvl3pPr marL="1143000" indent="-228600" defTabSz="928688" eaLnBrk="0" hangingPunct="0">
              <a:spcBef>
                <a:spcPct val="30000"/>
              </a:spcBef>
              <a:defRPr kumimoji="1" sz="1200">
                <a:solidFill>
                  <a:schemeClr val="tx1"/>
                </a:solidFill>
                <a:latin typeface="Arial" charset="0"/>
                <a:cs typeface="Arial" charset="0"/>
              </a:defRPr>
            </a:lvl3pPr>
            <a:lvl4pPr marL="1600200" indent="-228600" defTabSz="928688" eaLnBrk="0" hangingPunct="0">
              <a:spcBef>
                <a:spcPct val="30000"/>
              </a:spcBef>
              <a:defRPr kumimoji="1" sz="1200">
                <a:solidFill>
                  <a:schemeClr val="tx1"/>
                </a:solidFill>
                <a:latin typeface="Arial" charset="0"/>
                <a:cs typeface="Arial" charset="0"/>
              </a:defRPr>
            </a:lvl4pPr>
            <a:lvl5pPr marL="2057400" indent="-228600" defTabSz="928688" eaLnBrk="0" hangingPunct="0">
              <a:spcBef>
                <a:spcPct val="30000"/>
              </a:spcBef>
              <a:defRPr kumimoji="1" sz="1200">
                <a:solidFill>
                  <a:schemeClr val="tx1"/>
                </a:solidFill>
                <a:latin typeface="Arial" charset="0"/>
                <a:cs typeface="Arial" charset="0"/>
              </a:defRPr>
            </a:lvl5pPr>
            <a:lvl6pPr marL="2514600" indent="-228600" defTabSz="928688" eaLnBrk="0" fontAlgn="base" hangingPunct="0">
              <a:spcBef>
                <a:spcPct val="30000"/>
              </a:spcBef>
              <a:spcAft>
                <a:spcPct val="0"/>
              </a:spcAft>
              <a:defRPr kumimoji="1" sz="1200">
                <a:solidFill>
                  <a:schemeClr val="tx1"/>
                </a:solidFill>
                <a:latin typeface="Arial" charset="0"/>
                <a:cs typeface="Arial" charset="0"/>
              </a:defRPr>
            </a:lvl6pPr>
            <a:lvl7pPr marL="2971800" indent="-228600" defTabSz="928688" eaLnBrk="0" fontAlgn="base" hangingPunct="0">
              <a:spcBef>
                <a:spcPct val="30000"/>
              </a:spcBef>
              <a:spcAft>
                <a:spcPct val="0"/>
              </a:spcAft>
              <a:defRPr kumimoji="1" sz="1200">
                <a:solidFill>
                  <a:schemeClr val="tx1"/>
                </a:solidFill>
                <a:latin typeface="Arial" charset="0"/>
                <a:cs typeface="Arial" charset="0"/>
              </a:defRPr>
            </a:lvl7pPr>
            <a:lvl8pPr marL="3429000" indent="-228600" defTabSz="928688" eaLnBrk="0" fontAlgn="base" hangingPunct="0">
              <a:spcBef>
                <a:spcPct val="30000"/>
              </a:spcBef>
              <a:spcAft>
                <a:spcPct val="0"/>
              </a:spcAft>
              <a:defRPr kumimoji="1" sz="1200">
                <a:solidFill>
                  <a:schemeClr val="tx1"/>
                </a:solidFill>
                <a:latin typeface="Arial" charset="0"/>
                <a:cs typeface="Arial" charset="0"/>
              </a:defRPr>
            </a:lvl8pPr>
            <a:lvl9pPr marL="3886200" indent="-228600" defTabSz="928688" eaLnBrk="0" fontAlgn="base" hangingPunct="0">
              <a:spcBef>
                <a:spcPct val="30000"/>
              </a:spcBef>
              <a:spcAft>
                <a:spcPct val="0"/>
              </a:spcAft>
              <a:defRPr kumimoji="1" sz="1200">
                <a:solidFill>
                  <a:schemeClr val="tx1"/>
                </a:solidFill>
                <a:latin typeface="Arial" charset="0"/>
                <a:cs typeface="Arial" charset="0"/>
              </a:defRPr>
            </a:lvl9pPr>
          </a:lstStyle>
          <a:p>
            <a:pPr>
              <a:spcBef>
                <a:spcPct val="0"/>
              </a:spcBef>
            </a:pPr>
            <a:r>
              <a:rPr kumimoji="0" lang="en-US" altLang="en-US" sz="1000" smtClean="0"/>
              <a:t>Page  </a:t>
            </a:r>
            <a:fld id="{4515B296-02A5-46CD-AA95-0F7253237A84}" type="slidenum">
              <a:rPr kumimoji="0" lang="en-US" altLang="en-US" sz="1000" smtClean="0"/>
              <a:pPr>
                <a:spcBef>
                  <a:spcPct val="0"/>
                </a:spcBef>
              </a:pPr>
              <a:t>18</a:t>
            </a:fld>
            <a:endParaRPr kumimoji="0" lang="en-US" altLang="en-US" sz="1000" smtClean="0"/>
          </a:p>
        </p:txBody>
      </p:sp>
      <p:sp>
        <p:nvSpPr>
          <p:cNvPr id="31749" name="Rectangle 2"/>
          <p:cNvSpPr>
            <a:spLocks noGrp="1" noRot="1" noChangeAspect="1" noChangeArrowheads="1" noTextEdit="1"/>
          </p:cNvSpPr>
          <p:nvPr>
            <p:ph type="sldImg"/>
          </p:nvPr>
        </p:nvSpPr>
        <p:spPr>
          <a:xfrm>
            <a:off x="1181100" y="696913"/>
            <a:ext cx="4648200" cy="3486150"/>
          </a:xfrm>
          <a:ln/>
        </p:spPr>
      </p:sp>
      <p:sp>
        <p:nvSpPr>
          <p:cNvPr id="3175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3" tIns="46441" rIns="92883" bIns="46441"/>
          <a:lstStyle/>
          <a:p>
            <a:pPr eaLnBrk="1" hangingPunct="1"/>
            <a:endParaRPr lang="en-GB" altLang="en-US" sz="110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2">
    <p:bg bwMode="gray">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936702"/>
            <a:ext cx="4382429" cy="1918010"/>
          </a:xfrm>
          <a:prstGeom prst="rect">
            <a:avLst/>
          </a:prstGeom>
        </p:spPr>
      </p:pic>
      <p:sp>
        <p:nvSpPr>
          <p:cNvPr id="2" name="Title 1"/>
          <p:cNvSpPr>
            <a:spLocks noGrp="1"/>
          </p:cNvSpPr>
          <p:nvPr>
            <p:ph type="ctrTitle" hasCustomPrompt="1"/>
          </p:nvPr>
        </p:nvSpPr>
        <p:spPr>
          <a:xfrm>
            <a:off x="365760" y="3482975"/>
            <a:ext cx="8318500" cy="1470025"/>
          </a:xfrm>
        </p:spPr>
        <p:txBody>
          <a:bodyPr/>
          <a:lstStyle>
            <a:lvl1pPr>
              <a:lnSpc>
                <a:spcPct val="90000"/>
              </a:lnSpc>
              <a:defRPr sz="4800"/>
            </a:lvl1pPr>
          </a:lstStyle>
          <a:p>
            <a:r>
              <a:rPr lang="en-US" dirty="0" smtClean="0"/>
              <a:t>Click to add title</a:t>
            </a:r>
            <a:br>
              <a:rPr lang="en-US" dirty="0" smtClean="0"/>
            </a:br>
            <a:r>
              <a:rPr lang="en-US" dirty="0" smtClean="0"/>
              <a:t>two lines maximum</a:t>
            </a:r>
            <a:endParaRPr lang="en-US" dirty="0"/>
          </a:p>
        </p:txBody>
      </p:sp>
      <p:sp>
        <p:nvSpPr>
          <p:cNvPr id="3" name="Subtitle 2"/>
          <p:cNvSpPr>
            <a:spLocks noGrp="1"/>
          </p:cNvSpPr>
          <p:nvPr>
            <p:ph type="subTitle" idx="1" hasCustomPrompt="1"/>
          </p:nvPr>
        </p:nvSpPr>
        <p:spPr>
          <a:xfrm>
            <a:off x="384048" y="5001768"/>
            <a:ext cx="6316112" cy="762000"/>
          </a:xfrm>
        </p:spPr>
        <p:txBody>
          <a:bodyPr/>
          <a:lstStyle>
            <a:lvl1pPr marL="0" indent="0" algn="l">
              <a:lnSpc>
                <a:spcPct val="110000"/>
              </a:lnSpc>
              <a:spcBef>
                <a:spcPts val="0"/>
              </a:spcBef>
              <a:buNone/>
              <a:defRPr sz="24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subtitle</a:t>
            </a:r>
          </a:p>
          <a:p>
            <a:r>
              <a:rPr lang="en-US" dirty="0" smtClean="0"/>
              <a:t>Month XX, 201X</a:t>
            </a:r>
            <a:endParaRPr lang="en-US" dirty="0"/>
          </a:p>
        </p:txBody>
      </p:sp>
      <p:sp>
        <p:nvSpPr>
          <p:cNvPr id="6" name="TextBox 5"/>
          <p:cNvSpPr txBox="1"/>
          <p:nvPr userDrawn="1"/>
        </p:nvSpPr>
        <p:spPr>
          <a:xfrm>
            <a:off x="397510" y="6175107"/>
            <a:ext cx="2069797" cy="338554"/>
          </a:xfrm>
          <a:prstGeom prst="rect">
            <a:avLst/>
          </a:prstGeom>
          <a:noFill/>
        </p:spPr>
        <p:txBody>
          <a:bodyPr wrap="none" lIns="0" tIns="0" rIns="0" bIns="0" rtlCol="0" anchor="b" anchorCtr="0">
            <a:noAutofit/>
          </a:bodyPr>
          <a:lstStyle/>
          <a:p>
            <a:r>
              <a:rPr lang="en-US" sz="1600" b="1" dirty="0" smtClean="0">
                <a:solidFill>
                  <a:schemeClr val="tx2"/>
                </a:solidFill>
              </a:rPr>
              <a:t>Imagination at work</a:t>
            </a:r>
            <a:endParaRPr lang="en-US" sz="1600" b="1" dirty="0">
              <a:solidFill>
                <a:schemeClr val="tx2"/>
              </a:solidFill>
            </a:endParaRPr>
          </a:p>
        </p:txBody>
      </p:sp>
    </p:spTree>
    <p:extLst>
      <p:ext uri="{BB962C8B-B14F-4D97-AF65-F5344CB8AC3E}">
        <p14:creationId xmlns:p14="http://schemas.microsoft.com/office/powerpoint/2010/main" val="31512396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384048" y="1627632"/>
            <a:ext cx="8347202" cy="43468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12"/>
          </p:nvPr>
        </p:nvSpPr>
        <p:spPr/>
        <p:txBody>
          <a:bodyPr/>
          <a:lstStyle/>
          <a:p>
            <a:fld id="{0D558541-60C9-42A2-8392-FF12533A6B7A}"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90010" y="2747009"/>
            <a:ext cx="1363980" cy="1363980"/>
          </a:xfrm>
          <a:prstGeom prst="rect">
            <a:avLst/>
          </a:prstGeom>
        </p:spPr>
      </p:pic>
    </p:spTree>
    <p:extLst>
      <p:ext uri="{BB962C8B-B14F-4D97-AF65-F5344CB8AC3E}">
        <p14:creationId xmlns:p14="http://schemas.microsoft.com/office/powerpoint/2010/main" val="12975894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itle 1"/>
          <p:cNvSpPr>
            <a:spLocks noGrp="1"/>
          </p:cNvSpPr>
          <p:nvPr>
            <p:ph type="title"/>
          </p:nvPr>
        </p:nvSpPr>
        <p:spPr>
          <a:xfrm>
            <a:off x="554183" y="152681"/>
            <a:ext cx="8361795" cy="914680"/>
          </a:xfrm>
        </p:spPr>
        <p:txBody>
          <a:bodyPr/>
          <a:lstStyle/>
          <a:p>
            <a:r>
              <a:rPr lang="en-US" smtClean="0"/>
              <a:t>Click to edit Master title style</a:t>
            </a:r>
            <a:endParaRPr lang="en-US"/>
          </a:p>
        </p:txBody>
      </p:sp>
    </p:spTree>
    <p:extLst>
      <p:ext uri="{BB962C8B-B14F-4D97-AF65-F5344CB8AC3E}">
        <p14:creationId xmlns:p14="http://schemas.microsoft.com/office/powerpoint/2010/main" val="2635904"/>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Title 1"/>
          <p:cNvSpPr>
            <a:spLocks noGrp="1"/>
          </p:cNvSpPr>
          <p:nvPr>
            <p:ph type="title"/>
          </p:nvPr>
        </p:nvSpPr>
        <p:spPr>
          <a:xfrm>
            <a:off x="554183" y="152681"/>
            <a:ext cx="8361795" cy="914680"/>
          </a:xfrm>
        </p:spPr>
        <p:txBody>
          <a:bodyPr/>
          <a:lstStyle/>
          <a:p>
            <a:r>
              <a:rPr lang="en-US" smtClean="0"/>
              <a:t>Click to edit Master title style</a:t>
            </a:r>
            <a:endParaRPr lang="en-US"/>
          </a:p>
        </p:txBody>
      </p:sp>
    </p:spTree>
    <p:extLst>
      <p:ext uri="{BB962C8B-B14F-4D97-AF65-F5344CB8AC3E}">
        <p14:creationId xmlns:p14="http://schemas.microsoft.com/office/powerpoint/2010/main" val="2861974005"/>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Title 1"/>
          <p:cNvSpPr>
            <a:spLocks noGrp="1"/>
          </p:cNvSpPr>
          <p:nvPr>
            <p:ph type="title"/>
          </p:nvPr>
        </p:nvSpPr>
        <p:spPr>
          <a:xfrm>
            <a:off x="554183" y="152681"/>
            <a:ext cx="8361795" cy="914680"/>
          </a:xfrm>
        </p:spPr>
        <p:txBody>
          <a:bodyPr/>
          <a:lstStyle/>
          <a:p>
            <a:r>
              <a:rPr lang="en-US" smtClean="0"/>
              <a:t>Click to edit Master title style</a:t>
            </a:r>
            <a:endParaRPr lang="en-US"/>
          </a:p>
        </p:txBody>
      </p:sp>
    </p:spTree>
    <p:extLst>
      <p:ext uri="{BB962C8B-B14F-4D97-AF65-F5344CB8AC3E}">
        <p14:creationId xmlns:p14="http://schemas.microsoft.com/office/powerpoint/2010/main" val="996117958"/>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Title 1"/>
          <p:cNvSpPr>
            <a:spLocks noGrp="1"/>
          </p:cNvSpPr>
          <p:nvPr>
            <p:ph type="title"/>
          </p:nvPr>
        </p:nvSpPr>
        <p:spPr>
          <a:xfrm>
            <a:off x="554183" y="152681"/>
            <a:ext cx="8361795" cy="914680"/>
          </a:xfrm>
        </p:spPr>
        <p:txBody>
          <a:bodyPr/>
          <a:lstStyle/>
          <a:p>
            <a:r>
              <a:rPr lang="en-US" smtClean="0"/>
              <a:t>Click to edit Master title style</a:t>
            </a:r>
            <a:endParaRPr lang="en-US"/>
          </a:p>
        </p:txBody>
      </p:sp>
    </p:spTree>
    <p:extLst>
      <p:ext uri="{BB962C8B-B14F-4D97-AF65-F5344CB8AC3E}">
        <p14:creationId xmlns:p14="http://schemas.microsoft.com/office/powerpoint/2010/main" val="706972036"/>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2" name="Title 1"/>
          <p:cNvSpPr>
            <a:spLocks noGrp="1"/>
          </p:cNvSpPr>
          <p:nvPr>
            <p:ph type="title"/>
          </p:nvPr>
        </p:nvSpPr>
        <p:spPr>
          <a:xfrm>
            <a:off x="554183" y="152681"/>
            <a:ext cx="8361795" cy="914680"/>
          </a:xfrm>
        </p:spPr>
        <p:txBody>
          <a:bodyPr/>
          <a:lstStyle/>
          <a:p>
            <a:r>
              <a:rPr lang="en-US" smtClean="0"/>
              <a:t>Click to edit Master title style</a:t>
            </a:r>
            <a:endParaRPr lang="en-US"/>
          </a:p>
        </p:txBody>
      </p:sp>
    </p:spTree>
    <p:extLst>
      <p:ext uri="{BB962C8B-B14F-4D97-AF65-F5344CB8AC3E}">
        <p14:creationId xmlns:p14="http://schemas.microsoft.com/office/powerpoint/2010/main" val="2577509387"/>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w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9094" y="551747"/>
            <a:ext cx="8352156" cy="1021002"/>
          </a:xfrm>
          <a:prstGeom prst="rect">
            <a:avLst/>
          </a:prstGeom>
        </p:spPr>
        <p:txBody>
          <a:bodyPr vert="horz" lIns="0" tIns="0" rIns="0" bIns="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630680"/>
            <a:ext cx="8350250" cy="4437698"/>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5"/>
          <p:cNvSpPr>
            <a:spLocks noGrp="1"/>
          </p:cNvSpPr>
          <p:nvPr>
            <p:ph type="sldNum" sz="quarter" idx="4"/>
          </p:nvPr>
        </p:nvSpPr>
        <p:spPr>
          <a:xfrm>
            <a:off x="8731250" y="6423851"/>
            <a:ext cx="274320" cy="135890"/>
          </a:xfrm>
          <a:prstGeom prst="rect">
            <a:avLst/>
          </a:prstGeom>
        </p:spPr>
        <p:txBody>
          <a:bodyPr vert="horz" lIns="0" tIns="0" rIns="0" bIns="0" rtlCol="0" anchor="t" anchorCtr="0"/>
          <a:lstStyle>
            <a:lvl1pPr algn="r">
              <a:defRPr sz="900">
                <a:solidFill>
                  <a:srgbClr val="898989"/>
                </a:solidFill>
                <a:latin typeface="+mn-lt"/>
              </a:defRPr>
            </a:lvl1pPr>
          </a:lstStyle>
          <a:p>
            <a:fld id="{0D558541-60C9-42A2-8392-FF12533A6B7A}" type="slidenum">
              <a:rPr lang="en-US" smtClean="0"/>
              <a:pPr/>
              <a:t>‹#›</a:t>
            </a:fld>
            <a:endParaRPr lang="en-US" dirty="0"/>
          </a:p>
        </p:txBody>
      </p:sp>
      <p:sp>
        <p:nvSpPr>
          <p:cNvPr id="11" name="TextBox 10"/>
          <p:cNvSpPr txBox="1"/>
          <p:nvPr/>
        </p:nvSpPr>
        <p:spPr>
          <a:xfrm>
            <a:off x="887967" y="6230996"/>
            <a:ext cx="7843283" cy="627003"/>
          </a:xfrm>
          <a:prstGeom prst="rect">
            <a:avLst/>
          </a:prstGeom>
          <a:noFill/>
        </p:spPr>
        <p:txBody>
          <a:bodyPr wrap="square" lIns="0" tIns="0" rIns="0" bIns="0" rtlCol="0" anchor="b">
            <a:noAutofit/>
          </a:bodyPr>
          <a:lstStyle/>
          <a:p>
            <a:pPr algn="ctr"/>
            <a:r>
              <a:rPr lang="en-US" sz="800" b="1" dirty="0" smtClean="0">
                <a:solidFill>
                  <a:schemeClr val="tx1"/>
                </a:solidFill>
              </a:rPr>
              <a:t>Copyright 2015 General Electric Company.  GE Proprietary Information and Confidential Information.</a:t>
            </a:r>
            <a:endParaRPr lang="en-US" sz="800" dirty="0" smtClean="0">
              <a:solidFill>
                <a:schemeClr val="tx1"/>
              </a:solidFill>
            </a:endParaRPr>
          </a:p>
          <a:p>
            <a:pPr algn="ctr"/>
            <a:r>
              <a:rPr lang="en-US" sz="600" dirty="0" smtClean="0">
                <a:solidFill>
                  <a:schemeClr val="tx1"/>
                </a:solidFill>
              </a:rPr>
              <a:t>All Rights Reserved.  No part of this document may be reproduced, transmitted, stored in a retrieval system nor translated into any human or computer language, in any form or by any means, electronic, mechanical, magnetic, optical, chemical, manual, or otherwise, without the prior written permission of the General Electric  Company. It is the property of GE and shall not be used, disclosed to others or reproduced without the express written consent of GE, including, but without limitation, in the creation, manufacture, development, or derivation of any repairs, modifications, spare parts, or configuration changes or to obtain government or regulatory approval to do so, if consent is given for reproduction in whole or in part, this notice and the notice set forth on each page of this document shall appear in any such reproduction in whole or in part. The information contained in this document may also be controlled by the US export control laws. Unauthorized export or re-export is prohibited.</a:t>
            </a:r>
            <a:endParaRPr lang="en-US" sz="600" dirty="0">
              <a:solidFill>
                <a:schemeClr val="tx1"/>
              </a:solidFill>
            </a:endParaRPr>
          </a:p>
        </p:txBody>
      </p:sp>
      <p:pic>
        <p:nvPicPr>
          <p:cNvPr id="12" name="Picture 11"/>
          <p:cNvPicPr>
            <a:picLocks noChangeAspect="1"/>
          </p:cNvPicPr>
          <p:nvPr/>
        </p:nvPicPr>
        <p:blipFill rotWithShape="1">
          <a:blip r:embed="rId10">
            <a:extLst>
              <a:ext uri="{28A0092B-C50C-407E-A947-70E740481C1C}">
                <a14:useLocalDpi xmlns:a14="http://schemas.microsoft.com/office/drawing/2010/main" val="0"/>
              </a:ext>
            </a:extLst>
          </a:blip>
          <a:srcRect l="3861" t="3741" r="3511" b="3000"/>
          <a:stretch/>
        </p:blipFill>
        <p:spPr>
          <a:xfrm>
            <a:off x="396954" y="6206558"/>
            <a:ext cx="491013" cy="483734"/>
          </a:xfrm>
          <a:prstGeom prst="rect">
            <a:avLst/>
          </a:prstGeom>
        </p:spPr>
      </p:pic>
      <p:sp>
        <p:nvSpPr>
          <p:cNvPr id="8" name="TextBox 7"/>
          <p:cNvSpPr txBox="1"/>
          <p:nvPr userDrawn="1"/>
        </p:nvSpPr>
        <p:spPr>
          <a:xfrm>
            <a:off x="8407400" y="6206558"/>
            <a:ext cx="736600" cy="144788"/>
          </a:xfrm>
          <a:prstGeom prst="rect">
            <a:avLst/>
          </a:prstGeom>
          <a:noFill/>
        </p:spPr>
        <p:txBody>
          <a:bodyPr wrap="square" lIns="0" tIns="0" rIns="0" bIns="0" rtlCol="0" anchor="b">
            <a:noAutofit/>
          </a:bodyPr>
          <a:lstStyle/>
          <a:p>
            <a:pPr lvl="0"/>
            <a:r>
              <a:rPr lang="en-US" sz="900" dirty="0" smtClean="0">
                <a:solidFill>
                  <a:srgbClr val="898989"/>
                </a:solidFill>
              </a:rPr>
              <a:t>Sep 16, 2015</a:t>
            </a:r>
            <a:endParaRPr lang="en-US" sz="9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88" r:id="rId1"/>
    <p:sldLayoutId id="2147483650" r:id="rId2"/>
    <p:sldLayoutId id="2147483671" r:id="rId3"/>
    <p:sldLayoutId id="2147483691" r:id="rId4"/>
    <p:sldLayoutId id="2147483692" r:id="rId5"/>
    <p:sldLayoutId id="2147483693" r:id="rId6"/>
    <p:sldLayoutId id="2147483694" r:id="rId7"/>
    <p:sldLayoutId id="2147483695" r:id="rId8"/>
  </p:sldLayoutIdLst>
  <p:timing>
    <p:tnLst>
      <p:par>
        <p:cTn id="1" dur="indefinite" restart="never" nodeType="tmRoot"/>
      </p:par>
    </p:tnLst>
  </p:timing>
  <p:hf hdr="0" ftr="0"/>
  <p:txStyles>
    <p:titleStyle>
      <a:lvl1pPr algn="l" defTabSz="914400" rtl="0" eaLnBrk="1" latinLnBrk="0" hangingPunct="1">
        <a:lnSpc>
          <a:spcPct val="90000"/>
        </a:lnSpc>
        <a:spcBef>
          <a:spcPct val="0"/>
        </a:spcBef>
        <a:buNone/>
        <a:defRPr sz="3200" kern="1200" spc="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itchFamily="34" charset="0"/>
        <a:buNone/>
        <a:defRPr sz="2800" kern="1200" spc="0" baseline="0">
          <a:solidFill>
            <a:schemeClr val="tx1"/>
          </a:solidFill>
          <a:latin typeface="+mn-lt"/>
          <a:ea typeface="+mn-ea"/>
          <a:cs typeface="+mn-cs"/>
        </a:defRPr>
      </a:lvl1pPr>
      <a:lvl2pPr marL="203200" indent="-182563" algn="l" defTabSz="914400" rtl="0" eaLnBrk="1" latinLnBrk="0" hangingPunct="1">
        <a:lnSpc>
          <a:spcPct val="100000"/>
        </a:lnSpc>
        <a:spcBef>
          <a:spcPts val="1000"/>
        </a:spcBef>
        <a:buFont typeface="Arial" pitchFamily="34" charset="0"/>
        <a:buChar char="•"/>
        <a:defRPr sz="2000" kern="1200" spc="0">
          <a:solidFill>
            <a:schemeClr val="tx1"/>
          </a:solidFill>
          <a:latin typeface="+mn-lt"/>
          <a:ea typeface="+mn-ea"/>
          <a:cs typeface="+mn-cs"/>
        </a:defRPr>
      </a:lvl2pPr>
      <a:lvl3pPr marL="400050" indent="-195263" algn="l" defTabSz="914400" rtl="0" eaLnBrk="1" latinLnBrk="0" hangingPunct="1">
        <a:lnSpc>
          <a:spcPct val="100000"/>
        </a:lnSpc>
        <a:spcBef>
          <a:spcPts val="800"/>
        </a:spcBef>
        <a:buFont typeface="GE Inspira Pitch" panose="020F0603030400020203" pitchFamily="34" charset="0"/>
        <a:buChar char="–"/>
        <a:defRPr sz="1800" kern="1200" spc="0">
          <a:solidFill>
            <a:schemeClr val="tx1"/>
          </a:solidFill>
          <a:latin typeface="+mn-lt"/>
          <a:ea typeface="+mn-ea"/>
          <a:cs typeface="+mn-cs"/>
        </a:defRPr>
      </a:lvl3pPr>
      <a:lvl4pPr marL="555625" indent="-166688" algn="l" defTabSz="914400" rtl="0" eaLnBrk="1" latinLnBrk="0" hangingPunct="1">
        <a:lnSpc>
          <a:spcPct val="100000"/>
        </a:lnSpc>
        <a:spcBef>
          <a:spcPts val="600"/>
        </a:spcBef>
        <a:buFont typeface="Arial" pitchFamily="34" charset="0"/>
        <a:buChar char="•"/>
        <a:defRPr sz="1600" kern="1200" spc="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3xWPfkZ1Zj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4640" y="3107055"/>
            <a:ext cx="8318500" cy="1470025"/>
          </a:xfrm>
        </p:spPr>
        <p:txBody>
          <a:bodyPr/>
          <a:lstStyle/>
          <a:p>
            <a:r>
              <a:rPr lang="en-US" sz="3600" dirty="0"/>
              <a:t>Using Higher-Level Models to Predict Survival and How </a:t>
            </a:r>
            <a:r>
              <a:rPr lang="en-US" sz="3600" dirty="0" smtClean="0"/>
              <a:t>They Compare </a:t>
            </a:r>
            <a:r>
              <a:rPr lang="en-US" sz="3600" dirty="0"/>
              <a:t>to Weibull </a:t>
            </a:r>
            <a:r>
              <a:rPr lang="en-US" sz="3600" dirty="0" smtClean="0"/>
              <a:t>Models</a:t>
            </a:r>
            <a:endParaRPr lang="en-US" sz="3600" dirty="0"/>
          </a:p>
        </p:txBody>
      </p:sp>
      <p:sp>
        <p:nvSpPr>
          <p:cNvPr id="3" name="Subtitle 2"/>
          <p:cNvSpPr>
            <a:spLocks noGrp="1"/>
          </p:cNvSpPr>
          <p:nvPr>
            <p:ph type="subTitle" idx="1"/>
          </p:nvPr>
        </p:nvSpPr>
        <p:spPr>
          <a:xfrm>
            <a:off x="384048" y="4586932"/>
            <a:ext cx="6316112" cy="1530805"/>
          </a:xfrm>
        </p:spPr>
        <p:txBody>
          <a:bodyPr/>
          <a:lstStyle/>
          <a:p>
            <a:r>
              <a:rPr lang="en-US" dirty="0" smtClean="0"/>
              <a:t>Anshuman Singh</a:t>
            </a:r>
          </a:p>
          <a:p>
            <a:r>
              <a:rPr lang="en-US" dirty="0" smtClean="0"/>
              <a:t>John </a:t>
            </a:r>
            <a:r>
              <a:rPr lang="en-US" dirty="0" smtClean="0"/>
              <a:t>Korsedal</a:t>
            </a:r>
          </a:p>
          <a:p>
            <a:r>
              <a:rPr lang="en-US" dirty="0" smtClean="0"/>
              <a:t>Brad Foulkes</a:t>
            </a:r>
            <a:endParaRPr lang="en-US" dirty="0" smtClean="0"/>
          </a:p>
          <a:p>
            <a:r>
              <a:rPr lang="en-US" sz="2000" dirty="0" smtClean="0"/>
              <a:t>Sep 16, 2015</a:t>
            </a:r>
            <a:endParaRPr lang="en-US" sz="2000" dirty="0"/>
          </a:p>
        </p:txBody>
      </p:sp>
      <p:sp>
        <p:nvSpPr>
          <p:cNvPr id="8" name="TextBox 7"/>
          <p:cNvSpPr txBox="1"/>
          <p:nvPr/>
        </p:nvSpPr>
        <p:spPr>
          <a:xfrm>
            <a:off x="5765800" y="6349693"/>
            <a:ext cx="2965450" cy="138499"/>
          </a:xfrm>
          <a:prstGeom prst="rect">
            <a:avLst/>
          </a:prstGeom>
          <a:noFill/>
        </p:spPr>
        <p:txBody>
          <a:bodyPr wrap="square" lIns="0" tIns="0" rIns="0" bIns="0" rtlCol="0" anchor="b">
            <a:spAutoFit/>
          </a:bodyPr>
          <a:lstStyle/>
          <a:p>
            <a:pPr lvl="0"/>
            <a:r>
              <a:rPr lang="en-US" sz="900" dirty="0">
                <a:solidFill>
                  <a:srgbClr val="898989"/>
                </a:solidFill>
              </a:rPr>
              <a:t>GE Proprietary Information—Class III (Confidential) </a:t>
            </a:r>
          </a:p>
        </p:txBody>
      </p:sp>
    </p:spTree>
    <p:extLst>
      <p:ext uri="{BB962C8B-B14F-4D97-AF65-F5344CB8AC3E}">
        <p14:creationId xmlns:p14="http://schemas.microsoft.com/office/powerpoint/2010/main" val="56363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354013" y="1403350"/>
            <a:ext cx="8445500" cy="2960420"/>
          </a:xfrm>
          <a:prstGeom prst="roundRect">
            <a:avLst>
              <a:gd name="adj" fmla="val 4391"/>
            </a:avLst>
          </a:prstGeom>
          <a:gradFill flip="none" rotWithShape="1">
            <a:gsLst>
              <a:gs pos="0">
                <a:schemeClr val="bg1">
                  <a:lumMod val="85000"/>
                </a:schemeClr>
              </a:gs>
              <a:gs pos="50000">
                <a:schemeClr val="bg1"/>
              </a:gs>
              <a:gs pos="100000">
                <a:schemeClr val="bg1">
                  <a:lumMod val="85000"/>
                </a:schemeClr>
              </a:gs>
            </a:gsLst>
            <a:lin ang="8100000" scaled="1"/>
            <a:tileRect/>
          </a:gradFill>
          <a:ln>
            <a:noFill/>
          </a:ln>
          <a:extLst/>
        </p:spPr>
        <p:txBody>
          <a:bodyPr wrap="square" lIns="182880" tIns="91440" bIns="0" anchor="ctr">
            <a:noAutofit/>
          </a:bodyPr>
          <a:lstStyle>
            <a:lvl1pPr>
              <a:defRPr sz="1000">
                <a:solidFill>
                  <a:schemeClr val="tx1"/>
                </a:solidFill>
                <a:latin typeface="GE Inspira Pitch" pitchFamily="34" charset="0"/>
              </a:defRPr>
            </a:lvl1pPr>
            <a:lvl2pPr marL="742950" indent="-285750">
              <a:defRPr sz="1000">
                <a:solidFill>
                  <a:schemeClr val="tx1"/>
                </a:solidFill>
                <a:latin typeface="GE Inspira Pitch" pitchFamily="34" charset="0"/>
              </a:defRPr>
            </a:lvl2pPr>
            <a:lvl3pPr marL="1143000" indent="-228600">
              <a:defRPr sz="1000">
                <a:solidFill>
                  <a:schemeClr val="tx1"/>
                </a:solidFill>
                <a:latin typeface="GE Inspira Pitch" pitchFamily="34" charset="0"/>
              </a:defRPr>
            </a:lvl3pPr>
            <a:lvl4pPr marL="1600200" indent="-228600">
              <a:defRPr sz="1000">
                <a:solidFill>
                  <a:schemeClr val="tx1"/>
                </a:solidFill>
                <a:latin typeface="GE Inspira Pitch" pitchFamily="34" charset="0"/>
              </a:defRPr>
            </a:lvl4pPr>
            <a:lvl5pPr marL="2057400" indent="-228600">
              <a:defRPr sz="1000">
                <a:solidFill>
                  <a:schemeClr val="tx1"/>
                </a:solidFill>
                <a:latin typeface="GE Inspira Pitch" pitchFamily="34" charset="0"/>
              </a:defRPr>
            </a:lvl5pPr>
            <a:lvl6pPr marL="2514600" indent="-228600" eaLnBrk="0" fontAlgn="base" hangingPunct="0">
              <a:spcBef>
                <a:spcPct val="0"/>
              </a:spcBef>
              <a:spcAft>
                <a:spcPct val="0"/>
              </a:spcAft>
              <a:defRPr sz="1000">
                <a:solidFill>
                  <a:schemeClr val="tx1"/>
                </a:solidFill>
                <a:latin typeface="GE Inspira Pitch" pitchFamily="34" charset="0"/>
              </a:defRPr>
            </a:lvl6pPr>
            <a:lvl7pPr marL="2971800" indent="-228600" eaLnBrk="0" fontAlgn="base" hangingPunct="0">
              <a:spcBef>
                <a:spcPct val="0"/>
              </a:spcBef>
              <a:spcAft>
                <a:spcPct val="0"/>
              </a:spcAft>
              <a:defRPr sz="1000">
                <a:solidFill>
                  <a:schemeClr val="tx1"/>
                </a:solidFill>
                <a:latin typeface="GE Inspira Pitch" pitchFamily="34" charset="0"/>
              </a:defRPr>
            </a:lvl7pPr>
            <a:lvl8pPr marL="3429000" indent="-228600" eaLnBrk="0" fontAlgn="base" hangingPunct="0">
              <a:spcBef>
                <a:spcPct val="0"/>
              </a:spcBef>
              <a:spcAft>
                <a:spcPct val="0"/>
              </a:spcAft>
              <a:defRPr sz="1000">
                <a:solidFill>
                  <a:schemeClr val="tx1"/>
                </a:solidFill>
                <a:latin typeface="GE Inspira Pitch" pitchFamily="34" charset="0"/>
              </a:defRPr>
            </a:lvl8pPr>
            <a:lvl9pPr marL="3886200" indent="-228600" eaLnBrk="0" fontAlgn="base" hangingPunct="0">
              <a:spcBef>
                <a:spcPct val="0"/>
              </a:spcBef>
              <a:spcAft>
                <a:spcPct val="0"/>
              </a:spcAft>
              <a:defRPr sz="1000">
                <a:solidFill>
                  <a:schemeClr val="tx1"/>
                </a:solidFill>
                <a:latin typeface="GE Inspira Pitch" pitchFamily="34" charset="0"/>
              </a:defRPr>
            </a:lvl9pPr>
          </a:lstStyle>
          <a:p>
            <a:pPr lvl="0" algn="ctr" eaLnBrk="0" hangingPunct="0">
              <a:spcBef>
                <a:spcPts val="0"/>
              </a:spcBef>
              <a:buClr>
                <a:srgbClr val="1E4191"/>
              </a:buClr>
              <a:defRPr/>
            </a:pPr>
            <a:r>
              <a:rPr lang="en-US" sz="2400" kern="0" dirty="0" smtClean="0">
                <a:solidFill>
                  <a:srgbClr val="1E4191"/>
                </a:solidFill>
                <a:latin typeface="GE Inspira Pitch"/>
                <a:cs typeface="Times New Roman" charset="0"/>
              </a:rPr>
              <a:t>All </a:t>
            </a:r>
            <a:r>
              <a:rPr lang="en-US" sz="2400" kern="0" dirty="0">
                <a:solidFill>
                  <a:srgbClr val="1E4191"/>
                </a:solidFill>
                <a:latin typeface="GE Inspira Pitch"/>
                <a:cs typeface="Times New Roman" charset="0"/>
              </a:rPr>
              <a:t>Rights Reserved. No part of this document may be reproduced, transmitted, stored in a retrieval system nor translated into any human or computer language, in any </a:t>
            </a:r>
            <a:br>
              <a:rPr lang="en-US" sz="2400" kern="0" dirty="0">
                <a:solidFill>
                  <a:srgbClr val="1E4191"/>
                </a:solidFill>
                <a:latin typeface="GE Inspira Pitch"/>
                <a:cs typeface="Times New Roman" charset="0"/>
              </a:rPr>
            </a:br>
            <a:r>
              <a:rPr lang="en-US" sz="2400" kern="0" dirty="0">
                <a:solidFill>
                  <a:srgbClr val="1E4191"/>
                </a:solidFill>
                <a:latin typeface="GE Inspira Pitch"/>
                <a:cs typeface="Times New Roman" charset="0"/>
              </a:rPr>
              <a:t>form or by any means, electronic, mechanical, magnetic, optical, chemical, manual, or otherwise, without the prior written permission of the General Electric Company. </a:t>
            </a:r>
          </a:p>
        </p:txBody>
      </p:sp>
    </p:spTree>
    <p:extLst>
      <p:ext uri="{BB962C8B-B14F-4D97-AF65-F5344CB8AC3E}">
        <p14:creationId xmlns:p14="http://schemas.microsoft.com/office/powerpoint/2010/main" val="62454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Content Placeholder 2"/>
          <p:cNvSpPr>
            <a:spLocks noGrp="1"/>
          </p:cNvSpPr>
          <p:nvPr>
            <p:ph idx="1"/>
          </p:nvPr>
        </p:nvSpPr>
        <p:spPr>
          <a:xfrm>
            <a:off x="400050" y="1570877"/>
            <a:ext cx="8515350" cy="4162928"/>
          </a:xfrm>
        </p:spPr>
        <p:txBody>
          <a:bodyPr/>
          <a:lstStyle/>
          <a:p>
            <a:r>
              <a:rPr lang="en-US" sz="2400" dirty="0" smtClean="0">
                <a:solidFill>
                  <a:schemeClr val="tx2"/>
                </a:solidFill>
              </a:rPr>
              <a:t>Introduction to GE Gas Turbine: </a:t>
            </a:r>
            <a:r>
              <a:rPr lang="en-US" sz="2400" dirty="0">
                <a:solidFill>
                  <a:schemeClr val="bg1">
                    <a:lumMod val="50000"/>
                  </a:schemeClr>
                </a:solidFill>
              </a:rPr>
              <a:t>video</a:t>
            </a:r>
          </a:p>
          <a:p>
            <a:r>
              <a:rPr lang="en-US" sz="2400" dirty="0" smtClean="0">
                <a:solidFill>
                  <a:schemeClr val="tx2"/>
                </a:solidFill>
              </a:rPr>
              <a:t>Problem statement: </a:t>
            </a:r>
            <a:r>
              <a:rPr lang="en-US" sz="2400" dirty="0" smtClean="0">
                <a:solidFill>
                  <a:schemeClr val="bg1">
                    <a:lumMod val="50000"/>
                  </a:schemeClr>
                </a:solidFill>
              </a:rPr>
              <a:t>Why more data is good for survival models?</a:t>
            </a:r>
          </a:p>
          <a:p>
            <a:r>
              <a:rPr lang="en-US" sz="2400" dirty="0" smtClean="0">
                <a:solidFill>
                  <a:schemeClr val="tx2"/>
                </a:solidFill>
              </a:rPr>
              <a:t>Traditional Weibull models: </a:t>
            </a:r>
            <a:r>
              <a:rPr lang="en-US" sz="2400" dirty="0">
                <a:solidFill>
                  <a:schemeClr val="bg1">
                    <a:lumMod val="50000"/>
                  </a:schemeClr>
                </a:solidFill>
              </a:rPr>
              <a:t>why add more factors?</a:t>
            </a:r>
          </a:p>
          <a:p>
            <a:r>
              <a:rPr lang="en-US" sz="2400" dirty="0" smtClean="0">
                <a:solidFill>
                  <a:schemeClr val="tx2"/>
                </a:solidFill>
              </a:rPr>
              <a:t>Finding factors: </a:t>
            </a:r>
            <a:r>
              <a:rPr lang="en-US" sz="2400" dirty="0">
                <a:solidFill>
                  <a:schemeClr val="bg1">
                    <a:lumMod val="50000"/>
                  </a:schemeClr>
                </a:solidFill>
              </a:rPr>
              <a:t>how to sort out important ones from the </a:t>
            </a:r>
            <a:r>
              <a:rPr lang="en-US" sz="2400" dirty="0" smtClean="0">
                <a:solidFill>
                  <a:schemeClr val="bg1">
                    <a:lumMod val="50000"/>
                  </a:schemeClr>
                </a:solidFill>
              </a:rPr>
              <a:t>pack? </a:t>
            </a:r>
            <a:endParaRPr lang="en-US" sz="2400" dirty="0">
              <a:solidFill>
                <a:schemeClr val="bg1">
                  <a:lumMod val="50000"/>
                </a:schemeClr>
              </a:solidFill>
            </a:endParaRPr>
          </a:p>
          <a:p>
            <a:r>
              <a:rPr lang="en-US" sz="2400" dirty="0" smtClean="0">
                <a:solidFill>
                  <a:schemeClr val="tx2"/>
                </a:solidFill>
              </a:rPr>
              <a:t>Complex model: </a:t>
            </a:r>
            <a:r>
              <a:rPr lang="en-US" sz="2400" dirty="0">
                <a:solidFill>
                  <a:schemeClr val="bg1">
                    <a:lumMod val="50000"/>
                  </a:schemeClr>
                </a:solidFill>
              </a:rPr>
              <a:t>how do you know when it’s a better model?</a:t>
            </a:r>
          </a:p>
          <a:p>
            <a:r>
              <a:rPr lang="en-US" sz="2400" dirty="0" smtClean="0">
                <a:solidFill>
                  <a:schemeClr val="tx2"/>
                </a:solidFill>
              </a:rPr>
              <a:t>Model comparison: </a:t>
            </a:r>
            <a:r>
              <a:rPr lang="en-US" sz="2400" dirty="0">
                <a:solidFill>
                  <a:schemeClr val="bg1">
                    <a:lumMod val="50000"/>
                  </a:schemeClr>
                </a:solidFill>
              </a:rPr>
              <a:t>why take the pain?</a:t>
            </a:r>
          </a:p>
          <a:p>
            <a:r>
              <a:rPr lang="en-US" sz="2400" dirty="0" smtClean="0">
                <a:solidFill>
                  <a:schemeClr val="tx2"/>
                </a:solidFill>
              </a:rPr>
              <a:t>Conclusion</a:t>
            </a:r>
          </a:p>
        </p:txBody>
      </p:sp>
      <p:sp>
        <p:nvSpPr>
          <p:cNvPr id="6" name="Slide Number Placeholder 5"/>
          <p:cNvSpPr>
            <a:spLocks noGrp="1"/>
          </p:cNvSpPr>
          <p:nvPr>
            <p:ph type="sldNum" sz="quarter" idx="12"/>
          </p:nvPr>
        </p:nvSpPr>
        <p:spPr/>
        <p:txBody>
          <a:bodyPr/>
          <a:lstStyle/>
          <a:p>
            <a:fld id="{0D558541-60C9-42A2-8392-FF12533A6B7A}" type="slidenum">
              <a:rPr lang="en-US" smtClean="0"/>
              <a:pPr/>
              <a:t>3</a:t>
            </a:fld>
            <a:endParaRPr lang="en-US"/>
          </a:p>
        </p:txBody>
      </p:sp>
      <p:sp>
        <p:nvSpPr>
          <p:cNvPr id="7" name="TextBox 6"/>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
        <p:nvSpPr>
          <p:cNvPr id="4" name="TextBox 3"/>
          <p:cNvSpPr txBox="1"/>
          <p:nvPr/>
        </p:nvSpPr>
        <p:spPr>
          <a:xfrm>
            <a:off x="498764" y="5476630"/>
            <a:ext cx="8232486" cy="738664"/>
          </a:xfrm>
          <a:prstGeom prst="rect">
            <a:avLst/>
          </a:prstGeom>
          <a:noFill/>
        </p:spPr>
        <p:txBody>
          <a:bodyPr wrap="square" lIns="0" tIns="0" rIns="0" bIns="0" rtlCol="0">
            <a:spAutoFit/>
          </a:bodyPr>
          <a:lstStyle/>
          <a:p>
            <a:r>
              <a:rPr lang="en-US" sz="1600" dirty="0" smtClean="0"/>
              <a:t>**Disclaimer:  The model presented here is an example, and does not represent real model. The real implementation of the </a:t>
            </a:r>
            <a:r>
              <a:rPr lang="en-US" sz="1600" dirty="0"/>
              <a:t>model may have considerably improved benefits </a:t>
            </a:r>
            <a:r>
              <a:rPr lang="en-US" sz="1600" dirty="0" smtClean="0"/>
              <a:t>over traditional model.</a:t>
            </a:r>
          </a:p>
        </p:txBody>
      </p:sp>
    </p:spTree>
    <p:extLst>
      <p:ext uri="{BB962C8B-B14F-4D97-AF65-F5344CB8AC3E}">
        <p14:creationId xmlns:p14="http://schemas.microsoft.com/office/powerpoint/2010/main" val="2252455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Turbine Operation – GE’s 9HA Intro</a:t>
            </a:r>
            <a:endParaRPr lang="en-US" dirty="0"/>
          </a:p>
        </p:txBody>
      </p:sp>
      <p:sp>
        <p:nvSpPr>
          <p:cNvPr id="3" name="Content Placeholder 2"/>
          <p:cNvSpPr>
            <a:spLocks noGrp="1"/>
          </p:cNvSpPr>
          <p:nvPr>
            <p:ph idx="1"/>
          </p:nvPr>
        </p:nvSpPr>
        <p:spPr/>
        <p:txBody>
          <a:bodyPr/>
          <a:lstStyle/>
          <a:p>
            <a:r>
              <a:rPr lang="en-US" dirty="0" smtClean="0">
                <a:hlinkClick r:id="rId3"/>
              </a:rPr>
              <a:t>Gas Turbine Video</a:t>
            </a:r>
            <a:endParaRPr lang="en-US" dirty="0" smtClean="0"/>
          </a:p>
          <a:p>
            <a:r>
              <a:rPr lang="en-US" sz="1200" dirty="0">
                <a:hlinkClick r:id="rId3"/>
              </a:rPr>
              <a:t>https://</a:t>
            </a:r>
            <a:r>
              <a:rPr lang="en-US" sz="1200" dirty="0" smtClean="0">
                <a:hlinkClick r:id="rId3"/>
              </a:rPr>
              <a:t>www.youtube.com/watch?v=3xWPfkZ1ZjQ</a:t>
            </a:r>
            <a:r>
              <a:rPr lang="en-US" sz="1200" dirty="0" smtClean="0"/>
              <a:t> </a:t>
            </a:r>
            <a:endParaRPr lang="en-US" sz="1200" dirty="0"/>
          </a:p>
        </p:txBody>
      </p:sp>
      <p:sp>
        <p:nvSpPr>
          <p:cNvPr id="6" name="Slide Number Placeholder 5"/>
          <p:cNvSpPr>
            <a:spLocks noGrp="1"/>
          </p:cNvSpPr>
          <p:nvPr>
            <p:ph type="sldNum" sz="quarter" idx="12"/>
          </p:nvPr>
        </p:nvSpPr>
        <p:spPr/>
        <p:txBody>
          <a:bodyPr/>
          <a:lstStyle/>
          <a:p>
            <a:fld id="{0D558541-60C9-42A2-8392-FF12533A6B7A}" type="slidenum">
              <a:rPr lang="en-US" smtClean="0"/>
              <a:pPr/>
              <a:t>4</a:t>
            </a:fld>
            <a:endParaRPr lang="en-US"/>
          </a:p>
        </p:txBody>
      </p:sp>
      <p:sp>
        <p:nvSpPr>
          <p:cNvPr id="10" name="Rectangle 9"/>
          <p:cNvSpPr/>
          <p:nvPr/>
        </p:nvSpPr>
        <p:spPr>
          <a:xfrm>
            <a:off x="9190300" y="2286000"/>
            <a:ext cx="2315900" cy="1546577"/>
          </a:xfrm>
          <a:prstGeom prst="rect">
            <a:avLst/>
          </a:prstGeom>
        </p:spPr>
        <p:txBody>
          <a:bodyPr wrap="square">
            <a:spAutoFit/>
          </a:bodyPr>
          <a:lstStyle/>
          <a:p>
            <a:r>
              <a:rPr lang="en-US" sz="1050" dirty="0" smtClean="0"/>
              <a:t>Tip</a:t>
            </a:r>
            <a:r>
              <a:rPr lang="en-US" sz="1050" dirty="0"/>
              <a:t>: To navigate between the first level copy and the first level bullet, use the Indent and </a:t>
            </a:r>
            <a:r>
              <a:rPr lang="en-US" sz="1050" dirty="0" err="1"/>
              <a:t>Outdent</a:t>
            </a:r>
            <a:r>
              <a:rPr lang="en-US" sz="1050" dirty="0"/>
              <a:t> button on the Home Ribbon. </a:t>
            </a:r>
          </a:p>
          <a:p>
            <a:endParaRPr lang="en-US" sz="1050" dirty="0"/>
          </a:p>
          <a:p>
            <a:r>
              <a:rPr lang="en-US" sz="1050" dirty="0"/>
              <a:t>Once you are on the second, and third level bullets, you can Tab and Shift-Tab to go back and forth between the bullet levels.</a:t>
            </a:r>
          </a:p>
        </p:txBody>
      </p:sp>
      <p:sp>
        <p:nvSpPr>
          <p:cNvPr id="11" name="TextBox 10"/>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3484970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094" y="551747"/>
            <a:ext cx="8352156" cy="542535"/>
          </a:xfrm>
        </p:spPr>
        <p:txBody>
          <a:bodyPr/>
          <a:lstStyle/>
          <a:p>
            <a:r>
              <a:rPr lang="en-US" dirty="0" smtClean="0"/>
              <a:t>Problem Statement</a:t>
            </a:r>
            <a:endParaRPr lang="en-US" dirty="0"/>
          </a:p>
        </p:txBody>
      </p:sp>
      <p:sp>
        <p:nvSpPr>
          <p:cNvPr id="3" name="Content Placeholder 2"/>
          <p:cNvSpPr>
            <a:spLocks noGrp="1"/>
          </p:cNvSpPr>
          <p:nvPr>
            <p:ph idx="1"/>
          </p:nvPr>
        </p:nvSpPr>
        <p:spPr>
          <a:xfrm>
            <a:off x="379094" y="1203032"/>
            <a:ext cx="8540054" cy="3923605"/>
          </a:xfrm>
        </p:spPr>
        <p:txBody>
          <a:bodyPr/>
          <a:lstStyle/>
          <a:p>
            <a:r>
              <a:rPr lang="en-US" sz="2400" dirty="0" smtClean="0"/>
              <a:t>The traditional survival model requires ‘time to failure’ of a part. </a:t>
            </a:r>
          </a:p>
          <a:p>
            <a:r>
              <a:rPr lang="en-US" sz="2400" dirty="0" smtClean="0"/>
              <a:t>In Gas turbines, the failure </a:t>
            </a:r>
            <a:r>
              <a:rPr lang="en-US" sz="2400" dirty="0"/>
              <a:t>time of a part </a:t>
            </a:r>
            <a:r>
              <a:rPr lang="en-US" sz="2400" dirty="0" smtClean="0"/>
              <a:t>can’t always be monitored, which implies:</a:t>
            </a:r>
          </a:p>
          <a:p>
            <a:pPr marL="660400" lvl="1" indent="-457200"/>
            <a:r>
              <a:rPr lang="en-US" sz="1800" dirty="0" smtClean="0"/>
              <a:t>Categorical Y (Failure/Suspension)</a:t>
            </a:r>
          </a:p>
          <a:p>
            <a:pPr marL="660400" lvl="1" indent="-457200"/>
            <a:r>
              <a:rPr lang="en-US" sz="1800" dirty="0" smtClean="0"/>
              <a:t>Unbalanced data (classifier data provides less info than continuous data)</a:t>
            </a:r>
          </a:p>
          <a:p>
            <a:r>
              <a:rPr lang="en-US" sz="2400" dirty="0" smtClean="0"/>
              <a:t>Failure can be defined as:</a:t>
            </a:r>
          </a:p>
          <a:p>
            <a:pPr marL="546100" lvl="1" indent="-342900"/>
            <a:r>
              <a:rPr lang="en-US" sz="1600" dirty="0" smtClean="0"/>
              <a:t>An observed distress on the parts</a:t>
            </a:r>
          </a:p>
          <a:p>
            <a:pPr marL="546100" lvl="1" indent="-342900"/>
            <a:r>
              <a:rPr lang="en-US" sz="1600" dirty="0" smtClean="0"/>
              <a:t>An observed distress on the part which can not be repaired</a:t>
            </a:r>
          </a:p>
          <a:p>
            <a:pPr marL="546100" lvl="1" indent="-342900"/>
            <a:r>
              <a:rPr lang="en-US" sz="1600" dirty="0" smtClean="0"/>
              <a:t>A </a:t>
            </a:r>
            <a:r>
              <a:rPr lang="en-US" sz="1600" dirty="0"/>
              <a:t>distress on the part which </a:t>
            </a:r>
            <a:r>
              <a:rPr lang="en-US" sz="1600" dirty="0" smtClean="0"/>
              <a:t>caused the machine to shut down.</a:t>
            </a:r>
          </a:p>
        </p:txBody>
      </p:sp>
      <p:sp>
        <p:nvSpPr>
          <p:cNvPr id="6" name="Slide Number Placeholder 5"/>
          <p:cNvSpPr>
            <a:spLocks noGrp="1"/>
          </p:cNvSpPr>
          <p:nvPr>
            <p:ph type="sldNum" sz="quarter" idx="12"/>
          </p:nvPr>
        </p:nvSpPr>
        <p:spPr/>
        <p:txBody>
          <a:bodyPr/>
          <a:lstStyle/>
          <a:p>
            <a:fld id="{0D558541-60C9-42A2-8392-FF12533A6B7A}" type="slidenum">
              <a:rPr lang="en-US" smtClean="0"/>
              <a:pPr/>
              <a:t>5</a:t>
            </a:fld>
            <a:endParaRPr lang="en-US"/>
          </a:p>
        </p:txBody>
      </p:sp>
      <p:sp>
        <p:nvSpPr>
          <p:cNvPr id="8" name="TextBox 7"/>
          <p:cNvSpPr txBox="1"/>
          <p:nvPr/>
        </p:nvSpPr>
        <p:spPr>
          <a:xfrm>
            <a:off x="280555" y="5461370"/>
            <a:ext cx="8638593" cy="615553"/>
          </a:xfrm>
          <a:prstGeom prst="rect">
            <a:avLst/>
          </a:prstGeom>
          <a:solidFill>
            <a:schemeClr val="tx2"/>
          </a:solidFill>
        </p:spPr>
        <p:txBody>
          <a:bodyPr wrap="square" lIns="0" tIns="0" rIns="0" bIns="0" rtlCol="0" anchor="ctr">
            <a:spAutoFit/>
          </a:bodyPr>
          <a:lstStyle>
            <a:defPPr>
              <a:defRPr lang="en-US"/>
            </a:defPPr>
            <a:lvl1pPr algn="ctr">
              <a:lnSpc>
                <a:spcPct val="150000"/>
              </a:lnSpc>
              <a:defRPr sz="2000">
                <a:solidFill>
                  <a:schemeClr val="bg1"/>
                </a:solidFill>
              </a:defRPr>
            </a:lvl1pPr>
          </a:lstStyle>
          <a:p>
            <a:pPr>
              <a:lnSpc>
                <a:spcPct val="100000"/>
              </a:lnSpc>
            </a:pPr>
            <a:r>
              <a:rPr lang="en-US" dirty="0"/>
              <a:t>There are more factors for each failure other than the one indicative of physics of failure. Recognizing these factors with unbalanced data is the challenge!</a:t>
            </a:r>
          </a:p>
        </p:txBody>
      </p:sp>
      <p:sp>
        <p:nvSpPr>
          <p:cNvPr id="9" name="TextBox 8"/>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1404958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8704" y="1143000"/>
            <a:ext cx="2258190" cy="1985821"/>
          </a:xfrm>
          <a:prstGeom prst="rect">
            <a:avLst/>
          </a:prstGeom>
          <a:ln>
            <a:solidFill>
              <a:schemeClr val="accent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379094" y="551747"/>
            <a:ext cx="8352156" cy="567190"/>
          </a:xfrm>
        </p:spPr>
        <p:txBody>
          <a:bodyPr/>
          <a:lstStyle/>
          <a:p>
            <a:r>
              <a:rPr lang="en-US" dirty="0" smtClean="0"/>
              <a:t>Why add more factors?</a:t>
            </a: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t>6</a:t>
            </a:fld>
            <a:endParaRPr lang="en-US" dirty="0"/>
          </a:p>
        </p:txBody>
      </p:sp>
      <p:sp>
        <p:nvSpPr>
          <p:cNvPr id="9" name="TextBox 8"/>
          <p:cNvSpPr txBox="1"/>
          <p:nvPr/>
        </p:nvSpPr>
        <p:spPr>
          <a:xfrm>
            <a:off x="987136" y="5796255"/>
            <a:ext cx="7469794" cy="461665"/>
          </a:xfrm>
          <a:prstGeom prst="rect">
            <a:avLst/>
          </a:prstGeom>
          <a:solidFill>
            <a:schemeClr val="tx2"/>
          </a:solidFill>
        </p:spPr>
        <p:txBody>
          <a:bodyPr wrap="square" lIns="0" tIns="0" rIns="0" bIns="0" rtlCol="0" anchor="ctr">
            <a:spAutoFit/>
          </a:bodyPr>
          <a:lstStyle>
            <a:defPPr>
              <a:defRPr lang="en-US"/>
            </a:defPPr>
            <a:lvl1pPr algn="ctr">
              <a:lnSpc>
                <a:spcPct val="150000"/>
              </a:lnSpc>
              <a:defRPr sz="2000">
                <a:solidFill>
                  <a:schemeClr val="bg1"/>
                </a:solidFill>
              </a:defRPr>
            </a:lvl1pPr>
          </a:lstStyle>
          <a:p>
            <a:r>
              <a:rPr lang="en-US" dirty="0"/>
              <a:t>Additional factors = less model variation and less uncertainty!</a:t>
            </a: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704" y="3589304"/>
            <a:ext cx="4640443" cy="1729273"/>
          </a:xfrm>
          <a:prstGeom prst="rect">
            <a:avLst/>
          </a:prstGeom>
          <a:ln>
            <a:solidFill>
              <a:schemeClr val="accent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1" name="Content Placeholder 10"/>
          <p:cNvSpPr>
            <a:spLocks noGrp="1"/>
          </p:cNvSpPr>
          <p:nvPr>
            <p:ph idx="1"/>
          </p:nvPr>
        </p:nvSpPr>
        <p:spPr>
          <a:xfrm>
            <a:off x="412750" y="1271541"/>
            <a:ext cx="3741892" cy="4394907"/>
          </a:xfrm>
        </p:spPr>
        <p:txBody>
          <a:bodyPr/>
          <a:lstStyle/>
          <a:p>
            <a:pPr>
              <a:spcBef>
                <a:spcPct val="0"/>
              </a:spcBef>
            </a:pPr>
            <a:r>
              <a:rPr lang="en-US" altLang="en-US" sz="2000" dirty="0"/>
              <a:t>Survival models are typically built from a single aging parameter</a:t>
            </a:r>
          </a:p>
          <a:p>
            <a:pPr>
              <a:spcBef>
                <a:spcPct val="0"/>
              </a:spcBef>
            </a:pPr>
            <a:endParaRPr lang="en-US" altLang="en-US" sz="2000" dirty="0"/>
          </a:p>
          <a:p>
            <a:pPr>
              <a:spcBef>
                <a:spcPct val="0"/>
              </a:spcBef>
            </a:pPr>
            <a:r>
              <a:rPr lang="en-US" altLang="en-US" sz="2000" dirty="0"/>
              <a:t>In our example on the right, it is </a:t>
            </a:r>
            <a:r>
              <a:rPr lang="en-US" altLang="en-US" sz="2000" dirty="0" smtClean="0"/>
              <a:t>apparent there </a:t>
            </a:r>
            <a:r>
              <a:rPr lang="en-US" altLang="en-US" sz="2000" dirty="0"/>
              <a:t>could be other factors driving the model</a:t>
            </a:r>
          </a:p>
          <a:p>
            <a:pPr>
              <a:spcBef>
                <a:spcPct val="0"/>
              </a:spcBef>
            </a:pPr>
            <a:endParaRPr lang="en-US" altLang="en-US" sz="2000" dirty="0"/>
          </a:p>
          <a:p>
            <a:pPr>
              <a:spcBef>
                <a:spcPct val="0"/>
              </a:spcBef>
            </a:pPr>
            <a:r>
              <a:rPr lang="en-US" altLang="en-US" sz="2000" dirty="0"/>
              <a:t>By adding more factors (X’s), the uncertainty is reduced which leads to a model that can give a better understanding of the risk of a </a:t>
            </a:r>
            <a:r>
              <a:rPr lang="en-US" altLang="en-US" sz="2000" dirty="0" smtClean="0"/>
              <a:t>unit</a:t>
            </a:r>
            <a:endParaRPr lang="en-US" sz="2000" dirty="0"/>
          </a:p>
        </p:txBody>
      </p:sp>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925" y="1328320"/>
            <a:ext cx="2775223" cy="2060382"/>
          </a:xfrm>
          <a:prstGeom prst="rect">
            <a:avLst/>
          </a:prstGeom>
          <a:ln>
            <a:solidFill>
              <a:schemeClr val="accent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
        <p:nvSpPr>
          <p:cNvPr id="3" name="Oval 2"/>
          <p:cNvSpPr/>
          <p:nvPr/>
        </p:nvSpPr>
        <p:spPr>
          <a:xfrm>
            <a:off x="7959436" y="1683327"/>
            <a:ext cx="497494" cy="13092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976581" y="1031436"/>
            <a:ext cx="942566" cy="307777"/>
          </a:xfrm>
          <a:prstGeom prst="rect">
            <a:avLst/>
          </a:prstGeom>
          <a:noFill/>
        </p:spPr>
        <p:txBody>
          <a:bodyPr wrap="none" lIns="0" tIns="0" rIns="0" bIns="0" rtlCol="0">
            <a:spAutoFit/>
          </a:bodyPr>
          <a:lstStyle/>
          <a:p>
            <a:r>
              <a:rPr lang="en-US" sz="2000" dirty="0" smtClean="0"/>
              <a:t>Example</a:t>
            </a:r>
          </a:p>
        </p:txBody>
      </p:sp>
    </p:spTree>
    <p:extLst>
      <p:ext uri="{BB962C8B-B14F-4D97-AF65-F5344CB8AC3E}">
        <p14:creationId xmlns:p14="http://schemas.microsoft.com/office/powerpoint/2010/main" val="79139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to get </a:t>
            </a:r>
            <a:r>
              <a:rPr lang="en-US" dirty="0" smtClean="0"/>
              <a:t>the data</a:t>
            </a:r>
            <a:r>
              <a:rPr lang="en-US" dirty="0"/>
              <a:t>? The X’s</a:t>
            </a:r>
          </a:p>
        </p:txBody>
      </p:sp>
      <p:sp>
        <p:nvSpPr>
          <p:cNvPr id="5" name="Slide Number Placeholder 4"/>
          <p:cNvSpPr>
            <a:spLocks noGrp="1"/>
          </p:cNvSpPr>
          <p:nvPr>
            <p:ph type="sldNum" sz="quarter" idx="12"/>
          </p:nvPr>
        </p:nvSpPr>
        <p:spPr/>
        <p:txBody>
          <a:bodyPr/>
          <a:lstStyle/>
          <a:p>
            <a:fld id="{0D558541-60C9-42A2-8392-FF12533A6B7A}" type="slidenum">
              <a:rPr lang="en-US" smtClean="0"/>
              <a:t>7</a:t>
            </a:fld>
            <a:endParaRPr lang="en-US" dirty="0"/>
          </a:p>
        </p:txBody>
      </p:sp>
      <p:pic>
        <p:nvPicPr>
          <p:cNvPr id="6" name="Picture 2"/>
          <p:cNvPicPr>
            <a:picLocks noChangeAspect="1" noChangeArrowheads="1"/>
          </p:cNvPicPr>
          <p:nvPr/>
        </p:nvPicPr>
        <p:blipFill>
          <a:blip r:embed="rId2"/>
          <a:srcRect/>
          <a:stretch>
            <a:fillRect/>
          </a:stretch>
        </p:blipFill>
        <p:spPr bwMode="auto">
          <a:xfrm>
            <a:off x="6130079" y="3908101"/>
            <a:ext cx="2210134" cy="17368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7" name="TextBox 3"/>
          <p:cNvSpPr txBox="1">
            <a:spLocks noChangeArrowheads="1"/>
          </p:cNvSpPr>
          <p:nvPr/>
        </p:nvSpPr>
        <p:spPr bwMode="auto">
          <a:xfrm>
            <a:off x="4206708" y="4068526"/>
            <a:ext cx="1905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dirty="0"/>
              <a:t>Environmental Conditions</a:t>
            </a:r>
          </a:p>
        </p:txBody>
      </p:sp>
      <p:sp>
        <p:nvSpPr>
          <p:cNvPr id="8" name="TextBox 8"/>
          <p:cNvSpPr txBox="1">
            <a:spLocks noChangeArrowheads="1"/>
          </p:cNvSpPr>
          <p:nvPr/>
        </p:nvSpPr>
        <p:spPr bwMode="auto">
          <a:xfrm>
            <a:off x="4358485" y="2295615"/>
            <a:ext cx="1905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dirty="0"/>
              <a:t>Operating Conditions</a:t>
            </a:r>
          </a:p>
        </p:txBody>
      </p:sp>
      <p:sp>
        <p:nvSpPr>
          <p:cNvPr id="9" name="TextBox 13"/>
          <p:cNvSpPr txBox="1">
            <a:spLocks noChangeArrowheads="1"/>
          </p:cNvSpPr>
          <p:nvPr/>
        </p:nvSpPr>
        <p:spPr bwMode="auto">
          <a:xfrm>
            <a:off x="2850482" y="3069448"/>
            <a:ext cx="1905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dirty="0"/>
              <a:t>Finite element models</a:t>
            </a:r>
          </a:p>
        </p:txBody>
      </p:sp>
      <p:sp>
        <p:nvSpPr>
          <p:cNvPr id="11" name="TextBox 4"/>
          <p:cNvSpPr txBox="1">
            <a:spLocks noChangeArrowheads="1"/>
          </p:cNvSpPr>
          <p:nvPr/>
        </p:nvSpPr>
        <p:spPr bwMode="auto">
          <a:xfrm>
            <a:off x="108284" y="1325545"/>
            <a:ext cx="878489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dirty="0"/>
              <a:t>Identify the X’s that impact the model or could drive the failure mode</a:t>
            </a:r>
          </a:p>
          <a:p>
            <a:pPr algn="ctr" eaLnBrk="1" hangingPunct="1"/>
            <a:r>
              <a:rPr lang="en-US" altLang="en-US" dirty="0"/>
              <a:t>Factors could come from many different places</a:t>
            </a:r>
          </a:p>
        </p:txBody>
      </p:sp>
      <p:sp>
        <p:nvSpPr>
          <p:cNvPr id="12" name="TextBox 18"/>
          <p:cNvSpPr txBox="1">
            <a:spLocks noChangeArrowheads="1"/>
          </p:cNvSpPr>
          <p:nvPr/>
        </p:nvSpPr>
        <p:spPr bwMode="auto">
          <a:xfrm>
            <a:off x="3254208" y="5187682"/>
            <a:ext cx="1905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dirty="0"/>
              <a:t>Inspection Data</a:t>
            </a:r>
          </a:p>
        </p:txBody>
      </p:sp>
      <p:pic>
        <p:nvPicPr>
          <p:cNvPr id="13" name="Picture 7"/>
          <p:cNvPicPr>
            <a:picLocks noChangeAspect="1" noChangeArrowheads="1"/>
          </p:cNvPicPr>
          <p:nvPr/>
        </p:nvPicPr>
        <p:blipFill>
          <a:blip r:embed="rId3"/>
          <a:srcRect/>
          <a:stretch>
            <a:fillRect/>
          </a:stretch>
        </p:blipFill>
        <p:spPr bwMode="auto">
          <a:xfrm>
            <a:off x="284748" y="4247259"/>
            <a:ext cx="2743200" cy="1676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4" name="Picture 26" descr="C:\Documents and Settings\200011831\My Documents\msakami\HGP\GP7200\GP_GDS_B.bmp"/>
          <p:cNvPicPr>
            <a:picLocks noChangeAspect="1" noChangeArrowheads="1"/>
          </p:cNvPicPr>
          <p:nvPr/>
        </p:nvPicPr>
        <p:blipFill>
          <a:blip r:embed="rId4"/>
          <a:srcRect l="17380" t="5727" r="33096" b="31206"/>
          <a:stretch>
            <a:fillRect/>
          </a:stretch>
        </p:blipFill>
        <p:spPr bwMode="auto">
          <a:xfrm>
            <a:off x="930739" y="2229373"/>
            <a:ext cx="1493373" cy="1548534"/>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2116" y="2196760"/>
            <a:ext cx="2189163" cy="981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179601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consider with the data</a:t>
            </a: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t>8</a:t>
            </a:fld>
            <a:endParaRPr lang="en-US" dirty="0"/>
          </a:p>
        </p:txBody>
      </p:sp>
      <p:pic>
        <p:nvPicPr>
          <p:cNvPr id="15" name="Picture 7"/>
          <p:cNvPicPr>
            <a:picLocks noChangeAspect="1" noChangeArrowheads="1"/>
          </p:cNvPicPr>
          <p:nvPr/>
        </p:nvPicPr>
        <p:blipFill>
          <a:blip r:embed="rId2"/>
          <a:srcRect/>
          <a:stretch>
            <a:fillRect/>
          </a:stretch>
        </p:blipFill>
        <p:spPr bwMode="auto">
          <a:xfrm>
            <a:off x="526632" y="1188450"/>
            <a:ext cx="2929522" cy="17888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16" name="TextBox 3"/>
          <p:cNvSpPr txBox="1">
            <a:spLocks noChangeArrowheads="1"/>
          </p:cNvSpPr>
          <p:nvPr/>
        </p:nvSpPr>
        <p:spPr bwMode="auto">
          <a:xfrm>
            <a:off x="3753853" y="1188450"/>
            <a:ext cx="516154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sz="1800" dirty="0"/>
              <a:t>How easily can it be gathered?</a:t>
            </a:r>
          </a:p>
          <a:p>
            <a:pPr lvl="1" eaLnBrk="1" hangingPunct="1"/>
            <a:r>
              <a:rPr lang="en-US" altLang="en-US" sz="1800" i="1" dirty="0" smtClean="0"/>
              <a:t>Can you get the </a:t>
            </a:r>
            <a:r>
              <a:rPr lang="en-US" altLang="en-US" sz="1800" i="1" dirty="0" err="1" smtClean="0"/>
              <a:t>Xs</a:t>
            </a:r>
            <a:r>
              <a:rPr lang="en-US" altLang="en-US" sz="1800" i="1" dirty="0" smtClean="0"/>
              <a:t> automatically, or do </a:t>
            </a:r>
            <a:r>
              <a:rPr lang="en-US" altLang="en-US" sz="1800" i="1" dirty="0"/>
              <a:t>you have to manually hunt </a:t>
            </a:r>
            <a:r>
              <a:rPr lang="en-US" altLang="en-US" sz="1800" i="1" dirty="0" smtClean="0"/>
              <a:t>for them?</a:t>
            </a:r>
            <a:endParaRPr lang="en-US" altLang="en-US" sz="1800" i="1" dirty="0"/>
          </a:p>
          <a:p>
            <a:pPr eaLnBrk="1" hangingPunct="1"/>
            <a:endParaRPr lang="en-US" altLang="en-US" sz="1800" dirty="0"/>
          </a:p>
          <a:p>
            <a:pPr eaLnBrk="1" hangingPunct="1"/>
            <a:r>
              <a:rPr lang="en-US" altLang="en-US" sz="1800" dirty="0"/>
              <a:t>Is it scalable</a:t>
            </a:r>
            <a:r>
              <a:rPr lang="en-US" altLang="en-US" sz="1800" dirty="0" smtClean="0"/>
              <a:t>? </a:t>
            </a:r>
            <a:endParaRPr lang="en-US" altLang="en-US" sz="1800" dirty="0"/>
          </a:p>
          <a:p>
            <a:pPr lvl="1" eaLnBrk="1" hangingPunct="1"/>
            <a:r>
              <a:rPr lang="en-US" altLang="en-US" sz="1800" i="1" dirty="0"/>
              <a:t>Doing it for 10 is much different than doing it for </a:t>
            </a:r>
            <a:r>
              <a:rPr lang="en-US" altLang="en-US" sz="1800" i="1" dirty="0" smtClean="0"/>
              <a:t>10,000 (database/fleet)</a:t>
            </a:r>
            <a:endParaRPr lang="en-US" altLang="en-US" sz="1800" i="1" dirty="0"/>
          </a:p>
          <a:p>
            <a:pPr eaLnBrk="1" hangingPunct="1"/>
            <a:endParaRPr lang="en-US" altLang="en-US" sz="1800" dirty="0"/>
          </a:p>
          <a:p>
            <a:pPr eaLnBrk="1" hangingPunct="1"/>
            <a:r>
              <a:rPr lang="en-US" altLang="en-US" sz="1800" dirty="0"/>
              <a:t>How can it get into a model?</a:t>
            </a:r>
          </a:p>
          <a:p>
            <a:pPr lvl="1" eaLnBrk="1" hangingPunct="1"/>
            <a:r>
              <a:rPr lang="en-US" altLang="en-US" sz="1800" i="1" dirty="0"/>
              <a:t>Average, St. Dev, Percentiles, F(x)’s</a:t>
            </a:r>
          </a:p>
          <a:p>
            <a:pPr eaLnBrk="1" hangingPunct="1"/>
            <a:endParaRPr lang="en-US" altLang="en-US" sz="1800" i="1" dirty="0"/>
          </a:p>
          <a:p>
            <a:pPr eaLnBrk="1" hangingPunct="1"/>
            <a:r>
              <a:rPr lang="en-US" altLang="en-US" sz="1800" dirty="0"/>
              <a:t>How much data needs to be there?</a:t>
            </a:r>
          </a:p>
          <a:p>
            <a:pPr lvl="1" eaLnBrk="1" hangingPunct="1"/>
            <a:r>
              <a:rPr lang="en-US" altLang="en-US" sz="1800" i="1" dirty="0"/>
              <a:t>All the data is rarely available, how much is good enough</a:t>
            </a:r>
            <a:r>
              <a:rPr lang="en-US" altLang="en-US" sz="1800" i="1" dirty="0" smtClean="0"/>
              <a:t>? Data completeness could be a bottleneck.</a:t>
            </a:r>
            <a:endParaRPr lang="en-US" altLang="en-US" sz="1800" i="1" dirty="0"/>
          </a:p>
        </p:txBody>
      </p:sp>
      <p:pic>
        <p:nvPicPr>
          <p:cNvPr id="18" name="Picture 2"/>
          <p:cNvPicPr>
            <a:picLocks noChangeAspect="1" noChangeArrowheads="1"/>
          </p:cNvPicPr>
          <p:nvPr/>
        </p:nvPicPr>
        <p:blipFill>
          <a:blip r:embed="rId3"/>
          <a:srcRect/>
          <a:stretch>
            <a:fillRect/>
          </a:stretch>
        </p:blipFill>
        <p:spPr bwMode="auto">
          <a:xfrm>
            <a:off x="526632" y="4506159"/>
            <a:ext cx="2929522" cy="1857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3" name="TextBox 2"/>
          <p:cNvSpPr txBox="1"/>
          <p:nvPr/>
        </p:nvSpPr>
        <p:spPr>
          <a:xfrm>
            <a:off x="3850640" y="5588768"/>
            <a:ext cx="4754880" cy="615553"/>
          </a:xfrm>
          <a:prstGeom prst="rect">
            <a:avLst/>
          </a:prstGeom>
          <a:solidFill>
            <a:schemeClr val="tx2"/>
          </a:solidFill>
        </p:spPr>
        <p:txBody>
          <a:bodyPr wrap="square" lIns="0" tIns="0" rIns="0" bIns="0" rtlCol="0">
            <a:spAutoFit/>
          </a:bodyPr>
          <a:lstStyle/>
          <a:p>
            <a:pPr algn="ctr"/>
            <a:r>
              <a:rPr lang="en-US" sz="2000" dirty="0" smtClean="0">
                <a:solidFill>
                  <a:schemeClr val="bg1"/>
                </a:solidFill>
              </a:rPr>
              <a:t>These are the costs, to implement a more complex model</a:t>
            </a: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632" y="3055100"/>
            <a:ext cx="2929522" cy="13128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27450853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1286"/>
          <a:stretch/>
        </p:blipFill>
        <p:spPr bwMode="auto">
          <a:xfrm>
            <a:off x="4077177" y="1964184"/>
            <a:ext cx="3647074" cy="29576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Where we’re starting from</a:t>
            </a:r>
          </a:p>
        </p:txBody>
      </p:sp>
      <p:sp>
        <p:nvSpPr>
          <p:cNvPr id="5" name="Slide Number Placeholder 4"/>
          <p:cNvSpPr>
            <a:spLocks noGrp="1"/>
          </p:cNvSpPr>
          <p:nvPr>
            <p:ph type="sldNum" sz="quarter" idx="12"/>
          </p:nvPr>
        </p:nvSpPr>
        <p:spPr/>
        <p:txBody>
          <a:bodyPr/>
          <a:lstStyle/>
          <a:p>
            <a:fld id="{0D558541-60C9-42A2-8392-FF12533A6B7A}" type="slidenum">
              <a:rPr lang="en-US" smtClean="0"/>
              <a:t>9</a:t>
            </a:fld>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6884" y="1964185"/>
            <a:ext cx="3308394" cy="2978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3"/>
          <p:cNvSpPr>
            <a:spLocks noChangeArrowheads="1"/>
          </p:cNvSpPr>
          <p:nvPr/>
        </p:nvSpPr>
        <p:spPr bwMode="auto">
          <a:xfrm>
            <a:off x="4077177" y="1218736"/>
            <a:ext cx="38258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dirty="0"/>
              <a:t>Back testing… does the model predict the events we saw</a:t>
            </a:r>
          </a:p>
        </p:txBody>
      </p:sp>
      <p:sp>
        <p:nvSpPr>
          <p:cNvPr id="9" name="Rectangle 6"/>
          <p:cNvSpPr>
            <a:spLocks noChangeArrowheads="1"/>
          </p:cNvSpPr>
          <p:nvPr/>
        </p:nvSpPr>
        <p:spPr bwMode="auto">
          <a:xfrm>
            <a:off x="379094" y="1218875"/>
            <a:ext cx="35039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dirty="0"/>
              <a:t>A </a:t>
            </a:r>
            <a:r>
              <a:rPr lang="en-US" altLang="en-US" dirty="0" err="1"/>
              <a:t>weibull</a:t>
            </a:r>
            <a:r>
              <a:rPr lang="en-US" altLang="en-US" dirty="0"/>
              <a:t> characterizes this as a random failure mode</a:t>
            </a:r>
          </a:p>
        </p:txBody>
      </p:sp>
      <p:sp>
        <p:nvSpPr>
          <p:cNvPr id="11" name="TextBox 5"/>
          <p:cNvSpPr txBox="1">
            <a:spLocks noChangeArrowheads="1"/>
          </p:cNvSpPr>
          <p:nvPr/>
        </p:nvSpPr>
        <p:spPr bwMode="auto">
          <a:xfrm>
            <a:off x="7518881" y="2891075"/>
            <a:ext cx="1438275" cy="338137"/>
          </a:xfrm>
          <a:prstGeom prst="rect">
            <a:avLst/>
          </a:prstGeom>
          <a:solidFill>
            <a:schemeClr val="bg1"/>
          </a:solidFill>
          <a:ln w="9525">
            <a:solidFill>
              <a:srgbClr val="000000"/>
            </a:solidFill>
            <a:miter lim="800000"/>
            <a:headEnd/>
            <a:tailEnd/>
          </a:ln>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sz="1600" dirty="0"/>
              <a:t>Actual Events</a:t>
            </a:r>
          </a:p>
        </p:txBody>
      </p:sp>
      <p:cxnSp>
        <p:nvCxnSpPr>
          <p:cNvPr id="12" name="Straight Arrow Connector 9"/>
          <p:cNvCxnSpPr>
            <a:cxnSpLocks noChangeShapeType="1"/>
            <a:stCxn id="11" idx="1"/>
          </p:cNvCxnSpPr>
          <p:nvPr/>
        </p:nvCxnSpPr>
        <p:spPr bwMode="auto">
          <a:xfrm flipH="1">
            <a:off x="6921198" y="3060144"/>
            <a:ext cx="597683" cy="78462"/>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1"/>
          <p:cNvSpPr txBox="1">
            <a:spLocks noChangeArrowheads="1"/>
          </p:cNvSpPr>
          <p:nvPr/>
        </p:nvSpPr>
        <p:spPr bwMode="auto">
          <a:xfrm>
            <a:off x="7616954" y="3646998"/>
            <a:ext cx="1392329" cy="584775"/>
          </a:xfrm>
          <a:prstGeom prst="rect">
            <a:avLst/>
          </a:prstGeom>
          <a:solidFill>
            <a:schemeClr val="bg1"/>
          </a:solidFill>
          <a:ln w="9525">
            <a:solidFill>
              <a:srgbClr val="000000"/>
            </a:solidFill>
            <a:miter lim="800000"/>
            <a:headEnd/>
            <a:tailEnd/>
          </a:ln>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sz="1600" dirty="0"/>
              <a:t>Predicted Events</a:t>
            </a:r>
          </a:p>
        </p:txBody>
      </p:sp>
      <p:cxnSp>
        <p:nvCxnSpPr>
          <p:cNvPr id="14" name="Straight Arrow Connector 12"/>
          <p:cNvCxnSpPr>
            <a:cxnSpLocks noChangeShapeType="1"/>
            <a:stCxn id="13" idx="1"/>
          </p:cNvCxnSpPr>
          <p:nvPr/>
        </p:nvCxnSpPr>
        <p:spPr bwMode="auto">
          <a:xfrm flipH="1" flipV="1">
            <a:off x="7101840" y="3830320"/>
            <a:ext cx="515114" cy="109066"/>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6"/>
          <p:cNvSpPr txBox="1">
            <a:spLocks noChangeArrowheads="1"/>
          </p:cNvSpPr>
          <p:nvPr/>
        </p:nvSpPr>
        <p:spPr bwMode="auto">
          <a:xfrm>
            <a:off x="7548091" y="2213256"/>
            <a:ext cx="1184542" cy="584775"/>
          </a:xfrm>
          <a:prstGeom prst="rect">
            <a:avLst/>
          </a:prstGeom>
          <a:solidFill>
            <a:schemeClr val="bg1"/>
          </a:solidFill>
          <a:ln w="9525">
            <a:solidFill>
              <a:srgbClr val="000000"/>
            </a:solidFill>
            <a:miter lim="800000"/>
            <a:headEnd/>
            <a:tailEnd/>
          </a:ln>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sz="1600" dirty="0"/>
              <a:t>95% confidence</a:t>
            </a:r>
          </a:p>
        </p:txBody>
      </p:sp>
      <p:cxnSp>
        <p:nvCxnSpPr>
          <p:cNvPr id="16" name="Straight Arrow Connector 17"/>
          <p:cNvCxnSpPr>
            <a:cxnSpLocks noChangeShapeType="1"/>
            <a:stCxn id="15" idx="1"/>
          </p:cNvCxnSpPr>
          <p:nvPr/>
        </p:nvCxnSpPr>
        <p:spPr bwMode="auto">
          <a:xfrm flipH="1">
            <a:off x="6096000" y="2505644"/>
            <a:ext cx="1452091" cy="93519"/>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786130" y="5881739"/>
            <a:ext cx="7670800" cy="461665"/>
          </a:xfrm>
          <a:prstGeom prst="rect">
            <a:avLst/>
          </a:prstGeom>
          <a:solidFill>
            <a:schemeClr val="tx2"/>
          </a:solidFill>
        </p:spPr>
        <p:txBody>
          <a:bodyPr wrap="square" lIns="0" tIns="0" rIns="0" bIns="0" rtlCol="0" anchor="ctr">
            <a:spAutoFit/>
          </a:bodyPr>
          <a:lstStyle>
            <a:defPPr>
              <a:defRPr lang="en-US"/>
            </a:defPPr>
            <a:lvl1pPr algn="ctr">
              <a:defRPr sz="2000">
                <a:solidFill>
                  <a:schemeClr val="bg1"/>
                </a:solidFill>
              </a:defRPr>
            </a:lvl1pPr>
          </a:lstStyle>
          <a:p>
            <a:pPr>
              <a:lnSpc>
                <a:spcPct val="150000"/>
              </a:lnSpc>
            </a:pPr>
            <a:r>
              <a:rPr lang="en-US" altLang="en-US" dirty="0"/>
              <a:t>This model </a:t>
            </a:r>
            <a:r>
              <a:rPr lang="en-US" altLang="en-US" u="sng" dirty="0"/>
              <a:t>may</a:t>
            </a:r>
            <a:r>
              <a:rPr lang="en-US" altLang="en-US" dirty="0"/>
              <a:t> not be the best at characterizing the failure mode</a:t>
            </a:r>
          </a:p>
        </p:txBody>
      </p:sp>
      <p:sp>
        <p:nvSpPr>
          <p:cNvPr id="21" name="TextBox 20"/>
          <p:cNvSpPr txBox="1"/>
          <p:nvPr/>
        </p:nvSpPr>
        <p:spPr>
          <a:xfrm>
            <a:off x="995044" y="4998721"/>
            <a:ext cx="4884927" cy="738664"/>
          </a:xfrm>
          <a:prstGeom prst="rect">
            <a:avLst/>
          </a:prstGeom>
          <a:noFill/>
        </p:spPr>
        <p:txBody>
          <a:bodyPr wrap="none" lIns="0" tIns="0" rIns="0" bIns="0" rtlCol="0">
            <a:spAutoFit/>
          </a:bodyPr>
          <a:lstStyle/>
          <a:p>
            <a:r>
              <a:rPr lang="en-US" sz="1600" dirty="0" err="1" smtClean="0"/>
              <a:t>AICc</a:t>
            </a:r>
            <a:r>
              <a:rPr lang="en-US" sz="1600" dirty="0" smtClean="0"/>
              <a:t>=1625 		Confusion matrix gives: </a:t>
            </a:r>
          </a:p>
          <a:p>
            <a:r>
              <a:rPr lang="en-US" sz="1600" dirty="0" smtClean="0"/>
              <a:t>			Sensitivity = 43% </a:t>
            </a:r>
          </a:p>
          <a:p>
            <a:r>
              <a:rPr lang="en-US" sz="1600" dirty="0"/>
              <a:t>	</a:t>
            </a:r>
            <a:r>
              <a:rPr lang="en-US" sz="1600" dirty="0" smtClean="0"/>
              <a:t>		Specificity = 65%</a:t>
            </a:r>
          </a:p>
        </p:txBody>
      </p:sp>
      <p:graphicFrame>
        <p:nvGraphicFramePr>
          <p:cNvPr id="31" name="Table 30"/>
          <p:cNvGraphicFramePr>
            <a:graphicFrameLocks noGrp="1"/>
          </p:cNvGraphicFramePr>
          <p:nvPr>
            <p:extLst>
              <p:ext uri="{D42A27DB-BD31-4B8C-83A1-F6EECF244321}">
                <p14:modId xmlns:p14="http://schemas.microsoft.com/office/powerpoint/2010/main" val="2719382710"/>
              </p:ext>
            </p:extLst>
          </p:nvPr>
        </p:nvGraphicFramePr>
        <p:xfrm>
          <a:off x="6125613" y="4998721"/>
          <a:ext cx="1614990" cy="853440"/>
        </p:xfrm>
        <a:graphic>
          <a:graphicData uri="http://schemas.openxmlformats.org/drawingml/2006/table">
            <a:tbl>
              <a:tblPr firstRow="1" firstCol="1">
                <a:tableStyleId>{5C22544A-7EE6-4342-B048-85BDC9FD1C3A}</a:tableStyleId>
              </a:tblPr>
              <a:tblGrid>
                <a:gridCol w="294075"/>
                <a:gridCol w="375051"/>
                <a:gridCol w="460290"/>
                <a:gridCol w="485574"/>
              </a:tblGrid>
              <a:tr h="190500">
                <a:tc>
                  <a:txBody>
                    <a:bodyPr/>
                    <a:lstStyle/>
                    <a:p>
                      <a:pPr algn="ctr" fontAlgn="b"/>
                      <a:r>
                        <a:rPr lang="en-US" sz="1400" u="none" strike="noStrike" dirty="0">
                          <a:effectLst/>
                        </a:rPr>
                        <a:t> </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400" u="none" strike="noStrike">
                          <a:effectLst/>
                        </a:rPr>
                        <a:t>Predicted</a:t>
                      </a:r>
                      <a:endParaRPr lang="en-US" sz="14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190500">
                <a:tc rowSpan="3">
                  <a:txBody>
                    <a:bodyPr/>
                    <a:lstStyle/>
                    <a:p>
                      <a:pPr algn="ctr" fontAlgn="b"/>
                      <a:r>
                        <a:rPr lang="en-US" sz="1400" u="none" strike="noStrike">
                          <a:effectLst/>
                        </a:rPr>
                        <a:t>Actual</a:t>
                      </a:r>
                      <a:endParaRPr lang="en-US" sz="1400" b="0" i="0" u="none" strike="noStrike">
                        <a:solidFill>
                          <a:srgbClr val="000000"/>
                        </a:solidFill>
                        <a:effectLst/>
                        <a:latin typeface="Calibri"/>
                      </a:endParaRP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F</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a:t>
                      </a:r>
                      <a:endParaRPr lang="en-US" sz="14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400" u="none" strike="noStrike" dirty="0">
                          <a:effectLst/>
                        </a:rPr>
                        <a:t>F</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400" u="none" strike="noStrike" kern="1200" dirty="0" smtClean="0">
                          <a:solidFill>
                            <a:schemeClr val="dk1"/>
                          </a:solidFill>
                          <a:effectLst/>
                          <a:latin typeface="+mn-lt"/>
                          <a:ea typeface="+mn-ea"/>
                          <a:cs typeface="+mn-cs"/>
                        </a:rPr>
                        <a:t>25</a:t>
                      </a:r>
                      <a:endParaRPr lang="en-US" sz="14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400" u="none" strike="noStrike" kern="1200" dirty="0" smtClean="0">
                          <a:solidFill>
                            <a:schemeClr val="dk1"/>
                          </a:solidFill>
                          <a:effectLst/>
                          <a:latin typeface="+mn-lt"/>
                          <a:ea typeface="+mn-ea"/>
                          <a:cs typeface="+mn-cs"/>
                        </a:rPr>
                        <a:t>33</a:t>
                      </a:r>
                      <a:endParaRPr lang="en-US" sz="14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400" u="none" strike="noStrike" dirty="0">
                          <a:effectLst/>
                        </a:rPr>
                        <a:t>S</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400" u="none" strike="noStrike" kern="1200" dirty="0" smtClean="0">
                          <a:solidFill>
                            <a:schemeClr val="dk1"/>
                          </a:solidFill>
                          <a:effectLst/>
                          <a:latin typeface="+mn-lt"/>
                          <a:ea typeface="+mn-ea"/>
                          <a:cs typeface="+mn-cs"/>
                        </a:rPr>
                        <a:t>435</a:t>
                      </a:r>
                      <a:endParaRPr lang="en-US" sz="14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400" u="none" strike="noStrike" kern="1200" dirty="0" smtClean="0">
                          <a:solidFill>
                            <a:schemeClr val="dk1"/>
                          </a:solidFill>
                          <a:effectLst/>
                          <a:latin typeface="+mn-lt"/>
                          <a:ea typeface="+mn-ea"/>
                          <a:cs typeface="+mn-cs"/>
                        </a:rPr>
                        <a:t>795</a:t>
                      </a:r>
                      <a:endParaRPr lang="en-US" sz="14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2" name="TextBox 31"/>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12227758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4404" y="3805426"/>
            <a:ext cx="3043820" cy="174024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94" y="3757944"/>
            <a:ext cx="3130660" cy="178421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098" y="1111539"/>
            <a:ext cx="3122095" cy="17520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379094" y="551747"/>
            <a:ext cx="8352156" cy="559792"/>
          </a:xfrm>
        </p:spPr>
        <p:txBody>
          <a:bodyPr/>
          <a:lstStyle/>
          <a:p>
            <a:r>
              <a:rPr lang="en-US" dirty="0" smtClean="0"/>
              <a:t>Using Complex models: Hunt for the </a:t>
            </a:r>
            <a:r>
              <a:rPr lang="en-US" dirty="0" err="1" smtClean="0"/>
              <a:t>Xs</a:t>
            </a:r>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t>10</a:t>
            </a:fld>
            <a:endParaRPr lang="en-US" dirty="0"/>
          </a:p>
        </p:txBody>
      </p:sp>
      <p:sp>
        <p:nvSpPr>
          <p:cNvPr id="6" name="TextBox 5"/>
          <p:cNvSpPr txBox="1"/>
          <p:nvPr/>
        </p:nvSpPr>
        <p:spPr>
          <a:xfrm>
            <a:off x="5580155" y="1152929"/>
            <a:ext cx="3171825" cy="830997"/>
          </a:xfrm>
          <a:prstGeom prst="rect">
            <a:avLst/>
          </a:prstGeom>
          <a:noFill/>
        </p:spPr>
        <p:txBody>
          <a:bodyPr wrap="square" lIns="0" tIns="0" rIns="0" bIns="0" rtlCol="0">
            <a:spAutoFit/>
          </a:bodyPr>
          <a:lstStyle/>
          <a:p>
            <a:r>
              <a:rPr lang="en-US" dirty="0" smtClean="0"/>
              <a:t>What about validation subset and/or weighting unbalanced data?</a:t>
            </a:r>
          </a:p>
        </p:txBody>
      </p:sp>
      <p:sp>
        <p:nvSpPr>
          <p:cNvPr id="7" name="TextBox 6"/>
          <p:cNvSpPr txBox="1"/>
          <p:nvPr/>
        </p:nvSpPr>
        <p:spPr>
          <a:xfrm>
            <a:off x="508273" y="5542156"/>
            <a:ext cx="2377895" cy="276999"/>
          </a:xfrm>
          <a:prstGeom prst="rect">
            <a:avLst/>
          </a:prstGeom>
          <a:noFill/>
        </p:spPr>
        <p:txBody>
          <a:bodyPr wrap="none" lIns="0" tIns="0" rIns="0" bIns="0" rtlCol="0">
            <a:spAutoFit/>
          </a:bodyPr>
          <a:lstStyle/>
          <a:p>
            <a:r>
              <a:rPr lang="en-US" dirty="0" smtClean="0"/>
              <a:t>With 30% validation set</a:t>
            </a:r>
          </a:p>
        </p:txBody>
      </p:sp>
      <p:sp>
        <p:nvSpPr>
          <p:cNvPr id="14" name="TextBox 13"/>
          <p:cNvSpPr txBox="1"/>
          <p:nvPr/>
        </p:nvSpPr>
        <p:spPr>
          <a:xfrm>
            <a:off x="2921465" y="2863600"/>
            <a:ext cx="1593385" cy="307777"/>
          </a:xfrm>
          <a:prstGeom prst="rect">
            <a:avLst/>
          </a:prstGeom>
          <a:noFill/>
        </p:spPr>
        <p:txBody>
          <a:bodyPr wrap="none" lIns="0" tIns="0" rIns="0" bIns="0" rtlCol="0">
            <a:spAutoFit/>
          </a:bodyPr>
          <a:lstStyle/>
          <a:p>
            <a:r>
              <a:rPr lang="en-US" sz="2000" dirty="0" smtClean="0"/>
              <a:t>All training set</a:t>
            </a:r>
          </a:p>
        </p:txBody>
      </p:sp>
      <p:sp>
        <p:nvSpPr>
          <p:cNvPr id="21" name="TextBox 20"/>
          <p:cNvSpPr txBox="1"/>
          <p:nvPr/>
        </p:nvSpPr>
        <p:spPr>
          <a:xfrm>
            <a:off x="5857356" y="5545669"/>
            <a:ext cx="2873894" cy="553998"/>
          </a:xfrm>
          <a:prstGeom prst="rect">
            <a:avLst/>
          </a:prstGeom>
          <a:noFill/>
        </p:spPr>
        <p:txBody>
          <a:bodyPr wrap="square" lIns="0" tIns="0" rIns="0" bIns="0" rtlCol="0">
            <a:spAutoFit/>
          </a:bodyPr>
          <a:lstStyle/>
          <a:p>
            <a:pPr algn="ctr"/>
            <a:r>
              <a:rPr lang="en-US" dirty="0" smtClean="0"/>
              <a:t>With 30% validation set and weighting </a:t>
            </a:r>
          </a:p>
        </p:txBody>
      </p:sp>
      <p:graphicFrame>
        <p:nvGraphicFramePr>
          <p:cNvPr id="10" name="Table 9"/>
          <p:cNvGraphicFramePr>
            <a:graphicFrameLocks noGrp="1"/>
          </p:cNvGraphicFramePr>
          <p:nvPr>
            <p:extLst>
              <p:ext uri="{D42A27DB-BD31-4B8C-83A1-F6EECF244321}">
                <p14:modId xmlns:p14="http://schemas.microsoft.com/office/powerpoint/2010/main" val="2252052258"/>
              </p:ext>
            </p:extLst>
          </p:nvPr>
        </p:nvGraphicFramePr>
        <p:xfrm>
          <a:off x="936125" y="1681029"/>
          <a:ext cx="1168399" cy="762000"/>
        </p:xfrm>
        <a:graphic>
          <a:graphicData uri="http://schemas.openxmlformats.org/drawingml/2006/table">
            <a:tbl>
              <a:tblPr firstRow="1" firstCol="1">
                <a:tableStyleId>{5C22544A-7EE6-4342-B048-85BDC9FD1C3A}</a:tableStyleId>
              </a:tblPr>
              <a:tblGrid>
                <a:gridCol w="219672"/>
                <a:gridCol w="280161"/>
                <a:gridCol w="343834"/>
                <a:gridCol w="324732"/>
              </a:tblGrid>
              <a:tr h="190500">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100" u="none" strike="noStrike">
                          <a:effectLst/>
                        </a:rPr>
                        <a:t>Predicted</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190500">
                <a:tc rowSpan="3">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F</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S</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100" u="none" strike="noStrike">
                          <a:effectLst/>
                        </a:rPr>
                        <a:t>F</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dirty="0">
                          <a:effectLst/>
                        </a:rPr>
                        <a:t>0</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58</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100" u="none" strike="noStrike" dirty="0">
                          <a:effectLst/>
                        </a:rPr>
                        <a:t>S</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0</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dirty="0">
                          <a:effectLst/>
                        </a:rPr>
                        <a:t>1230</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639919333"/>
              </p:ext>
            </p:extLst>
          </p:nvPr>
        </p:nvGraphicFramePr>
        <p:xfrm>
          <a:off x="417194" y="2964541"/>
          <a:ext cx="1168399" cy="762000"/>
        </p:xfrm>
        <a:graphic>
          <a:graphicData uri="http://schemas.openxmlformats.org/drawingml/2006/table">
            <a:tbl>
              <a:tblPr firstRow="1" firstCol="1">
                <a:tableStyleId>{5C22544A-7EE6-4342-B048-85BDC9FD1C3A}</a:tableStyleId>
              </a:tblPr>
              <a:tblGrid>
                <a:gridCol w="219672"/>
                <a:gridCol w="280161"/>
                <a:gridCol w="343834"/>
                <a:gridCol w="324732"/>
              </a:tblGrid>
              <a:tr h="190500">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100" u="none" strike="noStrike">
                          <a:effectLst/>
                        </a:rPr>
                        <a:t>Predicted</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190500">
                <a:tc rowSpan="3">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dirty="0">
                          <a:effectLst/>
                        </a:rPr>
                        <a:t>F</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S</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100" u="none" strike="noStrike">
                          <a:effectLst/>
                        </a:rPr>
                        <a:t>F</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dirty="0">
                          <a:effectLst/>
                        </a:rPr>
                        <a:t>0</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u="none" strike="noStrike" kern="1200" dirty="0" smtClean="0">
                          <a:solidFill>
                            <a:schemeClr val="dk1"/>
                          </a:solidFill>
                          <a:effectLst/>
                          <a:latin typeface="+mn-lt"/>
                          <a:ea typeface="+mn-ea"/>
                          <a:cs typeface="+mn-cs"/>
                        </a:rPr>
                        <a:t>42</a:t>
                      </a:r>
                      <a:endParaRPr lang="en-US" sz="11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100" u="none" strike="noStrike">
                          <a:effectLst/>
                        </a:rPr>
                        <a:t>S</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0</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u="none" strike="noStrike" kern="1200" dirty="0" smtClean="0">
                          <a:solidFill>
                            <a:schemeClr val="dk1"/>
                          </a:solidFill>
                          <a:effectLst/>
                          <a:latin typeface="+mn-lt"/>
                          <a:ea typeface="+mn-ea"/>
                          <a:cs typeface="+mn-cs"/>
                        </a:rPr>
                        <a:t>877</a:t>
                      </a:r>
                      <a:endParaRPr lang="en-US" sz="11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8" name="Table 27"/>
          <p:cNvGraphicFramePr>
            <a:graphicFrameLocks noGrp="1"/>
          </p:cNvGraphicFramePr>
          <p:nvPr>
            <p:extLst>
              <p:ext uri="{D42A27DB-BD31-4B8C-83A1-F6EECF244321}">
                <p14:modId xmlns:p14="http://schemas.microsoft.com/office/powerpoint/2010/main" val="1009589139"/>
              </p:ext>
            </p:extLst>
          </p:nvPr>
        </p:nvGraphicFramePr>
        <p:xfrm>
          <a:off x="7562851" y="2995619"/>
          <a:ext cx="1168399" cy="762000"/>
        </p:xfrm>
        <a:graphic>
          <a:graphicData uri="http://schemas.openxmlformats.org/drawingml/2006/table">
            <a:tbl>
              <a:tblPr firstRow="1" firstCol="1">
                <a:tableStyleId>{5C22544A-7EE6-4342-B048-85BDC9FD1C3A}</a:tableStyleId>
              </a:tblPr>
              <a:tblGrid>
                <a:gridCol w="219672"/>
                <a:gridCol w="280161"/>
                <a:gridCol w="343834"/>
                <a:gridCol w="324732"/>
              </a:tblGrid>
              <a:tr h="190500">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100" u="none" strike="noStrike">
                          <a:effectLst/>
                        </a:rPr>
                        <a:t>Predicted</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190500">
                <a:tc rowSpan="3">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F</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S</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100" u="none" strike="noStrike">
                          <a:effectLst/>
                        </a:rPr>
                        <a:t>F</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u="none" strike="noStrike" kern="1200" dirty="0" smtClean="0">
                          <a:solidFill>
                            <a:schemeClr val="dk1"/>
                          </a:solidFill>
                          <a:effectLst/>
                          <a:latin typeface="+mn-lt"/>
                          <a:ea typeface="+mn-ea"/>
                          <a:cs typeface="+mn-cs"/>
                        </a:rPr>
                        <a:t>35</a:t>
                      </a:r>
                      <a:endParaRPr lang="en-US" sz="11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u="none" strike="noStrike" kern="1200" dirty="0" smtClean="0">
                          <a:solidFill>
                            <a:schemeClr val="dk1"/>
                          </a:solidFill>
                          <a:effectLst/>
                          <a:latin typeface="+mn-lt"/>
                          <a:ea typeface="+mn-ea"/>
                          <a:cs typeface="+mn-cs"/>
                        </a:rPr>
                        <a:t>7</a:t>
                      </a:r>
                      <a:endParaRPr lang="en-US" sz="11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algn="ctr" fontAlgn="b"/>
                      <a:r>
                        <a:rPr lang="en-US" sz="1100" u="none" strike="noStrike">
                          <a:effectLst/>
                        </a:rPr>
                        <a:t>S</a:t>
                      </a:r>
                      <a:endParaRPr lang="en-US" sz="11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u="none" strike="noStrike" kern="1200" dirty="0" smtClean="0">
                          <a:solidFill>
                            <a:schemeClr val="dk1"/>
                          </a:solidFill>
                          <a:effectLst/>
                          <a:latin typeface="+mn-lt"/>
                          <a:ea typeface="+mn-ea"/>
                          <a:cs typeface="+mn-cs"/>
                        </a:rPr>
                        <a:t>474</a:t>
                      </a:r>
                      <a:endParaRPr lang="en-US" sz="11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u="none" strike="noStrike" kern="1200" dirty="0" smtClean="0">
                          <a:solidFill>
                            <a:schemeClr val="dk1"/>
                          </a:solidFill>
                          <a:effectLst/>
                          <a:latin typeface="+mn-lt"/>
                          <a:ea typeface="+mn-ea"/>
                          <a:cs typeface="+mn-cs"/>
                        </a:rPr>
                        <a:t>394</a:t>
                      </a:r>
                      <a:endParaRPr lang="en-US" sz="1100" u="none" strike="noStrike" kern="1200" dirty="0">
                        <a:solidFill>
                          <a:schemeClr val="dk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Rectangle 10"/>
          <p:cNvSpPr/>
          <p:nvPr/>
        </p:nvSpPr>
        <p:spPr>
          <a:xfrm>
            <a:off x="3349418" y="5959473"/>
            <a:ext cx="2230736" cy="369332"/>
          </a:xfrm>
          <a:prstGeom prst="rect">
            <a:avLst/>
          </a:prstGeom>
          <a:solidFill>
            <a:srgbClr val="0070C0"/>
          </a:solidFill>
        </p:spPr>
        <p:txBody>
          <a:bodyPr wrap="square">
            <a:spAutoFit/>
          </a:bodyPr>
          <a:lstStyle/>
          <a:p>
            <a:pPr algn="ctr"/>
            <a:r>
              <a:rPr lang="en-US" dirty="0" smtClean="0">
                <a:solidFill>
                  <a:schemeClr val="bg1"/>
                </a:solidFill>
              </a:rPr>
              <a:t>Are we there yet?</a:t>
            </a:r>
            <a:endParaRPr lang="en-US" dirty="0">
              <a:solidFill>
                <a:schemeClr val="bg1"/>
              </a:solidFill>
            </a:endParaRPr>
          </a:p>
        </p:txBody>
      </p:sp>
      <p:sp>
        <p:nvSpPr>
          <p:cNvPr id="12" name="Striped Right Arrow 11"/>
          <p:cNvSpPr/>
          <p:nvPr/>
        </p:nvSpPr>
        <p:spPr>
          <a:xfrm rot="5400000">
            <a:off x="2340738" y="3203770"/>
            <a:ext cx="592629" cy="427802"/>
          </a:xfrm>
          <a:prstGeom prst="stripedRightArrow">
            <a:avLst>
              <a:gd name="adj1" fmla="val 70060"/>
              <a:gd name="adj2"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triped Right Arrow 30"/>
          <p:cNvSpPr/>
          <p:nvPr/>
        </p:nvSpPr>
        <p:spPr>
          <a:xfrm>
            <a:off x="4107587" y="4792850"/>
            <a:ext cx="1101212" cy="427802"/>
          </a:xfrm>
          <a:prstGeom prst="stripedRightArrow">
            <a:avLst>
              <a:gd name="adj1" fmla="val 70060"/>
              <a:gd name="adj2" fmla="val 63358"/>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9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9449" y="3122037"/>
            <a:ext cx="482267" cy="44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580154" y="2150641"/>
            <a:ext cx="3171826" cy="584775"/>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sz="1600" dirty="0">
                <a:solidFill>
                  <a:sysClr val="windowText" lastClr="000000"/>
                </a:solidFill>
              </a:rPr>
              <a:t>Imbalanced population made the model focus on the majority class</a:t>
            </a:r>
          </a:p>
        </p:txBody>
      </p:sp>
      <p:sp>
        <p:nvSpPr>
          <p:cNvPr id="8" name="Rounded Rectangle 7"/>
          <p:cNvSpPr/>
          <p:nvPr/>
        </p:nvSpPr>
        <p:spPr>
          <a:xfrm>
            <a:off x="1751598" y="2234450"/>
            <a:ext cx="411480" cy="2387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257800" y="3537592"/>
            <a:ext cx="411480" cy="2387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93113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0-#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090"/>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animBg="1"/>
      <p:bldP spid="31" grpId="0" animBg="1"/>
      <p:bldP spid="3" grpId="0" animBg="1"/>
      <p:bldP spid="8"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5026" y="2555947"/>
            <a:ext cx="5186625" cy="29653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379179" y="515753"/>
            <a:ext cx="8361795" cy="561694"/>
          </a:xfrm>
        </p:spPr>
        <p:txBody>
          <a:bodyPr/>
          <a:lstStyle/>
          <a:p>
            <a:pPr>
              <a:defRPr/>
            </a:pPr>
            <a:r>
              <a:rPr lang="en-US" dirty="0" smtClean="0"/>
              <a:t>Understanding the X’s</a:t>
            </a:r>
            <a:endParaRPr lang="en-US" dirty="0"/>
          </a:p>
        </p:txBody>
      </p:sp>
      <p:sp>
        <p:nvSpPr>
          <p:cNvPr id="15364" name="TextBox 3"/>
          <p:cNvSpPr txBox="1">
            <a:spLocks noChangeArrowheads="1"/>
          </p:cNvSpPr>
          <p:nvPr/>
        </p:nvSpPr>
        <p:spPr bwMode="auto">
          <a:xfrm>
            <a:off x="835802" y="1257636"/>
            <a:ext cx="7448550" cy="39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dirty="0" smtClean="0">
                <a:solidFill>
                  <a:schemeClr val="tx2"/>
                </a:solidFill>
              </a:rPr>
              <a:t>What do each of these X’s mean?</a:t>
            </a:r>
            <a:endParaRPr lang="en-US" altLang="en-US" dirty="0">
              <a:solidFill>
                <a:schemeClr val="tx2"/>
              </a:solidFill>
            </a:endParaRPr>
          </a:p>
        </p:txBody>
      </p:sp>
      <p:sp>
        <p:nvSpPr>
          <p:cNvPr id="6" name="Rounded Rectangle 5"/>
          <p:cNvSpPr/>
          <p:nvPr/>
        </p:nvSpPr>
        <p:spPr bwMode="auto">
          <a:xfrm>
            <a:off x="7325360" y="2672714"/>
            <a:ext cx="1593504" cy="1899999"/>
          </a:xfrm>
          <a:prstGeom prst="roundRect">
            <a:avLst>
              <a:gd name="adj" fmla="val 19617"/>
            </a:avLst>
          </a:prstGeom>
          <a:ln>
            <a:headEnd type="none" w="sm" len="sm"/>
            <a:tailEnd type="none" w="sm" len="sm"/>
          </a:ln>
          <a:extLst/>
        </p:spPr>
        <p:style>
          <a:lnRef idx="2">
            <a:schemeClr val="accent4"/>
          </a:lnRef>
          <a:fillRef idx="1">
            <a:schemeClr val="lt1"/>
          </a:fillRef>
          <a:effectRef idx="0">
            <a:schemeClr val="accent4"/>
          </a:effectRef>
          <a:fontRef idx="minor">
            <a:schemeClr val="dk1"/>
          </a:fontRef>
        </p:style>
        <p:txBody>
          <a:bodyPr lIns="82058" tIns="41029" rIns="82058" bIns="41029" anchor="ctr"/>
          <a:lstStyle/>
          <a:p>
            <a:pPr algn="ctr">
              <a:defRPr/>
            </a:pPr>
            <a:r>
              <a:rPr lang="en-US" sz="1600" dirty="0" smtClean="0"/>
              <a:t>Is Starts really a </a:t>
            </a:r>
            <a:r>
              <a:rPr lang="en-US" sz="1600" dirty="0"/>
              <a:t>bigger X than </a:t>
            </a:r>
            <a:r>
              <a:rPr lang="en-US" sz="1600" dirty="0" err="1" smtClean="0"/>
              <a:t>CalendarHrs</a:t>
            </a:r>
            <a:r>
              <a:rPr lang="en-US" sz="1600" dirty="0" smtClean="0"/>
              <a:t>? Can it be the aging parameter?</a:t>
            </a:r>
            <a:endParaRPr lang="en-US" sz="1600" dirty="0"/>
          </a:p>
        </p:txBody>
      </p:sp>
      <p:sp>
        <p:nvSpPr>
          <p:cNvPr id="15368" name="Rectangle 10"/>
          <p:cNvSpPr>
            <a:spLocks noChangeArrowheads="1"/>
          </p:cNvSpPr>
          <p:nvPr/>
        </p:nvSpPr>
        <p:spPr bwMode="auto">
          <a:xfrm>
            <a:off x="203555" y="5087286"/>
            <a:ext cx="1469954" cy="5137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sz="1400" dirty="0" smtClean="0"/>
              <a:t>What happened on these dates?</a:t>
            </a:r>
            <a:endParaRPr lang="en-US" altLang="en-US" sz="1400" dirty="0"/>
          </a:p>
        </p:txBody>
      </p:sp>
      <p:sp>
        <p:nvSpPr>
          <p:cNvPr id="15372" name="TextBox 15"/>
          <p:cNvSpPr txBox="1">
            <a:spLocks noChangeArrowheads="1"/>
          </p:cNvSpPr>
          <p:nvPr/>
        </p:nvSpPr>
        <p:spPr bwMode="auto">
          <a:xfrm>
            <a:off x="1199611" y="1665721"/>
            <a:ext cx="6857451" cy="69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dirty="0" smtClean="0"/>
              <a:t>The list should be carefully shortened based on: </a:t>
            </a:r>
            <a:r>
              <a:rPr lang="en-US" altLang="en-US" u="sng" dirty="0" smtClean="0"/>
              <a:t>understanding of the data</a:t>
            </a:r>
            <a:r>
              <a:rPr lang="en-US" altLang="en-US" dirty="0" smtClean="0"/>
              <a:t> and </a:t>
            </a:r>
            <a:r>
              <a:rPr lang="en-US" altLang="en-US" u="sng" dirty="0" smtClean="0"/>
              <a:t>the physics of failure</a:t>
            </a:r>
            <a:endParaRPr lang="en-US" altLang="en-US" u="sng" dirty="0"/>
          </a:p>
        </p:txBody>
      </p:sp>
      <p:cxnSp>
        <p:nvCxnSpPr>
          <p:cNvPr id="19" name="Straight Arrow Connector 14"/>
          <p:cNvCxnSpPr>
            <a:cxnSpLocks noChangeShapeType="1"/>
            <a:stCxn id="15368" idx="3"/>
          </p:cNvCxnSpPr>
          <p:nvPr/>
        </p:nvCxnSpPr>
        <p:spPr bwMode="auto">
          <a:xfrm>
            <a:off x="1673509" y="5344160"/>
            <a:ext cx="372341" cy="0"/>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Rectangle 10"/>
          <p:cNvSpPr>
            <a:spLocks noChangeArrowheads="1"/>
          </p:cNvSpPr>
          <p:nvPr/>
        </p:nvSpPr>
        <p:spPr bwMode="auto">
          <a:xfrm>
            <a:off x="203555" y="3300805"/>
            <a:ext cx="1469954" cy="5137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sz="1400" dirty="0" smtClean="0"/>
              <a:t>Is it related to repair shops?</a:t>
            </a:r>
            <a:endParaRPr lang="en-US" altLang="en-US" sz="1400" dirty="0"/>
          </a:p>
        </p:txBody>
      </p:sp>
      <p:cxnSp>
        <p:nvCxnSpPr>
          <p:cNvPr id="25" name="Straight Arrow Connector 14"/>
          <p:cNvCxnSpPr>
            <a:cxnSpLocks noChangeShapeType="1"/>
            <a:stCxn id="23" idx="3"/>
          </p:cNvCxnSpPr>
          <p:nvPr/>
        </p:nvCxnSpPr>
        <p:spPr bwMode="auto">
          <a:xfrm flipV="1">
            <a:off x="1673509" y="3472816"/>
            <a:ext cx="361517" cy="84863"/>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Rectangle 10"/>
          <p:cNvSpPr>
            <a:spLocks noChangeArrowheads="1"/>
          </p:cNvSpPr>
          <p:nvPr/>
        </p:nvSpPr>
        <p:spPr bwMode="auto">
          <a:xfrm>
            <a:off x="203555" y="4058967"/>
            <a:ext cx="1469954" cy="5137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sz="1400" dirty="0" smtClean="0"/>
              <a:t>Are these correlated?</a:t>
            </a:r>
            <a:endParaRPr lang="en-US" altLang="en-US" sz="1400" dirty="0"/>
          </a:p>
        </p:txBody>
      </p:sp>
      <p:cxnSp>
        <p:nvCxnSpPr>
          <p:cNvPr id="36" name="Straight Arrow Connector 14"/>
          <p:cNvCxnSpPr>
            <a:cxnSpLocks noChangeShapeType="1"/>
            <a:stCxn id="35" idx="3"/>
          </p:cNvCxnSpPr>
          <p:nvPr/>
        </p:nvCxnSpPr>
        <p:spPr bwMode="auto">
          <a:xfrm flipV="1">
            <a:off x="1673509" y="3911600"/>
            <a:ext cx="361517" cy="404241"/>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Arrow Connector 14"/>
          <p:cNvCxnSpPr>
            <a:cxnSpLocks noChangeShapeType="1"/>
            <a:stCxn id="35" idx="3"/>
          </p:cNvCxnSpPr>
          <p:nvPr/>
        </p:nvCxnSpPr>
        <p:spPr bwMode="auto">
          <a:xfrm>
            <a:off x="1673509" y="4315841"/>
            <a:ext cx="372341" cy="771445"/>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9"/>
          <p:cNvSpPr/>
          <p:nvPr/>
        </p:nvSpPr>
        <p:spPr>
          <a:xfrm>
            <a:off x="970441" y="5786032"/>
            <a:ext cx="7034672" cy="369332"/>
          </a:xfrm>
          <a:prstGeom prst="rect">
            <a:avLst/>
          </a:prstGeom>
          <a:solidFill>
            <a:srgbClr val="0070C0"/>
          </a:solidFill>
        </p:spPr>
        <p:txBody>
          <a:bodyPr wrap="square">
            <a:spAutoFit/>
          </a:bodyPr>
          <a:lstStyle/>
          <a:p>
            <a:pPr algn="ctr"/>
            <a:r>
              <a:rPr lang="en-US" altLang="en-US" dirty="0">
                <a:solidFill>
                  <a:schemeClr val="bg1"/>
                </a:solidFill>
              </a:rPr>
              <a:t>X’s obtained from the weighted model, is our “starting point</a:t>
            </a:r>
            <a:r>
              <a:rPr lang="en-US" altLang="en-US" dirty="0" smtClean="0">
                <a:solidFill>
                  <a:schemeClr val="bg1"/>
                </a:solidFill>
              </a:rPr>
              <a:t>”!</a:t>
            </a:r>
            <a:endParaRPr lang="en-US" altLang="en-US" dirty="0">
              <a:solidFill>
                <a:schemeClr val="bg1"/>
              </a:solidFill>
            </a:endParaRPr>
          </a:p>
        </p:txBody>
      </p:sp>
      <p:sp>
        <p:nvSpPr>
          <p:cNvPr id="24" name="TextBox 23"/>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25071338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383" y="505106"/>
            <a:ext cx="8361795" cy="533119"/>
          </a:xfrm>
        </p:spPr>
        <p:txBody>
          <a:bodyPr/>
          <a:lstStyle/>
          <a:p>
            <a:r>
              <a:rPr lang="en-US" dirty="0" smtClean="0"/>
              <a:t>Check correlated X’s: remove duplicity</a:t>
            </a:r>
            <a:endParaRPr lang="en-US"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183" y="1237117"/>
            <a:ext cx="5600700" cy="46844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6259272" y="2568773"/>
            <a:ext cx="2511906" cy="307777"/>
          </a:xfrm>
          <a:prstGeom prst="rect">
            <a:avLst/>
          </a:prstGeom>
          <a:noFill/>
        </p:spPr>
        <p:txBody>
          <a:bodyPr wrap="none" lIns="0" tIns="0" rIns="0" bIns="0" rtlCol="0">
            <a:spAutoFit/>
          </a:bodyPr>
          <a:lstStyle/>
          <a:p>
            <a:r>
              <a:rPr lang="en-US" sz="2000" dirty="0" smtClean="0"/>
              <a:t>Do you see what I see?</a:t>
            </a:r>
          </a:p>
        </p:txBody>
      </p:sp>
      <p:cxnSp>
        <p:nvCxnSpPr>
          <p:cNvPr id="5" name="Elbow Connector 4"/>
          <p:cNvCxnSpPr>
            <a:stCxn id="3" idx="0"/>
          </p:cNvCxnSpPr>
          <p:nvPr/>
        </p:nvCxnSpPr>
        <p:spPr>
          <a:xfrm rot="16200000" flipV="1">
            <a:off x="6331720" y="1385268"/>
            <a:ext cx="1006671" cy="1360340"/>
          </a:xfrm>
          <a:prstGeom prst="bentConnector2">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3" idx="0"/>
          </p:cNvCxnSpPr>
          <p:nvPr/>
        </p:nvCxnSpPr>
        <p:spPr>
          <a:xfrm rot="16200000" flipV="1">
            <a:off x="6624615" y="1678162"/>
            <a:ext cx="420883" cy="1360339"/>
          </a:xfrm>
          <a:prstGeom prst="bentConnector2">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38300" y="1476375"/>
            <a:ext cx="514350" cy="4000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52500" y="2028825"/>
            <a:ext cx="514350" cy="4000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399857" y="3863973"/>
            <a:ext cx="2230736" cy="646331"/>
          </a:xfrm>
          <a:prstGeom prst="rect">
            <a:avLst/>
          </a:prstGeom>
          <a:solidFill>
            <a:srgbClr val="0070C0"/>
          </a:solidFill>
        </p:spPr>
        <p:txBody>
          <a:bodyPr wrap="square">
            <a:spAutoFit/>
          </a:bodyPr>
          <a:lstStyle/>
          <a:p>
            <a:pPr algn="ctr"/>
            <a:r>
              <a:rPr lang="en-US" dirty="0" smtClean="0">
                <a:solidFill>
                  <a:schemeClr val="bg1"/>
                </a:solidFill>
              </a:rPr>
              <a:t>Eliminate the duplicate effects</a:t>
            </a:r>
            <a:endParaRPr lang="en-US" dirty="0">
              <a:solidFill>
                <a:schemeClr val="bg1"/>
              </a:solidFill>
            </a:endParaRPr>
          </a:p>
        </p:txBody>
      </p:sp>
      <p:sp>
        <p:nvSpPr>
          <p:cNvPr id="10" name="TextBox 9"/>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74409625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5715" y="4383751"/>
            <a:ext cx="3391246" cy="12268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8434" name="Rounded Rectangle 12"/>
          <p:cNvSpPr>
            <a:spLocks noChangeArrowheads="1"/>
          </p:cNvSpPr>
          <p:nvPr/>
        </p:nvSpPr>
        <p:spPr bwMode="auto">
          <a:xfrm>
            <a:off x="6165273" y="3046319"/>
            <a:ext cx="2340841" cy="1112184"/>
          </a:xfrm>
          <a:prstGeom prst="roundRect">
            <a:avLst>
              <a:gd name="adj" fmla="val 16667"/>
            </a:avLst>
          </a:prstGeom>
          <a:solidFill>
            <a:schemeClr val="accent1"/>
          </a:solid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2058" tIns="41029" rIns="82058" bIns="41029"/>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endParaRPr lang="en-US" altLang="en-US">
              <a:solidFill>
                <a:schemeClr val="bg1"/>
              </a:solidFill>
            </a:endParaRPr>
          </a:p>
        </p:txBody>
      </p:sp>
      <p:sp>
        <p:nvSpPr>
          <p:cNvPr id="2" name="Title 1"/>
          <p:cNvSpPr>
            <a:spLocks noGrp="1"/>
          </p:cNvSpPr>
          <p:nvPr>
            <p:ph type="title"/>
          </p:nvPr>
        </p:nvSpPr>
        <p:spPr>
          <a:xfrm>
            <a:off x="479654" y="502585"/>
            <a:ext cx="8361795" cy="637894"/>
          </a:xfrm>
        </p:spPr>
        <p:txBody>
          <a:bodyPr/>
          <a:lstStyle/>
          <a:p>
            <a:pPr>
              <a:defRPr/>
            </a:pPr>
            <a:r>
              <a:rPr lang="en-US" dirty="0" smtClean="0"/>
              <a:t>Identifying the X’s inside the model</a:t>
            </a:r>
            <a:endParaRPr lang="en-US" dirty="0"/>
          </a:p>
        </p:txBody>
      </p:sp>
      <p:sp>
        <p:nvSpPr>
          <p:cNvPr id="18438" name="TextBox 3"/>
          <p:cNvSpPr txBox="1">
            <a:spLocks noChangeArrowheads="1"/>
          </p:cNvSpPr>
          <p:nvPr/>
        </p:nvSpPr>
        <p:spPr bwMode="auto">
          <a:xfrm>
            <a:off x="831273" y="1254779"/>
            <a:ext cx="6960177" cy="39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dirty="0"/>
              <a:t>The goal is to include the X’s as part of a survival model</a:t>
            </a:r>
          </a:p>
        </p:txBody>
      </p:sp>
      <p:graphicFrame>
        <p:nvGraphicFramePr>
          <p:cNvPr id="5" name="Table 4"/>
          <p:cNvGraphicFramePr>
            <a:graphicFrameLocks noGrp="1"/>
          </p:cNvGraphicFramePr>
          <p:nvPr>
            <p:extLst>
              <p:ext uri="{D42A27DB-BD31-4B8C-83A1-F6EECF244321}">
                <p14:modId xmlns:p14="http://schemas.microsoft.com/office/powerpoint/2010/main" val="3756142524"/>
              </p:ext>
            </p:extLst>
          </p:nvPr>
        </p:nvGraphicFramePr>
        <p:xfrm>
          <a:off x="1144847" y="2502002"/>
          <a:ext cx="2008909" cy="1963272"/>
        </p:xfrm>
        <a:graphic>
          <a:graphicData uri="http://schemas.openxmlformats.org/drawingml/2006/table">
            <a:tbl>
              <a:tblPr firstRow="1" bandRow="1">
                <a:tableStyleId>{5C22544A-7EE6-4342-B048-85BDC9FD1C3A}</a:tableStyleId>
              </a:tblPr>
              <a:tblGrid>
                <a:gridCol w="2008909"/>
              </a:tblGrid>
              <a:tr h="327212">
                <a:tc>
                  <a:txBody>
                    <a:bodyPr/>
                    <a:lstStyle/>
                    <a:p>
                      <a:pPr algn="ctr"/>
                      <a:r>
                        <a:rPr lang="en-US" sz="1600" dirty="0" smtClean="0"/>
                        <a:t>Factors (Vital X)</a:t>
                      </a:r>
                      <a:endParaRPr lang="en-US" sz="1600" dirty="0"/>
                    </a:p>
                  </a:txBody>
                  <a:tcPr marL="83127" marR="83127" marT="40341" marB="40341"/>
                </a:tc>
              </a:tr>
              <a:tr h="327212">
                <a:tc>
                  <a:txBody>
                    <a:bodyPr/>
                    <a:lstStyle/>
                    <a:p>
                      <a:pPr algn="ctr"/>
                      <a:r>
                        <a:rPr lang="en-US" sz="1600" dirty="0" smtClean="0"/>
                        <a:t>OpFactor-X4</a:t>
                      </a:r>
                      <a:endParaRPr lang="en-US" sz="1600" dirty="0"/>
                    </a:p>
                  </a:txBody>
                  <a:tcPr marL="83127" marR="83127" marT="40341" marB="40341"/>
                </a:tc>
              </a:tr>
              <a:tr h="3272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Repair Dates</a:t>
                      </a:r>
                    </a:p>
                  </a:txBody>
                  <a:tcPr marL="83127" marR="83127" marT="40341" marB="40341"/>
                </a:tc>
              </a:tr>
              <a:tr h="3272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Ratio-X1</a:t>
                      </a:r>
                    </a:p>
                  </a:txBody>
                  <a:tcPr marL="83127" marR="83127" marT="40341" marB="40341"/>
                </a:tc>
              </a:tr>
              <a:tr h="3272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Engine-Type-X2</a:t>
                      </a:r>
                    </a:p>
                  </a:txBody>
                  <a:tcPr marL="83127" marR="83127" marT="40341" marB="40341"/>
                </a:tc>
              </a:tr>
              <a:tr h="3272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Temp-X5</a:t>
                      </a:r>
                    </a:p>
                  </a:txBody>
                  <a:tcPr marL="83127" marR="83127" marT="40341" marB="40341"/>
                </a:tc>
              </a:tr>
            </a:tbl>
          </a:graphicData>
        </a:graphic>
      </p:graphicFrame>
      <p:sp>
        <p:nvSpPr>
          <p:cNvPr id="18453" name="Freeform 5"/>
          <p:cNvSpPr>
            <a:spLocks/>
          </p:cNvSpPr>
          <p:nvPr/>
        </p:nvSpPr>
        <p:spPr bwMode="auto">
          <a:xfrm>
            <a:off x="3589598" y="2237395"/>
            <a:ext cx="2575675" cy="1365016"/>
          </a:xfrm>
          <a:custGeom>
            <a:avLst/>
            <a:gdLst>
              <a:gd name="T0" fmla="*/ 0 w 2087880"/>
              <a:gd name="T1" fmla="*/ 1666272 h 1569720"/>
              <a:gd name="T2" fmla="*/ 1437815 w 2087880"/>
              <a:gd name="T3" fmla="*/ 1127342 h 1569720"/>
              <a:gd name="T4" fmla="*/ 2087880 w 2087880"/>
              <a:gd name="T5" fmla="*/ 0 h 1569720"/>
              <a:gd name="T6" fmla="*/ 0 60000 65536"/>
              <a:gd name="T7" fmla="*/ 0 60000 65536"/>
              <a:gd name="T8" fmla="*/ 0 60000 65536"/>
            </a:gdLst>
            <a:ahLst/>
            <a:cxnLst>
              <a:cxn ang="T6">
                <a:pos x="T0" y="T1"/>
              </a:cxn>
              <a:cxn ang="T7">
                <a:pos x="T2" y="T3"/>
              </a:cxn>
              <a:cxn ang="T8">
                <a:pos x="T4" y="T5"/>
              </a:cxn>
            </a:cxnLst>
            <a:rect l="0" t="0" r="r" b="b"/>
            <a:pathLst>
              <a:path w="2087880" h="1569720">
                <a:moveTo>
                  <a:pt x="0" y="1569720"/>
                </a:moveTo>
                <a:cubicBezTo>
                  <a:pt x="694690" y="1479550"/>
                  <a:pt x="1089835" y="1323638"/>
                  <a:pt x="1437815" y="1062018"/>
                </a:cubicBezTo>
                <a:cubicBezTo>
                  <a:pt x="1785795" y="800398"/>
                  <a:pt x="2086610" y="433070"/>
                  <a:pt x="2087880" y="0"/>
                </a:cubicBezTo>
              </a:path>
            </a:pathLst>
          </a:custGeom>
          <a:noFill/>
          <a:ln w="34925" cap="flat" cmpd="sng" algn="ctr">
            <a:solidFill>
              <a:schemeClr val="tx1"/>
            </a:solidFill>
            <a:prstDash val="solid"/>
            <a:round/>
            <a:headEnd type="none" w="med" len="med"/>
            <a:tailEnd type="stealth"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58" tIns="41029" rIns="82058" bIns="41029"/>
          <a:lstStyle/>
          <a:p>
            <a:endParaRPr lang="en-US"/>
          </a:p>
        </p:txBody>
      </p:sp>
      <p:sp>
        <p:nvSpPr>
          <p:cNvPr id="18454" name="Right Brace 6"/>
          <p:cNvSpPr>
            <a:spLocks/>
          </p:cNvSpPr>
          <p:nvPr/>
        </p:nvSpPr>
        <p:spPr bwMode="auto">
          <a:xfrm>
            <a:off x="3188393" y="2797558"/>
            <a:ext cx="401205" cy="1624404"/>
          </a:xfrm>
          <a:prstGeom prst="rightBrace">
            <a:avLst>
              <a:gd name="adj1" fmla="val 8341"/>
              <a:gd name="adj2" fmla="val 50000"/>
            </a:avLst>
          </a:prstGeom>
          <a:solidFill>
            <a:schemeClr val="accent1"/>
          </a:solid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2058" tIns="41029" rIns="82058" bIns="41029"/>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endParaRPr lang="en-US" altLang="en-US"/>
          </a:p>
        </p:txBody>
      </p:sp>
      <p:sp>
        <p:nvSpPr>
          <p:cNvPr id="18456" name="TextBox 11"/>
          <p:cNvSpPr txBox="1">
            <a:spLocks noChangeArrowheads="1"/>
          </p:cNvSpPr>
          <p:nvPr/>
        </p:nvSpPr>
        <p:spPr bwMode="auto">
          <a:xfrm>
            <a:off x="599440" y="4669788"/>
            <a:ext cx="4240664" cy="91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en-US" altLang="en-US" sz="1800" dirty="0" smtClean="0"/>
              <a:t>Even though OpFactor-X4 has a little higher than .05 p-value, we will check the model stability without eliminating it.</a:t>
            </a:r>
            <a:endParaRPr lang="en-US" altLang="en-US" sz="1800" dirty="0"/>
          </a:p>
        </p:txBody>
      </p:sp>
      <p:cxnSp>
        <p:nvCxnSpPr>
          <p:cNvPr id="18457" name="Straight Arrow Connector 9"/>
          <p:cNvCxnSpPr>
            <a:cxnSpLocks noChangeShapeType="1"/>
            <a:stCxn id="18456" idx="3"/>
          </p:cNvCxnSpPr>
          <p:nvPr/>
        </p:nvCxnSpPr>
        <p:spPr bwMode="auto">
          <a:xfrm flipV="1">
            <a:off x="4840104" y="4856480"/>
            <a:ext cx="465610" cy="270236"/>
          </a:xfrm>
          <a:prstGeom prst="straightConnector1">
            <a:avLst/>
          </a:prstGeom>
          <a:noFill/>
          <a:ln w="12700" algn="ctr">
            <a:solidFill>
              <a:schemeClr val="tx1"/>
            </a:solidFill>
            <a:round/>
            <a:headEnd type="none" w="sm" len="sm"/>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59" name="TextBox 16"/>
          <p:cNvSpPr txBox="1">
            <a:spLocks noChangeArrowheads="1"/>
          </p:cNvSpPr>
          <p:nvPr/>
        </p:nvSpPr>
        <p:spPr bwMode="auto">
          <a:xfrm>
            <a:off x="6539058" y="3074334"/>
            <a:ext cx="1606261" cy="35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sz="1800" dirty="0">
                <a:solidFill>
                  <a:schemeClr val="bg1"/>
                </a:solidFill>
              </a:rPr>
              <a:t>Model Quality</a:t>
            </a:r>
          </a:p>
        </p:txBody>
      </p:sp>
      <p:sp>
        <p:nvSpPr>
          <p:cNvPr id="27" name="Rectangle 26"/>
          <p:cNvSpPr/>
          <p:nvPr/>
        </p:nvSpPr>
        <p:spPr>
          <a:xfrm>
            <a:off x="479654" y="5779363"/>
            <a:ext cx="8217307" cy="369332"/>
          </a:xfrm>
          <a:prstGeom prst="rect">
            <a:avLst/>
          </a:prstGeom>
          <a:solidFill>
            <a:srgbClr val="0070C0"/>
          </a:solidFill>
        </p:spPr>
        <p:txBody>
          <a:bodyPr wrap="square">
            <a:spAutoFit/>
          </a:bodyPr>
          <a:lstStyle/>
          <a:p>
            <a:pPr algn="ctr"/>
            <a:r>
              <a:rPr lang="en-US" dirty="0" smtClean="0">
                <a:solidFill>
                  <a:schemeClr val="bg1"/>
                </a:solidFill>
              </a:rPr>
              <a:t>How does the model compare? Would eliminating OpFactor-X4 change the </a:t>
            </a:r>
            <a:r>
              <a:rPr lang="en-US" dirty="0" err="1" smtClean="0">
                <a:solidFill>
                  <a:schemeClr val="bg1"/>
                </a:solidFill>
              </a:rPr>
              <a:t>AICc</a:t>
            </a:r>
            <a:r>
              <a:rPr lang="en-US" dirty="0" smtClean="0">
                <a:solidFill>
                  <a:schemeClr val="bg1"/>
                </a:solidFill>
              </a:rPr>
              <a:t>?</a:t>
            </a:r>
            <a:endParaRPr lang="en-US" dirty="0">
              <a:solidFill>
                <a:schemeClr val="bg1"/>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368" y="3429000"/>
            <a:ext cx="2101272" cy="615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2841" y="1645414"/>
            <a:ext cx="4932363"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160243417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8885" b="25798"/>
          <a:stretch/>
        </p:blipFill>
        <p:spPr bwMode="auto">
          <a:xfrm>
            <a:off x="4675188" y="1386871"/>
            <a:ext cx="3916362" cy="3165766"/>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1286"/>
          <a:stretch/>
        </p:blipFill>
        <p:spPr bwMode="auto">
          <a:xfrm>
            <a:off x="354532" y="1442406"/>
            <a:ext cx="3840162" cy="3114237"/>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350838" y="485915"/>
            <a:ext cx="8361795" cy="475969"/>
          </a:xfrm>
        </p:spPr>
        <p:txBody>
          <a:bodyPr/>
          <a:lstStyle/>
          <a:p>
            <a:pPr>
              <a:defRPr/>
            </a:pPr>
            <a:r>
              <a:rPr lang="en-US" dirty="0" smtClean="0"/>
              <a:t>Comparison of the models</a:t>
            </a:r>
            <a:endParaRPr lang="en-US" dirty="0"/>
          </a:p>
        </p:txBody>
      </p:sp>
      <p:sp>
        <p:nvSpPr>
          <p:cNvPr id="3" name="TextBox 2"/>
          <p:cNvSpPr txBox="1"/>
          <p:nvPr/>
        </p:nvSpPr>
        <p:spPr>
          <a:xfrm>
            <a:off x="1165744" y="1106334"/>
            <a:ext cx="2136675" cy="307777"/>
          </a:xfrm>
          <a:prstGeom prst="rect">
            <a:avLst/>
          </a:prstGeom>
          <a:noFill/>
        </p:spPr>
        <p:txBody>
          <a:bodyPr wrap="none" lIns="0" tIns="0" rIns="0" bIns="0" rtlCol="0">
            <a:spAutoFit/>
          </a:bodyPr>
          <a:lstStyle/>
          <a:p>
            <a:r>
              <a:rPr lang="en-US" sz="2000" dirty="0" smtClean="0"/>
              <a:t>Traditional Weibull </a:t>
            </a:r>
          </a:p>
        </p:txBody>
      </p:sp>
      <p:sp>
        <p:nvSpPr>
          <p:cNvPr id="13" name="TextBox 12"/>
          <p:cNvSpPr txBox="1"/>
          <p:nvPr/>
        </p:nvSpPr>
        <p:spPr>
          <a:xfrm>
            <a:off x="5061041" y="1103637"/>
            <a:ext cx="3146759" cy="307777"/>
          </a:xfrm>
          <a:prstGeom prst="rect">
            <a:avLst/>
          </a:prstGeom>
          <a:noFill/>
        </p:spPr>
        <p:txBody>
          <a:bodyPr wrap="none" lIns="0" tIns="0" rIns="0" bIns="0" rtlCol="0">
            <a:spAutoFit/>
          </a:bodyPr>
          <a:lstStyle/>
          <a:p>
            <a:r>
              <a:rPr lang="en-US" sz="2000" dirty="0" smtClean="0"/>
              <a:t>Parametric survival using RF</a:t>
            </a:r>
          </a:p>
        </p:txBody>
      </p:sp>
      <p:sp>
        <p:nvSpPr>
          <p:cNvPr id="14" name="TextBox 16"/>
          <p:cNvSpPr txBox="1">
            <a:spLocks noChangeArrowheads="1"/>
          </p:cNvSpPr>
          <p:nvPr/>
        </p:nvSpPr>
        <p:spPr bwMode="auto">
          <a:xfrm>
            <a:off x="354532" y="5647023"/>
            <a:ext cx="8237018" cy="646331"/>
          </a:xfrm>
          <a:prstGeom prst="rect">
            <a:avLst/>
          </a:prstGeom>
          <a:solidFill>
            <a:srgbClr val="0070C0"/>
          </a:solidFill>
        </p:spPr>
        <p:txBody>
          <a:bodyPr wrap="square">
            <a:spAutoFit/>
          </a:bodyPr>
          <a:lstStyle>
            <a:defPPr>
              <a:defRPr lang="en-US"/>
            </a:defPPr>
            <a:lvl1pPr algn="ctr">
              <a:defRPr>
                <a:solidFill>
                  <a:schemeClr val="bg1"/>
                </a:solidFill>
              </a:defRPr>
            </a:lvl1pPr>
          </a:lstStyle>
          <a:p>
            <a:r>
              <a:rPr lang="en-US" altLang="en-US" dirty="0" smtClean="0"/>
              <a:t>Model looks really good with 5 vital-</a:t>
            </a:r>
            <a:r>
              <a:rPr lang="en-US" altLang="en-US" dirty="0" err="1" smtClean="0"/>
              <a:t>Xs</a:t>
            </a:r>
            <a:r>
              <a:rPr lang="en-US" altLang="en-US" dirty="0" smtClean="0"/>
              <a:t>. </a:t>
            </a:r>
          </a:p>
          <a:p>
            <a:r>
              <a:rPr lang="en-US" altLang="en-US" dirty="0" smtClean="0"/>
              <a:t>Are ALL of these required?  Is it too costly to collect all these vital-X’s?</a:t>
            </a:r>
            <a:endParaRPr lang="en-US" altLang="en-US" dirty="0"/>
          </a:p>
        </p:txBody>
      </p:sp>
      <p:graphicFrame>
        <p:nvGraphicFramePr>
          <p:cNvPr id="4" name="Table 3"/>
          <p:cNvGraphicFramePr>
            <a:graphicFrameLocks noGrp="1"/>
          </p:cNvGraphicFramePr>
          <p:nvPr>
            <p:extLst>
              <p:ext uri="{D42A27DB-BD31-4B8C-83A1-F6EECF244321}">
                <p14:modId xmlns:p14="http://schemas.microsoft.com/office/powerpoint/2010/main" val="3896694876"/>
              </p:ext>
            </p:extLst>
          </p:nvPr>
        </p:nvGraphicFramePr>
        <p:xfrm>
          <a:off x="2735464" y="4707139"/>
          <a:ext cx="3360536" cy="853440"/>
        </p:xfrm>
        <a:graphic>
          <a:graphicData uri="http://schemas.openxmlformats.org/drawingml/2006/table">
            <a:tbl>
              <a:tblPr firstRow="1" firstCol="1">
                <a:tableStyleId>{5C22544A-7EE6-4342-B048-85BDC9FD1C3A}</a:tableStyleId>
              </a:tblPr>
              <a:tblGrid>
                <a:gridCol w="301984"/>
                <a:gridCol w="325213"/>
                <a:gridCol w="638812"/>
                <a:gridCol w="638812"/>
                <a:gridCol w="210755"/>
                <a:gridCol w="675837"/>
                <a:gridCol w="569123"/>
              </a:tblGrid>
              <a:tr h="190500">
                <a:tc gridSpan="2">
                  <a:txBody>
                    <a:bodyPr/>
                    <a:lstStyle/>
                    <a:p>
                      <a:pPr algn="ctr" fontAlgn="b"/>
                      <a:r>
                        <a:rPr lang="en-US" sz="1400" u="none" strike="noStrike" dirty="0">
                          <a:effectLst/>
                        </a:rPr>
                        <a:t>CM</a:t>
                      </a:r>
                      <a:endParaRPr lang="en-US" sz="1400" b="0" i="0" u="none" strike="noStrike" dirty="0">
                        <a:solidFill>
                          <a:srgbClr val="000000"/>
                        </a:solidFill>
                        <a:effectLst/>
                        <a:latin typeface="Calibri"/>
                      </a:endParaRPr>
                    </a:p>
                  </a:txBody>
                  <a:tcPr marL="0" marR="0" marT="0" marB="0" anchor="b"/>
                </a:tc>
                <a:tc hMerge="1">
                  <a:txBody>
                    <a:bodyPr/>
                    <a:lstStyle/>
                    <a:p>
                      <a:endParaRPr lang="en-US"/>
                    </a:p>
                  </a:txBody>
                  <a:tcPr/>
                </a:tc>
                <a:tc gridSpan="2">
                  <a:txBody>
                    <a:bodyPr/>
                    <a:lstStyle/>
                    <a:p>
                      <a:pPr algn="ctr" fontAlgn="b"/>
                      <a:r>
                        <a:rPr lang="en-US" sz="1400" u="none" strike="noStrike">
                          <a:effectLst/>
                        </a:rPr>
                        <a:t>Weibull model</a:t>
                      </a:r>
                      <a:endParaRPr lang="en-US" sz="1400" b="0" i="0" u="none" strike="noStrike">
                        <a:solidFill>
                          <a:srgbClr val="000000"/>
                        </a:solidFill>
                        <a:effectLst/>
                        <a:latin typeface="Calibri"/>
                      </a:endParaRPr>
                    </a:p>
                  </a:txBody>
                  <a:tcPr marL="0" marR="0" marT="0" marB="0" anchor="b"/>
                </a:tc>
                <a:tc hMerge="1">
                  <a:txBody>
                    <a:bodyPr/>
                    <a:lstStyle/>
                    <a:p>
                      <a:endParaRPr lang="en-US"/>
                    </a:p>
                  </a:txBody>
                  <a:tcPr/>
                </a:tc>
                <a:tc>
                  <a:txBody>
                    <a:bodyPr/>
                    <a:lstStyle/>
                    <a:p>
                      <a:pPr algn="l" fontAlgn="b"/>
                      <a:r>
                        <a:rPr lang="en-US" sz="1400" u="none" strike="noStrike">
                          <a:effectLst/>
                        </a:rPr>
                        <a:t> </a:t>
                      </a:r>
                      <a:endParaRPr lang="en-US" sz="1400" b="0" i="0" u="none" strike="noStrike">
                        <a:solidFill>
                          <a:srgbClr val="000000"/>
                        </a:solidFill>
                        <a:effectLst/>
                        <a:latin typeface="Calibri"/>
                      </a:endParaRPr>
                    </a:p>
                  </a:txBody>
                  <a:tcPr marL="0" marR="0" marT="0" marB="0" anchor="b"/>
                </a:tc>
                <a:tc gridSpan="2">
                  <a:txBody>
                    <a:bodyPr/>
                    <a:lstStyle/>
                    <a:p>
                      <a:pPr algn="ctr" fontAlgn="b"/>
                      <a:r>
                        <a:rPr lang="en-US" sz="1400" u="none" strike="noStrike">
                          <a:effectLst/>
                        </a:rPr>
                        <a:t>Para. Survival</a:t>
                      </a:r>
                      <a:endParaRPr lang="en-US" sz="1400" b="0" i="0" u="none" strike="noStrike">
                        <a:solidFill>
                          <a:srgbClr val="000000"/>
                        </a:solidFill>
                        <a:effectLst/>
                        <a:latin typeface="Calibri"/>
                      </a:endParaRPr>
                    </a:p>
                  </a:txBody>
                  <a:tcPr marL="0" marR="0" marT="0" marB="0" anchor="b"/>
                </a:tc>
                <a:tc hMerge="1">
                  <a:txBody>
                    <a:bodyPr/>
                    <a:lstStyle/>
                    <a:p>
                      <a:endParaRPr lang="en-US"/>
                    </a:p>
                  </a:txBody>
                  <a:tcPr/>
                </a:tc>
              </a:tr>
              <a:tr h="190500">
                <a:tc rowSpan="3">
                  <a:txBody>
                    <a:bodyPr/>
                    <a:lstStyle/>
                    <a:p>
                      <a:pPr algn="ctr" fontAlgn="ctr"/>
                      <a:r>
                        <a:rPr lang="en-US" sz="1400" u="none" strike="noStrike">
                          <a:effectLst/>
                        </a:rPr>
                        <a:t>Actual</a:t>
                      </a:r>
                      <a:endParaRPr lang="en-US" sz="1400" b="0" i="0" u="none" strike="noStrike">
                        <a:solidFill>
                          <a:srgbClr val="000000"/>
                        </a:solidFill>
                        <a:effectLst/>
                        <a:latin typeface="Calibri"/>
                      </a:endParaRPr>
                    </a:p>
                  </a:txBody>
                  <a:tcPr marL="0" marR="0" marT="0" marB="0" vert="vert270" anchor="ctr"/>
                </a:tc>
                <a:tc>
                  <a:txBody>
                    <a:bodyPr/>
                    <a:lstStyle/>
                    <a:p>
                      <a:pPr algn="ctr" fontAlgn="b"/>
                      <a:r>
                        <a:rPr lang="en-US" sz="1400" u="none" strike="noStrike" dirty="0">
                          <a:solidFill>
                            <a:schemeClr val="bg1"/>
                          </a:solidFill>
                          <a:effectLst/>
                        </a:rPr>
                        <a:t> </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F</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S</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 </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F</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S</a:t>
                      </a:r>
                      <a:endParaRPr lang="en-US" sz="1400" b="0" i="0" u="none" strike="noStrike" dirty="0">
                        <a:solidFill>
                          <a:schemeClr val="bg1"/>
                        </a:solidFill>
                        <a:effectLst/>
                        <a:latin typeface="Calibri"/>
                      </a:endParaRPr>
                    </a:p>
                  </a:txBody>
                  <a:tcPr marL="0" marR="0" marT="0" marB="0" anchor="b">
                    <a:solidFill>
                      <a:schemeClr val="accent1"/>
                    </a:solidFill>
                  </a:tcPr>
                </a:tc>
              </a:tr>
              <a:tr h="190500">
                <a:tc vMerge="1">
                  <a:txBody>
                    <a:bodyPr/>
                    <a:lstStyle/>
                    <a:p>
                      <a:endParaRPr lang="en-US"/>
                    </a:p>
                  </a:txBody>
                  <a:tcPr/>
                </a:tc>
                <a:tc>
                  <a:txBody>
                    <a:bodyPr/>
                    <a:lstStyle/>
                    <a:p>
                      <a:pPr algn="ctr" fontAlgn="b"/>
                      <a:r>
                        <a:rPr lang="en-US" sz="1400" u="none" strike="noStrike" dirty="0">
                          <a:solidFill>
                            <a:schemeClr val="bg1"/>
                          </a:solidFill>
                          <a:effectLst/>
                        </a:rPr>
                        <a:t>F</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smtClean="0">
                          <a:effectLst/>
                        </a:rPr>
                        <a:t>25</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dirty="0" smtClean="0">
                          <a:effectLst/>
                        </a:rPr>
                        <a:t>33</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a:effectLst/>
                        </a:rPr>
                        <a:t> </a:t>
                      </a:r>
                      <a:endParaRPr lang="en-US" sz="1400" b="0" i="0" u="none" strike="noStrike">
                        <a:solidFill>
                          <a:srgbClr val="000000"/>
                        </a:solidFill>
                        <a:effectLst/>
                        <a:latin typeface="Calibri"/>
                      </a:endParaRPr>
                    </a:p>
                  </a:txBody>
                  <a:tcPr marL="0" marR="0" marT="0" marB="0" anchor="b"/>
                </a:tc>
                <a:tc>
                  <a:txBody>
                    <a:bodyPr/>
                    <a:lstStyle/>
                    <a:p>
                      <a:pPr algn="ctr" fontAlgn="b"/>
                      <a:r>
                        <a:rPr lang="en-US" sz="1400" u="none" strike="noStrike" dirty="0">
                          <a:effectLst/>
                        </a:rPr>
                        <a:t>28</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a:effectLst/>
                        </a:rPr>
                        <a:t>30</a:t>
                      </a:r>
                      <a:endParaRPr lang="en-US" sz="1400" b="0" i="0" u="none" strike="noStrike">
                        <a:solidFill>
                          <a:srgbClr val="000000"/>
                        </a:solidFill>
                        <a:effectLst/>
                        <a:latin typeface="Calibri"/>
                      </a:endParaRPr>
                    </a:p>
                  </a:txBody>
                  <a:tcPr marL="0" marR="0" marT="0" marB="0" anchor="b"/>
                </a:tc>
              </a:tr>
              <a:tr h="190500">
                <a:tc vMerge="1">
                  <a:txBody>
                    <a:bodyPr/>
                    <a:lstStyle/>
                    <a:p>
                      <a:endParaRPr lang="en-US"/>
                    </a:p>
                  </a:txBody>
                  <a:tcPr/>
                </a:tc>
                <a:tc>
                  <a:txBody>
                    <a:bodyPr/>
                    <a:lstStyle/>
                    <a:p>
                      <a:pPr algn="ctr" fontAlgn="b"/>
                      <a:r>
                        <a:rPr lang="en-US" sz="1400" u="none" strike="noStrike" dirty="0">
                          <a:solidFill>
                            <a:schemeClr val="bg1"/>
                          </a:solidFill>
                          <a:effectLst/>
                        </a:rPr>
                        <a:t>S</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smtClean="0">
                          <a:effectLst/>
                        </a:rPr>
                        <a:t>435</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dirty="0" smtClean="0">
                          <a:effectLst/>
                        </a:rPr>
                        <a:t>795</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a:effectLst/>
                        </a:rPr>
                        <a:t> </a:t>
                      </a:r>
                      <a:endParaRPr lang="en-US" sz="1400" b="0" i="0" u="none" strike="noStrike">
                        <a:solidFill>
                          <a:srgbClr val="000000"/>
                        </a:solidFill>
                        <a:effectLst/>
                        <a:latin typeface="Calibri"/>
                      </a:endParaRPr>
                    </a:p>
                  </a:txBody>
                  <a:tcPr marL="0" marR="0" marT="0" marB="0" anchor="b"/>
                </a:tc>
                <a:tc>
                  <a:txBody>
                    <a:bodyPr/>
                    <a:lstStyle/>
                    <a:p>
                      <a:pPr algn="ctr" fontAlgn="b"/>
                      <a:r>
                        <a:rPr lang="en-US" sz="1400" u="none" strike="noStrike" dirty="0">
                          <a:effectLst/>
                        </a:rPr>
                        <a:t>432</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dirty="0">
                          <a:effectLst/>
                        </a:rPr>
                        <a:t>798</a:t>
                      </a:r>
                      <a:endParaRPr lang="en-US" sz="1400" b="0" i="0" u="none" strike="noStrike" dirty="0">
                        <a:solidFill>
                          <a:srgbClr val="000000"/>
                        </a:solidFill>
                        <a:effectLst/>
                        <a:latin typeface="Calibri"/>
                      </a:endParaRPr>
                    </a:p>
                  </a:txBody>
                  <a:tcPr marL="0" marR="0" marT="0" marB="0" anchor="b"/>
                </a:tc>
              </a:tr>
            </a:tbl>
          </a:graphicData>
        </a:graphic>
      </p:graphicFrame>
      <p:sp>
        <p:nvSpPr>
          <p:cNvPr id="16" name="TextBox 15"/>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
        <p:nvSpPr>
          <p:cNvPr id="5" name="Rectangle 4"/>
          <p:cNvSpPr/>
          <p:nvPr/>
        </p:nvSpPr>
        <p:spPr>
          <a:xfrm>
            <a:off x="354532" y="4707139"/>
            <a:ext cx="1301959" cy="369332"/>
          </a:xfrm>
          <a:prstGeom prst="rect">
            <a:avLst/>
          </a:prstGeom>
        </p:spPr>
        <p:txBody>
          <a:bodyPr wrap="none">
            <a:spAutoFit/>
          </a:bodyPr>
          <a:lstStyle/>
          <a:p>
            <a:r>
              <a:rPr lang="en-US" dirty="0" err="1"/>
              <a:t>AICc</a:t>
            </a:r>
            <a:r>
              <a:rPr lang="en-US" dirty="0"/>
              <a:t>=1625 </a:t>
            </a:r>
          </a:p>
        </p:txBody>
      </p:sp>
      <p:sp>
        <p:nvSpPr>
          <p:cNvPr id="11" name="Rectangle 10"/>
          <p:cNvSpPr/>
          <p:nvPr/>
        </p:nvSpPr>
        <p:spPr>
          <a:xfrm>
            <a:off x="7464318" y="4707139"/>
            <a:ext cx="1127232" cy="369332"/>
          </a:xfrm>
          <a:prstGeom prst="rect">
            <a:avLst/>
          </a:prstGeom>
        </p:spPr>
        <p:txBody>
          <a:bodyPr wrap="none">
            <a:spAutoFit/>
          </a:bodyPr>
          <a:lstStyle/>
          <a:p>
            <a:r>
              <a:rPr lang="en-US" dirty="0" err="1" smtClean="0"/>
              <a:t>AICc</a:t>
            </a:r>
            <a:r>
              <a:rPr lang="en-US" dirty="0" smtClean="0"/>
              <a:t>=520</a:t>
            </a:r>
            <a:endParaRPr lang="en-US" dirty="0"/>
          </a:p>
        </p:txBody>
      </p:sp>
    </p:spTree>
    <p:extLst>
      <p:ext uri="{BB962C8B-B14F-4D97-AF65-F5344CB8AC3E}">
        <p14:creationId xmlns:p14="http://schemas.microsoft.com/office/powerpoint/2010/main" val="175069260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918" y="1524482"/>
            <a:ext cx="7961631" cy="25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461675" y="505106"/>
            <a:ext cx="8361795" cy="615482"/>
          </a:xfrm>
        </p:spPr>
        <p:txBody>
          <a:bodyPr/>
          <a:lstStyle/>
          <a:p>
            <a:pPr>
              <a:defRPr/>
            </a:pPr>
            <a:r>
              <a:rPr lang="en-US" dirty="0" smtClean="0"/>
              <a:t>Are significant X’s practical?</a:t>
            </a:r>
            <a:endParaRPr lang="en-US" dirty="0"/>
          </a:p>
        </p:txBody>
      </p:sp>
      <p:sp>
        <p:nvSpPr>
          <p:cNvPr id="4" name="TextBox 3"/>
          <p:cNvSpPr txBox="1">
            <a:spLocks noChangeArrowheads="1"/>
          </p:cNvSpPr>
          <p:nvPr/>
        </p:nvSpPr>
        <p:spPr bwMode="auto">
          <a:xfrm>
            <a:off x="1774046" y="4746006"/>
            <a:ext cx="3441988" cy="82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sz="1600" dirty="0"/>
              <a:t>Careful about your </a:t>
            </a:r>
            <a:r>
              <a:rPr lang="en-US" altLang="en-US" sz="1600" dirty="0" err="1" smtClean="0"/>
              <a:t>Xs</a:t>
            </a:r>
            <a:r>
              <a:rPr lang="en-US" altLang="en-US" sz="1600" dirty="0" smtClean="0"/>
              <a:t>… they may be significant but…. </a:t>
            </a:r>
          </a:p>
          <a:p>
            <a:pPr algn="ctr" eaLnBrk="1" hangingPunct="1"/>
            <a:r>
              <a:rPr lang="en-US" altLang="en-US" sz="1600" u="sng" dirty="0" smtClean="0"/>
              <a:t>trending in wrong direction</a:t>
            </a:r>
            <a:endParaRPr lang="en-US" altLang="en-US" sz="1600" u="sng" dirty="0"/>
          </a:p>
        </p:txBody>
      </p:sp>
      <p:sp>
        <p:nvSpPr>
          <p:cNvPr id="19465" name="TextBox 8"/>
          <p:cNvSpPr txBox="1">
            <a:spLocks noChangeArrowheads="1"/>
          </p:cNvSpPr>
          <p:nvPr/>
        </p:nvSpPr>
        <p:spPr bwMode="auto">
          <a:xfrm>
            <a:off x="2658684" y="1120588"/>
            <a:ext cx="3812551" cy="39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altLang="en-US" dirty="0"/>
              <a:t>Distribution </a:t>
            </a:r>
            <a:r>
              <a:rPr lang="en-US" altLang="en-US" dirty="0" smtClean="0"/>
              <a:t>Profiler </a:t>
            </a:r>
            <a:r>
              <a:rPr lang="en-US" altLang="en-US" dirty="0"/>
              <a:t>of </a:t>
            </a:r>
            <a:r>
              <a:rPr lang="en-US" altLang="en-US" dirty="0" smtClean="0"/>
              <a:t>the model</a:t>
            </a:r>
            <a:endParaRPr lang="en-US" altLang="en-US" dirty="0"/>
          </a:p>
        </p:txBody>
      </p:sp>
      <p:sp>
        <p:nvSpPr>
          <p:cNvPr id="19470" name="TextBox 16"/>
          <p:cNvSpPr txBox="1">
            <a:spLocks noChangeArrowheads="1"/>
          </p:cNvSpPr>
          <p:nvPr/>
        </p:nvSpPr>
        <p:spPr bwMode="auto">
          <a:xfrm>
            <a:off x="1449531" y="5752195"/>
            <a:ext cx="6527275" cy="369332"/>
          </a:xfrm>
          <a:prstGeom prst="rect">
            <a:avLst/>
          </a:prstGeom>
          <a:solidFill>
            <a:srgbClr val="0070C0"/>
          </a:solidFill>
        </p:spPr>
        <p:txBody>
          <a:bodyPr wrap="square">
            <a:spAutoFit/>
          </a:bodyPr>
          <a:lstStyle>
            <a:defPPr>
              <a:defRPr lang="en-US"/>
            </a:defPPr>
            <a:lvl1pPr algn="ctr">
              <a:defRPr>
                <a:solidFill>
                  <a:schemeClr val="bg1"/>
                </a:solidFill>
              </a:defRPr>
            </a:lvl1pPr>
          </a:lstStyle>
          <a:p>
            <a:r>
              <a:rPr lang="en-US" altLang="en-US" dirty="0"/>
              <a:t>Statistical significance may not mean practical significance</a:t>
            </a:r>
          </a:p>
        </p:txBody>
      </p:sp>
      <p:sp>
        <p:nvSpPr>
          <p:cNvPr id="3" name="Freeform 2"/>
          <p:cNvSpPr/>
          <p:nvPr/>
        </p:nvSpPr>
        <p:spPr>
          <a:xfrm>
            <a:off x="3495040" y="4307840"/>
            <a:ext cx="3556000" cy="426720"/>
          </a:xfrm>
          <a:custGeom>
            <a:avLst/>
            <a:gdLst>
              <a:gd name="connsiteX0" fmla="*/ 3840480 w 3932262"/>
              <a:gd name="connsiteY0" fmla="*/ 0 h 528320"/>
              <a:gd name="connsiteX1" fmla="*/ 3637280 w 3932262"/>
              <a:gd name="connsiteY1" fmla="*/ 386080 h 528320"/>
              <a:gd name="connsiteX2" fmla="*/ 1391920 w 3932262"/>
              <a:gd name="connsiteY2" fmla="*/ 111760 h 528320"/>
              <a:gd name="connsiteX3" fmla="*/ 0 w 3932262"/>
              <a:gd name="connsiteY3" fmla="*/ 528320 h 528320"/>
            </a:gdLst>
            <a:ahLst/>
            <a:cxnLst>
              <a:cxn ang="0">
                <a:pos x="connsiteX0" y="connsiteY0"/>
              </a:cxn>
              <a:cxn ang="0">
                <a:pos x="connsiteX1" y="connsiteY1"/>
              </a:cxn>
              <a:cxn ang="0">
                <a:pos x="connsiteX2" y="connsiteY2"/>
              </a:cxn>
              <a:cxn ang="0">
                <a:pos x="connsiteX3" y="connsiteY3"/>
              </a:cxn>
            </a:cxnLst>
            <a:rect l="l" t="t" r="r" b="b"/>
            <a:pathLst>
              <a:path w="3932262" h="528320">
                <a:moveTo>
                  <a:pt x="3840480" y="0"/>
                </a:moveTo>
                <a:cubicBezTo>
                  <a:pt x="3942926" y="183726"/>
                  <a:pt x="4045373" y="367453"/>
                  <a:pt x="3637280" y="386080"/>
                </a:cubicBezTo>
                <a:cubicBezTo>
                  <a:pt x="3229187" y="404707"/>
                  <a:pt x="1998133" y="88053"/>
                  <a:pt x="1391920" y="111760"/>
                </a:cubicBezTo>
                <a:cubicBezTo>
                  <a:pt x="785707" y="135467"/>
                  <a:pt x="255693" y="448733"/>
                  <a:pt x="0" y="528320"/>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70320" y="1524482"/>
            <a:ext cx="1148080" cy="278335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2135171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4446588" y="5144514"/>
            <a:ext cx="3373120" cy="109880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5252720" y="975360"/>
            <a:ext cx="3688080" cy="182681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17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932" y="4200368"/>
            <a:ext cx="3314700" cy="7429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1838" y="3139679"/>
            <a:ext cx="3667125" cy="9620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183" y="1790621"/>
            <a:ext cx="3676650" cy="11334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402575" y="560203"/>
            <a:ext cx="8361795" cy="507719"/>
          </a:xfrm>
        </p:spPr>
        <p:txBody>
          <a:bodyPr/>
          <a:lstStyle/>
          <a:p>
            <a:r>
              <a:rPr lang="en-US" dirty="0" smtClean="0"/>
              <a:t>Elimination of Impractical X’s</a:t>
            </a:r>
            <a:endParaRPr lang="en-US" dirty="0"/>
          </a:p>
        </p:txBody>
      </p:sp>
      <p:sp>
        <p:nvSpPr>
          <p:cNvPr id="3" name="TextBox 2"/>
          <p:cNvSpPr txBox="1"/>
          <p:nvPr/>
        </p:nvSpPr>
        <p:spPr>
          <a:xfrm>
            <a:off x="554183" y="2933622"/>
            <a:ext cx="926536" cy="307777"/>
          </a:xfrm>
          <a:prstGeom prst="rect">
            <a:avLst/>
          </a:prstGeom>
          <a:noFill/>
        </p:spPr>
        <p:txBody>
          <a:bodyPr wrap="none" lIns="0" tIns="0" rIns="0" bIns="0" rtlCol="0">
            <a:spAutoFit/>
          </a:bodyPr>
          <a:lstStyle/>
          <a:p>
            <a:r>
              <a:rPr lang="en-US" sz="2000" dirty="0" smtClean="0"/>
              <a:t>AIC=524</a:t>
            </a:r>
          </a:p>
        </p:txBody>
      </p:sp>
      <p:sp>
        <p:nvSpPr>
          <p:cNvPr id="6" name="TextBox 5"/>
          <p:cNvSpPr txBox="1"/>
          <p:nvPr/>
        </p:nvSpPr>
        <p:spPr>
          <a:xfrm>
            <a:off x="2001838" y="4104046"/>
            <a:ext cx="926536" cy="307777"/>
          </a:xfrm>
          <a:prstGeom prst="rect">
            <a:avLst/>
          </a:prstGeom>
          <a:noFill/>
        </p:spPr>
        <p:txBody>
          <a:bodyPr wrap="none" lIns="0" tIns="0" rIns="0" bIns="0" rtlCol="0">
            <a:spAutoFit/>
          </a:bodyPr>
          <a:lstStyle/>
          <a:p>
            <a:r>
              <a:rPr lang="en-US" sz="2000" dirty="0" smtClean="0"/>
              <a:t>AIC=522</a:t>
            </a:r>
          </a:p>
        </p:txBody>
      </p:sp>
      <p:sp>
        <p:nvSpPr>
          <p:cNvPr id="8" name="TextBox 7"/>
          <p:cNvSpPr txBox="1"/>
          <p:nvPr/>
        </p:nvSpPr>
        <p:spPr>
          <a:xfrm>
            <a:off x="3295932" y="4924586"/>
            <a:ext cx="926536" cy="307777"/>
          </a:xfrm>
          <a:prstGeom prst="rect">
            <a:avLst/>
          </a:prstGeom>
          <a:noFill/>
        </p:spPr>
        <p:txBody>
          <a:bodyPr wrap="none" lIns="0" tIns="0" rIns="0" bIns="0" rtlCol="0">
            <a:spAutoFit/>
          </a:bodyPr>
          <a:lstStyle/>
          <a:p>
            <a:r>
              <a:rPr lang="en-US" sz="2000" dirty="0" smtClean="0"/>
              <a:t>AIC=521</a:t>
            </a:r>
          </a:p>
        </p:txBody>
      </p:sp>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4856" y="5210554"/>
            <a:ext cx="3095625" cy="561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4554856" y="5772529"/>
            <a:ext cx="926536" cy="307777"/>
          </a:xfrm>
          <a:prstGeom prst="rect">
            <a:avLst/>
          </a:prstGeom>
          <a:noFill/>
          <a:ln>
            <a:noFill/>
          </a:ln>
        </p:spPr>
        <p:txBody>
          <a:bodyPr wrap="none" lIns="0" tIns="0" rIns="0" bIns="0" rtlCol="0">
            <a:spAutoFit/>
          </a:bodyPr>
          <a:lstStyle/>
          <a:p>
            <a:r>
              <a:rPr lang="en-US" sz="2000" dirty="0" smtClean="0">
                <a:solidFill>
                  <a:schemeClr val="bg1"/>
                </a:solidFill>
              </a:rPr>
              <a:t>AIC=519</a:t>
            </a:r>
          </a:p>
        </p:txBody>
      </p:sp>
      <p:pic>
        <p:nvPicPr>
          <p:cNvPr id="1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3124" y="1474007"/>
            <a:ext cx="3391246" cy="12268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5668963" y="1098402"/>
            <a:ext cx="2701573" cy="307777"/>
          </a:xfrm>
          <a:prstGeom prst="rect">
            <a:avLst/>
          </a:prstGeom>
          <a:noFill/>
        </p:spPr>
        <p:txBody>
          <a:bodyPr wrap="none" lIns="0" tIns="0" rIns="0" bIns="0" rtlCol="0">
            <a:spAutoFit/>
          </a:bodyPr>
          <a:lstStyle/>
          <a:p>
            <a:r>
              <a:rPr lang="en-US" sz="2000" dirty="0" smtClean="0">
                <a:solidFill>
                  <a:schemeClr val="bg1"/>
                </a:solidFill>
              </a:rPr>
              <a:t>Starting Point, </a:t>
            </a:r>
            <a:r>
              <a:rPr lang="en-US" sz="2000" dirty="0" err="1" smtClean="0">
                <a:solidFill>
                  <a:schemeClr val="bg1"/>
                </a:solidFill>
              </a:rPr>
              <a:t>AICc</a:t>
            </a:r>
            <a:r>
              <a:rPr lang="en-US" sz="2000" dirty="0" smtClean="0">
                <a:solidFill>
                  <a:schemeClr val="bg1"/>
                </a:solidFill>
              </a:rPr>
              <a:t>=519</a:t>
            </a:r>
          </a:p>
        </p:txBody>
      </p:sp>
      <p:sp>
        <p:nvSpPr>
          <p:cNvPr id="11" name="Right Arrow 10"/>
          <p:cNvSpPr/>
          <p:nvPr/>
        </p:nvSpPr>
        <p:spPr>
          <a:xfrm rot="5400000">
            <a:off x="2298831" y="1384958"/>
            <a:ext cx="352868" cy="353551"/>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392508" y="1260401"/>
            <a:ext cx="2860212" cy="1248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151120" y="2133600"/>
            <a:ext cx="3789680" cy="22375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994400" y="3067549"/>
            <a:ext cx="2946400" cy="923330"/>
          </a:xfrm>
          <a:prstGeom prst="rect">
            <a:avLst/>
          </a:prstGeom>
          <a:noFill/>
          <a:ln>
            <a:solidFill>
              <a:srgbClr val="FF0000"/>
            </a:solidFill>
          </a:ln>
        </p:spPr>
        <p:txBody>
          <a:bodyPr wrap="square" lIns="0" tIns="0" rIns="0" bIns="0" rtlCol="0">
            <a:spAutoFit/>
          </a:bodyPr>
          <a:lstStyle/>
          <a:p>
            <a:pPr algn="ctr"/>
            <a:r>
              <a:rPr lang="en-US" sz="2000" dirty="0" smtClean="0"/>
              <a:t>Eliminating Temp-X5 will cause following changes to the model</a:t>
            </a:r>
          </a:p>
        </p:txBody>
      </p:sp>
      <p:sp>
        <p:nvSpPr>
          <p:cNvPr id="24" name="TextBox 16"/>
          <p:cNvSpPr txBox="1">
            <a:spLocks noChangeArrowheads="1"/>
          </p:cNvSpPr>
          <p:nvPr/>
        </p:nvSpPr>
        <p:spPr bwMode="auto">
          <a:xfrm>
            <a:off x="554183" y="5623621"/>
            <a:ext cx="3509817" cy="646331"/>
          </a:xfrm>
          <a:prstGeom prst="rect">
            <a:avLst/>
          </a:prstGeom>
          <a:solidFill>
            <a:srgbClr val="0070C0"/>
          </a:solidFill>
        </p:spPr>
        <p:txBody>
          <a:bodyPr wrap="square">
            <a:spAutoFit/>
          </a:bodyPr>
          <a:lstStyle>
            <a:defPPr>
              <a:defRPr lang="en-US"/>
            </a:defPPr>
            <a:lvl1pPr algn="ctr">
              <a:defRPr>
                <a:solidFill>
                  <a:schemeClr val="bg1"/>
                </a:solidFill>
              </a:defRPr>
            </a:lvl1pPr>
          </a:lstStyle>
          <a:p>
            <a:r>
              <a:rPr lang="en-US" altLang="en-US" dirty="0" smtClean="0"/>
              <a:t>The overall </a:t>
            </a:r>
            <a:r>
              <a:rPr lang="en-US" altLang="en-US" dirty="0" err="1" smtClean="0"/>
              <a:t>AICc</a:t>
            </a:r>
            <a:r>
              <a:rPr lang="en-US" altLang="en-US" dirty="0" smtClean="0"/>
              <a:t>  still didn’t change.</a:t>
            </a:r>
            <a:endParaRPr lang="en-US" altLang="en-US" dirty="0"/>
          </a:p>
        </p:txBody>
      </p:sp>
      <p:sp>
        <p:nvSpPr>
          <p:cNvPr id="25" name="TextBox 24"/>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
        <p:nvSpPr>
          <p:cNvPr id="17" name="Bent-Up Arrow 16"/>
          <p:cNvSpPr/>
          <p:nvPr/>
        </p:nvSpPr>
        <p:spPr>
          <a:xfrm rot="5400000">
            <a:off x="1261543" y="3298382"/>
            <a:ext cx="438350" cy="461665"/>
          </a:xfrm>
          <a:prstGeom prst="bentUp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Bent-Up Arrow 26"/>
          <p:cNvSpPr/>
          <p:nvPr/>
        </p:nvSpPr>
        <p:spPr>
          <a:xfrm rot="5400000">
            <a:off x="2662802" y="4432597"/>
            <a:ext cx="311524" cy="333047"/>
          </a:xfrm>
          <a:prstGeom prst="bentUp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ent-Up Arrow 27"/>
          <p:cNvSpPr/>
          <p:nvPr/>
        </p:nvSpPr>
        <p:spPr>
          <a:xfrm rot="5400000">
            <a:off x="3993762" y="5250596"/>
            <a:ext cx="311524" cy="333047"/>
          </a:xfrm>
          <a:prstGeom prst="bentUp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801582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1286"/>
          <a:stretch/>
        </p:blipFill>
        <p:spPr bwMode="auto">
          <a:xfrm>
            <a:off x="329205" y="1473399"/>
            <a:ext cx="3840162" cy="3114237"/>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350838" y="485915"/>
            <a:ext cx="8361795" cy="475969"/>
          </a:xfrm>
        </p:spPr>
        <p:txBody>
          <a:bodyPr/>
          <a:lstStyle/>
          <a:p>
            <a:pPr>
              <a:defRPr/>
            </a:pPr>
            <a:r>
              <a:rPr lang="en-US" dirty="0" smtClean="0"/>
              <a:t>Comparison of the models</a:t>
            </a:r>
            <a:endParaRPr lang="en-US" dirty="0"/>
          </a:p>
        </p:txBody>
      </p:sp>
      <p:sp>
        <p:nvSpPr>
          <p:cNvPr id="3" name="TextBox 2"/>
          <p:cNvSpPr txBox="1"/>
          <p:nvPr/>
        </p:nvSpPr>
        <p:spPr>
          <a:xfrm>
            <a:off x="1140417" y="1137327"/>
            <a:ext cx="2136675" cy="307777"/>
          </a:xfrm>
          <a:prstGeom prst="rect">
            <a:avLst/>
          </a:prstGeom>
          <a:noFill/>
        </p:spPr>
        <p:txBody>
          <a:bodyPr wrap="none" lIns="0" tIns="0" rIns="0" bIns="0" rtlCol="0">
            <a:spAutoFit/>
          </a:bodyPr>
          <a:lstStyle/>
          <a:p>
            <a:r>
              <a:rPr lang="en-US" sz="2000" dirty="0" smtClean="0"/>
              <a:t>Traditional Weibull </a:t>
            </a:r>
          </a:p>
        </p:txBody>
      </p:sp>
      <p:sp>
        <p:nvSpPr>
          <p:cNvPr id="13" name="TextBox 12"/>
          <p:cNvSpPr txBox="1"/>
          <p:nvPr/>
        </p:nvSpPr>
        <p:spPr>
          <a:xfrm>
            <a:off x="5035714" y="1134630"/>
            <a:ext cx="3146759" cy="307777"/>
          </a:xfrm>
          <a:prstGeom prst="rect">
            <a:avLst/>
          </a:prstGeom>
          <a:noFill/>
        </p:spPr>
        <p:txBody>
          <a:bodyPr wrap="none" lIns="0" tIns="0" rIns="0" bIns="0" rtlCol="0">
            <a:spAutoFit/>
          </a:bodyPr>
          <a:lstStyle/>
          <a:p>
            <a:r>
              <a:rPr lang="en-US" sz="2000" dirty="0" smtClean="0"/>
              <a:t>Parametric survival using RF</a:t>
            </a:r>
          </a:p>
        </p:txBody>
      </p:sp>
      <p:sp>
        <p:nvSpPr>
          <p:cNvPr id="14" name="TextBox 16"/>
          <p:cNvSpPr txBox="1">
            <a:spLocks noChangeArrowheads="1"/>
          </p:cNvSpPr>
          <p:nvPr/>
        </p:nvSpPr>
        <p:spPr bwMode="auto">
          <a:xfrm>
            <a:off x="1449532" y="5616543"/>
            <a:ext cx="6527275" cy="646331"/>
          </a:xfrm>
          <a:prstGeom prst="rect">
            <a:avLst/>
          </a:prstGeom>
          <a:solidFill>
            <a:srgbClr val="0070C0"/>
          </a:solidFill>
        </p:spPr>
        <p:txBody>
          <a:bodyPr wrap="square">
            <a:spAutoFit/>
          </a:bodyPr>
          <a:lstStyle>
            <a:defPPr>
              <a:defRPr lang="en-US"/>
            </a:defPPr>
            <a:lvl1pPr algn="ctr">
              <a:defRPr>
                <a:solidFill>
                  <a:schemeClr val="bg1"/>
                </a:solidFill>
              </a:defRPr>
            </a:lvl1pPr>
          </a:lstStyle>
          <a:p>
            <a:r>
              <a:rPr lang="en-US" altLang="en-US" dirty="0" smtClean="0"/>
              <a:t>Model with carefully scrutinized vital-X’s provides a better and stable mode, is easily scalable, and less costly.</a:t>
            </a:r>
            <a:endParaRPr lang="en-US" altLang="en-US" dirty="0"/>
          </a:p>
        </p:txBody>
      </p:sp>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r="10511"/>
          <a:stretch/>
        </p:blipFill>
        <p:spPr bwMode="auto">
          <a:xfrm>
            <a:off x="4691535" y="1442406"/>
            <a:ext cx="3878382" cy="3167019"/>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aphicFrame>
        <p:nvGraphicFramePr>
          <p:cNvPr id="16" name="Table 15"/>
          <p:cNvGraphicFramePr>
            <a:graphicFrameLocks noGrp="1"/>
          </p:cNvGraphicFramePr>
          <p:nvPr>
            <p:extLst>
              <p:ext uri="{D42A27DB-BD31-4B8C-83A1-F6EECF244321}">
                <p14:modId xmlns:p14="http://schemas.microsoft.com/office/powerpoint/2010/main" val="1194751086"/>
              </p:ext>
            </p:extLst>
          </p:nvPr>
        </p:nvGraphicFramePr>
        <p:xfrm>
          <a:off x="2791415" y="4702176"/>
          <a:ext cx="3436664" cy="853440"/>
        </p:xfrm>
        <a:graphic>
          <a:graphicData uri="http://schemas.openxmlformats.org/drawingml/2006/table">
            <a:tbl>
              <a:tblPr firstRow="1" firstCol="1">
                <a:tableStyleId>{5C22544A-7EE6-4342-B048-85BDC9FD1C3A}</a:tableStyleId>
              </a:tblPr>
              <a:tblGrid>
                <a:gridCol w="308825"/>
                <a:gridCol w="332580"/>
                <a:gridCol w="653283"/>
                <a:gridCol w="653283"/>
                <a:gridCol w="215530"/>
                <a:gridCol w="691147"/>
                <a:gridCol w="582016"/>
              </a:tblGrid>
              <a:tr h="190500">
                <a:tc gridSpan="2">
                  <a:txBody>
                    <a:bodyPr/>
                    <a:lstStyle/>
                    <a:p>
                      <a:pPr algn="ctr" fontAlgn="b"/>
                      <a:r>
                        <a:rPr lang="en-US" sz="1400" u="none" strike="noStrike" dirty="0">
                          <a:effectLst/>
                        </a:rPr>
                        <a:t>CM</a:t>
                      </a:r>
                      <a:endParaRPr lang="en-US" sz="1400" b="0" i="0" u="none" strike="noStrike" dirty="0">
                        <a:solidFill>
                          <a:srgbClr val="000000"/>
                        </a:solidFill>
                        <a:effectLst/>
                        <a:latin typeface="Calibri"/>
                      </a:endParaRPr>
                    </a:p>
                  </a:txBody>
                  <a:tcPr marL="0" marR="0" marT="0" marB="0" anchor="b"/>
                </a:tc>
                <a:tc hMerge="1">
                  <a:txBody>
                    <a:bodyPr/>
                    <a:lstStyle/>
                    <a:p>
                      <a:endParaRPr lang="en-US"/>
                    </a:p>
                  </a:txBody>
                  <a:tcPr/>
                </a:tc>
                <a:tc gridSpan="2">
                  <a:txBody>
                    <a:bodyPr/>
                    <a:lstStyle/>
                    <a:p>
                      <a:pPr algn="ctr" fontAlgn="b"/>
                      <a:r>
                        <a:rPr lang="en-US" sz="1400" u="none" strike="noStrike">
                          <a:effectLst/>
                        </a:rPr>
                        <a:t>Weibull model</a:t>
                      </a:r>
                      <a:endParaRPr lang="en-US" sz="1400" b="0" i="0" u="none" strike="noStrike">
                        <a:solidFill>
                          <a:srgbClr val="000000"/>
                        </a:solidFill>
                        <a:effectLst/>
                        <a:latin typeface="Calibri"/>
                      </a:endParaRPr>
                    </a:p>
                  </a:txBody>
                  <a:tcPr marL="0" marR="0" marT="0" marB="0" anchor="b"/>
                </a:tc>
                <a:tc hMerge="1">
                  <a:txBody>
                    <a:bodyPr/>
                    <a:lstStyle/>
                    <a:p>
                      <a:endParaRPr lang="en-US"/>
                    </a:p>
                  </a:txBody>
                  <a:tcPr/>
                </a:tc>
                <a:tc>
                  <a:txBody>
                    <a:bodyPr/>
                    <a:lstStyle/>
                    <a:p>
                      <a:pPr algn="l" fontAlgn="b"/>
                      <a:r>
                        <a:rPr lang="en-US" sz="1400" u="none" strike="noStrike">
                          <a:effectLst/>
                        </a:rPr>
                        <a:t> </a:t>
                      </a:r>
                      <a:endParaRPr lang="en-US" sz="1400" b="0" i="0" u="none" strike="noStrike">
                        <a:solidFill>
                          <a:srgbClr val="000000"/>
                        </a:solidFill>
                        <a:effectLst/>
                        <a:latin typeface="Calibri"/>
                      </a:endParaRPr>
                    </a:p>
                  </a:txBody>
                  <a:tcPr marL="0" marR="0" marT="0" marB="0" anchor="b"/>
                </a:tc>
                <a:tc gridSpan="2">
                  <a:txBody>
                    <a:bodyPr/>
                    <a:lstStyle/>
                    <a:p>
                      <a:pPr algn="ctr" fontAlgn="b"/>
                      <a:r>
                        <a:rPr lang="en-US" sz="1400" u="none" strike="noStrike">
                          <a:effectLst/>
                        </a:rPr>
                        <a:t>Para. Survival</a:t>
                      </a:r>
                      <a:endParaRPr lang="en-US" sz="1400" b="0" i="0" u="none" strike="noStrike">
                        <a:solidFill>
                          <a:srgbClr val="000000"/>
                        </a:solidFill>
                        <a:effectLst/>
                        <a:latin typeface="Calibri"/>
                      </a:endParaRPr>
                    </a:p>
                  </a:txBody>
                  <a:tcPr marL="0" marR="0" marT="0" marB="0" anchor="b"/>
                </a:tc>
                <a:tc hMerge="1">
                  <a:txBody>
                    <a:bodyPr/>
                    <a:lstStyle/>
                    <a:p>
                      <a:endParaRPr lang="en-US"/>
                    </a:p>
                  </a:txBody>
                  <a:tcPr/>
                </a:tc>
              </a:tr>
              <a:tr h="190500">
                <a:tc rowSpan="3">
                  <a:txBody>
                    <a:bodyPr/>
                    <a:lstStyle/>
                    <a:p>
                      <a:pPr algn="ctr" fontAlgn="ctr"/>
                      <a:r>
                        <a:rPr lang="en-US" sz="1400" u="none" strike="noStrike">
                          <a:effectLst/>
                        </a:rPr>
                        <a:t>Actual</a:t>
                      </a:r>
                      <a:endParaRPr lang="en-US" sz="1400" b="0" i="0" u="none" strike="noStrike">
                        <a:solidFill>
                          <a:srgbClr val="000000"/>
                        </a:solidFill>
                        <a:effectLst/>
                        <a:latin typeface="Calibri"/>
                      </a:endParaRPr>
                    </a:p>
                  </a:txBody>
                  <a:tcPr marL="0" marR="0" marT="0" marB="0" vert="vert270" anchor="ctr"/>
                </a:tc>
                <a:tc>
                  <a:txBody>
                    <a:bodyPr/>
                    <a:lstStyle/>
                    <a:p>
                      <a:pPr algn="ctr" fontAlgn="b"/>
                      <a:r>
                        <a:rPr lang="en-US" sz="1400" u="none" strike="noStrike" dirty="0">
                          <a:solidFill>
                            <a:schemeClr val="bg1"/>
                          </a:solidFill>
                          <a:effectLst/>
                        </a:rPr>
                        <a:t> </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F</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S</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 </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F</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a:solidFill>
                            <a:schemeClr val="bg1"/>
                          </a:solidFill>
                          <a:effectLst/>
                        </a:rPr>
                        <a:t>S</a:t>
                      </a:r>
                      <a:endParaRPr lang="en-US" sz="1400" b="0" i="0" u="none" strike="noStrike" dirty="0">
                        <a:solidFill>
                          <a:schemeClr val="bg1"/>
                        </a:solidFill>
                        <a:effectLst/>
                        <a:latin typeface="Calibri"/>
                      </a:endParaRPr>
                    </a:p>
                  </a:txBody>
                  <a:tcPr marL="0" marR="0" marT="0" marB="0" anchor="b">
                    <a:solidFill>
                      <a:schemeClr val="accent1"/>
                    </a:solidFill>
                  </a:tcPr>
                </a:tc>
              </a:tr>
              <a:tr h="190500">
                <a:tc vMerge="1">
                  <a:txBody>
                    <a:bodyPr/>
                    <a:lstStyle/>
                    <a:p>
                      <a:endParaRPr lang="en-US"/>
                    </a:p>
                  </a:txBody>
                  <a:tcPr/>
                </a:tc>
                <a:tc>
                  <a:txBody>
                    <a:bodyPr/>
                    <a:lstStyle/>
                    <a:p>
                      <a:pPr algn="ctr" fontAlgn="b"/>
                      <a:r>
                        <a:rPr lang="en-US" sz="1400" u="none" strike="noStrike" dirty="0">
                          <a:solidFill>
                            <a:schemeClr val="bg1"/>
                          </a:solidFill>
                          <a:effectLst/>
                        </a:rPr>
                        <a:t>F</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smtClean="0">
                          <a:effectLst/>
                        </a:rPr>
                        <a:t>25</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dirty="0" smtClean="0">
                          <a:effectLst/>
                        </a:rPr>
                        <a:t>33</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a:effectLst/>
                        </a:rPr>
                        <a:t> </a:t>
                      </a:r>
                      <a:endParaRPr lang="en-US" sz="1400" b="0" i="0" u="none" strike="noStrike">
                        <a:solidFill>
                          <a:srgbClr val="000000"/>
                        </a:solidFill>
                        <a:effectLst/>
                        <a:latin typeface="Calibri"/>
                      </a:endParaRPr>
                    </a:p>
                  </a:txBody>
                  <a:tcPr marL="0" marR="0" marT="0" marB="0" anchor="b"/>
                </a:tc>
                <a:tc>
                  <a:txBody>
                    <a:bodyPr/>
                    <a:lstStyle/>
                    <a:p>
                      <a:pPr algn="ctr" fontAlgn="b"/>
                      <a:r>
                        <a:rPr lang="en-US" sz="1400" b="0" i="0" u="none" strike="noStrike" dirty="0" smtClean="0">
                          <a:solidFill>
                            <a:schemeClr val="dk1"/>
                          </a:solidFill>
                          <a:effectLst/>
                          <a:latin typeface="+mn-lt"/>
                        </a:rPr>
                        <a:t>33</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kern="1200" dirty="0" smtClean="0">
                          <a:solidFill>
                            <a:schemeClr val="dk1"/>
                          </a:solidFill>
                          <a:effectLst/>
                          <a:latin typeface="+mn-lt"/>
                          <a:ea typeface="+mn-ea"/>
                          <a:cs typeface="+mn-cs"/>
                        </a:rPr>
                        <a:t>25</a:t>
                      </a:r>
                      <a:endParaRPr lang="en-US" sz="1400" u="none" strike="noStrike" kern="1200" dirty="0">
                        <a:solidFill>
                          <a:schemeClr val="dk1"/>
                        </a:solidFill>
                        <a:effectLst/>
                        <a:latin typeface="+mn-lt"/>
                        <a:ea typeface="+mn-ea"/>
                        <a:cs typeface="+mn-cs"/>
                      </a:endParaRPr>
                    </a:p>
                  </a:txBody>
                  <a:tcPr marL="0" marR="0" marT="0" marB="0" anchor="b"/>
                </a:tc>
              </a:tr>
              <a:tr h="190500">
                <a:tc vMerge="1">
                  <a:txBody>
                    <a:bodyPr/>
                    <a:lstStyle/>
                    <a:p>
                      <a:endParaRPr lang="en-US"/>
                    </a:p>
                  </a:txBody>
                  <a:tcPr/>
                </a:tc>
                <a:tc>
                  <a:txBody>
                    <a:bodyPr/>
                    <a:lstStyle/>
                    <a:p>
                      <a:pPr algn="ctr" fontAlgn="b"/>
                      <a:r>
                        <a:rPr lang="en-US" sz="1400" u="none" strike="noStrike" dirty="0">
                          <a:solidFill>
                            <a:schemeClr val="bg1"/>
                          </a:solidFill>
                          <a:effectLst/>
                        </a:rPr>
                        <a:t>S</a:t>
                      </a:r>
                      <a:endParaRPr lang="en-US" sz="1400" b="0"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en-US" sz="1400" u="none" strike="noStrike" dirty="0" smtClean="0">
                          <a:effectLst/>
                        </a:rPr>
                        <a:t>435</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dirty="0" smtClean="0">
                          <a:effectLst/>
                        </a:rPr>
                        <a:t>795</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a:effectLst/>
                        </a:rPr>
                        <a:t> </a:t>
                      </a:r>
                      <a:endParaRPr lang="en-US" sz="1400" b="0" i="0" u="none" strike="noStrike">
                        <a:solidFill>
                          <a:srgbClr val="000000"/>
                        </a:solidFill>
                        <a:effectLst/>
                        <a:latin typeface="Calibri"/>
                      </a:endParaRPr>
                    </a:p>
                  </a:txBody>
                  <a:tcPr marL="0" marR="0" marT="0" marB="0" anchor="b"/>
                </a:tc>
                <a:tc>
                  <a:txBody>
                    <a:bodyPr/>
                    <a:lstStyle/>
                    <a:p>
                      <a:pPr algn="ctr" fontAlgn="b"/>
                      <a:r>
                        <a:rPr lang="en-US" sz="1400" b="0" i="0" u="none" strike="noStrike" dirty="0" smtClean="0">
                          <a:solidFill>
                            <a:schemeClr val="dk1"/>
                          </a:solidFill>
                          <a:effectLst/>
                          <a:latin typeface="+mn-lt"/>
                        </a:rPr>
                        <a:t>519</a:t>
                      </a:r>
                      <a:endParaRPr lang="en-US" sz="1400" b="0" i="0" u="none" strike="noStrike" dirty="0">
                        <a:solidFill>
                          <a:srgbClr val="000000"/>
                        </a:solidFill>
                        <a:effectLst/>
                        <a:latin typeface="Calibri"/>
                      </a:endParaRPr>
                    </a:p>
                  </a:txBody>
                  <a:tcPr marL="0" marR="0" marT="0" marB="0" anchor="b"/>
                </a:tc>
                <a:tc>
                  <a:txBody>
                    <a:bodyPr/>
                    <a:lstStyle/>
                    <a:p>
                      <a:pPr algn="ctr" fontAlgn="b"/>
                      <a:r>
                        <a:rPr lang="en-US" sz="1400" u="none" strike="noStrike" dirty="0" smtClean="0">
                          <a:effectLst/>
                        </a:rPr>
                        <a:t>711</a:t>
                      </a:r>
                      <a:endParaRPr lang="en-US" sz="1400" b="0" i="0" u="none" strike="noStrike" dirty="0">
                        <a:solidFill>
                          <a:srgbClr val="000000"/>
                        </a:solidFill>
                        <a:effectLst/>
                        <a:latin typeface="Calibri"/>
                      </a:endParaRPr>
                    </a:p>
                  </a:txBody>
                  <a:tcPr marL="0" marR="0" marT="0" marB="0" anchor="b"/>
                </a:tc>
              </a:tr>
            </a:tbl>
          </a:graphicData>
        </a:graphic>
      </p:graphicFrame>
      <p:sp>
        <p:nvSpPr>
          <p:cNvPr id="17" name="TextBox 16"/>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
        <p:nvSpPr>
          <p:cNvPr id="10" name="Rectangle 9"/>
          <p:cNvSpPr/>
          <p:nvPr/>
        </p:nvSpPr>
        <p:spPr>
          <a:xfrm>
            <a:off x="354532" y="4707139"/>
            <a:ext cx="1301959" cy="369332"/>
          </a:xfrm>
          <a:prstGeom prst="rect">
            <a:avLst/>
          </a:prstGeom>
        </p:spPr>
        <p:txBody>
          <a:bodyPr wrap="none">
            <a:spAutoFit/>
          </a:bodyPr>
          <a:lstStyle/>
          <a:p>
            <a:r>
              <a:rPr lang="en-US" dirty="0" err="1"/>
              <a:t>AICc</a:t>
            </a:r>
            <a:r>
              <a:rPr lang="en-US" dirty="0"/>
              <a:t>=1625 </a:t>
            </a:r>
          </a:p>
        </p:txBody>
      </p:sp>
      <p:sp>
        <p:nvSpPr>
          <p:cNvPr id="11" name="Rectangle 10"/>
          <p:cNvSpPr/>
          <p:nvPr/>
        </p:nvSpPr>
        <p:spPr>
          <a:xfrm>
            <a:off x="7464318" y="4707139"/>
            <a:ext cx="1127232" cy="369332"/>
          </a:xfrm>
          <a:prstGeom prst="rect">
            <a:avLst/>
          </a:prstGeom>
        </p:spPr>
        <p:txBody>
          <a:bodyPr wrap="none">
            <a:spAutoFit/>
          </a:bodyPr>
          <a:lstStyle/>
          <a:p>
            <a:r>
              <a:rPr lang="en-US" dirty="0" err="1" smtClean="0"/>
              <a:t>AICc</a:t>
            </a:r>
            <a:r>
              <a:rPr lang="en-US" dirty="0" smtClean="0"/>
              <a:t>=519</a:t>
            </a:r>
            <a:endParaRPr lang="en-US" dirty="0"/>
          </a:p>
        </p:txBody>
      </p:sp>
    </p:spTree>
    <p:extLst>
      <p:ext uri="{BB962C8B-B14F-4D97-AF65-F5344CB8AC3E}">
        <p14:creationId xmlns:p14="http://schemas.microsoft.com/office/powerpoint/2010/main" val="295488619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369455" y="520475"/>
            <a:ext cx="8361795" cy="611319"/>
          </a:xfrm>
        </p:spPr>
        <p:txBody>
          <a:bodyPr/>
          <a:lstStyle/>
          <a:p>
            <a:pPr eaLnBrk="1" hangingPunct="1">
              <a:defRPr/>
            </a:pPr>
            <a:r>
              <a:rPr lang="en-US" dirty="0" smtClean="0"/>
              <a:t>Conclusion</a:t>
            </a:r>
          </a:p>
        </p:txBody>
      </p:sp>
      <p:sp>
        <p:nvSpPr>
          <p:cNvPr id="26627" name="Rectangle 3"/>
          <p:cNvSpPr>
            <a:spLocks noGrp="1" noChangeArrowheads="1"/>
          </p:cNvSpPr>
          <p:nvPr>
            <p:ph type="body" idx="4294967295"/>
          </p:nvPr>
        </p:nvSpPr>
        <p:spPr>
          <a:xfrm>
            <a:off x="381000" y="1280160"/>
            <a:ext cx="8529320" cy="4882514"/>
          </a:xfr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p>
            <a:pPr eaLnBrk="1" hangingPunct="1"/>
            <a:r>
              <a:rPr lang="en-US" altLang="en-US" sz="2000" dirty="0" smtClean="0"/>
              <a:t>In gas turbine application, the frequency of failures and suspensions is not uniform. Hence, </a:t>
            </a:r>
            <a:r>
              <a:rPr lang="en-US" altLang="en-US" sz="2000" dirty="0"/>
              <a:t>more </a:t>
            </a:r>
            <a:r>
              <a:rPr lang="en-US" altLang="en-US" sz="2000" dirty="0" smtClean="0"/>
              <a:t>data is better for a good prediction.</a:t>
            </a:r>
          </a:p>
          <a:p>
            <a:pPr eaLnBrk="1" hangingPunct="1"/>
            <a:r>
              <a:rPr lang="en-US" altLang="en-US" sz="2000" dirty="0" smtClean="0"/>
              <a:t>Including </a:t>
            </a:r>
            <a:r>
              <a:rPr lang="en-US" altLang="en-US" sz="2000" dirty="0"/>
              <a:t>factors in a survival model can be as simple or complex as you want</a:t>
            </a:r>
          </a:p>
          <a:p>
            <a:pPr lvl="2">
              <a:buFont typeface="Arial" panose="020B0604020202020204" pitchFamily="34" charset="0"/>
              <a:buChar char="•"/>
            </a:pPr>
            <a:r>
              <a:rPr lang="en-US" altLang="en-US" sz="1600" dirty="0"/>
              <a:t>Make sure there is the foundation for data collection</a:t>
            </a:r>
          </a:p>
          <a:p>
            <a:pPr lvl="2">
              <a:buFont typeface="Arial" panose="020B0604020202020204" pitchFamily="34" charset="0"/>
              <a:buChar char="•"/>
            </a:pPr>
            <a:r>
              <a:rPr lang="en-US" altLang="en-US" sz="1600" dirty="0"/>
              <a:t>Processing data and X’s needs to be part of the process</a:t>
            </a:r>
          </a:p>
          <a:p>
            <a:pPr eaLnBrk="1" hangingPunct="1"/>
            <a:r>
              <a:rPr lang="en-US" altLang="en-US" sz="2000" dirty="0"/>
              <a:t>Complex models can be great indicators of important factors, but that shouldn’t be your only tool</a:t>
            </a:r>
          </a:p>
          <a:p>
            <a:pPr lvl="2">
              <a:buFont typeface="Arial" panose="020B0604020202020204" pitchFamily="34" charset="0"/>
              <a:buChar char="•"/>
            </a:pPr>
            <a:r>
              <a:rPr lang="en-US" altLang="en-US" sz="1600" dirty="0"/>
              <a:t>Look out for erroneous correlations</a:t>
            </a:r>
          </a:p>
          <a:p>
            <a:pPr eaLnBrk="1" hangingPunct="1"/>
            <a:r>
              <a:rPr lang="en-US" altLang="en-US" sz="2000" dirty="0" smtClean="0"/>
              <a:t>Statistical parameter </a:t>
            </a:r>
            <a:r>
              <a:rPr lang="en-US" altLang="en-US" sz="2000" dirty="0" err="1" smtClean="0"/>
              <a:t>AICc</a:t>
            </a:r>
            <a:r>
              <a:rPr lang="en-US" altLang="en-US" sz="2000" dirty="0" smtClean="0"/>
              <a:t> and physics of failure could be good gauges on settling on a model.</a:t>
            </a:r>
            <a:endParaRPr lang="en-US" altLang="en-US" sz="2000" dirty="0"/>
          </a:p>
          <a:p>
            <a:pPr eaLnBrk="1" hangingPunct="1"/>
            <a:r>
              <a:rPr lang="en-US" altLang="en-US" sz="2000" dirty="0" smtClean="0"/>
              <a:t>Complex </a:t>
            </a:r>
            <a:r>
              <a:rPr lang="en-US" altLang="en-US" sz="2000" dirty="0"/>
              <a:t>models may fit better, but </a:t>
            </a:r>
            <a:r>
              <a:rPr lang="en-US" altLang="en-US" sz="2000" dirty="0" smtClean="0"/>
              <a:t>they should be able to be scaled to the database level to realize their benefit.</a:t>
            </a:r>
          </a:p>
          <a:p>
            <a:pPr eaLnBrk="1" hangingPunct="1"/>
            <a:endParaRPr lang="en-US" altLang="en-US" sz="2000" dirty="0"/>
          </a:p>
        </p:txBody>
      </p:sp>
      <p:sp>
        <p:nvSpPr>
          <p:cNvPr id="5" name="TextBox 4"/>
          <p:cNvSpPr txBox="1"/>
          <p:nvPr/>
        </p:nvSpPr>
        <p:spPr>
          <a:xfrm>
            <a:off x="400050" y="220782"/>
            <a:ext cx="2682786" cy="184666"/>
          </a:xfrm>
          <a:prstGeom prst="rect">
            <a:avLst/>
          </a:prstGeom>
          <a:noFill/>
        </p:spPr>
        <p:txBody>
          <a:bodyPr wrap="none" lIns="0" tIns="0" rIns="0" bIns="0" rtlCol="0" anchor="b">
            <a:spAutoFit/>
          </a:bodyPr>
          <a:lstStyle>
            <a:defPPr>
              <a:defRPr lang="en-US"/>
            </a:defPPr>
            <a:lvl1pPr>
              <a:defRPr sz="1200">
                <a:solidFill>
                  <a:srgbClr val="878787"/>
                </a:solidFill>
              </a:defRPr>
            </a:lvl1pPr>
          </a:lstStyle>
          <a:p>
            <a:r>
              <a:rPr lang="en-US" dirty="0" smtClean="0"/>
              <a:t>JMP Discovery Summit 2015 – San Diego</a:t>
            </a:r>
            <a:endParaRPr lang="en-US" dirty="0"/>
          </a:p>
        </p:txBody>
      </p:sp>
    </p:spTree>
    <p:extLst>
      <p:ext uri="{BB962C8B-B14F-4D97-AF65-F5344CB8AC3E}">
        <p14:creationId xmlns:p14="http://schemas.microsoft.com/office/powerpoint/2010/main" val="211239749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791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152" y="1298567"/>
            <a:ext cx="5785971" cy="3881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ounded Rectangle 5"/>
          <p:cNvSpPr/>
          <p:nvPr/>
        </p:nvSpPr>
        <p:spPr>
          <a:xfrm>
            <a:off x="3384152" y="5393693"/>
            <a:ext cx="2292349" cy="40689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100" b="1" dirty="0" smtClean="0"/>
              <a:t>Gas Turbine in Test Stand in Greenville, SC</a:t>
            </a:r>
            <a:endParaRPr lang="en-US" sz="1100" dirty="0"/>
          </a:p>
        </p:txBody>
      </p:sp>
    </p:spTree>
    <p:extLst>
      <p:ext uri="{BB962C8B-B14F-4D97-AF65-F5344CB8AC3E}">
        <p14:creationId xmlns:p14="http://schemas.microsoft.com/office/powerpoint/2010/main" val="142807144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GE 2014 V01 Interim 05 (probably final)">
      <a:dk1>
        <a:srgbClr val="575757"/>
      </a:dk1>
      <a:lt1>
        <a:sysClr val="window" lastClr="FFFFFF"/>
      </a:lt1>
      <a:dk2>
        <a:srgbClr val="005CB9"/>
      </a:dk2>
      <a:lt2>
        <a:srgbClr val="E9E9E9"/>
      </a:lt2>
      <a:accent1>
        <a:srgbClr val="3693F8"/>
      </a:accent1>
      <a:accent2>
        <a:srgbClr val="00366E"/>
      </a:accent2>
      <a:accent3>
        <a:srgbClr val="46AD00"/>
      </a:accent3>
      <a:accent4>
        <a:srgbClr val="1D5F11"/>
      </a:accent4>
      <a:accent5>
        <a:srgbClr val="FFCF45"/>
      </a:accent5>
      <a:accent6>
        <a:srgbClr val="841225"/>
      </a:accent6>
      <a:hlink>
        <a:srgbClr val="005CBA"/>
      </a:hlink>
      <a:folHlink>
        <a:srgbClr val="005CB9"/>
      </a:folHlink>
    </a:clrScheme>
    <a:fontScheme name="GE Inspira Pitch 2014">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defPPr>
      </a:lstStyle>
    </a:txDef>
  </a:objectDefaults>
  <a:extraClrSchemeLst/>
</a:theme>
</file>

<file path=ppt/theme/theme2.xml><?xml version="1.0" encoding="utf-8"?>
<a:theme xmlns:a="http://schemas.openxmlformats.org/drawingml/2006/main" name="Office Theme">
  <a:themeElements>
    <a:clrScheme name="GE 2014 V01 Interim 05 (probably final)">
      <a:dk1>
        <a:srgbClr val="575757"/>
      </a:dk1>
      <a:lt1>
        <a:sysClr val="window" lastClr="FFFFFF"/>
      </a:lt1>
      <a:dk2>
        <a:srgbClr val="005CB9"/>
      </a:dk2>
      <a:lt2>
        <a:srgbClr val="E9E9E9"/>
      </a:lt2>
      <a:accent1>
        <a:srgbClr val="3693F8"/>
      </a:accent1>
      <a:accent2>
        <a:srgbClr val="00366E"/>
      </a:accent2>
      <a:accent3>
        <a:srgbClr val="46AD00"/>
      </a:accent3>
      <a:accent4>
        <a:srgbClr val="1D5F11"/>
      </a:accent4>
      <a:accent5>
        <a:srgbClr val="FFCF45"/>
      </a:accent5>
      <a:accent6>
        <a:srgbClr val="841225"/>
      </a:accent6>
      <a:hlink>
        <a:srgbClr val="005CBA"/>
      </a:hlink>
      <a:folHlink>
        <a:srgbClr val="005CB9"/>
      </a:folHlink>
    </a:clrScheme>
    <a:fontScheme name="GE Inspira Pitch 2014">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E 2014 V01 Interim 05 (probably final)">
      <a:dk1>
        <a:srgbClr val="575757"/>
      </a:dk1>
      <a:lt1>
        <a:sysClr val="window" lastClr="FFFFFF"/>
      </a:lt1>
      <a:dk2>
        <a:srgbClr val="005CB9"/>
      </a:dk2>
      <a:lt2>
        <a:srgbClr val="E9E9E9"/>
      </a:lt2>
      <a:accent1>
        <a:srgbClr val="3693F8"/>
      </a:accent1>
      <a:accent2>
        <a:srgbClr val="00366E"/>
      </a:accent2>
      <a:accent3>
        <a:srgbClr val="46AD00"/>
      </a:accent3>
      <a:accent4>
        <a:srgbClr val="1D5F11"/>
      </a:accent4>
      <a:accent5>
        <a:srgbClr val="FFCF45"/>
      </a:accent5>
      <a:accent6>
        <a:srgbClr val="841225"/>
      </a:accent6>
      <a:hlink>
        <a:srgbClr val="005CBA"/>
      </a:hlink>
      <a:folHlink>
        <a:srgbClr val="005CB9"/>
      </a:folHlink>
    </a:clrScheme>
    <a:fontScheme name="GE Inspira Pitch 2014">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17305</TotalTime>
  <Words>1281</Words>
  <Application>Microsoft Office PowerPoint</Application>
  <PresentationFormat>On-screen Show (4:3)</PresentationFormat>
  <Paragraphs>264</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blank</vt:lpstr>
      <vt:lpstr>Using Higher-Level Models to Predict Survival and How They Compare to Weibull Models</vt:lpstr>
      <vt:lpstr>PowerPoint Presentation</vt:lpstr>
      <vt:lpstr>Contents</vt:lpstr>
      <vt:lpstr>Gas Turbine Operation – GE’s 9HA Intro</vt:lpstr>
      <vt:lpstr>Problem Statement</vt:lpstr>
      <vt:lpstr>Why add more factors?</vt:lpstr>
      <vt:lpstr>Where to get the data? The X’s</vt:lpstr>
      <vt:lpstr>Things to consider with the data</vt:lpstr>
      <vt:lpstr>Where we’re starting from</vt:lpstr>
      <vt:lpstr>Using Complex models: Hunt for the Xs</vt:lpstr>
      <vt:lpstr>Understanding the X’s</vt:lpstr>
      <vt:lpstr>Check correlated X’s: remove duplicity</vt:lpstr>
      <vt:lpstr>Identifying the X’s inside the model</vt:lpstr>
      <vt:lpstr>Comparison of the models</vt:lpstr>
      <vt:lpstr>Are significant X’s practical?</vt:lpstr>
      <vt:lpstr>Elimination of Impractical X’s</vt:lpstr>
      <vt:lpstr>Comparison of the models</vt:lpstr>
      <vt:lpstr>Conclusion</vt:lpstr>
      <vt:lpstr>Questions?</vt:lpstr>
    </vt:vector>
  </TitlesOfParts>
  <Company>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JMP Discovery Summit 2015</dc:title>
  <dc:creator>GE User</dc:creator>
  <cp:lastModifiedBy>GE User</cp:lastModifiedBy>
  <cp:revision>109</cp:revision>
  <cp:lastPrinted>2015-07-28T17:46:52Z</cp:lastPrinted>
  <dcterms:created xsi:type="dcterms:W3CDTF">2015-07-23T21:34:13Z</dcterms:created>
  <dcterms:modified xsi:type="dcterms:W3CDTF">2015-09-02T13:31:16Z</dcterms:modified>
</cp:coreProperties>
</file>