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55" r:id="rId1"/>
    <p:sldMasterId id="2147484342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900863" cy="9291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4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08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8425" y="0"/>
            <a:ext cx="29908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B2AF5-E7F8-496C-8DF3-300FE4056066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013" y="696913"/>
            <a:ext cx="6194425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0563" y="4413250"/>
            <a:ext cx="5519737" cy="41814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4913"/>
            <a:ext cx="299085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8425" y="8824913"/>
            <a:ext cx="299085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AFE6B-4B22-4168-89DE-2C1785630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11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AFE6B-4B22-4168-89DE-2C178563007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94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SLR-EPC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3"/>
          <p:cNvSpPr>
            <a:spLocks noChangeAspect="1"/>
          </p:cNvSpPr>
          <p:nvPr userDrawn="1"/>
        </p:nvSpPr>
        <p:spPr bwMode="auto">
          <a:xfrm>
            <a:off x="900988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Freeform 29"/>
          <p:cNvSpPr>
            <a:spLocks noChangeAspect="1"/>
          </p:cNvSpPr>
          <p:nvPr userDrawn="1"/>
        </p:nvSpPr>
        <p:spPr bwMode="auto">
          <a:xfrm>
            <a:off x="900988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reeform 35"/>
          <p:cNvSpPr>
            <a:spLocks noChangeAspect="1"/>
          </p:cNvSpPr>
          <p:nvPr userDrawn="1"/>
        </p:nvSpPr>
        <p:spPr bwMode="auto">
          <a:xfrm>
            <a:off x="900988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36"/>
          <p:cNvSpPr>
            <a:spLocks noChangeAspect="1"/>
          </p:cNvSpPr>
          <p:nvPr userDrawn="1"/>
        </p:nvSpPr>
        <p:spPr bwMode="auto">
          <a:xfrm>
            <a:off x="900988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42"/>
          <p:cNvSpPr>
            <a:spLocks noChangeAspect="1"/>
          </p:cNvSpPr>
          <p:nvPr userDrawn="1"/>
        </p:nvSpPr>
        <p:spPr bwMode="auto">
          <a:xfrm>
            <a:off x="900988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Freeform 26"/>
          <p:cNvSpPr>
            <a:spLocks noChangeAspect="1"/>
          </p:cNvSpPr>
          <p:nvPr userDrawn="1"/>
        </p:nvSpPr>
        <p:spPr bwMode="auto">
          <a:xfrm>
            <a:off x="5419750" y="-235962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Freeform 45"/>
          <p:cNvSpPr>
            <a:spLocks noChangeAspect="1"/>
          </p:cNvSpPr>
          <p:nvPr userDrawn="1"/>
        </p:nvSpPr>
        <p:spPr bwMode="auto">
          <a:xfrm>
            <a:off x="6929196" y="-23596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Freeform 28"/>
          <p:cNvSpPr>
            <a:spLocks noChangeAspect="1"/>
          </p:cNvSpPr>
          <p:nvPr userDrawn="1"/>
        </p:nvSpPr>
        <p:spPr bwMode="auto">
          <a:xfrm>
            <a:off x="843545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" name="Freeform 32"/>
          <p:cNvSpPr>
            <a:spLocks noChangeAspect="1"/>
          </p:cNvSpPr>
          <p:nvPr userDrawn="1"/>
        </p:nvSpPr>
        <p:spPr bwMode="auto">
          <a:xfrm>
            <a:off x="5419750" y="578529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Freeform 45"/>
          <p:cNvSpPr>
            <a:spLocks noChangeAspect="1"/>
          </p:cNvSpPr>
          <p:nvPr userDrawn="1"/>
        </p:nvSpPr>
        <p:spPr bwMode="auto">
          <a:xfrm>
            <a:off x="6929196" y="569549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Freeform 34"/>
          <p:cNvSpPr>
            <a:spLocks noChangeAspect="1"/>
          </p:cNvSpPr>
          <p:nvPr userDrawn="1"/>
        </p:nvSpPr>
        <p:spPr bwMode="auto">
          <a:xfrm>
            <a:off x="8435451" y="57852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Freeform 43"/>
          <p:cNvSpPr>
            <a:spLocks noChangeAspect="1"/>
          </p:cNvSpPr>
          <p:nvPr userDrawn="1"/>
        </p:nvSpPr>
        <p:spPr bwMode="auto">
          <a:xfrm>
            <a:off x="39134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Freeform 44"/>
          <p:cNvSpPr>
            <a:spLocks noChangeAspect="1"/>
          </p:cNvSpPr>
          <p:nvPr userDrawn="1"/>
        </p:nvSpPr>
        <p:spPr bwMode="auto">
          <a:xfrm>
            <a:off x="5419750" y="2983785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Freeform 45"/>
          <p:cNvSpPr>
            <a:spLocks noChangeAspect="1"/>
          </p:cNvSpPr>
          <p:nvPr userDrawn="1"/>
        </p:nvSpPr>
        <p:spPr bwMode="auto">
          <a:xfrm>
            <a:off x="69291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Freeform 46"/>
          <p:cNvSpPr>
            <a:spLocks noChangeAspect="1"/>
          </p:cNvSpPr>
          <p:nvPr userDrawn="1"/>
        </p:nvSpPr>
        <p:spPr bwMode="auto">
          <a:xfrm>
            <a:off x="8435451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Freeform 49"/>
          <p:cNvSpPr>
            <a:spLocks noChangeAspect="1"/>
          </p:cNvSpPr>
          <p:nvPr userDrawn="1"/>
        </p:nvSpPr>
        <p:spPr bwMode="auto">
          <a:xfrm>
            <a:off x="39134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Freeform 49"/>
          <p:cNvSpPr>
            <a:spLocks noChangeAspect="1"/>
          </p:cNvSpPr>
          <p:nvPr userDrawn="1"/>
        </p:nvSpPr>
        <p:spPr bwMode="auto">
          <a:xfrm>
            <a:off x="5422942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Freeform 49"/>
          <p:cNvSpPr>
            <a:spLocks noChangeAspect="1"/>
          </p:cNvSpPr>
          <p:nvPr userDrawn="1"/>
        </p:nvSpPr>
        <p:spPr bwMode="auto">
          <a:xfrm>
            <a:off x="69291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Freeform 52"/>
          <p:cNvSpPr>
            <a:spLocks noChangeAspect="1"/>
          </p:cNvSpPr>
          <p:nvPr userDrawn="1"/>
        </p:nvSpPr>
        <p:spPr bwMode="auto">
          <a:xfrm>
            <a:off x="8435451" y="3784611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Freeform 55"/>
          <p:cNvSpPr>
            <a:spLocks noChangeAspect="1"/>
          </p:cNvSpPr>
          <p:nvPr userDrawn="1"/>
        </p:nvSpPr>
        <p:spPr bwMode="auto">
          <a:xfrm>
            <a:off x="39134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Freeform 56"/>
          <p:cNvSpPr>
            <a:spLocks noChangeAspect="1"/>
          </p:cNvSpPr>
          <p:nvPr userDrawn="1"/>
        </p:nvSpPr>
        <p:spPr bwMode="auto">
          <a:xfrm>
            <a:off x="5419750" y="4585438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" name="Freeform 57"/>
          <p:cNvSpPr>
            <a:spLocks noChangeAspect="1"/>
          </p:cNvSpPr>
          <p:nvPr userDrawn="1"/>
        </p:nvSpPr>
        <p:spPr bwMode="auto">
          <a:xfrm>
            <a:off x="69291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Freeform 58"/>
          <p:cNvSpPr>
            <a:spLocks noChangeAspect="1"/>
          </p:cNvSpPr>
          <p:nvPr userDrawn="1"/>
        </p:nvSpPr>
        <p:spPr bwMode="auto">
          <a:xfrm>
            <a:off x="8435451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" name="Freeform 43"/>
          <p:cNvSpPr>
            <a:spLocks noChangeAspect="1"/>
          </p:cNvSpPr>
          <p:nvPr userDrawn="1"/>
        </p:nvSpPr>
        <p:spPr bwMode="auto">
          <a:xfrm>
            <a:off x="39134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Freeform 44"/>
          <p:cNvSpPr>
            <a:spLocks noChangeAspect="1"/>
          </p:cNvSpPr>
          <p:nvPr userDrawn="1"/>
        </p:nvSpPr>
        <p:spPr bwMode="auto">
          <a:xfrm>
            <a:off x="5419750" y="2177654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" name="Freeform 45"/>
          <p:cNvSpPr>
            <a:spLocks noChangeAspect="1"/>
          </p:cNvSpPr>
          <p:nvPr userDrawn="1"/>
        </p:nvSpPr>
        <p:spPr bwMode="auto">
          <a:xfrm>
            <a:off x="69291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4" name="Freeform 46"/>
          <p:cNvSpPr>
            <a:spLocks noChangeAspect="1"/>
          </p:cNvSpPr>
          <p:nvPr userDrawn="1"/>
        </p:nvSpPr>
        <p:spPr bwMode="auto">
          <a:xfrm>
            <a:off x="843545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5" name="Freeform 23"/>
          <p:cNvSpPr>
            <a:spLocks noChangeAspect="1"/>
          </p:cNvSpPr>
          <p:nvPr userDrawn="1"/>
        </p:nvSpPr>
        <p:spPr bwMode="auto">
          <a:xfrm>
            <a:off x="-60124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" name="Freeform 29"/>
          <p:cNvSpPr>
            <a:spLocks noChangeAspect="1"/>
          </p:cNvSpPr>
          <p:nvPr userDrawn="1"/>
        </p:nvSpPr>
        <p:spPr bwMode="auto">
          <a:xfrm>
            <a:off x="-601241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" name="Freeform 35"/>
          <p:cNvSpPr>
            <a:spLocks noChangeAspect="1"/>
          </p:cNvSpPr>
          <p:nvPr userDrawn="1"/>
        </p:nvSpPr>
        <p:spPr bwMode="auto">
          <a:xfrm>
            <a:off x="-601241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" name="Freeform 36"/>
          <p:cNvSpPr>
            <a:spLocks noChangeAspect="1"/>
          </p:cNvSpPr>
          <p:nvPr userDrawn="1"/>
        </p:nvSpPr>
        <p:spPr bwMode="auto">
          <a:xfrm>
            <a:off x="-60124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9" name="Freeform 42"/>
          <p:cNvSpPr>
            <a:spLocks noChangeAspect="1"/>
          </p:cNvSpPr>
          <p:nvPr userDrawn="1"/>
        </p:nvSpPr>
        <p:spPr bwMode="auto">
          <a:xfrm>
            <a:off x="-601241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0" name="Rectangle 39"/>
          <p:cNvSpPr/>
          <p:nvPr userDrawn="1"/>
        </p:nvSpPr>
        <p:spPr>
          <a:xfrm>
            <a:off x="-8111" y="3448050"/>
            <a:ext cx="9159603" cy="1371600"/>
          </a:xfrm>
          <a:prstGeom prst="rect">
            <a:avLst/>
          </a:prstGeom>
          <a:solidFill>
            <a:schemeClr val="bg1">
              <a:alpha val="8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0" hasCustomPrompt="1"/>
          </p:nvPr>
        </p:nvSpPr>
        <p:spPr>
          <a:xfrm>
            <a:off x="1633538" y="3619500"/>
            <a:ext cx="7022781" cy="640522"/>
          </a:xfrm>
        </p:spPr>
        <p:txBody>
          <a:bodyPr tIns="0" rIns="0" bIns="0" anchor="b" anchorCtr="0">
            <a:no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None/>
              <a:defRPr lang="en-US" sz="2900" b="0" kern="1200" spc="0" baseline="0" dirty="0">
                <a:solidFill>
                  <a:schemeClr val="accent5">
                    <a:alpha val="99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8" name="Picture 47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949" y="3770455"/>
            <a:ext cx="888578" cy="78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 Placeholder 45"/>
          <p:cNvSpPr>
            <a:spLocks noGrp="1"/>
          </p:cNvSpPr>
          <p:nvPr>
            <p:ph type="body" sz="quarter" idx="11" hasCustomPrompt="1"/>
          </p:nvPr>
        </p:nvSpPr>
        <p:spPr>
          <a:xfrm>
            <a:off x="1633538" y="4263299"/>
            <a:ext cx="7022781" cy="388563"/>
          </a:xfrm>
        </p:spPr>
        <p:txBody>
          <a:bodyPr tIns="0" rIns="0" anchor="t" anchorCtr="0">
            <a:noAutofit/>
          </a:bodyPr>
          <a:lstStyle>
            <a:lvl1pPr marL="0" indent="0" algn="r">
              <a:lnSpc>
                <a:spcPts val="3000"/>
              </a:lnSpc>
              <a:spcBef>
                <a:spcPts val="0"/>
              </a:spcBef>
              <a:buNone/>
              <a:defRPr lang="en-US" sz="2200" kern="1200" spc="-50" baseline="0" dirty="0">
                <a:solidFill>
                  <a:schemeClr val="tx1">
                    <a:alpha val="99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2" name="Rectangle 41"/>
          <p:cNvSpPr/>
          <p:nvPr userDrawn="1"/>
        </p:nvSpPr>
        <p:spPr>
          <a:xfrm>
            <a:off x="5608320" y="4833565"/>
            <a:ext cx="3042078" cy="21544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342900" marR="0" lvl="0" indent="-342900" algn="r" defTabSz="8239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79F"/>
              </a:buClr>
              <a:buSzTx/>
              <a:buFont typeface="Wingdings" pitchFamily="1" charset="2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1" charset="0"/>
                <a:ea typeface="+mn-ea"/>
                <a:cs typeface="+mn-cs"/>
              </a:rPr>
              <a:t>© Copyright 2013, First Solar, Inc.</a:t>
            </a:r>
          </a:p>
        </p:txBody>
      </p:sp>
    </p:spTree>
    <p:extLst>
      <p:ext uri="{BB962C8B-B14F-4D97-AF65-F5344CB8AC3E}">
        <p14:creationId xmlns:p14="http://schemas.microsoft.com/office/powerpoint/2010/main" val="25539552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SLR-SubTitle 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23"/>
          <p:cNvSpPr>
            <a:spLocks noChangeAspect="1"/>
          </p:cNvSpPr>
          <p:nvPr userDrawn="1"/>
        </p:nvSpPr>
        <p:spPr bwMode="auto">
          <a:xfrm>
            <a:off x="900988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Freeform 29"/>
          <p:cNvSpPr>
            <a:spLocks noChangeAspect="1"/>
          </p:cNvSpPr>
          <p:nvPr userDrawn="1"/>
        </p:nvSpPr>
        <p:spPr bwMode="auto">
          <a:xfrm>
            <a:off x="900988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Freeform 35"/>
          <p:cNvSpPr>
            <a:spLocks noChangeAspect="1"/>
          </p:cNvSpPr>
          <p:nvPr userDrawn="1"/>
        </p:nvSpPr>
        <p:spPr bwMode="auto">
          <a:xfrm>
            <a:off x="900988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5" name="Freeform 36"/>
          <p:cNvSpPr>
            <a:spLocks noChangeAspect="1"/>
          </p:cNvSpPr>
          <p:nvPr userDrawn="1"/>
        </p:nvSpPr>
        <p:spPr bwMode="auto">
          <a:xfrm>
            <a:off x="900988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Freeform 42"/>
          <p:cNvSpPr>
            <a:spLocks noChangeAspect="1"/>
          </p:cNvSpPr>
          <p:nvPr userDrawn="1"/>
        </p:nvSpPr>
        <p:spPr bwMode="auto">
          <a:xfrm>
            <a:off x="900988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 26"/>
          <p:cNvSpPr>
            <a:spLocks noChangeAspect="1"/>
          </p:cNvSpPr>
          <p:nvPr userDrawn="1"/>
        </p:nvSpPr>
        <p:spPr bwMode="auto">
          <a:xfrm>
            <a:off x="5419750" y="-235962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Freeform 45"/>
          <p:cNvSpPr>
            <a:spLocks noChangeAspect="1"/>
          </p:cNvSpPr>
          <p:nvPr userDrawn="1"/>
        </p:nvSpPr>
        <p:spPr bwMode="auto">
          <a:xfrm>
            <a:off x="6929196" y="-23596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" name="Freeform 28"/>
          <p:cNvSpPr>
            <a:spLocks noChangeAspect="1"/>
          </p:cNvSpPr>
          <p:nvPr userDrawn="1"/>
        </p:nvSpPr>
        <p:spPr bwMode="auto">
          <a:xfrm>
            <a:off x="843545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1" name="Freeform 32"/>
          <p:cNvSpPr>
            <a:spLocks noChangeAspect="1"/>
          </p:cNvSpPr>
          <p:nvPr userDrawn="1"/>
        </p:nvSpPr>
        <p:spPr bwMode="auto">
          <a:xfrm>
            <a:off x="5419750" y="578529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2" name="Freeform 45"/>
          <p:cNvSpPr>
            <a:spLocks noChangeAspect="1"/>
          </p:cNvSpPr>
          <p:nvPr userDrawn="1"/>
        </p:nvSpPr>
        <p:spPr bwMode="auto">
          <a:xfrm>
            <a:off x="6929196" y="569549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3" name="Freeform 34"/>
          <p:cNvSpPr>
            <a:spLocks noChangeAspect="1"/>
          </p:cNvSpPr>
          <p:nvPr userDrawn="1"/>
        </p:nvSpPr>
        <p:spPr bwMode="auto">
          <a:xfrm>
            <a:off x="8435451" y="57852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" name="Freeform 43"/>
          <p:cNvSpPr>
            <a:spLocks noChangeAspect="1"/>
          </p:cNvSpPr>
          <p:nvPr userDrawn="1"/>
        </p:nvSpPr>
        <p:spPr bwMode="auto">
          <a:xfrm>
            <a:off x="39134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5" name="Freeform 44"/>
          <p:cNvSpPr>
            <a:spLocks noChangeAspect="1"/>
          </p:cNvSpPr>
          <p:nvPr userDrawn="1"/>
        </p:nvSpPr>
        <p:spPr bwMode="auto">
          <a:xfrm>
            <a:off x="5419750" y="2983785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6" name="Freeform 45"/>
          <p:cNvSpPr>
            <a:spLocks noChangeAspect="1"/>
          </p:cNvSpPr>
          <p:nvPr userDrawn="1"/>
        </p:nvSpPr>
        <p:spPr bwMode="auto">
          <a:xfrm>
            <a:off x="69291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7" name="Freeform 46"/>
          <p:cNvSpPr>
            <a:spLocks noChangeAspect="1"/>
          </p:cNvSpPr>
          <p:nvPr userDrawn="1"/>
        </p:nvSpPr>
        <p:spPr bwMode="auto">
          <a:xfrm>
            <a:off x="8435451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" name="Freeform 49"/>
          <p:cNvSpPr>
            <a:spLocks noChangeAspect="1"/>
          </p:cNvSpPr>
          <p:nvPr userDrawn="1"/>
        </p:nvSpPr>
        <p:spPr bwMode="auto">
          <a:xfrm>
            <a:off x="39134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Freeform 49"/>
          <p:cNvSpPr>
            <a:spLocks noChangeAspect="1"/>
          </p:cNvSpPr>
          <p:nvPr userDrawn="1"/>
        </p:nvSpPr>
        <p:spPr bwMode="auto">
          <a:xfrm>
            <a:off x="5422942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" name="Freeform 49"/>
          <p:cNvSpPr>
            <a:spLocks noChangeAspect="1"/>
          </p:cNvSpPr>
          <p:nvPr userDrawn="1"/>
        </p:nvSpPr>
        <p:spPr bwMode="auto">
          <a:xfrm>
            <a:off x="69291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" name="Freeform 52"/>
          <p:cNvSpPr>
            <a:spLocks noChangeAspect="1"/>
          </p:cNvSpPr>
          <p:nvPr userDrawn="1"/>
        </p:nvSpPr>
        <p:spPr bwMode="auto">
          <a:xfrm>
            <a:off x="8435451" y="3784611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" name="Freeform 55"/>
          <p:cNvSpPr>
            <a:spLocks noChangeAspect="1"/>
          </p:cNvSpPr>
          <p:nvPr userDrawn="1"/>
        </p:nvSpPr>
        <p:spPr bwMode="auto">
          <a:xfrm>
            <a:off x="39134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3" name="Freeform 56"/>
          <p:cNvSpPr>
            <a:spLocks noChangeAspect="1"/>
          </p:cNvSpPr>
          <p:nvPr userDrawn="1"/>
        </p:nvSpPr>
        <p:spPr bwMode="auto">
          <a:xfrm>
            <a:off x="5419750" y="4585438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4" name="Freeform 57"/>
          <p:cNvSpPr>
            <a:spLocks noChangeAspect="1"/>
          </p:cNvSpPr>
          <p:nvPr userDrawn="1"/>
        </p:nvSpPr>
        <p:spPr bwMode="auto">
          <a:xfrm>
            <a:off x="69291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5" name="Freeform 58"/>
          <p:cNvSpPr>
            <a:spLocks noChangeAspect="1"/>
          </p:cNvSpPr>
          <p:nvPr userDrawn="1"/>
        </p:nvSpPr>
        <p:spPr bwMode="auto">
          <a:xfrm>
            <a:off x="8435451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6" name="Freeform 43"/>
          <p:cNvSpPr>
            <a:spLocks noChangeAspect="1"/>
          </p:cNvSpPr>
          <p:nvPr userDrawn="1"/>
        </p:nvSpPr>
        <p:spPr bwMode="auto">
          <a:xfrm>
            <a:off x="39134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7" name="Freeform 44"/>
          <p:cNvSpPr>
            <a:spLocks noChangeAspect="1"/>
          </p:cNvSpPr>
          <p:nvPr userDrawn="1"/>
        </p:nvSpPr>
        <p:spPr bwMode="auto">
          <a:xfrm>
            <a:off x="5419750" y="2177654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" name="Freeform 45"/>
          <p:cNvSpPr>
            <a:spLocks noChangeAspect="1"/>
          </p:cNvSpPr>
          <p:nvPr userDrawn="1"/>
        </p:nvSpPr>
        <p:spPr bwMode="auto">
          <a:xfrm>
            <a:off x="69291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9" name="Freeform 46"/>
          <p:cNvSpPr>
            <a:spLocks noChangeAspect="1"/>
          </p:cNvSpPr>
          <p:nvPr userDrawn="1"/>
        </p:nvSpPr>
        <p:spPr bwMode="auto">
          <a:xfrm>
            <a:off x="843545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" name="Freeform 23"/>
          <p:cNvSpPr>
            <a:spLocks noChangeAspect="1"/>
          </p:cNvSpPr>
          <p:nvPr userDrawn="1"/>
        </p:nvSpPr>
        <p:spPr bwMode="auto">
          <a:xfrm>
            <a:off x="-60124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1" name="Freeform 29"/>
          <p:cNvSpPr>
            <a:spLocks noChangeAspect="1"/>
          </p:cNvSpPr>
          <p:nvPr userDrawn="1"/>
        </p:nvSpPr>
        <p:spPr bwMode="auto">
          <a:xfrm>
            <a:off x="-601241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" name="Freeform 35"/>
          <p:cNvSpPr>
            <a:spLocks noChangeAspect="1"/>
          </p:cNvSpPr>
          <p:nvPr userDrawn="1"/>
        </p:nvSpPr>
        <p:spPr bwMode="auto">
          <a:xfrm>
            <a:off x="-601241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3" name="Freeform 36"/>
          <p:cNvSpPr>
            <a:spLocks noChangeAspect="1"/>
          </p:cNvSpPr>
          <p:nvPr userDrawn="1"/>
        </p:nvSpPr>
        <p:spPr bwMode="auto">
          <a:xfrm>
            <a:off x="-60124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42"/>
          <p:cNvSpPr>
            <a:spLocks noChangeAspect="1"/>
          </p:cNvSpPr>
          <p:nvPr userDrawn="1"/>
        </p:nvSpPr>
        <p:spPr bwMode="auto">
          <a:xfrm>
            <a:off x="-601241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Rectangle 74"/>
          <p:cNvSpPr/>
          <p:nvPr userDrawn="1"/>
        </p:nvSpPr>
        <p:spPr>
          <a:xfrm>
            <a:off x="-8111" y="3782842"/>
            <a:ext cx="9159603" cy="1032965"/>
          </a:xfrm>
          <a:prstGeom prst="rect">
            <a:avLst/>
          </a:prstGeom>
          <a:solidFill>
            <a:schemeClr val="accent1">
              <a:lumMod val="75000"/>
              <a:alpha val="79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6" name="Text Placeholder 45"/>
          <p:cNvSpPr>
            <a:spLocks noGrp="1"/>
          </p:cNvSpPr>
          <p:nvPr>
            <p:ph type="body" sz="quarter" idx="10" hasCustomPrompt="1"/>
          </p:nvPr>
        </p:nvSpPr>
        <p:spPr>
          <a:xfrm>
            <a:off x="1188720" y="3943350"/>
            <a:ext cx="7467600" cy="731520"/>
          </a:xfrm>
        </p:spPr>
        <p:txBody>
          <a:bodyPr rIns="0" anchor="ctr" anchorCtr="0">
            <a:noAutofit/>
          </a:bodyPr>
          <a:lstStyle>
            <a:lvl1pPr marL="0" indent="0" algn="r">
              <a:lnSpc>
                <a:spcPts val="3000"/>
              </a:lnSpc>
              <a:spcBef>
                <a:spcPts val="0"/>
              </a:spcBef>
              <a:buNone/>
              <a:defRPr lang="en-US" sz="2800" b="0" kern="1200" spc="0" baseline="0" noProof="0" dirty="0" smtClean="0">
                <a:solidFill>
                  <a:schemeClr val="bg1">
                    <a:alpha val="99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dirty="0" smtClean="0"/>
              <a:t>Click To Edit Master Text Styles</a:t>
            </a:r>
          </a:p>
        </p:txBody>
      </p:sp>
      <p:pic>
        <p:nvPicPr>
          <p:cNvPr id="38" name="Picture 37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7480" y="3996690"/>
            <a:ext cx="6273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 userDrawn="1"/>
        </p:nvSpPr>
        <p:spPr>
          <a:xfrm>
            <a:off x="5608320" y="4833565"/>
            <a:ext cx="3042078" cy="21544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342900" marR="0" lvl="0" indent="-342900" algn="r" defTabSz="8239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79F"/>
              </a:buClr>
              <a:buSzTx/>
              <a:buFont typeface="Wingdings" pitchFamily="1" charset="2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1" charset="0"/>
                <a:ea typeface="+mn-ea"/>
                <a:cs typeface="+mn-cs"/>
              </a:rPr>
              <a:t>© Copyright 2013, First Solar, Inc.</a:t>
            </a:r>
          </a:p>
        </p:txBody>
      </p:sp>
    </p:spTree>
    <p:extLst>
      <p:ext uri="{BB962C8B-B14F-4D97-AF65-F5344CB8AC3E}">
        <p14:creationId xmlns:p14="http://schemas.microsoft.com/office/powerpoint/2010/main" val="37331681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4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4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4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4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4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6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5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8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4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4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4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4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1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95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9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95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SLR-SubTitl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23"/>
          <p:cNvSpPr>
            <a:spLocks noChangeAspect="1"/>
          </p:cNvSpPr>
          <p:nvPr userDrawn="1"/>
        </p:nvSpPr>
        <p:spPr bwMode="auto">
          <a:xfrm>
            <a:off x="900988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Freeform 29"/>
          <p:cNvSpPr>
            <a:spLocks noChangeAspect="1"/>
          </p:cNvSpPr>
          <p:nvPr userDrawn="1"/>
        </p:nvSpPr>
        <p:spPr bwMode="auto">
          <a:xfrm>
            <a:off x="900988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Freeform 35"/>
          <p:cNvSpPr>
            <a:spLocks noChangeAspect="1"/>
          </p:cNvSpPr>
          <p:nvPr userDrawn="1"/>
        </p:nvSpPr>
        <p:spPr bwMode="auto">
          <a:xfrm>
            <a:off x="900988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5" name="Freeform 36"/>
          <p:cNvSpPr>
            <a:spLocks noChangeAspect="1"/>
          </p:cNvSpPr>
          <p:nvPr userDrawn="1"/>
        </p:nvSpPr>
        <p:spPr bwMode="auto">
          <a:xfrm>
            <a:off x="900988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Freeform 42"/>
          <p:cNvSpPr>
            <a:spLocks noChangeAspect="1"/>
          </p:cNvSpPr>
          <p:nvPr userDrawn="1"/>
        </p:nvSpPr>
        <p:spPr bwMode="auto">
          <a:xfrm>
            <a:off x="900988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 26"/>
          <p:cNvSpPr>
            <a:spLocks noChangeAspect="1"/>
          </p:cNvSpPr>
          <p:nvPr userDrawn="1"/>
        </p:nvSpPr>
        <p:spPr bwMode="auto">
          <a:xfrm>
            <a:off x="5419750" y="-235962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Freeform 45"/>
          <p:cNvSpPr>
            <a:spLocks noChangeAspect="1"/>
          </p:cNvSpPr>
          <p:nvPr userDrawn="1"/>
        </p:nvSpPr>
        <p:spPr bwMode="auto">
          <a:xfrm>
            <a:off x="6929196" y="-23596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" name="Freeform 28"/>
          <p:cNvSpPr>
            <a:spLocks noChangeAspect="1"/>
          </p:cNvSpPr>
          <p:nvPr userDrawn="1"/>
        </p:nvSpPr>
        <p:spPr bwMode="auto">
          <a:xfrm>
            <a:off x="843545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1" name="Freeform 32"/>
          <p:cNvSpPr>
            <a:spLocks noChangeAspect="1"/>
          </p:cNvSpPr>
          <p:nvPr userDrawn="1"/>
        </p:nvSpPr>
        <p:spPr bwMode="auto">
          <a:xfrm>
            <a:off x="5419750" y="578529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2" name="Freeform 45"/>
          <p:cNvSpPr>
            <a:spLocks noChangeAspect="1"/>
          </p:cNvSpPr>
          <p:nvPr userDrawn="1"/>
        </p:nvSpPr>
        <p:spPr bwMode="auto">
          <a:xfrm>
            <a:off x="6929196" y="569549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3" name="Freeform 34"/>
          <p:cNvSpPr>
            <a:spLocks noChangeAspect="1"/>
          </p:cNvSpPr>
          <p:nvPr userDrawn="1"/>
        </p:nvSpPr>
        <p:spPr bwMode="auto">
          <a:xfrm>
            <a:off x="8435451" y="57852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" name="Freeform 43"/>
          <p:cNvSpPr>
            <a:spLocks noChangeAspect="1"/>
          </p:cNvSpPr>
          <p:nvPr userDrawn="1"/>
        </p:nvSpPr>
        <p:spPr bwMode="auto">
          <a:xfrm>
            <a:off x="39134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5" name="Freeform 44"/>
          <p:cNvSpPr>
            <a:spLocks noChangeAspect="1"/>
          </p:cNvSpPr>
          <p:nvPr userDrawn="1"/>
        </p:nvSpPr>
        <p:spPr bwMode="auto">
          <a:xfrm>
            <a:off x="5419750" y="2983785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6" name="Freeform 45"/>
          <p:cNvSpPr>
            <a:spLocks noChangeAspect="1"/>
          </p:cNvSpPr>
          <p:nvPr userDrawn="1"/>
        </p:nvSpPr>
        <p:spPr bwMode="auto">
          <a:xfrm>
            <a:off x="69291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7" name="Freeform 46"/>
          <p:cNvSpPr>
            <a:spLocks noChangeAspect="1"/>
          </p:cNvSpPr>
          <p:nvPr userDrawn="1"/>
        </p:nvSpPr>
        <p:spPr bwMode="auto">
          <a:xfrm>
            <a:off x="8435451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" name="Freeform 49"/>
          <p:cNvSpPr>
            <a:spLocks noChangeAspect="1"/>
          </p:cNvSpPr>
          <p:nvPr userDrawn="1"/>
        </p:nvSpPr>
        <p:spPr bwMode="auto">
          <a:xfrm>
            <a:off x="39134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Freeform 49"/>
          <p:cNvSpPr>
            <a:spLocks noChangeAspect="1"/>
          </p:cNvSpPr>
          <p:nvPr userDrawn="1"/>
        </p:nvSpPr>
        <p:spPr bwMode="auto">
          <a:xfrm>
            <a:off x="5422942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" name="Freeform 49"/>
          <p:cNvSpPr>
            <a:spLocks noChangeAspect="1"/>
          </p:cNvSpPr>
          <p:nvPr userDrawn="1"/>
        </p:nvSpPr>
        <p:spPr bwMode="auto">
          <a:xfrm>
            <a:off x="69291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" name="Freeform 52"/>
          <p:cNvSpPr>
            <a:spLocks noChangeAspect="1"/>
          </p:cNvSpPr>
          <p:nvPr userDrawn="1"/>
        </p:nvSpPr>
        <p:spPr bwMode="auto">
          <a:xfrm>
            <a:off x="8435451" y="3784611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" name="Freeform 55"/>
          <p:cNvSpPr>
            <a:spLocks noChangeAspect="1"/>
          </p:cNvSpPr>
          <p:nvPr userDrawn="1"/>
        </p:nvSpPr>
        <p:spPr bwMode="auto">
          <a:xfrm>
            <a:off x="39134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3" name="Freeform 56"/>
          <p:cNvSpPr>
            <a:spLocks noChangeAspect="1"/>
          </p:cNvSpPr>
          <p:nvPr userDrawn="1"/>
        </p:nvSpPr>
        <p:spPr bwMode="auto">
          <a:xfrm>
            <a:off x="5419750" y="4585438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4" name="Freeform 57"/>
          <p:cNvSpPr>
            <a:spLocks noChangeAspect="1"/>
          </p:cNvSpPr>
          <p:nvPr userDrawn="1"/>
        </p:nvSpPr>
        <p:spPr bwMode="auto">
          <a:xfrm>
            <a:off x="69291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5" name="Freeform 58"/>
          <p:cNvSpPr>
            <a:spLocks noChangeAspect="1"/>
          </p:cNvSpPr>
          <p:nvPr userDrawn="1"/>
        </p:nvSpPr>
        <p:spPr bwMode="auto">
          <a:xfrm>
            <a:off x="8435451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6" name="Freeform 43"/>
          <p:cNvSpPr>
            <a:spLocks noChangeAspect="1"/>
          </p:cNvSpPr>
          <p:nvPr userDrawn="1"/>
        </p:nvSpPr>
        <p:spPr bwMode="auto">
          <a:xfrm>
            <a:off x="39134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7" name="Freeform 44"/>
          <p:cNvSpPr>
            <a:spLocks noChangeAspect="1"/>
          </p:cNvSpPr>
          <p:nvPr userDrawn="1"/>
        </p:nvSpPr>
        <p:spPr bwMode="auto">
          <a:xfrm>
            <a:off x="5419750" y="2177654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" name="Freeform 45"/>
          <p:cNvSpPr>
            <a:spLocks noChangeAspect="1"/>
          </p:cNvSpPr>
          <p:nvPr userDrawn="1"/>
        </p:nvSpPr>
        <p:spPr bwMode="auto">
          <a:xfrm>
            <a:off x="69291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9" name="Freeform 46"/>
          <p:cNvSpPr>
            <a:spLocks noChangeAspect="1"/>
          </p:cNvSpPr>
          <p:nvPr userDrawn="1"/>
        </p:nvSpPr>
        <p:spPr bwMode="auto">
          <a:xfrm>
            <a:off x="843545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" name="Freeform 23"/>
          <p:cNvSpPr>
            <a:spLocks noChangeAspect="1"/>
          </p:cNvSpPr>
          <p:nvPr userDrawn="1"/>
        </p:nvSpPr>
        <p:spPr bwMode="auto">
          <a:xfrm>
            <a:off x="-60124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1" name="Freeform 29"/>
          <p:cNvSpPr>
            <a:spLocks noChangeAspect="1"/>
          </p:cNvSpPr>
          <p:nvPr userDrawn="1"/>
        </p:nvSpPr>
        <p:spPr bwMode="auto">
          <a:xfrm>
            <a:off x="-601241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" name="Freeform 35"/>
          <p:cNvSpPr>
            <a:spLocks noChangeAspect="1"/>
          </p:cNvSpPr>
          <p:nvPr userDrawn="1"/>
        </p:nvSpPr>
        <p:spPr bwMode="auto">
          <a:xfrm>
            <a:off x="-601241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3" name="Freeform 36"/>
          <p:cNvSpPr>
            <a:spLocks noChangeAspect="1"/>
          </p:cNvSpPr>
          <p:nvPr userDrawn="1"/>
        </p:nvSpPr>
        <p:spPr bwMode="auto">
          <a:xfrm>
            <a:off x="-60124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42"/>
          <p:cNvSpPr>
            <a:spLocks noChangeAspect="1"/>
          </p:cNvSpPr>
          <p:nvPr userDrawn="1"/>
        </p:nvSpPr>
        <p:spPr bwMode="auto">
          <a:xfrm>
            <a:off x="-601241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Rectangle 74"/>
          <p:cNvSpPr/>
          <p:nvPr userDrawn="1"/>
        </p:nvSpPr>
        <p:spPr>
          <a:xfrm>
            <a:off x="-8111" y="3782842"/>
            <a:ext cx="9159603" cy="1032965"/>
          </a:xfrm>
          <a:prstGeom prst="rect">
            <a:avLst/>
          </a:prstGeom>
          <a:solidFill>
            <a:schemeClr val="accent1">
              <a:lumMod val="75000"/>
              <a:alpha val="79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6" name="Text Placeholder 45"/>
          <p:cNvSpPr>
            <a:spLocks noGrp="1"/>
          </p:cNvSpPr>
          <p:nvPr>
            <p:ph type="body" sz="quarter" idx="10" hasCustomPrompt="1"/>
          </p:nvPr>
        </p:nvSpPr>
        <p:spPr>
          <a:xfrm>
            <a:off x="1188720" y="3943350"/>
            <a:ext cx="7467600" cy="731520"/>
          </a:xfrm>
        </p:spPr>
        <p:txBody>
          <a:bodyPr rIns="0" anchor="ctr" anchorCtr="0">
            <a:noAutofit/>
          </a:bodyPr>
          <a:lstStyle>
            <a:lvl1pPr marL="0" indent="0" algn="r">
              <a:lnSpc>
                <a:spcPts val="3000"/>
              </a:lnSpc>
              <a:spcBef>
                <a:spcPts val="0"/>
              </a:spcBef>
              <a:buNone/>
              <a:defRPr lang="en-US" sz="2800" b="0" kern="1200" spc="0" baseline="0" noProof="0" dirty="0" smtClean="0">
                <a:solidFill>
                  <a:schemeClr val="bg1">
                    <a:alpha val="99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dirty="0" smtClean="0"/>
              <a:t>Click To Edit Master Text Styles</a:t>
            </a:r>
          </a:p>
        </p:txBody>
      </p:sp>
      <p:pic>
        <p:nvPicPr>
          <p:cNvPr id="38" name="Picture 37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7480" y="3996690"/>
            <a:ext cx="6273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 userDrawn="1"/>
        </p:nvSpPr>
        <p:spPr>
          <a:xfrm>
            <a:off x="5608320" y="4833565"/>
            <a:ext cx="3042078" cy="21544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342900" marR="0" lvl="0" indent="-342900" algn="r" defTabSz="8239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79F"/>
              </a:buClr>
              <a:buSzTx/>
              <a:buFont typeface="Wingdings" pitchFamily="1" charset="2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1" charset="0"/>
                <a:ea typeface="+mn-ea"/>
                <a:cs typeface="+mn-cs"/>
              </a:rPr>
              <a:t>© Copyright 2013, First Solar, Inc.</a:t>
            </a:r>
          </a:p>
        </p:txBody>
      </p:sp>
    </p:spTree>
    <p:extLst>
      <p:ext uri="{BB962C8B-B14F-4D97-AF65-F5344CB8AC3E}">
        <p14:creationId xmlns:p14="http://schemas.microsoft.com/office/powerpoint/2010/main" val="32465592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4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4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4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4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4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6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5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8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4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4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4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4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1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95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9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95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SLR-SubTitl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63980"/>
          </a:xfrm>
          <a:prstGeom prst="rect">
            <a:avLst/>
          </a:prstGeom>
        </p:spPr>
      </p:pic>
      <p:sp>
        <p:nvSpPr>
          <p:cNvPr id="42" name="Freeform 23"/>
          <p:cNvSpPr>
            <a:spLocks noChangeAspect="1"/>
          </p:cNvSpPr>
          <p:nvPr userDrawn="1"/>
        </p:nvSpPr>
        <p:spPr bwMode="auto">
          <a:xfrm>
            <a:off x="900988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Freeform 29"/>
          <p:cNvSpPr>
            <a:spLocks noChangeAspect="1"/>
          </p:cNvSpPr>
          <p:nvPr userDrawn="1"/>
        </p:nvSpPr>
        <p:spPr bwMode="auto">
          <a:xfrm>
            <a:off x="900988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Freeform 35"/>
          <p:cNvSpPr>
            <a:spLocks noChangeAspect="1"/>
          </p:cNvSpPr>
          <p:nvPr userDrawn="1"/>
        </p:nvSpPr>
        <p:spPr bwMode="auto">
          <a:xfrm>
            <a:off x="900988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5" name="Freeform 36"/>
          <p:cNvSpPr>
            <a:spLocks noChangeAspect="1"/>
          </p:cNvSpPr>
          <p:nvPr userDrawn="1"/>
        </p:nvSpPr>
        <p:spPr bwMode="auto">
          <a:xfrm>
            <a:off x="900988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Freeform 42"/>
          <p:cNvSpPr>
            <a:spLocks noChangeAspect="1"/>
          </p:cNvSpPr>
          <p:nvPr userDrawn="1"/>
        </p:nvSpPr>
        <p:spPr bwMode="auto">
          <a:xfrm>
            <a:off x="900988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 26"/>
          <p:cNvSpPr>
            <a:spLocks noChangeAspect="1"/>
          </p:cNvSpPr>
          <p:nvPr userDrawn="1"/>
        </p:nvSpPr>
        <p:spPr bwMode="auto">
          <a:xfrm>
            <a:off x="5419750" y="-235962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Freeform 45"/>
          <p:cNvSpPr>
            <a:spLocks noChangeAspect="1"/>
          </p:cNvSpPr>
          <p:nvPr userDrawn="1"/>
        </p:nvSpPr>
        <p:spPr bwMode="auto">
          <a:xfrm>
            <a:off x="6929196" y="-23596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" name="Freeform 28"/>
          <p:cNvSpPr>
            <a:spLocks noChangeAspect="1"/>
          </p:cNvSpPr>
          <p:nvPr userDrawn="1"/>
        </p:nvSpPr>
        <p:spPr bwMode="auto">
          <a:xfrm>
            <a:off x="843545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1" name="Freeform 32"/>
          <p:cNvSpPr>
            <a:spLocks noChangeAspect="1"/>
          </p:cNvSpPr>
          <p:nvPr userDrawn="1"/>
        </p:nvSpPr>
        <p:spPr bwMode="auto">
          <a:xfrm>
            <a:off x="5419750" y="578529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2" name="Freeform 45"/>
          <p:cNvSpPr>
            <a:spLocks noChangeAspect="1"/>
          </p:cNvSpPr>
          <p:nvPr userDrawn="1"/>
        </p:nvSpPr>
        <p:spPr bwMode="auto">
          <a:xfrm>
            <a:off x="6929196" y="569549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3" name="Freeform 34"/>
          <p:cNvSpPr>
            <a:spLocks noChangeAspect="1"/>
          </p:cNvSpPr>
          <p:nvPr userDrawn="1"/>
        </p:nvSpPr>
        <p:spPr bwMode="auto">
          <a:xfrm>
            <a:off x="8435451" y="57852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" name="Freeform 43"/>
          <p:cNvSpPr>
            <a:spLocks noChangeAspect="1"/>
          </p:cNvSpPr>
          <p:nvPr userDrawn="1"/>
        </p:nvSpPr>
        <p:spPr bwMode="auto">
          <a:xfrm>
            <a:off x="39134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5" name="Freeform 44"/>
          <p:cNvSpPr>
            <a:spLocks noChangeAspect="1"/>
          </p:cNvSpPr>
          <p:nvPr userDrawn="1"/>
        </p:nvSpPr>
        <p:spPr bwMode="auto">
          <a:xfrm>
            <a:off x="5419750" y="2983785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6" name="Freeform 45"/>
          <p:cNvSpPr>
            <a:spLocks noChangeAspect="1"/>
          </p:cNvSpPr>
          <p:nvPr userDrawn="1"/>
        </p:nvSpPr>
        <p:spPr bwMode="auto">
          <a:xfrm>
            <a:off x="69291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7" name="Freeform 46"/>
          <p:cNvSpPr>
            <a:spLocks noChangeAspect="1"/>
          </p:cNvSpPr>
          <p:nvPr userDrawn="1"/>
        </p:nvSpPr>
        <p:spPr bwMode="auto">
          <a:xfrm>
            <a:off x="8435451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" name="Freeform 49"/>
          <p:cNvSpPr>
            <a:spLocks noChangeAspect="1"/>
          </p:cNvSpPr>
          <p:nvPr userDrawn="1"/>
        </p:nvSpPr>
        <p:spPr bwMode="auto">
          <a:xfrm>
            <a:off x="39134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Freeform 49"/>
          <p:cNvSpPr>
            <a:spLocks noChangeAspect="1"/>
          </p:cNvSpPr>
          <p:nvPr userDrawn="1"/>
        </p:nvSpPr>
        <p:spPr bwMode="auto">
          <a:xfrm>
            <a:off x="5422942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" name="Freeform 49"/>
          <p:cNvSpPr>
            <a:spLocks noChangeAspect="1"/>
          </p:cNvSpPr>
          <p:nvPr userDrawn="1"/>
        </p:nvSpPr>
        <p:spPr bwMode="auto">
          <a:xfrm>
            <a:off x="69291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" name="Freeform 52"/>
          <p:cNvSpPr>
            <a:spLocks noChangeAspect="1"/>
          </p:cNvSpPr>
          <p:nvPr userDrawn="1"/>
        </p:nvSpPr>
        <p:spPr bwMode="auto">
          <a:xfrm>
            <a:off x="8435451" y="3784611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" name="Freeform 55"/>
          <p:cNvSpPr>
            <a:spLocks noChangeAspect="1"/>
          </p:cNvSpPr>
          <p:nvPr userDrawn="1"/>
        </p:nvSpPr>
        <p:spPr bwMode="auto">
          <a:xfrm>
            <a:off x="39134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3" name="Freeform 56"/>
          <p:cNvSpPr>
            <a:spLocks noChangeAspect="1"/>
          </p:cNvSpPr>
          <p:nvPr userDrawn="1"/>
        </p:nvSpPr>
        <p:spPr bwMode="auto">
          <a:xfrm>
            <a:off x="5419750" y="4585438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4" name="Freeform 57"/>
          <p:cNvSpPr>
            <a:spLocks noChangeAspect="1"/>
          </p:cNvSpPr>
          <p:nvPr userDrawn="1"/>
        </p:nvSpPr>
        <p:spPr bwMode="auto">
          <a:xfrm>
            <a:off x="69291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5" name="Freeform 58"/>
          <p:cNvSpPr>
            <a:spLocks noChangeAspect="1"/>
          </p:cNvSpPr>
          <p:nvPr userDrawn="1"/>
        </p:nvSpPr>
        <p:spPr bwMode="auto">
          <a:xfrm>
            <a:off x="8435451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6" name="Freeform 43"/>
          <p:cNvSpPr>
            <a:spLocks noChangeAspect="1"/>
          </p:cNvSpPr>
          <p:nvPr userDrawn="1"/>
        </p:nvSpPr>
        <p:spPr bwMode="auto">
          <a:xfrm>
            <a:off x="39134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7" name="Freeform 44"/>
          <p:cNvSpPr>
            <a:spLocks noChangeAspect="1"/>
          </p:cNvSpPr>
          <p:nvPr userDrawn="1"/>
        </p:nvSpPr>
        <p:spPr bwMode="auto">
          <a:xfrm>
            <a:off x="5419750" y="2177654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" name="Freeform 45"/>
          <p:cNvSpPr>
            <a:spLocks noChangeAspect="1"/>
          </p:cNvSpPr>
          <p:nvPr userDrawn="1"/>
        </p:nvSpPr>
        <p:spPr bwMode="auto">
          <a:xfrm>
            <a:off x="69291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9" name="Freeform 46"/>
          <p:cNvSpPr>
            <a:spLocks noChangeAspect="1"/>
          </p:cNvSpPr>
          <p:nvPr userDrawn="1"/>
        </p:nvSpPr>
        <p:spPr bwMode="auto">
          <a:xfrm>
            <a:off x="843545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" name="Freeform 23"/>
          <p:cNvSpPr>
            <a:spLocks noChangeAspect="1"/>
          </p:cNvSpPr>
          <p:nvPr userDrawn="1"/>
        </p:nvSpPr>
        <p:spPr bwMode="auto">
          <a:xfrm>
            <a:off x="-60124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1" name="Freeform 29"/>
          <p:cNvSpPr>
            <a:spLocks noChangeAspect="1"/>
          </p:cNvSpPr>
          <p:nvPr userDrawn="1"/>
        </p:nvSpPr>
        <p:spPr bwMode="auto">
          <a:xfrm>
            <a:off x="-601241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" name="Freeform 35"/>
          <p:cNvSpPr>
            <a:spLocks noChangeAspect="1"/>
          </p:cNvSpPr>
          <p:nvPr userDrawn="1"/>
        </p:nvSpPr>
        <p:spPr bwMode="auto">
          <a:xfrm>
            <a:off x="-601241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3" name="Freeform 36"/>
          <p:cNvSpPr>
            <a:spLocks noChangeAspect="1"/>
          </p:cNvSpPr>
          <p:nvPr userDrawn="1"/>
        </p:nvSpPr>
        <p:spPr bwMode="auto">
          <a:xfrm>
            <a:off x="-60124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42"/>
          <p:cNvSpPr>
            <a:spLocks noChangeAspect="1"/>
          </p:cNvSpPr>
          <p:nvPr userDrawn="1"/>
        </p:nvSpPr>
        <p:spPr bwMode="auto">
          <a:xfrm>
            <a:off x="-601241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Rectangle 74"/>
          <p:cNvSpPr/>
          <p:nvPr userDrawn="1"/>
        </p:nvSpPr>
        <p:spPr>
          <a:xfrm>
            <a:off x="-8111" y="3782842"/>
            <a:ext cx="9159603" cy="1032965"/>
          </a:xfrm>
          <a:prstGeom prst="rect">
            <a:avLst/>
          </a:prstGeom>
          <a:solidFill>
            <a:schemeClr val="accent1">
              <a:lumMod val="75000"/>
              <a:alpha val="79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6" name="Text Placeholder 45"/>
          <p:cNvSpPr>
            <a:spLocks noGrp="1"/>
          </p:cNvSpPr>
          <p:nvPr>
            <p:ph type="body" sz="quarter" idx="10" hasCustomPrompt="1"/>
          </p:nvPr>
        </p:nvSpPr>
        <p:spPr>
          <a:xfrm>
            <a:off x="1188720" y="3943350"/>
            <a:ext cx="7467600" cy="731520"/>
          </a:xfrm>
        </p:spPr>
        <p:txBody>
          <a:bodyPr rIns="0" anchor="ctr" anchorCtr="0">
            <a:noAutofit/>
          </a:bodyPr>
          <a:lstStyle>
            <a:lvl1pPr marL="0" indent="0" algn="r">
              <a:lnSpc>
                <a:spcPts val="3000"/>
              </a:lnSpc>
              <a:spcBef>
                <a:spcPts val="0"/>
              </a:spcBef>
              <a:buNone/>
              <a:defRPr lang="en-US" sz="2800" b="0" kern="1200" spc="0" baseline="0" noProof="0" dirty="0" smtClean="0">
                <a:solidFill>
                  <a:schemeClr val="bg1">
                    <a:alpha val="99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dirty="0" smtClean="0"/>
              <a:t>Click To Edit Master Text Styles</a:t>
            </a:r>
          </a:p>
        </p:txBody>
      </p:sp>
      <p:pic>
        <p:nvPicPr>
          <p:cNvPr id="39" name="Picture 38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7480" y="3996690"/>
            <a:ext cx="6273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/>
          <p:cNvSpPr/>
          <p:nvPr userDrawn="1"/>
        </p:nvSpPr>
        <p:spPr>
          <a:xfrm>
            <a:off x="5608320" y="4833565"/>
            <a:ext cx="3042078" cy="21544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342900" marR="0" lvl="0" indent="-342900" algn="r" defTabSz="8239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79F"/>
              </a:buClr>
              <a:buSzTx/>
              <a:buFont typeface="Wingdings" pitchFamily="1" charset="2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1" charset="0"/>
                <a:ea typeface="+mn-ea"/>
                <a:cs typeface="+mn-cs"/>
              </a:rPr>
              <a:t>© Copyright 2013, First Solar, Inc.</a:t>
            </a:r>
          </a:p>
        </p:txBody>
      </p:sp>
    </p:spTree>
    <p:extLst>
      <p:ext uri="{BB962C8B-B14F-4D97-AF65-F5344CB8AC3E}">
        <p14:creationId xmlns:p14="http://schemas.microsoft.com/office/powerpoint/2010/main" val="10980554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4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4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4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4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4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6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5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8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4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4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4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4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1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95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9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95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3"/>
          <p:cNvSpPr>
            <a:spLocks noChangeAspect="1"/>
          </p:cNvSpPr>
          <p:nvPr userDrawn="1"/>
        </p:nvSpPr>
        <p:spPr bwMode="auto">
          <a:xfrm>
            <a:off x="900988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Freeform 29"/>
          <p:cNvSpPr>
            <a:spLocks noChangeAspect="1"/>
          </p:cNvSpPr>
          <p:nvPr userDrawn="1"/>
        </p:nvSpPr>
        <p:spPr bwMode="auto">
          <a:xfrm>
            <a:off x="900988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" name="Freeform 35"/>
          <p:cNvSpPr>
            <a:spLocks noChangeAspect="1"/>
          </p:cNvSpPr>
          <p:nvPr userDrawn="1"/>
        </p:nvSpPr>
        <p:spPr bwMode="auto">
          <a:xfrm>
            <a:off x="900988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4" name="Freeform 36"/>
          <p:cNvSpPr>
            <a:spLocks noChangeAspect="1"/>
          </p:cNvSpPr>
          <p:nvPr userDrawn="1"/>
        </p:nvSpPr>
        <p:spPr bwMode="auto">
          <a:xfrm>
            <a:off x="900988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" name="Freeform 42"/>
          <p:cNvSpPr>
            <a:spLocks noChangeAspect="1"/>
          </p:cNvSpPr>
          <p:nvPr userDrawn="1"/>
        </p:nvSpPr>
        <p:spPr bwMode="auto">
          <a:xfrm>
            <a:off x="900988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Freeform 26"/>
          <p:cNvSpPr>
            <a:spLocks noChangeAspect="1"/>
          </p:cNvSpPr>
          <p:nvPr userDrawn="1"/>
        </p:nvSpPr>
        <p:spPr bwMode="auto">
          <a:xfrm>
            <a:off x="5419750" y="-235962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Freeform 45"/>
          <p:cNvSpPr>
            <a:spLocks noChangeAspect="1"/>
          </p:cNvSpPr>
          <p:nvPr userDrawn="1"/>
        </p:nvSpPr>
        <p:spPr bwMode="auto">
          <a:xfrm>
            <a:off x="6929196" y="-23596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5" name="Freeform 28"/>
          <p:cNvSpPr>
            <a:spLocks noChangeAspect="1"/>
          </p:cNvSpPr>
          <p:nvPr userDrawn="1"/>
        </p:nvSpPr>
        <p:spPr bwMode="auto">
          <a:xfrm>
            <a:off x="843545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Freeform 32"/>
          <p:cNvSpPr>
            <a:spLocks noChangeAspect="1"/>
          </p:cNvSpPr>
          <p:nvPr userDrawn="1"/>
        </p:nvSpPr>
        <p:spPr bwMode="auto">
          <a:xfrm>
            <a:off x="5419750" y="578529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 45"/>
          <p:cNvSpPr>
            <a:spLocks noChangeAspect="1"/>
          </p:cNvSpPr>
          <p:nvPr userDrawn="1"/>
        </p:nvSpPr>
        <p:spPr bwMode="auto">
          <a:xfrm>
            <a:off x="6929196" y="569549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Freeform 34"/>
          <p:cNvSpPr>
            <a:spLocks noChangeAspect="1"/>
          </p:cNvSpPr>
          <p:nvPr userDrawn="1"/>
        </p:nvSpPr>
        <p:spPr bwMode="auto">
          <a:xfrm>
            <a:off x="8435451" y="57852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" name="Freeform 43"/>
          <p:cNvSpPr>
            <a:spLocks noChangeAspect="1"/>
          </p:cNvSpPr>
          <p:nvPr userDrawn="1"/>
        </p:nvSpPr>
        <p:spPr bwMode="auto">
          <a:xfrm>
            <a:off x="39134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1" name="Freeform 44"/>
          <p:cNvSpPr>
            <a:spLocks noChangeAspect="1"/>
          </p:cNvSpPr>
          <p:nvPr userDrawn="1"/>
        </p:nvSpPr>
        <p:spPr bwMode="auto">
          <a:xfrm>
            <a:off x="5419750" y="2983785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2" name="Freeform 45"/>
          <p:cNvSpPr>
            <a:spLocks noChangeAspect="1"/>
          </p:cNvSpPr>
          <p:nvPr userDrawn="1"/>
        </p:nvSpPr>
        <p:spPr bwMode="auto">
          <a:xfrm>
            <a:off x="69291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3" name="Freeform 46"/>
          <p:cNvSpPr>
            <a:spLocks noChangeAspect="1"/>
          </p:cNvSpPr>
          <p:nvPr userDrawn="1"/>
        </p:nvSpPr>
        <p:spPr bwMode="auto">
          <a:xfrm>
            <a:off x="8435451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" name="Freeform 49"/>
          <p:cNvSpPr>
            <a:spLocks noChangeAspect="1"/>
          </p:cNvSpPr>
          <p:nvPr userDrawn="1"/>
        </p:nvSpPr>
        <p:spPr bwMode="auto">
          <a:xfrm>
            <a:off x="39134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5" name="Freeform 49"/>
          <p:cNvSpPr>
            <a:spLocks noChangeAspect="1"/>
          </p:cNvSpPr>
          <p:nvPr userDrawn="1"/>
        </p:nvSpPr>
        <p:spPr bwMode="auto">
          <a:xfrm>
            <a:off x="5422942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6" name="Freeform 49"/>
          <p:cNvSpPr>
            <a:spLocks noChangeAspect="1"/>
          </p:cNvSpPr>
          <p:nvPr userDrawn="1"/>
        </p:nvSpPr>
        <p:spPr bwMode="auto">
          <a:xfrm>
            <a:off x="69291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7" name="Freeform 52"/>
          <p:cNvSpPr>
            <a:spLocks noChangeAspect="1"/>
          </p:cNvSpPr>
          <p:nvPr userDrawn="1"/>
        </p:nvSpPr>
        <p:spPr bwMode="auto">
          <a:xfrm>
            <a:off x="8435451" y="3784611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" name="Freeform 55"/>
          <p:cNvSpPr>
            <a:spLocks noChangeAspect="1"/>
          </p:cNvSpPr>
          <p:nvPr userDrawn="1"/>
        </p:nvSpPr>
        <p:spPr bwMode="auto">
          <a:xfrm>
            <a:off x="39134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Freeform 56"/>
          <p:cNvSpPr>
            <a:spLocks noChangeAspect="1"/>
          </p:cNvSpPr>
          <p:nvPr userDrawn="1"/>
        </p:nvSpPr>
        <p:spPr bwMode="auto">
          <a:xfrm>
            <a:off x="5419750" y="4585438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" name="Freeform 57"/>
          <p:cNvSpPr>
            <a:spLocks noChangeAspect="1"/>
          </p:cNvSpPr>
          <p:nvPr userDrawn="1"/>
        </p:nvSpPr>
        <p:spPr bwMode="auto">
          <a:xfrm>
            <a:off x="69291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" name="Freeform 58"/>
          <p:cNvSpPr>
            <a:spLocks noChangeAspect="1"/>
          </p:cNvSpPr>
          <p:nvPr userDrawn="1"/>
        </p:nvSpPr>
        <p:spPr bwMode="auto">
          <a:xfrm>
            <a:off x="8435451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" name="Freeform 43"/>
          <p:cNvSpPr>
            <a:spLocks noChangeAspect="1"/>
          </p:cNvSpPr>
          <p:nvPr userDrawn="1"/>
        </p:nvSpPr>
        <p:spPr bwMode="auto">
          <a:xfrm>
            <a:off x="39134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3" name="Freeform 44"/>
          <p:cNvSpPr>
            <a:spLocks noChangeAspect="1"/>
          </p:cNvSpPr>
          <p:nvPr userDrawn="1"/>
        </p:nvSpPr>
        <p:spPr bwMode="auto">
          <a:xfrm>
            <a:off x="5419750" y="2177654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4" name="Freeform 45"/>
          <p:cNvSpPr>
            <a:spLocks noChangeAspect="1"/>
          </p:cNvSpPr>
          <p:nvPr userDrawn="1"/>
        </p:nvSpPr>
        <p:spPr bwMode="auto">
          <a:xfrm>
            <a:off x="69291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5" name="Freeform 46"/>
          <p:cNvSpPr>
            <a:spLocks noChangeAspect="1"/>
          </p:cNvSpPr>
          <p:nvPr userDrawn="1"/>
        </p:nvSpPr>
        <p:spPr bwMode="auto">
          <a:xfrm>
            <a:off x="843545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6" name="Freeform 23"/>
          <p:cNvSpPr>
            <a:spLocks noChangeAspect="1"/>
          </p:cNvSpPr>
          <p:nvPr userDrawn="1"/>
        </p:nvSpPr>
        <p:spPr bwMode="auto">
          <a:xfrm>
            <a:off x="-60124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7" name="Freeform 29"/>
          <p:cNvSpPr>
            <a:spLocks noChangeAspect="1"/>
          </p:cNvSpPr>
          <p:nvPr userDrawn="1"/>
        </p:nvSpPr>
        <p:spPr bwMode="auto">
          <a:xfrm>
            <a:off x="-601241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" name="Freeform 35"/>
          <p:cNvSpPr>
            <a:spLocks noChangeAspect="1"/>
          </p:cNvSpPr>
          <p:nvPr userDrawn="1"/>
        </p:nvSpPr>
        <p:spPr bwMode="auto">
          <a:xfrm>
            <a:off x="-601241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9" name="Freeform 36"/>
          <p:cNvSpPr>
            <a:spLocks noChangeAspect="1"/>
          </p:cNvSpPr>
          <p:nvPr userDrawn="1"/>
        </p:nvSpPr>
        <p:spPr bwMode="auto">
          <a:xfrm>
            <a:off x="-60124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" name="Freeform 42"/>
          <p:cNvSpPr>
            <a:spLocks noChangeAspect="1"/>
          </p:cNvSpPr>
          <p:nvPr userDrawn="1"/>
        </p:nvSpPr>
        <p:spPr bwMode="auto">
          <a:xfrm>
            <a:off x="-601241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1" name="Rectangle 70"/>
          <p:cNvSpPr/>
          <p:nvPr userDrawn="1"/>
        </p:nvSpPr>
        <p:spPr>
          <a:xfrm>
            <a:off x="-8111" y="3782842"/>
            <a:ext cx="9159603" cy="1032965"/>
          </a:xfrm>
          <a:prstGeom prst="rect">
            <a:avLst/>
          </a:prstGeom>
          <a:solidFill>
            <a:schemeClr val="accent1">
              <a:lumMod val="75000"/>
              <a:alpha val="79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2" name="Text Placeholder 45"/>
          <p:cNvSpPr>
            <a:spLocks noGrp="1"/>
          </p:cNvSpPr>
          <p:nvPr>
            <p:ph type="body" sz="quarter" idx="10" hasCustomPrompt="1"/>
          </p:nvPr>
        </p:nvSpPr>
        <p:spPr>
          <a:xfrm>
            <a:off x="1188720" y="3943350"/>
            <a:ext cx="7467600" cy="731520"/>
          </a:xfrm>
        </p:spPr>
        <p:txBody>
          <a:bodyPr rIns="0" anchor="ctr" anchorCtr="0">
            <a:noAutofit/>
          </a:bodyPr>
          <a:lstStyle>
            <a:lvl1pPr marL="0" indent="0" algn="r">
              <a:lnSpc>
                <a:spcPts val="3000"/>
              </a:lnSpc>
              <a:spcBef>
                <a:spcPts val="0"/>
              </a:spcBef>
              <a:buNone/>
              <a:defRPr lang="en-US" sz="2800" b="0" kern="1200" spc="0" baseline="0" noProof="0" dirty="0" smtClean="0">
                <a:solidFill>
                  <a:schemeClr val="bg1">
                    <a:alpha val="99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dirty="0" smtClean="0"/>
              <a:t>Click To Edit Master Text Styles</a:t>
            </a:r>
          </a:p>
        </p:txBody>
      </p:sp>
      <p:pic>
        <p:nvPicPr>
          <p:cNvPr id="37" name="Picture 36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7480" y="3996690"/>
            <a:ext cx="6273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 userDrawn="1"/>
        </p:nvSpPr>
        <p:spPr>
          <a:xfrm>
            <a:off x="5608320" y="4833565"/>
            <a:ext cx="3042078" cy="21544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342900" marR="0" lvl="0" indent="-342900" algn="r" defTabSz="8239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79F"/>
              </a:buClr>
              <a:buSzTx/>
              <a:buFont typeface="Wingdings" pitchFamily="1" charset="2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1" charset="0"/>
                <a:ea typeface="+mn-ea"/>
                <a:cs typeface="+mn-cs"/>
              </a:rPr>
              <a:t>© Copyright 2013, First Solar, Inc.</a:t>
            </a:r>
          </a:p>
        </p:txBody>
      </p:sp>
    </p:spTree>
    <p:extLst>
      <p:ext uri="{BB962C8B-B14F-4D97-AF65-F5344CB8AC3E}">
        <p14:creationId xmlns:p14="http://schemas.microsoft.com/office/powerpoint/2010/main" val="31263448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4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4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4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4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4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2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5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4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1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4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4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4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1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95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9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95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SLR-SubTitl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23"/>
          <p:cNvSpPr>
            <a:spLocks noChangeAspect="1"/>
          </p:cNvSpPr>
          <p:nvPr userDrawn="1"/>
        </p:nvSpPr>
        <p:spPr bwMode="auto">
          <a:xfrm>
            <a:off x="900988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" name="Freeform 29"/>
          <p:cNvSpPr>
            <a:spLocks noChangeAspect="1"/>
          </p:cNvSpPr>
          <p:nvPr userDrawn="1"/>
        </p:nvSpPr>
        <p:spPr bwMode="auto">
          <a:xfrm>
            <a:off x="900988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Freeform 35"/>
          <p:cNvSpPr>
            <a:spLocks noChangeAspect="1"/>
          </p:cNvSpPr>
          <p:nvPr userDrawn="1"/>
        </p:nvSpPr>
        <p:spPr bwMode="auto">
          <a:xfrm>
            <a:off x="900988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Freeform 36"/>
          <p:cNvSpPr>
            <a:spLocks noChangeAspect="1"/>
          </p:cNvSpPr>
          <p:nvPr userDrawn="1"/>
        </p:nvSpPr>
        <p:spPr bwMode="auto">
          <a:xfrm>
            <a:off x="900988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5" name="Freeform 42"/>
          <p:cNvSpPr>
            <a:spLocks noChangeAspect="1"/>
          </p:cNvSpPr>
          <p:nvPr userDrawn="1"/>
        </p:nvSpPr>
        <p:spPr bwMode="auto">
          <a:xfrm>
            <a:off x="900988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Freeform 26"/>
          <p:cNvSpPr>
            <a:spLocks noChangeAspect="1"/>
          </p:cNvSpPr>
          <p:nvPr userDrawn="1"/>
        </p:nvSpPr>
        <p:spPr bwMode="auto">
          <a:xfrm>
            <a:off x="5419750" y="-235962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 45"/>
          <p:cNvSpPr>
            <a:spLocks noChangeAspect="1"/>
          </p:cNvSpPr>
          <p:nvPr userDrawn="1"/>
        </p:nvSpPr>
        <p:spPr bwMode="auto">
          <a:xfrm>
            <a:off x="6929196" y="-23596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Freeform 28"/>
          <p:cNvSpPr>
            <a:spLocks noChangeAspect="1"/>
          </p:cNvSpPr>
          <p:nvPr userDrawn="1"/>
        </p:nvSpPr>
        <p:spPr bwMode="auto">
          <a:xfrm>
            <a:off x="843545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" name="Freeform 32"/>
          <p:cNvSpPr>
            <a:spLocks noChangeAspect="1"/>
          </p:cNvSpPr>
          <p:nvPr userDrawn="1"/>
        </p:nvSpPr>
        <p:spPr bwMode="auto">
          <a:xfrm>
            <a:off x="5419750" y="578529"/>
            <a:ext cx="1420290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1" name="Freeform 45"/>
          <p:cNvSpPr>
            <a:spLocks noChangeAspect="1"/>
          </p:cNvSpPr>
          <p:nvPr userDrawn="1"/>
        </p:nvSpPr>
        <p:spPr bwMode="auto">
          <a:xfrm>
            <a:off x="6929196" y="569549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2" name="Freeform 34"/>
          <p:cNvSpPr>
            <a:spLocks noChangeAspect="1"/>
          </p:cNvSpPr>
          <p:nvPr userDrawn="1"/>
        </p:nvSpPr>
        <p:spPr bwMode="auto">
          <a:xfrm>
            <a:off x="8435451" y="57852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3" name="Freeform 43"/>
          <p:cNvSpPr>
            <a:spLocks noChangeAspect="1"/>
          </p:cNvSpPr>
          <p:nvPr userDrawn="1"/>
        </p:nvSpPr>
        <p:spPr bwMode="auto">
          <a:xfrm>
            <a:off x="39134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" name="Freeform 44"/>
          <p:cNvSpPr>
            <a:spLocks noChangeAspect="1"/>
          </p:cNvSpPr>
          <p:nvPr userDrawn="1"/>
        </p:nvSpPr>
        <p:spPr bwMode="auto">
          <a:xfrm>
            <a:off x="5419750" y="2983785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5" name="Freeform 45"/>
          <p:cNvSpPr>
            <a:spLocks noChangeAspect="1"/>
          </p:cNvSpPr>
          <p:nvPr userDrawn="1"/>
        </p:nvSpPr>
        <p:spPr bwMode="auto">
          <a:xfrm>
            <a:off x="6929196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6" name="Freeform 46"/>
          <p:cNvSpPr>
            <a:spLocks noChangeAspect="1"/>
          </p:cNvSpPr>
          <p:nvPr userDrawn="1"/>
        </p:nvSpPr>
        <p:spPr bwMode="auto">
          <a:xfrm>
            <a:off x="8435451" y="2983785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7" name="Freeform 49"/>
          <p:cNvSpPr>
            <a:spLocks noChangeAspect="1"/>
          </p:cNvSpPr>
          <p:nvPr userDrawn="1"/>
        </p:nvSpPr>
        <p:spPr bwMode="auto">
          <a:xfrm>
            <a:off x="39134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" name="Freeform 49"/>
          <p:cNvSpPr>
            <a:spLocks noChangeAspect="1"/>
          </p:cNvSpPr>
          <p:nvPr userDrawn="1"/>
        </p:nvSpPr>
        <p:spPr bwMode="auto">
          <a:xfrm>
            <a:off x="5422942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Freeform 49"/>
          <p:cNvSpPr>
            <a:spLocks noChangeAspect="1"/>
          </p:cNvSpPr>
          <p:nvPr userDrawn="1"/>
        </p:nvSpPr>
        <p:spPr bwMode="auto">
          <a:xfrm>
            <a:off x="6929196" y="3782842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" name="Freeform 52"/>
          <p:cNvSpPr>
            <a:spLocks noChangeAspect="1"/>
          </p:cNvSpPr>
          <p:nvPr userDrawn="1"/>
        </p:nvSpPr>
        <p:spPr bwMode="auto">
          <a:xfrm>
            <a:off x="8435451" y="3784611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" name="Freeform 55"/>
          <p:cNvSpPr>
            <a:spLocks noChangeAspect="1"/>
          </p:cNvSpPr>
          <p:nvPr userDrawn="1"/>
        </p:nvSpPr>
        <p:spPr bwMode="auto">
          <a:xfrm>
            <a:off x="39134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" name="Freeform 56"/>
          <p:cNvSpPr>
            <a:spLocks noChangeAspect="1"/>
          </p:cNvSpPr>
          <p:nvPr userDrawn="1"/>
        </p:nvSpPr>
        <p:spPr bwMode="auto">
          <a:xfrm>
            <a:off x="5419750" y="4585438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3" name="Freeform 57"/>
          <p:cNvSpPr>
            <a:spLocks noChangeAspect="1"/>
          </p:cNvSpPr>
          <p:nvPr userDrawn="1"/>
        </p:nvSpPr>
        <p:spPr bwMode="auto">
          <a:xfrm>
            <a:off x="6929196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4" name="Freeform 58"/>
          <p:cNvSpPr>
            <a:spLocks noChangeAspect="1"/>
          </p:cNvSpPr>
          <p:nvPr userDrawn="1"/>
        </p:nvSpPr>
        <p:spPr bwMode="auto">
          <a:xfrm>
            <a:off x="8435451" y="458543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5" name="Freeform 43"/>
          <p:cNvSpPr>
            <a:spLocks noChangeAspect="1"/>
          </p:cNvSpPr>
          <p:nvPr userDrawn="1"/>
        </p:nvSpPr>
        <p:spPr bwMode="auto">
          <a:xfrm>
            <a:off x="39134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6" name="Freeform 44"/>
          <p:cNvSpPr>
            <a:spLocks noChangeAspect="1"/>
          </p:cNvSpPr>
          <p:nvPr userDrawn="1"/>
        </p:nvSpPr>
        <p:spPr bwMode="auto">
          <a:xfrm>
            <a:off x="5419750" y="2177654"/>
            <a:ext cx="1420290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7" name="Freeform 45"/>
          <p:cNvSpPr>
            <a:spLocks noChangeAspect="1"/>
          </p:cNvSpPr>
          <p:nvPr userDrawn="1"/>
        </p:nvSpPr>
        <p:spPr bwMode="auto">
          <a:xfrm>
            <a:off x="6929196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" name="Freeform 46"/>
          <p:cNvSpPr>
            <a:spLocks noChangeAspect="1"/>
          </p:cNvSpPr>
          <p:nvPr userDrawn="1"/>
        </p:nvSpPr>
        <p:spPr bwMode="auto">
          <a:xfrm>
            <a:off x="843545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9" name="Freeform 23"/>
          <p:cNvSpPr>
            <a:spLocks noChangeAspect="1"/>
          </p:cNvSpPr>
          <p:nvPr userDrawn="1"/>
        </p:nvSpPr>
        <p:spPr bwMode="auto">
          <a:xfrm>
            <a:off x="-601241" y="-235962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" name="Freeform 29"/>
          <p:cNvSpPr>
            <a:spLocks noChangeAspect="1"/>
          </p:cNvSpPr>
          <p:nvPr userDrawn="1"/>
        </p:nvSpPr>
        <p:spPr bwMode="auto">
          <a:xfrm>
            <a:off x="-601241" y="569549"/>
            <a:ext cx="1417098" cy="714615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1" name="Freeform 35"/>
          <p:cNvSpPr>
            <a:spLocks noChangeAspect="1"/>
          </p:cNvSpPr>
          <p:nvPr userDrawn="1"/>
        </p:nvSpPr>
        <p:spPr bwMode="auto">
          <a:xfrm>
            <a:off x="-601241" y="1375060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" name="Freeform 36"/>
          <p:cNvSpPr>
            <a:spLocks noChangeAspect="1"/>
          </p:cNvSpPr>
          <p:nvPr userDrawn="1"/>
        </p:nvSpPr>
        <p:spPr bwMode="auto">
          <a:xfrm>
            <a:off x="-601241" y="2177654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3" name="Freeform 42"/>
          <p:cNvSpPr>
            <a:spLocks noChangeAspect="1"/>
          </p:cNvSpPr>
          <p:nvPr userDrawn="1"/>
        </p:nvSpPr>
        <p:spPr bwMode="auto">
          <a:xfrm>
            <a:off x="-601241" y="2980248"/>
            <a:ext cx="1417098" cy="711698"/>
          </a:xfrm>
          <a:prstGeom prst="rect">
            <a:avLst/>
          </a:prstGeom>
          <a:solidFill>
            <a:srgbClr val="FFFFFF">
              <a:alpha val="22745"/>
            </a:srgb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Rectangle 73"/>
          <p:cNvSpPr/>
          <p:nvPr userDrawn="1"/>
        </p:nvSpPr>
        <p:spPr>
          <a:xfrm>
            <a:off x="-8111" y="3782842"/>
            <a:ext cx="9159603" cy="1032965"/>
          </a:xfrm>
          <a:prstGeom prst="rect">
            <a:avLst/>
          </a:prstGeom>
          <a:solidFill>
            <a:schemeClr val="accent1">
              <a:lumMod val="75000"/>
              <a:alpha val="79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5" name="Text Placeholder 45"/>
          <p:cNvSpPr>
            <a:spLocks noGrp="1"/>
          </p:cNvSpPr>
          <p:nvPr>
            <p:ph type="body" sz="quarter" idx="10" hasCustomPrompt="1"/>
          </p:nvPr>
        </p:nvSpPr>
        <p:spPr>
          <a:xfrm>
            <a:off x="1188720" y="3943350"/>
            <a:ext cx="7467600" cy="731520"/>
          </a:xfrm>
        </p:spPr>
        <p:txBody>
          <a:bodyPr rIns="0" anchor="ctr" anchorCtr="0">
            <a:noAutofit/>
          </a:bodyPr>
          <a:lstStyle>
            <a:lvl1pPr marL="0" indent="0" algn="r">
              <a:lnSpc>
                <a:spcPts val="3000"/>
              </a:lnSpc>
              <a:spcBef>
                <a:spcPts val="0"/>
              </a:spcBef>
              <a:buNone/>
              <a:defRPr lang="en-US" sz="2800" b="0" kern="1200" spc="0" baseline="0" noProof="0" dirty="0" smtClean="0">
                <a:solidFill>
                  <a:schemeClr val="bg1">
                    <a:alpha val="99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39" name="Picture 38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7480" y="3996690"/>
            <a:ext cx="6273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 userDrawn="1"/>
        </p:nvSpPr>
        <p:spPr>
          <a:xfrm>
            <a:off x="5608320" y="4833565"/>
            <a:ext cx="3042078" cy="21544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342900" marR="0" lvl="0" indent="-342900" algn="r" defTabSz="8239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79F"/>
              </a:buClr>
              <a:buSzTx/>
              <a:buFont typeface="Wingdings" pitchFamily="1" charset="2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1" charset="0"/>
                <a:ea typeface="+mn-ea"/>
                <a:cs typeface="+mn-cs"/>
              </a:rPr>
              <a:t>© Copyright 2013, First Solar, Inc.</a:t>
            </a:r>
          </a:p>
        </p:txBody>
      </p:sp>
    </p:spTree>
    <p:extLst>
      <p:ext uri="{BB962C8B-B14F-4D97-AF65-F5344CB8AC3E}">
        <p14:creationId xmlns:p14="http://schemas.microsoft.com/office/powerpoint/2010/main" val="655967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4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4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4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4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4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3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6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4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4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2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5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4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8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4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1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4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4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4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1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95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9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95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1731"/>
            <a:ext cx="8503920" cy="731520"/>
          </a:xfrm>
        </p:spPr>
        <p:txBody>
          <a:bodyPr tIns="164592" anchor="ctr" anchorCtr="0"/>
          <a:lstStyle>
            <a:lvl1pPr>
              <a:lnSpc>
                <a:spcPct val="80000"/>
              </a:lnSpc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idx="1"/>
          </p:nvPr>
        </p:nvSpPr>
        <p:spPr>
          <a:xfrm>
            <a:off x="301752" y="822960"/>
            <a:ext cx="8503920" cy="402336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411993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Content W/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2400" b="0" i="0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1"/>
          <p:cNvSpPr>
            <a:spLocks noGrp="1"/>
          </p:cNvSpPr>
          <p:nvPr>
            <p:ph idx="1"/>
          </p:nvPr>
        </p:nvSpPr>
        <p:spPr>
          <a:xfrm>
            <a:off x="301752" y="822960"/>
            <a:ext cx="8503920" cy="384048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31176589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idx="1"/>
          </p:nvPr>
        </p:nvSpPr>
        <p:spPr>
          <a:xfrm>
            <a:off x="301752" y="822960"/>
            <a:ext cx="8503920" cy="356616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447675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</p:spTree>
    <p:extLst>
      <p:ext uri="{BB962C8B-B14F-4D97-AF65-F5344CB8AC3E}">
        <p14:creationId xmlns:p14="http://schemas.microsoft.com/office/powerpoint/2010/main" val="32277935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SLR_Highlight W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3"/>
          </p:nvPr>
        </p:nvSpPr>
        <p:spPr>
          <a:xfrm>
            <a:off x="301751" y="822960"/>
            <a:ext cx="8503920" cy="3383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429768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33665503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Content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idx="1"/>
          </p:nvPr>
        </p:nvSpPr>
        <p:spPr>
          <a:xfrm>
            <a:off x="301752" y="822960"/>
            <a:ext cx="8503920" cy="402336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1201151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Content/SubTitle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idx="1"/>
          </p:nvPr>
        </p:nvSpPr>
        <p:spPr>
          <a:xfrm>
            <a:off x="301752" y="822960"/>
            <a:ext cx="8503920" cy="384048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584654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Spli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03213" y="822960"/>
            <a:ext cx="4114800" cy="40233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1"/>
          </p:nvPr>
        </p:nvSpPr>
        <p:spPr>
          <a:xfrm>
            <a:off x="4688205" y="822960"/>
            <a:ext cx="4114800" cy="40233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694546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Split Vertical W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2400" b="0" i="0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303213" y="822960"/>
            <a:ext cx="4114800" cy="384048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1"/>
          </p:nvPr>
        </p:nvSpPr>
        <p:spPr>
          <a:xfrm>
            <a:off x="4688205" y="822960"/>
            <a:ext cx="4114800" cy="384048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301280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SLR_Highlight Spli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303213" y="822960"/>
            <a:ext cx="4114800" cy="35661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1"/>
          </p:nvPr>
        </p:nvSpPr>
        <p:spPr>
          <a:xfrm>
            <a:off x="4688205" y="822960"/>
            <a:ext cx="4114800" cy="35661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447675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191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SLR_Highlight Split VerticalW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429768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>
          <a:xfrm>
            <a:off x="303213" y="822960"/>
            <a:ext cx="4114800" cy="338328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1"/>
          </p:nvPr>
        </p:nvSpPr>
        <p:spPr>
          <a:xfrm>
            <a:off x="4688205" y="822960"/>
            <a:ext cx="4114800" cy="338328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710683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Split Vertical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/>
          </p:nvPr>
        </p:nvSpPr>
        <p:spPr>
          <a:xfrm>
            <a:off x="303213" y="822960"/>
            <a:ext cx="4114800" cy="40233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2"/>
          </p:nvPr>
        </p:nvSpPr>
        <p:spPr>
          <a:xfrm>
            <a:off x="4683125" y="822960"/>
            <a:ext cx="411480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247258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Split Vertical/SubTitle W/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0"/>
          </p:nvPr>
        </p:nvSpPr>
        <p:spPr>
          <a:xfrm>
            <a:off x="303212" y="822960"/>
            <a:ext cx="4114800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4683125" y="822960"/>
            <a:ext cx="4114800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405522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Picture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301625" y="822960"/>
            <a:ext cx="3657600" cy="384048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106864" y="822960"/>
            <a:ext cx="4699000" cy="3840480"/>
          </a:xfrm>
        </p:spPr>
        <p:txBody>
          <a:bodyPr/>
          <a:lstStyle>
            <a:lvl1pPr>
              <a:lnSpc>
                <a:spcPct val="90000"/>
              </a:lnSpc>
              <a:defRPr sz="1600"/>
            </a:lvl1pPr>
            <a:lvl2pPr>
              <a:lnSpc>
                <a:spcPct val="90000"/>
              </a:lnSpc>
              <a:defRPr sz="1400"/>
            </a:lvl2pPr>
            <a:lvl3pPr>
              <a:lnSpc>
                <a:spcPct val="90000"/>
              </a:lnSpc>
              <a:defRPr sz="1400"/>
            </a:lvl3pPr>
            <a:lvl4pPr>
              <a:buClrTx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792858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013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Title W/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2400" b="0" i="0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6455450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SLR_Highligh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447675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</p:spTree>
    <p:extLst>
      <p:ext uri="{BB962C8B-B14F-4D97-AF65-F5344CB8AC3E}">
        <p14:creationId xmlns:p14="http://schemas.microsoft.com/office/powerpoint/2010/main" val="29853037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SLR_Highlight_Title OnlyW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429768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2243750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Title/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2120621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Title/SubTitle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4614196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SLR_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1"/>
          <p:cNvSpPr>
            <a:spLocks noGrp="1" noChangeArrowheads="1"/>
          </p:cNvSpPr>
          <p:nvPr userDrawn="1"/>
        </p:nvSpPr>
        <p:spPr bwMode="auto">
          <a:xfrm>
            <a:off x="8597246" y="4674870"/>
            <a:ext cx="457200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 anchorCtr="0"/>
          <a:lstStyle/>
          <a:p>
            <a:pPr algn="r"/>
            <a:fld id="{2EFC56DB-0B3A-4FC6-9CA8-74B391DA3C8A}" type="slidenum">
              <a:rPr lang="en-US" sz="800" noProof="0" smtClean="0">
                <a:solidFill>
                  <a:schemeClr val="tx1"/>
                </a:solidFill>
                <a:latin typeface="Calibri" pitchFamily="1" charset="0"/>
              </a:rPr>
              <a:pPr algn="r"/>
              <a:t>‹#›</a:t>
            </a:fld>
            <a:endParaRPr lang="en-US" sz="950" noProof="0" dirty="0">
              <a:solidFill>
                <a:schemeClr val="tx1"/>
              </a:solidFill>
              <a:latin typeface="Calibri" pitchFamily="1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3950"/>
            <a:ext cx="9144000" cy="228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 rot="16200000">
            <a:off x="8242915" y="3821423"/>
            <a:ext cx="1553630" cy="228600"/>
          </a:xfrm>
          <a:prstGeom prst="rect">
            <a:avLst/>
          </a:prstGeom>
        </p:spPr>
        <p:txBody>
          <a:bodyPr wrap="none" bIns="91440">
            <a:spAutoFit/>
          </a:bodyPr>
          <a:lstStyle/>
          <a:p>
            <a:pPr marL="342900" marR="0" lvl="0" indent="-342900" algn="l" defTabSz="8239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79F"/>
              </a:buClr>
              <a:buSzTx/>
              <a:buFont typeface="Wingdings" pitchFamily="1" charset="2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lang="en-US" sz="700" spc="30" baseline="0" noProof="0" dirty="0" smtClean="0">
                <a:solidFill>
                  <a:schemeClr val="tx1"/>
                </a:solidFill>
                <a:latin typeface="Calibri" pitchFamily="1" charset="0"/>
              </a:rPr>
              <a:t>© Copyright 2013, First Solar, Inc.</a:t>
            </a:r>
            <a:endParaRPr kumimoji="0" lang="en-US" sz="700" b="0" i="0" u="none" strike="noStrike" kern="1200" cap="none" spc="3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1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7138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SL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 hidden="1"/>
          <p:cNvSpPr txBox="1">
            <a:spLocks/>
          </p:cNvSpPr>
          <p:nvPr userDrawn="1"/>
        </p:nvSpPr>
        <p:spPr bwMode="auto">
          <a:xfrm>
            <a:off x="4288536" y="4901184"/>
            <a:ext cx="1536192" cy="128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Font typeface="Wingdings" pitchFamily="1" charset="2"/>
              <a:buNone/>
              <a:defRPr lang="en-US" sz="2400" b="1" kern="1200" baseline="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823913">
              <a:lnSpc>
                <a:spcPct val="100000"/>
              </a:lnSpc>
              <a:spcBef>
                <a:spcPct val="0"/>
              </a:spcBef>
              <a:buClr>
                <a:srgbClr val="00679F"/>
              </a:buClr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sz="800" b="0">
                <a:solidFill>
                  <a:srgbClr val="B2B2B2"/>
                </a:solidFill>
              </a:rPr>
              <a:t>First Solar Confidential &amp; Proprietary</a:t>
            </a:r>
          </a:p>
        </p:txBody>
      </p:sp>
      <p:sp>
        <p:nvSpPr>
          <p:cNvPr id="4" name="Rectangle 21"/>
          <p:cNvSpPr>
            <a:spLocks noGrp="1" noChangeArrowheads="1"/>
          </p:cNvSpPr>
          <p:nvPr userDrawn="1"/>
        </p:nvSpPr>
        <p:spPr bwMode="auto">
          <a:xfrm>
            <a:off x="8597246" y="4846320"/>
            <a:ext cx="457200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 anchorCtr="0"/>
          <a:lstStyle/>
          <a:p>
            <a:pPr algn="r"/>
            <a:fld id="{2EFC56DB-0B3A-4FC6-9CA8-74B391DA3C8A}" type="slidenum">
              <a:rPr lang="en-US" sz="800" noProof="0" smtClean="0">
                <a:solidFill>
                  <a:schemeClr val="tx1"/>
                </a:solidFill>
                <a:latin typeface="Calibri" pitchFamily="1" charset="0"/>
              </a:rPr>
              <a:pPr algn="r"/>
              <a:t>‹#›</a:t>
            </a:fld>
            <a:endParaRPr lang="en-US" sz="950" noProof="0" dirty="0">
              <a:solidFill>
                <a:schemeClr val="tx1"/>
              </a:solidFill>
              <a:latin typeface="Calibri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3095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PC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22"/>
          <p:cNvGrpSpPr/>
          <p:nvPr userDrawn="1"/>
        </p:nvGrpSpPr>
        <p:grpSpPr>
          <a:xfrm>
            <a:off x="-1050839" y="807726"/>
            <a:ext cx="2919327" cy="3927908"/>
            <a:chOff x="-591716" y="935613"/>
            <a:chExt cx="2919327" cy="3927908"/>
          </a:xfrm>
        </p:grpSpPr>
        <p:sp>
          <p:nvSpPr>
            <p:cNvPr id="17" name="Freeform 23"/>
            <p:cNvSpPr>
              <a:spLocks noChangeAspect="1"/>
            </p:cNvSpPr>
            <p:nvPr/>
          </p:nvSpPr>
          <p:spPr bwMode="auto">
            <a:xfrm>
              <a:off x="910513" y="935613"/>
              <a:ext cx="1417098" cy="714615"/>
            </a:xfrm>
            <a:prstGeom prst="rect">
              <a:avLst/>
            </a:prstGeom>
            <a:solidFill>
              <a:srgbClr val="D9D9D9">
                <a:alpha val="25098"/>
              </a:srgb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18" name="Freeform 29"/>
            <p:cNvSpPr>
              <a:spLocks noChangeAspect="1"/>
            </p:cNvSpPr>
            <p:nvPr/>
          </p:nvSpPr>
          <p:spPr bwMode="auto">
            <a:xfrm>
              <a:off x="910513" y="1741124"/>
              <a:ext cx="1417098" cy="714615"/>
            </a:xfrm>
            <a:prstGeom prst="rect">
              <a:avLst/>
            </a:prstGeom>
            <a:solidFill>
              <a:srgbClr val="D9D9D9">
                <a:alpha val="25098"/>
              </a:srgb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19" name="Freeform 35"/>
            <p:cNvSpPr>
              <a:spLocks noChangeAspect="1"/>
            </p:cNvSpPr>
            <p:nvPr/>
          </p:nvSpPr>
          <p:spPr bwMode="auto">
            <a:xfrm>
              <a:off x="910513" y="2546635"/>
              <a:ext cx="1417098" cy="711698"/>
            </a:xfrm>
            <a:prstGeom prst="rect">
              <a:avLst/>
            </a:prstGeom>
            <a:solidFill>
              <a:srgbClr val="D9D9D9">
                <a:alpha val="25098"/>
              </a:srgb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20" name="Freeform 36"/>
            <p:cNvSpPr>
              <a:spLocks noChangeAspect="1"/>
            </p:cNvSpPr>
            <p:nvPr/>
          </p:nvSpPr>
          <p:spPr bwMode="auto">
            <a:xfrm>
              <a:off x="910513" y="3349229"/>
              <a:ext cx="1417098" cy="711698"/>
            </a:xfrm>
            <a:prstGeom prst="rect">
              <a:avLst/>
            </a:prstGeom>
            <a:solidFill>
              <a:srgbClr val="D9D9D9">
                <a:alpha val="25098"/>
              </a:srgb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 42"/>
            <p:cNvSpPr>
              <a:spLocks noChangeAspect="1"/>
            </p:cNvSpPr>
            <p:nvPr/>
          </p:nvSpPr>
          <p:spPr bwMode="auto">
            <a:xfrm>
              <a:off x="910513" y="4151823"/>
              <a:ext cx="1417098" cy="711698"/>
            </a:xfrm>
            <a:prstGeom prst="rect">
              <a:avLst/>
            </a:prstGeom>
            <a:solidFill>
              <a:srgbClr val="D9D9D9">
                <a:alpha val="25098"/>
              </a:srgb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22" name="Freeform 23"/>
            <p:cNvSpPr>
              <a:spLocks noChangeAspect="1"/>
            </p:cNvSpPr>
            <p:nvPr/>
          </p:nvSpPr>
          <p:spPr bwMode="auto">
            <a:xfrm>
              <a:off x="-591716" y="935613"/>
              <a:ext cx="1417098" cy="714615"/>
            </a:xfrm>
            <a:prstGeom prst="rect">
              <a:avLst/>
            </a:prstGeom>
            <a:solidFill>
              <a:srgbClr val="D9D9D9">
                <a:alpha val="25098"/>
              </a:srgb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23" name="Freeform 29"/>
            <p:cNvSpPr>
              <a:spLocks noChangeAspect="1"/>
            </p:cNvSpPr>
            <p:nvPr/>
          </p:nvSpPr>
          <p:spPr bwMode="auto">
            <a:xfrm>
              <a:off x="-591716" y="1741124"/>
              <a:ext cx="1417098" cy="714615"/>
            </a:xfrm>
            <a:prstGeom prst="rect">
              <a:avLst/>
            </a:prstGeom>
            <a:solidFill>
              <a:srgbClr val="D9D9D9">
                <a:alpha val="25098"/>
              </a:srgb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24" name="Freeform 35"/>
            <p:cNvSpPr>
              <a:spLocks noChangeAspect="1"/>
            </p:cNvSpPr>
            <p:nvPr/>
          </p:nvSpPr>
          <p:spPr bwMode="auto">
            <a:xfrm>
              <a:off x="-591716" y="2546635"/>
              <a:ext cx="1417098" cy="711698"/>
            </a:xfrm>
            <a:prstGeom prst="rect">
              <a:avLst/>
            </a:prstGeom>
            <a:solidFill>
              <a:srgbClr val="D9D9D9">
                <a:alpha val="25098"/>
              </a:srgb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25" name="Freeform 36"/>
            <p:cNvSpPr>
              <a:spLocks noChangeAspect="1"/>
            </p:cNvSpPr>
            <p:nvPr/>
          </p:nvSpPr>
          <p:spPr bwMode="auto">
            <a:xfrm>
              <a:off x="-591716" y="3349229"/>
              <a:ext cx="1417098" cy="711698"/>
            </a:xfrm>
            <a:prstGeom prst="rect">
              <a:avLst/>
            </a:prstGeom>
            <a:solidFill>
              <a:srgbClr val="D9D9D9">
                <a:alpha val="25098"/>
              </a:srgb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26" name="Freeform 42"/>
            <p:cNvSpPr>
              <a:spLocks noChangeAspect="1"/>
            </p:cNvSpPr>
            <p:nvPr/>
          </p:nvSpPr>
          <p:spPr bwMode="auto">
            <a:xfrm>
              <a:off x="-591716" y="4151823"/>
              <a:ext cx="1417098" cy="711698"/>
            </a:xfrm>
            <a:prstGeom prst="rect">
              <a:avLst/>
            </a:prstGeom>
            <a:solidFill>
              <a:srgbClr val="D9D9D9">
                <a:alpha val="25098"/>
              </a:srgb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1"/>
          <p:cNvSpPr>
            <a:spLocks noGrp="1"/>
          </p:cNvSpPr>
          <p:nvPr>
            <p:ph idx="1"/>
          </p:nvPr>
        </p:nvSpPr>
        <p:spPr>
          <a:xfrm>
            <a:off x="755649" y="1046738"/>
            <a:ext cx="8043863" cy="374904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05776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SLR-FullSc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4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229100"/>
            <a:ext cx="9144000" cy="914400"/>
          </a:xfrm>
          <a:solidFill>
            <a:srgbClr val="0E2039">
              <a:alpha val="78824"/>
            </a:srgbClr>
          </a:solidFill>
        </p:spPr>
        <p:txBody>
          <a:bodyPr rIns="457200" anchor="ctr" anchorCtr="0">
            <a:noAutofit/>
          </a:bodyPr>
          <a:lstStyle>
            <a:lvl1pPr marL="0" indent="0" algn="r">
              <a:lnSpc>
                <a:spcPts val="2600"/>
              </a:lnSpc>
              <a:spcBef>
                <a:spcPts val="0"/>
              </a:spcBef>
              <a:buNone/>
              <a:defRPr lang="en-US" sz="2400" kern="1200" spc="-50" baseline="0" dirty="0">
                <a:solidFill>
                  <a:schemeClr val="bg1">
                    <a:alpha val="99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1" name="Content Placeholder 3"/>
          <p:cNvSpPr>
            <a:spLocks noGrp="1"/>
          </p:cNvSpPr>
          <p:nvPr>
            <p:ph sz="quarter" idx="11"/>
          </p:nvPr>
        </p:nvSpPr>
        <p:spPr>
          <a:xfrm>
            <a:off x="6011332" y="0"/>
            <a:ext cx="3140159" cy="4229100"/>
          </a:xfrm>
          <a:solidFill>
            <a:srgbClr val="FFFFFF">
              <a:alpha val="85000"/>
            </a:srgbClr>
          </a:solidFill>
        </p:spPr>
        <p:txBody>
          <a:bodyPr lIns="182880" tIns="685800" rIns="182880" bIns="457200" anchor="t" anchorCtr="0">
            <a:normAutofit/>
          </a:bodyPr>
          <a:lstStyle>
            <a:lvl1pPr>
              <a:spcBef>
                <a:spcPts val="1800"/>
              </a:spcBef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7480" y="4371089"/>
            <a:ext cx="6273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673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00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 animBg="1">
        <p:tmplLst>
          <p:tmpl lvl="1">
            <p:tnLst>
              <p:par>
                <p:cTn presetID="22" presetClass="entr" presetSubtype="2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SLR_Closing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018" y="1298604"/>
            <a:ext cx="2433963" cy="21476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3950"/>
            <a:ext cx="91440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114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1731"/>
            <a:ext cx="8503920" cy="731520"/>
          </a:xfrm>
        </p:spPr>
        <p:txBody>
          <a:bodyPr tIns="164592" anchor="ctr" anchorCtr="0"/>
          <a:lstStyle>
            <a:lvl1pPr>
              <a:lnSpc>
                <a:spcPct val="80000"/>
              </a:lnSpc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idx="1"/>
          </p:nvPr>
        </p:nvSpPr>
        <p:spPr>
          <a:xfrm>
            <a:off x="301752" y="822960"/>
            <a:ext cx="8503920" cy="402336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604123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Content W/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2400" b="0" i="0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1"/>
          <p:cNvSpPr>
            <a:spLocks noGrp="1"/>
          </p:cNvSpPr>
          <p:nvPr>
            <p:ph idx="1"/>
          </p:nvPr>
        </p:nvSpPr>
        <p:spPr>
          <a:xfrm>
            <a:off x="301752" y="822960"/>
            <a:ext cx="8503920" cy="384048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39564849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idx="1"/>
          </p:nvPr>
        </p:nvSpPr>
        <p:spPr>
          <a:xfrm>
            <a:off x="301752" y="822960"/>
            <a:ext cx="8503920" cy="356616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447675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</p:spTree>
    <p:extLst>
      <p:ext uri="{BB962C8B-B14F-4D97-AF65-F5344CB8AC3E}">
        <p14:creationId xmlns:p14="http://schemas.microsoft.com/office/powerpoint/2010/main" val="17937500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SLR_Highlight W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3"/>
          </p:nvPr>
        </p:nvSpPr>
        <p:spPr>
          <a:xfrm>
            <a:off x="301751" y="822960"/>
            <a:ext cx="8503920" cy="3383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429768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40327062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Content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idx="1"/>
          </p:nvPr>
        </p:nvSpPr>
        <p:spPr>
          <a:xfrm>
            <a:off x="301752" y="822960"/>
            <a:ext cx="8503920" cy="402336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3255616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Content/SubTitle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idx="1"/>
          </p:nvPr>
        </p:nvSpPr>
        <p:spPr>
          <a:xfrm>
            <a:off x="301752" y="822960"/>
            <a:ext cx="8503920" cy="384048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635446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Spli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03213" y="822960"/>
            <a:ext cx="4114800" cy="40233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1"/>
          </p:nvPr>
        </p:nvSpPr>
        <p:spPr>
          <a:xfrm>
            <a:off x="4688205" y="822960"/>
            <a:ext cx="4114800" cy="40233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64081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Split Vertical W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2400" b="0" i="0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303213" y="822960"/>
            <a:ext cx="4114800" cy="384048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1"/>
          </p:nvPr>
        </p:nvSpPr>
        <p:spPr>
          <a:xfrm>
            <a:off x="4688205" y="822960"/>
            <a:ext cx="4114800" cy="384048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0351292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SLR_Highlight Spli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303213" y="822960"/>
            <a:ext cx="4114800" cy="35661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1"/>
          </p:nvPr>
        </p:nvSpPr>
        <p:spPr>
          <a:xfrm>
            <a:off x="4688205" y="822960"/>
            <a:ext cx="4114800" cy="35661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447675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4434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Split Vertical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/>
          </p:nvPr>
        </p:nvSpPr>
        <p:spPr>
          <a:xfrm>
            <a:off x="303213" y="822960"/>
            <a:ext cx="4114800" cy="40233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2"/>
          </p:nvPr>
        </p:nvSpPr>
        <p:spPr>
          <a:xfrm>
            <a:off x="4683125" y="822960"/>
            <a:ext cx="411480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7953655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SLR_Highlight Split VerticalW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429768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>
          <a:xfrm>
            <a:off x="303213" y="822960"/>
            <a:ext cx="4114800" cy="338328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1"/>
          </p:nvPr>
        </p:nvSpPr>
        <p:spPr>
          <a:xfrm>
            <a:off x="4688205" y="822960"/>
            <a:ext cx="4114800" cy="338328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069758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Split Vertical/SubTitle W/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0"/>
          </p:nvPr>
        </p:nvSpPr>
        <p:spPr>
          <a:xfrm>
            <a:off x="303212" y="822960"/>
            <a:ext cx="4114800" cy="384048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4683125" y="822960"/>
            <a:ext cx="4114800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863851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Picture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301625" y="822960"/>
            <a:ext cx="3657600" cy="384048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106864" y="822960"/>
            <a:ext cx="4699000" cy="3840480"/>
          </a:xfrm>
        </p:spPr>
        <p:txBody>
          <a:bodyPr/>
          <a:lstStyle>
            <a:lvl1pPr>
              <a:lnSpc>
                <a:spcPct val="90000"/>
              </a:lnSpc>
              <a:defRPr sz="1600"/>
            </a:lvl1pPr>
            <a:lvl2pPr>
              <a:lnSpc>
                <a:spcPct val="90000"/>
              </a:lnSpc>
              <a:defRPr sz="1400"/>
            </a:lvl2pPr>
            <a:lvl3pPr>
              <a:lnSpc>
                <a:spcPct val="90000"/>
              </a:lnSpc>
              <a:defRPr sz="1400"/>
            </a:lvl3pPr>
            <a:lvl4pPr>
              <a:buClrTx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67358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71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Title W/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2400" b="0" i="0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27038471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SLR_Highligh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447675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</p:spTree>
    <p:extLst>
      <p:ext uri="{BB962C8B-B14F-4D97-AF65-F5344CB8AC3E}">
        <p14:creationId xmlns:p14="http://schemas.microsoft.com/office/powerpoint/2010/main" val="1175204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SLR_Highlight_Title OnlyW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4297680"/>
            <a:ext cx="8534400" cy="381000"/>
          </a:xfrm>
        </p:spPr>
        <p:txBody>
          <a:bodyPr/>
          <a:lstStyle>
            <a:lvl1pPr marL="0" indent="0" algn="r">
              <a:buNone/>
              <a:def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D6D6D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515938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Add Highlighted Text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30159365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Title/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654519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SLR_Title/SubTitle/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03213" y="0"/>
            <a:ext cx="8503920" cy="502920"/>
          </a:xfrm>
        </p:spPr>
        <p:txBody>
          <a:bodyPr tIns="0" anchor="b" anchorCtr="0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01752" y="446705"/>
            <a:ext cx="85039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tabLst/>
              <a:defRPr lang="en-US" sz="1700" kern="1200" baseline="0" noProof="0" dirty="0" smtClean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Subtitle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01752" y="4749284"/>
            <a:ext cx="85374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itchFamily="34" charset="0"/>
              <a:buNone/>
              <a:tabLst/>
              <a:defRPr lang="en-US" sz="900" kern="1200" baseline="0" noProof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Tx/>
              <a:buSzTx/>
              <a:tabLst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en-US" noProof="0" dirty="0" smtClean="0"/>
              <a:t>Click to add source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272415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SLR_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1"/>
          <p:cNvSpPr>
            <a:spLocks noGrp="1" noChangeArrowheads="1"/>
          </p:cNvSpPr>
          <p:nvPr userDrawn="1"/>
        </p:nvSpPr>
        <p:spPr bwMode="auto">
          <a:xfrm>
            <a:off x="8597246" y="4674870"/>
            <a:ext cx="457200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 anchorCtr="0"/>
          <a:lstStyle/>
          <a:p>
            <a:pPr algn="r"/>
            <a:fld id="{2EFC56DB-0B3A-4FC6-9CA8-74B391DA3C8A}" type="slidenum">
              <a:rPr lang="en-US" sz="800" noProof="0" smtClean="0">
                <a:solidFill>
                  <a:schemeClr val="tx1"/>
                </a:solidFill>
                <a:latin typeface="Calibri" pitchFamily="1" charset="0"/>
              </a:rPr>
              <a:pPr algn="r"/>
              <a:t>‹#›</a:t>
            </a:fld>
            <a:endParaRPr lang="en-US" sz="950" noProof="0" dirty="0">
              <a:solidFill>
                <a:schemeClr val="tx1"/>
              </a:solidFill>
              <a:latin typeface="Calibri" pitchFamily="1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3950"/>
            <a:ext cx="9144000" cy="2286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6200000">
            <a:off x="7177811" y="2747509"/>
            <a:ext cx="3683838" cy="246221"/>
          </a:xfrm>
          <a:prstGeom prst="rect">
            <a:avLst/>
          </a:prstGeom>
        </p:spPr>
        <p:txBody>
          <a:bodyPr wrap="square" bIns="91440">
            <a:spAutoFit/>
          </a:bodyPr>
          <a:lstStyle/>
          <a:p>
            <a:pPr marL="342900" marR="0" lvl="0" indent="-342900" algn="l" defTabSz="8239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79F"/>
              </a:buClr>
              <a:buSzTx/>
              <a:buFont typeface="Wingdings" pitchFamily="1" charset="2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lang="en-US" sz="700" spc="30" baseline="0" noProof="0" dirty="0" smtClean="0">
                <a:solidFill>
                  <a:schemeClr val="tx1"/>
                </a:solidFill>
                <a:latin typeface="Calibri" pitchFamily="1" charset="0"/>
              </a:rPr>
              <a:t>© Copyright 2013, First Solar, Inc.  </a:t>
            </a:r>
            <a:r>
              <a:rPr kumimoji="0" lang="en-US" sz="7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1" charset="0"/>
                <a:ea typeface="+mn-ea"/>
                <a:cs typeface="+mn-cs"/>
              </a:rPr>
              <a:t>|   First Solar Confidential &amp; Proprietary</a:t>
            </a:r>
          </a:p>
        </p:txBody>
      </p:sp>
    </p:spTree>
    <p:extLst>
      <p:ext uri="{BB962C8B-B14F-4D97-AF65-F5344CB8AC3E}">
        <p14:creationId xmlns:p14="http://schemas.microsoft.com/office/powerpoint/2010/main" val="5936517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Rectangle 2"/>
          <p:cNvSpPr/>
          <p:nvPr/>
        </p:nvSpPr>
        <p:spPr>
          <a:xfrm flipV="1">
            <a:off x="0" y="137160"/>
            <a:ext cx="8997696" cy="566928"/>
          </a:xfrm>
          <a:prstGeom prst="snip1Rect">
            <a:avLst>
              <a:gd name="adj" fmla="val 33593"/>
            </a:avLst>
          </a:prstGeom>
          <a:solidFill>
            <a:srgbClr val="14A3DB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" name="Text Placeholder 2" hidden="1"/>
          <p:cNvSpPr txBox="1">
            <a:spLocks/>
          </p:cNvSpPr>
          <p:nvPr/>
        </p:nvSpPr>
        <p:spPr bwMode="auto">
          <a:xfrm>
            <a:off x="4288536" y="4901184"/>
            <a:ext cx="1536192" cy="128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Font typeface="Wingdings" pitchFamily="1" charset="2"/>
              <a:buNone/>
              <a:defRPr lang="en-US" sz="2400" b="1" kern="1200" baseline="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823913">
              <a:lnSpc>
                <a:spcPct val="100000"/>
              </a:lnSpc>
              <a:spcBef>
                <a:spcPct val="0"/>
              </a:spcBef>
              <a:buClr>
                <a:srgbClr val="00679F"/>
              </a:buClr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sz="800" b="0">
                <a:solidFill>
                  <a:srgbClr val="B2B2B2"/>
                </a:solidFill>
              </a:rPr>
              <a:t>First Solar Confidential &amp; Proprietary</a:t>
            </a:r>
          </a:p>
        </p:txBody>
      </p:sp>
      <p:sp>
        <p:nvSpPr>
          <p:cNvPr id="4121" name="Title Placeholder 1"/>
          <p:cNvSpPr>
            <a:spLocks noGrp="1"/>
          </p:cNvSpPr>
          <p:nvPr>
            <p:ph type="title"/>
          </p:nvPr>
        </p:nvSpPr>
        <p:spPr bwMode="auto">
          <a:xfrm>
            <a:off x="303213" y="0"/>
            <a:ext cx="8503920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64592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01752" y="822960"/>
            <a:ext cx="8503920" cy="402336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</a:t>
            </a:r>
          </a:p>
          <a:p>
            <a:pPr lvl="4"/>
            <a:endParaRPr lang="en-US" dirty="0" smtClean="0"/>
          </a:p>
        </p:txBody>
      </p:sp>
      <p:sp>
        <p:nvSpPr>
          <p:cNvPr id="12" name="Rectangle 21"/>
          <p:cNvSpPr>
            <a:spLocks noGrp="1" noChangeArrowheads="1"/>
          </p:cNvSpPr>
          <p:nvPr/>
        </p:nvSpPr>
        <p:spPr bwMode="auto">
          <a:xfrm>
            <a:off x="8597246" y="4674870"/>
            <a:ext cx="457200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 anchorCtr="0"/>
          <a:lstStyle/>
          <a:p>
            <a:pPr algn="r"/>
            <a:fld id="{2EFC56DB-0B3A-4FC6-9CA8-74B391DA3C8A}" type="slidenum">
              <a:rPr lang="en-US" sz="800" noProof="0" smtClean="0">
                <a:solidFill>
                  <a:schemeClr val="tx1"/>
                </a:solidFill>
                <a:latin typeface="Calibri" pitchFamily="1" charset="0"/>
              </a:rPr>
              <a:pPr algn="r"/>
              <a:t>‹#›</a:t>
            </a:fld>
            <a:endParaRPr lang="en-US" sz="950" noProof="0" dirty="0">
              <a:solidFill>
                <a:schemeClr val="tx1"/>
              </a:solidFill>
              <a:latin typeface="Calibri" pitchFamily="1" charset="0"/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8242915" y="3821423"/>
            <a:ext cx="1553630" cy="228600"/>
          </a:xfrm>
          <a:prstGeom prst="rect">
            <a:avLst/>
          </a:prstGeom>
        </p:spPr>
        <p:txBody>
          <a:bodyPr wrap="none" bIns="91440">
            <a:spAutoFit/>
          </a:bodyPr>
          <a:lstStyle/>
          <a:p>
            <a:pPr marL="342900" marR="0" lvl="0" indent="-342900" algn="l" defTabSz="8239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79F"/>
              </a:buClr>
              <a:buSzTx/>
              <a:buFont typeface="Wingdings" pitchFamily="1" charset="2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lang="en-US" sz="700" spc="30" baseline="0" noProof="0" dirty="0" smtClean="0">
                <a:solidFill>
                  <a:schemeClr val="tx1"/>
                </a:solidFill>
                <a:latin typeface="Calibri" pitchFamily="1" charset="0"/>
              </a:rPr>
              <a:t>© Copyright 2013, First Solar, Inc.</a:t>
            </a:r>
            <a:endParaRPr kumimoji="0" lang="en-US" sz="700" b="0" i="0" u="none" strike="noStrike" kern="1200" cap="none" spc="3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1" charset="0"/>
              <a:ea typeface="+mn-ea"/>
              <a:cs typeface="+mn-c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3950"/>
            <a:ext cx="91440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643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6" r:id="rId1"/>
    <p:sldLayoutId id="2147484319" r:id="rId2"/>
    <p:sldLayoutId id="2147484273" r:id="rId3"/>
    <p:sldLayoutId id="2147484275" r:id="rId4"/>
    <p:sldLayoutId id="2147484317" r:id="rId5"/>
    <p:sldLayoutId id="2147484318" r:id="rId6"/>
    <p:sldLayoutId id="2147484336" r:id="rId7"/>
    <p:sldLayoutId id="2147484270" r:id="rId8"/>
    <p:sldLayoutId id="2147484339" r:id="rId9"/>
    <p:sldLayoutId id="2147484327" r:id="rId10"/>
    <p:sldLayoutId id="2147484337" r:id="rId11"/>
    <p:sldLayoutId id="2147484371" r:id="rId12"/>
    <p:sldLayoutId id="2147484262" r:id="rId13"/>
    <p:sldLayoutId id="2147484372" r:id="rId14"/>
    <p:sldLayoutId id="2147484330" r:id="rId15"/>
    <p:sldLayoutId id="2147484383" r:id="rId16"/>
    <p:sldLayoutId id="2147484263" r:id="rId17"/>
    <p:sldLayoutId id="2147484385" r:id="rId18"/>
    <p:sldLayoutId id="2147484320" r:id="rId19"/>
    <p:sldLayoutId id="2147484264" r:id="rId20"/>
    <p:sldLayoutId id="2147484386" r:id="rId21"/>
    <p:sldLayoutId id="2147484340" r:id="rId22"/>
    <p:sldLayoutId id="2147484331" r:id="rId23"/>
    <p:sldLayoutId id="2147484266" r:id="rId24"/>
    <p:sldLayoutId id="2147484369" r:id="rId25"/>
    <p:sldLayoutId id="2147484267" r:id="rId26"/>
    <p:sldLayoutId id="2147484268" r:id="rId27"/>
    <p:sldLayoutId id="2147484316" r:id="rId28"/>
    <p:sldLayoutId id="2147484328" r:id="rId29"/>
    <p:sldLayoutId id="2147484324" r:id="rId30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2400" b="0" i="0" kern="1200" spc="0" baseline="0" dirty="0" smtClean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>
          <a:solidFill>
            <a:srgbClr val="CF1E21"/>
          </a:solidFill>
          <a:latin typeface="Calibri Italic" pitchFamily="1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>
          <a:solidFill>
            <a:srgbClr val="CF1E21"/>
          </a:solidFill>
          <a:latin typeface="Calibri Italic" pitchFamily="1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>
          <a:solidFill>
            <a:srgbClr val="CF1E21"/>
          </a:solidFill>
          <a:latin typeface="Calibri Italic" pitchFamily="1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>
          <a:solidFill>
            <a:srgbClr val="CF1E21"/>
          </a:solidFill>
          <a:latin typeface="Calibri Italic" pitchFamily="1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</a:defRPr>
      </a:lvl9pPr>
    </p:titleStyle>
    <p:bodyStyle>
      <a:lvl1pPr marL="228600" marR="0" indent="-228600" algn="l" defTabSz="9144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tx1"/>
        </a:buClr>
        <a:buSzTx/>
        <a:buFont typeface="Arial" pitchFamily="34" charset="0"/>
        <a:buChar char="•"/>
        <a:tabLst>
          <a:tab pos="2743200" algn="l"/>
          <a:tab pos="3657600" algn="l"/>
          <a:tab pos="4572000" algn="l"/>
          <a:tab pos="5486400" algn="l"/>
        </a:tabLst>
        <a:defRPr lang="en-US" sz="1600" b="0" kern="1200" baseline="0" noProof="0">
          <a:solidFill>
            <a:schemeClr val="tx1"/>
          </a:solidFill>
          <a:latin typeface="+mn-lt"/>
          <a:ea typeface="+mn-ea"/>
          <a:cs typeface="+mn-cs"/>
        </a:defRPr>
      </a:lvl1pPr>
      <a:lvl2pPr marL="515938" indent="-287338" algn="l" rtl="0" eaLnBrk="1" fontAlgn="base" hangingPunct="1">
        <a:lnSpc>
          <a:spcPct val="100000"/>
        </a:lnSpc>
        <a:spcBef>
          <a:spcPts val="480"/>
        </a:spcBef>
        <a:spcAft>
          <a:spcPts val="0"/>
        </a:spcAft>
        <a:buClr>
          <a:schemeClr val="tx1"/>
        </a:buClr>
        <a:buFont typeface="Calibri" pitchFamily="34" charset="0"/>
        <a:buChar char="—"/>
        <a:tabLst>
          <a:tab pos="2743200" algn="l"/>
          <a:tab pos="3657600" algn="l"/>
          <a:tab pos="4572000" algn="l"/>
          <a:tab pos="5486400" algn="l"/>
        </a:tabLst>
        <a:defRPr lang="en-US" sz="1500" b="0" kern="1200" baseline="0" noProof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744538" indent="-228600" algn="l" rtl="0" eaLnBrk="1" fontAlgn="base" hangingPunct="1">
        <a:lnSpc>
          <a:spcPct val="100000"/>
        </a:lnSpc>
        <a:spcBef>
          <a:spcPts val="480"/>
        </a:spcBef>
        <a:spcAft>
          <a:spcPts val="0"/>
        </a:spcAft>
        <a:buClr>
          <a:schemeClr val="tx1"/>
        </a:buClr>
        <a:buSzPct val="100000"/>
        <a:buFont typeface="Calibri" pitchFamily="34" charset="0"/>
        <a:buChar char="–"/>
        <a:tabLst>
          <a:tab pos="2743200" algn="l"/>
          <a:tab pos="3657600" algn="l"/>
          <a:tab pos="4572000" algn="l"/>
          <a:tab pos="5486400" algn="l"/>
        </a:tabLst>
        <a:defRPr lang="en-US" sz="1500" b="0" kern="1200" baseline="0" noProof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rtl="0" eaLnBrk="1" fontAlgn="base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1"/>
        </a:buClr>
        <a:buFont typeface="Calibri" pitchFamily="34" charset="0"/>
        <a:buChar char="–"/>
        <a:tabLst>
          <a:tab pos="2743200" algn="l"/>
          <a:tab pos="3657600" algn="l"/>
          <a:tab pos="4572000" algn="l"/>
          <a:tab pos="5486400" algn="l"/>
        </a:tabLst>
        <a:defRPr lang="en-US" sz="1500" b="0" kern="1200" baseline="0" noProof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rtl="0" eaLnBrk="1" fontAlgn="base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1"/>
        </a:buClr>
        <a:buSzPct val="100000"/>
        <a:buFont typeface="Calibri" pitchFamily="34" charset="0"/>
        <a:buChar char="–"/>
        <a:tabLst>
          <a:tab pos="2743200" algn="l"/>
          <a:tab pos="3657600" algn="l"/>
          <a:tab pos="4572000" algn="l"/>
          <a:tab pos="5486400" algn="l"/>
        </a:tabLst>
        <a:defRPr lang="en-US" sz="16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Rectangle 2"/>
          <p:cNvSpPr/>
          <p:nvPr/>
        </p:nvSpPr>
        <p:spPr>
          <a:xfrm flipV="1">
            <a:off x="0" y="137160"/>
            <a:ext cx="8997696" cy="566928"/>
          </a:xfrm>
          <a:prstGeom prst="snip1Rect">
            <a:avLst>
              <a:gd name="adj" fmla="val 33593"/>
            </a:avLst>
          </a:prstGeom>
          <a:solidFill>
            <a:srgbClr val="14A3DB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" name="Text Placeholder 2" hidden="1"/>
          <p:cNvSpPr txBox="1">
            <a:spLocks/>
          </p:cNvSpPr>
          <p:nvPr/>
        </p:nvSpPr>
        <p:spPr bwMode="auto">
          <a:xfrm>
            <a:off x="4288536" y="4901184"/>
            <a:ext cx="1536192" cy="128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Font typeface="Wingdings" pitchFamily="1" charset="2"/>
              <a:buNone/>
              <a:defRPr lang="en-US" sz="2400" b="1" kern="1200" baseline="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823913">
              <a:lnSpc>
                <a:spcPct val="100000"/>
              </a:lnSpc>
              <a:spcBef>
                <a:spcPct val="0"/>
              </a:spcBef>
              <a:buClr>
                <a:srgbClr val="00679F"/>
              </a:buClr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sz="800" b="0">
                <a:solidFill>
                  <a:srgbClr val="B2B2B2"/>
                </a:solidFill>
              </a:rPr>
              <a:t>First Solar Confidential &amp; Proprietary</a:t>
            </a:r>
          </a:p>
        </p:txBody>
      </p:sp>
      <p:sp>
        <p:nvSpPr>
          <p:cNvPr id="4121" name="Title Placeholder 1"/>
          <p:cNvSpPr>
            <a:spLocks noGrp="1"/>
          </p:cNvSpPr>
          <p:nvPr>
            <p:ph type="title"/>
          </p:nvPr>
        </p:nvSpPr>
        <p:spPr bwMode="auto">
          <a:xfrm>
            <a:off x="303213" y="0"/>
            <a:ext cx="8503920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64592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01752" y="822960"/>
            <a:ext cx="8503920" cy="402336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</a:t>
            </a:r>
          </a:p>
          <a:p>
            <a:pPr lvl="4"/>
            <a:endParaRPr lang="en-US" dirty="0" smtClean="0"/>
          </a:p>
        </p:txBody>
      </p:sp>
      <p:sp>
        <p:nvSpPr>
          <p:cNvPr id="12" name="Rectangle 21"/>
          <p:cNvSpPr>
            <a:spLocks noGrp="1" noChangeArrowheads="1"/>
          </p:cNvSpPr>
          <p:nvPr/>
        </p:nvSpPr>
        <p:spPr bwMode="auto">
          <a:xfrm>
            <a:off x="8597246" y="4674870"/>
            <a:ext cx="457200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 anchorCtr="0"/>
          <a:lstStyle/>
          <a:p>
            <a:pPr algn="r"/>
            <a:fld id="{2EFC56DB-0B3A-4FC6-9CA8-74B391DA3C8A}" type="slidenum">
              <a:rPr lang="en-US" sz="800" noProof="0" smtClean="0">
                <a:solidFill>
                  <a:schemeClr val="tx1"/>
                </a:solidFill>
                <a:latin typeface="Calibri" pitchFamily="1" charset="0"/>
              </a:rPr>
              <a:pPr algn="r"/>
              <a:t>‹#›</a:t>
            </a:fld>
            <a:endParaRPr lang="en-US" sz="950" noProof="0" dirty="0">
              <a:solidFill>
                <a:schemeClr val="tx1"/>
              </a:solidFill>
              <a:latin typeface="Calibri" pitchFamily="1" charset="0"/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7177811" y="2747509"/>
            <a:ext cx="3683838" cy="246221"/>
          </a:xfrm>
          <a:prstGeom prst="rect">
            <a:avLst/>
          </a:prstGeom>
        </p:spPr>
        <p:txBody>
          <a:bodyPr wrap="square" bIns="91440">
            <a:spAutoFit/>
          </a:bodyPr>
          <a:lstStyle/>
          <a:p>
            <a:pPr marL="342900" marR="0" lvl="0" indent="-342900" algn="l" defTabSz="8239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79F"/>
              </a:buClr>
              <a:buSzTx/>
              <a:buFont typeface="Wingdings" pitchFamily="1" charset="2"/>
              <a:buNone/>
              <a:tabLst>
                <a:tab pos="2743200" algn="l"/>
                <a:tab pos="3657600" algn="l"/>
                <a:tab pos="4572000" algn="l"/>
                <a:tab pos="5486400" algn="l"/>
              </a:tabLst>
              <a:defRPr/>
            </a:pPr>
            <a:r>
              <a:rPr lang="en-US" sz="700" spc="30" baseline="0" noProof="0" dirty="0" smtClean="0">
                <a:solidFill>
                  <a:schemeClr val="tx1"/>
                </a:solidFill>
                <a:latin typeface="Calibri" pitchFamily="1" charset="0"/>
              </a:rPr>
              <a:t>© Copyright 2013, First Solar, Inc.  </a:t>
            </a:r>
            <a:r>
              <a:rPr kumimoji="0" lang="en-US" sz="7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1" charset="0"/>
                <a:ea typeface="+mn-ea"/>
                <a:cs typeface="+mn-cs"/>
              </a:rPr>
              <a:t>|   First Solar Confidential &amp; Proprietary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3950"/>
            <a:ext cx="91440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2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9" r:id="rId1"/>
    <p:sldLayoutId id="2147484373" r:id="rId2"/>
    <p:sldLayoutId id="2147484351" r:id="rId3"/>
    <p:sldLayoutId id="2147484374" r:id="rId4"/>
    <p:sldLayoutId id="2147484353" r:id="rId5"/>
    <p:sldLayoutId id="2147484375" r:id="rId6"/>
    <p:sldLayoutId id="2147484355" r:id="rId7"/>
    <p:sldLayoutId id="2147484376" r:id="rId8"/>
    <p:sldLayoutId id="2147484357" r:id="rId9"/>
    <p:sldLayoutId id="2147484359" r:id="rId10"/>
    <p:sldLayoutId id="2147484384" r:id="rId11"/>
    <p:sldLayoutId id="2147484387" r:id="rId12"/>
    <p:sldLayoutId id="2147484361" r:id="rId13"/>
    <p:sldLayoutId id="2147484362" r:id="rId14"/>
    <p:sldLayoutId id="2147484388" r:id="rId15"/>
    <p:sldLayoutId id="2147484364" r:id="rId16"/>
    <p:sldLayoutId id="2147484381" r:id="rId17"/>
    <p:sldLayoutId id="2147484366" r:id="rId18"/>
    <p:sldLayoutId id="2147484370" r:id="rId19"/>
    <p:sldLayoutId id="2147484367" r:id="rId20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2400" b="0" i="0" kern="1200" spc="0" baseline="0" dirty="0" smtClean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>
          <a:solidFill>
            <a:srgbClr val="CF1E21"/>
          </a:solidFill>
          <a:latin typeface="Calibri Italic" pitchFamily="1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>
          <a:solidFill>
            <a:srgbClr val="CF1E21"/>
          </a:solidFill>
          <a:latin typeface="Calibri Italic" pitchFamily="1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>
          <a:solidFill>
            <a:srgbClr val="CF1E21"/>
          </a:solidFill>
          <a:latin typeface="Calibri Italic" pitchFamily="1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>
          <a:solidFill>
            <a:srgbClr val="CF1E21"/>
          </a:solidFill>
          <a:latin typeface="Calibri Italic" pitchFamily="1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</a:defRPr>
      </a:lvl9pPr>
    </p:titleStyle>
    <p:bodyStyle>
      <a:lvl1pPr marL="228600" marR="0" indent="-228600" algn="l" defTabSz="9144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tx1"/>
        </a:buClr>
        <a:buSzTx/>
        <a:buFont typeface="Arial" pitchFamily="34" charset="0"/>
        <a:buChar char="•"/>
        <a:tabLst>
          <a:tab pos="2743200" algn="l"/>
          <a:tab pos="3657600" algn="l"/>
          <a:tab pos="4572000" algn="l"/>
          <a:tab pos="5486400" algn="l"/>
        </a:tabLst>
        <a:defRPr lang="en-US" sz="1600" b="0" kern="1200" baseline="0" noProof="0">
          <a:solidFill>
            <a:schemeClr val="tx1"/>
          </a:solidFill>
          <a:latin typeface="+mn-lt"/>
          <a:ea typeface="+mn-ea"/>
          <a:cs typeface="+mn-cs"/>
        </a:defRPr>
      </a:lvl1pPr>
      <a:lvl2pPr marL="515938" indent="-287338" algn="l" rtl="0" eaLnBrk="1" fontAlgn="base" hangingPunct="1">
        <a:lnSpc>
          <a:spcPct val="100000"/>
        </a:lnSpc>
        <a:spcBef>
          <a:spcPts val="480"/>
        </a:spcBef>
        <a:spcAft>
          <a:spcPts val="0"/>
        </a:spcAft>
        <a:buClr>
          <a:schemeClr val="tx1"/>
        </a:buClr>
        <a:buFont typeface="Calibri" pitchFamily="34" charset="0"/>
        <a:buChar char="—"/>
        <a:tabLst>
          <a:tab pos="2743200" algn="l"/>
          <a:tab pos="3657600" algn="l"/>
          <a:tab pos="4572000" algn="l"/>
          <a:tab pos="5486400" algn="l"/>
        </a:tabLst>
        <a:defRPr lang="en-US" sz="1500" b="0" kern="1200" baseline="0" noProof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744538" indent="-228600" algn="l" rtl="0" eaLnBrk="1" fontAlgn="base" hangingPunct="1">
        <a:lnSpc>
          <a:spcPct val="100000"/>
        </a:lnSpc>
        <a:spcBef>
          <a:spcPts val="480"/>
        </a:spcBef>
        <a:spcAft>
          <a:spcPts val="0"/>
        </a:spcAft>
        <a:buClr>
          <a:schemeClr val="tx1"/>
        </a:buClr>
        <a:buSzPct val="100000"/>
        <a:buFont typeface="Calibri" pitchFamily="34" charset="0"/>
        <a:buChar char="–"/>
        <a:tabLst>
          <a:tab pos="2743200" algn="l"/>
          <a:tab pos="3657600" algn="l"/>
          <a:tab pos="4572000" algn="l"/>
          <a:tab pos="5486400" algn="l"/>
        </a:tabLst>
        <a:defRPr lang="en-US" sz="1500" b="0" kern="1200" baseline="0" noProof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rtl="0" eaLnBrk="1" fontAlgn="base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1"/>
        </a:buClr>
        <a:buFont typeface="Calibri" pitchFamily="34" charset="0"/>
        <a:buChar char="–"/>
        <a:tabLst>
          <a:tab pos="2743200" algn="l"/>
          <a:tab pos="3657600" algn="l"/>
          <a:tab pos="4572000" algn="l"/>
          <a:tab pos="5486400" algn="l"/>
        </a:tabLst>
        <a:defRPr lang="en-US" sz="1500" b="0" kern="1200" baseline="0" noProof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rtl="0" eaLnBrk="1" fontAlgn="base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1"/>
        </a:buClr>
        <a:buSzPct val="100000"/>
        <a:buFont typeface="Calibri" pitchFamily="34" charset="0"/>
        <a:buChar char="–"/>
        <a:tabLst>
          <a:tab pos="2743200" algn="l"/>
          <a:tab pos="3657600" algn="l"/>
          <a:tab pos="4572000" algn="l"/>
          <a:tab pos="5486400" algn="l"/>
        </a:tabLst>
        <a:defRPr lang="en-US" sz="16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 Script to Help Write Scripts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Graham Blatz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0823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822960"/>
            <a:ext cx="4041648" cy="4023360"/>
          </a:xfrm>
        </p:spPr>
        <p:txBody>
          <a:bodyPr/>
          <a:lstStyle/>
          <a:p>
            <a:r>
              <a:rPr lang="en-US" dirty="0" smtClean="0"/>
              <a:t>JMP is very good at providing JSL code for complex objects automatically!  Make your bivariate plot  as fancy as you want, then </a:t>
            </a:r>
            <a:r>
              <a:rPr lang="en-US" i="1" dirty="0" smtClean="0"/>
              <a:t>copy script</a:t>
            </a:r>
            <a:r>
              <a:rPr lang="en-US" dirty="0" smtClean="0"/>
              <a:t>. </a:t>
            </a:r>
          </a:p>
          <a:p>
            <a:r>
              <a:rPr lang="en-US" dirty="0" smtClean="0"/>
              <a:t>However, these helpful code pieces can be enormous.  Complex scripting and many-layered reports can lead to scripts that are cumbersome to navigate and edit.</a:t>
            </a: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742950"/>
            <a:ext cx="394970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2419349"/>
            <a:ext cx="2133600" cy="239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3429000" y="2876550"/>
            <a:ext cx="1905000" cy="1371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27369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Solutions To Managing Long Scripts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Perfect scroll wheel prowess. </a:t>
            </a:r>
          </a:p>
          <a:p>
            <a:r>
              <a:rPr lang="en-US" dirty="0" smtClean="0"/>
              <a:t>JMP 11 introduced code-folding which helped significantly.  This still requires a bit of diligence by either editing a file to fold more than the default expressions which can occasionally lead to too much folding.</a:t>
            </a:r>
          </a:p>
          <a:p>
            <a:r>
              <a:rPr lang="en-US" dirty="0" smtClean="0"/>
              <a:t>Modular scripting – the art of having a script execute many scripts using </a:t>
            </a:r>
            <a:r>
              <a:rPr lang="en-US" dirty="0" smtClean="0">
                <a:solidFill>
                  <a:srgbClr val="0070C0"/>
                </a:solidFill>
              </a:rPr>
              <a:t>include()</a:t>
            </a:r>
            <a:r>
              <a:rPr lang="en-US" dirty="0" smtClean="0"/>
              <a:t>.  Can still be annoying to navigate around scripts, but is arguably more functionally organized.  Pieces can be edited or referenced in more than one script and edited/updated all at once.  Special care is needed to manage namespaces to avoid variable collision.</a:t>
            </a:r>
          </a:p>
          <a:p>
            <a:r>
              <a:rPr lang="en-US" dirty="0" smtClean="0"/>
              <a:t>Comment bookmarking, like a table of contents.</a:t>
            </a:r>
          </a:p>
          <a:p>
            <a:r>
              <a:rPr lang="en-US" dirty="0" smtClean="0"/>
              <a:t>Split Screen Scripting </a:t>
            </a:r>
          </a:p>
          <a:p>
            <a:r>
              <a:rPr lang="en-US" dirty="0" smtClean="0"/>
              <a:t>????????????????????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02897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Inspiration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Wanted an interface that allows easier navigation of long scripts.</a:t>
            </a:r>
          </a:p>
          <a:p>
            <a:pPr lvl="1"/>
            <a:r>
              <a:rPr lang="en-US" dirty="0" smtClean="0"/>
              <a:t>Like Bookmarks</a:t>
            </a:r>
          </a:p>
          <a:p>
            <a:pPr lvl="1"/>
            <a:r>
              <a:rPr lang="en-US" dirty="0" smtClean="0"/>
              <a:t>Without disjointed, broken apart scripts.  Some scripts are long without any logical way to be modular.</a:t>
            </a:r>
          </a:p>
          <a:p>
            <a:r>
              <a:rPr lang="en-US" dirty="0" smtClean="0"/>
              <a:t>Began tinkering with how to get JMP to identify ‘markers’ in JSL code to break it into discernable chunks of code.  </a:t>
            </a:r>
          </a:p>
          <a:p>
            <a:pPr lvl="1"/>
            <a:r>
              <a:rPr lang="en-US" dirty="0" smtClean="0"/>
              <a:t>Comments became the obvious choice, due to their lack of interaction with script execution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Load Text File(</a:t>
            </a:r>
            <a:r>
              <a:rPr lang="en-US" dirty="0" err="1" smtClean="0">
                <a:solidFill>
                  <a:srgbClr val="7030A0"/>
                </a:solidFill>
              </a:rPr>
              <a:t>script_path</a:t>
            </a:r>
            <a:r>
              <a:rPr lang="en-US" dirty="0" smtClean="0">
                <a:solidFill>
                  <a:srgbClr val="0070C0"/>
                </a:solidFill>
              </a:rPr>
              <a:t>)</a:t>
            </a:r>
            <a:r>
              <a:rPr lang="en-US" dirty="0" smtClean="0"/>
              <a:t> would import a character string version of the code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Regex() </a:t>
            </a:r>
            <a:r>
              <a:rPr lang="en-US" dirty="0" smtClean="0"/>
              <a:t>could then be used upon the long (very long) string systematically to start breaking off chunks by looking for a particular matching scheme, since comments were imported into the string.</a:t>
            </a:r>
          </a:p>
          <a:p>
            <a:pPr lvl="1"/>
            <a:r>
              <a:rPr lang="en-US" dirty="0" smtClean="0"/>
              <a:t>These </a:t>
            </a:r>
            <a:r>
              <a:rPr lang="en-US" dirty="0" err="1" smtClean="0"/>
              <a:t>Regexed</a:t>
            </a:r>
            <a:r>
              <a:rPr lang="en-US" dirty="0" smtClean="0"/>
              <a:t> pieces of code could then have something useful done to them, organized in some sort of custom windowed object that displays the pieces of a code in an easily navigable format.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710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Works (Regex)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Upon importing of the text file version of the script, </a:t>
            </a:r>
            <a:r>
              <a:rPr lang="en-US" dirty="0" smtClean="0">
                <a:solidFill>
                  <a:srgbClr val="0070C0"/>
                </a:solidFill>
              </a:rPr>
              <a:t>Regex() </a:t>
            </a:r>
            <a:r>
              <a:rPr lang="en-US" dirty="0" smtClean="0"/>
              <a:t>looks for a specific kind of comment.  I picked something picky and unusual that mostly stands out.</a:t>
            </a:r>
          </a:p>
          <a:p>
            <a:r>
              <a:rPr lang="en-US" dirty="0">
                <a:solidFill>
                  <a:srgbClr val="0000DD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Regex</a:t>
            </a:r>
            <a:r>
              <a:rPr lang="en-US" b="1" dirty="0">
                <a:solidFill>
                  <a:srgbClr val="C9162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txt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8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"@@@@Title\((.*?)\)"</a:t>
            </a:r>
            <a:r>
              <a:rPr lang="en-US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8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"\1"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C9162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b="1" dirty="0" smtClean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This looks for a comment that looks something like this:</a:t>
            </a:r>
          </a:p>
          <a:p>
            <a:pPr lvl="1"/>
            <a:r>
              <a:rPr lang="en-US" sz="160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//@@@@Title(</a:t>
            </a:r>
            <a:r>
              <a:rPr lang="en-US" sz="1600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name_of_bookmark</a:t>
            </a:r>
            <a:r>
              <a:rPr lang="en-US" sz="1600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 smtClean="0">
                <a:cs typeface="Courier New" panose="02070309020205020404" pitchFamily="49" charset="0"/>
              </a:rPr>
              <a:t>The part that is allowed to change to be whatever is the </a:t>
            </a:r>
            <a:r>
              <a:rPr lang="en-US" dirty="0" err="1" smtClean="0">
                <a:cs typeface="Courier New" panose="02070309020205020404" pitchFamily="49" charset="0"/>
              </a:rPr>
              <a:t>name_of_bookmark</a:t>
            </a:r>
            <a:r>
              <a:rPr lang="en-US" dirty="0" smtClean="0">
                <a:cs typeface="Courier New" panose="02070309020205020404" pitchFamily="49" charset="0"/>
              </a:rPr>
              <a:t>.</a:t>
            </a: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The end of the chunk is signified by:</a:t>
            </a:r>
          </a:p>
          <a:p>
            <a:pPr lvl="1"/>
            <a:r>
              <a:rPr lang="en-US" sz="160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//@@@@</a:t>
            </a:r>
            <a:r>
              <a:rPr lang="en-US" sz="1600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r>
              <a:rPr lang="en-US" sz="1700" dirty="0" smtClean="0">
                <a:solidFill>
                  <a:schemeClr val="tx1">
                    <a:lumMod val="50000"/>
                  </a:schemeClr>
                </a:solidFill>
                <a:cs typeface="Courier New" panose="02070309020205020404" pitchFamily="49" charset="0"/>
              </a:rPr>
              <a:t>A for-loop iterates through all of the text between these markers and holds onto, one at a time, the name of the bookmark and the code </a:t>
            </a:r>
            <a:r>
              <a:rPr lang="en-US" sz="1700" i="1" dirty="0" smtClean="0">
                <a:solidFill>
                  <a:schemeClr val="tx1">
                    <a:lumMod val="50000"/>
                  </a:schemeClr>
                </a:solidFill>
                <a:cs typeface="Courier New" panose="02070309020205020404" pitchFamily="49" charset="0"/>
              </a:rPr>
              <a:t>between</a:t>
            </a:r>
            <a:r>
              <a:rPr lang="en-US" sz="1700" dirty="0" smtClean="0">
                <a:solidFill>
                  <a:schemeClr val="tx1">
                    <a:lumMod val="50000"/>
                  </a:schemeClr>
                </a:solidFill>
                <a:cs typeface="Courier New" panose="02070309020205020404" pitchFamily="49" charset="0"/>
              </a:rPr>
              <a:t> the comment markers</a:t>
            </a:r>
          </a:p>
          <a:p>
            <a:pPr lvl="1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194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Works (Display Object)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822960"/>
            <a:ext cx="4041648" cy="4023360"/>
          </a:xfrm>
        </p:spPr>
        <p:txBody>
          <a:bodyPr/>
          <a:lstStyle/>
          <a:p>
            <a:r>
              <a:rPr lang="en-US" dirty="0" err="1" smtClean="0"/>
              <a:t>TabBoxes</a:t>
            </a:r>
            <a:r>
              <a:rPr lang="en-US" dirty="0" smtClean="0"/>
              <a:t> are a personal favorite method of concisely displaying reports and other display objects.  Clicking between them is easy, you can give the tabs titles, which makes a good amount of sense for bookmarking a script.</a:t>
            </a:r>
          </a:p>
          <a:p>
            <a:r>
              <a:rPr lang="en-US" dirty="0" smtClean="0"/>
              <a:t>The previously mentioned </a:t>
            </a:r>
            <a:r>
              <a:rPr lang="en-US" dirty="0" smtClean="0"/>
              <a:t>for-loop </a:t>
            </a:r>
            <a:r>
              <a:rPr lang="en-US" dirty="0" smtClean="0"/>
              <a:t>sets up a </a:t>
            </a:r>
            <a:r>
              <a:rPr lang="en-US" dirty="0" err="1" smtClean="0">
                <a:solidFill>
                  <a:srgbClr val="0070C0"/>
                </a:solidFill>
              </a:rPr>
              <a:t>TabBox</a:t>
            </a:r>
            <a:r>
              <a:rPr lang="en-US" dirty="0" smtClean="0">
                <a:solidFill>
                  <a:srgbClr val="0070C0"/>
                </a:solidFill>
              </a:rPr>
              <a:t>() </a:t>
            </a:r>
            <a:r>
              <a:rPr lang="en-US" dirty="0" smtClean="0"/>
              <a:t>in a </a:t>
            </a:r>
            <a:r>
              <a:rPr lang="en-US" dirty="0" smtClean="0">
                <a:solidFill>
                  <a:srgbClr val="0070C0"/>
                </a:solidFill>
              </a:rPr>
              <a:t>New Window() </a:t>
            </a:r>
            <a:r>
              <a:rPr lang="en-US" dirty="0" smtClean="0"/>
              <a:t>with the title of the box being the extracted bookmark name, using </a:t>
            </a:r>
            <a:r>
              <a:rPr lang="en-US" dirty="0" smtClean="0">
                <a:solidFill>
                  <a:srgbClr val="0070C0"/>
                </a:solidFill>
              </a:rPr>
              <a:t>Regex()</a:t>
            </a:r>
            <a:r>
              <a:rPr lang="en-US" dirty="0" smtClean="0"/>
              <a:t>, and use a </a:t>
            </a:r>
            <a:r>
              <a:rPr lang="en-US" dirty="0" err="1" smtClean="0">
                <a:solidFill>
                  <a:srgbClr val="0070C0"/>
                </a:solidFill>
              </a:rPr>
              <a:t>ScriptBox</a:t>
            </a:r>
            <a:r>
              <a:rPr lang="en-US" dirty="0" smtClean="0">
                <a:solidFill>
                  <a:srgbClr val="0070C0"/>
                </a:solidFill>
              </a:rPr>
              <a:t>() </a:t>
            </a:r>
            <a:r>
              <a:rPr lang="en-US" dirty="0" smtClean="0"/>
              <a:t>object to paste the in-between code</a:t>
            </a:r>
          </a:p>
          <a:p>
            <a:r>
              <a:rPr lang="en-US" dirty="0" smtClean="0"/>
              <a:t>Notice the lack of the comment indicators in the </a:t>
            </a:r>
            <a:r>
              <a:rPr lang="en-US" dirty="0" err="1" smtClean="0"/>
              <a:t>tabboxed</a:t>
            </a:r>
            <a:r>
              <a:rPr lang="en-US" dirty="0" smtClean="0"/>
              <a:t> code.  Regular comments would still appear.  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0" y="209550"/>
            <a:ext cx="296227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0" y="3257550"/>
            <a:ext cx="33718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>
            <a:off x="6477000" y="2552700"/>
            <a:ext cx="990600" cy="781050"/>
          </a:xfrm>
          <a:prstGeom prst="downArrow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297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was fairly straightforward to set up a script that </a:t>
            </a:r>
            <a:r>
              <a:rPr lang="en-US" dirty="0" smtClean="0">
                <a:solidFill>
                  <a:srgbClr val="0070C0"/>
                </a:solidFill>
              </a:rPr>
              <a:t>pick file()</a:t>
            </a:r>
            <a:r>
              <a:rPr lang="en-US" dirty="0" smtClean="0"/>
              <a:t>’d a properly-formatted script and applied this simple for-loop, but a vast number of impractical challenges arose almost immediately.</a:t>
            </a:r>
          </a:p>
          <a:p>
            <a:pPr marL="630238" lvl="1" indent="-342900">
              <a:buFont typeface="+mj-lt"/>
              <a:buAutoNum type="arabicPeriod"/>
            </a:pPr>
            <a:r>
              <a:rPr lang="en-US" dirty="0" smtClean="0"/>
              <a:t>Running </a:t>
            </a:r>
            <a:r>
              <a:rPr lang="en-US" dirty="0"/>
              <a:t>the script was…hard.  The script is in a bunch of different script boxes, and running any one of them only ran that particular tab, which was less than useful.</a:t>
            </a:r>
          </a:p>
          <a:p>
            <a:pPr marL="630238" lvl="1" indent="-342900">
              <a:buFont typeface="+mj-lt"/>
              <a:buAutoNum type="arabicPeriod"/>
            </a:pPr>
            <a:r>
              <a:rPr lang="en-US" dirty="0" smtClean="0"/>
              <a:t>Saving the code was, similarly, not simple.  I could copy-paste each tab one at a time which wasn’t an option.  I needed a way to do this without a ton of effort.</a:t>
            </a:r>
          </a:p>
          <a:p>
            <a:pPr marL="630238" lvl="1" indent="-342900">
              <a:buFont typeface="+mj-lt"/>
              <a:buAutoNum type="arabicPeriod"/>
            </a:pPr>
            <a:r>
              <a:rPr lang="en-US" dirty="0" smtClean="0"/>
              <a:t>Running a script to open a script isn’t </a:t>
            </a:r>
            <a:r>
              <a:rPr lang="en-US" i="1" dirty="0" smtClean="0"/>
              <a:t>too</a:t>
            </a:r>
            <a:r>
              <a:rPr lang="en-US" dirty="0" smtClean="0"/>
              <a:t> awful but it felt more cumbersome than I liked.  You could call this a quality of life problem.   </a:t>
            </a:r>
          </a:p>
          <a:p>
            <a:pPr marL="630238" lvl="1" indent="-342900">
              <a:buFont typeface="+mj-lt"/>
              <a:buAutoNum type="arabicPeriod"/>
            </a:pPr>
            <a:endParaRPr lang="en-US" dirty="0"/>
          </a:p>
          <a:p>
            <a:pPr marL="630238" lvl="1" indent="-342900">
              <a:buFont typeface="+mj-lt"/>
              <a:buAutoNum type="arabicPeriod"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solutions </a:t>
            </a:r>
            <a:r>
              <a:rPr lang="en-US" dirty="0" smtClean="0"/>
              <a:t>to all of the above </a:t>
            </a:r>
            <a:r>
              <a:rPr lang="en-US" dirty="0" smtClean="0"/>
              <a:t>were developed using </a:t>
            </a:r>
            <a:r>
              <a:rPr lang="en-US" dirty="0" smtClean="0"/>
              <a:t>some ingenuity coupled with: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Button Box()</a:t>
            </a:r>
            <a:r>
              <a:rPr lang="en-US" dirty="0" smtClean="0"/>
              <a:t>s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Show Properties()  </a:t>
            </a:r>
            <a:r>
              <a:rPr lang="en-US" dirty="0" smtClean="0">
                <a:solidFill>
                  <a:srgbClr val="00B050"/>
                </a:solidFill>
              </a:rPr>
              <a:t>//bless you, show properties(), bless you</a:t>
            </a:r>
            <a:endParaRPr lang="en-US" dirty="0">
              <a:solidFill>
                <a:srgbClr val="00B050"/>
              </a:solidFill>
            </a:endParaRPr>
          </a:p>
          <a:p>
            <a:pPr marL="2286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4738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The Formatted 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822960"/>
            <a:ext cx="5032248" cy="402336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Solving the “Run” problem wasn’t unreasonably tricky.</a:t>
            </a:r>
          </a:p>
          <a:p>
            <a:pPr lvl="1"/>
            <a:r>
              <a:rPr lang="en-US" dirty="0" smtClean="0"/>
              <a:t>Show Properties around a pre-generated </a:t>
            </a:r>
            <a:r>
              <a:rPr lang="en-US" dirty="0" err="1" smtClean="0">
                <a:solidFill>
                  <a:srgbClr val="0070C0"/>
                </a:solidFill>
              </a:rPr>
              <a:t>tabbox</a:t>
            </a:r>
            <a:r>
              <a:rPr lang="en-US" dirty="0" smtClean="0">
                <a:solidFill>
                  <a:srgbClr val="0070C0"/>
                </a:solidFill>
              </a:rPr>
              <a:t>() </a:t>
            </a:r>
            <a:r>
              <a:rPr lang="en-US" dirty="0" smtClean="0"/>
              <a:t>proved an enlightening experience.  The Scripting Guide .pdf is great, but you don’t really know an object until you’ve </a:t>
            </a:r>
            <a:r>
              <a:rPr lang="en-US" dirty="0" smtClean="0">
                <a:solidFill>
                  <a:srgbClr val="0070C0"/>
                </a:solidFill>
              </a:rPr>
              <a:t>show properties()</a:t>
            </a:r>
            <a:r>
              <a:rPr lang="en-US" dirty="0" smtClean="0"/>
              <a:t>’d it.</a:t>
            </a:r>
          </a:p>
          <a:p>
            <a:pPr lvl="1"/>
            <a:r>
              <a:rPr lang="en-US" dirty="0" smtClean="0"/>
              <a:t>It can be scary at first!  Your log fills up with a million unfamiliar commands and actions.  JMP 12 is good at having ToolTips for most of these.   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&lt;&lt;Get Tab Cou</a:t>
            </a:r>
            <a:r>
              <a:rPr lang="en-US" dirty="0" smtClean="0"/>
              <a:t>nt returned the number of tabs, and I could for-loop through the indexed tabs and extract the text from the </a:t>
            </a:r>
            <a:r>
              <a:rPr lang="en-US" dirty="0" smtClean="0">
                <a:solidFill>
                  <a:srgbClr val="0070C0"/>
                </a:solidFill>
              </a:rPr>
              <a:t>Script Box()</a:t>
            </a:r>
            <a:r>
              <a:rPr lang="en-US" dirty="0" smtClean="0"/>
              <a:t> in each one using </a:t>
            </a:r>
            <a:r>
              <a:rPr lang="en-US" dirty="0" smtClean="0">
                <a:solidFill>
                  <a:srgbClr val="0070C0"/>
                </a:solidFill>
              </a:rPr>
              <a:t>&lt;&lt; get text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Finding the display tree location of the script box ended up being in the form: </a:t>
            </a:r>
            <a:r>
              <a:rPr lang="en-US" dirty="0" err="1" smtClean="0"/>
              <a:t>tab_reference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][1], meaning the first display object in the </a:t>
            </a:r>
            <a:r>
              <a:rPr lang="en-US" i="1" dirty="0" err="1" smtClean="0"/>
              <a:t>i</a:t>
            </a:r>
            <a:r>
              <a:rPr lang="en-US" dirty="0" err="1" smtClean="0"/>
              <a:t>th</a:t>
            </a:r>
            <a:r>
              <a:rPr lang="en-US" dirty="0" smtClean="0"/>
              <a:t> tab.  </a:t>
            </a:r>
          </a:p>
          <a:p>
            <a:pPr lvl="1"/>
            <a:r>
              <a:rPr lang="en-US" dirty="0" smtClean="0"/>
              <a:t>Each script box’s contents were concatenated as a string, separated  by a return (“\!n”), parsed, and then evaluated.  </a:t>
            </a:r>
            <a:r>
              <a:rPr lang="en-US" dirty="0" err="1" smtClean="0">
                <a:solidFill>
                  <a:srgbClr val="0070C0"/>
                </a:solidFill>
              </a:rPr>
              <a:t>Eval</a:t>
            </a:r>
            <a:r>
              <a:rPr lang="en-US" dirty="0" smtClean="0">
                <a:solidFill>
                  <a:srgbClr val="0070C0"/>
                </a:solidFill>
              </a:rPr>
              <a:t>(parse(</a:t>
            </a:r>
            <a:r>
              <a:rPr lang="en-US" dirty="0" err="1" smtClean="0"/>
              <a:t>concated_string</a:t>
            </a:r>
            <a:r>
              <a:rPr lang="en-US" dirty="0" smtClean="0">
                <a:solidFill>
                  <a:srgbClr val="0070C0"/>
                </a:solidFill>
              </a:rPr>
              <a:t>)); </a:t>
            </a:r>
          </a:p>
          <a:p>
            <a:pPr lvl="1"/>
            <a:r>
              <a:rPr lang="en-US" dirty="0" smtClean="0"/>
              <a:t>Voila!  This was simply embedded in button box.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5750"/>
            <a:ext cx="32004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2021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the Formatted 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Saving piggy-backed on the solved Run All problem.  I now knew I could collect my script together, but a few wrinkles needed ironed out.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Pick File() </a:t>
            </a:r>
            <a:r>
              <a:rPr lang="en-US" dirty="0" smtClean="0"/>
              <a:t>is a good function, but it doesn’t act like a </a:t>
            </a:r>
            <a:r>
              <a:rPr lang="en-US" i="1" dirty="0" smtClean="0"/>
              <a:t>save </a:t>
            </a:r>
            <a:r>
              <a:rPr lang="en-US" dirty="0" smtClean="0"/>
              <a:t>function by default.   You point, it returns a path of what you pointed at, but pick file has some fantastically flexible arguments that allow you to not only mimic the process of saving (picking a file name), but defaults what kind of file you’d like to save.  My general form of this looks like:</a:t>
            </a:r>
          </a:p>
          <a:p>
            <a:pPr lvl="1"/>
            <a:r>
              <a:rPr lang="en-US" sz="1600" dirty="0" err="1">
                <a:solidFill>
                  <a:srgbClr val="000000"/>
                </a:solidFill>
                <a:latin typeface="Consolas"/>
              </a:rPr>
              <a:t>save_start</a:t>
            </a:r>
            <a:r>
              <a:rPr lang="en-US" sz="16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dirty="0">
                <a:solidFill>
                  <a:srgbClr val="000080"/>
                </a:solidFill>
                <a:latin typeface="Consolas"/>
              </a:rPr>
              <a:t>=</a:t>
            </a:r>
            <a:r>
              <a:rPr lang="en-US" sz="16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dirty="0">
                <a:solidFill>
                  <a:srgbClr val="0000DD"/>
                </a:solidFill>
                <a:latin typeface="Consolas"/>
              </a:rPr>
              <a:t>pick file</a:t>
            </a:r>
            <a:r>
              <a:rPr lang="en-US" sz="1600" b="1" dirty="0">
                <a:solidFill>
                  <a:srgbClr val="C91629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800080"/>
                </a:solidFill>
                <a:latin typeface="Consolas"/>
              </a:rPr>
              <a:t>""</a:t>
            </a:r>
            <a:r>
              <a:rPr lang="en-US" sz="1600" b="1" dirty="0">
                <a:solidFill>
                  <a:srgbClr val="000080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800080"/>
                </a:solidFill>
                <a:latin typeface="Consolas"/>
              </a:rPr>
              <a:t>""</a:t>
            </a:r>
            <a:r>
              <a:rPr lang="en-US" sz="1600" b="1" dirty="0">
                <a:solidFill>
                  <a:srgbClr val="000080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C91629"/>
                </a:solidFill>
                <a:latin typeface="Consolas"/>
              </a:rPr>
              <a:t>{</a:t>
            </a:r>
            <a:r>
              <a:rPr lang="en-US" sz="1600" b="1" dirty="0">
                <a:solidFill>
                  <a:srgbClr val="800080"/>
                </a:solidFill>
                <a:latin typeface="Consolas"/>
              </a:rPr>
              <a:t>"JMP </a:t>
            </a:r>
            <a:r>
              <a:rPr lang="en-US" sz="1600" b="1" dirty="0" err="1" smtClean="0">
                <a:solidFill>
                  <a:srgbClr val="800080"/>
                </a:solidFill>
                <a:latin typeface="Consolas"/>
              </a:rPr>
              <a:t>Files|jsl</a:t>
            </a:r>
            <a:r>
              <a:rPr lang="en-US" sz="1600" b="1" dirty="0">
                <a:solidFill>
                  <a:srgbClr val="800080"/>
                </a:solidFill>
                <a:latin typeface="Consolas"/>
              </a:rPr>
              <a:t>"</a:t>
            </a:r>
            <a:r>
              <a:rPr lang="en-US" sz="1600" b="1" dirty="0">
                <a:solidFill>
                  <a:srgbClr val="C91629"/>
                </a:solidFill>
                <a:latin typeface="Consolas"/>
              </a:rPr>
              <a:t>}</a:t>
            </a:r>
            <a:r>
              <a:rPr lang="en-US" sz="1600" b="1" dirty="0">
                <a:solidFill>
                  <a:srgbClr val="000080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008080"/>
                </a:solidFill>
                <a:latin typeface="Consolas"/>
              </a:rPr>
              <a:t>1</a:t>
            </a:r>
            <a:r>
              <a:rPr lang="en-US" sz="1600" b="1" dirty="0">
                <a:solidFill>
                  <a:srgbClr val="000080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008080"/>
                </a:solidFill>
                <a:latin typeface="Consolas"/>
              </a:rPr>
              <a:t>1</a:t>
            </a:r>
            <a:r>
              <a:rPr lang="en-US" sz="1600" b="1" dirty="0" smtClean="0">
                <a:solidFill>
                  <a:srgbClr val="C91629"/>
                </a:solidFill>
                <a:latin typeface="Consolas"/>
              </a:rPr>
              <a:t>)</a:t>
            </a:r>
            <a:r>
              <a:rPr lang="en-US" sz="1600" b="1" dirty="0" smtClean="0">
                <a:solidFill>
                  <a:srgbClr val="000080"/>
                </a:solidFill>
                <a:latin typeface="Consolas"/>
              </a:rPr>
              <a:t>;</a:t>
            </a:r>
          </a:p>
          <a:p>
            <a:pPr lvl="2"/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I’ll let the curious reader figure out what each one actually does. 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</a:t>
            </a:r>
          </a:p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Unfortunately, this always defaults to a </a:t>
            </a:r>
            <a:r>
              <a:rPr lang="en-US" i="1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Save As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 feature, meaning you have to do a replace confirmation each time. </a:t>
            </a:r>
          </a:p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With a path and collected script, the final thing needed was to </a:t>
            </a:r>
            <a:r>
              <a:rPr lang="en-US" i="1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re-add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the bookmark comments,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//@@@@Title()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and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//@@@@END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to the beginning and end of each chunk. 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&lt;&lt;Get Title(</a:t>
            </a:r>
            <a:r>
              <a:rPr lang="en-US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i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)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on the tab box helped, followed by a few additional string </a:t>
            </a:r>
            <a:r>
              <a:rPr lang="en-US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concat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()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s.</a:t>
            </a:r>
          </a:p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The active user must be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diligent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to hit the created “Save” button as opposed to the provided disk button, but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this should be mostly intuitive based on placement.</a:t>
            </a:r>
            <a:endParaRPr lang="en-US" dirty="0" smtClean="0">
              <a:solidFill>
                <a:schemeClr val="tx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n-US" sz="17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607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two buttons are fairly unobtrusive, and I don’t find myself </a:t>
            </a:r>
            <a:r>
              <a:rPr lang="en-US" dirty="0" err="1" smtClean="0"/>
              <a:t>mis</a:t>
            </a:r>
            <a:r>
              <a:rPr lang="en-US" dirty="0" smtClean="0"/>
              <a:t>-clicking too many things.    </a:t>
            </a:r>
            <a:r>
              <a:rPr lang="en-US" dirty="0" err="1" smtClean="0"/>
              <a:t>Ctrl+R</a:t>
            </a:r>
            <a:r>
              <a:rPr lang="en-US" dirty="0" smtClean="0"/>
              <a:t> still works for highlighted text just fine, and the new save button </a:t>
            </a:r>
            <a:r>
              <a:rPr lang="en-US" dirty="0" smtClean="0"/>
              <a:t>being near the </a:t>
            </a:r>
            <a:r>
              <a:rPr lang="en-US" dirty="0" smtClean="0"/>
              <a:t>main save button </a:t>
            </a:r>
            <a:r>
              <a:rPr lang="en-US" dirty="0" smtClean="0"/>
              <a:t>helps prevent clicking the wrong one.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038350"/>
            <a:ext cx="3609975" cy="2045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4227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of Life Luxury Bonus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Having to open a script to open another script is somewhat tedious, but I was aware of an auto-run feature.  Beginning a script with “</a:t>
            </a:r>
            <a:r>
              <a:rPr lang="en-US" dirty="0" smtClean="0">
                <a:solidFill>
                  <a:srgbClr val="00B050"/>
                </a:solidFill>
              </a:rPr>
              <a:t>//!</a:t>
            </a:r>
            <a:r>
              <a:rPr lang="en-US" dirty="0" smtClean="0"/>
              <a:t>” will cause a script to auto-execute upon opening.   </a:t>
            </a:r>
          </a:p>
          <a:p>
            <a:r>
              <a:rPr lang="en-US" dirty="0" smtClean="0"/>
              <a:t>Loose ideas included having a “body expression” part of the script, and </a:t>
            </a:r>
            <a:r>
              <a:rPr lang="en-US" dirty="0" smtClean="0"/>
              <a:t>somehow </a:t>
            </a:r>
            <a:r>
              <a:rPr lang="en-US" dirty="0" smtClean="0"/>
              <a:t>have a suffix function execute upon this expression to populate the tabs, but </a:t>
            </a:r>
            <a:r>
              <a:rPr lang="en-US" dirty="0" smtClean="0">
                <a:solidFill>
                  <a:srgbClr val="0070C0"/>
                </a:solidFill>
              </a:rPr>
              <a:t>expr() </a:t>
            </a:r>
            <a:r>
              <a:rPr lang="en-US" dirty="0" smtClean="0"/>
              <a:t>ignores comments when transformed into characters, which wasn’t useful.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JSL Quote(), </a:t>
            </a:r>
            <a:r>
              <a:rPr lang="en-US" dirty="0" smtClean="0"/>
              <a:t>however, </a:t>
            </a:r>
            <a:r>
              <a:rPr lang="en-US" dirty="0" smtClean="0"/>
              <a:t> </a:t>
            </a:r>
            <a:r>
              <a:rPr lang="en-US" i="1" dirty="0" smtClean="0"/>
              <a:t>does</a:t>
            </a:r>
            <a:r>
              <a:rPr lang="en-US" dirty="0" smtClean="0"/>
              <a:t> </a:t>
            </a:r>
            <a:r>
              <a:rPr lang="en-US" i="1" dirty="0" smtClean="0"/>
              <a:t>include</a:t>
            </a:r>
            <a:r>
              <a:rPr lang="en-US" dirty="0" smtClean="0"/>
              <a:t> </a:t>
            </a:r>
            <a:r>
              <a:rPr lang="en-US" dirty="0" smtClean="0"/>
              <a:t>comments, which proved the linchpin to my puzzle.  A reference to the body could then be parsed by some suffix for-loop and auto-generate my tabbed notation.</a:t>
            </a:r>
          </a:p>
          <a:p>
            <a:r>
              <a:rPr lang="en-US" dirty="0" smtClean="0"/>
              <a:t>A few problems  remained.   My previous save function would only re-save the content in the tabs.  It needed to be add in the “</a:t>
            </a:r>
            <a:r>
              <a:rPr lang="en-US" dirty="0" smtClean="0">
                <a:solidFill>
                  <a:srgbClr val="00B050"/>
                </a:solidFill>
              </a:rPr>
              <a:t>//!</a:t>
            </a:r>
            <a:r>
              <a:rPr lang="en-US" dirty="0" smtClean="0"/>
              <a:t>”, the </a:t>
            </a:r>
            <a:r>
              <a:rPr lang="en-US" dirty="0" smtClean="0">
                <a:solidFill>
                  <a:srgbClr val="0070C0"/>
                </a:solidFill>
              </a:rPr>
              <a:t>JSL Quote() </a:t>
            </a:r>
            <a:r>
              <a:rPr lang="en-US" dirty="0" smtClean="0"/>
              <a:t>bit, and concatenate on the end a self-referential executable expression (the save function would need to save itself to its own file).   </a:t>
            </a:r>
          </a:p>
          <a:p>
            <a:r>
              <a:rPr lang="en-US" dirty="0" smtClean="0"/>
              <a:t>I encourage the curious reader to attempt to figure out the code behind this.  It’s not too tricky; just an ugly set of concatenations.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510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of Life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822960"/>
            <a:ext cx="3813048" cy="235839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This pre-packaged, auto-opening form eliminated a good bit of inconvenience.   The code’s </a:t>
            </a:r>
            <a:r>
              <a:rPr lang="en-US" dirty="0" smtClean="0"/>
              <a:t>final </a:t>
            </a:r>
            <a:r>
              <a:rPr lang="en-US" dirty="0" smtClean="0"/>
              <a:t>bit ends up looking a little messy due to some </a:t>
            </a:r>
            <a:r>
              <a:rPr lang="en-US" dirty="0" smtClean="0"/>
              <a:t>formatting </a:t>
            </a:r>
            <a:r>
              <a:rPr lang="en-US" dirty="0" smtClean="0"/>
              <a:t>oddness, (To open an auto-open script, right click the script in your recent files and “Edit Script”), but the body of the script should be pretty clean if you want to add more tabs.  </a:t>
            </a:r>
          </a:p>
          <a:p>
            <a:r>
              <a:rPr lang="en-US" dirty="0" smtClean="0"/>
              <a:t>“Format Script” is also your friend.</a:t>
            </a:r>
          </a:p>
          <a:p>
            <a:endParaRPr lang="en-US" dirty="0"/>
          </a:p>
          <a:p>
            <a:endParaRPr lang="en-US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971800" y="3105150"/>
            <a:ext cx="1524000" cy="990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2514600" y="3964305"/>
            <a:ext cx="3813048" cy="235839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marR="0" indent="-22860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>
                <a:tab pos="2743200" algn="l"/>
                <a:tab pos="3657600" algn="l"/>
                <a:tab pos="4572000" algn="l"/>
                <a:tab pos="5486400" algn="l"/>
              </a:tabLst>
              <a:defRPr lang="en-US" sz="1600" b="0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938" indent="-287338" algn="l" rtl="0" eaLnBrk="1" fontAlgn="base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tx1"/>
              </a:buClr>
              <a:buFont typeface="Calibri" pitchFamily="34" charset="0"/>
              <a:buChar char="—"/>
              <a:tabLst>
                <a:tab pos="2743200" algn="l"/>
                <a:tab pos="3657600" algn="l"/>
                <a:tab pos="4572000" algn="l"/>
                <a:tab pos="5486400" algn="l"/>
              </a:tabLst>
              <a:defRPr lang="en-US" sz="1500" b="0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4538" indent="-228600" algn="l" rtl="0" eaLnBrk="1" fontAlgn="base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Calibri" pitchFamily="34" charset="0"/>
              <a:buChar char="–"/>
              <a:tabLst>
                <a:tab pos="2743200" algn="l"/>
                <a:tab pos="3657600" algn="l"/>
                <a:tab pos="4572000" algn="l"/>
                <a:tab pos="5486400" algn="l"/>
              </a:tabLst>
              <a:defRPr lang="en-US" sz="1500" b="0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Calibri" pitchFamily="34" charset="0"/>
              <a:buChar char="–"/>
              <a:tabLst>
                <a:tab pos="2743200" algn="l"/>
                <a:tab pos="3657600" algn="l"/>
                <a:tab pos="4572000" algn="l"/>
                <a:tab pos="5486400" algn="l"/>
              </a:tabLst>
              <a:defRPr lang="en-US" sz="1500" b="0" kern="120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Calibri" pitchFamily="34" charset="0"/>
              <a:buChar char="–"/>
              <a:tabLst>
                <a:tab pos="2743200" algn="l"/>
                <a:tab pos="3657600" algn="l"/>
                <a:tab pos="4572000" algn="l"/>
                <a:tab pos="5486400" algn="l"/>
              </a:tabLst>
              <a:defRPr lang="en-US" sz="16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smtClean="0">
                <a:sym typeface="Wingdings" panose="05000000000000000000" pitchFamily="2" charset="2"/>
              </a:rPr>
              <a:t></a:t>
            </a:r>
            <a:endParaRPr lang="en-US" sz="3600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405" y="1047750"/>
            <a:ext cx="4491037" cy="2386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4758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of Life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822960"/>
            <a:ext cx="3736848" cy="4023360"/>
          </a:xfrm>
        </p:spPr>
        <p:txBody>
          <a:bodyPr/>
          <a:lstStyle/>
          <a:p>
            <a:r>
              <a:rPr lang="en-US" dirty="0" smtClean="0"/>
              <a:t>The end result is a script you apply to a properly formatted (with all the bookmarks) script </a:t>
            </a:r>
            <a:r>
              <a:rPr lang="en-US" i="1" dirty="0" smtClean="0"/>
              <a:t>once</a:t>
            </a:r>
            <a:r>
              <a:rPr lang="en-US" dirty="0" smtClean="0"/>
              <a:t> and it should be able to take care of itself from that point forward, unless you severely mess with some locked variables.   </a:t>
            </a:r>
          </a:p>
          <a:p>
            <a:r>
              <a:rPr lang="en-US" dirty="0" smtClean="0"/>
              <a:t>Namespaces were also helpful for making sure  </a:t>
            </a:r>
            <a:r>
              <a:rPr lang="en-US" dirty="0" smtClean="0">
                <a:solidFill>
                  <a:srgbClr val="00B0F0"/>
                </a:solidFill>
              </a:rPr>
              <a:t>clear </a:t>
            </a:r>
            <a:r>
              <a:rPr lang="en-US" dirty="0" err="1" smtClean="0">
                <a:solidFill>
                  <a:srgbClr val="00B0F0"/>
                </a:solidFill>
              </a:rPr>
              <a:t>globals</a:t>
            </a:r>
            <a:r>
              <a:rPr lang="en-US" dirty="0" smtClean="0"/>
              <a:t>() and other pesky commands that might show up in a script wouldn’t mess with the careful window and tab references. 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14350"/>
            <a:ext cx="4267200" cy="362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08580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Prepare a Script For Easier Scripting using a 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822960"/>
            <a:ext cx="4651248" cy="402336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Have a script bookmarked and formatted properly.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Run the </a:t>
            </a:r>
            <a:r>
              <a:rPr lang="en-US" dirty="0" err="1" smtClean="0"/>
              <a:t>Prep_Script.jsl</a:t>
            </a:r>
            <a:r>
              <a:rPr lang="en-US" dirty="0" smtClean="0"/>
              <a:t>.  It will prompt you to point at the script you want to format, then ask you to save it as something (same name is fine, but I advise a new name)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16809"/>
            <a:ext cx="2264592" cy="172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8830"/>
            <a:ext cx="1443037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98622"/>
            <a:ext cx="3752850" cy="1391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2434828"/>
            <a:ext cx="1655291" cy="46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496459"/>
            <a:ext cx="4343988" cy="1293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Elbow Connector 6"/>
          <p:cNvCxnSpPr/>
          <p:nvPr/>
        </p:nvCxnSpPr>
        <p:spPr>
          <a:xfrm flipV="1">
            <a:off x="3124200" y="2668909"/>
            <a:ext cx="990600" cy="588641"/>
          </a:xfrm>
          <a:prstGeom prst="bent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410200" y="2963229"/>
            <a:ext cx="0" cy="435393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90600" y="2963229"/>
            <a:ext cx="0" cy="370521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16662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Woo!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it should be good to go!  </a:t>
            </a:r>
          </a:p>
          <a:p>
            <a:pPr lvl="1"/>
            <a:r>
              <a:rPr lang="en-US" dirty="0" smtClean="0"/>
              <a:t>Try opening it!  </a:t>
            </a:r>
          </a:p>
          <a:p>
            <a:pPr lvl="1"/>
            <a:r>
              <a:rPr lang="en-US" dirty="0" smtClean="0"/>
              <a:t>Try saving!  </a:t>
            </a:r>
          </a:p>
          <a:p>
            <a:pPr lvl="1"/>
            <a:r>
              <a:rPr lang="en-US" dirty="0" smtClean="0"/>
              <a:t> Try making changes!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76350"/>
            <a:ext cx="2562225" cy="214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06728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Bonus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822960"/>
            <a:ext cx="4041648" cy="4023360"/>
          </a:xfrm>
        </p:spPr>
        <p:txBody>
          <a:bodyPr/>
          <a:lstStyle/>
          <a:p>
            <a:r>
              <a:rPr lang="en-US" dirty="0" smtClean="0"/>
              <a:t>Adding a new tab is easy!  Click that little box to the right of the tabs.  Show Properties() told me about the nifty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&lt;&lt; Set Tab New </a:t>
            </a:r>
            <a:r>
              <a:rPr lang="en-US" dirty="0" smtClean="0"/>
              <a:t>command.</a:t>
            </a:r>
          </a:p>
          <a:p>
            <a:endParaRPr lang="en-US" dirty="0"/>
          </a:p>
          <a:p>
            <a:r>
              <a:rPr lang="en-US" dirty="0" smtClean="0"/>
              <a:t>The “Refresh” button allows you to add new tabs in the middle of things by typing them into the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Script Box().  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Consider the Tabs acting like the </a:t>
            </a:r>
            <a:r>
              <a:rPr lang="en-US" dirty="0" smtClean="0">
                <a:solidFill>
                  <a:srgbClr val="00B050"/>
                </a:solidFill>
              </a:rPr>
              <a:t>//@@@@Title() </a:t>
            </a:r>
            <a:r>
              <a:rPr lang="en-US" dirty="0" smtClean="0"/>
              <a:t>header, and the </a:t>
            </a:r>
            <a:r>
              <a:rPr lang="en-US" dirty="0" smtClean="0">
                <a:solidFill>
                  <a:srgbClr val="00B050"/>
                </a:solidFill>
              </a:rPr>
              <a:t>//@@@@END</a:t>
            </a:r>
            <a:r>
              <a:rPr lang="en-US" dirty="0" smtClean="0"/>
              <a:t> is invisible and implied.</a:t>
            </a:r>
          </a:p>
          <a:p>
            <a:pPr lvl="1"/>
            <a:r>
              <a:rPr lang="en-US" dirty="0" smtClean="0"/>
              <a:t>Try something like the this -&gt;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196850"/>
            <a:ext cx="2560637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5715000" y="819150"/>
            <a:ext cx="2438400" cy="6858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810" y="2800350"/>
            <a:ext cx="2544871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600" y="2853896"/>
            <a:ext cx="212407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ight Arrow 9"/>
          <p:cNvSpPr/>
          <p:nvPr/>
        </p:nvSpPr>
        <p:spPr>
          <a:xfrm>
            <a:off x="6034881" y="3067050"/>
            <a:ext cx="609600" cy="533400"/>
          </a:xfrm>
          <a:prstGeom prst="rightArrow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16094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Desired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namespaces do a slight collision dance if more than one is open.  Fortunately the </a:t>
            </a:r>
            <a:r>
              <a:rPr lang="en-US" dirty="0" err="1" smtClean="0"/>
              <a:t>unfold_expr</a:t>
            </a:r>
            <a:r>
              <a:rPr lang="en-US" dirty="0" smtClean="0"/>
              <a:t> is standard and has nothing to do with what’s in the </a:t>
            </a:r>
            <a:r>
              <a:rPr lang="en-US" dirty="0" smtClean="0">
                <a:solidFill>
                  <a:srgbClr val="0070C0"/>
                </a:solidFill>
              </a:rPr>
              <a:t>JSL QUOTE()</a:t>
            </a:r>
            <a:r>
              <a:rPr lang="en-US" dirty="0" smtClean="0"/>
              <a:t>, but from a programming perspective, it’s probably a little sloppy.  </a:t>
            </a:r>
          </a:p>
          <a:p>
            <a:pPr lvl="1"/>
            <a:r>
              <a:rPr lang="en-US" dirty="0" smtClean="0"/>
              <a:t>As a side note, it’s perfectly safe to have multiple instances of formatted scripts open.  Originally, there was an obvious collision in the </a:t>
            </a:r>
            <a:r>
              <a:rPr lang="en-US" dirty="0" err="1" smtClean="0"/>
              <a:t>tabbox</a:t>
            </a:r>
            <a:r>
              <a:rPr lang="en-US" dirty="0" smtClean="0"/>
              <a:t> references, but JMP has, since 11, included a window namespace that allows references to stay preserved inside </a:t>
            </a:r>
            <a:r>
              <a:rPr lang="en-US" dirty="0" smtClean="0">
                <a:solidFill>
                  <a:srgbClr val="0070C0"/>
                </a:solidFill>
              </a:rPr>
              <a:t>New Window()</a:t>
            </a:r>
            <a:r>
              <a:rPr lang="en-US" dirty="0" smtClean="0"/>
              <a:t>s, so duplicate names aren’t an issue.  For whatever reason, however, the window namespace does not play nice inside a function(), so I used, perhaps, an abundance of </a:t>
            </a:r>
            <a:r>
              <a:rPr lang="en-US" dirty="0" smtClean="0"/>
              <a:t>explicitly-called </a:t>
            </a:r>
            <a:r>
              <a:rPr lang="en-US" dirty="0" err="1" smtClean="0"/>
              <a:t>MT:scoped</a:t>
            </a:r>
            <a:r>
              <a:rPr lang="en-US" dirty="0" smtClean="0"/>
              <a:t> variables.    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Include() </a:t>
            </a:r>
            <a:r>
              <a:rPr lang="en-US" dirty="0" smtClean="0"/>
              <a:t>is tricky when used against “tab-formatted” scripts.  The script will unfold itself before execution.  Options here include simply making the </a:t>
            </a:r>
            <a:r>
              <a:rPr lang="en-US" dirty="0" smtClean="0">
                <a:solidFill>
                  <a:srgbClr val="0070C0"/>
                </a:solidFill>
              </a:rPr>
              <a:t>include()</a:t>
            </a:r>
            <a:r>
              <a:rPr lang="en-US" dirty="0" err="1" smtClean="0"/>
              <a:t>ed</a:t>
            </a:r>
            <a:r>
              <a:rPr lang="en-US" dirty="0" smtClean="0"/>
              <a:t> script not be in this format, or being clever with a </a:t>
            </a:r>
            <a:r>
              <a:rPr lang="en-US" dirty="0" err="1" smtClean="0">
                <a:solidFill>
                  <a:srgbClr val="0070C0"/>
                </a:solidFill>
              </a:rPr>
              <a:t>eval</a:t>
            </a:r>
            <a:r>
              <a:rPr lang="en-US" dirty="0" smtClean="0">
                <a:solidFill>
                  <a:srgbClr val="0070C0"/>
                </a:solidFill>
              </a:rPr>
              <a:t>(parse(regex(load text file() ) ) ) </a:t>
            </a:r>
            <a:r>
              <a:rPr lang="en-US" dirty="0" smtClean="0"/>
              <a:t>kind of thing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“Refresh” function is buggy and I don’t know how to fix it.  It’s as if the script doesn’t realize my window has closed and renames the refreshed script with a bothersome “2” at the end of the name.  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814640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 Game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Strangely, one of the most difficult challenges I’ve experienced in writing this script was getting the tabbed-script window to have a name equivalent to the opened script.  I’m probably missing something obvious but it not straightforward to have a script know its own name in a vacuum.  That is, without some string set ahead of time that explicitly calls it out.   </a:t>
            </a:r>
          </a:p>
          <a:p>
            <a:r>
              <a:rPr lang="en-US" dirty="0" smtClean="0"/>
              <a:t>This would be fairly straightforward if only one formatted script was open at a time, but having two open at a time isn’t a luxury, it’s a necessity.   The solution that ended up working is mildly embarrassing because I’m </a:t>
            </a:r>
            <a:r>
              <a:rPr lang="en-US" i="1" dirty="0" smtClean="0"/>
              <a:t>sure</a:t>
            </a:r>
            <a:r>
              <a:rPr lang="en-US" dirty="0" smtClean="0"/>
              <a:t> there’s a better way.</a:t>
            </a:r>
          </a:p>
          <a:p>
            <a:r>
              <a:rPr lang="en-US" dirty="0" smtClean="0"/>
              <a:t>It involves creating a button inside the held window namespace that &lt;&lt; clicks on itself to set a few important references inside the “window” namespace.  Since you can’t actually access or use the window namespace outside the window, making a reference to the window itself requires code to execute </a:t>
            </a:r>
            <a:r>
              <a:rPr lang="en-US" i="1" dirty="0" smtClean="0"/>
              <a:t>after</a:t>
            </a:r>
            <a:r>
              <a:rPr lang="en-US" dirty="0" smtClean="0"/>
              <a:t> the window has been created: a paradox.  </a:t>
            </a:r>
          </a:p>
          <a:p>
            <a:r>
              <a:rPr lang="en-US" dirty="0" smtClean="0"/>
              <a:t>But making a useful button inside that window, then clicking it with scripting and deleting it is absolutely effective for </a:t>
            </a:r>
            <a:r>
              <a:rPr lang="en-US" smtClean="0"/>
              <a:t>this purpose. 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416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fault Theme">
  <a:themeElements>
    <a:clrScheme name="FSLR_Colors_V14">
      <a:dk1>
        <a:srgbClr val="505050"/>
      </a:dk1>
      <a:lt1>
        <a:srgbClr val="FFFFFF"/>
      </a:lt1>
      <a:dk2>
        <a:srgbClr val="CF1E21"/>
      </a:dk2>
      <a:lt2>
        <a:srgbClr val="B2B2B2"/>
      </a:lt2>
      <a:accent1>
        <a:srgbClr val="00679F"/>
      </a:accent1>
      <a:accent2>
        <a:srgbClr val="FF9900"/>
      </a:accent2>
      <a:accent3>
        <a:srgbClr val="14A3DB"/>
      </a:accent3>
      <a:accent4>
        <a:srgbClr val="7FAA4B"/>
      </a:accent4>
      <a:accent5>
        <a:srgbClr val="1B4171"/>
      </a:accent5>
      <a:accent6>
        <a:srgbClr val="FFBC00"/>
      </a:accent6>
      <a:hlink>
        <a:srgbClr val="4188BB"/>
      </a:hlink>
      <a:folHlink>
        <a:srgbClr val="8CB7D7"/>
      </a:folHlink>
    </a:clrScheme>
    <a:fontScheme name="FSLR_Fonts_V14">
      <a:majorFont>
        <a:latin typeface="Franklin Gothic Medium C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38100">
          <a:solidFill>
            <a:schemeClr val="bg1"/>
          </a:solidFill>
        </a:ln>
        <a:effectLst/>
      </a:spPr>
      <a:bodyPr rtlCol="0" anchor="ctr"/>
      <a:lstStyle>
        <a:defPPr algn="ctr">
          <a:defRPr sz="14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accent1">
            <a:lumMod val="20000"/>
            <a:lumOff val="80000"/>
            <a:alpha val="75000"/>
          </a:schemeClr>
        </a:solidFill>
        <a:ln w="25400">
          <a:noFill/>
        </a:ln>
        <a:effectLst/>
      </a:spPr>
      <a:bodyPr wrap="square" lIns="45720" tIns="27432" rIns="45720" bIns="27432" rtlCol="0" anchor="t" anchorCtr="0">
        <a:spAutoFit/>
      </a:bodyPr>
      <a:lstStyle>
        <a:defPPr>
          <a:spcBef>
            <a:spcPts val="480"/>
          </a:spcBef>
          <a:tabLst>
            <a:tab pos="2743200" algn="l"/>
            <a:tab pos="3657600" algn="l"/>
            <a:tab pos="4572000" algn="l"/>
            <a:tab pos="5486400" algn="l"/>
          </a:tabLst>
          <a:defRPr sz="1400" dirty="0" smtClean="0">
            <a:latin typeface="Calibri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FirstSolar Confidentiality Master">
  <a:themeElements>
    <a:clrScheme name="FSLR_Colors_V14">
      <a:dk1>
        <a:srgbClr val="505050"/>
      </a:dk1>
      <a:lt1>
        <a:srgbClr val="FFFFFF"/>
      </a:lt1>
      <a:dk2>
        <a:srgbClr val="CF1E21"/>
      </a:dk2>
      <a:lt2>
        <a:srgbClr val="B2B2B2"/>
      </a:lt2>
      <a:accent1>
        <a:srgbClr val="00679F"/>
      </a:accent1>
      <a:accent2>
        <a:srgbClr val="FF9900"/>
      </a:accent2>
      <a:accent3>
        <a:srgbClr val="14A3DB"/>
      </a:accent3>
      <a:accent4>
        <a:srgbClr val="7FAA4B"/>
      </a:accent4>
      <a:accent5>
        <a:srgbClr val="1B4171"/>
      </a:accent5>
      <a:accent6>
        <a:srgbClr val="FFBC00"/>
      </a:accent6>
      <a:hlink>
        <a:srgbClr val="4188BB"/>
      </a:hlink>
      <a:folHlink>
        <a:srgbClr val="8CB7D7"/>
      </a:folHlink>
    </a:clrScheme>
    <a:fontScheme name="FSLR_Fonts_V14">
      <a:majorFont>
        <a:latin typeface="Franklin Gothic Medium C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40000"/>
            <a:lumOff val="60000"/>
          </a:schemeClr>
        </a:solidFill>
        <a:ln w="3175">
          <a:noFill/>
        </a:ln>
        <a:effectLst/>
      </a:spPr>
      <a:bodyPr rtlCol="0" anchor="ctr"/>
      <a:lstStyle>
        <a:defPPr algn="ctr">
          <a:defRPr sz="12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accent1">
            <a:lumMod val="20000"/>
            <a:lumOff val="80000"/>
            <a:alpha val="75000"/>
          </a:schemeClr>
        </a:solidFill>
        <a:ln w="25400">
          <a:noFill/>
        </a:ln>
        <a:effectLst/>
      </a:spPr>
      <a:bodyPr wrap="square" lIns="45720" tIns="27432" rIns="45720" bIns="27432" rtlCol="0" anchor="t" anchorCtr="0">
        <a:spAutoFit/>
      </a:bodyPr>
      <a:lstStyle>
        <a:defPPr>
          <a:spcBef>
            <a:spcPts val="480"/>
          </a:spcBef>
          <a:tabLst>
            <a:tab pos="2743200" algn="l"/>
            <a:tab pos="3657600" algn="l"/>
            <a:tab pos="4572000" algn="l"/>
            <a:tab pos="5486400" algn="l"/>
          </a:tabLst>
          <a:defRPr sz="1400" dirty="0" smtClean="0">
            <a:latin typeface="Calibri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2115</Words>
  <Application>Microsoft Office PowerPoint</Application>
  <PresentationFormat>On-screen Show (16:9)</PresentationFormat>
  <Paragraphs>104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Default Theme</vt:lpstr>
      <vt:lpstr>FirstSolar Confidentiality Master</vt:lpstr>
      <vt:lpstr>PowerPoint Presentation</vt:lpstr>
      <vt:lpstr>Overview </vt:lpstr>
      <vt:lpstr>Potential Solutions To Managing Long Scripts</vt:lpstr>
      <vt:lpstr>Inspiration</vt:lpstr>
      <vt:lpstr>How It Works (Regex)</vt:lpstr>
      <vt:lpstr>How it Works (Display Object)</vt:lpstr>
      <vt:lpstr>Technical Challenges</vt:lpstr>
      <vt:lpstr>Running The Formatted Script</vt:lpstr>
      <vt:lpstr>Saving the Formatted Script</vt:lpstr>
      <vt:lpstr>End Result</vt:lpstr>
      <vt:lpstr>Quality of Life Luxury Bonus Features</vt:lpstr>
      <vt:lpstr>Quality of Life Features</vt:lpstr>
      <vt:lpstr>Quality of Life Features</vt:lpstr>
      <vt:lpstr>How to Prepare a Script For Easier Scripting using a Script</vt:lpstr>
      <vt:lpstr>Woo!</vt:lpstr>
      <vt:lpstr>More Bonus Features</vt:lpstr>
      <vt:lpstr>Future Desired Features</vt:lpstr>
      <vt:lpstr>Late Game Challenges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2015-08-03T17:09:57Z</dcterms:created>
  <dcterms:modified xsi:type="dcterms:W3CDTF">2015-08-12T20:13:23Z</dcterms:modified>
</cp:coreProperties>
</file>