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37463413" cy="21067713"/>
  <p:notesSz cx="6934200" cy="9232900"/>
  <p:defaultTextStyle>
    <a:defPPr>
      <a:defRPr lang="en-US"/>
    </a:defPPr>
    <a:lvl1pPr algn="l" defTabSz="1872966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1872966" algn="l" defTabSz="1872966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3745931" algn="l" defTabSz="1872966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5618897" algn="l" defTabSz="1872966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7491862" algn="l" defTabSz="1872966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9364828" algn="l" defTabSz="374593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11237793" algn="l" defTabSz="374593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13110759" algn="l" defTabSz="374593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14983724" algn="l" defTabSz="374593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636" userDrawn="1">
          <p15:clr>
            <a:srgbClr val="A4A3A4"/>
          </p15:clr>
        </p15:guide>
        <p15:guide id="2" pos="11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napToGrid="0" snapToObjects="1">
      <p:cViewPr>
        <p:scale>
          <a:sx n="25" d="100"/>
          <a:sy n="25" d="100"/>
        </p:scale>
        <p:origin x="-72" y="180"/>
      </p:cViewPr>
      <p:guideLst>
        <p:guide orient="horz" pos="6636"/>
        <p:guide pos="118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9756" y="6544649"/>
            <a:ext cx="31843901" cy="45159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512" y="11938371"/>
            <a:ext cx="26224389" cy="53839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6583C-727B-4371-A5DD-B668D5764255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371FC-8DBD-4577-8A5F-7F2D596A11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43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46539-D86F-4EE9-8E58-7D1D41B98785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6CAD5-23F4-472D-806D-E59870BDF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2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352" y="13537960"/>
            <a:ext cx="31843901" cy="418428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9352" y="8929396"/>
            <a:ext cx="31843901" cy="460856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D3287-6F29-4D5A-800E-964054B06EF6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64743-C152-4A28-AC06-9F72F1685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73171" y="3686852"/>
            <a:ext cx="16546341" cy="10426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43901" y="3686852"/>
            <a:ext cx="16546341" cy="10426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EB5D1-8600-4B4C-A9CC-0D0940C8A675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4DD2D-4F53-4A45-A90F-22E95A992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39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1" y="843687"/>
            <a:ext cx="33717072" cy="351128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715854"/>
            <a:ext cx="16552847" cy="196534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3171" y="6681195"/>
            <a:ext cx="16552847" cy="12138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030900" y="4715854"/>
            <a:ext cx="16559349" cy="196534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030900" y="6681195"/>
            <a:ext cx="16559349" cy="12138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EA1AB-A8A9-4E08-94AA-0EFEE680E199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E0138-56E4-4A87-B7AB-C1E1BD49E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1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23720-D806-41D3-9F54-58D466D2E5E9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B449B-FA3D-4F68-BC71-E126C1738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1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B5D27-504D-4D4D-9C8F-7701EB7A5070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C03E6-F665-4F90-8E6A-B328C4E9A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5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7" y="838805"/>
            <a:ext cx="12325205" cy="35698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7154" y="838811"/>
            <a:ext cx="20943089" cy="179807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3177" y="4408620"/>
            <a:ext cx="12325205" cy="144109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4BBA3-486F-4EA2-BF66-DC15E820341C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F0298-54C0-433D-841F-BD0D9DCC3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83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091" y="14747399"/>
            <a:ext cx="22478048" cy="17410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43091" y="1882438"/>
            <a:ext cx="22478048" cy="1264062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091" y="16488413"/>
            <a:ext cx="22478048" cy="247253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2A461-236C-4FBC-9EDD-1633422FCD19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9FD57-0497-4521-AA3F-9E9D30142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3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56DE1-5BC0-4F8D-A53F-701B189F835E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3296C-9291-4EB2-B621-3C715CD8C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26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160974" y="633981"/>
            <a:ext cx="8429268" cy="134794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73170" y="633981"/>
            <a:ext cx="24663414" cy="13479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B4126-62DC-4267-845F-DE60C8EDF662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52E48-E95E-4AF6-A45D-48FD751A72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9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873171" y="845309"/>
            <a:ext cx="33717072" cy="351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873171" y="4915802"/>
            <a:ext cx="33717072" cy="1390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73171" y="19526653"/>
            <a:ext cx="8741463" cy="11249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B4738E71-A77D-439B-9175-CC7371BCF5DE}" type="datetimeFigureOut">
              <a:rPr lang="en-US"/>
              <a:pPr>
                <a:defRPr/>
              </a:pPr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0000" y="19526653"/>
            <a:ext cx="11863414" cy="11249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848779" y="19526653"/>
            <a:ext cx="8741463" cy="11249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907D0360-A9EA-4DE5-8BB7-77B262FE4B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2.xml"/><Relationship Id="rId7" Type="http://schemas.openxmlformats.org/officeDocument/2006/relationships/slide" Target="slide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.jpg"/><Relationship Id="rId5" Type="http://schemas.openxmlformats.org/officeDocument/2006/relationships/slide" Target="slide3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11"/>
          <p:cNvSpPr txBox="1">
            <a:spLocks noChangeArrowheads="1"/>
          </p:cNvSpPr>
          <p:nvPr/>
        </p:nvSpPr>
        <p:spPr bwMode="auto">
          <a:xfrm>
            <a:off x="2438402" y="4909513"/>
            <a:ext cx="32842198" cy="334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buNone/>
            </a:pPr>
            <a:r>
              <a:rPr lang="en-US" sz="4800" dirty="0" smtClean="0"/>
              <a:t>Time series which contain multiple periodic components present problems with the JMP Time Series Analysis Platform.</a:t>
            </a:r>
          </a:p>
          <a:p>
            <a:pPr marL="0" indent="0">
              <a:buNone/>
            </a:pPr>
            <a:r>
              <a:rPr lang="en-US" sz="4800" dirty="0" smtClean="0"/>
              <a:t>Working in conjunction with a separate Frequency Analysis Script, a new Dual Frequency Script has been developed to ease the analyst’s burden and reduce modeling time.</a:t>
            </a:r>
            <a:endParaRPr lang="en-US" sz="4800" dirty="0" smtClean="0">
              <a:latin typeface="+mn-lt"/>
            </a:endParaRPr>
          </a:p>
          <a:p>
            <a:pPr marL="0" indent="0">
              <a:buNone/>
            </a:pPr>
            <a:r>
              <a:rPr lang="en-US" sz="4800" dirty="0" smtClean="0">
                <a:latin typeface="+mn-lt"/>
              </a:rPr>
              <a:t>The new script is demonstrated on hourly power demand data.</a:t>
            </a:r>
            <a:endParaRPr lang="en-US" sz="4800" dirty="0">
              <a:latin typeface="+mn-lt"/>
            </a:endParaRPr>
          </a:p>
        </p:txBody>
      </p:sp>
      <p:sp>
        <p:nvSpPr>
          <p:cNvPr id="3082" name="TextBox 8"/>
          <p:cNvSpPr txBox="1">
            <a:spLocks noChangeArrowheads="1"/>
          </p:cNvSpPr>
          <p:nvPr/>
        </p:nvSpPr>
        <p:spPr bwMode="auto">
          <a:xfrm>
            <a:off x="9182100" y="0"/>
            <a:ext cx="1794510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None/>
            </a:pPr>
            <a:r>
              <a:rPr lang="en-US" sz="7200" b="1" dirty="0"/>
              <a:t>Using JMP’s Time Series Analysis </a:t>
            </a:r>
            <a:r>
              <a:rPr lang="en-US" sz="7200" b="1" dirty="0" smtClean="0"/>
              <a:t>Platform on </a:t>
            </a:r>
            <a:r>
              <a:rPr lang="en-US" sz="7200" b="1" dirty="0"/>
              <a:t>Data Containing Multiple Periodic Signals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sz="6000" dirty="0" smtClean="0">
                <a:latin typeface="Tw Cen MT" panose="020B0602020104020603" pitchFamily="34" charset="0"/>
              </a:rPr>
              <a:t>Gerald L Fish, </a:t>
            </a:r>
            <a:r>
              <a:rPr lang="en-US" sz="6000" dirty="0" err="1" smtClean="0">
                <a:latin typeface="Tw Cen MT" panose="020B0602020104020603" pitchFamily="34" charset="0"/>
              </a:rPr>
              <a:t>Experistats</a:t>
            </a:r>
            <a:r>
              <a:rPr lang="en-US" sz="6000" dirty="0" smtClean="0">
                <a:latin typeface="Tw Cen MT" panose="020B0602020104020603" pitchFamily="34" charset="0"/>
              </a:rPr>
              <a:t> LLC</a:t>
            </a:r>
            <a:endParaRPr lang="en-US" sz="6000" dirty="0">
              <a:latin typeface="Tw Cen MT" panose="020B0602020104020603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38401" y="3746228"/>
            <a:ext cx="32842200" cy="833377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dirty="0">
                <a:solidFill>
                  <a:schemeClr val="tx1"/>
                </a:solidFill>
                <a:latin typeface="Tw Cen MT" panose="020B0602020104020603" pitchFamily="34" charset="0"/>
              </a:rPr>
              <a:t>Abstract</a:t>
            </a:r>
          </a:p>
        </p:txBody>
      </p:sp>
      <p:pic>
        <p:nvPicPr>
          <p:cNvPr id="21" name="Picture 5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13" y="12910364"/>
            <a:ext cx="5236136" cy="310896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294928" y="11194852"/>
            <a:ext cx="41041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 smtClean="0"/>
              <a:t>Prepare</a:t>
            </a:r>
          </a:p>
          <a:p>
            <a:pPr algn="ctr"/>
            <a:r>
              <a:rPr lang="en-US" sz="4800" i="1" dirty="0" smtClean="0"/>
              <a:t>Input Data</a:t>
            </a:r>
            <a:endParaRPr lang="en-US" sz="48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12049215" y="11188304"/>
            <a:ext cx="41041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 smtClean="0"/>
              <a:t>Identify Frequencies</a:t>
            </a:r>
            <a:endParaRPr lang="en-US" sz="4800" i="1" dirty="0"/>
          </a:p>
        </p:txBody>
      </p:sp>
      <p:pic>
        <p:nvPicPr>
          <p:cNvPr id="10242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3200" y="12910364"/>
            <a:ext cx="5236136" cy="310896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" name="Straight Arrow Connector 2"/>
          <p:cNvCxnSpPr>
            <a:stCxn id="21" idx="3"/>
            <a:endCxn id="10242" idx="1"/>
          </p:cNvCxnSpPr>
          <p:nvPr/>
        </p:nvCxnSpPr>
        <p:spPr>
          <a:xfrm>
            <a:off x="7965049" y="14464844"/>
            <a:ext cx="3518151" cy="0"/>
          </a:xfrm>
          <a:prstGeom prst="straightConnector1">
            <a:avLst/>
          </a:prstGeom>
          <a:ln w="130175" cmpd="dbl"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43" name="Picture 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7487" y="12910364"/>
            <a:ext cx="5271360" cy="310896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0821114" y="9789200"/>
            <a:ext cx="41041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 smtClean="0"/>
              <a:t>Run Dual Seasonality Script with Holdback</a:t>
            </a:r>
            <a:endParaRPr lang="en-US" sz="4800" i="1" dirty="0"/>
          </a:p>
        </p:txBody>
      </p:sp>
      <p:cxnSp>
        <p:nvCxnSpPr>
          <p:cNvPr id="13" name="Straight Arrow Connector 12"/>
          <p:cNvCxnSpPr>
            <a:stCxn id="10242" idx="3"/>
            <a:endCxn id="10243" idx="1"/>
          </p:cNvCxnSpPr>
          <p:nvPr/>
        </p:nvCxnSpPr>
        <p:spPr>
          <a:xfrm>
            <a:off x="16719336" y="14464844"/>
            <a:ext cx="3518151" cy="0"/>
          </a:xfrm>
          <a:prstGeom prst="straightConnector1">
            <a:avLst/>
          </a:prstGeom>
          <a:ln w="130175" cmpd="dbl"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44" name="Picture 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6999" y="12910364"/>
            <a:ext cx="5093472" cy="310896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5" name="Straight Arrow Connector 14"/>
          <p:cNvCxnSpPr>
            <a:stCxn id="10243" idx="3"/>
            <a:endCxn id="10244" idx="1"/>
          </p:cNvCxnSpPr>
          <p:nvPr/>
        </p:nvCxnSpPr>
        <p:spPr>
          <a:xfrm>
            <a:off x="25508847" y="14464844"/>
            <a:ext cx="3518152" cy="0"/>
          </a:xfrm>
          <a:prstGeom prst="straightConnector1">
            <a:avLst/>
          </a:prstGeom>
          <a:ln w="130175" cmpd="dbl"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521682" y="9788982"/>
            <a:ext cx="41041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 err="1" smtClean="0"/>
              <a:t>ReRun</a:t>
            </a:r>
            <a:r>
              <a:rPr lang="en-US" sz="4800" i="1" dirty="0" smtClean="0"/>
              <a:t> Dual Seasonality Script for Forecast</a:t>
            </a:r>
            <a:endParaRPr lang="en-US" sz="4800" i="1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0602" y="19011900"/>
            <a:ext cx="4762599" cy="1656556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2438400" y="17426539"/>
            <a:ext cx="32842200" cy="833377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dirty="0" smtClean="0">
                <a:solidFill>
                  <a:schemeClr val="tx1"/>
                </a:solidFill>
                <a:latin typeface="Tw Cen MT" panose="020B0602020104020603" pitchFamily="34" charset="0"/>
              </a:rPr>
              <a:t>About The Author and </a:t>
            </a:r>
            <a:r>
              <a:rPr lang="en-US" sz="6000" dirty="0" err="1" smtClean="0">
                <a:solidFill>
                  <a:schemeClr val="tx1"/>
                </a:solidFill>
                <a:latin typeface="Tw Cen MT" panose="020B0602020104020603" pitchFamily="34" charset="0"/>
              </a:rPr>
              <a:t>Experistats</a:t>
            </a:r>
            <a:r>
              <a:rPr lang="en-US" sz="6000" dirty="0" smtClean="0">
                <a:solidFill>
                  <a:schemeClr val="tx1"/>
                </a:solidFill>
                <a:latin typeface="Tw Cen MT" panose="020B0602020104020603" pitchFamily="34" charset="0"/>
              </a:rPr>
              <a:t> LLC</a:t>
            </a:r>
            <a:endParaRPr lang="en-US" sz="6000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sp>
        <p:nvSpPr>
          <p:cNvPr id="35" name="TextBox 11"/>
          <p:cNvSpPr txBox="1">
            <a:spLocks noChangeArrowheads="1"/>
          </p:cNvSpPr>
          <p:nvPr/>
        </p:nvSpPr>
        <p:spPr bwMode="auto">
          <a:xfrm>
            <a:off x="2438400" y="18360132"/>
            <a:ext cx="30353148" cy="24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buNone/>
            </a:pPr>
            <a:r>
              <a:rPr lang="en-US" sz="4800" dirty="0" smtClean="0"/>
              <a:t>Jerry Fish is President of </a:t>
            </a:r>
            <a:r>
              <a:rPr lang="en-US" sz="4800" dirty="0" err="1" smtClean="0"/>
              <a:t>Experistats</a:t>
            </a:r>
            <a:r>
              <a:rPr lang="en-US" sz="4800" dirty="0" smtClean="0"/>
              <a:t> LLC, a training and consulting company dedicated to improving client processes and products through proven Lean Six Sigma techniques and customized software.  </a:t>
            </a:r>
          </a:p>
          <a:p>
            <a:pPr marL="0" indent="0">
              <a:buNone/>
            </a:pPr>
            <a:r>
              <a:rPr lang="en-US" sz="4800" dirty="0" smtClean="0"/>
              <a:t>Phone:  859-433-6231.  Email experistats@gmail.com</a:t>
            </a:r>
            <a:endParaRPr lang="en-US" sz="4800" dirty="0">
              <a:latin typeface="Tw Cen MT" panose="020B0602020104020603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438402" y="9013966"/>
            <a:ext cx="32842200" cy="833377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dirty="0" smtClean="0">
                <a:solidFill>
                  <a:schemeClr val="tx1"/>
                </a:solidFill>
                <a:latin typeface="Tw Cen MT" panose="020B0602020104020603" pitchFamily="34" charset="0"/>
              </a:rPr>
              <a:t>Dual Frequency Time Series Script – In Action</a:t>
            </a:r>
            <a:endParaRPr lang="en-US" sz="6000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evel 5">
            <a:hlinkClick r:id="rId2" action="ppaction://hlinksldjump"/>
          </p:cNvPr>
          <p:cNvSpPr/>
          <p:nvPr/>
        </p:nvSpPr>
        <p:spPr>
          <a:xfrm>
            <a:off x="14820900" y="18745200"/>
            <a:ext cx="8991600" cy="15621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Return</a:t>
            </a:r>
            <a:endParaRPr lang="en-US" sz="6000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45232"/>
            <a:ext cx="26898600" cy="15971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154400" y="4914900"/>
            <a:ext cx="13716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 smtClean="0"/>
              <a:t>Hourly load data from PJME Website</a:t>
            </a:r>
          </a:p>
          <a:p>
            <a:pPr marL="2558766" lvl="1" indent="-685800">
              <a:buFont typeface="Arial" panose="020B0604020202020204" pitchFamily="34" charset="0"/>
              <a:buChar char="•"/>
            </a:pPr>
            <a:r>
              <a:rPr lang="en-US" sz="4800" dirty="0" smtClean="0"/>
              <a:t>Pennsylvania/New Jersey/Maryland East</a:t>
            </a:r>
          </a:p>
          <a:p>
            <a:pPr marL="2558766" lvl="1" indent="-685800">
              <a:buFont typeface="Arial" panose="020B0604020202020204" pitchFamily="34" charset="0"/>
              <a:buChar char="•"/>
            </a:pPr>
            <a:r>
              <a:rPr lang="en-US" sz="4800" dirty="0" smtClean="0"/>
              <a:t>First 1000 </a:t>
            </a:r>
            <a:r>
              <a:rPr lang="en-US" sz="4800" dirty="0" err="1" smtClean="0"/>
              <a:t>hrs</a:t>
            </a:r>
            <a:r>
              <a:rPr lang="en-US" sz="4800" dirty="0" smtClean="0"/>
              <a:t> of 2013</a:t>
            </a:r>
          </a:p>
          <a:p>
            <a:pPr marL="2558766" lvl="1" indent="-685800">
              <a:buFont typeface="Arial" panose="020B0604020202020204" pitchFamily="34" charset="0"/>
              <a:buChar char="•"/>
            </a:pPr>
            <a:r>
              <a:rPr lang="en-US" sz="4800" dirty="0" smtClean="0"/>
              <a:t>www.pjm.com/markets-and-operations/energy/real-time/loadhryr.aspx</a:t>
            </a:r>
            <a:endParaRPr lang="en-US" sz="4800" dirty="0"/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9182100" y="0"/>
            <a:ext cx="179451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None/>
            </a:pPr>
            <a:r>
              <a:rPr lang="en-US" sz="7200" b="1" dirty="0" smtClean="0"/>
              <a:t>Prepare Input Data</a:t>
            </a:r>
            <a:endParaRPr lang="en-US" sz="6000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66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1462"/>
            <a:ext cx="22418103" cy="1476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186" y="1541461"/>
            <a:ext cx="15704949" cy="1476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Bevel 9">
            <a:hlinkClick r:id="rId4" action="ppaction://hlinksldjump"/>
          </p:cNvPr>
          <p:cNvSpPr/>
          <p:nvPr/>
        </p:nvSpPr>
        <p:spPr>
          <a:xfrm>
            <a:off x="14820900" y="18745200"/>
            <a:ext cx="8991600" cy="15621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Return</a:t>
            </a:r>
            <a:endParaRPr lang="en-US" sz="6000" dirty="0"/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9182100" y="0"/>
            <a:ext cx="179451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None/>
            </a:pPr>
            <a:r>
              <a:rPr lang="en-US" sz="7200" b="1" dirty="0" smtClean="0"/>
              <a:t>Identify Frequencies of Interest</a:t>
            </a:r>
            <a:endParaRPr lang="en-US" sz="6000" dirty="0">
              <a:latin typeface="Tw Cen MT" panose="020B0602020104020603" pitchFamily="34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4739701" y="16344899"/>
            <a:ext cx="26273697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None/>
            </a:pPr>
            <a:r>
              <a:rPr lang="en-US" sz="5400" b="1" dirty="0" smtClean="0"/>
              <a:t>Frequency Analysis Script by </a:t>
            </a:r>
            <a:r>
              <a:rPr lang="en-US" sz="5400" b="1" dirty="0" err="1" smtClean="0"/>
              <a:t>Experistats</a:t>
            </a:r>
            <a:r>
              <a:rPr lang="en-US" sz="5400" b="1" dirty="0" smtClean="0"/>
              <a:t> LLC</a:t>
            </a:r>
          </a:p>
          <a:p>
            <a:pPr algn="ctr">
              <a:buNone/>
            </a:pPr>
            <a:r>
              <a:rPr lang="en-US" sz="5400" b="1" dirty="0" smtClean="0">
                <a:latin typeface="Tw Cen MT" panose="020B0602020104020603" pitchFamily="34" charset="0"/>
              </a:rPr>
              <a:t>(see JMP paper at 2014 JMP Discovery Summit)</a:t>
            </a:r>
            <a:endParaRPr lang="en-US" sz="4400" dirty="0">
              <a:latin typeface="Tw Cen MT" panose="020B0602020104020603" pitchFamily="34" charset="0"/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17125950" y="4753570"/>
            <a:ext cx="43815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None/>
            </a:pPr>
            <a:r>
              <a:rPr lang="en-US" sz="5400" b="1" dirty="0" smtClean="0"/>
              <a:t>Time Signal</a:t>
            </a:r>
            <a:endParaRPr lang="en-US" sz="4400" dirty="0">
              <a:latin typeface="Tw Cen MT" panose="020B0602020104020603" pitchFamily="34" charset="0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28479750" y="6582370"/>
            <a:ext cx="7981950" cy="291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None/>
            </a:pPr>
            <a:r>
              <a:rPr lang="en-US" sz="5400" b="1" dirty="0" smtClean="0"/>
              <a:t>Frequency Spectrum</a:t>
            </a:r>
          </a:p>
          <a:p>
            <a:pPr marL="571500" indent="-571500" algn="ctr"/>
            <a:r>
              <a:rPr lang="en-US" sz="5400" b="1" dirty="0" smtClean="0">
                <a:latin typeface="Tw Cen MT" panose="020B0602020104020603" pitchFamily="34" charset="0"/>
              </a:rPr>
              <a:t>Period1 = 24 </a:t>
            </a:r>
            <a:r>
              <a:rPr lang="en-US" sz="5400" b="1" dirty="0" err="1" smtClean="0">
                <a:latin typeface="Tw Cen MT" panose="020B0602020104020603" pitchFamily="34" charset="0"/>
              </a:rPr>
              <a:t>hrs</a:t>
            </a:r>
            <a:endParaRPr lang="en-US" sz="5400" b="1" dirty="0" smtClean="0">
              <a:latin typeface="Tw Cen MT" panose="020B0602020104020603" pitchFamily="34" charset="0"/>
            </a:endParaRPr>
          </a:p>
          <a:p>
            <a:pPr marL="571500" indent="-571500" algn="ctr"/>
            <a:r>
              <a:rPr lang="en-US" sz="5400" b="1" dirty="0" smtClean="0">
                <a:latin typeface="Tw Cen MT" panose="020B0602020104020603" pitchFamily="34" charset="0"/>
              </a:rPr>
              <a:t>Period2 = 168 </a:t>
            </a:r>
            <a:r>
              <a:rPr lang="en-US" sz="5400" b="1" dirty="0" err="1" smtClean="0">
                <a:latin typeface="Tw Cen MT" panose="020B0602020104020603" pitchFamily="34" charset="0"/>
              </a:rPr>
              <a:t>hrs</a:t>
            </a:r>
            <a:endParaRPr lang="en-US" sz="4400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38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TextBox 8"/>
          <p:cNvSpPr txBox="1">
            <a:spLocks noChangeArrowheads="1"/>
          </p:cNvSpPr>
          <p:nvPr/>
        </p:nvSpPr>
        <p:spPr bwMode="auto">
          <a:xfrm>
            <a:off x="694944" y="1219558"/>
            <a:ext cx="3581158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None/>
            </a:pPr>
            <a:r>
              <a:rPr lang="en-US" sz="7200" dirty="0" smtClean="0"/>
              <a:t>Run JMP Script for Dual Frequency Time Series Analysis</a:t>
            </a:r>
            <a:endParaRPr lang="en-US" sz="7200" dirty="0">
              <a:latin typeface="Tw Cen MT" panose="020B0602020104020603" pitchFamily="34" charset="0"/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4" y="4637088"/>
            <a:ext cx="17594956" cy="1205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9178" y="6880225"/>
            <a:ext cx="17427345" cy="839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8657844" y="12291011"/>
            <a:ext cx="6963156" cy="319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857250" indent="-857250"/>
            <a:r>
              <a:rPr lang="en-US" sz="4800" dirty="0" smtClean="0"/>
              <a:t>Holdback 200 points to ensure good fit</a:t>
            </a:r>
          </a:p>
          <a:p>
            <a:pPr marL="857250" indent="-857250"/>
            <a:r>
              <a:rPr lang="en-US" sz="4800" dirty="0" smtClean="0">
                <a:latin typeface="Tw Cen MT" panose="020B0602020104020603" pitchFamily="34" charset="0"/>
              </a:rPr>
              <a:t>Input periods of interest (24 &amp; 168 </a:t>
            </a:r>
            <a:r>
              <a:rPr lang="en-US" sz="4800" dirty="0" err="1" smtClean="0">
                <a:latin typeface="Tw Cen MT" panose="020B0602020104020603" pitchFamily="34" charset="0"/>
              </a:rPr>
              <a:t>hrs</a:t>
            </a:r>
            <a:r>
              <a:rPr lang="en-US" sz="4800" dirty="0" smtClean="0">
                <a:latin typeface="Tw Cen MT" panose="020B0602020104020603" pitchFamily="34" charset="0"/>
              </a:rPr>
              <a:t>)</a:t>
            </a:r>
            <a:endParaRPr lang="en-US" sz="4800" dirty="0">
              <a:latin typeface="Tw Cen MT" panose="020B0602020104020603" pitchFamily="34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3135844" y="10570955"/>
            <a:ext cx="6963156" cy="260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US" sz="4800" dirty="0" smtClean="0">
                <a:solidFill>
                  <a:schemeClr val="accent1">
                    <a:lumMod val="50000"/>
                  </a:schemeClr>
                </a:solidFill>
              </a:rPr>
              <a:t>Blue = Original Data</a:t>
            </a:r>
          </a:p>
          <a:p>
            <a:pPr>
              <a:buNone/>
            </a:pPr>
            <a:r>
              <a:rPr lang="en-US" sz="4800" dirty="0" smtClean="0">
                <a:solidFill>
                  <a:srgbClr val="FF0066"/>
                </a:solidFill>
              </a:rPr>
              <a:t>Pink = Fitted Model</a:t>
            </a:r>
          </a:p>
          <a:p>
            <a:pPr>
              <a:buNone/>
            </a:pPr>
            <a:r>
              <a:rPr lang="en-US" sz="4800" dirty="0" smtClean="0">
                <a:solidFill>
                  <a:srgbClr val="00FF00"/>
                </a:solidFill>
              </a:rPr>
              <a:t>Green = Holdback Data</a:t>
            </a:r>
            <a:endParaRPr lang="en-US" sz="4800" dirty="0">
              <a:solidFill>
                <a:srgbClr val="00FF00"/>
              </a:solidFill>
              <a:latin typeface="Tw Cen MT" panose="020B0602020104020603" pitchFamily="34" charset="0"/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23897844" y="15948611"/>
            <a:ext cx="69631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US" sz="4800" dirty="0" smtClean="0"/>
              <a:t>Fit appears good</a:t>
            </a:r>
            <a:endParaRPr lang="en-US" sz="4800" dirty="0">
              <a:latin typeface="Tw Cen MT" panose="020B0602020104020603" pitchFamily="34" charset="0"/>
            </a:endParaRPr>
          </a:p>
        </p:txBody>
      </p:sp>
      <p:sp>
        <p:nvSpPr>
          <p:cNvPr id="14" name="Bevel 13">
            <a:hlinkClick r:id="rId4" action="ppaction://hlinksldjump"/>
          </p:cNvPr>
          <p:cNvSpPr/>
          <p:nvPr/>
        </p:nvSpPr>
        <p:spPr>
          <a:xfrm>
            <a:off x="14820900" y="18745200"/>
            <a:ext cx="8991600" cy="15621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Return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7838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TextBox 8"/>
          <p:cNvSpPr txBox="1">
            <a:spLocks noChangeArrowheads="1"/>
          </p:cNvSpPr>
          <p:nvPr/>
        </p:nvSpPr>
        <p:spPr bwMode="auto">
          <a:xfrm>
            <a:off x="694944" y="0"/>
            <a:ext cx="36768469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None/>
            </a:pPr>
            <a:r>
              <a:rPr lang="en-US" sz="7200" dirty="0"/>
              <a:t>Using JMP’s Time Series Analysis Platform on Data Containing Multiple Periodic Signals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sz="7200" dirty="0" smtClean="0">
                <a:latin typeface="Tw Cen MT" panose="020B0602020104020603" pitchFamily="34" charset="0"/>
              </a:rPr>
              <a:t>Gerald L Fish</a:t>
            </a:r>
            <a:endParaRPr lang="en-US" sz="7200" dirty="0">
              <a:latin typeface="Tw Cen MT" panose="020B0602020104020603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sz="7200" dirty="0" err="1" smtClean="0">
                <a:latin typeface="Tw Cen MT" panose="020B0602020104020603" pitchFamily="34" charset="0"/>
              </a:rPr>
              <a:t>Experistats</a:t>
            </a:r>
            <a:r>
              <a:rPr lang="en-US" sz="7200" dirty="0" smtClean="0">
                <a:latin typeface="Tw Cen MT" panose="020B0602020104020603" pitchFamily="34" charset="0"/>
              </a:rPr>
              <a:t> LLC</a:t>
            </a:r>
            <a:endParaRPr lang="en-US" sz="7200" dirty="0">
              <a:latin typeface="Tw Cen MT" panose="020B0602020104020603" pitchFamily="34" charset="0"/>
            </a:endParaRPr>
          </a:p>
        </p:txBody>
      </p:sp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3" y="4789488"/>
            <a:ext cx="16148605" cy="1106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8786" y="6308725"/>
            <a:ext cx="18929589" cy="912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Bevel 9">
            <a:hlinkClick r:id="rId4" action="ppaction://hlinksldjump"/>
          </p:cNvPr>
          <p:cNvSpPr/>
          <p:nvPr/>
        </p:nvSpPr>
        <p:spPr>
          <a:xfrm>
            <a:off x="14820900" y="18745200"/>
            <a:ext cx="8991600" cy="15621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Return</a:t>
            </a:r>
            <a:endParaRPr lang="en-US" sz="6000" dirty="0"/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8238744" y="11334094"/>
            <a:ext cx="8185704" cy="4081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857250" indent="-857250"/>
            <a:r>
              <a:rPr lang="en-US" sz="4800" dirty="0" smtClean="0"/>
              <a:t>No Holdback</a:t>
            </a:r>
          </a:p>
          <a:p>
            <a:pPr marL="857250" indent="-857250"/>
            <a:r>
              <a:rPr lang="en-US" sz="4800" dirty="0" smtClean="0">
                <a:latin typeface="Tw Cen MT" panose="020B0602020104020603" pitchFamily="34" charset="0"/>
              </a:rPr>
              <a:t>Forecast 250 </a:t>
            </a:r>
            <a:r>
              <a:rPr lang="en-US" sz="4800" dirty="0" err="1" smtClean="0">
                <a:latin typeface="Tw Cen MT" panose="020B0602020104020603" pitchFamily="34" charset="0"/>
              </a:rPr>
              <a:t>hrs</a:t>
            </a:r>
            <a:r>
              <a:rPr lang="en-US" sz="4800" dirty="0" smtClean="0">
                <a:latin typeface="Tw Cen MT" panose="020B0602020104020603" pitchFamily="34" charset="0"/>
              </a:rPr>
              <a:t> beyond end of 1000 points</a:t>
            </a:r>
            <a:endParaRPr lang="en-US" sz="4800" dirty="0">
              <a:latin typeface="Tw Cen MT" panose="020B0602020104020603" pitchFamily="34" charset="0"/>
            </a:endParaRPr>
          </a:p>
          <a:p>
            <a:pPr marL="857250" indent="-857250"/>
            <a:r>
              <a:rPr lang="en-US" sz="4800" dirty="0" smtClean="0">
                <a:latin typeface="Tw Cen MT" panose="020B0602020104020603" pitchFamily="34" charset="0"/>
              </a:rPr>
              <a:t>Input periods of interest (24 &amp; 168 </a:t>
            </a:r>
            <a:r>
              <a:rPr lang="en-US" sz="4800" dirty="0" err="1" smtClean="0">
                <a:latin typeface="Tw Cen MT" panose="020B0602020104020603" pitchFamily="34" charset="0"/>
              </a:rPr>
              <a:t>hrs</a:t>
            </a:r>
            <a:r>
              <a:rPr lang="en-US" sz="4800" dirty="0" smtClean="0">
                <a:latin typeface="Tw Cen MT" panose="020B0602020104020603" pitchFamily="34" charset="0"/>
              </a:rPr>
              <a:t>)</a:t>
            </a:r>
            <a:endParaRPr lang="en-US" sz="4800" dirty="0">
              <a:latin typeface="Tw Cen MT" panose="020B0602020104020603" pitchFamily="34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3135844" y="10570955"/>
            <a:ext cx="6963156" cy="171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US" sz="4800" dirty="0" smtClean="0">
                <a:solidFill>
                  <a:schemeClr val="accent1">
                    <a:lumMod val="50000"/>
                  </a:schemeClr>
                </a:solidFill>
              </a:rPr>
              <a:t>Blue = Original Data</a:t>
            </a:r>
          </a:p>
          <a:p>
            <a:pPr>
              <a:buNone/>
            </a:pPr>
            <a:r>
              <a:rPr lang="en-US" sz="4800" dirty="0" smtClean="0">
                <a:solidFill>
                  <a:srgbClr val="FF0066"/>
                </a:solidFill>
              </a:rPr>
              <a:t>Pink = Fitted Model</a:t>
            </a:r>
            <a:endParaRPr lang="en-US" sz="4800" dirty="0">
              <a:solidFill>
                <a:srgbClr val="00FF00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38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8186</TotalTime>
  <Words>282</Words>
  <Application>Microsoft Office PowerPoint</Application>
  <PresentationFormat>Custom</PresentationFormat>
  <Paragraphs>46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ePosterBoards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Gerald Fish</dc:creator>
  <cp:lastModifiedBy>Experistats1</cp:lastModifiedBy>
  <cp:revision>42</cp:revision>
  <cp:lastPrinted>2014-05-13T19:19:53Z</cp:lastPrinted>
  <dcterms:created xsi:type="dcterms:W3CDTF">2013-03-04T18:11:28Z</dcterms:created>
  <dcterms:modified xsi:type="dcterms:W3CDTF">2014-09-15T12:54:26Z</dcterms:modified>
</cp:coreProperties>
</file>