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0" r:id="rId4"/>
    <p:sldId id="262" r:id="rId5"/>
    <p:sldId id="258" r:id="rId6"/>
    <p:sldId id="261" r:id="rId7"/>
  </p:sldIdLst>
  <p:sldSz cx="37463413" cy="21067713"/>
  <p:notesSz cx="6934200" cy="9232900"/>
  <p:defaultTextStyle>
    <a:defPPr>
      <a:defRPr lang="en-US"/>
    </a:defPPr>
    <a:lvl1pPr algn="l" defTabSz="1872966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1872966" algn="l" defTabSz="1872966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3745931" algn="l" defTabSz="1872966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5618897" algn="l" defTabSz="1872966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7491862" algn="l" defTabSz="1872966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9364828" algn="l" defTabSz="3745931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11237793" algn="l" defTabSz="3745931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13110759" algn="l" defTabSz="3745931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14983724" algn="l" defTabSz="3745931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636" userDrawn="1">
          <p15:clr>
            <a:srgbClr val="A4A3A4"/>
          </p15:clr>
        </p15:guide>
        <p15:guide id="2" pos="118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27" autoAdjust="0"/>
  </p:normalViewPr>
  <p:slideViewPr>
    <p:cSldViewPr snapToGrid="0" snapToObjects="1">
      <p:cViewPr varScale="1">
        <p:scale>
          <a:sx n="21" d="100"/>
          <a:sy n="21" d="100"/>
        </p:scale>
        <p:origin x="72" y="370"/>
      </p:cViewPr>
      <p:guideLst>
        <p:guide orient="horz" pos="6636"/>
        <p:guide pos="118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09756" y="6544649"/>
            <a:ext cx="31843901" cy="451590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19512" y="11938371"/>
            <a:ext cx="26224389" cy="538397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6583C-727B-4371-A5DD-B668D5764255}" type="datetimeFigureOut">
              <a:rPr lang="en-US"/>
              <a:pPr>
                <a:defRPr/>
              </a:pPr>
              <a:t>9/26/2014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C371FC-8DBD-4577-8A5F-7F2D596A11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843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46539-D86F-4EE9-8E58-7D1D41B98785}" type="datetimeFigureOut">
              <a:rPr lang="en-US"/>
              <a:pPr>
                <a:defRPr/>
              </a:pPr>
              <a:t>9/26/2014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6CAD5-23F4-472D-806D-E59870BDF6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227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9352" y="13537960"/>
            <a:ext cx="31843901" cy="418428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59352" y="8929396"/>
            <a:ext cx="31843901" cy="460856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4D3287-6F29-4D5A-800E-964054B06EF6}" type="datetimeFigureOut">
              <a:rPr lang="en-US"/>
              <a:pPr>
                <a:defRPr/>
              </a:pPr>
              <a:t>9/26/2014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64743-C152-4A28-AC06-9F72F16859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17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73171" y="3686852"/>
            <a:ext cx="16546341" cy="104265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043901" y="3686852"/>
            <a:ext cx="16546341" cy="104265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1EB5D1-8600-4B4C-A9CC-0D0940C8A675}" type="datetimeFigureOut">
              <a:rPr lang="en-US"/>
              <a:pPr>
                <a:defRPr/>
              </a:pPr>
              <a:t>9/26/2014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4DD2D-4F53-4A45-A90F-22E95A9924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139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3171" y="843687"/>
            <a:ext cx="33717072" cy="351128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3171" y="4715854"/>
            <a:ext cx="16552847" cy="196534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73171" y="6681195"/>
            <a:ext cx="16552847" cy="121383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9030900" y="4715854"/>
            <a:ext cx="16559349" cy="196534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9030900" y="6681195"/>
            <a:ext cx="16559349" cy="121383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FEA1AB-A8A9-4E08-94AA-0EFEE680E199}" type="datetimeFigureOut">
              <a:rPr lang="en-US"/>
              <a:pPr>
                <a:defRPr/>
              </a:pPr>
              <a:t>9/26/2014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3E0138-56E4-4A87-B7AB-C1E1BD49E5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218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523720-D806-41D3-9F54-58D466D2E5E9}" type="datetimeFigureOut">
              <a:rPr lang="en-US"/>
              <a:pPr>
                <a:defRPr/>
              </a:pPr>
              <a:t>9/26/2014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B449B-FA3D-4F68-BC71-E126C1738C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01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CB5D27-504D-4D4D-9C8F-7701EB7A5070}" type="datetimeFigureOut">
              <a:rPr lang="en-US"/>
              <a:pPr>
                <a:defRPr/>
              </a:pPr>
              <a:t>9/26/2014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7C03E6-F665-4F90-8E6A-B328C4E9AF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05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3177" y="838805"/>
            <a:ext cx="12325205" cy="356980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47154" y="838811"/>
            <a:ext cx="20943089" cy="1798071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73177" y="4408620"/>
            <a:ext cx="12325205" cy="1441090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4BBA3-486F-4EA2-BF66-DC15E820341C}" type="datetimeFigureOut">
              <a:rPr lang="en-US"/>
              <a:pPr>
                <a:defRPr/>
              </a:pPr>
              <a:t>9/26/2014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9F0298-54C0-433D-841F-BD0D9DCC32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583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43091" y="14747399"/>
            <a:ext cx="22478048" cy="174101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343091" y="1882438"/>
            <a:ext cx="22478048" cy="1264062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43091" y="16488413"/>
            <a:ext cx="22478048" cy="247253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32A461-236C-4FBC-9EDD-1633422FCD19}" type="datetimeFigureOut">
              <a:rPr lang="en-US"/>
              <a:pPr>
                <a:defRPr/>
              </a:pPr>
              <a:t>9/26/2014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9FD57-0497-4521-AA3F-9E9D301429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034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756DE1-5BC0-4F8D-A53F-701B189F835E}" type="datetimeFigureOut">
              <a:rPr lang="en-US"/>
              <a:pPr>
                <a:defRPr/>
              </a:pPr>
              <a:t>9/26/2014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33296C-9291-4EB2-B621-3C715CD8C4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526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7160974" y="633981"/>
            <a:ext cx="8429268" cy="134794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73170" y="633981"/>
            <a:ext cx="24663414" cy="13479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B4126-62DC-4267-845F-DE60C8EDF662}" type="datetimeFigureOut">
              <a:rPr lang="en-US"/>
              <a:pPr>
                <a:defRPr/>
              </a:pPr>
              <a:t>9/26/2014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352E48-E95E-4AF6-A45D-48FD751A72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89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873171" y="845309"/>
            <a:ext cx="33717072" cy="3511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873171" y="4915802"/>
            <a:ext cx="33717072" cy="13902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873171" y="19526653"/>
            <a:ext cx="8741463" cy="112491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B4738E71-A77D-439B-9175-CC7371BCF5DE}" type="datetimeFigureOut">
              <a:rPr lang="en-US"/>
              <a:pPr>
                <a:defRPr/>
              </a:pPr>
              <a:t>9/26/2014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00000" y="19526653"/>
            <a:ext cx="11863414" cy="11249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6848779" y="19526653"/>
            <a:ext cx="8741463" cy="112491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907D0360-A9EA-4DE5-8BB7-77B262FE4B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anose="020B0600070205080204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anose="020B0600070205080204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anose="020B0600070205080204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anose="020B0600070205080204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anose="020B0600070205080204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.xml"/><Relationship Id="rId7" Type="http://schemas.openxmlformats.org/officeDocument/2006/relationships/slide" Target="slide5.xml"/><Relationship Id="rId12" Type="http://schemas.openxmlformats.org/officeDocument/2006/relationships/image" Target="../media/image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hyperlink" Target="https://www.youtube.com/watch?v=1SE5widiUhA&amp;list=PLAF5B0FF5879BA6FC" TargetMode="External"/><Relationship Id="rId11" Type="http://schemas.openxmlformats.org/officeDocument/2006/relationships/image" Target="../media/image5.png"/><Relationship Id="rId5" Type="http://schemas.openxmlformats.org/officeDocument/2006/relationships/image" Target="../media/image2.png"/><Relationship Id="rId10" Type="http://schemas.openxmlformats.org/officeDocument/2006/relationships/image" Target="../media/image4.png"/><Relationship Id="rId4" Type="http://schemas.openxmlformats.org/officeDocument/2006/relationships/image" Target="../media/image1.jpeg"/><Relationship Id="rId9" Type="http://schemas.openxmlformats.org/officeDocument/2006/relationships/slide" Target="slide2.xml"/><Relationship Id="rId1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11"/>
          <p:cNvSpPr txBox="1">
            <a:spLocks noChangeArrowheads="1"/>
          </p:cNvSpPr>
          <p:nvPr/>
        </p:nvSpPr>
        <p:spPr bwMode="auto">
          <a:xfrm>
            <a:off x="436892" y="5061688"/>
            <a:ext cx="8980467" cy="8586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sz="4800" dirty="0" smtClean="0">
                <a:latin typeface="Tw Cen MT" panose="020B0602020104020603" pitchFamily="34" charset="0"/>
              </a:rPr>
              <a:t>IM Flash produces tens of thousands of NAND flash memory wafers per week</a:t>
            </a:r>
          </a:p>
          <a:p>
            <a:pPr marL="1028700" lvl="1" indent="-457200" eaLnBrk="1" hangingPunct="1">
              <a:spcBef>
                <a:spcPct val="0"/>
              </a:spcBef>
            </a:pPr>
            <a:r>
              <a:rPr lang="en-US" sz="4400" dirty="0" smtClean="0">
                <a:latin typeface="Tw Cen MT" panose="020B0602020104020603" pitchFamily="34" charset="0"/>
              </a:rPr>
              <a:t>Each wafer visits hundreds of processing steps</a:t>
            </a:r>
          </a:p>
          <a:p>
            <a:pPr marL="1028700" lvl="1" indent="-457200" eaLnBrk="1" hangingPunct="1">
              <a:spcBef>
                <a:spcPct val="0"/>
              </a:spcBef>
            </a:pPr>
            <a:r>
              <a:rPr lang="en-US" sz="4400" dirty="0" smtClean="0">
                <a:latin typeface="Tw Cen MT" panose="020B0602020104020603" pitchFamily="34" charset="0"/>
              </a:rPr>
              <a:t>Each process step is supported by a set of tools</a:t>
            </a:r>
          </a:p>
          <a:p>
            <a:pPr marL="1028700" lvl="1" indent="-457200" eaLnBrk="1" hangingPunct="1">
              <a:spcBef>
                <a:spcPct val="0"/>
              </a:spcBef>
            </a:pPr>
            <a:r>
              <a:rPr lang="en-US" sz="4400" dirty="0" smtClean="0">
                <a:latin typeface="Tw Cen MT" panose="020B0602020104020603" pitchFamily="34" charset="0"/>
              </a:rPr>
              <a:t>Each wafer is tested for quality and performance</a:t>
            </a:r>
          </a:p>
          <a:p>
            <a:pPr marL="457200" indent="-457200" eaLnBrk="1" hangingPunct="1">
              <a:spcBef>
                <a:spcPct val="0"/>
              </a:spcBef>
            </a:pPr>
            <a:r>
              <a:rPr lang="en-US" sz="4800" dirty="0" smtClean="0">
                <a:latin typeface="Tw Cen MT" panose="020B0602020104020603" pitchFamily="34" charset="0"/>
              </a:rPr>
              <a:t>Quickly sourcing yield issues to tool/step is critical to operational and business success</a:t>
            </a:r>
            <a:endParaRPr lang="en-US" sz="4800" b="1" dirty="0">
              <a:latin typeface="Tw Cen MT" panose="020B0602020104020603" pitchFamily="34" charset="0"/>
            </a:endParaRPr>
          </a:p>
        </p:txBody>
      </p:sp>
      <p:sp>
        <p:nvSpPr>
          <p:cNvPr id="3079" name="TextBox 15"/>
          <p:cNvSpPr txBox="1">
            <a:spLocks noChangeArrowheads="1"/>
          </p:cNvSpPr>
          <p:nvPr/>
        </p:nvSpPr>
        <p:spPr bwMode="auto">
          <a:xfrm>
            <a:off x="10294770" y="5061688"/>
            <a:ext cx="13279738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sz="4800" dirty="0" smtClean="0">
                <a:latin typeface="Tw Cen MT" panose="020B0602020104020603" pitchFamily="34" charset="0"/>
              </a:rPr>
              <a:t>JMP11 introduced the Response Screening platform, for large-scale analysis. Important features include:</a:t>
            </a:r>
          </a:p>
          <a:p>
            <a:pPr marL="1028700" lvl="1" indent="-457200" eaLnBrk="1" hangingPunct="1">
              <a:spcBef>
                <a:spcPct val="0"/>
              </a:spcBef>
            </a:pPr>
            <a:r>
              <a:rPr lang="en-US" sz="4000" dirty="0" smtClean="0">
                <a:latin typeface="Tw Cen MT" panose="020B0602020104020603" pitchFamily="34" charset="0"/>
              </a:rPr>
              <a:t>Fast multi-core parallel processing</a:t>
            </a:r>
          </a:p>
          <a:p>
            <a:pPr marL="1028700" lvl="1" indent="-457200" eaLnBrk="1" hangingPunct="1">
              <a:spcBef>
                <a:spcPct val="0"/>
              </a:spcBef>
            </a:pPr>
            <a:r>
              <a:rPr lang="en-US" sz="4400" dirty="0" smtClean="0">
                <a:latin typeface="Tw Cen MT" panose="020B0602020104020603" pitchFamily="34" charset="0"/>
              </a:rPr>
              <a:t>Robust methods to help deal with messy/missing data</a:t>
            </a:r>
          </a:p>
          <a:p>
            <a:pPr marL="1028700" lvl="1" indent="-457200" eaLnBrk="1" hangingPunct="1">
              <a:spcBef>
                <a:spcPct val="0"/>
              </a:spcBef>
            </a:pPr>
            <a:r>
              <a:rPr lang="en-US" sz="4400" dirty="0" smtClean="0">
                <a:latin typeface="Tw Cen MT" panose="020B0602020104020603" pitchFamily="34" charset="0"/>
              </a:rPr>
              <a:t>False Discovery Rate adjustments for multiple testing</a:t>
            </a:r>
            <a:endParaRPr lang="en-US" sz="4400" dirty="0">
              <a:latin typeface="Tw Cen MT" panose="020B0602020104020603" pitchFamily="34" charset="0"/>
            </a:endParaRPr>
          </a:p>
        </p:txBody>
      </p:sp>
      <p:sp>
        <p:nvSpPr>
          <p:cNvPr id="3080" name="TextBox 17"/>
          <p:cNvSpPr txBox="1">
            <a:spLocks noChangeArrowheads="1"/>
          </p:cNvSpPr>
          <p:nvPr/>
        </p:nvSpPr>
        <p:spPr bwMode="auto">
          <a:xfrm>
            <a:off x="10353468" y="10065987"/>
            <a:ext cx="15682870" cy="292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sz="4800" dirty="0" err="1" smtClean="0">
                <a:latin typeface="Tw Cen MT" panose="020B0602020104020603" pitchFamily="34" charset="0"/>
              </a:rPr>
              <a:t>TreeMap</a:t>
            </a:r>
            <a:r>
              <a:rPr lang="en-US" sz="4800" dirty="0" smtClean="0">
                <a:latin typeface="Tw Cen MT" panose="020B0602020104020603" pitchFamily="34" charset="0"/>
              </a:rPr>
              <a:t> (space-constrained visualization of hierarchies)</a:t>
            </a:r>
          </a:p>
          <a:p>
            <a:pPr marL="1028700" lvl="1" indent="-457200" eaLnBrk="1" hangingPunct="1">
              <a:spcBef>
                <a:spcPct val="0"/>
              </a:spcBef>
            </a:pPr>
            <a:r>
              <a:rPr lang="en-US" sz="4000" dirty="0" smtClean="0">
                <a:latin typeface="Tw Cen MT" panose="020B0602020104020603" pitchFamily="34" charset="0"/>
              </a:rPr>
              <a:t>sub-units within tools, tools within steps, steps within functional areas</a:t>
            </a:r>
          </a:p>
          <a:p>
            <a:pPr marL="457200" indent="-457200" eaLnBrk="1" hangingPunct="1">
              <a:spcBef>
                <a:spcPct val="0"/>
              </a:spcBef>
            </a:pPr>
            <a:r>
              <a:rPr lang="en-US" sz="4800" dirty="0" smtClean="0">
                <a:latin typeface="Tw Cen MT" panose="020B0602020104020603" pitchFamily="34" charset="0"/>
              </a:rPr>
              <a:t>Interactive dashboard features to filters and switch size/color</a:t>
            </a:r>
            <a:endParaRPr lang="en-US" sz="4800" dirty="0">
              <a:latin typeface="Tw Cen MT" panose="020B0602020104020603" pitchFamily="34" charset="0"/>
            </a:endParaRPr>
          </a:p>
          <a:p>
            <a:pPr marL="457200" indent="-457200" eaLnBrk="1" hangingPunct="1">
              <a:spcBef>
                <a:spcPct val="0"/>
              </a:spcBef>
            </a:pPr>
            <a:r>
              <a:rPr lang="en-US" sz="4800" dirty="0" smtClean="0">
                <a:latin typeface="Tw Cen MT" panose="020B0602020104020603" pitchFamily="34" charset="0"/>
              </a:rPr>
              <a:t>One-click drilldown to detailed plots</a:t>
            </a:r>
            <a:endParaRPr lang="en-US" sz="4800" dirty="0">
              <a:latin typeface="Tw Cen MT" panose="020B0602020104020603" pitchFamily="34" charset="0"/>
            </a:endParaRPr>
          </a:p>
        </p:txBody>
      </p:sp>
      <p:sp>
        <p:nvSpPr>
          <p:cNvPr id="3081" name="TextBox 19"/>
          <p:cNvSpPr txBox="1">
            <a:spLocks noChangeArrowheads="1"/>
          </p:cNvSpPr>
          <p:nvPr/>
        </p:nvSpPr>
        <p:spPr bwMode="auto">
          <a:xfrm>
            <a:off x="27028309" y="4965436"/>
            <a:ext cx="9687422" cy="10802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sz="4800" dirty="0" smtClean="0">
                <a:latin typeface="Tw Cen MT" panose="020B0602020104020603" pitchFamily="34" charset="0"/>
              </a:rPr>
              <a:t>JSL scripting for automated pipeline and value-added customization</a:t>
            </a:r>
            <a:endParaRPr lang="en-US" sz="4000" dirty="0" smtClean="0">
              <a:latin typeface="Tw Cen MT" panose="020B0602020104020603" pitchFamily="34" charset="0"/>
            </a:endParaRPr>
          </a:p>
          <a:p>
            <a:pPr marL="1028700" lvl="1" indent="-457200" eaLnBrk="1" hangingPunct="1">
              <a:spcBef>
                <a:spcPct val="0"/>
              </a:spcBef>
            </a:pPr>
            <a:r>
              <a:rPr lang="en-US" sz="4000" dirty="0" smtClean="0">
                <a:latin typeface="Tw Cen MT" panose="020B0602020104020603" pitchFamily="34" charset="0"/>
              </a:rPr>
              <a:t>Query test and manufacturing history data from database (1 week of simulated data is used for demonstration, 1000 lots and  1000 process steps)</a:t>
            </a:r>
          </a:p>
          <a:p>
            <a:pPr marL="1028700" lvl="1" indent="-457200" eaLnBrk="1" hangingPunct="1">
              <a:spcBef>
                <a:spcPct val="0"/>
              </a:spcBef>
            </a:pPr>
            <a:r>
              <a:rPr lang="en-US" sz="4000" dirty="0" smtClean="0">
                <a:latin typeface="Tw Cen MT" panose="020B0602020104020603" pitchFamily="34" charset="0"/>
              </a:rPr>
              <a:t>User Dialog to select inputs/options</a:t>
            </a:r>
          </a:p>
          <a:p>
            <a:pPr marL="1028700" lvl="1" indent="-457200" eaLnBrk="1" hangingPunct="1">
              <a:spcBef>
                <a:spcPct val="0"/>
              </a:spcBef>
            </a:pPr>
            <a:r>
              <a:rPr lang="en-US" sz="4400" dirty="0" smtClean="0">
                <a:latin typeface="Tw Cen MT" panose="020B0602020104020603" pitchFamily="34" charset="0"/>
              </a:rPr>
              <a:t>Response Screening results pushed to </a:t>
            </a:r>
            <a:r>
              <a:rPr lang="en-US" sz="4400" dirty="0" err="1" smtClean="0">
                <a:latin typeface="Tw Cen MT" panose="020B0602020104020603" pitchFamily="34" charset="0"/>
              </a:rPr>
              <a:t>TreeMap</a:t>
            </a:r>
            <a:r>
              <a:rPr lang="en-US" sz="4400" dirty="0" smtClean="0">
                <a:latin typeface="Tw Cen MT" panose="020B0602020104020603" pitchFamily="34" charset="0"/>
              </a:rPr>
              <a:t> with added local data filter and column switcher interactions</a:t>
            </a:r>
          </a:p>
          <a:p>
            <a:pPr marL="1028700" lvl="1" indent="-457200" eaLnBrk="1" hangingPunct="1">
              <a:spcBef>
                <a:spcPct val="0"/>
              </a:spcBef>
            </a:pPr>
            <a:r>
              <a:rPr lang="en-US" sz="4400" dirty="0" smtClean="0">
                <a:latin typeface="Tw Cen MT" panose="020B0602020104020603" pitchFamily="34" charset="0"/>
              </a:rPr>
              <a:t>One-click drill-down implemented through column formulas</a:t>
            </a:r>
          </a:p>
          <a:p>
            <a:pPr marL="1428750" lvl="2" indent="-457200" eaLnBrk="1" hangingPunct="1">
              <a:spcBef>
                <a:spcPct val="0"/>
              </a:spcBef>
            </a:pPr>
            <a:r>
              <a:rPr lang="en-US" sz="4000" dirty="0" smtClean="0">
                <a:latin typeface="Tw Cen MT" panose="020B0602020104020603" pitchFamily="34" charset="0"/>
              </a:rPr>
              <a:t>Selected( Row State( Row() ) )</a:t>
            </a:r>
          </a:p>
          <a:p>
            <a:pPr marL="457200" indent="-457200" eaLnBrk="1" hangingPunct="1">
              <a:spcBef>
                <a:spcPct val="0"/>
              </a:spcBef>
            </a:pPr>
            <a:r>
              <a:rPr lang="en-US" sz="4800" dirty="0" smtClean="0">
                <a:latin typeface="Tw Cen MT" panose="020B0602020104020603" pitchFamily="34" charset="0"/>
              </a:rPr>
              <a:t>Add-in solution automatically delivered to end-users</a:t>
            </a:r>
          </a:p>
          <a:p>
            <a:pPr marL="1028700" lvl="1" indent="-457200" eaLnBrk="1" hangingPunct="1">
              <a:spcBef>
                <a:spcPct val="0"/>
              </a:spcBef>
            </a:pPr>
            <a:endParaRPr lang="en-US" sz="4400" dirty="0" smtClean="0">
              <a:latin typeface="Tw Cen MT" panose="020B0602020104020603" pitchFamily="34" charset="0"/>
            </a:endParaRPr>
          </a:p>
        </p:txBody>
      </p:sp>
      <p:sp>
        <p:nvSpPr>
          <p:cNvPr id="3082" name="TextBox 8"/>
          <p:cNvSpPr txBox="1">
            <a:spLocks noChangeArrowheads="1"/>
          </p:cNvSpPr>
          <p:nvPr/>
        </p:nvSpPr>
        <p:spPr bwMode="auto">
          <a:xfrm>
            <a:off x="4479501" y="0"/>
            <a:ext cx="23892798" cy="329320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sz="8800" b="1" dirty="0" err="1" smtClean="0">
                <a:latin typeface="Tw Cen MT" panose="020B0602020104020603" pitchFamily="34" charset="0"/>
              </a:rPr>
              <a:t>BigYield</a:t>
            </a:r>
            <a:r>
              <a:rPr lang="en-US" sz="8800" b="1" dirty="0" smtClean="0">
                <a:latin typeface="Tw Cen MT" panose="020B0602020104020603" pitchFamily="34" charset="0"/>
              </a:rPr>
              <a:t>… an interactive yield dashboard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sz="6000" dirty="0" smtClean="0">
                <a:latin typeface="Tw Cen MT" panose="020B0602020104020603" pitchFamily="34" charset="0"/>
              </a:rPr>
              <a:t>Landon S Jensen, Principal Engineer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sz="6000" dirty="0" smtClean="0">
                <a:latin typeface="Tw Cen MT" panose="020B0602020104020603" pitchFamily="34" charset="0"/>
              </a:rPr>
              <a:t>IM Flash Technologies, LLC</a:t>
            </a:r>
            <a:endParaRPr lang="en-US" sz="6000" dirty="0">
              <a:latin typeface="Tw Cen MT" panose="020B0602020104020603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36892" y="3746228"/>
            <a:ext cx="8980467" cy="850645"/>
          </a:xfrm>
          <a:prstGeom prst="rect">
            <a:avLst/>
          </a:prstGeom>
          <a:solidFill>
            <a:schemeClr val="bg1">
              <a:lumMod val="85000"/>
              <a:alpha val="90000"/>
            </a:schemeClr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6000" dirty="0" smtClean="0">
                <a:solidFill>
                  <a:schemeClr val="tx1"/>
                </a:solidFill>
                <a:latin typeface="Tw Cen MT" panose="020B0602020104020603" pitchFamily="34" charset="0"/>
              </a:rPr>
              <a:t>Motivation</a:t>
            </a:r>
            <a:endParaRPr lang="en-US" sz="6000" dirty="0">
              <a:solidFill>
                <a:schemeClr val="tx1"/>
              </a:solidFill>
              <a:latin typeface="Tw Cen MT" panose="020B0602020104020603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0294770" y="3763496"/>
            <a:ext cx="15741568" cy="833377"/>
          </a:xfrm>
          <a:prstGeom prst="rect">
            <a:avLst/>
          </a:prstGeom>
          <a:solidFill>
            <a:schemeClr val="bg1">
              <a:lumMod val="85000"/>
              <a:alpha val="90000"/>
            </a:schemeClr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6000" dirty="0">
                <a:solidFill>
                  <a:schemeClr val="tx1"/>
                </a:solidFill>
                <a:latin typeface="Tw Cen MT" panose="020B0602020104020603" pitchFamily="34" charset="0"/>
              </a:rPr>
              <a:t>Method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0342896" y="8951430"/>
            <a:ext cx="15693442" cy="920800"/>
          </a:xfrm>
          <a:prstGeom prst="rect">
            <a:avLst/>
          </a:prstGeom>
          <a:solidFill>
            <a:schemeClr val="bg1">
              <a:lumMod val="85000"/>
              <a:alpha val="90000"/>
            </a:schemeClr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6000" dirty="0" smtClean="0">
                <a:solidFill>
                  <a:schemeClr val="tx1"/>
                </a:solidFill>
                <a:latin typeface="Tw Cen MT" panose="020B0602020104020603" pitchFamily="34" charset="0"/>
              </a:rPr>
              <a:t>Visualization/Interaction</a:t>
            </a:r>
            <a:endParaRPr lang="en-US" sz="6000" dirty="0">
              <a:solidFill>
                <a:schemeClr val="tx1"/>
              </a:solidFill>
              <a:latin typeface="Tw Cen MT" panose="020B0602020104020603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7028309" y="3756725"/>
            <a:ext cx="9687422" cy="888274"/>
          </a:xfrm>
          <a:prstGeom prst="rect">
            <a:avLst/>
          </a:prstGeom>
          <a:solidFill>
            <a:schemeClr val="bg1">
              <a:lumMod val="85000"/>
              <a:alpha val="90000"/>
            </a:schemeClr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6000" dirty="0" smtClean="0">
                <a:solidFill>
                  <a:schemeClr val="tx1"/>
                </a:solidFill>
                <a:latin typeface="Tw Cen MT" panose="020B0602020104020603" pitchFamily="34" charset="0"/>
              </a:rPr>
              <a:t>Implementation</a:t>
            </a:r>
            <a:endParaRPr lang="en-US" sz="6000" dirty="0">
              <a:solidFill>
                <a:schemeClr val="tx1"/>
              </a:solidFill>
              <a:latin typeface="Tw Cen MT" panose="020B0602020104020603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7028309" y="15400419"/>
            <a:ext cx="9687422" cy="1033392"/>
          </a:xfrm>
          <a:prstGeom prst="rect">
            <a:avLst/>
          </a:prstGeom>
          <a:solidFill>
            <a:schemeClr val="bg1">
              <a:lumMod val="85000"/>
              <a:alpha val="90000"/>
            </a:schemeClr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6000" dirty="0" smtClean="0">
                <a:solidFill>
                  <a:schemeClr val="tx1"/>
                </a:solidFill>
                <a:latin typeface="Tw Cen MT" panose="020B0602020104020603" pitchFamily="34" charset="0"/>
              </a:rPr>
              <a:t>References</a:t>
            </a:r>
            <a:endParaRPr lang="en-US" sz="6000" dirty="0">
              <a:solidFill>
                <a:schemeClr val="tx1"/>
              </a:solidFill>
              <a:latin typeface="Tw Cen MT" panose="020B0602020104020603" pitchFamily="34" charset="0"/>
            </a:endParaRPr>
          </a:p>
        </p:txBody>
      </p:sp>
      <p:pic>
        <p:nvPicPr>
          <p:cNvPr id="3125" name="Picture 5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64803" y="48126"/>
            <a:ext cx="8497175" cy="3196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TextBox 19"/>
          <p:cNvSpPr txBox="1">
            <a:spLocks noChangeArrowheads="1"/>
          </p:cNvSpPr>
          <p:nvPr/>
        </p:nvSpPr>
        <p:spPr bwMode="auto">
          <a:xfrm>
            <a:off x="27028309" y="16626315"/>
            <a:ext cx="9687422" cy="307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sz="4400" dirty="0" smtClean="0">
                <a:hlinkClick r:id="rId6"/>
              </a:rPr>
              <a:t>IM Flash - A Behind the Scenes Look: How We Make Our Product</a:t>
            </a:r>
            <a:endParaRPr lang="en-US" sz="4400" dirty="0" smtClean="0"/>
          </a:p>
          <a:p>
            <a:r>
              <a:rPr lang="en-US" sz="4400" b="1" dirty="0" smtClean="0"/>
              <a:t>JMP® 11 Specialized Models </a:t>
            </a:r>
          </a:p>
          <a:p>
            <a:r>
              <a:rPr lang="en-US" sz="4400" b="1" dirty="0" smtClean="0"/>
              <a:t>JMP® 11 Scripting Guide, Second Edition</a:t>
            </a:r>
            <a:endParaRPr lang="en-US" sz="4400" dirty="0">
              <a:latin typeface="Tw Cen MT" panose="020B0602020104020603" pitchFamily="34" charset="0"/>
            </a:endParaRPr>
          </a:p>
        </p:txBody>
      </p:sp>
      <p:pic>
        <p:nvPicPr>
          <p:cNvPr id="3128" name="Picture 56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863264" y="5157940"/>
            <a:ext cx="1421949" cy="1483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29" name="Picture 57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1103693" y="13283439"/>
            <a:ext cx="8868728" cy="6989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33" name="Picture 6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0538158" y="13263646"/>
            <a:ext cx="5144219" cy="3465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35" name="Picture 63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0535687" y="16928746"/>
            <a:ext cx="4906060" cy="3465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21" descr="jmp_lsjensen2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87909" y="14235304"/>
            <a:ext cx="6863232" cy="4987090"/>
          </a:xfrm>
          <a:prstGeom prst="rect">
            <a:avLst/>
          </a:prstGeom>
        </p:spPr>
      </p:pic>
      <p:pic>
        <p:nvPicPr>
          <p:cNvPr id="2" name="jmp_lsjensen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18422" y="13904842"/>
            <a:ext cx="9676348" cy="54429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ction Button: Home 12">
            <a:hlinkClick r:id="" action="ppaction://hlinkshowjump?jump=firstslide" highlightClick="1"/>
          </p:cNvPr>
          <p:cNvSpPr/>
          <p:nvPr/>
        </p:nvSpPr>
        <p:spPr>
          <a:xfrm>
            <a:off x="35132209" y="18721135"/>
            <a:ext cx="1828800" cy="1828800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ction Button: Forward or Next 17">
            <a:hlinkClick r:id="rId2" action="ppaction://hlinksldjump" highlightClick="1"/>
          </p:cNvPr>
          <p:cNvSpPr/>
          <p:nvPr/>
        </p:nvSpPr>
        <p:spPr>
          <a:xfrm>
            <a:off x="35132209" y="472910"/>
            <a:ext cx="1828800" cy="18288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ction Button: End 24">
            <a:hlinkClick r:id="" action="ppaction://hlinkshowjump?jump=lastslide" highlightClick="1"/>
          </p:cNvPr>
          <p:cNvSpPr/>
          <p:nvPr/>
        </p:nvSpPr>
        <p:spPr>
          <a:xfrm>
            <a:off x="35132209" y="2598824"/>
            <a:ext cx="1828800" cy="1828800"/>
          </a:xfrm>
          <a:prstGeom prst="actionButtonEn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397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4786" y="-1"/>
            <a:ext cx="26334641" cy="2106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6" name="Picture 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815256" y="6331621"/>
            <a:ext cx="11001375" cy="1171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Explosion 1 22"/>
          <p:cNvSpPr/>
          <p:nvPr/>
        </p:nvSpPr>
        <p:spPr>
          <a:xfrm>
            <a:off x="23293136" y="15881685"/>
            <a:ext cx="1491915" cy="2021308"/>
          </a:xfrm>
          <a:prstGeom prst="irregularSeal1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ction Button: Back or Previous 2">
            <a:hlinkClick r:id="rId2" action="ppaction://hlinksldjump" highlightClick="1"/>
          </p:cNvPr>
          <p:cNvSpPr/>
          <p:nvPr/>
        </p:nvSpPr>
        <p:spPr>
          <a:xfrm>
            <a:off x="35132202" y="433142"/>
            <a:ext cx="1828800" cy="18288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Home 4">
            <a:hlinkClick r:id="" action="ppaction://hlinkshowjump?jump=firstslide" highlightClick="1"/>
          </p:cNvPr>
          <p:cNvSpPr/>
          <p:nvPr/>
        </p:nvSpPr>
        <p:spPr>
          <a:xfrm>
            <a:off x="35084083" y="18721135"/>
            <a:ext cx="1876926" cy="1828800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Forward or Next 5">
            <a:hlinkClick r:id="rId3" action="ppaction://hlinksldjump" highlightClick="1"/>
          </p:cNvPr>
          <p:cNvSpPr/>
          <p:nvPr/>
        </p:nvSpPr>
        <p:spPr>
          <a:xfrm>
            <a:off x="35132203" y="2557635"/>
            <a:ext cx="1828800" cy="18288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3133" y="-1"/>
            <a:ext cx="26334641" cy="2106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171441" y="6833937"/>
            <a:ext cx="10548938" cy="1100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xplosion 1 6"/>
          <p:cNvSpPr/>
          <p:nvPr/>
        </p:nvSpPr>
        <p:spPr>
          <a:xfrm>
            <a:off x="22884059" y="5104859"/>
            <a:ext cx="1491915" cy="2688139"/>
          </a:xfrm>
          <a:prstGeom prst="irregularSeal1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xplosion 1 8"/>
          <p:cNvSpPr/>
          <p:nvPr/>
        </p:nvSpPr>
        <p:spPr>
          <a:xfrm>
            <a:off x="336881" y="4023754"/>
            <a:ext cx="4620126" cy="2162210"/>
          </a:xfrm>
          <a:prstGeom prst="irregularSeal1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xplosion 1 7"/>
          <p:cNvSpPr/>
          <p:nvPr/>
        </p:nvSpPr>
        <p:spPr>
          <a:xfrm>
            <a:off x="336882" y="7456116"/>
            <a:ext cx="4620126" cy="2162210"/>
          </a:xfrm>
          <a:prstGeom prst="irregularSeal1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ction Button: Home 2">
            <a:hlinkClick r:id="" action="ppaction://hlinkshowjump?jump=firstslide" highlightClick="1"/>
          </p:cNvPr>
          <p:cNvSpPr/>
          <p:nvPr/>
        </p:nvSpPr>
        <p:spPr>
          <a:xfrm>
            <a:off x="35084083" y="18721135"/>
            <a:ext cx="1876926" cy="1828800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rId2" action="ppaction://hlinksldjump" highlightClick="1"/>
          </p:cNvPr>
          <p:cNvSpPr/>
          <p:nvPr/>
        </p:nvSpPr>
        <p:spPr>
          <a:xfrm>
            <a:off x="35132202" y="433142"/>
            <a:ext cx="1828800" cy="18288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3134" y="33827"/>
            <a:ext cx="26292358" cy="21033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576129" y="6689561"/>
            <a:ext cx="11144250" cy="10865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Explosion 1 5"/>
          <p:cNvSpPr/>
          <p:nvPr/>
        </p:nvSpPr>
        <p:spPr>
          <a:xfrm>
            <a:off x="7435506" y="2648696"/>
            <a:ext cx="1299410" cy="1467269"/>
          </a:xfrm>
          <a:prstGeom prst="irregularSeal1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xplosion 1 9"/>
          <p:cNvSpPr/>
          <p:nvPr/>
        </p:nvSpPr>
        <p:spPr>
          <a:xfrm>
            <a:off x="3906252" y="3370586"/>
            <a:ext cx="3096119" cy="1875180"/>
          </a:xfrm>
          <a:prstGeom prst="irregularSeal1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Explosion 1 4"/>
          <p:cNvSpPr/>
          <p:nvPr/>
        </p:nvSpPr>
        <p:spPr>
          <a:xfrm>
            <a:off x="15063537" y="433142"/>
            <a:ext cx="10464466" cy="9865890"/>
          </a:xfrm>
          <a:prstGeom prst="irregularSeal1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tion Button: Home 3">
            <a:hlinkClick r:id="" action="ppaction://hlinkshowjump?jump=firstslide" highlightClick="1"/>
          </p:cNvPr>
          <p:cNvSpPr/>
          <p:nvPr/>
        </p:nvSpPr>
        <p:spPr>
          <a:xfrm>
            <a:off x="34843453" y="18432379"/>
            <a:ext cx="1876926" cy="1828800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33716913" cy="3511550"/>
          </a:xfrm>
        </p:spPr>
        <p:txBody>
          <a:bodyPr/>
          <a:lstStyle/>
          <a:p>
            <a:r>
              <a:rPr lang="en-US" sz="13800" dirty="0" smtClean="0"/>
              <a:t>Response Screening (features)</a:t>
            </a:r>
            <a:endParaRPr lang="en-US" sz="13800" dirty="0"/>
          </a:p>
        </p:txBody>
      </p:sp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8131" y="7836673"/>
            <a:ext cx="20383500" cy="280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6257" y="4237299"/>
            <a:ext cx="20407313" cy="376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7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0026" y="3441707"/>
            <a:ext cx="9477375" cy="102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8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68152" y="11329291"/>
            <a:ext cx="11494167" cy="893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1" name="Picture 1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059899" y="3270919"/>
            <a:ext cx="10704191" cy="16749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844550"/>
            <a:ext cx="33716913" cy="3511550"/>
          </a:xfrm>
        </p:spPr>
        <p:txBody>
          <a:bodyPr/>
          <a:lstStyle/>
          <a:p>
            <a:r>
              <a:rPr lang="en-US" sz="16600" dirty="0" smtClean="0"/>
              <a:t>JSL Details</a:t>
            </a:r>
            <a:endParaRPr lang="en-US" sz="16600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3134" y="0"/>
            <a:ext cx="27405154" cy="2106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62983" y="1734216"/>
            <a:ext cx="8496300" cy="885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Action Button: Home 7">
            <a:hlinkClick r:id="" action="ppaction://hlinkshowjump?jump=firstslide" highlightClick="1"/>
          </p:cNvPr>
          <p:cNvSpPr/>
          <p:nvPr/>
        </p:nvSpPr>
        <p:spPr>
          <a:xfrm>
            <a:off x="35084083" y="18721135"/>
            <a:ext cx="1876926" cy="1828800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62983" y="10977474"/>
            <a:ext cx="8667750" cy="882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4546</TotalTime>
  <Words>248</Words>
  <Application>Microsoft Office PowerPoint</Application>
  <PresentationFormat>Custom</PresentationFormat>
  <Paragraphs>33</Paragraphs>
  <Slides>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ＭＳ Ｐゴシック</vt:lpstr>
      <vt:lpstr>ＭＳ Ｐゴシック</vt:lpstr>
      <vt:lpstr>Arial</vt:lpstr>
      <vt:lpstr>Calibri</vt:lpstr>
      <vt:lpstr>Tw Cen MT</vt:lpstr>
      <vt:lpstr>Office Theme</vt:lpstr>
      <vt:lpstr>PowerPoint Presentation</vt:lpstr>
      <vt:lpstr>PowerPoint Presentation</vt:lpstr>
      <vt:lpstr>PowerPoint Presentation</vt:lpstr>
      <vt:lpstr>PowerPoint Presentation</vt:lpstr>
      <vt:lpstr>Response Screening (features)</vt:lpstr>
      <vt:lpstr>JSL Details</vt:lpstr>
    </vt:vector>
  </TitlesOfParts>
  <Company>ePosterBoards LLC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Phillippe</dc:creator>
  <cp:lastModifiedBy>Gail Massari</cp:lastModifiedBy>
  <cp:revision>182</cp:revision>
  <cp:lastPrinted>2014-05-13T19:19:53Z</cp:lastPrinted>
  <dcterms:created xsi:type="dcterms:W3CDTF">2013-03-04T18:11:28Z</dcterms:created>
  <dcterms:modified xsi:type="dcterms:W3CDTF">2014-09-26T18:16:33Z</dcterms:modified>
</cp:coreProperties>
</file>