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sldIdLst>
    <p:sldId id="256" r:id="rId2"/>
    <p:sldId id="257" r:id="rId3"/>
    <p:sldId id="258" r:id="rId4"/>
    <p:sldId id="259" r:id="rId5"/>
    <p:sldId id="260" r:id="rId6"/>
    <p:sldId id="272" r:id="rId7"/>
    <p:sldId id="262" r:id="rId8"/>
    <p:sldId id="270" r:id="rId9"/>
    <p:sldId id="264" r:id="rId10"/>
    <p:sldId id="267" r:id="rId11"/>
    <p:sldId id="268" r:id="rId12"/>
    <p:sldId id="261" r:id="rId13"/>
    <p:sldId id="263" r:id="rId14"/>
    <p:sldId id="269" r:id="rId15"/>
    <p:sldId id="271" r:id="rId16"/>
    <p:sldId id="273" r:id="rId17"/>
    <p:sldId id="274" r:id="rId18"/>
  </p:sldIdLst>
  <p:sldSz cx="37463413" cy="21067713"/>
  <p:notesSz cx="7315200" cy="9601200"/>
  <p:embeddedFontLst>
    <p:embeddedFont>
      <p:font typeface="Tw Cen MT" panose="020B0602020104020603" pitchFamily="34" charset="0"/>
      <p:regular r:id="rId19"/>
      <p:bold r:id="rId20"/>
      <p:italic r:id="rId21"/>
      <p:boldItalic r:id="rId22"/>
    </p:embeddedFont>
    <p:embeddedFont>
      <p:font typeface="MS PGothic" panose="020B0600070205080204" pitchFamily="34" charset="-128"/>
      <p:regular r:id="rId23"/>
    </p:embeddedFont>
    <p:embeddedFont>
      <p:font typeface="Calibri" panose="020F0502020204030204" pitchFamily="34" charset="0"/>
      <p:regular r:id="rId24"/>
      <p:bold r:id="rId25"/>
      <p:italic r:id="rId26"/>
      <p:boldItalic r:id="rId27"/>
    </p:embeddedFont>
  </p:embeddedFontLst>
  <p:defaultTextStyle>
    <a:defPPr>
      <a:defRPr lang="en-US"/>
    </a:defPPr>
    <a:lvl1pPr algn="l" defTabSz="1872966"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1872966" algn="l" defTabSz="1872966"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3745931" algn="l" defTabSz="1872966"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5618897" algn="l" defTabSz="1872966"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7491862" algn="l" defTabSz="1872966"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9364828" algn="l" defTabSz="3745931"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11237793" algn="l" defTabSz="3745931"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13110759" algn="l" defTabSz="3745931"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14983724" algn="l" defTabSz="3745931"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 xmlns:p15="http://schemas.microsoft.com/office/powerpoint/2012/main">
        <p15:guide id="1" orient="horz" pos="6636" userDrawn="1">
          <p15:clr>
            <a:srgbClr val="A4A3A4"/>
          </p15:clr>
        </p15:guide>
        <p15:guide id="2" pos="118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39" d="100"/>
          <a:sy n="39" d="100"/>
        </p:scale>
        <p:origin x="-162" y="-186"/>
      </p:cViewPr>
      <p:guideLst>
        <p:guide orient="horz" pos="6636"/>
        <p:guide pos="11800"/>
      </p:guideLst>
    </p:cSldViewPr>
  </p:slideViewPr>
  <p:notesTextViewPr>
    <p:cViewPr>
      <p:scale>
        <a:sx n="100" d="100"/>
        <a:sy n="100" d="100"/>
      </p:scale>
      <p:origin x="0" y="0"/>
    </p:cViewPr>
  </p:notesTextViewPr>
  <p:sorterViewPr>
    <p:cViewPr>
      <p:scale>
        <a:sx n="66" d="100"/>
        <a:sy n="66" d="100"/>
      </p:scale>
      <p:origin x="0" y="216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09756" y="6544649"/>
            <a:ext cx="31843901" cy="4515904"/>
          </a:xfrm>
        </p:spPr>
        <p:txBody>
          <a:bodyPr/>
          <a:lstStyle/>
          <a:p>
            <a:r>
              <a:rPr lang="en-US" smtClean="0"/>
              <a:t>Click to edit Master title style</a:t>
            </a:r>
            <a:endParaRPr lang="en-US"/>
          </a:p>
        </p:txBody>
      </p:sp>
      <p:sp>
        <p:nvSpPr>
          <p:cNvPr id="3" name="Subtitle 2"/>
          <p:cNvSpPr>
            <a:spLocks noGrp="1"/>
          </p:cNvSpPr>
          <p:nvPr>
            <p:ph type="subTitle" idx="1"/>
          </p:nvPr>
        </p:nvSpPr>
        <p:spPr>
          <a:xfrm>
            <a:off x="5619512" y="11938371"/>
            <a:ext cx="26224389" cy="5383971"/>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FE6583C-727B-4371-A5DD-B668D5764255}" type="datetimeFigureOut">
              <a:rPr lang="en-US"/>
              <a:pPr>
                <a:defRPr/>
              </a:pPr>
              <a:t>8/14/2014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C371FC-8DBD-4577-8A5F-7F2D596A11DB}" type="slidenum">
              <a:rPr lang="en-US"/>
              <a:pPr>
                <a:defRPr/>
              </a:pPr>
              <a:t>‹#›</a:t>
            </a:fld>
            <a:endParaRPr lang="en-US"/>
          </a:p>
        </p:txBody>
      </p:sp>
    </p:spTree>
    <p:extLst>
      <p:ext uri="{BB962C8B-B14F-4D97-AF65-F5344CB8AC3E}">
        <p14:creationId xmlns:p14="http://schemas.microsoft.com/office/powerpoint/2010/main" val="1823843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3546539-D86F-4EE9-8E58-7D1D41B98785}" type="datetimeFigureOut">
              <a:rPr lang="en-US"/>
              <a:pPr>
                <a:defRPr/>
              </a:pPr>
              <a:t>8/14/2014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56CAD5-23F4-472D-806D-E59870BDF60F}" type="slidenum">
              <a:rPr lang="en-US"/>
              <a:pPr>
                <a:defRPr/>
              </a:pPr>
              <a:t>‹#›</a:t>
            </a:fld>
            <a:endParaRPr lang="en-US"/>
          </a:p>
        </p:txBody>
      </p:sp>
    </p:spTree>
    <p:extLst>
      <p:ext uri="{BB962C8B-B14F-4D97-AF65-F5344CB8AC3E}">
        <p14:creationId xmlns:p14="http://schemas.microsoft.com/office/powerpoint/2010/main" val="573227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59352" y="13537960"/>
            <a:ext cx="31843901" cy="4184281"/>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959352" y="8929396"/>
            <a:ext cx="31843901" cy="460856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44D3287-6F29-4D5A-800E-964054B06EF6}" type="datetimeFigureOut">
              <a:rPr lang="en-US"/>
              <a:pPr>
                <a:defRPr/>
              </a:pPr>
              <a:t>8/14/2014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1964743-C152-4A28-AC06-9F72F16859FB}" type="slidenum">
              <a:rPr lang="en-US"/>
              <a:pPr>
                <a:defRPr/>
              </a:pPr>
              <a:t>‹#›</a:t>
            </a:fld>
            <a:endParaRPr lang="en-US"/>
          </a:p>
        </p:txBody>
      </p:sp>
    </p:spTree>
    <p:extLst>
      <p:ext uri="{BB962C8B-B14F-4D97-AF65-F5344CB8AC3E}">
        <p14:creationId xmlns:p14="http://schemas.microsoft.com/office/powerpoint/2010/main" val="71717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73171" y="3686852"/>
            <a:ext cx="16546341" cy="1042656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043901" y="3686852"/>
            <a:ext cx="16546341" cy="1042656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41EB5D1-8600-4B4C-A9CC-0D0940C8A675}" type="datetimeFigureOut">
              <a:rPr lang="en-US"/>
              <a:pPr>
                <a:defRPr/>
              </a:pPr>
              <a:t>8/14/2014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114DD2D-4F53-4A45-A90F-22E95A99246C}" type="slidenum">
              <a:rPr lang="en-US"/>
              <a:pPr>
                <a:defRPr/>
              </a:pPr>
              <a:t>‹#›</a:t>
            </a:fld>
            <a:endParaRPr lang="en-US"/>
          </a:p>
        </p:txBody>
      </p:sp>
    </p:spTree>
    <p:extLst>
      <p:ext uri="{BB962C8B-B14F-4D97-AF65-F5344CB8AC3E}">
        <p14:creationId xmlns:p14="http://schemas.microsoft.com/office/powerpoint/2010/main" val="823139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73171" y="843687"/>
            <a:ext cx="33717072" cy="3511286"/>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73171" y="4715854"/>
            <a:ext cx="16552847" cy="196534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73171" y="6681195"/>
            <a:ext cx="16552847" cy="121383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030900" y="4715854"/>
            <a:ext cx="16559349" cy="196534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9030900" y="6681195"/>
            <a:ext cx="16559349" cy="121383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2FEA1AB-A8A9-4E08-94AA-0EFEE680E199}" type="datetimeFigureOut">
              <a:rPr lang="en-US"/>
              <a:pPr>
                <a:defRPr/>
              </a:pPr>
              <a:t>8/14/2014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B3E0138-56E4-4A87-B7AB-C1E1BD49E505}" type="slidenum">
              <a:rPr lang="en-US"/>
              <a:pPr>
                <a:defRPr/>
              </a:pPr>
              <a:t>‹#›</a:t>
            </a:fld>
            <a:endParaRPr lang="en-US"/>
          </a:p>
        </p:txBody>
      </p:sp>
    </p:spTree>
    <p:extLst>
      <p:ext uri="{BB962C8B-B14F-4D97-AF65-F5344CB8AC3E}">
        <p14:creationId xmlns:p14="http://schemas.microsoft.com/office/powerpoint/2010/main" val="588218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D523720-D806-41D3-9F54-58D466D2E5E9}" type="datetimeFigureOut">
              <a:rPr lang="en-US"/>
              <a:pPr>
                <a:defRPr/>
              </a:pPr>
              <a:t>8/14/2014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1BB449B-FA3D-4F68-BC71-E126C1738C96}" type="slidenum">
              <a:rPr lang="en-US"/>
              <a:pPr>
                <a:defRPr/>
              </a:pPr>
              <a:t>‹#›</a:t>
            </a:fld>
            <a:endParaRPr lang="en-US"/>
          </a:p>
        </p:txBody>
      </p:sp>
    </p:spTree>
    <p:extLst>
      <p:ext uri="{BB962C8B-B14F-4D97-AF65-F5344CB8AC3E}">
        <p14:creationId xmlns:p14="http://schemas.microsoft.com/office/powerpoint/2010/main" val="91101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7CB5D27-504D-4D4D-9C8F-7701EB7A5070}" type="datetimeFigureOut">
              <a:rPr lang="en-US"/>
              <a:pPr>
                <a:defRPr/>
              </a:pPr>
              <a:t>8/14/2014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27C03E6-F665-4F90-8E6A-B328C4E9AF01}" type="slidenum">
              <a:rPr lang="en-US"/>
              <a:pPr>
                <a:defRPr/>
              </a:pPr>
              <a:t>‹#›</a:t>
            </a:fld>
            <a:endParaRPr lang="en-US"/>
          </a:p>
        </p:txBody>
      </p:sp>
    </p:spTree>
    <p:extLst>
      <p:ext uri="{BB962C8B-B14F-4D97-AF65-F5344CB8AC3E}">
        <p14:creationId xmlns:p14="http://schemas.microsoft.com/office/powerpoint/2010/main" val="491905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73177" y="838805"/>
            <a:ext cx="12325205" cy="356980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4647154" y="838811"/>
            <a:ext cx="20943089" cy="1798071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873177" y="4408620"/>
            <a:ext cx="12325205" cy="1441090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A54BBA3-486F-4EA2-BF66-DC15E820341C}" type="datetimeFigureOut">
              <a:rPr lang="en-US"/>
              <a:pPr>
                <a:defRPr/>
              </a:pPr>
              <a:t>8/14/2014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9F0298-54C0-433D-841F-BD0D9DCC320C}" type="slidenum">
              <a:rPr lang="en-US"/>
              <a:pPr>
                <a:defRPr/>
              </a:pPr>
              <a:t>‹#›</a:t>
            </a:fld>
            <a:endParaRPr lang="en-US"/>
          </a:p>
        </p:txBody>
      </p:sp>
    </p:spTree>
    <p:extLst>
      <p:ext uri="{BB962C8B-B14F-4D97-AF65-F5344CB8AC3E}">
        <p14:creationId xmlns:p14="http://schemas.microsoft.com/office/powerpoint/2010/main" val="1372583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43091" y="14747399"/>
            <a:ext cx="22478048" cy="174101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7343091" y="1882438"/>
            <a:ext cx="22478048" cy="1264062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7343091" y="16488413"/>
            <a:ext cx="22478048" cy="247253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032A461-236C-4FBC-9EDD-1633422FCD19}" type="datetimeFigureOut">
              <a:rPr lang="en-US"/>
              <a:pPr>
                <a:defRPr/>
              </a:pPr>
              <a:t>8/14/2014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1D9FD57-0497-4521-AA3F-9E9D301429C2}" type="slidenum">
              <a:rPr lang="en-US"/>
              <a:pPr>
                <a:defRPr/>
              </a:pPr>
              <a:t>‹#›</a:t>
            </a:fld>
            <a:endParaRPr lang="en-US"/>
          </a:p>
        </p:txBody>
      </p:sp>
    </p:spTree>
    <p:extLst>
      <p:ext uri="{BB962C8B-B14F-4D97-AF65-F5344CB8AC3E}">
        <p14:creationId xmlns:p14="http://schemas.microsoft.com/office/powerpoint/2010/main" val="2726034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B756DE1-5BC0-4F8D-A53F-701B189F835E}" type="datetimeFigureOut">
              <a:rPr lang="en-US"/>
              <a:pPr>
                <a:defRPr/>
              </a:pPr>
              <a:t>8/14/2014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33296C-9291-4EB2-B621-3C715CD8C432}" type="slidenum">
              <a:rPr lang="en-US"/>
              <a:pPr>
                <a:defRPr/>
              </a:pPr>
              <a:t>‹#›</a:t>
            </a:fld>
            <a:endParaRPr lang="en-US"/>
          </a:p>
        </p:txBody>
      </p:sp>
    </p:spTree>
    <p:extLst>
      <p:ext uri="{BB962C8B-B14F-4D97-AF65-F5344CB8AC3E}">
        <p14:creationId xmlns:p14="http://schemas.microsoft.com/office/powerpoint/2010/main" val="65152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160974" y="633981"/>
            <a:ext cx="8429268" cy="134794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73170" y="633981"/>
            <a:ext cx="24663414" cy="13479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B1B4126-62DC-4267-845F-DE60C8EDF662}" type="datetimeFigureOut">
              <a:rPr lang="en-US"/>
              <a:pPr>
                <a:defRPr/>
              </a:pPr>
              <a:t>8/14/2014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352E48-E95E-4AF6-A45D-48FD751A7229}" type="slidenum">
              <a:rPr lang="en-US"/>
              <a:pPr>
                <a:defRPr/>
              </a:pPr>
              <a:t>‹#›</a:t>
            </a:fld>
            <a:endParaRPr lang="en-US"/>
          </a:p>
        </p:txBody>
      </p:sp>
    </p:spTree>
    <p:extLst>
      <p:ext uri="{BB962C8B-B14F-4D97-AF65-F5344CB8AC3E}">
        <p14:creationId xmlns:p14="http://schemas.microsoft.com/office/powerpoint/2010/main" val="121989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873171" y="845309"/>
            <a:ext cx="33717072" cy="35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1873171" y="4915802"/>
            <a:ext cx="33717072" cy="13902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1873171" y="19526653"/>
            <a:ext cx="8741463" cy="1124910"/>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MS PGothic" panose="020B0600070205080204" pitchFamily="34" charset="-128"/>
              </a:defRPr>
            </a:lvl1pPr>
          </a:lstStyle>
          <a:p>
            <a:pPr>
              <a:defRPr/>
            </a:pPr>
            <a:fld id="{B4738E71-A77D-439B-9175-CC7371BCF5DE}" type="datetimeFigureOut">
              <a:rPr lang="en-US"/>
              <a:pPr>
                <a:defRPr/>
              </a:pPr>
              <a:t>8/14/2014</a:t>
            </a:fld>
            <a:endParaRPr lang="en-US"/>
          </a:p>
        </p:txBody>
      </p:sp>
      <p:sp>
        <p:nvSpPr>
          <p:cNvPr id="5" name="Footer Placeholder 4"/>
          <p:cNvSpPr>
            <a:spLocks noGrp="1"/>
          </p:cNvSpPr>
          <p:nvPr>
            <p:ph type="ftr" sz="quarter" idx="3"/>
          </p:nvPr>
        </p:nvSpPr>
        <p:spPr>
          <a:xfrm>
            <a:off x="12800000" y="19526653"/>
            <a:ext cx="11863414" cy="1124910"/>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26848779" y="19526653"/>
            <a:ext cx="8741463" cy="112491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ea typeface="MS PGothic" panose="020B0600070205080204" pitchFamily="34" charset="-128"/>
              </a:defRPr>
            </a:lvl1pPr>
          </a:lstStyle>
          <a:p>
            <a:pPr>
              <a:defRPr/>
            </a:pPr>
            <a:fld id="{907D0360-A9EA-4DE5-8BB7-77B262FE4B0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10.xml"/><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 Target="slide9.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14.xml"/><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 Target="slide12.xml"/><Relationship Id="rId5"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slide" Target="slide8.xml"/><Relationship Id="rId7"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slide" Target="slide7.xml"/><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slide" Target="slide1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 Target="slide16.xml"/><Relationship Id="rId5" Type="http://schemas.openxmlformats.org/officeDocument/2006/relationships/image" Target="../media/image15.png"/><Relationship Id="rId4" Type="http://schemas.openxmlformats.org/officeDocument/2006/relationships/slide" Target="slide1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slide" Target="slide1.xml"/></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8.png"/><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slide" Target="slide4.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20734" y="10450118"/>
            <a:ext cx="11000237" cy="3172229"/>
          </a:xfrm>
          <a:prstGeom prst="rect">
            <a:avLst/>
          </a:prstGeom>
        </p:spPr>
      </p:pic>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sp>
        <p:nvSpPr>
          <p:cNvPr id="3077" name="TextBox 11"/>
          <p:cNvSpPr txBox="1">
            <a:spLocks noChangeArrowheads="1"/>
          </p:cNvSpPr>
          <p:nvPr/>
        </p:nvSpPr>
        <p:spPr bwMode="auto">
          <a:xfrm>
            <a:off x="939115" y="5171893"/>
            <a:ext cx="10972800" cy="133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3600" dirty="0"/>
              <a:t>Regardless of sector, purpose, or structure, enduring organizations experience a continuous flow of personnel entering, exiting, and moving within the organizational structure.  These flows are commonly considered in the contexts of recruiting and hiring, retention, and personnel development, where organizational effectiveness depends upon crafting working conditions and incentives that encourage appropriate rates of movement.  </a:t>
            </a:r>
            <a:r>
              <a:rPr lang="en-US" sz="3600" dirty="0" smtClean="0"/>
              <a:t>Short-term aggregate measures of these rates are often misleading due to sample size and fluctuations in the business environment.  Such </a:t>
            </a:r>
            <a:r>
              <a:rPr lang="en-US" sz="3600" dirty="0"/>
              <a:t>movements </a:t>
            </a:r>
            <a:r>
              <a:rPr lang="en-US" sz="3600" dirty="0" smtClean="0"/>
              <a:t>can, however, </a:t>
            </a:r>
            <a:r>
              <a:rPr lang="en-US" sz="3600" dirty="0"/>
              <a:t>be viewed as a series of transitions between job situation states, with associated residence durations, the endpoints of which may be known or bounded.  Consequently, they are eminently suitable for analysis using JMP’s family of survival and life distribution analysis </a:t>
            </a:r>
            <a:r>
              <a:rPr lang="en-US" sz="3600" dirty="0" smtClean="0"/>
              <a:t>platforms to yield probabilistic models reflecting persistent organizational characteristics.  </a:t>
            </a:r>
            <a:r>
              <a:rPr lang="en-US" sz="3600" dirty="0"/>
              <a:t>Practical benefits of this approach include a deeper and more nuanced understanding of the relationship between personnel flows, management decisions, and environmental shifts.  This </a:t>
            </a:r>
            <a:r>
              <a:rPr lang="en-US" sz="3600" dirty="0" smtClean="0"/>
              <a:t>poster </a:t>
            </a:r>
            <a:r>
              <a:rPr lang="en-US" sz="3600" dirty="0"/>
              <a:t>frames the analytical construct, necessary assumptions, and conducive organizational characteristics, illustrated with simplified examples.  </a:t>
            </a:r>
          </a:p>
        </p:txBody>
      </p:sp>
      <p:sp>
        <p:nvSpPr>
          <p:cNvPr id="3079" name="TextBox 15"/>
          <p:cNvSpPr txBox="1">
            <a:spLocks noChangeArrowheads="1"/>
          </p:cNvSpPr>
          <p:nvPr/>
        </p:nvSpPr>
        <p:spPr bwMode="auto">
          <a:xfrm>
            <a:off x="12826315" y="5163227"/>
            <a:ext cx="10972798"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Frame personnel movements analysis as corollary to survival analysis </a:t>
            </a:r>
            <a:endParaRPr lang="en-US" sz="4400" dirty="0"/>
          </a:p>
          <a:p>
            <a:pPr marL="457200" indent="-457200" eaLnBrk="1" hangingPunct="1">
              <a:spcBef>
                <a:spcPct val="0"/>
              </a:spcBef>
            </a:pPr>
            <a:r>
              <a:rPr lang="en-US" sz="4400" dirty="0" smtClean="0"/>
              <a:t>Outline duration extraction from personnel records</a:t>
            </a:r>
          </a:p>
          <a:p>
            <a:pPr marL="457200" indent="-457200" eaLnBrk="1" hangingPunct="1">
              <a:spcBef>
                <a:spcPct val="0"/>
              </a:spcBef>
            </a:pPr>
            <a:r>
              <a:rPr lang="en-US" sz="4400" dirty="0" smtClean="0"/>
              <a:t>Show benefit of sample distortion correction</a:t>
            </a:r>
          </a:p>
          <a:p>
            <a:pPr marL="457200" indent="-457200" eaLnBrk="1" hangingPunct="1">
              <a:spcBef>
                <a:spcPct val="0"/>
              </a:spcBef>
            </a:pPr>
            <a:r>
              <a:rPr lang="en-US" sz="4400" dirty="0" smtClean="0"/>
              <a:t>Demonstrate analysis using open source data to explore gender bias in a mid-sized firm</a:t>
            </a:r>
            <a:endParaRPr lang="en-US" sz="4400" dirty="0"/>
          </a:p>
          <a:p>
            <a:pPr marL="457200" indent="-457200" eaLnBrk="1" hangingPunct="1">
              <a:spcBef>
                <a:spcPct val="0"/>
              </a:spcBef>
            </a:pPr>
            <a:r>
              <a:rPr lang="en-US" sz="4400" dirty="0" smtClean="0"/>
              <a:t>Use derived models to depict organizational behavior patterns and challenges</a:t>
            </a:r>
          </a:p>
        </p:txBody>
      </p:sp>
      <p:sp>
        <p:nvSpPr>
          <p:cNvPr id="24" name="Rectangle 23"/>
          <p:cNvSpPr/>
          <p:nvPr/>
        </p:nvSpPr>
        <p:spPr>
          <a:xfrm>
            <a:off x="939115" y="3746227"/>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6000" dirty="0">
                <a:solidFill>
                  <a:schemeClr val="tx1"/>
                </a:solidFill>
                <a:latin typeface="Tw Cen MT" panose="020B0602020104020603" pitchFamily="34" charset="0"/>
              </a:rPr>
              <a:t>Abstract</a:t>
            </a:r>
          </a:p>
        </p:txBody>
      </p:sp>
      <p:sp>
        <p:nvSpPr>
          <p:cNvPr id="25" name="Rectangle 24"/>
          <p:cNvSpPr/>
          <p:nvPr/>
        </p:nvSpPr>
        <p:spPr>
          <a:xfrm>
            <a:off x="12826313" y="3746225"/>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Objectives</a:t>
            </a:r>
            <a:endParaRPr lang="en-US" sz="6000" dirty="0">
              <a:solidFill>
                <a:schemeClr val="tx1"/>
              </a:solidFill>
              <a:latin typeface="Tw Cen MT" panose="020B0602020104020603" pitchFamily="34" charset="0"/>
            </a:endParaRPr>
          </a:p>
        </p:txBody>
      </p:sp>
      <p:pic>
        <p:nvPicPr>
          <p:cNvPr id="20" name="Picture 21"/>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15"/>
          <p:cNvSpPr txBox="1">
            <a:spLocks noChangeArrowheads="1"/>
          </p:cNvSpPr>
          <p:nvPr/>
        </p:nvSpPr>
        <p:spPr bwMode="auto">
          <a:xfrm>
            <a:off x="12826317" y="13085775"/>
            <a:ext cx="10972798"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Survival analysis methods address transition times between defined states </a:t>
            </a:r>
            <a:r>
              <a:rPr lang="en-US" sz="4400" dirty="0"/>
              <a:t>bounded by observable transitions (</a:t>
            </a:r>
            <a:r>
              <a:rPr lang="en-US" sz="4400" i="1" dirty="0"/>
              <a:t>e.g.</a:t>
            </a:r>
            <a:r>
              <a:rPr lang="en-US" sz="4400" dirty="0"/>
              <a:t>, “alive” to “</a:t>
            </a:r>
            <a:r>
              <a:rPr lang="en-US" sz="4400" dirty="0" smtClean="0"/>
              <a:t>dead”)</a:t>
            </a:r>
            <a:endParaRPr lang="en-US" sz="4400" dirty="0"/>
          </a:p>
          <a:p>
            <a:pPr marL="457200" indent="-457200" eaLnBrk="1" hangingPunct="1">
              <a:spcBef>
                <a:spcPct val="0"/>
              </a:spcBef>
            </a:pPr>
            <a:r>
              <a:rPr lang="en-US" sz="4400" dirty="0" smtClean="0"/>
              <a:t>Personnel records of transitions between job situation states enable duration calculations</a:t>
            </a:r>
            <a:endParaRPr lang="en-US" sz="4400" dirty="0"/>
          </a:p>
          <a:p>
            <a:pPr marL="457200" indent="-457200" eaLnBrk="1" hangingPunct="1">
              <a:spcBef>
                <a:spcPct val="0"/>
              </a:spcBef>
            </a:pPr>
            <a:r>
              <a:rPr lang="en-US" sz="4400" dirty="0" smtClean="0"/>
              <a:t>Situation and transition identification are guided by analytical objectives and the quantity and qualities of available data</a:t>
            </a:r>
          </a:p>
        </p:txBody>
      </p:sp>
      <p:sp>
        <p:nvSpPr>
          <p:cNvPr id="22" name="Rectangle 21"/>
          <p:cNvSpPr/>
          <p:nvPr/>
        </p:nvSpPr>
        <p:spPr>
          <a:xfrm>
            <a:off x="12826315" y="11668773"/>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Modeling Approach</a:t>
            </a:r>
            <a:endParaRPr lang="en-US" sz="6000" dirty="0">
              <a:solidFill>
                <a:schemeClr val="tx1"/>
              </a:solidFill>
              <a:latin typeface="Tw Cen MT" panose="020B0602020104020603" pitchFamily="34" charset="0"/>
            </a:endParaRPr>
          </a:p>
        </p:txBody>
      </p:sp>
      <p:pic>
        <p:nvPicPr>
          <p:cNvPr id="2" name="Picture 1">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534452" y="5009026"/>
            <a:ext cx="10972801" cy="3238734"/>
          </a:xfrm>
          <a:prstGeom prst="rect">
            <a:avLst/>
          </a:prstGeom>
        </p:spPr>
      </p:pic>
      <p:sp>
        <p:nvSpPr>
          <p:cNvPr id="27" name="Rectangle 26"/>
          <p:cNvSpPr/>
          <p:nvPr/>
        </p:nvSpPr>
        <p:spPr>
          <a:xfrm>
            <a:off x="25534452" y="3746225"/>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Generic State Transitions</a:t>
            </a:r>
            <a:endParaRPr lang="en-US" sz="6000" dirty="0">
              <a:solidFill>
                <a:schemeClr val="tx1"/>
              </a:solidFill>
              <a:latin typeface="Tw Cen MT" panose="020B0602020104020603" pitchFamily="34" charset="0"/>
            </a:endParaRPr>
          </a:p>
        </p:txBody>
      </p:sp>
      <p:sp>
        <p:nvSpPr>
          <p:cNvPr id="35" name="Rectangle 34"/>
          <p:cNvSpPr/>
          <p:nvPr/>
        </p:nvSpPr>
        <p:spPr>
          <a:xfrm>
            <a:off x="25534452" y="9187317"/>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Internal Movement Transitions</a:t>
            </a:r>
            <a:endParaRPr lang="en-US" sz="6000" dirty="0">
              <a:solidFill>
                <a:schemeClr val="tx1"/>
              </a:solidFill>
              <a:latin typeface="Tw Cen MT" panose="020B0602020104020603" pitchFamily="34" charset="0"/>
            </a:endParaRPr>
          </a:p>
        </p:txBody>
      </p:sp>
      <p:pic>
        <p:nvPicPr>
          <p:cNvPr id="4" name="Picture 3">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534453" y="15817902"/>
            <a:ext cx="10972799" cy="3153355"/>
          </a:xfrm>
          <a:prstGeom prst="rect">
            <a:avLst/>
          </a:prstGeom>
        </p:spPr>
      </p:pic>
      <p:sp>
        <p:nvSpPr>
          <p:cNvPr id="36" name="Rectangle 35"/>
          <p:cNvSpPr/>
          <p:nvPr/>
        </p:nvSpPr>
        <p:spPr>
          <a:xfrm>
            <a:off x="25534452" y="14430701"/>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Job Level Transitions</a:t>
            </a:r>
            <a:endParaRPr lang="en-US" sz="6000" dirty="0">
              <a:solidFill>
                <a:schemeClr val="tx1"/>
              </a:solidFill>
              <a:latin typeface="Tw Cen MT" panose="020B0602020104020603" pitchFamily="34" charset="0"/>
            </a:endParaRPr>
          </a:p>
        </p:txBody>
      </p:sp>
      <p:sp>
        <p:nvSpPr>
          <p:cNvPr id="37" name="TextBox 11"/>
          <p:cNvSpPr txBox="1">
            <a:spLocks noChangeArrowheads="1"/>
          </p:cNvSpPr>
          <p:nvPr/>
        </p:nvSpPr>
        <p:spPr bwMode="auto">
          <a:xfrm>
            <a:off x="27847225" y="19843138"/>
            <a:ext cx="63472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graphics to enlarge</a:t>
            </a:r>
            <a:endParaRPr lang="en-US" sz="4000"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33" name="Picture 5">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84095" y="15351031"/>
            <a:ext cx="5486400" cy="3544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sp>
        <p:nvSpPr>
          <p:cNvPr id="3077" name="TextBox 11"/>
          <p:cNvSpPr txBox="1">
            <a:spLocks noChangeArrowheads="1"/>
          </p:cNvSpPr>
          <p:nvPr/>
        </p:nvSpPr>
        <p:spPr bwMode="auto">
          <a:xfrm>
            <a:off x="939115" y="5171893"/>
            <a:ext cx="10972800" cy="1425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tabLst>
                <a:tab pos="10529888" algn="r"/>
              </a:tabLst>
            </a:pPr>
            <a:r>
              <a:rPr lang="en-US" sz="4000" dirty="0" smtClean="0"/>
              <a:t>Personnel internal movement data are typically recorded in modern Human Resources information management systems as transitions between defined situations on a specified date, thus a typical sequence for an individual could be:</a:t>
            </a:r>
          </a:p>
          <a:p>
            <a:pPr marL="0" indent="0" eaLnBrk="1" hangingPunct="1">
              <a:spcBef>
                <a:spcPct val="0"/>
              </a:spcBef>
              <a:buNone/>
              <a:tabLst>
                <a:tab pos="10529888" algn="r"/>
              </a:tabLst>
            </a:pPr>
            <a:endParaRPr lang="en-US" sz="4000" dirty="0" smtClean="0"/>
          </a:p>
          <a:p>
            <a:pPr marL="476250" indent="-476250" eaLnBrk="1" hangingPunct="1">
              <a:spcBef>
                <a:spcPct val="0"/>
              </a:spcBef>
              <a:tabLst>
                <a:tab pos="10529888" algn="r"/>
              </a:tabLst>
            </a:pPr>
            <a:r>
              <a:rPr lang="en-US" sz="4000" dirty="0" smtClean="0"/>
              <a:t>External  </a:t>
            </a:r>
            <a:r>
              <a:rPr lang="en-US" sz="4000" dirty="0" smtClean="0">
                <a:sym typeface="Wingdings" panose="05000000000000000000" pitchFamily="2" charset="2"/>
              </a:rPr>
              <a:t> Job Situation 1 	(Hire)</a:t>
            </a:r>
          </a:p>
          <a:p>
            <a:pPr marL="476250" indent="-476250" eaLnBrk="1" hangingPunct="1">
              <a:spcBef>
                <a:spcPct val="0"/>
              </a:spcBef>
              <a:tabLst>
                <a:tab pos="10529888" algn="r"/>
              </a:tabLst>
            </a:pPr>
            <a:r>
              <a:rPr lang="en-US" sz="4000" dirty="0" smtClean="0"/>
              <a:t>Job Situation 1 </a:t>
            </a:r>
            <a:r>
              <a:rPr lang="en-US" sz="4000" dirty="0" smtClean="0">
                <a:sym typeface="Wingdings" panose="05000000000000000000" pitchFamily="2" charset="2"/>
              </a:rPr>
              <a:t> Job Situation 2 	(Promotion)</a:t>
            </a:r>
          </a:p>
          <a:p>
            <a:pPr marL="476250" indent="-476250" eaLnBrk="1" hangingPunct="1">
              <a:spcBef>
                <a:spcPct val="0"/>
              </a:spcBef>
              <a:tabLst>
                <a:tab pos="10529888" algn="r"/>
              </a:tabLst>
            </a:pPr>
            <a:r>
              <a:rPr lang="en-US" sz="4000" dirty="0" smtClean="0">
                <a:sym typeface="Wingdings" panose="05000000000000000000" pitchFamily="2" charset="2"/>
              </a:rPr>
              <a:t>Job Situation 2  External 	(Separation)</a:t>
            </a:r>
          </a:p>
          <a:p>
            <a:pPr marL="0" indent="0" eaLnBrk="1" hangingPunct="1">
              <a:spcBef>
                <a:spcPct val="0"/>
              </a:spcBef>
              <a:buNone/>
              <a:tabLst>
                <a:tab pos="10529888" algn="r"/>
              </a:tabLst>
            </a:pPr>
            <a:endParaRPr lang="en-US" sz="4000" dirty="0">
              <a:sym typeface="Wingdings" panose="05000000000000000000" pitchFamily="2" charset="2"/>
            </a:endParaRPr>
          </a:p>
          <a:p>
            <a:pPr marL="0" indent="0" eaLnBrk="1" hangingPunct="1">
              <a:spcBef>
                <a:spcPct val="0"/>
              </a:spcBef>
              <a:buNone/>
              <a:tabLst>
                <a:tab pos="10529888" algn="r"/>
              </a:tabLst>
            </a:pPr>
            <a:r>
              <a:rPr lang="en-US" sz="4000" dirty="0" smtClean="0">
                <a:sym typeface="Wingdings" panose="05000000000000000000" pitchFamily="2" charset="2"/>
              </a:rPr>
              <a:t>Interpretive logic can be written using subscripted formulas in JMP to determine the durations of Job Situation 1 and Job Situation 2 based on context and sequence of events.</a:t>
            </a:r>
          </a:p>
          <a:p>
            <a:pPr marL="0" indent="0" eaLnBrk="1" hangingPunct="1">
              <a:spcBef>
                <a:spcPct val="0"/>
              </a:spcBef>
              <a:buNone/>
              <a:tabLst>
                <a:tab pos="10529888" algn="r"/>
              </a:tabLst>
            </a:pPr>
            <a:endParaRPr lang="en-US" sz="4000" dirty="0">
              <a:sym typeface="Wingdings" panose="05000000000000000000" pitchFamily="2" charset="2"/>
            </a:endParaRPr>
          </a:p>
          <a:p>
            <a:pPr marL="0" indent="0" eaLnBrk="1" hangingPunct="1">
              <a:spcBef>
                <a:spcPct val="0"/>
              </a:spcBef>
              <a:buNone/>
              <a:tabLst>
                <a:tab pos="10529888" algn="r"/>
              </a:tabLst>
            </a:pPr>
            <a:r>
              <a:rPr lang="en-US" sz="4000" dirty="0" smtClean="0">
                <a:sym typeface="Wingdings" panose="05000000000000000000" pitchFamily="2" charset="2"/>
              </a:rPr>
              <a:t>Special attention may be needed to ensure consistent interpretation of internal lateral movements between subunits of the organization.  For example, reorganizations involving re-labeling without changing business objectives might be treated as non-events, but if the subunit manager also changes, that could be considered a change in Job Situation, depending on analytical objectives.</a:t>
            </a:r>
            <a:endParaRPr lang="en-US" sz="4000" dirty="0"/>
          </a:p>
        </p:txBody>
      </p:sp>
      <p:sp>
        <p:nvSpPr>
          <p:cNvPr id="24" name="Rectangle 23"/>
          <p:cNvSpPr/>
          <p:nvPr/>
        </p:nvSpPr>
        <p:spPr>
          <a:xfrm>
            <a:off x="939115" y="3746227"/>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r>
              <a:rPr lang="en-US" sz="6000" dirty="0" smtClean="0">
                <a:solidFill>
                  <a:schemeClr val="tx1"/>
                </a:solidFill>
                <a:latin typeface="Tw Cen MT" panose="020B0602020104020603" pitchFamily="34" charset="0"/>
              </a:rPr>
              <a:t>Duration Extraction</a:t>
            </a:r>
            <a:endParaRPr lang="en-US" sz="6000" dirty="0">
              <a:solidFill>
                <a:schemeClr val="tx1"/>
              </a:solidFill>
              <a:latin typeface="Tw Cen MT" panose="020B0602020104020603" pitchFamily="34" charset="0"/>
            </a:endParaRPr>
          </a:p>
        </p:txBody>
      </p:sp>
      <p:pic>
        <p:nvPicPr>
          <p:cNvPr id="20" name="Picture 21"/>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p:cNvSpPr/>
          <p:nvPr/>
        </p:nvSpPr>
        <p:spPr>
          <a:xfrm>
            <a:off x="25534452" y="3746225"/>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Asynchronous Transition Sampling</a:t>
            </a:r>
            <a:endParaRPr lang="en-US" sz="6000" dirty="0">
              <a:solidFill>
                <a:schemeClr val="tx1"/>
              </a:solidFill>
              <a:latin typeface="Tw Cen MT" panose="020B0602020104020603" pitchFamily="34" charset="0"/>
            </a:endParaRPr>
          </a:p>
        </p:txBody>
      </p:sp>
      <p:sp>
        <p:nvSpPr>
          <p:cNvPr id="17" name="TextBox 11"/>
          <p:cNvSpPr txBox="1">
            <a:spLocks noChangeArrowheads="1"/>
          </p:cNvSpPr>
          <p:nvPr/>
        </p:nvSpPr>
        <p:spPr bwMode="auto">
          <a:xfrm>
            <a:off x="13245306" y="5171891"/>
            <a:ext cx="10972800"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spcAft>
                <a:spcPts val="1200"/>
              </a:spcAft>
              <a:buNone/>
              <a:tabLst>
                <a:tab pos="10529888" algn="r"/>
              </a:tabLst>
            </a:pPr>
            <a:r>
              <a:rPr lang="en-US" sz="4000" dirty="0" smtClean="0"/>
              <a:t>Baker, Gibbs, and </a:t>
            </a:r>
            <a:r>
              <a:rPr lang="en-US" sz="4000" dirty="0" err="1" smtClean="0"/>
              <a:t>Holmstrom</a:t>
            </a:r>
            <a:r>
              <a:rPr lang="en-US" sz="4000" dirty="0" smtClean="0"/>
              <a:t> made extensive study of the annual management personnel records from 1969 – 1988 for an unstated mid-sized U.S. corporation, referred to herein as BGH Organization or BGHO.  An eight-level hierarchical </a:t>
            </a:r>
            <a:r>
              <a:rPr lang="en-US" sz="4000" dirty="0"/>
              <a:t>structure pertaining to most of the management jobs in that organization </a:t>
            </a:r>
            <a:r>
              <a:rPr lang="en-US" sz="4000" dirty="0" smtClean="0"/>
              <a:t>was developed (Baker, 1993), enabling structured analysis of a simple career progression. An anonymized version of the BGHO data has been made available for research purposes. </a:t>
            </a:r>
          </a:p>
        </p:txBody>
      </p:sp>
      <p:sp>
        <p:nvSpPr>
          <p:cNvPr id="18" name="Rectangle 17"/>
          <p:cNvSpPr/>
          <p:nvPr/>
        </p:nvSpPr>
        <p:spPr>
          <a:xfrm>
            <a:off x="13245306" y="3746225"/>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r>
              <a:rPr lang="en-US" sz="6000" dirty="0" smtClean="0">
                <a:solidFill>
                  <a:schemeClr val="tx1"/>
                </a:solidFill>
                <a:latin typeface="Tw Cen MT" panose="020B0602020104020603" pitchFamily="34" charset="0"/>
              </a:rPr>
              <a:t>Open Source Data</a:t>
            </a:r>
            <a:endParaRPr lang="en-US" sz="6000" dirty="0">
              <a:solidFill>
                <a:schemeClr val="tx1"/>
              </a:solidFill>
              <a:latin typeface="Tw Cen MT" panose="020B0602020104020603" pitchFamily="34" charset="0"/>
            </a:endParaRPr>
          </a:p>
        </p:txBody>
      </p:sp>
      <p:pic>
        <p:nvPicPr>
          <p:cNvPr id="19" name="Picture 18">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534452" y="10063899"/>
            <a:ext cx="10972800" cy="10088612"/>
          </a:xfrm>
          <a:prstGeom prst="rect">
            <a:avLst/>
          </a:prstGeom>
        </p:spPr>
      </p:pic>
      <p:sp>
        <p:nvSpPr>
          <p:cNvPr id="23" name="TextBox 11"/>
          <p:cNvSpPr txBox="1">
            <a:spLocks noChangeArrowheads="1"/>
          </p:cNvSpPr>
          <p:nvPr/>
        </p:nvSpPr>
        <p:spPr bwMode="auto">
          <a:xfrm>
            <a:off x="25534452" y="5158036"/>
            <a:ext cx="109728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spcAft>
                <a:spcPts val="1200"/>
              </a:spcAft>
              <a:buNone/>
              <a:tabLst>
                <a:tab pos="10529888" algn="r"/>
              </a:tabLst>
            </a:pPr>
            <a:r>
              <a:rPr lang="en-US" sz="4000" dirty="0" smtClean="0"/>
              <a:t>Given that the data were sampled only at year-end, Job Situation transitions may have occurred at any time during the preceding year, and interpretation of durations differs somewhat from that described at left.</a:t>
            </a:r>
            <a:endParaRPr lang="en-US" sz="4000" dirty="0"/>
          </a:p>
        </p:txBody>
      </p:sp>
      <p:sp>
        <p:nvSpPr>
          <p:cNvPr id="26" name="Rectangle 25"/>
          <p:cNvSpPr/>
          <p:nvPr/>
        </p:nvSpPr>
        <p:spPr>
          <a:xfrm>
            <a:off x="25534452" y="8794777"/>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Data Extraction Detail View</a:t>
            </a:r>
            <a:endParaRPr lang="en-US" sz="6000" dirty="0">
              <a:solidFill>
                <a:schemeClr val="tx1"/>
              </a:solidFill>
              <a:latin typeface="Tw Cen MT" panose="020B0602020104020603" pitchFamily="34" charset="0"/>
            </a:endParaRPr>
          </a:p>
        </p:txBody>
      </p:sp>
      <p:sp>
        <p:nvSpPr>
          <p:cNvPr id="28" name="Rectangle 27"/>
          <p:cNvSpPr/>
          <p:nvPr/>
        </p:nvSpPr>
        <p:spPr>
          <a:xfrm>
            <a:off x="13245306" y="11839720"/>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r>
              <a:rPr lang="en-US" sz="6000" dirty="0" smtClean="0">
                <a:solidFill>
                  <a:schemeClr val="tx1"/>
                </a:solidFill>
                <a:latin typeface="Tw Cen MT" panose="020B0602020104020603" pitchFamily="34" charset="0"/>
              </a:rPr>
              <a:t>BGHO Data Summary Trends</a:t>
            </a:r>
            <a:endParaRPr lang="en-US" sz="6000" dirty="0">
              <a:solidFill>
                <a:schemeClr val="tx1"/>
              </a:solidFill>
              <a:latin typeface="Tw Cen MT" panose="020B0602020104020603" pitchFamily="34" charset="0"/>
            </a:endParaRPr>
          </a:p>
        </p:txBody>
      </p:sp>
      <p:pic>
        <p:nvPicPr>
          <p:cNvPr id="29" name="Picture 4">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245295" y="15351031"/>
            <a:ext cx="5486400" cy="3253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Box 11"/>
          <p:cNvSpPr txBox="1">
            <a:spLocks noChangeArrowheads="1"/>
          </p:cNvSpPr>
          <p:nvPr/>
        </p:nvSpPr>
        <p:spPr bwMode="auto">
          <a:xfrm>
            <a:off x="15558079" y="19871783"/>
            <a:ext cx="63472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graphics to enlarge</a:t>
            </a:r>
            <a:endParaRPr lang="en-US" sz="4000" i="1" dirty="0"/>
          </a:p>
        </p:txBody>
      </p:sp>
      <p:sp>
        <p:nvSpPr>
          <p:cNvPr id="31" name="Rectangle 30"/>
          <p:cNvSpPr/>
          <p:nvPr/>
        </p:nvSpPr>
        <p:spPr>
          <a:xfrm>
            <a:off x="13245296" y="13578984"/>
            <a:ext cx="5486399" cy="578483"/>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r>
              <a:rPr lang="en-US" sz="3200" i="1" dirty="0" smtClean="0">
                <a:solidFill>
                  <a:schemeClr val="tx1"/>
                </a:solidFill>
                <a:latin typeface="Tw Cen MT" panose="020B0602020104020603" pitchFamily="34" charset="0"/>
              </a:rPr>
              <a:t>On-Roll Gender Composition</a:t>
            </a:r>
            <a:endParaRPr lang="en-US" sz="3200" i="1" dirty="0">
              <a:solidFill>
                <a:schemeClr val="tx1"/>
              </a:solidFill>
              <a:latin typeface="Tw Cen MT" panose="020B0602020104020603" pitchFamily="34" charset="0"/>
            </a:endParaRPr>
          </a:p>
        </p:txBody>
      </p:sp>
      <p:sp>
        <p:nvSpPr>
          <p:cNvPr id="32" name="Rectangle 31"/>
          <p:cNvSpPr/>
          <p:nvPr/>
        </p:nvSpPr>
        <p:spPr>
          <a:xfrm>
            <a:off x="18884095" y="13578984"/>
            <a:ext cx="5486399" cy="578483"/>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r>
              <a:rPr lang="en-US" sz="3200" i="1" dirty="0" smtClean="0">
                <a:solidFill>
                  <a:schemeClr val="tx1"/>
                </a:solidFill>
                <a:latin typeface="Tw Cen MT" panose="020B0602020104020603" pitchFamily="34" charset="0"/>
              </a:rPr>
              <a:t>Hiring Gender Composition</a:t>
            </a:r>
            <a:endParaRPr lang="en-US" sz="3200" i="1" dirty="0">
              <a:solidFill>
                <a:schemeClr val="tx1"/>
              </a:solidFill>
              <a:latin typeface="Tw Cen MT" panose="020B0602020104020603" pitchFamily="34" charset="0"/>
            </a:endParaRPr>
          </a:p>
        </p:txBody>
      </p:sp>
    </p:spTree>
    <p:extLst>
      <p:ext uri="{BB962C8B-B14F-4D97-AF65-F5344CB8AC3E}">
        <p14:creationId xmlns:p14="http://schemas.microsoft.com/office/powerpoint/2010/main" val="924012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107" name="Picture 11">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34433" y="12834614"/>
            <a:ext cx="10972800" cy="7053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a:hlinkClick r:id="rId5" action="ppaction://hlinksldjump"/>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872" b="9875"/>
          <a:stretch/>
        </p:blipFill>
        <p:spPr bwMode="auto">
          <a:xfrm>
            <a:off x="25601750" y="4974334"/>
            <a:ext cx="10905501" cy="576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3245306" y="11158406"/>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r>
              <a:rPr lang="en-US" sz="6000" dirty="0" smtClean="0">
                <a:solidFill>
                  <a:schemeClr val="tx1"/>
                </a:solidFill>
                <a:latin typeface="Tw Cen MT" panose="020B0602020104020603" pitchFamily="34" charset="0"/>
              </a:rPr>
              <a:t>Comparison of Fitting Methods</a:t>
            </a:r>
            <a:endParaRPr lang="en-US" sz="6000" dirty="0">
              <a:solidFill>
                <a:schemeClr val="tx1"/>
              </a:solidFill>
              <a:latin typeface="Tw Cen MT" panose="020B0602020104020603" pitchFamily="34" charset="0"/>
            </a:endParaRPr>
          </a:p>
        </p:txBody>
      </p:sp>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sp>
        <p:nvSpPr>
          <p:cNvPr id="24" name="Rectangle 23"/>
          <p:cNvSpPr/>
          <p:nvPr/>
        </p:nvSpPr>
        <p:spPr>
          <a:xfrm>
            <a:off x="939115" y="3746227"/>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r>
              <a:rPr lang="en-US" sz="6000" dirty="0" smtClean="0">
                <a:solidFill>
                  <a:schemeClr val="tx1"/>
                </a:solidFill>
                <a:latin typeface="Tw Cen MT" panose="020B0602020104020603" pitchFamily="34" charset="0"/>
              </a:rPr>
              <a:t>Sampling Distortion</a:t>
            </a:r>
            <a:endParaRPr lang="en-US" sz="6000" dirty="0">
              <a:solidFill>
                <a:schemeClr val="tx1"/>
              </a:solidFill>
              <a:latin typeface="Tw Cen MT" panose="020B0602020104020603" pitchFamily="34" charset="0"/>
            </a:endParaRPr>
          </a:p>
        </p:txBody>
      </p:sp>
      <p:pic>
        <p:nvPicPr>
          <p:cNvPr id="20" name="Picture 21"/>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13245306" y="3746225"/>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r>
              <a:rPr lang="en-US" sz="6000" dirty="0" smtClean="0">
                <a:solidFill>
                  <a:schemeClr val="tx1"/>
                </a:solidFill>
                <a:latin typeface="Tw Cen MT" panose="020B0602020104020603" pitchFamily="34" charset="0"/>
              </a:rPr>
              <a:t>Impact of Periodic Sampling</a:t>
            </a:r>
            <a:endParaRPr lang="en-US" sz="6000" dirty="0">
              <a:solidFill>
                <a:schemeClr val="tx1"/>
              </a:solidFill>
              <a:latin typeface="Tw Cen MT" panose="020B0602020104020603" pitchFamily="34" charset="0"/>
            </a:endParaRPr>
          </a:p>
        </p:txBody>
      </p:sp>
      <p:sp>
        <p:nvSpPr>
          <p:cNvPr id="12" name="Rectangle 11"/>
          <p:cNvSpPr/>
          <p:nvPr/>
        </p:nvSpPr>
        <p:spPr>
          <a:xfrm>
            <a:off x="25534452" y="11158406"/>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r>
              <a:rPr lang="en-US" sz="6000" dirty="0" smtClean="0">
                <a:solidFill>
                  <a:schemeClr val="tx1"/>
                </a:solidFill>
                <a:latin typeface="Tw Cen MT" panose="020B0602020104020603" pitchFamily="34" charset="0"/>
              </a:rPr>
              <a:t>Comparison of Distribution PDFs</a:t>
            </a:r>
            <a:endParaRPr lang="en-US" sz="6000" dirty="0">
              <a:solidFill>
                <a:schemeClr val="tx1"/>
              </a:solidFill>
              <a:latin typeface="Tw Cen MT" panose="020B0602020104020603" pitchFamily="34" charset="0"/>
            </a:endParaRPr>
          </a:p>
        </p:txBody>
      </p:sp>
      <p:sp>
        <p:nvSpPr>
          <p:cNvPr id="14" name="Rectangle 13"/>
          <p:cNvSpPr/>
          <p:nvPr/>
        </p:nvSpPr>
        <p:spPr>
          <a:xfrm>
            <a:off x="25534452" y="3746227"/>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r>
              <a:rPr lang="en-US" sz="6000" dirty="0" smtClean="0">
                <a:solidFill>
                  <a:schemeClr val="tx1"/>
                </a:solidFill>
                <a:latin typeface="Tw Cen MT" panose="020B0602020104020603" pitchFamily="34" charset="0"/>
              </a:rPr>
              <a:t>Sampled Data Error Profile</a:t>
            </a:r>
            <a:endParaRPr lang="en-US" sz="6000" dirty="0">
              <a:solidFill>
                <a:schemeClr val="tx1"/>
              </a:solidFill>
              <a:latin typeface="Tw Cen MT" panose="020B0602020104020603" pitchFamily="34" charset="0"/>
            </a:endParaRPr>
          </a:p>
        </p:txBody>
      </p:sp>
      <p:sp>
        <p:nvSpPr>
          <p:cNvPr id="15" name="TextBox 15"/>
          <p:cNvSpPr txBox="1">
            <a:spLocks noChangeArrowheads="1"/>
          </p:cNvSpPr>
          <p:nvPr/>
        </p:nvSpPr>
        <p:spPr bwMode="auto">
          <a:xfrm>
            <a:off x="939115" y="5163227"/>
            <a:ext cx="10972798"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Periodic sampling distorts duration profile, reducing quality of survival model fit</a:t>
            </a:r>
          </a:p>
          <a:p>
            <a:pPr marL="457200" indent="-457200" eaLnBrk="1" hangingPunct="1">
              <a:spcBef>
                <a:spcPct val="0"/>
              </a:spcBef>
            </a:pPr>
            <a:r>
              <a:rPr lang="en-US" sz="4400" dirty="0" smtClean="0"/>
              <a:t>Periodically sampled data error profile is approximately triangular as expected (</a:t>
            </a:r>
            <a:r>
              <a:rPr lang="en-US" sz="4400" dirty="0"/>
              <a:t>see </a:t>
            </a:r>
            <a:r>
              <a:rPr lang="en-US" sz="4400" dirty="0">
                <a:hlinkClick r:id="rId8" action="ppaction://hlinksldjump"/>
              </a:rPr>
              <a:t>Job Situation Duration </a:t>
            </a:r>
            <a:r>
              <a:rPr lang="en-US" sz="4400" dirty="0" smtClean="0">
                <a:hlinkClick r:id="rId8" action="ppaction://hlinksldjump"/>
              </a:rPr>
              <a:t>Extraction</a:t>
            </a:r>
            <a:r>
              <a:rPr lang="en-US" sz="4400" dirty="0" smtClean="0"/>
              <a:t>)</a:t>
            </a:r>
          </a:p>
          <a:p>
            <a:pPr marL="457200" indent="-457200" eaLnBrk="1" hangingPunct="1">
              <a:spcBef>
                <a:spcPct val="0"/>
              </a:spcBef>
            </a:pPr>
            <a:r>
              <a:rPr lang="en-US" sz="4400" dirty="0" smtClean="0"/>
              <a:t>Original distribution can be approximately reconstituted by adding a triangular random dither to the integer periodic samples</a:t>
            </a:r>
            <a:endParaRPr lang="en-US" sz="4400" dirty="0"/>
          </a:p>
        </p:txBody>
      </p:sp>
      <p:sp>
        <p:nvSpPr>
          <p:cNvPr id="16" name="Rectangle 15"/>
          <p:cNvSpPr/>
          <p:nvPr/>
        </p:nvSpPr>
        <p:spPr>
          <a:xfrm>
            <a:off x="939113" y="11158406"/>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r>
              <a:rPr lang="en-US" sz="6000" dirty="0" smtClean="0">
                <a:solidFill>
                  <a:schemeClr val="tx1"/>
                </a:solidFill>
                <a:latin typeface="Tw Cen MT" panose="020B0602020104020603" pitchFamily="34" charset="0"/>
              </a:rPr>
              <a:t>Fitting Distorted Data</a:t>
            </a:r>
            <a:endParaRPr lang="en-US" sz="6000" dirty="0">
              <a:solidFill>
                <a:schemeClr val="tx1"/>
              </a:solidFill>
              <a:latin typeface="Tw Cen MT" panose="020B0602020104020603" pitchFamily="34" charset="0"/>
            </a:endParaRPr>
          </a:p>
        </p:txBody>
      </p:sp>
      <p:sp>
        <p:nvSpPr>
          <p:cNvPr id="19" name="TextBox 15"/>
          <p:cNvSpPr txBox="1">
            <a:spLocks noChangeArrowheads="1"/>
          </p:cNvSpPr>
          <p:nvPr/>
        </p:nvSpPr>
        <p:spPr bwMode="auto">
          <a:xfrm>
            <a:off x="939113" y="12464573"/>
            <a:ext cx="10972798" cy="8217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Integer sampled data may be treated as interval censored over ±1 range</a:t>
            </a:r>
          </a:p>
          <a:p>
            <a:pPr marL="457200" indent="-457200" eaLnBrk="1" hangingPunct="1">
              <a:spcBef>
                <a:spcPct val="0"/>
              </a:spcBef>
            </a:pPr>
            <a:r>
              <a:rPr lang="en-US" sz="4400" dirty="0" smtClean="0"/>
              <a:t>Alternatively, distribution may be reconstituted by applying triangular random dither to integer samples</a:t>
            </a:r>
          </a:p>
          <a:p>
            <a:pPr marL="457200" indent="-457200" eaLnBrk="1" hangingPunct="1">
              <a:spcBef>
                <a:spcPct val="0"/>
              </a:spcBef>
            </a:pPr>
            <a:r>
              <a:rPr lang="en-US" sz="4400" dirty="0" smtClean="0"/>
              <a:t>N-replication and reconstitution of integer sampled data may be handled using 1/N frequency input to Survival platform</a:t>
            </a:r>
          </a:p>
          <a:p>
            <a:pPr marL="457200" indent="-457200" eaLnBrk="1" hangingPunct="1">
              <a:spcBef>
                <a:spcPct val="0"/>
              </a:spcBef>
            </a:pPr>
            <a:r>
              <a:rPr lang="en-US" sz="4400" dirty="0" smtClean="0"/>
              <a:t>Interval censoring approach yields most reliable fit</a:t>
            </a:r>
          </a:p>
          <a:p>
            <a:pPr marL="457200" indent="-457200" eaLnBrk="1" hangingPunct="1">
              <a:spcBef>
                <a:spcPct val="0"/>
              </a:spcBef>
            </a:pPr>
            <a:r>
              <a:rPr lang="en-US" sz="4400" dirty="0" smtClean="0"/>
              <a:t>Reconstitution yields second best fit and enables competing cause analysis</a:t>
            </a:r>
          </a:p>
        </p:txBody>
      </p:sp>
      <p:pic>
        <p:nvPicPr>
          <p:cNvPr id="4103" name="Picture 7" descr="C:\Users\tdosbor\AppData\Local\Temp\SNAGHTML23b90529.PNG">
            <a:hlinkClick r:id="rId5" action="ppaction://hlinksldjump"/>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169" t="8654" r="1151" b="6572"/>
          <a:stretch/>
        </p:blipFill>
        <p:spPr bwMode="auto">
          <a:xfrm>
            <a:off x="13512802" y="4819015"/>
            <a:ext cx="10437807" cy="610372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hlinkClick r:id="rId3"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334591" y="14901192"/>
            <a:ext cx="10883875" cy="4599662"/>
          </a:xfrm>
          <a:prstGeom prst="rect">
            <a:avLst/>
          </a:prstGeom>
        </p:spPr>
      </p:pic>
      <p:sp>
        <p:nvSpPr>
          <p:cNvPr id="25" name="TextBox 15"/>
          <p:cNvSpPr txBox="1">
            <a:spLocks noChangeArrowheads="1"/>
          </p:cNvSpPr>
          <p:nvPr/>
        </p:nvSpPr>
        <p:spPr bwMode="auto">
          <a:xfrm>
            <a:off x="13245668" y="12616973"/>
            <a:ext cx="10972798"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Interval censoring yields best correlation to original Log-Normal distribution parameters (</a:t>
            </a:r>
            <a:r>
              <a:rPr lang="en-US" sz="4400" dirty="0" smtClean="0">
                <a:sym typeface="Symbol"/>
              </a:rPr>
              <a:t> = 1.5, </a:t>
            </a:r>
            <a:r>
              <a:rPr lang="el-GR" sz="4400" dirty="0" smtClean="0">
                <a:sym typeface="Symbol"/>
              </a:rPr>
              <a:t>σ</a:t>
            </a:r>
            <a:r>
              <a:rPr lang="en-US" sz="4400" dirty="0" smtClean="0">
                <a:sym typeface="Symbol"/>
              </a:rPr>
              <a:t> = 1)</a:t>
            </a:r>
            <a:r>
              <a:rPr lang="en-US" sz="4400" dirty="0" smtClean="0"/>
              <a:t> in analysis of simulated data</a:t>
            </a:r>
          </a:p>
        </p:txBody>
      </p:sp>
      <p:sp>
        <p:nvSpPr>
          <p:cNvPr id="30" name="TextBox 11"/>
          <p:cNvSpPr txBox="1">
            <a:spLocks noChangeArrowheads="1"/>
          </p:cNvSpPr>
          <p:nvPr/>
        </p:nvSpPr>
        <p:spPr bwMode="auto">
          <a:xfrm>
            <a:off x="15558440" y="19843138"/>
            <a:ext cx="63472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graphics to enlarge</a:t>
            </a:r>
            <a:endParaRPr lang="en-US" sz="4000" i="1" dirty="0"/>
          </a:p>
        </p:txBody>
      </p:sp>
    </p:spTree>
    <p:extLst>
      <p:ext uri="{BB962C8B-B14F-4D97-AF65-F5344CB8AC3E}">
        <p14:creationId xmlns:p14="http://schemas.microsoft.com/office/powerpoint/2010/main" val="11747676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2" name="Rectangle 21"/>
          <p:cNvSpPr/>
          <p:nvPr/>
        </p:nvSpPr>
        <p:spPr>
          <a:xfrm>
            <a:off x="25548171" y="3746227"/>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Example: Separations from Level 2</a:t>
            </a:r>
            <a:endParaRPr lang="en-US" sz="6000" dirty="0">
              <a:solidFill>
                <a:schemeClr val="tx1"/>
              </a:solidFill>
              <a:latin typeface="Tw Cen MT" panose="020B0602020104020603" pitchFamily="34" charset="0"/>
            </a:endParaRPr>
          </a:p>
        </p:txBody>
      </p:sp>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sp>
        <p:nvSpPr>
          <p:cNvPr id="3079" name="TextBox 15"/>
          <p:cNvSpPr txBox="1">
            <a:spLocks noChangeArrowheads="1"/>
          </p:cNvSpPr>
          <p:nvPr/>
        </p:nvSpPr>
        <p:spPr bwMode="auto">
          <a:xfrm>
            <a:off x="939115" y="5163227"/>
            <a:ext cx="10972798" cy="1431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Applies JMP’s Parametric Survival platform to the durations extracted from BGHO data</a:t>
            </a:r>
          </a:p>
          <a:p>
            <a:pPr marL="457200" indent="-457200" eaLnBrk="1" hangingPunct="1">
              <a:spcBef>
                <a:spcPct val="0"/>
              </a:spcBef>
            </a:pPr>
            <a:r>
              <a:rPr lang="en-US" sz="4400" dirty="0" smtClean="0"/>
              <a:t>Gender (sex) used as the sole Location Effect variable</a:t>
            </a:r>
            <a:endParaRPr lang="en-US" sz="4400" dirty="0"/>
          </a:p>
          <a:p>
            <a:pPr marL="457200" indent="-457200" eaLnBrk="1" hangingPunct="1">
              <a:spcBef>
                <a:spcPct val="0"/>
              </a:spcBef>
            </a:pPr>
            <a:r>
              <a:rPr lang="en-US" sz="4400" dirty="0" smtClean="0"/>
              <a:t>Competing cause censoring approach applied to enable calculation of transition probabilities in context of competing pathways – </a:t>
            </a:r>
            <a:r>
              <a:rPr lang="en-US" sz="4400" i="1" dirty="0" smtClean="0"/>
              <a:t>i.e., </a:t>
            </a:r>
            <a:r>
              <a:rPr lang="en-US" sz="4400" dirty="0" smtClean="0"/>
              <a:t>complete duration observations for focal pathway uncensored, all truncated duration observations and observations for other pathways right-censored</a:t>
            </a:r>
          </a:p>
          <a:p>
            <a:pPr marL="457200" indent="-457200" eaLnBrk="1" hangingPunct="1">
              <a:spcBef>
                <a:spcPct val="0"/>
              </a:spcBef>
            </a:pPr>
            <a:r>
              <a:rPr lang="en-US" sz="4400" dirty="0" smtClean="0"/>
              <a:t>Probability models for Promotion, Demotion, and Separation determined separately for pathways leaving each incumbent Job Level</a:t>
            </a:r>
          </a:p>
          <a:p>
            <a:pPr marL="457200" indent="-457200" eaLnBrk="1" hangingPunct="1">
              <a:spcBef>
                <a:spcPct val="0"/>
              </a:spcBef>
            </a:pPr>
            <a:r>
              <a:rPr lang="en-US" sz="4400" dirty="0" smtClean="0"/>
              <a:t>Probability models saved and joined into unified table for subsequent progression simulation</a:t>
            </a:r>
          </a:p>
          <a:p>
            <a:pPr marL="457200" indent="-457200" eaLnBrk="1" hangingPunct="1">
              <a:spcBef>
                <a:spcPct val="0"/>
              </a:spcBef>
            </a:pPr>
            <a:r>
              <a:rPr lang="en-US" sz="4400" dirty="0" smtClean="0"/>
              <a:t>Aggregate pathway models (no location effect) used where data insufficient for separate fits</a:t>
            </a:r>
          </a:p>
        </p:txBody>
      </p:sp>
      <p:sp>
        <p:nvSpPr>
          <p:cNvPr id="24" name="Rectangle 23"/>
          <p:cNvSpPr/>
          <p:nvPr/>
        </p:nvSpPr>
        <p:spPr>
          <a:xfrm>
            <a:off x="939115" y="3746227"/>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6000" dirty="0" smtClean="0">
                <a:solidFill>
                  <a:schemeClr val="tx1"/>
                </a:solidFill>
                <a:latin typeface="Tw Cen MT" panose="020B0602020104020603" pitchFamily="34" charset="0"/>
              </a:rPr>
              <a:t>Parametric Survival Analysis</a:t>
            </a:r>
            <a:endParaRPr lang="en-US" sz="6000" dirty="0">
              <a:solidFill>
                <a:schemeClr val="tx1"/>
              </a:solidFill>
              <a:latin typeface="Tw Cen MT" panose="020B0602020104020603" pitchFamily="34" charset="0"/>
            </a:endParaRPr>
          </a:p>
        </p:txBody>
      </p:sp>
      <p:sp>
        <p:nvSpPr>
          <p:cNvPr id="25" name="Rectangle 24"/>
          <p:cNvSpPr/>
          <p:nvPr/>
        </p:nvSpPr>
        <p:spPr>
          <a:xfrm>
            <a:off x="12826313" y="3746225"/>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Example: Promotions from Level 2</a:t>
            </a:r>
            <a:endParaRPr lang="en-US" sz="6000" dirty="0">
              <a:solidFill>
                <a:schemeClr val="tx1"/>
              </a:solidFill>
              <a:latin typeface="Tw Cen MT" panose="020B0602020104020603" pitchFamily="34" charset="0"/>
            </a:endParaRPr>
          </a:p>
        </p:txBody>
      </p:sp>
      <p:pic>
        <p:nvPicPr>
          <p:cNvPr id="20" name="Picture 2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26313" y="5523444"/>
            <a:ext cx="10972800" cy="11267024"/>
          </a:xfrm>
          <a:prstGeom prst="rect">
            <a:avLst/>
          </a:prstGeom>
        </p:spPr>
      </p:pic>
      <p:pic>
        <p:nvPicPr>
          <p:cNvPr id="12" name="Picture 11">
            <a:hlinkClick r:id="rId4"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548171" y="5523444"/>
            <a:ext cx="10972800" cy="11267017"/>
          </a:xfrm>
          <a:prstGeom prst="rect">
            <a:avLst/>
          </a:prstGeom>
        </p:spPr>
      </p:pic>
      <p:sp>
        <p:nvSpPr>
          <p:cNvPr id="26" name="TextBox 15"/>
          <p:cNvSpPr txBox="1">
            <a:spLocks noChangeArrowheads="1"/>
          </p:cNvSpPr>
          <p:nvPr/>
        </p:nvSpPr>
        <p:spPr bwMode="auto">
          <a:xfrm>
            <a:off x="12826313" y="17064282"/>
            <a:ext cx="23694658"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Significant Gender effects for both Promotion and Separation pathways out of Level 2</a:t>
            </a:r>
          </a:p>
          <a:p>
            <a:pPr marL="457200" indent="-457200" eaLnBrk="1" hangingPunct="1">
              <a:spcBef>
                <a:spcPct val="0"/>
              </a:spcBef>
            </a:pPr>
            <a:r>
              <a:rPr lang="en-US" sz="4400" dirty="0" smtClean="0"/>
              <a:t>Higher probability of Separation than Promotion for both genders</a:t>
            </a:r>
            <a:endParaRPr lang="en-US" sz="4400" dirty="0"/>
          </a:p>
        </p:txBody>
      </p:sp>
      <p:sp>
        <p:nvSpPr>
          <p:cNvPr id="28" name="TextBox 11"/>
          <p:cNvSpPr txBox="1">
            <a:spLocks noChangeArrowheads="1"/>
          </p:cNvSpPr>
          <p:nvPr/>
        </p:nvSpPr>
        <p:spPr bwMode="auto">
          <a:xfrm>
            <a:off x="15558079" y="19871783"/>
            <a:ext cx="63472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graphics to enlarge</a:t>
            </a:r>
            <a:endParaRPr lang="en-US" sz="4000" i="1" dirty="0"/>
          </a:p>
        </p:txBody>
      </p:sp>
    </p:spTree>
    <p:extLst>
      <p:ext uri="{BB962C8B-B14F-4D97-AF65-F5344CB8AC3E}">
        <p14:creationId xmlns:p14="http://schemas.microsoft.com/office/powerpoint/2010/main" val="3251043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sp>
        <p:nvSpPr>
          <p:cNvPr id="3079" name="TextBox 15"/>
          <p:cNvSpPr txBox="1">
            <a:spLocks noChangeArrowheads="1"/>
          </p:cNvSpPr>
          <p:nvPr/>
        </p:nvSpPr>
        <p:spPr bwMode="auto">
          <a:xfrm>
            <a:off x="501764" y="4899841"/>
            <a:ext cx="10972798" cy="1566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Modeled level progressions illustrate impact of gender on probability </a:t>
            </a:r>
            <a:r>
              <a:rPr lang="en-US" sz="4400" i="1" dirty="0" smtClean="0"/>
              <a:t>vs. </a:t>
            </a:r>
            <a:r>
              <a:rPr lang="en-US" sz="4400" dirty="0" smtClean="0"/>
              <a:t>time of an individual starting at Level One achieving higher job levels </a:t>
            </a:r>
          </a:p>
          <a:p>
            <a:pPr marL="457200" indent="-457200" eaLnBrk="1" hangingPunct="1">
              <a:spcBef>
                <a:spcPct val="0"/>
              </a:spcBef>
            </a:pPr>
            <a:r>
              <a:rPr lang="en-US" sz="4400" dirty="0" smtClean="0"/>
              <a:t>Progression Scenario assumes 10,000 managers, evenly split between Male and Female, all starting at the same time</a:t>
            </a:r>
            <a:endParaRPr lang="en-US" sz="4400" dirty="0"/>
          </a:p>
          <a:p>
            <a:pPr marL="457200" indent="-457200" eaLnBrk="1" hangingPunct="1">
              <a:spcBef>
                <a:spcPct val="0"/>
              </a:spcBef>
            </a:pPr>
            <a:r>
              <a:rPr lang="en-US" sz="4400" dirty="0" smtClean="0"/>
              <a:t>The Level Progression Scenario applies the extracted Promotion, Demotion, and Separation transition models by level to the progression of Level 1 managers over 20 years </a:t>
            </a:r>
          </a:p>
          <a:p>
            <a:pPr marL="457200" indent="-457200" eaLnBrk="1" hangingPunct="1">
              <a:spcBef>
                <a:spcPct val="0"/>
              </a:spcBef>
            </a:pPr>
            <a:r>
              <a:rPr lang="en-US" sz="4400" dirty="0" smtClean="0"/>
              <a:t>Simulation progresses by small time increments (</a:t>
            </a:r>
            <a:r>
              <a:rPr lang="en-US" sz="4400" i="1" dirty="0" smtClean="0"/>
              <a:t>e.g., </a:t>
            </a:r>
            <a:r>
              <a:rPr lang="en-US" sz="4400" dirty="0" smtClean="0"/>
              <a:t>0.1 years) calculating incremental probabilities of transition pathways out of current Job Level, checking all pathways simultaneously against a unit random value, then updating each individual </a:t>
            </a:r>
          </a:p>
          <a:p>
            <a:pPr marL="457200" indent="-457200" eaLnBrk="1" hangingPunct="1">
              <a:spcBef>
                <a:spcPct val="0"/>
              </a:spcBef>
            </a:pPr>
            <a:r>
              <a:rPr lang="en-US" sz="4400" dirty="0" smtClean="0"/>
              <a:t>The population impact of external hiring is not included in the Progression Scenario – only internal progression is addressed</a:t>
            </a:r>
          </a:p>
          <a:p>
            <a:pPr marL="457200" indent="-457200" eaLnBrk="1" hangingPunct="1">
              <a:spcBef>
                <a:spcPct val="0"/>
              </a:spcBef>
            </a:pPr>
            <a:r>
              <a:rPr lang="en-US" sz="4400" dirty="0" smtClean="0"/>
              <a:t>Logarithmic scale is used due to the high rate of attrition between Levels 1 - 6</a:t>
            </a:r>
          </a:p>
        </p:txBody>
      </p:sp>
      <p:sp>
        <p:nvSpPr>
          <p:cNvPr id="25" name="Rectangle 24"/>
          <p:cNvSpPr/>
          <p:nvPr/>
        </p:nvSpPr>
        <p:spPr>
          <a:xfrm>
            <a:off x="13245306" y="3737868"/>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Extracted Model Progression</a:t>
            </a:r>
            <a:endParaRPr lang="en-US" sz="6000" dirty="0">
              <a:solidFill>
                <a:schemeClr val="tx1"/>
              </a:solidFill>
              <a:latin typeface="Tw Cen MT" panose="020B0602020104020603" pitchFamily="34" charset="0"/>
            </a:endParaRPr>
          </a:p>
        </p:txBody>
      </p:sp>
      <p:pic>
        <p:nvPicPr>
          <p:cNvPr id="20" name="Picture 2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p:cNvSpPr/>
          <p:nvPr/>
        </p:nvSpPr>
        <p:spPr>
          <a:xfrm>
            <a:off x="446344" y="3687948"/>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Level Progression Scenario</a:t>
            </a:r>
            <a:endParaRPr lang="en-US" sz="6000" dirty="0">
              <a:solidFill>
                <a:schemeClr val="tx1"/>
              </a:solidFill>
              <a:latin typeface="Tw Cen MT" panose="020B0602020104020603" pitchFamily="34" charset="0"/>
            </a:endParaRPr>
          </a:p>
        </p:txBody>
      </p:sp>
      <p:sp>
        <p:nvSpPr>
          <p:cNvPr id="23" name="Rectangle 22"/>
          <p:cNvSpPr/>
          <p:nvPr/>
        </p:nvSpPr>
        <p:spPr>
          <a:xfrm>
            <a:off x="26029696" y="3737868"/>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Probability Comparison by Level</a:t>
            </a:r>
            <a:endParaRPr lang="en-US" sz="6000" dirty="0">
              <a:solidFill>
                <a:schemeClr val="tx1"/>
              </a:solidFill>
              <a:latin typeface="Tw Cen MT" panose="020B0602020104020603" pitchFamily="34" charset="0"/>
            </a:endParaRPr>
          </a:p>
        </p:txBody>
      </p:sp>
      <p:pic>
        <p:nvPicPr>
          <p:cNvPr id="6147" name="Picture 3">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029703" y="5048135"/>
            <a:ext cx="10972800" cy="6126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245306" y="5048135"/>
            <a:ext cx="10972800" cy="5588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15"/>
          <p:cNvSpPr txBox="1">
            <a:spLocks noChangeArrowheads="1"/>
          </p:cNvSpPr>
          <p:nvPr/>
        </p:nvSpPr>
        <p:spPr bwMode="auto">
          <a:xfrm>
            <a:off x="13300726" y="13520008"/>
            <a:ext cx="10972798"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Most personnel depart the organization from the Level 1 manager role</a:t>
            </a:r>
          </a:p>
          <a:p>
            <a:pPr marL="457200" indent="-457200" eaLnBrk="1" hangingPunct="1">
              <a:spcBef>
                <a:spcPct val="0"/>
              </a:spcBef>
            </a:pPr>
            <a:r>
              <a:rPr lang="en-US" sz="4400" dirty="0" smtClean="0"/>
              <a:t>Attrition between Levels 2 – 4 is more gradual, then accelerates between Levels </a:t>
            </a:r>
            <a:r>
              <a:rPr lang="en-US" sz="4400" dirty="0"/>
              <a:t/>
            </a:r>
            <a:br>
              <a:rPr lang="en-US" sz="4400" dirty="0"/>
            </a:br>
            <a:r>
              <a:rPr lang="en-US" sz="4400" dirty="0" smtClean="0"/>
              <a:t>4 – 6 </a:t>
            </a:r>
            <a:endParaRPr lang="en-US" sz="4400" dirty="0" smtClean="0"/>
          </a:p>
          <a:p>
            <a:pPr marL="457200" indent="-457200" eaLnBrk="1" hangingPunct="1">
              <a:spcBef>
                <a:spcPct val="0"/>
              </a:spcBef>
            </a:pPr>
            <a:r>
              <a:rPr lang="en-US" sz="4400" dirty="0" smtClean="0"/>
              <a:t>Women are promoted to higher levels at comparable rates to men but then depart more rapidly</a:t>
            </a:r>
          </a:p>
        </p:txBody>
      </p:sp>
      <p:sp>
        <p:nvSpPr>
          <p:cNvPr id="28" name="Rectangle 27"/>
          <p:cNvSpPr/>
          <p:nvPr/>
        </p:nvSpPr>
        <p:spPr>
          <a:xfrm>
            <a:off x="13245306" y="12308115"/>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Model Progression Results</a:t>
            </a:r>
            <a:endParaRPr lang="en-US" sz="6000" dirty="0">
              <a:solidFill>
                <a:schemeClr val="tx1"/>
              </a:solidFill>
              <a:latin typeface="Tw Cen MT" panose="020B0602020104020603" pitchFamily="34" charset="0"/>
            </a:endParaRPr>
          </a:p>
        </p:txBody>
      </p:sp>
      <p:sp>
        <p:nvSpPr>
          <p:cNvPr id="29" name="TextBox 15"/>
          <p:cNvSpPr txBox="1">
            <a:spLocks noChangeArrowheads="1"/>
          </p:cNvSpPr>
          <p:nvPr/>
        </p:nvSpPr>
        <p:spPr bwMode="auto">
          <a:xfrm>
            <a:off x="26085123" y="13520008"/>
            <a:ext cx="10972798"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Male and Female managers progress similarly up to Level 5</a:t>
            </a:r>
          </a:p>
          <a:p>
            <a:pPr marL="457200" indent="-457200" eaLnBrk="1" hangingPunct="1">
              <a:spcBef>
                <a:spcPct val="0"/>
              </a:spcBef>
            </a:pPr>
            <a:r>
              <a:rPr lang="en-US" sz="4400" dirty="0" smtClean="0"/>
              <a:t>Female managers are slightly more likely to separate from the organization at </a:t>
            </a:r>
            <a:r>
              <a:rPr lang="en-US" sz="4400" dirty="0" smtClean="0"/>
              <a:t>Levels </a:t>
            </a:r>
            <a:br>
              <a:rPr lang="en-US" sz="4400" dirty="0" smtClean="0"/>
            </a:br>
            <a:r>
              <a:rPr lang="en-US" sz="4400" dirty="0" smtClean="0"/>
              <a:t>1 </a:t>
            </a:r>
            <a:r>
              <a:rPr lang="en-US" sz="4400" dirty="0" smtClean="0"/>
              <a:t>– 4, but also have slightly higher promotion rates from those levels</a:t>
            </a:r>
          </a:p>
          <a:p>
            <a:pPr marL="457200" indent="-457200" eaLnBrk="1" hangingPunct="1">
              <a:spcBef>
                <a:spcPct val="0"/>
              </a:spcBef>
            </a:pPr>
            <a:r>
              <a:rPr lang="en-US" sz="4400" dirty="0" smtClean="0"/>
              <a:t>Females are much more likely to separate at Level 5, contributing to the gender imbalance in Level 6</a:t>
            </a:r>
          </a:p>
        </p:txBody>
      </p:sp>
      <p:sp>
        <p:nvSpPr>
          <p:cNvPr id="30" name="Rectangle 29"/>
          <p:cNvSpPr/>
          <p:nvPr/>
        </p:nvSpPr>
        <p:spPr>
          <a:xfrm>
            <a:off x="26029703" y="12308115"/>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Gender Effect on Probabilities</a:t>
            </a:r>
            <a:endParaRPr lang="en-US" sz="6000" dirty="0">
              <a:solidFill>
                <a:schemeClr val="tx1"/>
              </a:solidFill>
              <a:latin typeface="Tw Cen MT" panose="020B0602020104020603" pitchFamily="34" charset="0"/>
            </a:endParaRPr>
          </a:p>
        </p:txBody>
      </p:sp>
      <p:sp>
        <p:nvSpPr>
          <p:cNvPr id="14" name="TextBox 11"/>
          <p:cNvSpPr txBox="1">
            <a:spLocks noChangeArrowheads="1"/>
          </p:cNvSpPr>
          <p:nvPr/>
        </p:nvSpPr>
        <p:spPr bwMode="auto">
          <a:xfrm>
            <a:off x="15558079" y="19871783"/>
            <a:ext cx="63472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graphics to enlarge</a:t>
            </a:r>
            <a:endParaRPr lang="en-US" sz="4000" i="1" dirty="0"/>
          </a:p>
        </p:txBody>
      </p:sp>
    </p:spTree>
    <p:extLst>
      <p:ext uri="{BB962C8B-B14F-4D97-AF65-F5344CB8AC3E}">
        <p14:creationId xmlns:p14="http://schemas.microsoft.com/office/powerpoint/2010/main" val="4664038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sp>
        <p:nvSpPr>
          <p:cNvPr id="3077" name="TextBox 11"/>
          <p:cNvSpPr txBox="1">
            <a:spLocks noChangeArrowheads="1"/>
          </p:cNvSpPr>
          <p:nvPr/>
        </p:nvSpPr>
        <p:spPr bwMode="auto">
          <a:xfrm>
            <a:off x="939115" y="5171893"/>
            <a:ext cx="10972800" cy="1378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spcAft>
                <a:spcPts val="1200"/>
              </a:spcAft>
              <a:buNone/>
            </a:pPr>
            <a:r>
              <a:rPr lang="en-US" sz="4000" dirty="0" smtClean="0"/>
              <a:t>Analysis of BGH Organization data shows that despite comparable promotion rates for Male and Female managers throughout the lower levels, few women occupied positions in Level 5 or above.  Separation rates were slightly higher for women than men throughout the lower levels of management, but dramatically higher for the few women reaching Level 5.  Since few women were hired into BGHO at Level 5 or above, the upper ranks of management were primarily occupied by men.  It would have been reasonable for Female managers at BGHO to perceive a glass ceiling, possibly explaining the rapid separation rate among Female Level 5 managers.</a:t>
            </a:r>
          </a:p>
          <a:p>
            <a:pPr marL="0" indent="0" eaLnBrk="1" hangingPunct="1">
              <a:spcBef>
                <a:spcPct val="0"/>
              </a:spcBef>
              <a:spcAft>
                <a:spcPts val="1200"/>
              </a:spcAft>
              <a:buNone/>
            </a:pPr>
            <a:r>
              <a:rPr lang="en-US" sz="4000" dirty="0" smtClean="0"/>
              <a:t>The application of survival analysis methods to the BGHO data illuminated the underlying mechanisms behind the organization’s gender imbalances that would not be readily discerned from review of the annual results alone.  Abstraction of transition data to probabilistic models enabled systematic what-if simulation for insight into the relative treatment of men and women at BGHO.  </a:t>
            </a:r>
            <a:endParaRPr lang="en-US" sz="4000" dirty="0"/>
          </a:p>
        </p:txBody>
      </p:sp>
      <p:sp>
        <p:nvSpPr>
          <p:cNvPr id="3079" name="TextBox 15"/>
          <p:cNvSpPr txBox="1">
            <a:spLocks noChangeArrowheads="1"/>
          </p:cNvSpPr>
          <p:nvPr/>
        </p:nvSpPr>
        <p:spPr bwMode="auto">
          <a:xfrm>
            <a:off x="13172315" y="4846757"/>
            <a:ext cx="10972798" cy="1498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Internal movements of personnel within an organizational structure can be modeled using survival / lifetime statistical methods, given appropriate adaptations and clear definition of job situations and the transitions between </a:t>
            </a:r>
          </a:p>
          <a:p>
            <a:pPr marL="457200" indent="-457200" eaLnBrk="1" hangingPunct="1">
              <a:spcBef>
                <a:spcPct val="0"/>
              </a:spcBef>
            </a:pPr>
            <a:r>
              <a:rPr lang="en-US" sz="4400" dirty="0" smtClean="0"/>
              <a:t>Survival distribution model fitting may be used to assess whether treatment within the organization of defined personnel groups differs significantly over time</a:t>
            </a:r>
          </a:p>
          <a:p>
            <a:pPr marL="457200" indent="-457200" eaLnBrk="1" hangingPunct="1">
              <a:spcBef>
                <a:spcPct val="0"/>
              </a:spcBef>
            </a:pPr>
            <a:r>
              <a:rPr lang="en-US" sz="4400" dirty="0" smtClean="0"/>
              <a:t>Where personnel groups are treated differently by an organization, parametric survival models can be incorporated into simulations to explore long-term impacts in context, but absent the “noise” of short-term business cycle variations</a:t>
            </a:r>
          </a:p>
          <a:p>
            <a:pPr marL="457200" indent="-457200" eaLnBrk="1" hangingPunct="1">
              <a:spcBef>
                <a:spcPct val="0"/>
              </a:spcBef>
            </a:pPr>
            <a:r>
              <a:rPr lang="en-US" sz="4400" dirty="0" smtClean="0"/>
              <a:t>Such simulations – based in real patterns of organizational decision making behavior – can be used to assess the degree of change in realized management policy or personnel career choice that must be achieved to effect alternative outcomes</a:t>
            </a:r>
          </a:p>
        </p:txBody>
      </p:sp>
      <p:sp>
        <p:nvSpPr>
          <p:cNvPr id="24" name="Rectangle 23"/>
          <p:cNvSpPr/>
          <p:nvPr/>
        </p:nvSpPr>
        <p:spPr>
          <a:xfrm>
            <a:off x="939115" y="3746227"/>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6000" dirty="0" smtClean="0">
                <a:solidFill>
                  <a:schemeClr val="tx1"/>
                </a:solidFill>
                <a:latin typeface="Tw Cen MT" panose="020B0602020104020603" pitchFamily="34" charset="0"/>
              </a:rPr>
              <a:t>Discussion</a:t>
            </a:r>
            <a:endParaRPr lang="en-US" sz="6000" dirty="0">
              <a:solidFill>
                <a:schemeClr val="tx1"/>
              </a:solidFill>
              <a:latin typeface="Tw Cen MT" panose="020B0602020104020603" pitchFamily="34" charset="0"/>
            </a:endParaRPr>
          </a:p>
        </p:txBody>
      </p:sp>
      <p:sp>
        <p:nvSpPr>
          <p:cNvPr id="25" name="Rectangle 24"/>
          <p:cNvSpPr/>
          <p:nvPr/>
        </p:nvSpPr>
        <p:spPr>
          <a:xfrm>
            <a:off x="13221737" y="3746225"/>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Conclusions</a:t>
            </a:r>
            <a:endParaRPr lang="en-US" sz="6000" dirty="0">
              <a:solidFill>
                <a:schemeClr val="tx1"/>
              </a:solidFill>
              <a:latin typeface="Tw Cen MT" panose="020B0602020104020603" pitchFamily="34" charset="0"/>
            </a:endParaRPr>
          </a:p>
        </p:txBody>
      </p:sp>
      <p:pic>
        <p:nvPicPr>
          <p:cNvPr id="20" name="Picture 2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21"/>
          <p:cNvSpPr/>
          <p:nvPr/>
        </p:nvSpPr>
        <p:spPr>
          <a:xfrm>
            <a:off x="25608594" y="3746225"/>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References</a:t>
            </a:r>
            <a:endParaRPr lang="en-US" sz="6000" dirty="0">
              <a:solidFill>
                <a:schemeClr val="tx1"/>
              </a:solidFill>
              <a:latin typeface="Tw Cen MT" panose="020B0602020104020603" pitchFamily="34" charset="0"/>
            </a:endParaRPr>
          </a:p>
        </p:txBody>
      </p:sp>
      <p:sp>
        <p:nvSpPr>
          <p:cNvPr id="36" name="Rectangle 35"/>
          <p:cNvSpPr/>
          <p:nvPr/>
        </p:nvSpPr>
        <p:spPr>
          <a:xfrm>
            <a:off x="25608594" y="10498918"/>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Acknowledgements</a:t>
            </a:r>
            <a:endParaRPr lang="en-US" sz="6000" dirty="0">
              <a:solidFill>
                <a:schemeClr val="tx1"/>
              </a:solidFill>
              <a:latin typeface="Tw Cen MT" panose="020B0602020104020603" pitchFamily="34" charset="0"/>
            </a:endParaRPr>
          </a:p>
        </p:txBody>
      </p:sp>
      <p:sp>
        <p:nvSpPr>
          <p:cNvPr id="18" name="Rectangle 17"/>
          <p:cNvSpPr/>
          <p:nvPr/>
        </p:nvSpPr>
        <p:spPr>
          <a:xfrm>
            <a:off x="25608594" y="11822616"/>
            <a:ext cx="10972798" cy="3262432"/>
          </a:xfrm>
          <a:prstGeom prst="rect">
            <a:avLst/>
          </a:prstGeom>
        </p:spPr>
        <p:txBody>
          <a:bodyPr wrap="square">
            <a:spAutoFit/>
          </a:bodyPr>
          <a:lstStyle/>
          <a:p>
            <a:pPr>
              <a:spcAft>
                <a:spcPts val="1200"/>
              </a:spcAft>
            </a:pPr>
            <a:r>
              <a:rPr lang="en-US" sz="2800" dirty="0" smtClean="0">
                <a:solidFill>
                  <a:prstClr val="black"/>
                </a:solidFill>
              </a:rPr>
              <a:t>The author is grateful to Professor Michael Gibbs of the University of Chicago Booth School of Business for </a:t>
            </a:r>
            <a:r>
              <a:rPr lang="en-US" sz="2800" dirty="0">
                <a:solidFill>
                  <a:prstClr val="black"/>
                </a:solidFill>
              </a:rPr>
              <a:t>permission to use </a:t>
            </a:r>
            <a:r>
              <a:rPr lang="en-US" sz="2800" dirty="0" smtClean="0">
                <a:solidFill>
                  <a:prstClr val="black"/>
                </a:solidFill>
              </a:rPr>
              <a:t>the BGH data.</a:t>
            </a:r>
          </a:p>
          <a:p>
            <a:pPr>
              <a:spcAft>
                <a:spcPts val="1200"/>
              </a:spcAft>
            </a:pPr>
            <a:r>
              <a:rPr lang="en-US" sz="2800" dirty="0" smtClean="0">
                <a:solidFill>
                  <a:prstClr val="black"/>
                </a:solidFill>
              </a:rPr>
              <a:t>Sandia </a:t>
            </a:r>
            <a:r>
              <a:rPr lang="en-US" sz="2800" dirty="0">
                <a:solidFill>
                  <a:prstClr val="black"/>
                </a:solidFill>
              </a:rPr>
              <a:t>National Laboratories is a multi-program laboratory managed and operated by Sandia Corporation, a wholly owned subsidiary of Lockheed Martin Corporation, for the U.S. Department of Energy’s National Nuclear Security Administration under contract DE-AC04-94AL85000. SAND NO. </a:t>
            </a:r>
            <a:r>
              <a:rPr lang="en-US" sz="2800" dirty="0" smtClean="0">
                <a:solidFill>
                  <a:prstClr val="black"/>
                </a:solidFill>
              </a:rPr>
              <a:t>2014-16806C. </a:t>
            </a:r>
            <a:endParaRPr lang="en-US" sz="2800" dirty="0">
              <a:solidFill>
                <a:prstClr val="black"/>
              </a:solidFill>
            </a:endParaRPr>
          </a:p>
        </p:txBody>
      </p:sp>
      <p:sp>
        <p:nvSpPr>
          <p:cNvPr id="19" name="Rectangle 18"/>
          <p:cNvSpPr/>
          <p:nvPr/>
        </p:nvSpPr>
        <p:spPr>
          <a:xfrm>
            <a:off x="25608596" y="4958881"/>
            <a:ext cx="10972798" cy="4278094"/>
          </a:xfrm>
          <a:prstGeom prst="rect">
            <a:avLst/>
          </a:prstGeom>
        </p:spPr>
        <p:txBody>
          <a:bodyPr wrap="square">
            <a:spAutoFit/>
          </a:bodyPr>
          <a:lstStyle/>
          <a:p>
            <a:pPr>
              <a:spcAft>
                <a:spcPts val="1200"/>
              </a:spcAft>
            </a:pPr>
            <a:r>
              <a:rPr lang="en-US" sz="2800" dirty="0">
                <a:solidFill>
                  <a:prstClr val="black"/>
                </a:solidFill>
              </a:rPr>
              <a:t>Baker, George, Michael Gibbs, and Bengt </a:t>
            </a:r>
            <a:r>
              <a:rPr lang="en-US" sz="2800" dirty="0" err="1">
                <a:solidFill>
                  <a:prstClr val="black"/>
                </a:solidFill>
              </a:rPr>
              <a:t>Holmstrom</a:t>
            </a:r>
            <a:r>
              <a:rPr lang="en-US" sz="2800" dirty="0">
                <a:solidFill>
                  <a:prstClr val="black"/>
                </a:solidFill>
              </a:rPr>
              <a:t>, </a:t>
            </a:r>
            <a:r>
              <a:rPr lang="en-US" sz="2800" dirty="0" smtClean="0">
                <a:solidFill>
                  <a:prstClr val="black"/>
                </a:solidFill>
              </a:rPr>
              <a:t>“Hierarchies and Compensation: A Case Study,” </a:t>
            </a:r>
            <a:r>
              <a:rPr lang="en-US" sz="2800" i="1" dirty="0" smtClean="0">
                <a:solidFill>
                  <a:prstClr val="black"/>
                </a:solidFill>
              </a:rPr>
              <a:t>European Economic Review, </a:t>
            </a:r>
            <a:r>
              <a:rPr lang="en-US" sz="2800" dirty="0" smtClean="0">
                <a:solidFill>
                  <a:prstClr val="black"/>
                </a:solidFill>
              </a:rPr>
              <a:t>37, </a:t>
            </a:r>
            <a:r>
              <a:rPr lang="en-US" sz="2800" dirty="0">
                <a:solidFill>
                  <a:prstClr val="black"/>
                </a:solidFill>
              </a:rPr>
              <a:t>pp. </a:t>
            </a:r>
            <a:r>
              <a:rPr lang="en-US" sz="2800" dirty="0" smtClean="0">
                <a:solidFill>
                  <a:prstClr val="black"/>
                </a:solidFill>
              </a:rPr>
              <a:t>366 </a:t>
            </a:r>
            <a:r>
              <a:rPr lang="en-US" sz="2800" dirty="0">
                <a:solidFill>
                  <a:prstClr val="black"/>
                </a:solidFill>
              </a:rPr>
              <a:t>– </a:t>
            </a:r>
            <a:r>
              <a:rPr lang="en-US" sz="2800" dirty="0" smtClean="0">
                <a:solidFill>
                  <a:prstClr val="black"/>
                </a:solidFill>
              </a:rPr>
              <a:t>378, 1993.</a:t>
            </a:r>
          </a:p>
          <a:p>
            <a:pPr>
              <a:spcAft>
                <a:spcPts val="1200"/>
              </a:spcAft>
            </a:pPr>
            <a:r>
              <a:rPr lang="en-US" sz="2800" dirty="0" smtClean="0">
                <a:solidFill>
                  <a:prstClr val="black"/>
                </a:solidFill>
              </a:rPr>
              <a:t>Baker, George, Michael Gibbs, and Bengt </a:t>
            </a:r>
            <a:r>
              <a:rPr lang="en-US" sz="2800" dirty="0" err="1" smtClean="0">
                <a:solidFill>
                  <a:prstClr val="black"/>
                </a:solidFill>
              </a:rPr>
              <a:t>Holmstrom</a:t>
            </a:r>
            <a:r>
              <a:rPr lang="en-US" sz="2800" dirty="0" smtClean="0">
                <a:solidFill>
                  <a:prstClr val="black"/>
                </a:solidFill>
              </a:rPr>
              <a:t>, “The Internal Economics of the Firm: Evidence from Personnel Data,” </a:t>
            </a:r>
            <a:r>
              <a:rPr lang="en-US" sz="2800" i="1" dirty="0" smtClean="0">
                <a:solidFill>
                  <a:prstClr val="black"/>
                </a:solidFill>
              </a:rPr>
              <a:t>The Quarterly Journal of Economics</a:t>
            </a:r>
            <a:r>
              <a:rPr lang="en-US" sz="2800" dirty="0" smtClean="0">
                <a:solidFill>
                  <a:prstClr val="black"/>
                </a:solidFill>
              </a:rPr>
              <a:t>, pp. </a:t>
            </a:r>
            <a:r>
              <a:rPr lang="en-US" sz="2800" dirty="0">
                <a:solidFill>
                  <a:prstClr val="black"/>
                </a:solidFill>
              </a:rPr>
              <a:t>881 – </a:t>
            </a:r>
            <a:r>
              <a:rPr lang="en-US" sz="2800" dirty="0" smtClean="0">
                <a:solidFill>
                  <a:prstClr val="black"/>
                </a:solidFill>
              </a:rPr>
              <a:t>919, November, 1994.</a:t>
            </a:r>
          </a:p>
          <a:p>
            <a:pPr>
              <a:spcAft>
                <a:spcPts val="1200"/>
              </a:spcAft>
            </a:pPr>
            <a:r>
              <a:rPr lang="en-US" sz="2800" dirty="0">
                <a:solidFill>
                  <a:prstClr val="black"/>
                </a:solidFill>
              </a:rPr>
              <a:t>Baker, George, Michael Gibbs, and Bengt </a:t>
            </a:r>
            <a:r>
              <a:rPr lang="en-US" sz="2800" dirty="0" err="1">
                <a:solidFill>
                  <a:prstClr val="black"/>
                </a:solidFill>
              </a:rPr>
              <a:t>Holmstrom</a:t>
            </a:r>
            <a:r>
              <a:rPr lang="en-US" sz="2800" dirty="0">
                <a:solidFill>
                  <a:prstClr val="black"/>
                </a:solidFill>
              </a:rPr>
              <a:t>, “The </a:t>
            </a:r>
            <a:r>
              <a:rPr lang="en-US" sz="2800" dirty="0" smtClean="0">
                <a:solidFill>
                  <a:prstClr val="black"/>
                </a:solidFill>
              </a:rPr>
              <a:t>Wage Policy of a Firm,” </a:t>
            </a:r>
            <a:r>
              <a:rPr lang="en-US" sz="2800" i="1" dirty="0">
                <a:solidFill>
                  <a:prstClr val="black"/>
                </a:solidFill>
              </a:rPr>
              <a:t>The Quarterly Journal of Economics</a:t>
            </a:r>
            <a:r>
              <a:rPr lang="en-US" sz="2800" dirty="0">
                <a:solidFill>
                  <a:prstClr val="black"/>
                </a:solidFill>
              </a:rPr>
              <a:t>, pp. 921 – 955</a:t>
            </a:r>
            <a:r>
              <a:rPr lang="en-US" sz="2800" dirty="0" smtClean="0">
                <a:solidFill>
                  <a:prstClr val="black"/>
                </a:solidFill>
              </a:rPr>
              <a:t>, </a:t>
            </a:r>
            <a:r>
              <a:rPr lang="en-US" sz="2800" dirty="0">
                <a:solidFill>
                  <a:prstClr val="black"/>
                </a:solidFill>
              </a:rPr>
              <a:t>November, 1994</a:t>
            </a:r>
            <a:r>
              <a:rPr lang="en-US" sz="2800" dirty="0" smtClean="0">
                <a:solidFill>
                  <a:prstClr val="black"/>
                </a:solidFill>
              </a:rPr>
              <a:t>.</a:t>
            </a:r>
            <a:endParaRPr lang="en-US" sz="2800" dirty="0">
              <a:solidFill>
                <a:prstClr val="black"/>
              </a:solidFill>
            </a:endParaRPr>
          </a:p>
        </p:txBody>
      </p:sp>
    </p:spTree>
    <p:extLst>
      <p:ext uri="{BB962C8B-B14F-4D97-AF65-F5344CB8AC3E}">
        <p14:creationId xmlns:p14="http://schemas.microsoft.com/office/powerpoint/2010/main" val="15498814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104" name="Picture 8">
            <a:hlinkClick r:id="rId3" action="ppaction://hlinksldjump"/>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872" b="9875"/>
          <a:stretch/>
        </p:blipFill>
        <p:spPr bwMode="auto">
          <a:xfrm>
            <a:off x="20072603" y="6419056"/>
            <a:ext cx="15579766" cy="822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pic>
        <p:nvPicPr>
          <p:cNvPr id="20" name="Picture 21"/>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descr="C:\Users\tdosbor\AppData\Local\Temp\SNAGHTML23b90529.PNG">
            <a:hlinkClick r:id="rId3" action="ppaction://hlinksldjump"/>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69" t="8654" r="1151" b="6572"/>
          <a:stretch/>
        </p:blipFill>
        <p:spPr bwMode="auto">
          <a:xfrm>
            <a:off x="2521523" y="6419056"/>
            <a:ext cx="14073199" cy="822960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11"/>
          <p:cNvSpPr txBox="1">
            <a:spLocks noChangeArrowheads="1"/>
          </p:cNvSpPr>
          <p:nvPr/>
        </p:nvSpPr>
        <p:spPr bwMode="auto">
          <a:xfrm>
            <a:off x="14252843" y="20230962"/>
            <a:ext cx="89577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 to return to previous view</a:t>
            </a:r>
            <a:endParaRPr lang="en-US" sz="4000" i="1" dirty="0"/>
          </a:p>
        </p:txBody>
      </p:sp>
    </p:spTree>
    <p:extLst>
      <p:ext uri="{BB962C8B-B14F-4D97-AF65-F5344CB8AC3E}">
        <p14:creationId xmlns:p14="http://schemas.microsoft.com/office/powerpoint/2010/main" val="4160771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107" name="Picture 11">
            <a:hlinkClick r:id="rId3" action="ppaction://hlinksldjump"/>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639"/>
          <a:stretch/>
        </p:blipFill>
        <p:spPr bwMode="auto">
          <a:xfrm>
            <a:off x="22774491" y="5992327"/>
            <a:ext cx="13898880" cy="9083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pic>
        <p:nvPicPr>
          <p:cNvPr id="20" name="Picture 21"/>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6">
            <a:hlinkClick r:id="rId3" action="ppaction://hlinksldjump"/>
          </p:cNvPr>
          <p:cNvPicPr>
            <a:picLocks noChangeAspect="1"/>
          </p:cNvPicPr>
          <p:nvPr/>
        </p:nvPicPr>
        <p:blipFill rotWithShape="1">
          <a:blip r:embed="rId6">
            <a:extLst>
              <a:ext uri="{28A0092B-C50C-407E-A947-70E740481C1C}">
                <a14:useLocalDpi xmlns:a14="http://schemas.microsoft.com/office/drawing/2010/main" val="0"/>
              </a:ext>
            </a:extLst>
          </a:blip>
          <a:srcRect l="2883" t="7069" r="3666" b="8181"/>
          <a:stretch/>
        </p:blipFill>
        <p:spPr>
          <a:xfrm>
            <a:off x="501537" y="6556216"/>
            <a:ext cx="20756880" cy="7955280"/>
          </a:xfrm>
          <a:prstGeom prst="rect">
            <a:avLst/>
          </a:prstGeom>
        </p:spPr>
      </p:pic>
      <p:sp>
        <p:nvSpPr>
          <p:cNvPr id="8" name="TextBox 11"/>
          <p:cNvSpPr txBox="1">
            <a:spLocks noChangeArrowheads="1"/>
          </p:cNvSpPr>
          <p:nvPr/>
        </p:nvSpPr>
        <p:spPr bwMode="auto">
          <a:xfrm>
            <a:off x="14252843" y="20230962"/>
            <a:ext cx="89577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 to return to previous view</a:t>
            </a:r>
            <a:endParaRPr lang="en-US" sz="4000" i="1" dirty="0"/>
          </a:p>
        </p:txBody>
      </p:sp>
    </p:spTree>
    <p:extLst>
      <p:ext uri="{BB962C8B-B14F-4D97-AF65-F5344CB8AC3E}">
        <p14:creationId xmlns:p14="http://schemas.microsoft.com/office/powerpoint/2010/main" val="32522047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pic>
        <p:nvPicPr>
          <p:cNvPr id="20" name="Picture 2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7431" y="6871060"/>
            <a:ext cx="26828550" cy="7918719"/>
          </a:xfrm>
          <a:prstGeom prst="rect">
            <a:avLst/>
          </a:prstGeom>
        </p:spPr>
      </p:pic>
      <p:sp>
        <p:nvSpPr>
          <p:cNvPr id="27" name="Rectangle 26"/>
          <p:cNvSpPr/>
          <p:nvPr/>
        </p:nvSpPr>
        <p:spPr>
          <a:xfrm>
            <a:off x="5015706" y="4081985"/>
            <a:ext cx="274320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Generic State Transitions</a:t>
            </a:r>
            <a:endParaRPr lang="en-US" sz="6000" dirty="0">
              <a:solidFill>
                <a:schemeClr val="tx1"/>
              </a:solidFill>
              <a:latin typeface="Tw Cen MT" panose="020B0602020104020603" pitchFamily="34" charset="0"/>
            </a:endParaRPr>
          </a:p>
        </p:txBody>
      </p:sp>
      <p:sp>
        <p:nvSpPr>
          <p:cNvPr id="37" name="TextBox 11"/>
          <p:cNvSpPr txBox="1">
            <a:spLocks noChangeArrowheads="1"/>
          </p:cNvSpPr>
          <p:nvPr/>
        </p:nvSpPr>
        <p:spPr bwMode="auto">
          <a:xfrm>
            <a:off x="14252843" y="19843036"/>
            <a:ext cx="89577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 to return to previous view</a:t>
            </a:r>
            <a:endParaRPr lang="en-US" sz="4000" i="1" dirty="0"/>
          </a:p>
        </p:txBody>
      </p:sp>
    </p:spTree>
    <p:extLst>
      <p:ext uri="{BB962C8B-B14F-4D97-AF65-F5344CB8AC3E}">
        <p14:creationId xmlns:p14="http://schemas.microsoft.com/office/powerpoint/2010/main" val="34787165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1962" y="6871059"/>
            <a:ext cx="27459489" cy="7918719"/>
          </a:xfrm>
          <a:prstGeom prst="rect">
            <a:avLst/>
          </a:prstGeom>
        </p:spPr>
      </p:pic>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pic>
        <p:nvPicPr>
          <p:cNvPr id="20" name="Picture 21"/>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p:cNvSpPr/>
          <p:nvPr/>
        </p:nvSpPr>
        <p:spPr>
          <a:xfrm>
            <a:off x="5001962" y="4081985"/>
            <a:ext cx="274320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Internal Movement Transitions</a:t>
            </a:r>
            <a:endParaRPr lang="en-US" sz="6000" dirty="0">
              <a:solidFill>
                <a:schemeClr val="tx1"/>
              </a:solidFill>
              <a:latin typeface="Tw Cen MT" panose="020B0602020104020603" pitchFamily="34" charset="0"/>
            </a:endParaRPr>
          </a:p>
        </p:txBody>
      </p:sp>
      <p:sp>
        <p:nvSpPr>
          <p:cNvPr id="37" name="TextBox 11"/>
          <p:cNvSpPr txBox="1">
            <a:spLocks noChangeArrowheads="1"/>
          </p:cNvSpPr>
          <p:nvPr/>
        </p:nvSpPr>
        <p:spPr bwMode="auto">
          <a:xfrm>
            <a:off x="14252843" y="19843036"/>
            <a:ext cx="89577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 to return to previous view</a:t>
            </a:r>
            <a:endParaRPr lang="en-US" sz="4000" i="1" dirty="0"/>
          </a:p>
        </p:txBody>
      </p:sp>
    </p:spTree>
    <p:extLst>
      <p:ext uri="{BB962C8B-B14F-4D97-AF65-F5344CB8AC3E}">
        <p14:creationId xmlns:p14="http://schemas.microsoft.com/office/powerpoint/2010/main" val="28295733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1962" y="6871059"/>
            <a:ext cx="27459489" cy="7891287"/>
          </a:xfrm>
          <a:prstGeom prst="rect">
            <a:avLst/>
          </a:prstGeom>
        </p:spPr>
      </p:pic>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pic>
        <p:nvPicPr>
          <p:cNvPr id="20" name="Picture 21"/>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p:cNvSpPr/>
          <p:nvPr/>
        </p:nvSpPr>
        <p:spPr>
          <a:xfrm>
            <a:off x="5001962" y="4081985"/>
            <a:ext cx="274320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Job Level Transitions</a:t>
            </a:r>
            <a:endParaRPr lang="en-US" sz="6000" dirty="0">
              <a:solidFill>
                <a:schemeClr val="tx1"/>
              </a:solidFill>
              <a:latin typeface="Tw Cen MT" panose="020B0602020104020603" pitchFamily="34" charset="0"/>
            </a:endParaRPr>
          </a:p>
        </p:txBody>
      </p:sp>
      <p:sp>
        <p:nvSpPr>
          <p:cNvPr id="37" name="TextBox 11"/>
          <p:cNvSpPr txBox="1">
            <a:spLocks noChangeArrowheads="1"/>
          </p:cNvSpPr>
          <p:nvPr/>
        </p:nvSpPr>
        <p:spPr bwMode="auto">
          <a:xfrm>
            <a:off x="14252843" y="19843036"/>
            <a:ext cx="89577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 to return to previous view</a:t>
            </a:r>
            <a:endParaRPr lang="en-US" sz="4000" i="1" dirty="0"/>
          </a:p>
        </p:txBody>
      </p:sp>
    </p:spTree>
    <p:extLst>
      <p:ext uri="{BB962C8B-B14F-4D97-AF65-F5344CB8AC3E}">
        <p14:creationId xmlns:p14="http://schemas.microsoft.com/office/powerpoint/2010/main" val="13644640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sp>
        <p:nvSpPr>
          <p:cNvPr id="3079" name="TextBox 15"/>
          <p:cNvSpPr txBox="1">
            <a:spLocks noChangeArrowheads="1"/>
          </p:cNvSpPr>
          <p:nvPr/>
        </p:nvSpPr>
        <p:spPr bwMode="auto">
          <a:xfrm>
            <a:off x="939115" y="5163227"/>
            <a:ext cx="16462194" cy="1431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Hire, promotion, demotion, and separation actions are assumed to be asynchronous with respect to the BGHO annual personnel records</a:t>
            </a:r>
          </a:p>
          <a:p>
            <a:pPr marL="457200" indent="-457200" eaLnBrk="1" hangingPunct="1">
              <a:spcBef>
                <a:spcPct val="0"/>
              </a:spcBef>
            </a:pPr>
            <a:r>
              <a:rPr lang="en-US" sz="4400" dirty="0" smtClean="0"/>
              <a:t>Changes in Job Situation (transitions) between year-end records are assumed to have uniform probability of occurrence throughout the preceding year</a:t>
            </a:r>
          </a:p>
          <a:p>
            <a:pPr marL="457200" indent="-457200" eaLnBrk="1" hangingPunct="1">
              <a:spcBef>
                <a:spcPct val="0"/>
              </a:spcBef>
            </a:pPr>
            <a:r>
              <a:rPr lang="en-US" sz="4400" dirty="0" smtClean="0"/>
              <a:t>Three example employee record timelines are depicted (blue, purple, and green dot series)</a:t>
            </a:r>
          </a:p>
          <a:p>
            <a:pPr marL="457200" indent="-457200" eaLnBrk="1" hangingPunct="1">
              <a:spcBef>
                <a:spcPct val="0"/>
              </a:spcBef>
            </a:pPr>
            <a:r>
              <a:rPr lang="en-US" sz="4400" dirty="0" smtClean="0"/>
              <a:t>Job Situation durations are estimated as integer differences</a:t>
            </a:r>
          </a:p>
          <a:p>
            <a:pPr marL="457200" indent="-457200" eaLnBrk="1" hangingPunct="1">
              <a:spcBef>
                <a:spcPct val="0"/>
              </a:spcBef>
            </a:pPr>
            <a:r>
              <a:rPr lang="en-US" sz="4400" dirty="0" smtClean="0"/>
              <a:t>Job Situation duration most likely profiles consist of the duration estimate plus the difference of the endpoint probability profiles – typically a balanced triangular distribution</a:t>
            </a:r>
          </a:p>
          <a:p>
            <a:pPr marL="457200" indent="-457200" eaLnBrk="1" hangingPunct="1">
              <a:spcBef>
                <a:spcPct val="0"/>
              </a:spcBef>
            </a:pPr>
            <a:r>
              <a:rPr lang="en-US" sz="4400" dirty="0" smtClean="0"/>
              <a:t>Timeline Start records may represent new hires to BGHO, promotions from BGHO non-management roles, or for employees already on-roll prior to the sample window, the first transition from an ambiguous Job Situation to a clearly defined one</a:t>
            </a:r>
          </a:p>
          <a:p>
            <a:pPr marL="457200" indent="-457200" eaLnBrk="1" hangingPunct="1">
              <a:spcBef>
                <a:spcPct val="0"/>
              </a:spcBef>
            </a:pPr>
            <a:r>
              <a:rPr lang="en-US" sz="4400" dirty="0" smtClean="0"/>
              <a:t>Final records prior to the end of the sampling window imply separation at some time during the subsequent year</a:t>
            </a:r>
          </a:p>
          <a:p>
            <a:pPr marL="457200" indent="-457200" eaLnBrk="1" hangingPunct="1">
              <a:spcBef>
                <a:spcPct val="0"/>
              </a:spcBef>
            </a:pPr>
            <a:r>
              <a:rPr lang="en-US" sz="4400" dirty="0" smtClean="0"/>
              <a:t>Truncated (Right Censored) data do not represent Job Situation transitions but do represent windows of unused opportunity to make a transition and must be captured to model competing transition probabilities </a:t>
            </a:r>
          </a:p>
        </p:txBody>
      </p:sp>
      <p:sp>
        <p:nvSpPr>
          <p:cNvPr id="24" name="Rectangle 23">
            <a:hlinkClick r:id="rId3" action="ppaction://hlinksldjump"/>
          </p:cNvPr>
          <p:cNvSpPr/>
          <p:nvPr/>
        </p:nvSpPr>
        <p:spPr>
          <a:xfrm>
            <a:off x="939115" y="3746227"/>
            <a:ext cx="16462194"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6000" dirty="0" smtClean="0">
                <a:solidFill>
                  <a:schemeClr val="tx1"/>
                </a:solidFill>
                <a:latin typeface="Tw Cen MT" panose="020B0602020104020603" pitchFamily="34" charset="0"/>
              </a:rPr>
              <a:t>Job Situation Duration Extraction</a:t>
            </a:r>
            <a:endParaRPr lang="en-US" sz="6000" dirty="0">
              <a:solidFill>
                <a:schemeClr val="tx1"/>
              </a:solidFill>
              <a:latin typeface="Tw Cen MT" panose="020B0602020104020603" pitchFamily="34" charset="0"/>
            </a:endParaRPr>
          </a:p>
        </p:txBody>
      </p:sp>
      <p:pic>
        <p:nvPicPr>
          <p:cNvPr id="20" name="Picture 21"/>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760399" y="3579971"/>
            <a:ext cx="18080773" cy="16623826"/>
          </a:xfrm>
          <a:prstGeom prst="rect">
            <a:avLst/>
          </a:prstGeom>
        </p:spPr>
      </p:pic>
      <p:sp>
        <p:nvSpPr>
          <p:cNvPr id="17" name="TextBox 11"/>
          <p:cNvSpPr txBox="1">
            <a:spLocks noChangeArrowheads="1"/>
          </p:cNvSpPr>
          <p:nvPr/>
        </p:nvSpPr>
        <p:spPr bwMode="auto">
          <a:xfrm>
            <a:off x="14252843" y="20230962"/>
            <a:ext cx="89577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 to return to previous view</a:t>
            </a:r>
            <a:endParaRPr lang="en-US" sz="4000" i="1" dirty="0"/>
          </a:p>
        </p:txBody>
      </p:sp>
    </p:spTree>
    <p:extLst>
      <p:ext uri="{BB962C8B-B14F-4D97-AF65-F5344CB8AC3E}">
        <p14:creationId xmlns:p14="http://schemas.microsoft.com/office/powerpoint/2010/main" val="987934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pic>
        <p:nvPicPr>
          <p:cNvPr id="20" name="Picture 2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21793" y="4171685"/>
            <a:ext cx="14049784" cy="8331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a:hlinkClick r:id="rId4"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7638" y="3516652"/>
            <a:ext cx="14049784" cy="8331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5"/>
          <p:cNvSpPr txBox="1">
            <a:spLocks noChangeArrowheads="1"/>
          </p:cNvSpPr>
          <p:nvPr/>
        </p:nvSpPr>
        <p:spPr bwMode="auto">
          <a:xfrm>
            <a:off x="914401" y="16482239"/>
            <a:ext cx="16462194"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BGHO grew steadily between 1969 and 1988</a:t>
            </a:r>
          </a:p>
          <a:p>
            <a:pPr marL="457200" indent="-457200" eaLnBrk="1" hangingPunct="1">
              <a:spcBef>
                <a:spcPct val="0"/>
              </a:spcBef>
            </a:pPr>
            <a:r>
              <a:rPr lang="en-US" sz="4400" dirty="0" smtClean="0"/>
              <a:t>Gender composition of BGHO management team grew from a trace in 1969 to more than one-third by 1988</a:t>
            </a:r>
          </a:p>
        </p:txBody>
      </p:sp>
      <p:sp>
        <p:nvSpPr>
          <p:cNvPr id="12" name="Rectangle 11"/>
          <p:cNvSpPr/>
          <p:nvPr/>
        </p:nvSpPr>
        <p:spPr>
          <a:xfrm>
            <a:off x="914401" y="15065239"/>
            <a:ext cx="16462194"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6000" dirty="0" smtClean="0">
                <a:solidFill>
                  <a:schemeClr val="tx1"/>
                </a:solidFill>
                <a:latin typeface="Tw Cen MT" panose="020B0602020104020603" pitchFamily="34" charset="0"/>
              </a:rPr>
              <a:t>BGHO Population Trend by Gender, All Managers</a:t>
            </a:r>
            <a:endParaRPr lang="en-US" sz="6000" dirty="0">
              <a:solidFill>
                <a:schemeClr val="tx1"/>
              </a:solidFill>
              <a:latin typeface="Tw Cen MT" panose="020B0602020104020603" pitchFamily="34" charset="0"/>
            </a:endParaRPr>
          </a:p>
        </p:txBody>
      </p:sp>
      <p:sp>
        <p:nvSpPr>
          <p:cNvPr id="13" name="TextBox 15"/>
          <p:cNvSpPr txBox="1">
            <a:spLocks noChangeArrowheads="1"/>
          </p:cNvSpPr>
          <p:nvPr/>
        </p:nvSpPr>
        <p:spPr bwMode="auto">
          <a:xfrm>
            <a:off x="20071494" y="16482239"/>
            <a:ext cx="16462194"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Level 5 represented the beginning of upper management at BGHO</a:t>
            </a:r>
          </a:p>
          <a:p>
            <a:pPr marL="457200" indent="-457200" eaLnBrk="1" hangingPunct="1">
              <a:spcBef>
                <a:spcPct val="0"/>
              </a:spcBef>
            </a:pPr>
            <a:r>
              <a:rPr lang="en-US" sz="4400" dirty="0" smtClean="0"/>
              <a:t>Gender composition of BGHO Level 5 never exceeded 10% females despite substantial upward trend in female participation in management over the period of observation</a:t>
            </a:r>
          </a:p>
        </p:txBody>
      </p:sp>
      <p:sp>
        <p:nvSpPr>
          <p:cNvPr id="14" name="Rectangle 13"/>
          <p:cNvSpPr/>
          <p:nvPr/>
        </p:nvSpPr>
        <p:spPr>
          <a:xfrm>
            <a:off x="20071494" y="15065239"/>
            <a:ext cx="16462194"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6000" dirty="0" smtClean="0">
                <a:solidFill>
                  <a:schemeClr val="tx1"/>
                </a:solidFill>
                <a:latin typeface="Tw Cen MT" panose="020B0602020104020603" pitchFamily="34" charset="0"/>
              </a:rPr>
              <a:t>BGHO Population by Gender, Level 5 Managers</a:t>
            </a:r>
            <a:endParaRPr lang="en-US" sz="6000" dirty="0">
              <a:solidFill>
                <a:schemeClr val="tx1"/>
              </a:solidFill>
              <a:latin typeface="Tw Cen MT" panose="020B0602020104020603" pitchFamily="34" charset="0"/>
            </a:endParaRPr>
          </a:p>
        </p:txBody>
      </p:sp>
      <p:sp>
        <p:nvSpPr>
          <p:cNvPr id="15" name="TextBox 11"/>
          <p:cNvSpPr txBox="1">
            <a:spLocks noChangeArrowheads="1"/>
          </p:cNvSpPr>
          <p:nvPr/>
        </p:nvSpPr>
        <p:spPr bwMode="auto">
          <a:xfrm>
            <a:off x="14252843" y="20230962"/>
            <a:ext cx="89577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 to return to previous view</a:t>
            </a:r>
            <a:endParaRPr lang="en-US" sz="4000" i="1" dirty="0"/>
          </a:p>
        </p:txBody>
      </p:sp>
    </p:spTree>
    <p:extLst>
      <p:ext uri="{BB962C8B-B14F-4D97-AF65-F5344CB8AC3E}">
        <p14:creationId xmlns:p14="http://schemas.microsoft.com/office/powerpoint/2010/main" val="35919307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pic>
        <p:nvPicPr>
          <p:cNvPr id="20" name="Picture 2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descr="C:\Users\tdosbor\AppData\Local\Temp\SNAGHTML2ef06924.PNG">
            <a:hlinkClick r:id="rId4"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134" t="10567" r="4299" b="9028"/>
          <a:stretch/>
        </p:blipFill>
        <p:spPr bwMode="auto">
          <a:xfrm>
            <a:off x="2942089" y="9796405"/>
            <a:ext cx="5815057" cy="985535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5"/>
          <p:cNvSpPr txBox="1">
            <a:spLocks noChangeArrowheads="1"/>
          </p:cNvSpPr>
          <p:nvPr/>
        </p:nvSpPr>
        <p:spPr bwMode="auto">
          <a:xfrm>
            <a:off x="363219" y="4782442"/>
            <a:ext cx="10972798"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457200" indent="-457200" eaLnBrk="1" hangingPunct="1">
              <a:spcBef>
                <a:spcPct val="0"/>
              </a:spcBef>
            </a:pPr>
            <a:r>
              <a:rPr lang="en-US" sz="4400" dirty="0" smtClean="0"/>
              <a:t>Between 1970 and 1987, hires into BGHO management trended from heavily male-dominated toward approximate gender neutrality in the aggregate</a:t>
            </a:r>
          </a:p>
          <a:p>
            <a:pPr marL="457200" indent="-457200" eaLnBrk="1" hangingPunct="1">
              <a:spcBef>
                <a:spcPct val="0"/>
              </a:spcBef>
            </a:pPr>
            <a:r>
              <a:rPr lang="en-US" sz="4400" dirty="0" smtClean="0"/>
              <a:t>Hires into management Level 5 were all men, with one exception</a:t>
            </a:r>
            <a:endParaRPr lang="en-US" sz="4400" dirty="0"/>
          </a:p>
        </p:txBody>
      </p:sp>
      <p:sp>
        <p:nvSpPr>
          <p:cNvPr id="12" name="Rectangle 11"/>
          <p:cNvSpPr/>
          <p:nvPr/>
        </p:nvSpPr>
        <p:spPr>
          <a:xfrm>
            <a:off x="412641" y="3681910"/>
            <a:ext cx="10972800" cy="914400"/>
          </a:xfrm>
          <a:prstGeom prst="rect">
            <a:avLst/>
          </a:prstGeom>
          <a:solidFill>
            <a:schemeClr val="bg1">
              <a:lumMod val="85000"/>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tIns="91440" bIns="91440" anchor="ctr"/>
          <a:lstStyle/>
          <a:p>
            <a:pPr algn="ctr">
              <a:defRPr/>
            </a:pPr>
            <a:r>
              <a:rPr lang="en-US" sz="6000" dirty="0" smtClean="0">
                <a:solidFill>
                  <a:schemeClr val="tx1"/>
                </a:solidFill>
                <a:latin typeface="Tw Cen MT" panose="020B0602020104020603" pitchFamily="34" charset="0"/>
              </a:rPr>
              <a:t>Gender Balance of New Hires</a:t>
            </a:r>
            <a:endParaRPr lang="en-US" sz="6000" dirty="0">
              <a:solidFill>
                <a:schemeClr val="tx1"/>
              </a:solidFill>
              <a:latin typeface="Tw Cen MT" panose="020B0602020104020603" pitchFamily="34" charset="0"/>
            </a:endParaRPr>
          </a:p>
        </p:txBody>
      </p:sp>
      <p:pic>
        <p:nvPicPr>
          <p:cNvPr id="9221" name="Picture 5">
            <a:hlinkClick r:id="rId4"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84571" y="3681910"/>
            <a:ext cx="24688800" cy="15948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1"/>
          <p:cNvSpPr txBox="1">
            <a:spLocks noChangeArrowheads="1"/>
          </p:cNvSpPr>
          <p:nvPr/>
        </p:nvSpPr>
        <p:spPr bwMode="auto">
          <a:xfrm>
            <a:off x="14252843" y="20230962"/>
            <a:ext cx="89577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 to return to previous view</a:t>
            </a:r>
            <a:endParaRPr lang="en-US" sz="4000" i="1" dirty="0"/>
          </a:p>
        </p:txBody>
      </p:sp>
    </p:spTree>
    <p:extLst>
      <p:ext uri="{BB962C8B-B14F-4D97-AF65-F5344CB8AC3E}">
        <p14:creationId xmlns:p14="http://schemas.microsoft.com/office/powerpoint/2010/main" val="4544513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pic>
        <p:nvPicPr>
          <p:cNvPr id="20" name="Picture 2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7038" y="3408309"/>
            <a:ext cx="16474642" cy="16916400"/>
          </a:xfrm>
          <a:prstGeom prst="rect">
            <a:avLst/>
          </a:prstGeom>
        </p:spPr>
      </p:pic>
      <p:pic>
        <p:nvPicPr>
          <p:cNvPr id="12" name="Picture 11">
            <a:hlinkClick r:id="rId4"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618395" y="3432526"/>
            <a:ext cx="16474659" cy="16916400"/>
          </a:xfrm>
          <a:prstGeom prst="rect">
            <a:avLst/>
          </a:prstGeom>
        </p:spPr>
      </p:pic>
      <p:sp>
        <p:nvSpPr>
          <p:cNvPr id="2" name="Oval 1"/>
          <p:cNvSpPr/>
          <p:nvPr/>
        </p:nvSpPr>
        <p:spPr>
          <a:xfrm>
            <a:off x="3638549" y="4904509"/>
            <a:ext cx="2890405" cy="600941"/>
          </a:xfrm>
          <a:prstGeom prst="ellipse">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21917024" y="4904509"/>
            <a:ext cx="2890405" cy="600941"/>
          </a:xfrm>
          <a:prstGeom prst="ellipse">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1"/>
          <p:cNvSpPr txBox="1">
            <a:spLocks noChangeArrowheads="1"/>
          </p:cNvSpPr>
          <p:nvPr/>
        </p:nvSpPr>
        <p:spPr bwMode="auto">
          <a:xfrm>
            <a:off x="14252843" y="20230962"/>
            <a:ext cx="89577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 to return to previous view</a:t>
            </a:r>
            <a:endParaRPr lang="en-US" sz="4000" i="1" dirty="0"/>
          </a:p>
        </p:txBody>
      </p:sp>
    </p:spTree>
    <p:extLst>
      <p:ext uri="{BB962C8B-B14F-4D97-AF65-F5344CB8AC3E}">
        <p14:creationId xmlns:p14="http://schemas.microsoft.com/office/powerpoint/2010/main" val="15961410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4">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1073" y="3430285"/>
            <a:ext cx="32461266" cy="16532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pic>
        <p:nvPicPr>
          <p:cNvPr id="20" name="Picture 21"/>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1"/>
          <p:cNvSpPr txBox="1">
            <a:spLocks noChangeArrowheads="1"/>
          </p:cNvSpPr>
          <p:nvPr/>
        </p:nvSpPr>
        <p:spPr bwMode="auto">
          <a:xfrm>
            <a:off x="14252843" y="20230962"/>
            <a:ext cx="89577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 to return to previous view</a:t>
            </a:r>
            <a:endParaRPr lang="en-US" sz="4000" i="1" dirty="0"/>
          </a:p>
        </p:txBody>
      </p:sp>
    </p:spTree>
    <p:extLst>
      <p:ext uri="{BB962C8B-B14F-4D97-AF65-F5344CB8AC3E}">
        <p14:creationId xmlns:p14="http://schemas.microsoft.com/office/powerpoint/2010/main" val="6249709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3">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2445" y="3430285"/>
            <a:ext cx="28858522" cy="1611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82" name="TextBox 8"/>
          <p:cNvSpPr txBox="1">
            <a:spLocks noChangeArrowheads="1"/>
          </p:cNvSpPr>
          <p:nvPr/>
        </p:nvSpPr>
        <p:spPr bwMode="auto">
          <a:xfrm>
            <a:off x="0" y="197712"/>
            <a:ext cx="3746341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None/>
            </a:pPr>
            <a:r>
              <a:rPr lang="en-US" sz="8000" dirty="0"/>
              <a:t>Personnel Mobility Assessment Using JMP® Survival </a:t>
            </a:r>
            <a:r>
              <a:rPr lang="en-US" sz="8000" dirty="0" smtClean="0"/>
              <a:t>Platforms</a:t>
            </a:r>
          </a:p>
          <a:p>
            <a:pPr algn="ctr" eaLnBrk="1" hangingPunct="1">
              <a:spcBef>
                <a:spcPct val="0"/>
              </a:spcBef>
              <a:buNone/>
            </a:pPr>
            <a:r>
              <a:rPr lang="en-US" sz="5400" dirty="0"/>
              <a:t>Thor D. </a:t>
            </a:r>
            <a:r>
              <a:rPr lang="en-US" sz="5400" dirty="0" smtClean="0"/>
              <a:t>Osborn </a:t>
            </a:r>
          </a:p>
          <a:p>
            <a:pPr algn="ctr" eaLnBrk="1" hangingPunct="1">
              <a:spcBef>
                <a:spcPct val="0"/>
              </a:spcBef>
              <a:buNone/>
            </a:pPr>
            <a:r>
              <a:rPr lang="en-US" sz="5400" dirty="0" smtClean="0"/>
              <a:t>Sandia </a:t>
            </a:r>
            <a:r>
              <a:rPr lang="en-US" sz="5400" dirty="0"/>
              <a:t>National Laboratories</a:t>
            </a:r>
          </a:p>
        </p:txBody>
      </p:sp>
      <p:pic>
        <p:nvPicPr>
          <p:cNvPr id="20" name="Picture 21"/>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1991643" y="806519"/>
            <a:ext cx="4681728" cy="180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1"/>
          <p:cNvSpPr txBox="1">
            <a:spLocks noChangeArrowheads="1"/>
          </p:cNvSpPr>
          <p:nvPr/>
        </p:nvSpPr>
        <p:spPr bwMode="auto">
          <a:xfrm>
            <a:off x="14252843" y="20230962"/>
            <a:ext cx="89577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eaLnBrk="1" hangingPunct="1">
              <a:spcBef>
                <a:spcPct val="0"/>
              </a:spcBef>
              <a:buNone/>
            </a:pPr>
            <a:r>
              <a:rPr lang="en-US" sz="4000" i="1" dirty="0" smtClean="0"/>
              <a:t>Click on graphic to return to previous view</a:t>
            </a:r>
            <a:endParaRPr lang="en-US" sz="4000" i="1" dirty="0"/>
          </a:p>
        </p:txBody>
      </p:sp>
    </p:spTree>
    <p:extLst>
      <p:ext uri="{BB962C8B-B14F-4D97-AF65-F5344CB8AC3E}">
        <p14:creationId xmlns:p14="http://schemas.microsoft.com/office/powerpoint/2010/main" val="40231973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15897</TotalTime>
  <Words>2132</Words>
  <Application>Microsoft Office PowerPoint</Application>
  <PresentationFormat>Custom</PresentationFormat>
  <Paragraphs>179</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Symbol</vt:lpstr>
      <vt:lpstr>Tw Cen MT</vt:lpstr>
      <vt:lpstr>MS PGothic</vt:lpstr>
      <vt:lpstr>Wingdings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ePosterBoards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Phillippe</dc:creator>
  <cp:lastModifiedBy>Osborn, Thor D</cp:lastModifiedBy>
  <cp:revision>128</cp:revision>
  <cp:lastPrinted>2014-08-12T22:26:52Z</cp:lastPrinted>
  <dcterms:created xsi:type="dcterms:W3CDTF">2013-03-04T18:11:28Z</dcterms:created>
  <dcterms:modified xsi:type="dcterms:W3CDTF">2014-08-14T15:12:54Z</dcterms:modified>
</cp:coreProperties>
</file>