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925" r:id="rId1"/>
    <p:sldMasterId id="2147483983" r:id="rId2"/>
    <p:sldMasterId id="2147483997" r:id="rId3"/>
  </p:sldMasterIdLst>
  <p:notesMasterIdLst>
    <p:notesMasterId r:id="rId18"/>
  </p:notesMasterIdLst>
  <p:handoutMasterIdLst>
    <p:handoutMasterId r:id="rId19"/>
  </p:handoutMasterIdLst>
  <p:sldIdLst>
    <p:sldId id="558" r:id="rId4"/>
    <p:sldId id="570" r:id="rId5"/>
    <p:sldId id="567" r:id="rId6"/>
    <p:sldId id="575" r:id="rId7"/>
    <p:sldId id="566" r:id="rId8"/>
    <p:sldId id="577" r:id="rId9"/>
    <p:sldId id="568" r:id="rId10"/>
    <p:sldId id="578" r:id="rId11"/>
    <p:sldId id="576" r:id="rId12"/>
    <p:sldId id="579" r:id="rId13"/>
    <p:sldId id="571" r:id="rId14"/>
    <p:sldId id="572" r:id="rId15"/>
    <p:sldId id="574" r:id="rId16"/>
    <p:sldId id="573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3BA"/>
    <a:srgbClr val="C48836"/>
    <a:srgbClr val="B97132"/>
    <a:srgbClr val="08649C"/>
    <a:srgbClr val="286A9B"/>
    <a:srgbClr val="1F344C"/>
    <a:srgbClr val="294665"/>
    <a:srgbClr val="19BBB7"/>
    <a:srgbClr val="D9D9D9"/>
    <a:srgbClr val="9EC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6" autoAdjust="0"/>
    <p:restoredTop sz="82726" autoAdjust="0"/>
  </p:normalViewPr>
  <p:slideViewPr>
    <p:cSldViewPr snapToGrid="0" snapToObjects="1" showGuides="1">
      <p:cViewPr varScale="1">
        <p:scale>
          <a:sx n="124" d="100"/>
          <a:sy n="124" d="100"/>
        </p:scale>
        <p:origin x="1560" y="108"/>
      </p:cViewPr>
      <p:guideLst>
        <p:guide orient="horz" pos="1616"/>
        <p:guide pos="2880"/>
        <p:guide orient="horz" pos="16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12" d="100"/>
          <a:sy n="112" d="100"/>
        </p:scale>
        <p:origin x="4472" y="880"/>
      </p:cViewPr>
      <p:guideLst>
        <p:guide orient="horz" pos="2881"/>
        <p:guide pos="2160"/>
        <p:guide orient="horz" pos="28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77EEB-2CDD-AF4E-8A50-1453F684B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sp>
        <p:nvSpPr>
          <p:cNvPr id="9" name="Textbox 3"/>
          <p:cNvSpPr>
            <a:spLocks noChangeAspect="1"/>
          </p:cNvSpPr>
          <p:nvPr/>
        </p:nvSpPr>
        <p:spPr>
          <a:xfrm>
            <a:off x="2148840" y="8901571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</a:t>
            </a:r>
            <a:r>
              <a:rPr lang="en-US" sz="500" kern="300" spc="51" dirty="0">
                <a:solidFill>
                  <a:srgbClr val="0871B1"/>
                </a:solidFill>
                <a:ea typeface="Calibri" charset="0"/>
                <a:cs typeface="Arial" panose="020B0604020202020204" pitchFamily="34" charset="0"/>
              </a:rPr>
              <a:t>Inc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22E86-E709-5C4B-87DE-048321E72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41097" y="806958"/>
            <a:ext cx="5575807" cy="313639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635508" y="4208526"/>
            <a:ext cx="5586984" cy="410565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box 4"/>
          <p:cNvSpPr>
            <a:spLocks noChangeAspect="1"/>
          </p:cNvSpPr>
          <p:nvPr/>
        </p:nvSpPr>
        <p:spPr>
          <a:xfrm>
            <a:off x="2148840" y="8902677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Inc. All rights </a:t>
            </a:r>
            <a:r>
              <a:rPr lang="en-US" sz="500" kern="300" spc="51" dirty="0">
                <a:solidFill>
                  <a:srgbClr val="0871B1"/>
                </a:solidFill>
                <a:latin typeface="+mn-lt"/>
                <a:ea typeface="Calibri" charset="0"/>
                <a:cs typeface="Arial" panose="020B0604020202020204" pitchFamily="34" charset="0"/>
              </a:rPr>
              <a:t>reserved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9F1B2AF6-210F-8C4E-8EC6-0A8BF7BA56C6}"/>
              </a:ext>
            </a:extLst>
          </p:cNvPr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1B727EC-7A86-8D4D-B3DF-366E14466A19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677F4-54D5-0D4A-BED2-DC2158290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2F89C1-610F-1049-A94F-BE6CB34E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82880" algn="l" defTabSz="365760" rtl="0" eaLnBrk="1" latinLnBrk="0" hangingPunct="1">
      <a:lnSpc>
        <a:spcPct val="85000"/>
      </a:lnSpc>
      <a:spcBef>
        <a:spcPts val="800"/>
      </a:spcBef>
      <a:buClr>
        <a:schemeClr val="tx1"/>
      </a:buClr>
      <a:buSzPct val="80000"/>
      <a:buFont typeface="Arial" charset="0"/>
      <a:buChar char="•"/>
      <a:defRPr sz="1200" kern="1200" baseline="0">
        <a:solidFill>
          <a:schemeClr val="tx1"/>
        </a:solidFill>
        <a:effectLst/>
        <a:latin typeface="+mn-lt"/>
        <a:ea typeface="+mn-ea"/>
        <a:cs typeface="Arial" pitchFamily="34" charset="0"/>
      </a:defRPr>
    </a:lvl1pPr>
    <a:lvl2pPr marL="342900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2pPr>
    <a:lvl3pPr marL="515938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100000"/>
      <a:buFont typeface="Calibri" panose="020F0502020204030204" pitchFamily="34" charset="0"/>
      <a:buChar char="-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3pPr>
    <a:lvl4pPr marL="688975" indent="-173038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4pPr>
    <a:lvl5pPr marL="860425" indent="-165100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914400"/>
            <a:ext cx="5905500" cy="3322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402D1-88AD-43C2-B8BB-8C7904BBCA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96267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96267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457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1162050"/>
            <a:ext cx="5575300" cy="3135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52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914400"/>
            <a:ext cx="5905500" cy="3322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402D1-88AD-43C2-B8BB-8C7904BBCA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96267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96267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553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49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35394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33162171-092A-4276-8F19-A17FBB0753C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4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4"/>
            <a:ext cx="9144000" cy="353943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9A29BBA6-B091-3C47-9B68-68CC5B4BA043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995463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7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7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1800" baseline="0" dirty="0" err="1">
                <a:solidFill>
                  <a:schemeClr val="bg1"/>
                </a:solidFill>
              </a:rPr>
              <a:t>jmp.com</a:t>
            </a:r>
            <a:endParaRPr lang="en-US" sz="1800" baseline="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3">
            <a:extLst>
              <a:ext uri="{FF2B5EF4-FFF2-40B4-BE49-F238E27FC236}">
                <a16:creationId xmlns:a16="http://schemas.microsoft.com/office/drawing/2014/main" id="{5C1FA37F-8BDD-BA47-A0E5-B405D7890A14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</a:t>
            </a: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50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5"/>
            <a:ext cx="6611112" cy="356251"/>
          </a:xfrm>
        </p:spPr>
        <p:txBody>
          <a:bodyPr wrap="square" anchor="t">
            <a:spAutoFit/>
          </a:bodyPr>
          <a:lstStyle>
            <a:lvl1pPr marL="0" indent="-182876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4" y="1657884"/>
            <a:ext cx="3187337" cy="355746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33162171-092A-4276-8F19-A17FBB0753C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0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5" y="4313048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6690345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60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63759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96595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51595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22550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378" indent="-182876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76" indent="-182876" defTabSz="365751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51" indent="-182876" defTabSz="365751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27" defTabSz="365751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02" indent="-182876" defTabSz="365751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378" indent="-182876" defTabSz="365751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52070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59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8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76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5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76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76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51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27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60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5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76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6793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5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8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3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76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617861"/>
          </a:xfrm>
        </p:spPr>
        <p:txBody>
          <a:bodyPr wrap="square" anchor="t" anchorCtr="0">
            <a:spAutoFit/>
          </a:bodyPr>
          <a:lstStyle>
            <a:lvl1pPr marL="0" indent="-182876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76" indent="0">
              <a:buFontTx/>
              <a:buNone/>
              <a:defRPr/>
            </a:lvl3pPr>
            <a:lvl4pPr marL="365751" indent="0">
              <a:buFontTx/>
              <a:buNone/>
              <a:defRPr/>
            </a:lvl4pPr>
            <a:lvl5pPr marL="548627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8" y="4726062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98807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5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76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9"/>
            <a:ext cx="2448000" cy="1869230"/>
          </a:xfrm>
        </p:spPr>
        <p:txBody>
          <a:bodyPr wrap="square" anchor="t">
            <a:spAutoFit/>
          </a:bodyPr>
          <a:lstStyle>
            <a:lvl1pPr marL="0" indent="-182876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76" indent="0">
              <a:buFontTx/>
              <a:buNone/>
              <a:defRPr/>
            </a:lvl3pPr>
            <a:lvl4pPr marL="365751" indent="0">
              <a:buFontTx/>
              <a:buNone/>
              <a:defRPr/>
            </a:lvl4pPr>
            <a:lvl5pPr marL="548627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58777"/>
            <a:ext cx="2450592" cy="277064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5"/>
            <a:ext cx="2450592" cy="250710"/>
          </a:xfrm>
        </p:spPr>
        <p:txBody>
          <a:bodyPr wrap="square" anchor="t">
            <a:spAutoFit/>
          </a:bodyPr>
          <a:lstStyle>
            <a:lvl1pPr marL="182876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6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8" y="4726062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7511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4" y="1657884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5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5"/>
            <a:ext cx="9144000" cy="356251"/>
          </a:xfrm>
        </p:spPr>
        <p:txBody>
          <a:bodyPr anchor="t">
            <a:spAutoFit/>
          </a:bodyPr>
          <a:lstStyle>
            <a:lvl1pPr marL="0" indent="-182876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5" y="4313048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9A29BBA6-B091-3C47-9B68-68CC5B4BA043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0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36171743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4" y="1657884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8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8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76"/>
            <a:r>
              <a:rPr lang="en-US" sz="1800" baseline="0" dirty="0" err="1">
                <a:solidFill>
                  <a:schemeClr val="bg1"/>
                </a:solidFill>
              </a:rPr>
              <a:t>jmp.com</a:t>
            </a:r>
            <a:endParaRPr lang="en-US" sz="1800" baseline="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5" y="4313048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0" name="TextBox 3">
            <a:extLst>
              <a:ext uri="{FF2B5EF4-FFF2-40B4-BE49-F238E27FC236}">
                <a16:creationId xmlns:a16="http://schemas.microsoft.com/office/drawing/2014/main" id="{5C1FA37F-8BDD-BA47-A0E5-B405D7890A14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0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1513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355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10128" y="494155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07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</a:t>
            </a: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5" y="4772207"/>
            <a:ext cx="532437" cy="22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957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249378" y="2215007"/>
            <a:ext cx="6207110" cy="430887"/>
          </a:xfrm>
        </p:spPr>
        <p:txBody>
          <a:bodyPr anchor="b"/>
          <a:lstStyle>
            <a:lvl1pPr>
              <a:defRPr sz="2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249378" y="2567111"/>
            <a:ext cx="6207110" cy="276999"/>
          </a:xfrm>
        </p:spPr>
        <p:txBody>
          <a:bodyPr wrap="square" anchor="t">
            <a:spAutoFit/>
          </a:bodyPr>
          <a:lstStyle>
            <a:lvl1pPr marL="0" indent="0" algn="r">
              <a:lnSpc>
                <a:spcPct val="100000"/>
              </a:lnSpc>
              <a:buFont typeface="Arial" pitchFamily="34" charset="0"/>
              <a:buNone/>
              <a:defRPr sz="12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cxnSp>
        <p:nvCxnSpPr>
          <p:cNvPr id="7" name="Straight Connector 4"/>
          <p:cNvCxnSpPr/>
          <p:nvPr/>
        </p:nvCxnSpPr>
        <p:spPr bwMode="auto">
          <a:xfrm>
            <a:off x="7670800" y="0"/>
            <a:ext cx="0" cy="51435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38" y="2378682"/>
            <a:ext cx="725467" cy="3861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5" y="2324913"/>
            <a:ext cx="679807" cy="393676"/>
          </a:xfrm>
          <a:prstGeom prst="rect">
            <a:avLst/>
          </a:prstGeom>
        </p:spPr>
      </p:pic>
      <p:sp>
        <p:nvSpPr>
          <p:cNvPr id="9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Copyright © 2017, SAS Institute Inc. All rights reserved</a:t>
            </a:r>
            <a:endParaRPr lang="en-US" sz="400" b="0" kern="300" spc="50" dirty="0">
              <a:solidFill>
                <a:schemeClr val="accent1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85025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2635255" y="264154"/>
            <a:ext cx="6054720" cy="338554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57200" y="1879253"/>
            <a:ext cx="8232776" cy="1384995"/>
          </a:xfrm>
        </p:spPr>
        <p:txBody>
          <a:bodyPr wrap="square" anchor="ctr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4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07616389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695"/>
            <a:ext cx="9144000" cy="11388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7897" y="1644242"/>
            <a:ext cx="6269157" cy="397586"/>
          </a:xfrm>
        </p:spPr>
        <p:txBody>
          <a:bodyPr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167896" y="2041730"/>
            <a:ext cx="6269541" cy="276999"/>
          </a:xfrm>
        </p:spPr>
        <p:txBody>
          <a:bodyPr wrap="square" anchor="t">
            <a:spAutoFit/>
          </a:bodyPr>
          <a:lstStyle>
            <a:lvl1pPr marL="0" indent="0" algn="r">
              <a:lnSpc>
                <a:spcPct val="100000"/>
              </a:lnSpc>
              <a:buFont typeface="Arial" pitchFamily="34" charset="0"/>
              <a:buNone/>
              <a:defRPr sz="1200" b="1" i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670800" y="1425734"/>
            <a:ext cx="0" cy="11430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38" y="1804735"/>
            <a:ext cx="725467" cy="386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5" y="1788839"/>
            <a:ext cx="679807" cy="451889"/>
          </a:xfrm>
          <a:prstGeom prst="rect">
            <a:avLst/>
          </a:prstGeom>
        </p:spPr>
      </p:pic>
      <p:sp>
        <p:nvSpPr>
          <p:cNvPr id="10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67025347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2635256" y="264154"/>
            <a:ext cx="6061271" cy="338554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cxnSp>
        <p:nvCxnSpPr>
          <p:cNvPr id="8" name="Straight Connector 3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337255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03361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29916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41044"/>
            <a:ext cx="2330456" cy="58477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736851" y="264154"/>
            <a:ext cx="5953124" cy="338554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effectLst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2736850" y="1879253"/>
            <a:ext cx="5943600" cy="1384995"/>
          </a:xfrm>
        </p:spPr>
        <p:txBody>
          <a:bodyPr anchor="ctr">
            <a:sp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193185"/>
            <a:ext cx="2325116" cy="757130"/>
          </a:xfrm>
        </p:spPr>
        <p:txBody>
          <a:bodyPr wrap="square" anchor="ctr">
            <a:spAutoFit/>
          </a:bodyPr>
          <a:lstStyle>
            <a:lvl1pPr marL="0" indent="0" algn="r">
              <a:buFont typeface="Arial" pitchFamily="34" charset="0"/>
              <a:buNone/>
              <a:defRPr sz="1800" b="1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2" y="4608228"/>
            <a:ext cx="488723" cy="283020"/>
          </a:xfrm>
          <a:prstGeom prst="rect">
            <a:avLst/>
          </a:prstGeom>
        </p:spPr>
      </p:pic>
      <p:sp>
        <p:nvSpPr>
          <p:cNvPr id="11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endParaRPr lang="en-US" sz="400" b="0" kern="300" spc="50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  <a:ea typeface="ＭＳ Ｐゴシック" pitchFamily="34" charset="-128"/>
              <a:cs typeface="Arial"/>
            </a:endParaRPr>
          </a:p>
          <a:p>
            <a:pPr algn="l" eaLnBrk="0" hangingPunct="0">
              <a:defRPr/>
            </a:pPr>
            <a:r>
              <a:rPr lang="en-US" sz="400" b="0" kern="300" spc="5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Copyright © 2017, SAS Institute Inc. All rights reserved</a:t>
            </a:r>
            <a:endParaRPr lang="en-US" sz="400" b="0" kern="300" spc="50" dirty="0">
              <a:solidFill>
                <a:schemeClr val="bg1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778534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se Study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0"/>
            <a:ext cx="26289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635256" y="279543"/>
            <a:ext cx="3879844" cy="307777"/>
          </a:xfr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400" b="1" cap="all" baseline="0">
                <a:solidFill>
                  <a:schemeClr val="tx2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466405" y="1879253"/>
            <a:ext cx="5578454" cy="1384995"/>
          </a:xfrm>
        </p:spPr>
        <p:txBody>
          <a:bodyPr anchor="ctr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602412" y="279543"/>
            <a:ext cx="2448465" cy="307777"/>
          </a:xfrm>
        </p:spPr>
        <p:txBody>
          <a:bodyPr anchor="ctr"/>
          <a:lstStyle>
            <a:lvl1pPr marL="0" indent="0" algn="l">
              <a:lnSpc>
                <a:spcPct val="100000"/>
              </a:lnSpc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2193185"/>
            <a:ext cx="2448000" cy="757130"/>
          </a:xfrm>
        </p:spPr>
        <p:txBody>
          <a:bodyPr wrap="square" anchor="ctr">
            <a:spAutoFit/>
          </a:bodyPr>
          <a:lstStyle>
            <a:lvl1pPr marL="0" indent="0">
              <a:buFont typeface="Arial" pitchFamily="34" charset="0"/>
              <a:buNone/>
              <a:defRPr sz="1800" b="1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299" y="4671264"/>
            <a:ext cx="1018358" cy="235811"/>
          </a:xfrm>
          <a:prstGeom prst="rect">
            <a:avLst/>
          </a:prstGeom>
        </p:spPr>
      </p:pic>
      <p:cxnSp>
        <p:nvCxnSpPr>
          <p:cNvPr id="17" name="Straight Connector 8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  <p:sp>
        <p:nvSpPr>
          <p:cNvPr id="16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5766051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RussianBear\Desktop\OnCloud_Jon\CloudComputing_NIST_IMAGES\Panoramic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2425"/>
            <a:ext cx="9144000" cy="292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0" y="264154"/>
            <a:ext cx="6051550" cy="338554"/>
          </a:xfr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600" b="1" i="0" cap="all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468313" y="1879253"/>
            <a:ext cx="4010025" cy="1384995"/>
          </a:xfrm>
        </p:spPr>
        <p:txBody>
          <a:bodyPr wrap="square" anchor="ctr">
            <a:spAutoFit/>
          </a:bodyPr>
          <a:lstStyle>
            <a:lvl1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4664075" y="1879253"/>
            <a:ext cx="4022725" cy="1384995"/>
          </a:xfrm>
        </p:spPr>
        <p:txBody>
          <a:bodyPr anchor="ctr"/>
          <a:lstStyle>
            <a:lvl1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cxnSp>
        <p:nvCxnSpPr>
          <p:cNvPr id="6" name="Straight Connector 7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  <p:sp>
        <p:nvSpPr>
          <p:cNvPr id="11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7975283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9818" y="141044"/>
            <a:ext cx="2515438" cy="584775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2635256" y="264154"/>
            <a:ext cx="6047152" cy="338554"/>
          </a:xfrm>
        </p:spPr>
        <p:txBody>
          <a:bodyPr wrap="square" anchor="ctr">
            <a:spAutoFit/>
          </a:bodyPr>
          <a:lstStyle>
            <a:lvl1pPr marL="0" indent="0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457201" y="1879253"/>
            <a:ext cx="3883025" cy="1384995"/>
          </a:xfrm>
        </p:spPr>
        <p:txBody>
          <a:bodyPr wrap="square" anchor="ctr">
            <a:spAutoFit/>
          </a:bodyPr>
          <a:lstStyle>
            <a:lvl1pPr>
              <a:defRPr sz="1800" baseline="0"/>
            </a:lvl1pPr>
            <a:lvl2pPr>
              <a:defRPr sz="1600" baseline="0"/>
            </a:lvl2pPr>
            <a:lvl3pPr>
              <a:defRPr sz="1400"/>
            </a:lvl3pPr>
            <a:lvl4pPr>
              <a:defRPr sz="1200"/>
            </a:lvl4pPr>
            <a:lvl5pPr>
              <a:defRPr sz="10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802187" y="1879253"/>
            <a:ext cx="3880221" cy="1384995"/>
          </a:xfrm>
        </p:spPr>
        <p:txBody>
          <a:bodyPr wrap="square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cxnSp>
        <p:nvCxnSpPr>
          <p:cNvPr id="16" name="Straight Connector 7"/>
          <p:cNvCxnSpPr/>
          <p:nvPr/>
        </p:nvCxnSpPr>
        <p:spPr bwMode="auto">
          <a:xfrm>
            <a:off x="2635256" y="0"/>
            <a:ext cx="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  <p:sp>
        <p:nvSpPr>
          <p:cNvPr id="11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564983404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4649" y="309306"/>
            <a:ext cx="8315487" cy="338554"/>
          </a:xfrm>
        </p:spPr>
        <p:txBody>
          <a:bodyPr/>
          <a:lstStyle>
            <a:lvl1pPr algn="l">
              <a:defRPr sz="16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441" y="4670708"/>
            <a:ext cx="1018358" cy="2369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" y="4604694"/>
            <a:ext cx="507687" cy="294001"/>
          </a:xfrm>
          <a:prstGeom prst="rect">
            <a:avLst/>
          </a:prstGeom>
        </p:spPr>
      </p:pic>
      <p:sp>
        <p:nvSpPr>
          <p:cNvPr id="7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1389235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12340" y="2391927"/>
            <a:ext cx="4623854" cy="338554"/>
          </a:xfrm>
        </p:spPr>
        <p:txBody>
          <a:bodyPr wrap="square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closing comments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753017" y="4866501"/>
            <a:ext cx="1336916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274320"/>
            <a:r>
              <a:rPr lang="en-US" sz="1200" baseline="0" dirty="0">
                <a:solidFill>
                  <a:schemeClr val="accent1"/>
                </a:solidFill>
              </a:rPr>
              <a:t>jmp.com</a:t>
            </a:r>
          </a:p>
        </p:txBody>
      </p:sp>
      <p:pic>
        <p:nvPicPr>
          <p:cNvPr id="4" name="Picture 6" descr="SAS_LOGO_horz288_L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777" y="2333634"/>
            <a:ext cx="2024623" cy="466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6" y="2232177"/>
            <a:ext cx="904580" cy="523841"/>
          </a:xfrm>
          <a:prstGeom prst="rect">
            <a:avLst/>
          </a:prstGeom>
        </p:spPr>
      </p:pic>
      <p:sp>
        <p:nvSpPr>
          <p:cNvPr id="10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endParaRPr lang="en-US" sz="400" b="0" kern="300" spc="50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  <a:ea typeface="ＭＳ Ｐゴシック" pitchFamily="34" charset="-128"/>
              <a:cs typeface="Arial"/>
            </a:endParaRPr>
          </a:p>
          <a:p>
            <a:pPr algn="l" eaLnBrk="0" hangingPunct="0">
              <a:defRPr/>
            </a:pPr>
            <a:r>
              <a:rPr lang="en-US" sz="400" b="0" kern="300" spc="5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ＭＳ Ｐゴシック" pitchFamily="34" charset="-128"/>
                <a:cs typeface="Arial"/>
              </a:rPr>
              <a:t>Copyright © 2017, SAS Institute Inc. All rights reserved</a:t>
            </a:r>
            <a:endParaRPr lang="en-US" sz="400" b="0" kern="300" spc="50" dirty="0">
              <a:solidFill>
                <a:schemeClr val="bg1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7156645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/>
          <p:nvPr/>
        </p:nvSpPr>
        <p:spPr>
          <a:xfrm>
            <a:off x="2917284" y="1945650"/>
            <a:ext cx="3309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aseline="0" dirty="0">
                <a:solidFill>
                  <a:schemeClr val="tx2"/>
                </a:solidFill>
              </a:rPr>
              <a:t>This slide is for video use only.</a:t>
            </a:r>
          </a:p>
        </p:txBody>
      </p:sp>
      <p:sp>
        <p:nvSpPr>
          <p:cNvPr id="8" name="Media Placeholder 2"/>
          <p:cNvSpPr>
            <a:spLocks noGrp="1" noChangeAspect="1"/>
          </p:cNvSpPr>
          <p:nvPr>
            <p:ph type="media" sz="quarter" idx="10"/>
          </p:nvPr>
        </p:nvSpPr>
        <p:spPr>
          <a:xfrm>
            <a:off x="1371600" y="771525"/>
            <a:ext cx="6400800" cy="3600450"/>
          </a:xfrm>
          <a:ln>
            <a:solidFill>
              <a:schemeClr val="tx2"/>
            </a:solidFill>
          </a:ln>
        </p:spPr>
        <p:txBody>
          <a:bodyPr>
            <a:noAutofit/>
          </a:bodyPr>
          <a:lstStyle>
            <a:lvl1pPr>
              <a:buNone/>
              <a:defRPr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5" name="TextBox 3"/>
          <p:cNvSpPr txBox="1"/>
          <p:nvPr userDrawn="1"/>
        </p:nvSpPr>
        <p:spPr>
          <a:xfrm>
            <a:off x="0" y="4928056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1"/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69687398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694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8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6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4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20" indent="-182880" defTabSz="365760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400" indent="-182880" defTabSz="365760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8783247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4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59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795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315468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1869230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49609"/>
            <a:ext cx="2450592" cy="286232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58532"/>
          </a:xfrm>
        </p:spPr>
        <p:txBody>
          <a:bodyPr wrap="square" anchor="t">
            <a:spAutoFit/>
          </a:bodyPr>
          <a:lstStyle>
            <a:lvl1pPr marL="182880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70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7548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64" r:id="rId6"/>
    <p:sldLayoutId id="2147483932" r:id="rId7"/>
    <p:sldLayoutId id="2147483933" r:id="rId8"/>
    <p:sldLayoutId id="2147483962" r:id="rId9"/>
    <p:sldLayoutId id="2147483939" r:id="rId10"/>
    <p:sldLayoutId id="2147483935" r:id="rId11"/>
    <p:sldLayoutId id="2147483941" r:id="rId12"/>
    <p:sldLayoutId id="2147483942" r:id="rId13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7548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76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941553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454149" y="4742760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8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</p:sldLayoutIdLst>
  <p:transition>
    <p:fade/>
  </p:transition>
  <p:hf sldNum="0" hdr="0" ftr="0" dt="0"/>
  <p:txStyles>
    <p:titleStyle>
      <a:lvl1pPr algn="ctr" defTabSz="182876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76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51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27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02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378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52" indent="-182876" algn="l" defTabSz="3657509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28" indent="-182876" algn="l" defTabSz="3657509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03" indent="-182876" algn="l" defTabSz="914378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879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ooter_16x9_06.png"/>
          <p:cNvPicPr>
            <a:picLocks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4787913"/>
            <a:ext cx="9144000" cy="3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19818" y="4807"/>
            <a:ext cx="2515438" cy="8572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79253"/>
            <a:ext cx="8229600" cy="138499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 dirty="0"/>
              <a:t>Click to edit Master text styles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2" y="4816447"/>
            <a:ext cx="488723" cy="283020"/>
          </a:xfrm>
          <a:prstGeom prst="rect">
            <a:avLst/>
          </a:prstGeom>
        </p:spPr>
      </p:pic>
      <p:sp>
        <p:nvSpPr>
          <p:cNvPr id="11" name="TextBox 3"/>
          <p:cNvSpPr txBox="1"/>
          <p:nvPr userDrawn="1"/>
        </p:nvSpPr>
        <p:spPr>
          <a:xfrm>
            <a:off x="3594041" y="4891844"/>
            <a:ext cx="1931989" cy="2154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br>
              <a:rPr lang="en-US" sz="400" b="0" kern="300" spc="5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/>
                <a:ea typeface="ＭＳ Ｐゴシック" pitchFamily="34" charset="-128"/>
                <a:cs typeface="Arial"/>
              </a:rPr>
            </a:br>
            <a:r>
              <a:rPr lang="en-US" sz="400" b="0" kern="300" spc="5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/>
                <a:ea typeface="ＭＳ Ｐゴシック" pitchFamily="34" charset="-128"/>
                <a:cs typeface="Arial"/>
              </a:rPr>
              <a:t>Copyright © 2017,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7891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fade/>
  </p:transition>
  <p:txStyles>
    <p:titleStyle>
      <a:lvl1pPr algn="r" defTabSz="182880" rtl="0" eaLnBrk="1" latinLnBrk="0" hangingPunct="1">
        <a:spcBef>
          <a:spcPct val="0"/>
        </a:spcBef>
        <a:buNone/>
        <a:defRPr sz="1600" kern="1200" cap="all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800" b="0" kern="1200" cap="none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tabLst/>
        <a:defRPr sz="16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4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2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902970" indent="-171450" algn="l" defTabSz="365760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SzPct val="80000"/>
        <a:buFont typeface="Arial" pitchFamily="34" charset="0"/>
        <a:buChar char="•"/>
        <a:defRPr sz="1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mp.com/en_us/events/live-webinars/mastering-jmp/exploratory-data-analysis/15-jan-2021.html" TargetMode="External"/><Relationship Id="rId7" Type="http://schemas.openxmlformats.org/officeDocument/2006/relationships/image" Target="../media/image30.png"/><Relationship Id="rId2" Type="http://schemas.openxmlformats.org/officeDocument/2006/relationships/hyperlink" Target="https://www.jmp.com/en_us/events/live-webinars/mastering-jmp/organizing-jmp-tables/8-jan-2021.html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jmp.com/en_us/events/mastering/overview.html" TargetMode="External"/><Relationship Id="rId5" Type="http://schemas.openxmlformats.org/officeDocument/2006/relationships/hyperlink" Target="https://www.jmp.com/en_us/events/live-webinars/mastering-jmp/creating-custom-drill-down-graphs/29-jan-2021.html" TargetMode="External"/><Relationship Id="rId4" Type="http://schemas.openxmlformats.org/officeDocument/2006/relationships/hyperlink" Target="https://www.jmp.com/en_us/events/live-webinars/mastering-jmp/essentials-of-designing-experiments/22-jan-2021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community.jmp.com/" TargetMode="Externa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jmp.com/t5/Central-Ohio-JMP-Users-Group/gh-p/central-oh-jug" TargetMode="External"/><Relationship Id="rId2" Type="http://schemas.openxmlformats.org/officeDocument/2006/relationships/hyperlink" Target="https://community.jmp.com/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community.jmp.com/t5/Middle-Tennessee-JMP-Users-Group/gh-p/middle-tn-jug" TargetMode="External"/><Relationship Id="rId4" Type="http://schemas.openxmlformats.org/officeDocument/2006/relationships/hyperlink" Target="https://community.jmp.com/t5/Central-Kentucky-JMP-Users-Group/gh-p/central-ky-ju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mp.com/en_us/support/technical-support-services.html" TargetMode="External"/><Relationship Id="rId2" Type="http://schemas.openxmlformats.org/officeDocument/2006/relationships/hyperlink" Target="mailto:Support@JMP.com" TargetMode="Externa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jmp.com/en_in/events/getting-started-with-jmp/new-user-welcome-kit.html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mp.com/en_us/events/live-webinars/getting-started-with-jmp/getting-started-with-jmp-11dec2020.html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www.jmp.com/en_us/events/live-webinars/getting-started-with-jmp/getting-started-with-jmp-04dec2020.htmlhttps:/www.jmp.com/en_us/events/live-webinars/getting-started-with-jmp/getting-started-with-jmp-04dec2020.html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jmp.com/en_us/events/getting-started-with-jmp/overview.html" TargetMode="External"/><Relationship Id="rId5" Type="http://schemas.openxmlformats.org/officeDocument/2006/relationships/hyperlink" Target="https://www.jmp.com/en_us/events/ondemand/non-series/getting-started-with-jmp.html" TargetMode="External"/><Relationship Id="rId4" Type="http://schemas.openxmlformats.org/officeDocument/2006/relationships/hyperlink" Target="https://www.jmp.com/en_us/events/live-webinars/getting-started-with-jmp/getting-started-with-jmp-18dec2020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mp.com/en_us/download-jmp-free-trial.html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mp.com/en_us/online-statistics-course.html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jmp.com/en_us/online-statistics-course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jmp.com/en_us/learning-library.html" TargetMode="Externa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jmp.com/en_us/events/mastering/overview.html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80432" y="202598"/>
            <a:ext cx="71531" cy="98767"/>
          </a:xfrm>
        </p:spPr>
        <p:txBody>
          <a:bodyPr/>
          <a:lstStyle/>
          <a:p>
            <a:br>
              <a:rPr lang="en-US" sz="1200" dirty="0"/>
            </a:b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696011" y="886140"/>
            <a:ext cx="2856218" cy="313932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Andrea Coombs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Systems Engineer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andrea.coombs@jmp.com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Heather Davis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Account Executive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heather.davis@jmp.com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Matt Boron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Account Executive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matt.boron@jmp.com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03D8581-8D07-4BD5-A549-D4D5D816C620}"/>
              </a:ext>
            </a:extLst>
          </p:cNvPr>
          <p:cNvSpPr txBox="1">
            <a:spLocks/>
          </p:cNvSpPr>
          <p:nvPr/>
        </p:nvSpPr>
        <p:spPr>
          <a:xfrm>
            <a:off x="660827" y="246972"/>
            <a:ext cx="7722454" cy="5847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8288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003B76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Ohio valley JMP Team – Please contact for questions</a:t>
            </a:r>
          </a:p>
          <a:p>
            <a:pPr marL="0" marR="0" lvl="0" indent="0" algn="r" defTabSz="18288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003B76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 </a:t>
            </a:r>
          </a:p>
        </p:txBody>
      </p:sp>
      <p:pic>
        <p:nvPicPr>
          <p:cNvPr id="9" name="Picture 8" descr="A person in a red shirt&#10;&#10;Description automatically generated">
            <a:extLst>
              <a:ext uri="{FF2B5EF4-FFF2-40B4-BE49-F238E27FC236}">
                <a16:creationId xmlns:a16="http://schemas.microsoft.com/office/drawing/2014/main" id="{C47F3C1B-941C-42A4-A71D-0C0D373F3F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585" y="831747"/>
            <a:ext cx="794007" cy="1058014"/>
          </a:xfrm>
          <a:prstGeom prst="rect">
            <a:avLst/>
          </a:prstGeom>
        </p:spPr>
      </p:pic>
      <p:pic>
        <p:nvPicPr>
          <p:cNvPr id="11" name="Picture 10" descr="A person in a blue shirt&#10;&#10;Description automatically generated">
            <a:extLst>
              <a:ext uri="{FF2B5EF4-FFF2-40B4-BE49-F238E27FC236}">
                <a16:creationId xmlns:a16="http://schemas.microsoft.com/office/drawing/2014/main" id="{451B50B8-E1DC-46E9-A6FB-6AAF5253E8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7" r="26277"/>
          <a:stretch/>
        </p:blipFill>
        <p:spPr>
          <a:xfrm>
            <a:off x="2503585" y="2091660"/>
            <a:ext cx="794006" cy="945461"/>
          </a:xfrm>
          <a:prstGeom prst="rect">
            <a:avLst/>
          </a:prstGeom>
        </p:spPr>
      </p:pic>
      <p:pic>
        <p:nvPicPr>
          <p:cNvPr id="12" name="Picture 2" descr="cbf82961-129a-4d13-ad91-2636effb3884@namprd05">
            <a:extLst>
              <a:ext uri="{FF2B5EF4-FFF2-40B4-BE49-F238E27FC236}">
                <a16:creationId xmlns:a16="http://schemas.microsoft.com/office/drawing/2014/main" id="{3747F7DD-EEF2-4787-9CE7-8123FF1F5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422" y="3037121"/>
            <a:ext cx="879169" cy="121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61225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Mastering JMP Webinar Series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Upcoming Webinars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DB2D1FC-FF1B-4680-94F6-2C88A1AF63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07616" y="1212259"/>
            <a:ext cx="4694798" cy="3074523"/>
          </a:xfrm>
        </p:spPr>
        <p:txBody>
          <a:bodyPr spcCol="45720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1500" b="1" dirty="0"/>
              <a:t>Friday, January 8</a:t>
            </a:r>
            <a:r>
              <a:rPr lang="en-US" sz="1500" b="1" baseline="30000" dirty="0"/>
              <a:t>th</a:t>
            </a:r>
            <a:r>
              <a:rPr lang="en-US" sz="1500" b="1" dirty="0"/>
              <a:t> at 2PM ET - Organizing and Getting the Most from JMP Tables: </a:t>
            </a:r>
            <a:r>
              <a:rPr lang="en-US" sz="1500" b="1" dirty="0">
                <a:hlinkClick r:id="rId2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r>
              <a:rPr lang="en-US" sz="1500" b="1" dirty="0"/>
              <a:t>Friday, January 15</a:t>
            </a:r>
            <a:r>
              <a:rPr lang="en-US" sz="1500" b="1" baseline="30000" dirty="0"/>
              <a:t>th</a:t>
            </a:r>
            <a:r>
              <a:rPr lang="en-US" sz="1500" b="1" dirty="0"/>
              <a:t> at 2PM ET - Exploratory Data Analysis and Dynamic Graphs: </a:t>
            </a:r>
            <a:r>
              <a:rPr lang="en-US" sz="1500" b="1" dirty="0">
                <a:hlinkClick r:id="rId3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r>
              <a:rPr lang="en-US" sz="1500" b="1" dirty="0"/>
              <a:t>Friday, January 22</a:t>
            </a:r>
            <a:r>
              <a:rPr lang="en-US" sz="1500" b="1" baseline="30000" dirty="0"/>
              <a:t>nd</a:t>
            </a:r>
            <a:r>
              <a:rPr lang="en-US" sz="1500" b="1" dirty="0"/>
              <a:t> at 2PM ET - Essentials of Designing Experiments: </a:t>
            </a:r>
            <a:r>
              <a:rPr lang="en-US" sz="1500" b="1" dirty="0">
                <a:hlinkClick r:id="rId4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r>
              <a:rPr lang="en-US" sz="1500" b="1" dirty="0"/>
              <a:t>Friday, January 29</a:t>
            </a:r>
            <a:r>
              <a:rPr lang="en-US" sz="1500" b="1" baseline="30000" dirty="0"/>
              <a:t>th</a:t>
            </a:r>
            <a:r>
              <a:rPr lang="en-US" sz="1500" b="1" dirty="0"/>
              <a:t> at 2PM ET - Organizing and Getting the Most from JMP Tables: </a:t>
            </a:r>
            <a:r>
              <a:rPr lang="en-US" sz="1500" b="1" dirty="0">
                <a:hlinkClick r:id="rId5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endParaRPr lang="en-US" sz="15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39737-681E-4D36-8C85-4DFEBE03B838}"/>
              </a:ext>
            </a:extLst>
          </p:cNvPr>
          <p:cNvSpPr txBox="1"/>
          <p:nvPr/>
        </p:nvSpPr>
        <p:spPr>
          <a:xfrm>
            <a:off x="1013144" y="4651601"/>
            <a:ext cx="711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Learn More:  </a:t>
            </a:r>
            <a:r>
              <a:rPr lang="en-US" b="1" dirty="0">
                <a:hlinkClick r:id="rId6"/>
              </a:rPr>
              <a:t>https://www.jmp.com/en_us/events/mastering/overview.html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D9EEAC-A29D-4258-ACBF-ACDB0A6A1F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6459" y="1362456"/>
            <a:ext cx="3869926" cy="286134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6943647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with Other JMP Users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Join the JMP User Community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8CCC44-48FA-43A0-931F-C6D5D233AB21}"/>
              </a:ext>
            </a:extLst>
          </p:cNvPr>
          <p:cNvSpPr txBox="1"/>
          <p:nvPr/>
        </p:nvSpPr>
        <p:spPr>
          <a:xfrm>
            <a:off x="2903111" y="4671892"/>
            <a:ext cx="3337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Link: </a:t>
            </a:r>
            <a:r>
              <a:rPr lang="en-US" b="1" dirty="0">
                <a:hlinkClick r:id="rId2"/>
              </a:rPr>
              <a:t>https://community.jmp.com/</a:t>
            </a:r>
            <a:r>
              <a:rPr lang="en-US" b="1" dirty="0"/>
              <a:t>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0D7861-24D1-4FAE-A03C-4084F7E84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062" y="1124121"/>
            <a:ext cx="6761873" cy="333804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7132641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with Other JMP Users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Area-Specific User Groups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8CCC44-48FA-43A0-931F-C6D5D233AB21}"/>
              </a:ext>
            </a:extLst>
          </p:cNvPr>
          <p:cNvSpPr txBox="1"/>
          <p:nvPr/>
        </p:nvSpPr>
        <p:spPr>
          <a:xfrm>
            <a:off x="2903111" y="4628310"/>
            <a:ext cx="3337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Link: </a:t>
            </a:r>
            <a:r>
              <a:rPr lang="en-US" b="1" dirty="0">
                <a:hlinkClick r:id="rId2"/>
              </a:rPr>
              <a:t>https://community.jmp.com/</a:t>
            </a:r>
            <a:r>
              <a:rPr lang="en-US" b="1" dirty="0"/>
              <a:t>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2D584E-714B-4223-B7B9-E8B2280860A6}"/>
              </a:ext>
            </a:extLst>
          </p:cNvPr>
          <p:cNvSpPr txBox="1"/>
          <p:nvPr/>
        </p:nvSpPr>
        <p:spPr>
          <a:xfrm>
            <a:off x="476411" y="1452282"/>
            <a:ext cx="81911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Central Ohio JMP Users Group </a:t>
            </a:r>
            <a:r>
              <a:rPr lang="en-US" dirty="0"/>
              <a:t>- </a:t>
            </a:r>
            <a:r>
              <a:rPr lang="en-US" dirty="0">
                <a:hlinkClick r:id="rId3"/>
              </a:rPr>
              <a:t>https://community.jmp.com/t5/Central-Ohio-JMP-Users-Group/gh-p/central-oh-jug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Central Kentucky JMP Users Group </a:t>
            </a:r>
            <a:r>
              <a:rPr lang="en-US" dirty="0"/>
              <a:t>- </a:t>
            </a:r>
            <a:r>
              <a:rPr lang="en-US" dirty="0">
                <a:hlinkClick r:id="rId4"/>
              </a:rPr>
              <a:t>https://community.jmp.com/t5/Central-Kentucky-JMP-Users-Group/gh-p/central-ky-jug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Middle Tennessee JMP Users Group </a:t>
            </a:r>
            <a:r>
              <a:rPr lang="en-US" dirty="0"/>
              <a:t>- </a:t>
            </a:r>
            <a:r>
              <a:rPr lang="en-US" dirty="0">
                <a:hlinkClick r:id="rId5"/>
              </a:rPr>
              <a:t>https://community.jmp.com/t5/Middle-Tennessee-JMP-Users-Group/gh-p/middle-tn-jug</a:t>
            </a:r>
            <a:endParaRPr lang="en-US" dirty="0"/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1218474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653220"/>
          </a:xfrm>
        </p:spPr>
        <p:txBody>
          <a:bodyPr/>
          <a:lstStyle/>
          <a:p>
            <a:r>
              <a:rPr lang="en-US" sz="4400" dirty="0"/>
              <a:t>JMP Technical Support Services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2D584E-714B-4223-B7B9-E8B2280860A6}"/>
              </a:ext>
            </a:extLst>
          </p:cNvPr>
          <p:cNvSpPr txBox="1"/>
          <p:nvPr/>
        </p:nvSpPr>
        <p:spPr>
          <a:xfrm>
            <a:off x="476411" y="1095888"/>
            <a:ext cx="8191180" cy="3116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7213" lvl="1" indent="-214313" defTabSz="342900">
              <a:lnSpc>
                <a:spcPct val="250000"/>
              </a:lnSpc>
              <a:buFont typeface="Arial" panose="020B0604020202020204" pitchFamily="34" charset="0"/>
              <a:buChar char="•"/>
              <a:defRPr/>
            </a:pPr>
            <a:r>
              <a:rPr lang="en-US" sz="1350">
                <a:solidFill>
                  <a:prstClr val="black"/>
                </a:solidFill>
                <a:latin typeface="Century Gothic" panose="020B0502020202020204"/>
              </a:rPr>
              <a:t>Covers General Support Services, Support Services for Current and Prior Releases of Software, Software Maintenance and Bug Fixes, and Problem and Product Change Notifications</a:t>
            </a:r>
          </a:p>
          <a:p>
            <a:pPr marL="557213" lvl="1" indent="-214313" defTabSz="342900">
              <a:lnSpc>
                <a:spcPct val="250000"/>
              </a:lnSpc>
              <a:buFont typeface="Arial" panose="020B0604020202020204" pitchFamily="34" charset="0"/>
              <a:buChar char="•"/>
              <a:defRPr/>
            </a:pPr>
            <a:r>
              <a:rPr lang="en-US" sz="1350" b="1">
                <a:solidFill>
                  <a:prstClr val="black"/>
                </a:solidFill>
                <a:latin typeface="Century Gothic" panose="020B0502020202020204"/>
              </a:rPr>
              <a:t>Email</a:t>
            </a:r>
            <a:r>
              <a:rPr lang="en-US" sz="1350">
                <a:solidFill>
                  <a:prstClr val="black"/>
                </a:solidFill>
                <a:latin typeface="Century Gothic" panose="020B0502020202020204"/>
              </a:rPr>
              <a:t>:  </a:t>
            </a:r>
            <a:r>
              <a:rPr lang="en-US" sz="1350" b="1">
                <a:solidFill>
                  <a:srgbClr val="052F61">
                    <a:lumMod val="60000"/>
                    <a:lumOff val="40000"/>
                  </a:srgbClr>
                </a:solidFill>
                <a:latin typeface="Century Gothic" panose="020B050202020202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Support@JMP.com</a:t>
            </a:r>
            <a:r>
              <a:rPr lang="en-US" sz="1350" b="1">
                <a:solidFill>
                  <a:srgbClr val="052F61">
                    <a:lumMod val="60000"/>
                    <a:lumOff val="40000"/>
                  </a:srgbClr>
                </a:solidFill>
                <a:latin typeface="Century Gothic" panose="020B0502020202020204"/>
              </a:rPr>
              <a:t> </a:t>
            </a:r>
          </a:p>
          <a:p>
            <a:pPr marL="557213" lvl="1" indent="-214313" defTabSz="342900">
              <a:lnSpc>
                <a:spcPct val="250000"/>
              </a:lnSpc>
              <a:buFont typeface="Arial" panose="020B0604020202020204" pitchFamily="34" charset="0"/>
              <a:buChar char="•"/>
              <a:defRPr/>
            </a:pPr>
            <a:r>
              <a:rPr lang="en-US" sz="1350" b="1">
                <a:solidFill>
                  <a:prstClr val="black"/>
                </a:solidFill>
                <a:latin typeface="Century Gothic" panose="020B0502020202020204"/>
              </a:rPr>
              <a:t>Phone Number (US):  </a:t>
            </a:r>
            <a:r>
              <a:rPr lang="en-US" sz="1350" b="1">
                <a:solidFill>
                  <a:srgbClr val="FF0000"/>
                </a:solidFill>
                <a:latin typeface="Century Gothic" panose="020B0502020202020204"/>
              </a:rPr>
              <a:t>(919) 677-8008</a:t>
            </a:r>
          </a:p>
          <a:p>
            <a:pPr marL="557213" lvl="1" indent="-214313" defTabSz="342900">
              <a:lnSpc>
                <a:spcPct val="250000"/>
              </a:lnSpc>
              <a:buFont typeface="Arial" panose="020B0604020202020204" pitchFamily="34" charset="0"/>
              <a:buChar char="•"/>
              <a:defRPr/>
            </a:pPr>
            <a:r>
              <a:rPr lang="en-US" sz="1350" b="1">
                <a:solidFill>
                  <a:prstClr val="black"/>
                </a:solidFill>
                <a:latin typeface="Century Gothic" panose="020B0502020202020204"/>
              </a:rPr>
              <a:t>Site:  </a:t>
            </a:r>
            <a:r>
              <a:rPr lang="en-US" sz="1350" b="1">
                <a:solidFill>
                  <a:srgbClr val="052F61">
                    <a:lumMod val="60000"/>
                    <a:lumOff val="40000"/>
                  </a:srgbClr>
                </a:solidFill>
                <a:latin typeface="Century Gothic" panose="020B050202020202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https://www.jmp.com/en_us/support/technical-support-services.html</a:t>
            </a:r>
            <a:endParaRPr lang="en-US" sz="1350" b="1" dirty="0">
              <a:solidFill>
                <a:srgbClr val="052F61">
                  <a:lumMod val="60000"/>
                  <a:lumOff val="40000"/>
                </a:srgbClr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5565524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80432" y="202598"/>
            <a:ext cx="71531" cy="98767"/>
          </a:xfrm>
        </p:spPr>
        <p:txBody>
          <a:bodyPr/>
          <a:lstStyle/>
          <a:p>
            <a:br>
              <a:rPr lang="en-US" sz="1200" dirty="0"/>
            </a:b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696011" y="886140"/>
            <a:ext cx="2856218" cy="313932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Andrea Coombs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Systems Engineer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andrea.coombs@jmp.com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Heather Davis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Account Executive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heather.davis@jmp.com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Matt Boron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Account Executive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matt.boron@jmp.com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03D8581-8D07-4BD5-A549-D4D5D816C620}"/>
              </a:ext>
            </a:extLst>
          </p:cNvPr>
          <p:cNvSpPr txBox="1">
            <a:spLocks/>
          </p:cNvSpPr>
          <p:nvPr/>
        </p:nvSpPr>
        <p:spPr>
          <a:xfrm>
            <a:off x="660827" y="246972"/>
            <a:ext cx="7722454" cy="5847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 defTabSz="182880" rtl="0" eaLnBrk="1" latinLnBrk="0" hangingPunct="1">
              <a:spcBef>
                <a:spcPct val="0"/>
              </a:spcBef>
              <a:buNone/>
              <a:defRPr sz="1600" kern="1200" cap="all" baseline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8288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003B76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Ohio valley JMP Team – Please contact for questions</a:t>
            </a:r>
          </a:p>
          <a:p>
            <a:pPr marL="0" marR="0" lvl="0" indent="0" algn="r" defTabSz="18288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003B76"/>
                </a:solidFill>
                <a:effectLst/>
                <a:uLnTx/>
                <a:uFillTx/>
                <a:latin typeface="Arial Black"/>
                <a:ea typeface="+mj-ea"/>
                <a:cs typeface="+mj-cs"/>
              </a:rPr>
              <a:t> </a:t>
            </a:r>
          </a:p>
        </p:txBody>
      </p:sp>
      <p:pic>
        <p:nvPicPr>
          <p:cNvPr id="9" name="Picture 8" descr="A person in a red shirt&#10;&#10;Description automatically generated">
            <a:extLst>
              <a:ext uri="{FF2B5EF4-FFF2-40B4-BE49-F238E27FC236}">
                <a16:creationId xmlns:a16="http://schemas.microsoft.com/office/drawing/2014/main" id="{C47F3C1B-941C-42A4-A71D-0C0D373F3F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585" y="831747"/>
            <a:ext cx="794007" cy="1058014"/>
          </a:xfrm>
          <a:prstGeom prst="rect">
            <a:avLst/>
          </a:prstGeom>
        </p:spPr>
      </p:pic>
      <p:pic>
        <p:nvPicPr>
          <p:cNvPr id="11" name="Picture 10" descr="A person in a blue shirt&#10;&#10;Description automatically generated">
            <a:extLst>
              <a:ext uri="{FF2B5EF4-FFF2-40B4-BE49-F238E27FC236}">
                <a16:creationId xmlns:a16="http://schemas.microsoft.com/office/drawing/2014/main" id="{451B50B8-E1DC-46E9-A6FB-6AAF5253E8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7" r="26277"/>
          <a:stretch/>
        </p:blipFill>
        <p:spPr>
          <a:xfrm>
            <a:off x="2503585" y="2091660"/>
            <a:ext cx="794006" cy="945461"/>
          </a:xfrm>
          <a:prstGeom prst="rect">
            <a:avLst/>
          </a:prstGeom>
        </p:spPr>
      </p:pic>
      <p:pic>
        <p:nvPicPr>
          <p:cNvPr id="12" name="Picture 2" descr="cbf82961-129a-4d13-ad91-2636effb3884@namprd05">
            <a:extLst>
              <a:ext uri="{FF2B5EF4-FFF2-40B4-BE49-F238E27FC236}">
                <a16:creationId xmlns:a16="http://schemas.microsoft.com/office/drawing/2014/main" id="{3747F7DD-EEF2-4787-9CE7-8123FF1F5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422" y="3037121"/>
            <a:ext cx="879169" cy="121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35390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44" y="1725365"/>
            <a:ext cx="6611112" cy="1569660"/>
          </a:xfrm>
        </p:spPr>
        <p:txBody>
          <a:bodyPr/>
          <a:lstStyle/>
          <a:p>
            <a:pPr algn="ctr"/>
            <a:r>
              <a:rPr lang="en-US" sz="4800" dirty="0"/>
              <a:t>JMP Training &amp; Support Resources</a:t>
            </a:r>
          </a:p>
        </p:txBody>
      </p:sp>
    </p:spTree>
    <p:extLst>
      <p:ext uri="{BB962C8B-B14F-4D97-AF65-F5344CB8AC3E}">
        <p14:creationId xmlns:p14="http://schemas.microsoft.com/office/powerpoint/2010/main" val="30113501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15244"/>
            <a:ext cx="7891272" cy="457200"/>
          </a:xfrm>
        </p:spPr>
        <p:txBody>
          <a:bodyPr/>
          <a:lstStyle/>
          <a:p>
            <a:r>
              <a:rPr lang="en-US" dirty="0"/>
              <a:t>New to JMP? Start Here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DB2D1FC-FF1B-4680-94F6-2C88A1AF63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07615" y="1212259"/>
            <a:ext cx="4364385" cy="3074523"/>
          </a:xfrm>
        </p:spPr>
        <p:txBody>
          <a:bodyPr spcCol="45720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1500" b="1" dirty="0"/>
              <a:t>Designed to help you quickly get comfortable with the basics of JMP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Allows you to build your confidence in using the software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Comprised of 30 short, interactive videos and interactive activities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Complete at your own pace, but we suggest trying to finish the entire series in 5 days or less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39737-681E-4D36-8C85-4DFEBE03B838}"/>
              </a:ext>
            </a:extLst>
          </p:cNvPr>
          <p:cNvSpPr txBox="1"/>
          <p:nvPr/>
        </p:nvSpPr>
        <p:spPr>
          <a:xfrm>
            <a:off x="854384" y="4662046"/>
            <a:ext cx="7435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Get Access: </a:t>
            </a:r>
            <a:r>
              <a:rPr lang="en-US" sz="1400" b="1" dirty="0">
                <a:hlinkClick r:id="rId2"/>
              </a:rPr>
              <a:t>https://www.jmp.com/en_in/events/getting-started-with-jmp/new-user-welcome-kit.html</a:t>
            </a:r>
            <a:r>
              <a:rPr lang="en-US" sz="1400" b="1" dirty="0"/>
              <a:t> 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4A59B7-9D24-4F45-A8FB-2023B366A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718" y="1523840"/>
            <a:ext cx="3976986" cy="23157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FE60F73-CEFD-48E7-86DC-3C17A408C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JMP New User Welcome Kit</a:t>
            </a:r>
          </a:p>
        </p:txBody>
      </p:sp>
    </p:spTree>
    <p:extLst>
      <p:ext uri="{BB962C8B-B14F-4D97-AF65-F5344CB8AC3E}">
        <p14:creationId xmlns:p14="http://schemas.microsoft.com/office/powerpoint/2010/main" val="47552853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to JMP? Start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i="1" dirty="0"/>
              <a:t>Getting Started with JMP </a:t>
            </a:r>
            <a:r>
              <a:rPr lang="en-US" dirty="0"/>
              <a:t>Webinars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DB2D1FC-FF1B-4680-94F6-2C88A1AF63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72684" y="1205484"/>
            <a:ext cx="4945577" cy="307452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1500" b="1" dirty="0"/>
              <a:t>Live and on-demand webinars designed for new or infrequent JMP users that focus on basic topics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Upcoming Live Webinar: Friday, December 4</a:t>
            </a:r>
            <a:r>
              <a:rPr lang="en-US" sz="1500" b="1" baseline="30000" dirty="0"/>
              <a:t>th</a:t>
            </a:r>
            <a:r>
              <a:rPr lang="en-US" sz="1500" b="1" dirty="0"/>
              <a:t> at 1PM ET – </a:t>
            </a:r>
            <a:r>
              <a:rPr lang="en-US" sz="1500" b="1" dirty="0">
                <a:hlinkClick r:id="rId2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r>
              <a:rPr lang="en-US" sz="1500" b="1" dirty="0"/>
              <a:t>Upcoming Live Webinar: Friday, December 11</a:t>
            </a:r>
            <a:r>
              <a:rPr lang="en-US" sz="1500" b="1" baseline="30000" dirty="0"/>
              <a:t>th</a:t>
            </a:r>
            <a:r>
              <a:rPr lang="en-US" sz="1500" b="1" dirty="0"/>
              <a:t> at 1PM ET – </a:t>
            </a:r>
            <a:r>
              <a:rPr lang="en-US" sz="1500" b="1" dirty="0">
                <a:hlinkClick r:id="rId3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r>
              <a:rPr lang="en-US" sz="1500" b="1" dirty="0"/>
              <a:t>Upcoming Live Webinar: Friday, December 18</a:t>
            </a:r>
            <a:r>
              <a:rPr lang="en-US" sz="1500" b="1" baseline="30000" dirty="0"/>
              <a:t>th</a:t>
            </a:r>
            <a:r>
              <a:rPr lang="en-US" sz="1500" b="1" dirty="0"/>
              <a:t> at 1PM ET – </a:t>
            </a:r>
            <a:r>
              <a:rPr lang="en-US" sz="1500" b="1" dirty="0">
                <a:hlinkClick r:id="rId4"/>
              </a:rPr>
              <a:t>Click Here to Register</a:t>
            </a:r>
            <a:endParaRPr lang="en-US" sz="1500" b="1" dirty="0"/>
          </a:p>
          <a:p>
            <a:pPr>
              <a:lnSpc>
                <a:spcPct val="150000"/>
              </a:lnSpc>
            </a:pPr>
            <a:r>
              <a:rPr lang="en-US" sz="1500" b="1" dirty="0"/>
              <a:t>View On-Demand Version: </a:t>
            </a:r>
            <a:r>
              <a:rPr lang="en-US" sz="1500" b="1" dirty="0">
                <a:hlinkClick r:id="rId5"/>
              </a:rPr>
              <a:t>Click Here</a:t>
            </a:r>
            <a:endParaRPr lang="en-US" sz="15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39737-681E-4D36-8C85-4DFEBE03B838}"/>
              </a:ext>
            </a:extLst>
          </p:cNvPr>
          <p:cNvSpPr txBox="1"/>
          <p:nvPr/>
        </p:nvSpPr>
        <p:spPr>
          <a:xfrm>
            <a:off x="536696" y="4661568"/>
            <a:ext cx="8070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Learn More or Register: </a:t>
            </a:r>
            <a:r>
              <a:rPr lang="en-US" sz="1400" b="1" dirty="0">
                <a:hlinkClick r:id="rId6"/>
              </a:rPr>
              <a:t>https://www.jmp.com/en_us/events/getting-started-with-jmp/overview.html</a:t>
            </a:r>
            <a:r>
              <a:rPr lang="en-US" sz="1400" b="1" dirty="0"/>
              <a:t> </a:t>
            </a:r>
          </a:p>
          <a:p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2F95A-9C21-4CFD-BC9D-8289DFAAB7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250" y="1286197"/>
            <a:ext cx="3906434" cy="273839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0467573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Access: Try JMP for Free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Download 30-Day Trial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7D677E-D9A0-4CC2-820A-6B374B2C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53" y="1205746"/>
            <a:ext cx="6708694" cy="329767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5FAA08-BB98-40CB-9324-378D91068484}"/>
              </a:ext>
            </a:extLst>
          </p:cNvPr>
          <p:cNvSpPr txBox="1"/>
          <p:nvPr/>
        </p:nvSpPr>
        <p:spPr>
          <a:xfrm>
            <a:off x="633614" y="4628249"/>
            <a:ext cx="7876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Link to Download Trial:  </a:t>
            </a:r>
            <a:r>
              <a:rPr lang="en-US" dirty="0">
                <a:hlinkClick r:id="rId3"/>
              </a:rPr>
              <a:t>https://www.jmp.com/en_us/download-jmp-free-trial.html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559465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Help Understanding the Basics of Statistics?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Try our STIPS Courses!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DB2D1FC-FF1B-4680-94F6-2C88A1AF63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72684" y="1205484"/>
            <a:ext cx="4945577" cy="30745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500" b="1" dirty="0"/>
              <a:t>Statistical Thinking for Industrial Problem-Solving (STIPS)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These are free, online statistics courses designed to teach the basics of statistics and using data to solve problems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7 Courses you can complete (See next slide for list)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Many companies require their new scientists and engineers to take these courses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On par with many college-level courses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E4ACA-7CA4-4B6E-9732-D24B2DB7F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9" y="1362456"/>
            <a:ext cx="3864108" cy="275376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139737-681E-4D36-8C85-4DFEBE03B838}"/>
              </a:ext>
            </a:extLst>
          </p:cNvPr>
          <p:cNvSpPr txBox="1"/>
          <p:nvPr/>
        </p:nvSpPr>
        <p:spPr>
          <a:xfrm>
            <a:off x="723895" y="4628310"/>
            <a:ext cx="7696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Learn More or Register: </a:t>
            </a:r>
            <a:r>
              <a:rPr lang="en-US" b="1" dirty="0">
                <a:hlinkClick r:id="rId3"/>
              </a:rPr>
              <a:t>https://www.jmp.com/en_us/online-statistics-course.html</a:t>
            </a:r>
            <a:r>
              <a:rPr lang="en-US" b="1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03547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Help Understanding the Basics of Statistics?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Try our STIPS Courses!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BBBFF0-E61D-4F55-8D08-FCD78E305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30" y="1196983"/>
            <a:ext cx="4061678" cy="330643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293849-75CE-4E18-B172-ABD23C2CC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107" y="1196983"/>
            <a:ext cx="4514118" cy="262121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8CCC44-48FA-43A0-931F-C6D5D233AB21}"/>
              </a:ext>
            </a:extLst>
          </p:cNvPr>
          <p:cNvSpPr txBox="1"/>
          <p:nvPr/>
        </p:nvSpPr>
        <p:spPr>
          <a:xfrm>
            <a:off x="723895" y="4671892"/>
            <a:ext cx="7696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Learn More or Register: </a:t>
            </a:r>
            <a:r>
              <a:rPr lang="en-US" b="1" dirty="0">
                <a:hlinkClick r:id="rId4"/>
              </a:rPr>
              <a:t>https://www.jmp.com/en_us/online-statistics-course.html</a:t>
            </a:r>
            <a:r>
              <a:rPr lang="en-US" b="1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7698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to JMP? Start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i="1" dirty="0"/>
              <a:t>JMP Learning Library</a:t>
            </a:r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DB2D1FC-FF1B-4680-94F6-2C88A1AF63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8248" y="4117278"/>
            <a:ext cx="7947500" cy="52322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500" b="1" dirty="0"/>
              <a:t>Basic instructions for getting the most out of JMP: feature overviews, videos, and step-by-step tutorials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39737-681E-4D36-8C85-4DFEBE03B838}"/>
              </a:ext>
            </a:extLst>
          </p:cNvPr>
          <p:cNvSpPr txBox="1"/>
          <p:nvPr/>
        </p:nvSpPr>
        <p:spPr>
          <a:xfrm>
            <a:off x="2505375" y="4661568"/>
            <a:ext cx="4133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Link: </a:t>
            </a:r>
            <a:r>
              <a:rPr lang="en-US" sz="1400" b="1" dirty="0">
                <a:hlinkClick r:id="rId2"/>
              </a:rPr>
              <a:t>https://www.jmp.com/en_us/learning-library.html</a:t>
            </a:r>
            <a:r>
              <a:rPr lang="en-US" sz="1400" b="1" dirty="0"/>
              <a:t> </a:t>
            </a:r>
          </a:p>
          <a:p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68D40D-4749-4BFD-9911-ADADD6B02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461" y="1190508"/>
            <a:ext cx="5099403" cy="292677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9423155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1BB05-C15A-4BF8-9A10-89384983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Got the Basics Covered? Now Expand Your Skills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CCDD-B590-4943-A0E4-1EC089239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Try our Mastering JMP Series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DB2D1FC-FF1B-4680-94F6-2C88A1AF63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07615" y="1212259"/>
            <a:ext cx="4945577" cy="3074523"/>
          </a:xfrm>
        </p:spPr>
        <p:txBody>
          <a:bodyPr spcCol="457200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500" b="1" dirty="0"/>
              <a:t>Live and On-Demand webinars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Sorted by Skill Level: Basic, Intermediate, and Advanced</a:t>
            </a:r>
          </a:p>
          <a:p>
            <a:pPr>
              <a:lnSpc>
                <a:spcPct val="150000"/>
              </a:lnSpc>
            </a:pPr>
            <a:r>
              <a:rPr lang="en-US" sz="1500" b="1" dirty="0"/>
              <a:t>Browse by Application Area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Data Visualization &amp; Exploratory Data Analysis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Design of Experiments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Quality Engineering, Reliability, &amp; Six Sigma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Statistics, Predictive Modeling, &amp; Data Mining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Consumer &amp; Market Research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Dashboard Building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Application Development</a:t>
            </a:r>
          </a:p>
          <a:p>
            <a:pPr lvl="2">
              <a:lnSpc>
                <a:spcPct val="50000"/>
              </a:lnSpc>
            </a:pPr>
            <a:r>
              <a:rPr lang="en-US" sz="1300" b="1" dirty="0"/>
              <a:t>Life Sciences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39737-681E-4D36-8C85-4DFEBE03B838}"/>
              </a:ext>
            </a:extLst>
          </p:cNvPr>
          <p:cNvSpPr txBox="1"/>
          <p:nvPr/>
        </p:nvSpPr>
        <p:spPr>
          <a:xfrm>
            <a:off x="1013144" y="4651601"/>
            <a:ext cx="711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Learn More:  </a:t>
            </a:r>
            <a:r>
              <a:rPr lang="en-US" b="1" dirty="0">
                <a:hlinkClick r:id="rId2"/>
              </a:rPr>
              <a:t>https://www.jmp.com/en_us/events/mastering/overview.html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D9EEAC-A29D-4258-ACBF-ACDB0A6A1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459" y="1362456"/>
            <a:ext cx="3869926" cy="286134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913271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82956_JMP_Template2018_16x9" id="{99D909D3-2A3D-EE46-B36B-E7FD7B24CA24}" vid="{14D37ADB-A22D-AE42-8DF9-A05FC9A10D37}"/>
    </a:ext>
  </a:extLst>
</a:theme>
</file>

<file path=ppt/theme/theme2.xml><?xml version="1.0" encoding="utf-8"?>
<a:theme xmlns:a="http://schemas.openxmlformats.org/drawingml/2006/main" name="1_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82956_JMP_Template2018_16x9" id="{99D909D3-2A3D-EE46-B36B-E7FD7B24CA24}" vid="{14D37ADB-A22D-AE42-8DF9-A05FC9A10D37}"/>
    </a:ext>
  </a:extLst>
</a:theme>
</file>

<file path=ppt/theme/theme3.xml><?xml version="1.0" encoding="utf-8"?>
<a:theme xmlns:a="http://schemas.openxmlformats.org/drawingml/2006/main" name="Company_Confidential_16x9_2012">
  <a:themeElements>
    <a:clrScheme name="SAS_2012_Theme_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MP_External_Presentation_16x9.potx [Read-Only]" id="{C2C71BFD-345B-4B7F-8E3D-D1D4AE8AD68C}" vid="{A97B700B-69C8-42F1-9475-2331944141C5}"/>
    </a:ext>
  </a:extLst>
</a:theme>
</file>

<file path=ppt/theme/theme4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846</Words>
  <Application>Microsoft Office PowerPoint</Application>
  <PresentationFormat>On-screen Show (16:9)</PresentationFormat>
  <Paragraphs>101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Century Gothic</vt:lpstr>
      <vt:lpstr>SAS</vt:lpstr>
      <vt:lpstr>1_SAS</vt:lpstr>
      <vt:lpstr>Company_Confidential_16x9_2012</vt:lpstr>
      <vt:lpstr> </vt:lpstr>
      <vt:lpstr>JMP Training &amp; Support Resources</vt:lpstr>
      <vt:lpstr>New to JMP? Start Here</vt:lpstr>
      <vt:lpstr>New to JMP? Start Here</vt:lpstr>
      <vt:lpstr>Need Access: Try JMP for Free</vt:lpstr>
      <vt:lpstr>Need Help Understanding the Basics of Statistics?</vt:lpstr>
      <vt:lpstr>Need Help Understanding the Basics of Statistics?</vt:lpstr>
      <vt:lpstr>New to JMP? Start Here</vt:lpstr>
      <vt:lpstr>Got the Basics Covered? Now Expand Your Skills</vt:lpstr>
      <vt:lpstr>Mastering JMP Webinar Series</vt:lpstr>
      <vt:lpstr>Connect with Other JMP Users</vt:lpstr>
      <vt:lpstr>Connect with Other JMP Users</vt:lpstr>
      <vt:lpstr>JMP Technical Support Services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2018-06-12T17:29:29Z</dcterms:created>
  <dcterms:modified xsi:type="dcterms:W3CDTF">2020-12-14T20:27:42Z</dcterms:modified>
</cp:coreProperties>
</file>