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7"/>
  </p:notesMasterIdLst>
  <p:sldIdLst>
    <p:sldId id="257" r:id="rId5"/>
    <p:sldId id="259" r:id="rId6"/>
  </p:sldIdLst>
  <p:sldSz cx="37463413" cy="21067713"/>
  <p:notesSz cx="6858000" cy="9144000"/>
  <p:defaultTextStyle>
    <a:defPPr>
      <a:defRPr lang="en-US"/>
    </a:defPPr>
    <a:lvl1pPr marL="0" algn="l" defTabSz="1672300" rtl="0" eaLnBrk="1" latinLnBrk="0" hangingPunct="1">
      <a:defRPr sz="6600" kern="1200">
        <a:solidFill>
          <a:schemeClr val="tx1"/>
        </a:solidFill>
        <a:latin typeface="+mn-lt"/>
        <a:ea typeface="+mn-ea"/>
        <a:cs typeface="+mn-cs"/>
      </a:defRPr>
    </a:lvl1pPr>
    <a:lvl2pPr marL="1672300" algn="l" defTabSz="1672300" rtl="0" eaLnBrk="1" latinLnBrk="0" hangingPunct="1">
      <a:defRPr sz="6600" kern="1200">
        <a:solidFill>
          <a:schemeClr val="tx1"/>
        </a:solidFill>
        <a:latin typeface="+mn-lt"/>
        <a:ea typeface="+mn-ea"/>
        <a:cs typeface="+mn-cs"/>
      </a:defRPr>
    </a:lvl2pPr>
    <a:lvl3pPr marL="3344601" algn="l" defTabSz="1672300" rtl="0" eaLnBrk="1" latinLnBrk="0" hangingPunct="1">
      <a:defRPr sz="6600" kern="1200">
        <a:solidFill>
          <a:schemeClr val="tx1"/>
        </a:solidFill>
        <a:latin typeface="+mn-lt"/>
        <a:ea typeface="+mn-ea"/>
        <a:cs typeface="+mn-cs"/>
      </a:defRPr>
    </a:lvl3pPr>
    <a:lvl4pPr marL="5016901" algn="l" defTabSz="1672300" rtl="0" eaLnBrk="1" latinLnBrk="0" hangingPunct="1">
      <a:defRPr sz="6600" kern="1200">
        <a:solidFill>
          <a:schemeClr val="tx1"/>
        </a:solidFill>
        <a:latin typeface="+mn-lt"/>
        <a:ea typeface="+mn-ea"/>
        <a:cs typeface="+mn-cs"/>
      </a:defRPr>
    </a:lvl4pPr>
    <a:lvl5pPr marL="6689202" algn="l" defTabSz="1672300" rtl="0" eaLnBrk="1" latinLnBrk="0" hangingPunct="1">
      <a:defRPr sz="6600" kern="1200">
        <a:solidFill>
          <a:schemeClr val="tx1"/>
        </a:solidFill>
        <a:latin typeface="+mn-lt"/>
        <a:ea typeface="+mn-ea"/>
        <a:cs typeface="+mn-cs"/>
      </a:defRPr>
    </a:lvl5pPr>
    <a:lvl6pPr marL="8361502" algn="l" defTabSz="1672300" rtl="0" eaLnBrk="1" latinLnBrk="0" hangingPunct="1">
      <a:defRPr sz="6600" kern="1200">
        <a:solidFill>
          <a:schemeClr val="tx1"/>
        </a:solidFill>
        <a:latin typeface="+mn-lt"/>
        <a:ea typeface="+mn-ea"/>
        <a:cs typeface="+mn-cs"/>
      </a:defRPr>
    </a:lvl6pPr>
    <a:lvl7pPr marL="10033803" algn="l" defTabSz="1672300" rtl="0" eaLnBrk="1" latinLnBrk="0" hangingPunct="1">
      <a:defRPr sz="6600" kern="1200">
        <a:solidFill>
          <a:schemeClr val="tx1"/>
        </a:solidFill>
        <a:latin typeface="+mn-lt"/>
        <a:ea typeface="+mn-ea"/>
        <a:cs typeface="+mn-cs"/>
      </a:defRPr>
    </a:lvl7pPr>
    <a:lvl8pPr marL="11706103" algn="l" defTabSz="1672300" rtl="0" eaLnBrk="1" latinLnBrk="0" hangingPunct="1">
      <a:defRPr sz="6600" kern="1200">
        <a:solidFill>
          <a:schemeClr val="tx1"/>
        </a:solidFill>
        <a:latin typeface="+mn-lt"/>
        <a:ea typeface="+mn-ea"/>
        <a:cs typeface="+mn-cs"/>
      </a:defRPr>
    </a:lvl8pPr>
    <a:lvl9pPr marL="13378404" algn="l" defTabSz="1672300" rtl="0" eaLnBrk="1" latinLnBrk="0" hangingPunct="1">
      <a:defRPr sz="6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36">
          <p15:clr>
            <a:srgbClr val="A4A3A4"/>
          </p15:clr>
        </p15:guide>
        <p15:guide id="2" pos="118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5D"/>
    <a:srgbClr val="007DC3"/>
    <a:srgbClr val="377AD1"/>
    <a:srgbClr val="245F9C"/>
    <a:srgbClr val="7A5C93"/>
    <a:srgbClr val="009AD5"/>
    <a:srgbClr val="CA4B49"/>
    <a:srgbClr val="4E8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D3ABEA-7278-403B-9ED8-C469F726D88C}" v="3" dt="2022-07-26T02:31:23.095"/>
    <p1510:client id="{3540E6F3-5E50-490A-974F-E42B9F751131}" v="268" dt="2022-07-26T05:39:57.055"/>
    <p1510:client id="{E7B9A484-1423-41C3-B84A-2297F3E3A92B}" v="1491" dt="2022-07-26T05:55:20.413"/>
    <p1510:client id="{E8AAA79A-80EF-4767-974F-F726230B7268}" v="1306" dt="2022-07-26T05:30:06.938"/>
    <p1510:client id="{FB618F2C-221F-4C5F-8766-40383E479922}" v="1" vWet="2" dt="2022-07-26T02:43:37.91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34"/>
    <p:restoredTop sz="96320"/>
  </p:normalViewPr>
  <p:slideViewPr>
    <p:cSldViewPr snapToGrid="0" snapToObjects="1">
      <p:cViewPr varScale="1">
        <p:scale>
          <a:sx n="39" d="100"/>
          <a:sy n="39" d="100"/>
        </p:scale>
        <p:origin x="108" y="96"/>
      </p:cViewPr>
      <p:guideLst>
        <p:guide orient="horz" pos="6636"/>
        <p:guide pos="118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EE0C78-71DC-4534-9601-639F89A096BD}" type="doc">
      <dgm:prSet loTypeId="urn:microsoft.com/office/officeart/2005/8/layout/chevron1" loCatId="process" qsTypeId="urn:microsoft.com/office/officeart/2005/8/quickstyle/simple1" qsCatId="simple" csTypeId="urn:microsoft.com/office/officeart/2005/8/colors/colorful4" csCatId="colorful" phldr="1"/>
      <dgm:spPr/>
    </dgm:pt>
    <dgm:pt modelId="{1D436A21-3706-42BE-850C-192C14555F19}">
      <dgm:prSet phldrT="[Text]" custT="1"/>
      <dgm:spPr/>
      <dgm:t>
        <a:bodyPr/>
        <a:lstStyle/>
        <a:p>
          <a:r>
            <a:rPr lang="en-US" sz="3600" b="0" baseline="0">
              <a:latin typeface="Arial"/>
              <a:cs typeface="Arial"/>
            </a:rPr>
            <a:t>Model Training</a:t>
          </a:r>
          <a:endParaRPr lang="en-US" sz="3600"/>
        </a:p>
      </dgm:t>
    </dgm:pt>
    <dgm:pt modelId="{5A349D19-950F-49B7-ACCC-B9EE76EFD678}" type="parTrans" cxnId="{B3758FA0-B80F-4534-90AF-99AFD23758F9}">
      <dgm:prSet/>
      <dgm:spPr/>
      <dgm:t>
        <a:bodyPr/>
        <a:lstStyle/>
        <a:p>
          <a:endParaRPr lang="en-US"/>
        </a:p>
      </dgm:t>
    </dgm:pt>
    <dgm:pt modelId="{A26C20A7-F69F-4752-845A-8D494029D1A5}" type="sibTrans" cxnId="{B3758FA0-B80F-4534-90AF-99AFD23758F9}">
      <dgm:prSet/>
      <dgm:spPr/>
      <dgm:t>
        <a:bodyPr/>
        <a:lstStyle/>
        <a:p>
          <a:endParaRPr lang="en-US"/>
        </a:p>
      </dgm:t>
    </dgm:pt>
    <dgm:pt modelId="{B4DBD93A-7F97-4997-96A5-677C0E4C551B}">
      <dgm:prSet phldrT="[Text]" custT="1"/>
      <dgm:spPr/>
      <dgm:t>
        <a:bodyPr/>
        <a:lstStyle/>
        <a:p>
          <a:pPr rtl="0"/>
          <a:r>
            <a:rPr lang="en-US" sz="3600" baseline="0">
              <a:latin typeface="Arial"/>
              <a:cs typeface="Arial"/>
            </a:rPr>
            <a:t>Model Tuning</a:t>
          </a:r>
        </a:p>
      </dgm:t>
    </dgm:pt>
    <dgm:pt modelId="{D2EEAD42-8D6A-4676-B610-8BE1C79B2F2B}" type="parTrans" cxnId="{6A321FA9-59DB-4D00-8BCF-BF2814456581}">
      <dgm:prSet/>
      <dgm:spPr/>
      <dgm:t>
        <a:bodyPr/>
        <a:lstStyle/>
        <a:p>
          <a:endParaRPr lang="en-US"/>
        </a:p>
      </dgm:t>
    </dgm:pt>
    <dgm:pt modelId="{A1DAD32B-6570-4422-AD51-12B2FA9B162D}" type="sibTrans" cxnId="{6A321FA9-59DB-4D00-8BCF-BF2814456581}">
      <dgm:prSet/>
      <dgm:spPr/>
      <dgm:t>
        <a:bodyPr/>
        <a:lstStyle/>
        <a:p>
          <a:endParaRPr lang="en-US"/>
        </a:p>
      </dgm:t>
    </dgm:pt>
    <dgm:pt modelId="{CF195C44-A3C5-4CE3-B4CD-569D5F3393C9}">
      <dgm:prSet phldrT="[Text]" phldr="0" custT="1"/>
      <dgm:spPr/>
      <dgm:t>
        <a:bodyPr/>
        <a:lstStyle/>
        <a:p>
          <a:pPr rtl="0"/>
          <a:r>
            <a:rPr lang="en-US" sz="3600" baseline="0">
              <a:latin typeface="Arial"/>
              <a:cs typeface="Arial"/>
            </a:rPr>
            <a:t>Predictions</a:t>
          </a:r>
        </a:p>
      </dgm:t>
    </dgm:pt>
    <dgm:pt modelId="{4388990B-B9B9-4DF9-BFA0-335D6507DC1F}" type="parTrans" cxnId="{8318EEE0-8C74-4711-82B8-8E4C56B80610}">
      <dgm:prSet/>
      <dgm:spPr/>
      <dgm:t>
        <a:bodyPr/>
        <a:lstStyle/>
        <a:p>
          <a:endParaRPr lang="en-US"/>
        </a:p>
      </dgm:t>
    </dgm:pt>
    <dgm:pt modelId="{41EC6FAF-C19D-44B0-A8D9-55F4AADD858F}" type="sibTrans" cxnId="{8318EEE0-8C74-4711-82B8-8E4C56B80610}">
      <dgm:prSet/>
      <dgm:spPr/>
      <dgm:t>
        <a:bodyPr/>
        <a:lstStyle/>
        <a:p>
          <a:endParaRPr lang="en-US"/>
        </a:p>
      </dgm:t>
    </dgm:pt>
    <dgm:pt modelId="{B547D517-B2EE-47E6-93F9-F3ED83337A41}">
      <dgm:prSet phldrT="[Text]" custT="1"/>
      <dgm:spPr/>
      <dgm:t>
        <a:bodyPr/>
        <a:lstStyle/>
        <a:p>
          <a:r>
            <a:rPr lang="en-US" sz="3600" baseline="0">
              <a:latin typeface="Arial"/>
              <a:cs typeface="Arial"/>
            </a:rPr>
            <a:t>Evaluation</a:t>
          </a:r>
        </a:p>
      </dgm:t>
    </dgm:pt>
    <dgm:pt modelId="{FD4C0D02-47E7-47D8-B5D9-ED03DE0ED156}" type="parTrans" cxnId="{1E49B2CE-97F9-4DB8-A24C-B8DC528A5770}">
      <dgm:prSet/>
      <dgm:spPr/>
      <dgm:t>
        <a:bodyPr/>
        <a:lstStyle/>
        <a:p>
          <a:endParaRPr lang="en-US"/>
        </a:p>
      </dgm:t>
    </dgm:pt>
    <dgm:pt modelId="{5CB58218-3E20-48ED-8DC3-BF85FD47CB63}" type="sibTrans" cxnId="{1E49B2CE-97F9-4DB8-A24C-B8DC528A5770}">
      <dgm:prSet/>
      <dgm:spPr/>
      <dgm:t>
        <a:bodyPr/>
        <a:lstStyle/>
        <a:p>
          <a:endParaRPr lang="en-US"/>
        </a:p>
      </dgm:t>
    </dgm:pt>
    <dgm:pt modelId="{607212EF-4E93-4A50-88E4-04E640DF651F}">
      <dgm:prSet phldrT="[Text]" custT="1"/>
      <dgm:spPr/>
      <dgm:t>
        <a:bodyPr/>
        <a:lstStyle/>
        <a:p>
          <a:pPr algn="ctr">
            <a:buFont typeface="Arial" panose="020B0604020202020204" pitchFamily="34" charset="0"/>
            <a:buNone/>
          </a:pPr>
          <a:r>
            <a:rPr lang="en-US" sz="2800" baseline="0" dirty="0">
              <a:latin typeface="Arial"/>
              <a:cs typeface="Arial"/>
            </a:rPr>
            <a:t>Logistic Regression, Random and Boosted Forests were trained on 67K samples</a:t>
          </a:r>
        </a:p>
      </dgm:t>
    </dgm:pt>
    <dgm:pt modelId="{5743BBF9-954F-4EB8-A9FB-6C010947A73F}" type="parTrans" cxnId="{C7251E8C-1624-45D4-AB02-C4CFBBBBA300}">
      <dgm:prSet/>
      <dgm:spPr/>
      <dgm:t>
        <a:bodyPr/>
        <a:lstStyle/>
        <a:p>
          <a:endParaRPr lang="en-US"/>
        </a:p>
      </dgm:t>
    </dgm:pt>
    <dgm:pt modelId="{2E4A4F11-2DAE-4957-8269-B2FDD12347C3}" type="sibTrans" cxnId="{C7251E8C-1624-45D4-AB02-C4CFBBBBA300}">
      <dgm:prSet/>
      <dgm:spPr/>
      <dgm:t>
        <a:bodyPr/>
        <a:lstStyle/>
        <a:p>
          <a:endParaRPr lang="en-US"/>
        </a:p>
      </dgm:t>
    </dgm:pt>
    <dgm:pt modelId="{13A4E775-730E-44FC-8DB6-E745AA569FB3}">
      <dgm:prSet phldrT="[Text]" custT="1"/>
      <dgm:spPr/>
      <dgm:t>
        <a:bodyPr/>
        <a:lstStyle/>
        <a:p>
          <a:pPr algn="ctr">
            <a:buNone/>
          </a:pPr>
          <a:r>
            <a:rPr lang="en-US" sz="2800" baseline="0">
              <a:latin typeface="Arial"/>
              <a:cs typeface="Arial"/>
            </a:rPr>
            <a:t>Model parameters were tuned for best classification results</a:t>
          </a:r>
        </a:p>
      </dgm:t>
    </dgm:pt>
    <dgm:pt modelId="{B39A4B6E-2091-4393-98F0-9242DD5D5CDF}" type="parTrans" cxnId="{7E187923-A494-4E6C-B343-DE6C3614C835}">
      <dgm:prSet/>
      <dgm:spPr/>
      <dgm:t>
        <a:bodyPr/>
        <a:lstStyle/>
        <a:p>
          <a:endParaRPr lang="en-US"/>
        </a:p>
      </dgm:t>
    </dgm:pt>
    <dgm:pt modelId="{E7E7088B-06CC-43FA-B949-FEDE94090292}" type="sibTrans" cxnId="{7E187923-A494-4E6C-B343-DE6C3614C835}">
      <dgm:prSet/>
      <dgm:spPr/>
      <dgm:t>
        <a:bodyPr/>
        <a:lstStyle/>
        <a:p>
          <a:endParaRPr lang="en-US"/>
        </a:p>
      </dgm:t>
    </dgm:pt>
    <dgm:pt modelId="{0A155E0E-32F3-4074-974F-CCEDECAF285F}">
      <dgm:prSet phldrT="[Text]" phldr="0" custT="1"/>
      <dgm:spPr/>
      <dgm:t>
        <a:bodyPr/>
        <a:lstStyle/>
        <a:p>
          <a:pPr algn="ctr">
            <a:buNone/>
          </a:pPr>
          <a:r>
            <a:rPr lang="en-US" sz="2800" baseline="0">
              <a:latin typeface="Arial"/>
              <a:cs typeface="Arial"/>
            </a:rPr>
            <a:t>Predictions were made for Training and Validation data</a:t>
          </a:r>
        </a:p>
      </dgm:t>
    </dgm:pt>
    <dgm:pt modelId="{B3B15F5E-A0A8-4950-B11E-55D190DF44D3}" type="parTrans" cxnId="{CF8AE32F-11D6-4523-8448-3B7D194D5584}">
      <dgm:prSet/>
      <dgm:spPr/>
      <dgm:t>
        <a:bodyPr/>
        <a:lstStyle/>
        <a:p>
          <a:endParaRPr lang="en-US"/>
        </a:p>
      </dgm:t>
    </dgm:pt>
    <dgm:pt modelId="{6BEF1E0D-A6E0-49E0-A26A-E5BF8420BB30}" type="sibTrans" cxnId="{CF8AE32F-11D6-4523-8448-3B7D194D5584}">
      <dgm:prSet/>
      <dgm:spPr/>
      <dgm:t>
        <a:bodyPr/>
        <a:lstStyle/>
        <a:p>
          <a:endParaRPr lang="en-US"/>
        </a:p>
      </dgm:t>
    </dgm:pt>
    <dgm:pt modelId="{AE50FA4C-D8E2-4703-86E6-75160E0155D0}">
      <dgm:prSet phldrT="[Text]" custT="1"/>
      <dgm:spPr/>
      <dgm:t>
        <a:bodyPr/>
        <a:lstStyle/>
        <a:p>
          <a:pPr algn="ctr">
            <a:buNone/>
          </a:pPr>
          <a:r>
            <a:rPr lang="en-US" sz="2800" baseline="0" dirty="0">
              <a:latin typeface="Arial"/>
              <a:cs typeface="Arial"/>
            </a:rPr>
            <a:t>Best model was chosen based on various metrics</a:t>
          </a:r>
        </a:p>
      </dgm:t>
    </dgm:pt>
    <dgm:pt modelId="{849C5522-4878-44BE-AD14-363325218861}" type="parTrans" cxnId="{EF080465-2059-4D5E-9608-9F21A7B14212}">
      <dgm:prSet/>
      <dgm:spPr/>
      <dgm:t>
        <a:bodyPr/>
        <a:lstStyle/>
        <a:p>
          <a:endParaRPr lang="en-US"/>
        </a:p>
      </dgm:t>
    </dgm:pt>
    <dgm:pt modelId="{5856769B-B28D-4B6E-A5EA-F6F01EBA5AB4}" type="sibTrans" cxnId="{EF080465-2059-4D5E-9608-9F21A7B14212}">
      <dgm:prSet/>
      <dgm:spPr/>
      <dgm:t>
        <a:bodyPr/>
        <a:lstStyle/>
        <a:p>
          <a:endParaRPr lang="en-US"/>
        </a:p>
      </dgm:t>
    </dgm:pt>
    <dgm:pt modelId="{FD4755DE-64FD-40A1-A45F-5FBF8D88C81E}">
      <dgm:prSet phldr="0" custT="1"/>
      <dgm:spPr/>
      <dgm:t>
        <a:bodyPr/>
        <a:lstStyle/>
        <a:p>
          <a:pPr rtl="0"/>
          <a:r>
            <a:rPr lang="en-US" sz="3600" b="0" baseline="0" dirty="0">
              <a:latin typeface="Arial"/>
              <a:cs typeface="Arial"/>
            </a:rPr>
            <a:t>Data Processing</a:t>
          </a:r>
        </a:p>
      </dgm:t>
    </dgm:pt>
    <dgm:pt modelId="{6EFD35CF-3F51-4DBC-970D-FEE5C1C3473B}" type="parTrans" cxnId="{CE9A006C-A341-4D8B-991B-063B4DC614E3}">
      <dgm:prSet/>
      <dgm:spPr/>
      <dgm:t>
        <a:bodyPr/>
        <a:lstStyle/>
        <a:p>
          <a:endParaRPr lang="en-US"/>
        </a:p>
      </dgm:t>
    </dgm:pt>
    <dgm:pt modelId="{3A3BBF80-62AC-4857-A454-6C56A9156168}" type="sibTrans" cxnId="{CE9A006C-A341-4D8B-991B-063B4DC614E3}">
      <dgm:prSet/>
      <dgm:spPr/>
      <dgm:t>
        <a:bodyPr/>
        <a:lstStyle/>
        <a:p>
          <a:endParaRPr lang="en-US"/>
        </a:p>
      </dgm:t>
    </dgm:pt>
    <dgm:pt modelId="{9B8B210B-12CD-4415-9D37-95C3E193956B}">
      <dgm:prSet phldr="0" custT="1"/>
      <dgm:spPr/>
      <dgm:t>
        <a:bodyPr/>
        <a:lstStyle/>
        <a:p>
          <a:pPr algn="l" rtl="0"/>
          <a:r>
            <a:rPr lang="en-US" sz="2800" b="0" baseline="0" dirty="0">
              <a:latin typeface="Arial"/>
              <a:cs typeface="Arial"/>
            </a:rPr>
            <a:t>Standardize units and binned age variable</a:t>
          </a:r>
        </a:p>
      </dgm:t>
    </dgm:pt>
    <dgm:pt modelId="{2BFB137A-E25E-4AB2-81E9-B5F94CE86A7D}" type="parTrans" cxnId="{DEB32E59-C9DF-46C8-A193-7A33C6FD2274}">
      <dgm:prSet/>
      <dgm:spPr/>
      <dgm:t>
        <a:bodyPr/>
        <a:lstStyle/>
        <a:p>
          <a:endParaRPr lang="en-US"/>
        </a:p>
      </dgm:t>
    </dgm:pt>
    <dgm:pt modelId="{77BBDA29-5EB0-4F54-869A-065AD7066A68}" type="sibTrans" cxnId="{DEB32E59-C9DF-46C8-A193-7A33C6FD2274}">
      <dgm:prSet/>
      <dgm:spPr/>
      <dgm:t>
        <a:bodyPr/>
        <a:lstStyle/>
        <a:p>
          <a:endParaRPr lang="en-US"/>
        </a:p>
      </dgm:t>
    </dgm:pt>
    <dgm:pt modelId="{508B0787-4F97-4E27-BF6C-C39F6ED1B9EC}">
      <dgm:prSet phldr="0" custT="1"/>
      <dgm:spPr/>
      <dgm:t>
        <a:bodyPr/>
        <a:lstStyle/>
        <a:p>
          <a:pPr algn="l" rtl="0"/>
          <a:r>
            <a:rPr lang="en-US" sz="2800" b="0" baseline="0" dirty="0">
              <a:latin typeface="Arial"/>
              <a:cs typeface="Arial"/>
            </a:rPr>
            <a:t>Grouped breeds &amp;colors</a:t>
          </a:r>
        </a:p>
      </dgm:t>
    </dgm:pt>
    <dgm:pt modelId="{148786FA-1F4B-4D3E-B960-A56F137F5319}" type="parTrans" cxnId="{7641682B-1BA8-4419-A81D-15DC477B28A3}">
      <dgm:prSet/>
      <dgm:spPr/>
      <dgm:t>
        <a:bodyPr/>
        <a:lstStyle/>
        <a:p>
          <a:endParaRPr lang="en-US"/>
        </a:p>
      </dgm:t>
    </dgm:pt>
    <dgm:pt modelId="{B75D637F-102D-4748-A708-6FE56C8B25F4}" type="sibTrans" cxnId="{7641682B-1BA8-4419-A81D-15DC477B28A3}">
      <dgm:prSet/>
      <dgm:spPr/>
      <dgm:t>
        <a:bodyPr/>
        <a:lstStyle/>
        <a:p>
          <a:endParaRPr lang="en-US"/>
        </a:p>
      </dgm:t>
    </dgm:pt>
    <dgm:pt modelId="{A71A2A09-7FE7-4364-9BA0-DB561F192FBD}">
      <dgm:prSet phldr="0" custT="1"/>
      <dgm:spPr/>
      <dgm:t>
        <a:bodyPr/>
        <a:lstStyle/>
        <a:p>
          <a:pPr algn="l" rtl="0"/>
          <a:r>
            <a:rPr lang="en-US" sz="2800" b="0" baseline="0" dirty="0">
              <a:latin typeface="Arial"/>
              <a:cs typeface="Arial"/>
            </a:rPr>
            <a:t>Filtered cats and dogs</a:t>
          </a:r>
        </a:p>
      </dgm:t>
    </dgm:pt>
    <dgm:pt modelId="{D367F6AF-D1AC-4A71-88AA-ACC97B3A4880}" type="parTrans" cxnId="{F6FB8849-C1E2-4F2D-B79F-D690D009E60E}">
      <dgm:prSet/>
      <dgm:spPr/>
      <dgm:t>
        <a:bodyPr/>
        <a:lstStyle/>
        <a:p>
          <a:endParaRPr lang="en-US"/>
        </a:p>
      </dgm:t>
    </dgm:pt>
    <dgm:pt modelId="{063A1A03-1720-4D25-86CD-6BE60778A993}" type="sibTrans" cxnId="{F6FB8849-C1E2-4F2D-B79F-D690D009E60E}">
      <dgm:prSet/>
      <dgm:spPr/>
      <dgm:t>
        <a:bodyPr/>
        <a:lstStyle/>
        <a:p>
          <a:endParaRPr lang="en-US"/>
        </a:p>
      </dgm:t>
    </dgm:pt>
    <dgm:pt modelId="{D465A445-D946-4127-9519-D529A1FB2070}" type="pres">
      <dgm:prSet presAssocID="{4CEE0C78-71DC-4534-9601-639F89A096BD}" presName="Name0" presStyleCnt="0">
        <dgm:presLayoutVars>
          <dgm:dir/>
          <dgm:animLvl val="lvl"/>
          <dgm:resizeHandles val="exact"/>
        </dgm:presLayoutVars>
      </dgm:prSet>
      <dgm:spPr/>
    </dgm:pt>
    <dgm:pt modelId="{C607B9EF-EC85-42EA-8C14-FAAD9AC7DAC4}" type="pres">
      <dgm:prSet presAssocID="{FD4755DE-64FD-40A1-A45F-5FBF8D88C81E}" presName="composite" presStyleCnt="0"/>
      <dgm:spPr/>
    </dgm:pt>
    <dgm:pt modelId="{FE037D3D-FAD9-4DCE-983D-80E10C8F0ECC}" type="pres">
      <dgm:prSet presAssocID="{FD4755DE-64FD-40A1-A45F-5FBF8D88C81E}" presName="parTx" presStyleLbl="node1" presStyleIdx="0" presStyleCnt="5">
        <dgm:presLayoutVars>
          <dgm:chMax val="0"/>
          <dgm:chPref val="0"/>
          <dgm:bulletEnabled val="1"/>
        </dgm:presLayoutVars>
      </dgm:prSet>
      <dgm:spPr/>
    </dgm:pt>
    <dgm:pt modelId="{2109241C-0025-4FA1-9176-D4AB86733C10}" type="pres">
      <dgm:prSet presAssocID="{FD4755DE-64FD-40A1-A45F-5FBF8D88C81E}" presName="desTx" presStyleLbl="revTx" presStyleIdx="0" presStyleCnt="5" custScaleX="108756" custLinFactNeighborX="14287" custLinFactNeighborY="-547">
        <dgm:presLayoutVars>
          <dgm:bulletEnabled val="1"/>
        </dgm:presLayoutVars>
      </dgm:prSet>
      <dgm:spPr/>
    </dgm:pt>
    <dgm:pt modelId="{6454CC74-4EDA-4042-830F-6D07917CAF86}" type="pres">
      <dgm:prSet presAssocID="{3A3BBF80-62AC-4857-A454-6C56A9156168}" presName="space" presStyleCnt="0"/>
      <dgm:spPr/>
    </dgm:pt>
    <dgm:pt modelId="{0ADEC63D-877F-4CD6-A42F-8C9EF5749A28}" type="pres">
      <dgm:prSet presAssocID="{1D436A21-3706-42BE-850C-192C14555F19}" presName="composite" presStyleCnt="0"/>
      <dgm:spPr/>
    </dgm:pt>
    <dgm:pt modelId="{DB1EDC5D-F9AC-4179-A698-A24185DAF453}" type="pres">
      <dgm:prSet presAssocID="{1D436A21-3706-42BE-850C-192C14555F19}" presName="parTx" presStyleLbl="node1" presStyleIdx="1" presStyleCnt="5">
        <dgm:presLayoutVars>
          <dgm:chMax val="0"/>
          <dgm:chPref val="0"/>
          <dgm:bulletEnabled val="1"/>
        </dgm:presLayoutVars>
      </dgm:prSet>
      <dgm:spPr/>
    </dgm:pt>
    <dgm:pt modelId="{5893FED3-CD71-4FA1-BEAA-F983BEF46564}" type="pres">
      <dgm:prSet presAssocID="{1D436A21-3706-42BE-850C-192C14555F19}" presName="desTx" presStyleLbl="revTx" presStyleIdx="1" presStyleCnt="5">
        <dgm:presLayoutVars>
          <dgm:bulletEnabled val="1"/>
        </dgm:presLayoutVars>
      </dgm:prSet>
      <dgm:spPr/>
    </dgm:pt>
    <dgm:pt modelId="{D2025760-1A8D-46E5-A48A-FCA8A1E6F504}" type="pres">
      <dgm:prSet presAssocID="{A26C20A7-F69F-4752-845A-8D494029D1A5}" presName="space" presStyleCnt="0"/>
      <dgm:spPr/>
    </dgm:pt>
    <dgm:pt modelId="{818CD227-EBD7-4737-8444-485E3D1958A5}" type="pres">
      <dgm:prSet presAssocID="{B4DBD93A-7F97-4997-96A5-677C0E4C551B}" presName="composite" presStyleCnt="0"/>
      <dgm:spPr/>
    </dgm:pt>
    <dgm:pt modelId="{E12F2483-E3B4-4B19-9FF0-9AA61AACD7FD}" type="pres">
      <dgm:prSet presAssocID="{B4DBD93A-7F97-4997-96A5-677C0E4C551B}" presName="parTx" presStyleLbl="node1" presStyleIdx="2" presStyleCnt="5">
        <dgm:presLayoutVars>
          <dgm:chMax val="0"/>
          <dgm:chPref val="0"/>
          <dgm:bulletEnabled val="1"/>
        </dgm:presLayoutVars>
      </dgm:prSet>
      <dgm:spPr/>
    </dgm:pt>
    <dgm:pt modelId="{3C76A4BA-752F-44A8-9969-77BA6AA5DE8A}" type="pres">
      <dgm:prSet presAssocID="{B4DBD93A-7F97-4997-96A5-677C0E4C551B}" presName="desTx" presStyleLbl="revTx" presStyleIdx="2" presStyleCnt="5">
        <dgm:presLayoutVars>
          <dgm:bulletEnabled val="1"/>
        </dgm:presLayoutVars>
      </dgm:prSet>
      <dgm:spPr/>
    </dgm:pt>
    <dgm:pt modelId="{A859C86A-DED5-4F6D-B4D5-0EA757B473B6}" type="pres">
      <dgm:prSet presAssocID="{A1DAD32B-6570-4422-AD51-12B2FA9B162D}" presName="space" presStyleCnt="0"/>
      <dgm:spPr/>
    </dgm:pt>
    <dgm:pt modelId="{2EFA5E7E-8D8A-4F08-840A-8321A7DF145D}" type="pres">
      <dgm:prSet presAssocID="{CF195C44-A3C5-4CE3-B4CD-569D5F3393C9}" presName="composite" presStyleCnt="0"/>
      <dgm:spPr/>
    </dgm:pt>
    <dgm:pt modelId="{DB0C34B5-691A-46A6-BE08-FDE7E1FDA337}" type="pres">
      <dgm:prSet presAssocID="{CF195C44-A3C5-4CE3-B4CD-569D5F3393C9}" presName="parTx" presStyleLbl="node1" presStyleIdx="3" presStyleCnt="5">
        <dgm:presLayoutVars>
          <dgm:chMax val="0"/>
          <dgm:chPref val="0"/>
          <dgm:bulletEnabled val="1"/>
        </dgm:presLayoutVars>
      </dgm:prSet>
      <dgm:spPr/>
    </dgm:pt>
    <dgm:pt modelId="{E87277F8-BFED-4F4D-805E-E7AE8526E3C2}" type="pres">
      <dgm:prSet presAssocID="{CF195C44-A3C5-4CE3-B4CD-569D5F3393C9}" presName="desTx" presStyleLbl="revTx" presStyleIdx="3" presStyleCnt="5">
        <dgm:presLayoutVars>
          <dgm:bulletEnabled val="1"/>
        </dgm:presLayoutVars>
      </dgm:prSet>
      <dgm:spPr/>
    </dgm:pt>
    <dgm:pt modelId="{F76BEE5B-EA45-44D8-B122-FEB8615C3F0D}" type="pres">
      <dgm:prSet presAssocID="{41EC6FAF-C19D-44B0-A8D9-55F4AADD858F}" presName="space" presStyleCnt="0"/>
      <dgm:spPr/>
    </dgm:pt>
    <dgm:pt modelId="{13F27D3B-7BFB-48E3-9478-BCA310643963}" type="pres">
      <dgm:prSet presAssocID="{B547D517-B2EE-47E6-93F9-F3ED83337A41}" presName="composite" presStyleCnt="0"/>
      <dgm:spPr/>
    </dgm:pt>
    <dgm:pt modelId="{CAF967E6-FDB3-47D3-930E-11C043B4D698}" type="pres">
      <dgm:prSet presAssocID="{B547D517-B2EE-47E6-93F9-F3ED83337A41}" presName="parTx" presStyleLbl="node1" presStyleIdx="4" presStyleCnt="5">
        <dgm:presLayoutVars>
          <dgm:chMax val="0"/>
          <dgm:chPref val="0"/>
          <dgm:bulletEnabled val="1"/>
        </dgm:presLayoutVars>
      </dgm:prSet>
      <dgm:spPr/>
    </dgm:pt>
    <dgm:pt modelId="{0BA5C6AA-9E04-44AF-B1C1-A4F86877C63E}" type="pres">
      <dgm:prSet presAssocID="{B547D517-B2EE-47E6-93F9-F3ED83337A41}" presName="desTx" presStyleLbl="revTx" presStyleIdx="4" presStyleCnt="5">
        <dgm:presLayoutVars>
          <dgm:bulletEnabled val="1"/>
        </dgm:presLayoutVars>
      </dgm:prSet>
      <dgm:spPr/>
    </dgm:pt>
  </dgm:ptLst>
  <dgm:cxnLst>
    <dgm:cxn modelId="{10418703-8CDB-49BD-8B55-C7550DEE6083}" type="presOf" srcId="{508B0787-4F97-4E27-BF6C-C39F6ED1B9EC}" destId="{2109241C-0025-4FA1-9176-D4AB86733C10}" srcOrd="0" destOrd="1" presId="urn:microsoft.com/office/officeart/2005/8/layout/chevron1"/>
    <dgm:cxn modelId="{5C3FCF18-EAEA-4B58-AF35-AB3ED92C7821}" type="presOf" srcId="{9B8B210B-12CD-4415-9D37-95C3E193956B}" destId="{2109241C-0025-4FA1-9176-D4AB86733C10}" srcOrd="0" destOrd="0" presId="urn:microsoft.com/office/officeart/2005/8/layout/chevron1"/>
    <dgm:cxn modelId="{2C477619-A6C4-4A6C-862F-1307D828B830}" type="presOf" srcId="{0A155E0E-32F3-4074-974F-CCEDECAF285F}" destId="{E87277F8-BFED-4F4D-805E-E7AE8526E3C2}" srcOrd="0" destOrd="0" presId="urn:microsoft.com/office/officeart/2005/8/layout/chevron1"/>
    <dgm:cxn modelId="{2A7FA61B-C434-458B-8360-8AE62EA02839}" type="presOf" srcId="{4CEE0C78-71DC-4534-9601-639F89A096BD}" destId="{D465A445-D946-4127-9519-D529A1FB2070}" srcOrd="0" destOrd="0" presId="urn:microsoft.com/office/officeart/2005/8/layout/chevron1"/>
    <dgm:cxn modelId="{7E187923-A494-4E6C-B343-DE6C3614C835}" srcId="{B4DBD93A-7F97-4997-96A5-677C0E4C551B}" destId="{13A4E775-730E-44FC-8DB6-E745AA569FB3}" srcOrd="0" destOrd="0" parTransId="{B39A4B6E-2091-4393-98F0-9242DD5D5CDF}" sibTransId="{E7E7088B-06CC-43FA-B949-FEDE94090292}"/>
    <dgm:cxn modelId="{7641682B-1BA8-4419-A81D-15DC477B28A3}" srcId="{FD4755DE-64FD-40A1-A45F-5FBF8D88C81E}" destId="{508B0787-4F97-4E27-BF6C-C39F6ED1B9EC}" srcOrd="1" destOrd="0" parTransId="{148786FA-1F4B-4D3E-B960-A56F137F5319}" sibTransId="{B75D637F-102D-4748-A708-6FE56C8B25F4}"/>
    <dgm:cxn modelId="{CF8AE32F-11D6-4523-8448-3B7D194D5584}" srcId="{CF195C44-A3C5-4CE3-B4CD-569D5F3393C9}" destId="{0A155E0E-32F3-4074-974F-CCEDECAF285F}" srcOrd="0" destOrd="0" parTransId="{B3B15F5E-A0A8-4950-B11E-55D190DF44D3}" sibTransId="{6BEF1E0D-A6E0-49E0-A26A-E5BF8420BB30}"/>
    <dgm:cxn modelId="{FAAD423E-EA99-47D1-8025-4A2A09E78C06}" type="presOf" srcId="{B547D517-B2EE-47E6-93F9-F3ED83337A41}" destId="{CAF967E6-FDB3-47D3-930E-11C043B4D698}" srcOrd="0" destOrd="0" presId="urn:microsoft.com/office/officeart/2005/8/layout/chevron1"/>
    <dgm:cxn modelId="{23B4C644-EB0C-43C7-98B4-B8890AF11AB8}" type="presOf" srcId="{FD4755DE-64FD-40A1-A45F-5FBF8D88C81E}" destId="{FE037D3D-FAD9-4DCE-983D-80E10C8F0ECC}" srcOrd="0" destOrd="0" presId="urn:microsoft.com/office/officeart/2005/8/layout/chevron1"/>
    <dgm:cxn modelId="{EF080465-2059-4D5E-9608-9F21A7B14212}" srcId="{B547D517-B2EE-47E6-93F9-F3ED83337A41}" destId="{AE50FA4C-D8E2-4703-86E6-75160E0155D0}" srcOrd="0" destOrd="0" parTransId="{849C5522-4878-44BE-AD14-363325218861}" sibTransId="{5856769B-B28D-4B6E-A5EA-F6F01EBA5AB4}"/>
    <dgm:cxn modelId="{F6FB8849-C1E2-4F2D-B79F-D690D009E60E}" srcId="{FD4755DE-64FD-40A1-A45F-5FBF8D88C81E}" destId="{A71A2A09-7FE7-4364-9BA0-DB561F192FBD}" srcOrd="2" destOrd="0" parTransId="{D367F6AF-D1AC-4A71-88AA-ACC97B3A4880}" sibTransId="{063A1A03-1720-4D25-86CD-6BE60778A993}"/>
    <dgm:cxn modelId="{CE9A006C-A341-4D8B-991B-063B4DC614E3}" srcId="{4CEE0C78-71DC-4534-9601-639F89A096BD}" destId="{FD4755DE-64FD-40A1-A45F-5FBF8D88C81E}" srcOrd="0" destOrd="0" parTransId="{6EFD35CF-3F51-4DBC-970D-FEE5C1C3473B}" sibTransId="{3A3BBF80-62AC-4857-A454-6C56A9156168}"/>
    <dgm:cxn modelId="{A9A89676-8613-406C-BE24-08A665FF7E85}" type="presOf" srcId="{AE50FA4C-D8E2-4703-86E6-75160E0155D0}" destId="{0BA5C6AA-9E04-44AF-B1C1-A4F86877C63E}" srcOrd="0" destOrd="0" presId="urn:microsoft.com/office/officeart/2005/8/layout/chevron1"/>
    <dgm:cxn modelId="{DEB32E59-C9DF-46C8-A193-7A33C6FD2274}" srcId="{FD4755DE-64FD-40A1-A45F-5FBF8D88C81E}" destId="{9B8B210B-12CD-4415-9D37-95C3E193956B}" srcOrd="0" destOrd="0" parTransId="{2BFB137A-E25E-4AB2-81E9-B5F94CE86A7D}" sibTransId="{77BBDA29-5EB0-4F54-869A-065AD7066A68}"/>
    <dgm:cxn modelId="{5AD15C79-6E35-4C25-8055-5CA68F258146}" type="presOf" srcId="{B4DBD93A-7F97-4997-96A5-677C0E4C551B}" destId="{E12F2483-E3B4-4B19-9FF0-9AA61AACD7FD}" srcOrd="0" destOrd="0" presId="urn:microsoft.com/office/officeart/2005/8/layout/chevron1"/>
    <dgm:cxn modelId="{C7251E8C-1624-45D4-AB02-C4CFBBBBA300}" srcId="{1D436A21-3706-42BE-850C-192C14555F19}" destId="{607212EF-4E93-4A50-88E4-04E640DF651F}" srcOrd="0" destOrd="0" parTransId="{5743BBF9-954F-4EB8-A9FB-6C010947A73F}" sibTransId="{2E4A4F11-2DAE-4957-8269-B2FDD12347C3}"/>
    <dgm:cxn modelId="{D840C18D-1A26-49E3-BB27-F0ED06B31800}" type="presOf" srcId="{607212EF-4E93-4A50-88E4-04E640DF651F}" destId="{5893FED3-CD71-4FA1-BEAA-F983BEF46564}" srcOrd="0" destOrd="0" presId="urn:microsoft.com/office/officeart/2005/8/layout/chevron1"/>
    <dgm:cxn modelId="{C1BACD9A-B547-482E-B33A-198BE005E9B7}" type="presOf" srcId="{CF195C44-A3C5-4CE3-B4CD-569D5F3393C9}" destId="{DB0C34B5-691A-46A6-BE08-FDE7E1FDA337}" srcOrd="0" destOrd="0" presId="urn:microsoft.com/office/officeart/2005/8/layout/chevron1"/>
    <dgm:cxn modelId="{B3758FA0-B80F-4534-90AF-99AFD23758F9}" srcId="{4CEE0C78-71DC-4534-9601-639F89A096BD}" destId="{1D436A21-3706-42BE-850C-192C14555F19}" srcOrd="1" destOrd="0" parTransId="{5A349D19-950F-49B7-ACCC-B9EE76EFD678}" sibTransId="{A26C20A7-F69F-4752-845A-8D494029D1A5}"/>
    <dgm:cxn modelId="{6A321FA9-59DB-4D00-8BCF-BF2814456581}" srcId="{4CEE0C78-71DC-4534-9601-639F89A096BD}" destId="{B4DBD93A-7F97-4997-96A5-677C0E4C551B}" srcOrd="2" destOrd="0" parTransId="{D2EEAD42-8D6A-4676-B610-8BE1C79B2F2B}" sibTransId="{A1DAD32B-6570-4422-AD51-12B2FA9B162D}"/>
    <dgm:cxn modelId="{FD756FB6-A2C9-401B-AD25-DB81154169A2}" type="presOf" srcId="{1D436A21-3706-42BE-850C-192C14555F19}" destId="{DB1EDC5D-F9AC-4179-A698-A24185DAF453}" srcOrd="0" destOrd="0" presId="urn:microsoft.com/office/officeart/2005/8/layout/chevron1"/>
    <dgm:cxn modelId="{1E49B2CE-97F9-4DB8-A24C-B8DC528A5770}" srcId="{4CEE0C78-71DC-4534-9601-639F89A096BD}" destId="{B547D517-B2EE-47E6-93F9-F3ED83337A41}" srcOrd="4" destOrd="0" parTransId="{FD4C0D02-47E7-47D8-B5D9-ED03DE0ED156}" sibTransId="{5CB58218-3E20-48ED-8DC3-BF85FD47CB63}"/>
    <dgm:cxn modelId="{8318EEE0-8C74-4711-82B8-8E4C56B80610}" srcId="{4CEE0C78-71DC-4534-9601-639F89A096BD}" destId="{CF195C44-A3C5-4CE3-B4CD-569D5F3393C9}" srcOrd="3" destOrd="0" parTransId="{4388990B-B9B9-4DF9-BFA0-335D6507DC1F}" sibTransId="{41EC6FAF-C19D-44B0-A8D9-55F4AADD858F}"/>
    <dgm:cxn modelId="{B8D73BF7-2473-4E43-A3FE-5A1396DBC24E}" type="presOf" srcId="{A71A2A09-7FE7-4364-9BA0-DB561F192FBD}" destId="{2109241C-0025-4FA1-9176-D4AB86733C10}" srcOrd="0" destOrd="2" presId="urn:microsoft.com/office/officeart/2005/8/layout/chevron1"/>
    <dgm:cxn modelId="{1655C0FC-D535-4922-AB3E-764F7373C121}" type="presOf" srcId="{13A4E775-730E-44FC-8DB6-E745AA569FB3}" destId="{3C76A4BA-752F-44A8-9969-77BA6AA5DE8A}" srcOrd="0" destOrd="0" presId="urn:microsoft.com/office/officeart/2005/8/layout/chevron1"/>
    <dgm:cxn modelId="{5866AC57-D060-4CC9-9D55-E70402EF75F0}" type="presParOf" srcId="{D465A445-D946-4127-9519-D529A1FB2070}" destId="{C607B9EF-EC85-42EA-8C14-FAAD9AC7DAC4}" srcOrd="0" destOrd="0" presId="urn:microsoft.com/office/officeart/2005/8/layout/chevron1"/>
    <dgm:cxn modelId="{040D7EA8-A237-46D2-ACD9-50E232F0CB82}" type="presParOf" srcId="{C607B9EF-EC85-42EA-8C14-FAAD9AC7DAC4}" destId="{FE037D3D-FAD9-4DCE-983D-80E10C8F0ECC}" srcOrd="0" destOrd="0" presId="urn:microsoft.com/office/officeart/2005/8/layout/chevron1"/>
    <dgm:cxn modelId="{F740ED7F-2606-4F40-BF80-178ADB429570}" type="presParOf" srcId="{C607B9EF-EC85-42EA-8C14-FAAD9AC7DAC4}" destId="{2109241C-0025-4FA1-9176-D4AB86733C10}" srcOrd="1" destOrd="0" presId="urn:microsoft.com/office/officeart/2005/8/layout/chevron1"/>
    <dgm:cxn modelId="{B8A42E13-4502-401A-8A04-F00069171527}" type="presParOf" srcId="{D465A445-D946-4127-9519-D529A1FB2070}" destId="{6454CC74-4EDA-4042-830F-6D07917CAF86}" srcOrd="1" destOrd="0" presId="urn:microsoft.com/office/officeart/2005/8/layout/chevron1"/>
    <dgm:cxn modelId="{4CE41C94-CCE6-4EF7-88B4-E044D09DFBC9}" type="presParOf" srcId="{D465A445-D946-4127-9519-D529A1FB2070}" destId="{0ADEC63D-877F-4CD6-A42F-8C9EF5749A28}" srcOrd="2" destOrd="0" presId="urn:microsoft.com/office/officeart/2005/8/layout/chevron1"/>
    <dgm:cxn modelId="{33390F0B-57B0-49BE-A701-B9F1EE8F3C0B}" type="presParOf" srcId="{0ADEC63D-877F-4CD6-A42F-8C9EF5749A28}" destId="{DB1EDC5D-F9AC-4179-A698-A24185DAF453}" srcOrd="0" destOrd="0" presId="urn:microsoft.com/office/officeart/2005/8/layout/chevron1"/>
    <dgm:cxn modelId="{9D34924F-63FD-421E-96D4-6C4075B904B3}" type="presParOf" srcId="{0ADEC63D-877F-4CD6-A42F-8C9EF5749A28}" destId="{5893FED3-CD71-4FA1-BEAA-F983BEF46564}" srcOrd="1" destOrd="0" presId="urn:microsoft.com/office/officeart/2005/8/layout/chevron1"/>
    <dgm:cxn modelId="{B7FA363C-7A60-4E0A-985B-AD10A7512E13}" type="presParOf" srcId="{D465A445-D946-4127-9519-D529A1FB2070}" destId="{D2025760-1A8D-46E5-A48A-FCA8A1E6F504}" srcOrd="3" destOrd="0" presId="urn:microsoft.com/office/officeart/2005/8/layout/chevron1"/>
    <dgm:cxn modelId="{B854F2B0-3ACB-43C0-842D-BAB621016A3A}" type="presParOf" srcId="{D465A445-D946-4127-9519-D529A1FB2070}" destId="{818CD227-EBD7-4737-8444-485E3D1958A5}" srcOrd="4" destOrd="0" presId="urn:microsoft.com/office/officeart/2005/8/layout/chevron1"/>
    <dgm:cxn modelId="{A2A6F482-7407-48FF-B813-985D56A24F4B}" type="presParOf" srcId="{818CD227-EBD7-4737-8444-485E3D1958A5}" destId="{E12F2483-E3B4-4B19-9FF0-9AA61AACD7FD}" srcOrd="0" destOrd="0" presId="urn:microsoft.com/office/officeart/2005/8/layout/chevron1"/>
    <dgm:cxn modelId="{73296FC1-894A-457F-AFA4-EECAA9ED3D98}" type="presParOf" srcId="{818CD227-EBD7-4737-8444-485E3D1958A5}" destId="{3C76A4BA-752F-44A8-9969-77BA6AA5DE8A}" srcOrd="1" destOrd="0" presId="urn:microsoft.com/office/officeart/2005/8/layout/chevron1"/>
    <dgm:cxn modelId="{E9374326-BCB1-4B29-8369-78236D6556EE}" type="presParOf" srcId="{D465A445-D946-4127-9519-D529A1FB2070}" destId="{A859C86A-DED5-4F6D-B4D5-0EA757B473B6}" srcOrd="5" destOrd="0" presId="urn:microsoft.com/office/officeart/2005/8/layout/chevron1"/>
    <dgm:cxn modelId="{01C57657-6587-4BC1-B112-513C7418663A}" type="presParOf" srcId="{D465A445-D946-4127-9519-D529A1FB2070}" destId="{2EFA5E7E-8D8A-4F08-840A-8321A7DF145D}" srcOrd="6" destOrd="0" presId="urn:microsoft.com/office/officeart/2005/8/layout/chevron1"/>
    <dgm:cxn modelId="{AD338E1E-BD22-4192-A20D-8A8E2C78C141}" type="presParOf" srcId="{2EFA5E7E-8D8A-4F08-840A-8321A7DF145D}" destId="{DB0C34B5-691A-46A6-BE08-FDE7E1FDA337}" srcOrd="0" destOrd="0" presId="urn:microsoft.com/office/officeart/2005/8/layout/chevron1"/>
    <dgm:cxn modelId="{D4DA6013-3DDF-4556-A12C-1951B1A85156}" type="presParOf" srcId="{2EFA5E7E-8D8A-4F08-840A-8321A7DF145D}" destId="{E87277F8-BFED-4F4D-805E-E7AE8526E3C2}" srcOrd="1" destOrd="0" presId="urn:microsoft.com/office/officeart/2005/8/layout/chevron1"/>
    <dgm:cxn modelId="{745C02DB-351F-40E1-9495-1306A43E7A0F}" type="presParOf" srcId="{D465A445-D946-4127-9519-D529A1FB2070}" destId="{F76BEE5B-EA45-44D8-B122-FEB8615C3F0D}" srcOrd="7" destOrd="0" presId="urn:microsoft.com/office/officeart/2005/8/layout/chevron1"/>
    <dgm:cxn modelId="{43AB077E-F451-4B29-9375-300E70B05CAC}" type="presParOf" srcId="{D465A445-D946-4127-9519-D529A1FB2070}" destId="{13F27D3B-7BFB-48E3-9478-BCA310643963}" srcOrd="8" destOrd="0" presId="urn:microsoft.com/office/officeart/2005/8/layout/chevron1"/>
    <dgm:cxn modelId="{EC7ECD44-9A2B-4CC3-8BAC-6BB3B3298612}" type="presParOf" srcId="{13F27D3B-7BFB-48E3-9478-BCA310643963}" destId="{CAF967E6-FDB3-47D3-930E-11C043B4D698}" srcOrd="0" destOrd="0" presId="urn:microsoft.com/office/officeart/2005/8/layout/chevron1"/>
    <dgm:cxn modelId="{864DBA4B-2A42-40F6-8055-B1D74488CAAD}" type="presParOf" srcId="{13F27D3B-7BFB-48E3-9478-BCA310643963}" destId="{0BA5C6AA-9E04-44AF-B1C1-A4F86877C63E}" srcOrd="1"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37D3D-FAD9-4DCE-983D-80E10C8F0ECC}">
      <dsp:nvSpPr>
        <dsp:cNvPr id="0" name=""/>
        <dsp:cNvSpPr/>
      </dsp:nvSpPr>
      <dsp:spPr>
        <a:xfrm>
          <a:off x="182015" y="19753"/>
          <a:ext cx="4981368" cy="1350000"/>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rtl="0">
            <a:lnSpc>
              <a:spcPct val="90000"/>
            </a:lnSpc>
            <a:spcBef>
              <a:spcPct val="0"/>
            </a:spcBef>
            <a:spcAft>
              <a:spcPct val="35000"/>
            </a:spcAft>
            <a:buNone/>
          </a:pPr>
          <a:r>
            <a:rPr lang="en-US" sz="3600" b="0" kern="1200" baseline="0" dirty="0">
              <a:latin typeface="Arial"/>
              <a:cs typeface="Arial"/>
            </a:rPr>
            <a:t>Data Processing</a:t>
          </a:r>
        </a:p>
      </dsp:txBody>
      <dsp:txXfrm>
        <a:off x="857015" y="19753"/>
        <a:ext cx="3631368" cy="1350000"/>
      </dsp:txXfrm>
    </dsp:sp>
    <dsp:sp modelId="{2109241C-0025-4FA1-9176-D4AB86733C10}">
      <dsp:nvSpPr>
        <dsp:cNvPr id="0" name=""/>
        <dsp:cNvSpPr/>
      </dsp:nvSpPr>
      <dsp:spPr>
        <a:xfrm>
          <a:off x="576898" y="1527734"/>
          <a:ext cx="4334029" cy="196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l" defTabSz="1244600" rtl="0">
            <a:lnSpc>
              <a:spcPct val="90000"/>
            </a:lnSpc>
            <a:spcBef>
              <a:spcPct val="0"/>
            </a:spcBef>
            <a:spcAft>
              <a:spcPct val="15000"/>
            </a:spcAft>
            <a:buChar char="•"/>
          </a:pPr>
          <a:r>
            <a:rPr lang="en-US" sz="2800" b="0" kern="1200" baseline="0" dirty="0">
              <a:latin typeface="Arial"/>
              <a:cs typeface="Arial"/>
            </a:rPr>
            <a:t>Standardize units and binned age variable</a:t>
          </a:r>
        </a:p>
        <a:p>
          <a:pPr marL="285750" lvl="1" indent="-285750" algn="l" defTabSz="1244600" rtl="0">
            <a:lnSpc>
              <a:spcPct val="90000"/>
            </a:lnSpc>
            <a:spcBef>
              <a:spcPct val="0"/>
            </a:spcBef>
            <a:spcAft>
              <a:spcPct val="15000"/>
            </a:spcAft>
            <a:buChar char="•"/>
          </a:pPr>
          <a:r>
            <a:rPr lang="en-US" sz="2800" b="0" kern="1200" baseline="0" dirty="0">
              <a:latin typeface="Arial"/>
              <a:cs typeface="Arial"/>
            </a:rPr>
            <a:t>Grouped breeds &amp;colors</a:t>
          </a:r>
        </a:p>
        <a:p>
          <a:pPr marL="285750" lvl="1" indent="-285750" algn="l" defTabSz="1244600" rtl="0">
            <a:lnSpc>
              <a:spcPct val="90000"/>
            </a:lnSpc>
            <a:spcBef>
              <a:spcPct val="0"/>
            </a:spcBef>
            <a:spcAft>
              <a:spcPct val="15000"/>
            </a:spcAft>
            <a:buChar char="•"/>
          </a:pPr>
          <a:r>
            <a:rPr lang="en-US" sz="2800" b="0" kern="1200" baseline="0" dirty="0">
              <a:latin typeface="Arial"/>
              <a:cs typeface="Arial"/>
            </a:rPr>
            <a:t>Filtered cats and dogs</a:t>
          </a:r>
        </a:p>
      </dsp:txBody>
      <dsp:txXfrm>
        <a:off x="576898" y="1527734"/>
        <a:ext cx="4334029" cy="1968750"/>
      </dsp:txXfrm>
    </dsp:sp>
    <dsp:sp modelId="{DB1EDC5D-F9AC-4179-A698-A24185DAF453}">
      <dsp:nvSpPr>
        <dsp:cNvPr id="0" name=""/>
        <dsp:cNvSpPr/>
      </dsp:nvSpPr>
      <dsp:spPr>
        <a:xfrm>
          <a:off x="4947383" y="19753"/>
          <a:ext cx="4981368" cy="1350000"/>
        </a:xfrm>
        <a:prstGeom prst="chevron">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US" sz="3600" b="0" kern="1200" baseline="0">
              <a:latin typeface="Arial"/>
              <a:cs typeface="Arial"/>
            </a:rPr>
            <a:t>Model Training</a:t>
          </a:r>
          <a:endParaRPr lang="en-US" sz="3600" kern="1200"/>
        </a:p>
      </dsp:txBody>
      <dsp:txXfrm>
        <a:off x="5622383" y="19753"/>
        <a:ext cx="3631368" cy="1350000"/>
      </dsp:txXfrm>
    </dsp:sp>
    <dsp:sp modelId="{5893FED3-CD71-4FA1-BEAA-F983BEF46564}">
      <dsp:nvSpPr>
        <dsp:cNvPr id="0" name=""/>
        <dsp:cNvSpPr/>
      </dsp:nvSpPr>
      <dsp:spPr>
        <a:xfrm>
          <a:off x="4947383" y="1538503"/>
          <a:ext cx="3985094" cy="196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ctr" defTabSz="1244600">
            <a:lnSpc>
              <a:spcPct val="90000"/>
            </a:lnSpc>
            <a:spcBef>
              <a:spcPct val="0"/>
            </a:spcBef>
            <a:spcAft>
              <a:spcPct val="15000"/>
            </a:spcAft>
            <a:buFont typeface="Arial" panose="020B0604020202020204" pitchFamily="34" charset="0"/>
            <a:buNone/>
          </a:pPr>
          <a:r>
            <a:rPr lang="en-US" sz="2800" kern="1200" baseline="0" dirty="0">
              <a:latin typeface="Arial"/>
              <a:cs typeface="Arial"/>
            </a:rPr>
            <a:t>Logistic Regression, Random and Boosted Forests were trained on 67K samples</a:t>
          </a:r>
        </a:p>
      </dsp:txBody>
      <dsp:txXfrm>
        <a:off x="4947383" y="1538503"/>
        <a:ext cx="3985094" cy="1968750"/>
      </dsp:txXfrm>
    </dsp:sp>
    <dsp:sp modelId="{E12F2483-E3B4-4B19-9FF0-9AA61AACD7FD}">
      <dsp:nvSpPr>
        <dsp:cNvPr id="0" name=""/>
        <dsp:cNvSpPr/>
      </dsp:nvSpPr>
      <dsp:spPr>
        <a:xfrm>
          <a:off x="9712752" y="19753"/>
          <a:ext cx="4981368" cy="1350000"/>
        </a:xfrm>
        <a:prstGeom prst="chevron">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rtl="0">
            <a:lnSpc>
              <a:spcPct val="90000"/>
            </a:lnSpc>
            <a:spcBef>
              <a:spcPct val="0"/>
            </a:spcBef>
            <a:spcAft>
              <a:spcPct val="35000"/>
            </a:spcAft>
            <a:buNone/>
          </a:pPr>
          <a:r>
            <a:rPr lang="en-US" sz="3600" kern="1200" baseline="0">
              <a:latin typeface="Arial"/>
              <a:cs typeface="Arial"/>
            </a:rPr>
            <a:t>Model Tuning</a:t>
          </a:r>
        </a:p>
      </dsp:txBody>
      <dsp:txXfrm>
        <a:off x="10387752" y="19753"/>
        <a:ext cx="3631368" cy="1350000"/>
      </dsp:txXfrm>
    </dsp:sp>
    <dsp:sp modelId="{3C76A4BA-752F-44A8-9969-77BA6AA5DE8A}">
      <dsp:nvSpPr>
        <dsp:cNvPr id="0" name=""/>
        <dsp:cNvSpPr/>
      </dsp:nvSpPr>
      <dsp:spPr>
        <a:xfrm>
          <a:off x="9712752" y="1538503"/>
          <a:ext cx="3985094" cy="196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ctr" defTabSz="1244600">
            <a:lnSpc>
              <a:spcPct val="90000"/>
            </a:lnSpc>
            <a:spcBef>
              <a:spcPct val="0"/>
            </a:spcBef>
            <a:spcAft>
              <a:spcPct val="15000"/>
            </a:spcAft>
            <a:buNone/>
          </a:pPr>
          <a:r>
            <a:rPr lang="en-US" sz="2800" kern="1200" baseline="0">
              <a:latin typeface="Arial"/>
              <a:cs typeface="Arial"/>
            </a:rPr>
            <a:t>Model parameters were tuned for best classification results</a:t>
          </a:r>
        </a:p>
      </dsp:txBody>
      <dsp:txXfrm>
        <a:off x="9712752" y="1538503"/>
        <a:ext cx="3985094" cy="1968750"/>
      </dsp:txXfrm>
    </dsp:sp>
    <dsp:sp modelId="{DB0C34B5-691A-46A6-BE08-FDE7E1FDA337}">
      <dsp:nvSpPr>
        <dsp:cNvPr id="0" name=""/>
        <dsp:cNvSpPr/>
      </dsp:nvSpPr>
      <dsp:spPr>
        <a:xfrm>
          <a:off x="14478121" y="19753"/>
          <a:ext cx="4981368" cy="1350000"/>
        </a:xfrm>
        <a:prstGeom prst="chevron">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rtl="0">
            <a:lnSpc>
              <a:spcPct val="90000"/>
            </a:lnSpc>
            <a:spcBef>
              <a:spcPct val="0"/>
            </a:spcBef>
            <a:spcAft>
              <a:spcPct val="35000"/>
            </a:spcAft>
            <a:buNone/>
          </a:pPr>
          <a:r>
            <a:rPr lang="en-US" sz="3600" kern="1200" baseline="0">
              <a:latin typeface="Arial"/>
              <a:cs typeface="Arial"/>
            </a:rPr>
            <a:t>Predictions</a:t>
          </a:r>
        </a:p>
      </dsp:txBody>
      <dsp:txXfrm>
        <a:off x="15153121" y="19753"/>
        <a:ext cx="3631368" cy="1350000"/>
      </dsp:txXfrm>
    </dsp:sp>
    <dsp:sp modelId="{E87277F8-BFED-4F4D-805E-E7AE8526E3C2}">
      <dsp:nvSpPr>
        <dsp:cNvPr id="0" name=""/>
        <dsp:cNvSpPr/>
      </dsp:nvSpPr>
      <dsp:spPr>
        <a:xfrm>
          <a:off x="14478121" y="1538503"/>
          <a:ext cx="3985094" cy="196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ctr" defTabSz="1244600">
            <a:lnSpc>
              <a:spcPct val="90000"/>
            </a:lnSpc>
            <a:spcBef>
              <a:spcPct val="0"/>
            </a:spcBef>
            <a:spcAft>
              <a:spcPct val="15000"/>
            </a:spcAft>
            <a:buNone/>
          </a:pPr>
          <a:r>
            <a:rPr lang="en-US" sz="2800" kern="1200" baseline="0">
              <a:latin typeface="Arial"/>
              <a:cs typeface="Arial"/>
            </a:rPr>
            <a:t>Predictions were made for Training and Validation data</a:t>
          </a:r>
        </a:p>
      </dsp:txBody>
      <dsp:txXfrm>
        <a:off x="14478121" y="1538503"/>
        <a:ext cx="3985094" cy="1968750"/>
      </dsp:txXfrm>
    </dsp:sp>
    <dsp:sp modelId="{CAF967E6-FDB3-47D3-930E-11C043B4D698}">
      <dsp:nvSpPr>
        <dsp:cNvPr id="0" name=""/>
        <dsp:cNvSpPr/>
      </dsp:nvSpPr>
      <dsp:spPr>
        <a:xfrm>
          <a:off x="19243489" y="19753"/>
          <a:ext cx="4981368" cy="1350000"/>
        </a:xfrm>
        <a:prstGeom prst="chevron">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US" sz="3600" kern="1200" baseline="0">
              <a:latin typeface="Arial"/>
              <a:cs typeface="Arial"/>
            </a:rPr>
            <a:t>Evaluation</a:t>
          </a:r>
        </a:p>
      </dsp:txBody>
      <dsp:txXfrm>
        <a:off x="19918489" y="19753"/>
        <a:ext cx="3631368" cy="1350000"/>
      </dsp:txXfrm>
    </dsp:sp>
    <dsp:sp modelId="{0BA5C6AA-9E04-44AF-B1C1-A4F86877C63E}">
      <dsp:nvSpPr>
        <dsp:cNvPr id="0" name=""/>
        <dsp:cNvSpPr/>
      </dsp:nvSpPr>
      <dsp:spPr>
        <a:xfrm>
          <a:off x="19243489" y="1538503"/>
          <a:ext cx="3985094" cy="196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ctr" defTabSz="1244600">
            <a:lnSpc>
              <a:spcPct val="90000"/>
            </a:lnSpc>
            <a:spcBef>
              <a:spcPct val="0"/>
            </a:spcBef>
            <a:spcAft>
              <a:spcPct val="15000"/>
            </a:spcAft>
            <a:buNone/>
          </a:pPr>
          <a:r>
            <a:rPr lang="en-US" sz="2800" kern="1200" baseline="0" dirty="0">
              <a:latin typeface="Arial"/>
              <a:cs typeface="Arial"/>
            </a:rPr>
            <a:t>Best model was chosen based on various metrics</a:t>
          </a:r>
        </a:p>
      </dsp:txBody>
      <dsp:txXfrm>
        <a:off x="19243489" y="1538503"/>
        <a:ext cx="3985094" cy="19687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7:36.138"/>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0 74,'0'-1,"0"0,0-1,1 1,-1-1,0 1,1 0,-1-1,1 1,-1 0,1-1,-1 1,1 0,0 0,0 0,0 0,0 0,0 0,0 0,0 0,0 0,0 0,0 0,2 0,32-12,-34 12,38-8,1 1,0 2,41-1,127 6,-129 1,2475 3,-2496-3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8:19.062"/>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1 142,'212'2,"247"-6,-20-57,-438 61,133-30,-75 15,85-10,-10 18,-76 6</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8:32.864"/>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0 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7:40.402"/>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1 209,'51'-2,"-1"-3,85-20,37-3,34 17,-113 8,125-19,-93 1,136-27,-185 32,0 5,1 2,103 2,-122 7</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7:44.037"/>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0,'20'1,"0"1,0 1,0 1,26 9,28 5,94 20,-94-20,2-2,99 7,167-21,-208-4,-75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7:45.678"/>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0 0,'12'0,"15"0,16 0,11 0,8 0,6 0,2 0,2 0,-1 0,-12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7:52.332"/>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0 2,'32'-1,"-6"1,0 0,0 1,0 2,27 6,53 13,1-5,161 6,226-23,-211-5,264 6,-488-1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7:55.938"/>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0 1,'24'0,"18"0,15 0,9 0,5 0,2 0,0 0,0 0,-1 0,-1 0,-13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7:59.769"/>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1,'0'2,"1"1,0-1,0 0,0 1,0-1,0 0,0 0,0 0,1 0,-1 0,1 0,-1 0,1 0,0-1,0 1,0-1,0 1,0-1,0 1,0-1,1 0,-1 0,0 0,1-1,-1 1,5 0,11 4,0-1,26 2,-36-5,145 9,180-10,-142-3,783 2,-910 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8:03.723"/>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1 143,'4808'0,"-4778"-1,-1-1,0-2,0 0,0-3,0 0,-1-1,0-2,30-15,-21 10,0 2,1 2,0 2,72-9,156 9,-202 10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7-26T19:28:07.656"/>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1 209,'194'2,"222"-6,-198-27,-29 3,41-8,-146 20,101-6,437 18,-312 8,952-4,-1206-3,-2-3,83-18,58-6,-9 21,-103 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7026BA-50E8-7644-BEF6-07CACBFB9997}" type="datetimeFigureOut">
              <a:rPr lang="en-US" smtClean="0"/>
              <a:t>7/26/2022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6A170F-69B8-B741-A099-15AE468EF203}" type="slidenum">
              <a:rPr lang="en-US" smtClean="0"/>
              <a:t>‹#›</a:t>
            </a:fld>
            <a:endParaRPr lang="en-US"/>
          </a:p>
        </p:txBody>
      </p:sp>
    </p:spTree>
    <p:extLst>
      <p:ext uri="{BB962C8B-B14F-4D97-AF65-F5344CB8AC3E}">
        <p14:creationId xmlns:p14="http://schemas.microsoft.com/office/powerpoint/2010/main" val="4093209334"/>
      </p:ext>
    </p:extLst>
  </p:cSld>
  <p:clrMap bg1="lt1" tx1="dk1" bg2="lt2" tx2="dk2" accent1="accent1" accent2="accent2" accent3="accent3" accent4="accent4" accent5="accent5" accent6="accent6" hlink="hlink" folHlink="folHlink"/>
  <p:notesStyle>
    <a:lvl1pPr marL="0" algn="l" defTabSz="1672300" rtl="0" eaLnBrk="1" latinLnBrk="0" hangingPunct="1">
      <a:defRPr sz="4400" kern="1200">
        <a:solidFill>
          <a:schemeClr val="tx1"/>
        </a:solidFill>
        <a:latin typeface="+mn-lt"/>
        <a:ea typeface="+mn-ea"/>
        <a:cs typeface="+mn-cs"/>
      </a:defRPr>
    </a:lvl1pPr>
    <a:lvl2pPr marL="1672300" algn="l" defTabSz="1672300" rtl="0" eaLnBrk="1" latinLnBrk="0" hangingPunct="1">
      <a:defRPr sz="4400" kern="1200">
        <a:solidFill>
          <a:schemeClr val="tx1"/>
        </a:solidFill>
        <a:latin typeface="+mn-lt"/>
        <a:ea typeface="+mn-ea"/>
        <a:cs typeface="+mn-cs"/>
      </a:defRPr>
    </a:lvl2pPr>
    <a:lvl3pPr marL="3344601" algn="l" defTabSz="1672300" rtl="0" eaLnBrk="1" latinLnBrk="0" hangingPunct="1">
      <a:defRPr sz="4400" kern="1200">
        <a:solidFill>
          <a:schemeClr val="tx1"/>
        </a:solidFill>
        <a:latin typeface="+mn-lt"/>
        <a:ea typeface="+mn-ea"/>
        <a:cs typeface="+mn-cs"/>
      </a:defRPr>
    </a:lvl3pPr>
    <a:lvl4pPr marL="5016901" algn="l" defTabSz="1672300" rtl="0" eaLnBrk="1" latinLnBrk="0" hangingPunct="1">
      <a:defRPr sz="4400" kern="1200">
        <a:solidFill>
          <a:schemeClr val="tx1"/>
        </a:solidFill>
        <a:latin typeface="+mn-lt"/>
        <a:ea typeface="+mn-ea"/>
        <a:cs typeface="+mn-cs"/>
      </a:defRPr>
    </a:lvl4pPr>
    <a:lvl5pPr marL="6689202" algn="l" defTabSz="1672300" rtl="0" eaLnBrk="1" latinLnBrk="0" hangingPunct="1">
      <a:defRPr sz="4400" kern="1200">
        <a:solidFill>
          <a:schemeClr val="tx1"/>
        </a:solidFill>
        <a:latin typeface="+mn-lt"/>
        <a:ea typeface="+mn-ea"/>
        <a:cs typeface="+mn-cs"/>
      </a:defRPr>
    </a:lvl5pPr>
    <a:lvl6pPr marL="8361502" algn="l" defTabSz="1672300" rtl="0" eaLnBrk="1" latinLnBrk="0" hangingPunct="1">
      <a:defRPr sz="4400" kern="1200">
        <a:solidFill>
          <a:schemeClr val="tx1"/>
        </a:solidFill>
        <a:latin typeface="+mn-lt"/>
        <a:ea typeface="+mn-ea"/>
        <a:cs typeface="+mn-cs"/>
      </a:defRPr>
    </a:lvl6pPr>
    <a:lvl7pPr marL="10033803" algn="l" defTabSz="1672300" rtl="0" eaLnBrk="1" latinLnBrk="0" hangingPunct="1">
      <a:defRPr sz="4400" kern="1200">
        <a:solidFill>
          <a:schemeClr val="tx1"/>
        </a:solidFill>
        <a:latin typeface="+mn-lt"/>
        <a:ea typeface="+mn-ea"/>
        <a:cs typeface="+mn-cs"/>
      </a:defRPr>
    </a:lvl7pPr>
    <a:lvl8pPr marL="11706103" algn="l" defTabSz="1672300" rtl="0" eaLnBrk="1" latinLnBrk="0" hangingPunct="1">
      <a:defRPr sz="4400" kern="1200">
        <a:solidFill>
          <a:schemeClr val="tx1"/>
        </a:solidFill>
        <a:latin typeface="+mn-lt"/>
        <a:ea typeface="+mn-ea"/>
        <a:cs typeface="+mn-cs"/>
      </a:defRPr>
    </a:lvl8pPr>
    <a:lvl9pPr marL="13378404" algn="l" defTabSz="1672300" rtl="0" eaLnBrk="1" latinLnBrk="0" hangingPunct="1">
      <a:defRPr sz="4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Single sided</a:t>
            </a:r>
            <a:r>
              <a:rPr lang="en-US" baseline="0" dirty="0"/>
              <a:t> poster!</a:t>
            </a:r>
            <a:endParaRPr lang="en-US" dirty="0"/>
          </a:p>
        </p:txBody>
      </p:sp>
      <p:sp>
        <p:nvSpPr>
          <p:cNvPr id="4" name="Slide Number Placeholder 3"/>
          <p:cNvSpPr>
            <a:spLocks noGrp="1"/>
          </p:cNvSpPr>
          <p:nvPr>
            <p:ph type="sldNum" sz="quarter" idx="10"/>
          </p:nvPr>
        </p:nvSpPr>
        <p:spPr/>
        <p:txBody>
          <a:bodyPr/>
          <a:lstStyle/>
          <a:p>
            <a:fld id="{3859A05F-9442-1B4B-8130-ABC0D5C36496}" type="slidenum">
              <a:rPr lang="en-US" smtClean="0"/>
              <a:t>1</a:t>
            </a:fld>
            <a:endParaRPr lang="en-US"/>
          </a:p>
        </p:txBody>
      </p:sp>
    </p:spTree>
    <p:extLst>
      <p:ext uri="{BB962C8B-B14F-4D97-AF65-F5344CB8AC3E}">
        <p14:creationId xmlns:p14="http://schemas.microsoft.com/office/powerpoint/2010/main" val="2033698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6A170F-69B8-B741-A099-15AE468EF203}" type="slidenum">
              <a:rPr lang="en-US" smtClean="0"/>
              <a:t>2</a:t>
            </a:fld>
            <a:endParaRPr lang="en-US"/>
          </a:p>
        </p:txBody>
      </p:sp>
    </p:spTree>
    <p:extLst>
      <p:ext uri="{BB962C8B-B14F-4D97-AF65-F5344CB8AC3E}">
        <p14:creationId xmlns:p14="http://schemas.microsoft.com/office/powerpoint/2010/main" val="3643227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20639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99A3A1B-DF3E-744D-8B1E-6A95EC44F141}"/>
              </a:ext>
            </a:extLst>
          </p:cNvPr>
          <p:cNvSpPr/>
          <p:nvPr userDrawn="1"/>
        </p:nvSpPr>
        <p:spPr>
          <a:xfrm>
            <a:off x="128238" y="135563"/>
            <a:ext cx="37206936" cy="3052346"/>
          </a:xfrm>
          <a:prstGeom prst="rect">
            <a:avLst/>
          </a:prstGeom>
          <a:gradFill>
            <a:gsLst>
              <a:gs pos="51000">
                <a:srgbClr val="7030A0"/>
              </a:gs>
              <a:gs pos="0">
                <a:schemeClr val="tx1">
                  <a:lumMod val="85000"/>
                  <a:lumOff val="15000"/>
                </a:schemeClr>
              </a:gs>
            </a:gsLst>
            <a:lin ang="10800000" scaled="1"/>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0" b="1" dirty="0"/>
          </a:p>
        </p:txBody>
      </p:sp>
      <p:pic>
        <p:nvPicPr>
          <p:cNvPr id="8" name="Picture 7">
            <a:extLst>
              <a:ext uri="{FF2B5EF4-FFF2-40B4-BE49-F238E27FC236}">
                <a16:creationId xmlns:a16="http://schemas.microsoft.com/office/drawing/2014/main" id="{BBD62289-E21A-A84C-B9FF-372D3A5ABFCB}"/>
              </a:ext>
            </a:extLst>
          </p:cNvPr>
          <p:cNvPicPr>
            <a:picLocks noChangeAspect="1"/>
          </p:cNvPicPr>
          <p:nvPr userDrawn="1"/>
        </p:nvPicPr>
        <p:blipFill rotWithShape="1">
          <a:blip r:embed="rId3"/>
          <a:srcRect t="51125" r="21951" b="23543"/>
          <a:stretch/>
        </p:blipFill>
        <p:spPr>
          <a:xfrm>
            <a:off x="13187468" y="135563"/>
            <a:ext cx="23864465" cy="3052346"/>
          </a:xfrm>
          <a:prstGeom prst="rect">
            <a:avLst/>
          </a:prstGeom>
        </p:spPr>
      </p:pic>
      <p:pic>
        <p:nvPicPr>
          <p:cNvPr id="10" name="Picture 9">
            <a:extLst>
              <a:ext uri="{FF2B5EF4-FFF2-40B4-BE49-F238E27FC236}">
                <a16:creationId xmlns:a16="http://schemas.microsoft.com/office/drawing/2014/main" id="{A13C1942-B6CB-234D-A64E-BA5BA2E0ADCA}"/>
              </a:ext>
            </a:extLst>
          </p:cNvPr>
          <p:cNvPicPr>
            <a:picLocks noChangeAspect="1"/>
          </p:cNvPicPr>
          <p:nvPr userDrawn="1"/>
        </p:nvPicPr>
        <p:blipFill rotWithShape="1">
          <a:blip r:embed="rId4">
            <a:alphaModFix amt="21000"/>
          </a:blip>
          <a:srcRect l="21392" t="33930" b="35518"/>
          <a:stretch/>
        </p:blipFill>
        <p:spPr>
          <a:xfrm>
            <a:off x="137905" y="135563"/>
            <a:ext cx="25340597" cy="3052346"/>
          </a:xfrm>
          <a:prstGeom prst="rect">
            <a:avLst/>
          </a:prstGeom>
        </p:spPr>
      </p:pic>
      <p:pic>
        <p:nvPicPr>
          <p:cNvPr id="5" name="Picture 4">
            <a:extLst>
              <a:ext uri="{FF2B5EF4-FFF2-40B4-BE49-F238E27FC236}">
                <a16:creationId xmlns:a16="http://schemas.microsoft.com/office/drawing/2014/main" id="{859B8E0C-7487-5943-852B-843831F4AC6E}"/>
              </a:ext>
            </a:extLst>
          </p:cNvPr>
          <p:cNvPicPr>
            <a:picLocks noChangeAspect="1"/>
          </p:cNvPicPr>
          <p:nvPr userDrawn="1"/>
        </p:nvPicPr>
        <p:blipFill>
          <a:blip r:embed="rId5"/>
          <a:stretch>
            <a:fillRect/>
          </a:stretch>
        </p:blipFill>
        <p:spPr>
          <a:xfrm>
            <a:off x="1233138" y="441074"/>
            <a:ext cx="2936526" cy="2521582"/>
          </a:xfrm>
          <a:prstGeom prst="rect">
            <a:avLst/>
          </a:prstGeom>
        </p:spPr>
      </p:pic>
    </p:spTree>
    <p:extLst>
      <p:ext uri="{BB962C8B-B14F-4D97-AF65-F5344CB8AC3E}">
        <p14:creationId xmlns:p14="http://schemas.microsoft.com/office/powerpoint/2010/main" val="689549096"/>
      </p:ext>
    </p:extLst>
  </p:cSld>
  <p:clrMap bg1="lt1" tx1="dk1" bg2="lt2" tx2="dk2" accent1="accent1" accent2="accent2" accent3="accent3" accent4="accent4" accent5="accent5" accent6="accent6" hlink="hlink" folHlink="folHlink"/>
  <p:sldLayoutIdLst>
    <p:sldLayoutId id="2147483650" r:id="rId1"/>
  </p:sldLayoutIdLst>
  <p:txStyles>
    <p:titleStyle>
      <a:lvl1pPr algn="ctr" defTabSz="1672300" rtl="0" eaLnBrk="1" latinLnBrk="0" hangingPunct="1">
        <a:spcBef>
          <a:spcPct val="0"/>
        </a:spcBef>
        <a:buNone/>
        <a:defRPr sz="16100" kern="1200">
          <a:solidFill>
            <a:schemeClr val="tx1"/>
          </a:solidFill>
          <a:latin typeface="+mj-lt"/>
          <a:ea typeface="+mj-ea"/>
          <a:cs typeface="+mj-cs"/>
        </a:defRPr>
      </a:lvl1pPr>
    </p:titleStyle>
    <p:bodyStyle>
      <a:lvl1pPr marL="1254225" indent="-1254225" algn="l" defTabSz="1672300" rtl="0" eaLnBrk="1" latinLnBrk="0" hangingPunct="1">
        <a:spcBef>
          <a:spcPct val="20000"/>
        </a:spcBef>
        <a:buFont typeface="Arial"/>
        <a:buChar char="•"/>
        <a:defRPr sz="11700" kern="1200">
          <a:solidFill>
            <a:schemeClr val="tx1"/>
          </a:solidFill>
          <a:latin typeface="+mn-lt"/>
          <a:ea typeface="+mn-ea"/>
          <a:cs typeface="+mn-cs"/>
        </a:defRPr>
      </a:lvl1pPr>
      <a:lvl2pPr marL="2717488" indent="-1045188" algn="l" defTabSz="1672300" rtl="0" eaLnBrk="1" latinLnBrk="0" hangingPunct="1">
        <a:spcBef>
          <a:spcPct val="20000"/>
        </a:spcBef>
        <a:buFont typeface="Arial"/>
        <a:buChar char="–"/>
        <a:defRPr sz="10200" kern="1200">
          <a:solidFill>
            <a:schemeClr val="tx1"/>
          </a:solidFill>
          <a:latin typeface="+mn-lt"/>
          <a:ea typeface="+mn-ea"/>
          <a:cs typeface="+mn-cs"/>
        </a:defRPr>
      </a:lvl2pPr>
      <a:lvl3pPr marL="4180751" indent="-836150" algn="l" defTabSz="1672300" rtl="0" eaLnBrk="1" latinLnBrk="0" hangingPunct="1">
        <a:spcBef>
          <a:spcPct val="20000"/>
        </a:spcBef>
        <a:buFont typeface="Arial"/>
        <a:buChar char="•"/>
        <a:defRPr sz="8800" kern="1200">
          <a:solidFill>
            <a:schemeClr val="tx1"/>
          </a:solidFill>
          <a:latin typeface="+mn-lt"/>
          <a:ea typeface="+mn-ea"/>
          <a:cs typeface="+mn-cs"/>
        </a:defRPr>
      </a:lvl3pPr>
      <a:lvl4pPr marL="5853052" indent="-836150" algn="l" defTabSz="1672300" rtl="0" eaLnBrk="1" latinLnBrk="0" hangingPunct="1">
        <a:spcBef>
          <a:spcPct val="20000"/>
        </a:spcBef>
        <a:buFont typeface="Arial"/>
        <a:buChar char="–"/>
        <a:defRPr sz="7300" kern="1200">
          <a:solidFill>
            <a:schemeClr val="tx1"/>
          </a:solidFill>
          <a:latin typeface="+mn-lt"/>
          <a:ea typeface="+mn-ea"/>
          <a:cs typeface="+mn-cs"/>
        </a:defRPr>
      </a:lvl4pPr>
      <a:lvl5pPr marL="7525352" indent="-836150" algn="l" defTabSz="1672300" rtl="0" eaLnBrk="1" latinLnBrk="0" hangingPunct="1">
        <a:spcBef>
          <a:spcPct val="20000"/>
        </a:spcBef>
        <a:buFont typeface="Arial"/>
        <a:buChar char="»"/>
        <a:defRPr sz="7300" kern="1200">
          <a:solidFill>
            <a:schemeClr val="tx1"/>
          </a:solidFill>
          <a:latin typeface="+mn-lt"/>
          <a:ea typeface="+mn-ea"/>
          <a:cs typeface="+mn-cs"/>
        </a:defRPr>
      </a:lvl5pPr>
      <a:lvl6pPr marL="9197652" indent="-836150" algn="l" defTabSz="1672300" rtl="0" eaLnBrk="1" latinLnBrk="0" hangingPunct="1">
        <a:spcBef>
          <a:spcPct val="20000"/>
        </a:spcBef>
        <a:buFont typeface="Arial"/>
        <a:buChar char="•"/>
        <a:defRPr sz="7300" kern="1200">
          <a:solidFill>
            <a:schemeClr val="tx1"/>
          </a:solidFill>
          <a:latin typeface="+mn-lt"/>
          <a:ea typeface="+mn-ea"/>
          <a:cs typeface="+mn-cs"/>
        </a:defRPr>
      </a:lvl6pPr>
      <a:lvl7pPr marL="10869953" indent="-836150" algn="l" defTabSz="1672300" rtl="0" eaLnBrk="1" latinLnBrk="0" hangingPunct="1">
        <a:spcBef>
          <a:spcPct val="20000"/>
        </a:spcBef>
        <a:buFont typeface="Arial"/>
        <a:buChar char="•"/>
        <a:defRPr sz="7300" kern="1200">
          <a:solidFill>
            <a:schemeClr val="tx1"/>
          </a:solidFill>
          <a:latin typeface="+mn-lt"/>
          <a:ea typeface="+mn-ea"/>
          <a:cs typeface="+mn-cs"/>
        </a:defRPr>
      </a:lvl7pPr>
      <a:lvl8pPr marL="12542253" indent="-836150" algn="l" defTabSz="1672300" rtl="0" eaLnBrk="1" latinLnBrk="0" hangingPunct="1">
        <a:spcBef>
          <a:spcPct val="20000"/>
        </a:spcBef>
        <a:buFont typeface="Arial"/>
        <a:buChar char="•"/>
        <a:defRPr sz="7300" kern="1200">
          <a:solidFill>
            <a:schemeClr val="tx1"/>
          </a:solidFill>
          <a:latin typeface="+mn-lt"/>
          <a:ea typeface="+mn-ea"/>
          <a:cs typeface="+mn-cs"/>
        </a:defRPr>
      </a:lvl8pPr>
      <a:lvl9pPr marL="14214554" indent="-836150" algn="l" defTabSz="1672300"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300" rtl="0" eaLnBrk="1" latinLnBrk="0" hangingPunct="1">
        <a:defRPr sz="6600" kern="1200">
          <a:solidFill>
            <a:schemeClr val="tx1"/>
          </a:solidFill>
          <a:latin typeface="+mn-lt"/>
          <a:ea typeface="+mn-ea"/>
          <a:cs typeface="+mn-cs"/>
        </a:defRPr>
      </a:lvl1pPr>
      <a:lvl2pPr marL="1672300" algn="l" defTabSz="1672300" rtl="0" eaLnBrk="1" latinLnBrk="0" hangingPunct="1">
        <a:defRPr sz="6600" kern="1200">
          <a:solidFill>
            <a:schemeClr val="tx1"/>
          </a:solidFill>
          <a:latin typeface="+mn-lt"/>
          <a:ea typeface="+mn-ea"/>
          <a:cs typeface="+mn-cs"/>
        </a:defRPr>
      </a:lvl2pPr>
      <a:lvl3pPr marL="3344601" algn="l" defTabSz="1672300" rtl="0" eaLnBrk="1" latinLnBrk="0" hangingPunct="1">
        <a:defRPr sz="6600" kern="1200">
          <a:solidFill>
            <a:schemeClr val="tx1"/>
          </a:solidFill>
          <a:latin typeface="+mn-lt"/>
          <a:ea typeface="+mn-ea"/>
          <a:cs typeface="+mn-cs"/>
        </a:defRPr>
      </a:lvl3pPr>
      <a:lvl4pPr marL="5016901" algn="l" defTabSz="1672300" rtl="0" eaLnBrk="1" latinLnBrk="0" hangingPunct="1">
        <a:defRPr sz="6600" kern="1200">
          <a:solidFill>
            <a:schemeClr val="tx1"/>
          </a:solidFill>
          <a:latin typeface="+mn-lt"/>
          <a:ea typeface="+mn-ea"/>
          <a:cs typeface="+mn-cs"/>
        </a:defRPr>
      </a:lvl4pPr>
      <a:lvl5pPr marL="6689202" algn="l" defTabSz="1672300" rtl="0" eaLnBrk="1" latinLnBrk="0" hangingPunct="1">
        <a:defRPr sz="6600" kern="1200">
          <a:solidFill>
            <a:schemeClr val="tx1"/>
          </a:solidFill>
          <a:latin typeface="+mn-lt"/>
          <a:ea typeface="+mn-ea"/>
          <a:cs typeface="+mn-cs"/>
        </a:defRPr>
      </a:lvl5pPr>
      <a:lvl6pPr marL="8361502" algn="l" defTabSz="1672300" rtl="0" eaLnBrk="1" latinLnBrk="0" hangingPunct="1">
        <a:defRPr sz="6600" kern="1200">
          <a:solidFill>
            <a:schemeClr val="tx1"/>
          </a:solidFill>
          <a:latin typeface="+mn-lt"/>
          <a:ea typeface="+mn-ea"/>
          <a:cs typeface="+mn-cs"/>
        </a:defRPr>
      </a:lvl6pPr>
      <a:lvl7pPr marL="10033803" algn="l" defTabSz="1672300" rtl="0" eaLnBrk="1" latinLnBrk="0" hangingPunct="1">
        <a:defRPr sz="6600" kern="1200">
          <a:solidFill>
            <a:schemeClr val="tx1"/>
          </a:solidFill>
          <a:latin typeface="+mn-lt"/>
          <a:ea typeface="+mn-ea"/>
          <a:cs typeface="+mn-cs"/>
        </a:defRPr>
      </a:lvl7pPr>
      <a:lvl8pPr marL="11706103" algn="l" defTabSz="1672300" rtl="0" eaLnBrk="1" latinLnBrk="0" hangingPunct="1">
        <a:defRPr sz="6600" kern="1200">
          <a:solidFill>
            <a:schemeClr val="tx1"/>
          </a:solidFill>
          <a:latin typeface="+mn-lt"/>
          <a:ea typeface="+mn-ea"/>
          <a:cs typeface="+mn-cs"/>
        </a:defRPr>
      </a:lvl8pPr>
      <a:lvl9pPr marL="13378404" algn="l" defTabSz="1672300" rtl="0" eaLnBrk="1" latinLnBrk="0" hangingPunct="1">
        <a:defRPr sz="6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6.png"/><Relationship Id="rId4" Type="http://schemas.openxmlformats.org/officeDocument/2006/relationships/diagramData" Target="../diagrams/data1.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customXml" Target="../ink/ink3.xml"/><Relationship Id="rId18" Type="http://schemas.openxmlformats.org/officeDocument/2006/relationships/image" Target="../media/image16.png"/><Relationship Id="rId26" Type="http://schemas.openxmlformats.org/officeDocument/2006/relationships/image" Target="../media/image20.png"/><Relationship Id="rId3" Type="http://schemas.openxmlformats.org/officeDocument/2006/relationships/image" Target="../media/image7.png"/><Relationship Id="rId21" Type="http://schemas.openxmlformats.org/officeDocument/2006/relationships/customXml" Target="../ink/ink7.xml"/><Relationship Id="rId7" Type="http://schemas.openxmlformats.org/officeDocument/2006/relationships/image" Target="../media/image4.png"/><Relationship Id="rId12" Type="http://schemas.openxmlformats.org/officeDocument/2006/relationships/image" Target="../media/image13.png"/><Relationship Id="rId17" Type="http://schemas.openxmlformats.org/officeDocument/2006/relationships/customXml" Target="../ink/ink5.xml"/><Relationship Id="rId25" Type="http://schemas.openxmlformats.org/officeDocument/2006/relationships/customXml" Target="../ink/ink9.xml"/><Relationship Id="rId2" Type="http://schemas.openxmlformats.org/officeDocument/2006/relationships/notesSlide" Target="../notesSlides/notesSlide2.xml"/><Relationship Id="rId16" Type="http://schemas.openxmlformats.org/officeDocument/2006/relationships/image" Target="../media/image15.png"/><Relationship Id="rId20" Type="http://schemas.openxmlformats.org/officeDocument/2006/relationships/image" Target="../media/image17.png"/><Relationship Id="rId29" Type="http://schemas.openxmlformats.org/officeDocument/2006/relationships/customXml" Target="../ink/ink11.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customXml" Target="../ink/ink2.xml"/><Relationship Id="rId24" Type="http://schemas.openxmlformats.org/officeDocument/2006/relationships/image" Target="../media/image19.png"/><Relationship Id="rId5" Type="http://schemas.openxmlformats.org/officeDocument/2006/relationships/image" Target="../media/image9.png"/><Relationship Id="rId15" Type="http://schemas.openxmlformats.org/officeDocument/2006/relationships/customXml" Target="../ink/ink4.xml"/><Relationship Id="rId23" Type="http://schemas.openxmlformats.org/officeDocument/2006/relationships/customXml" Target="../ink/ink8.xml"/><Relationship Id="rId28" Type="http://schemas.openxmlformats.org/officeDocument/2006/relationships/image" Target="../media/image21.png"/><Relationship Id="rId10" Type="http://schemas.openxmlformats.org/officeDocument/2006/relationships/image" Target="../media/image12.png"/><Relationship Id="rId19" Type="http://schemas.openxmlformats.org/officeDocument/2006/relationships/customXml" Target="../ink/ink6.xml"/><Relationship Id="rId4" Type="http://schemas.openxmlformats.org/officeDocument/2006/relationships/image" Target="../media/image8.png"/><Relationship Id="rId9" Type="http://schemas.openxmlformats.org/officeDocument/2006/relationships/customXml" Target="../ink/ink1.xml"/><Relationship Id="rId14" Type="http://schemas.openxmlformats.org/officeDocument/2006/relationships/image" Target="../media/image14.png"/><Relationship Id="rId22" Type="http://schemas.openxmlformats.org/officeDocument/2006/relationships/image" Target="../media/image18.png"/><Relationship Id="rId27" Type="http://schemas.openxmlformats.org/officeDocument/2006/relationships/customXml" Target="../ink/ink10.xml"/><Relationship Id="rId30"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68507786-416B-DA43-A666-A2070C68FD40}"/>
              </a:ext>
            </a:extLst>
          </p:cNvPr>
          <p:cNvSpPr/>
          <p:nvPr/>
        </p:nvSpPr>
        <p:spPr>
          <a:xfrm>
            <a:off x="128238" y="135563"/>
            <a:ext cx="37206936" cy="305234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US" sz="7000" b="1" dirty="0"/>
              <a:t>Euthanasia in Animal Shelters:</a:t>
            </a:r>
          </a:p>
          <a:p>
            <a:pPr algn="ctr"/>
            <a:r>
              <a:rPr lang="en-US" sz="7000" b="1" dirty="0"/>
              <a:t>Why are felines and canines being put down?</a:t>
            </a:r>
          </a:p>
        </p:txBody>
      </p:sp>
      <p:sp>
        <p:nvSpPr>
          <p:cNvPr id="76" name="Text Box 37"/>
          <p:cNvSpPr txBox="1">
            <a:spLocks noChangeArrowheads="1"/>
          </p:cNvSpPr>
          <p:nvPr/>
        </p:nvSpPr>
        <p:spPr bwMode="auto">
          <a:xfrm>
            <a:off x="265272" y="4199243"/>
            <a:ext cx="6938223" cy="4680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spcAft>
                <a:spcPts val="600"/>
              </a:spcAft>
              <a:buFont typeface="Arial"/>
              <a:buChar char="•"/>
            </a:pPr>
            <a:r>
              <a:rPr lang="en-US" sz="2800" dirty="0">
                <a:solidFill>
                  <a:srgbClr val="000000"/>
                </a:solidFill>
                <a:latin typeface="Arial"/>
                <a:ea typeface="ＭＳ Ｐゴシック"/>
              </a:rPr>
              <a:t>Each year about 920,000 animals are euthanized annually.</a:t>
            </a:r>
          </a:p>
          <a:p>
            <a:pPr marL="457200" indent="-457200">
              <a:spcAft>
                <a:spcPts val="600"/>
              </a:spcAft>
              <a:buFont typeface="Arial"/>
              <a:buChar char="•"/>
            </a:pPr>
            <a:r>
              <a:rPr lang="en-US" sz="2800" dirty="0">
                <a:solidFill>
                  <a:srgbClr val="000000"/>
                </a:solidFill>
                <a:latin typeface="Arial"/>
                <a:ea typeface="ＭＳ Ｐゴシック"/>
              </a:rPr>
              <a:t>Using JMP Pro we identify key factors that contribute to the </a:t>
            </a:r>
            <a:r>
              <a:rPr lang="en-US" sz="2800" dirty="0" err="1">
                <a:solidFill>
                  <a:srgbClr val="000000"/>
                </a:solidFill>
                <a:latin typeface="Arial"/>
                <a:ea typeface="ＭＳ Ｐゴシック"/>
              </a:rPr>
              <a:t>euthanization</a:t>
            </a:r>
            <a:r>
              <a:rPr lang="en-US" sz="2800" dirty="0">
                <a:solidFill>
                  <a:srgbClr val="000000"/>
                </a:solidFill>
                <a:latin typeface="Arial"/>
                <a:ea typeface="ＭＳ Ｐゴシック"/>
              </a:rPr>
              <a:t> of a ​canines and felines</a:t>
            </a:r>
          </a:p>
          <a:p>
            <a:pPr marL="457200" indent="-457200">
              <a:spcAft>
                <a:spcPts val="600"/>
              </a:spcAft>
              <a:buFont typeface="Arial"/>
              <a:buChar char="•"/>
            </a:pPr>
            <a:r>
              <a:rPr lang="en-US" sz="2800" dirty="0">
                <a:solidFill>
                  <a:srgbClr val="000000"/>
                </a:solidFill>
                <a:latin typeface="Arial"/>
                <a:ea typeface="ＭＳ Ｐゴシック"/>
              </a:rPr>
              <a:t>Using these insights, Animal</a:t>
            </a:r>
            <a:r>
              <a:rPr lang="en-US" sz="2800" b="0" i="0" u="none" strike="noStrike" baseline="0" dirty="0">
                <a:solidFill>
                  <a:srgbClr val="000000"/>
                </a:solidFill>
                <a:latin typeface="Arial"/>
                <a:ea typeface="ＭＳ Ｐゴシック"/>
              </a:rPr>
              <a:t> </a:t>
            </a:r>
            <a:r>
              <a:rPr lang="en-US" sz="2800" dirty="0">
                <a:solidFill>
                  <a:srgbClr val="000000"/>
                </a:solidFill>
                <a:latin typeface="Arial"/>
                <a:ea typeface="ＭＳ Ｐゴシック"/>
              </a:rPr>
              <a:t>Shelter </a:t>
            </a:r>
            <a:r>
              <a:rPr lang="en-US" sz="2800" b="0" i="0" u="none" strike="noStrike" baseline="0" dirty="0">
                <a:solidFill>
                  <a:srgbClr val="000000"/>
                </a:solidFill>
                <a:latin typeface="Arial"/>
                <a:ea typeface="ＭＳ Ｐゴシック"/>
              </a:rPr>
              <a:t>funds can be </a:t>
            </a:r>
            <a:r>
              <a:rPr lang="en-US" sz="2800" dirty="0">
                <a:solidFill>
                  <a:srgbClr val="000000"/>
                </a:solidFill>
                <a:latin typeface="Arial"/>
                <a:ea typeface="ＭＳ Ｐゴシック"/>
                <a:cs typeface="Arial"/>
              </a:rPr>
              <a:t>properly </a:t>
            </a:r>
            <a:r>
              <a:rPr lang="en-US" sz="2800" b="0" i="0" u="none" strike="noStrike" baseline="0" dirty="0">
                <a:solidFill>
                  <a:srgbClr val="000000"/>
                </a:solidFill>
                <a:latin typeface="Arial"/>
                <a:ea typeface="ＭＳ Ｐゴシック"/>
              </a:rPr>
              <a:t>channeled to relevant sectors </a:t>
            </a:r>
            <a:r>
              <a:rPr lang="en-US" sz="2800" dirty="0">
                <a:solidFill>
                  <a:srgbClr val="000000"/>
                </a:solidFill>
                <a:latin typeface="Arial"/>
                <a:ea typeface="ＭＳ Ｐゴシック"/>
              </a:rPr>
              <a:t>to minimize deaths </a:t>
            </a:r>
            <a:endParaRPr lang="en-US" sz="2800" dirty="0"/>
          </a:p>
          <a:p>
            <a:pPr marL="457200" indent="-457200">
              <a:spcAft>
                <a:spcPts val="600"/>
              </a:spcAft>
              <a:buFont typeface="Arial"/>
              <a:buChar char="•"/>
            </a:pPr>
            <a:r>
              <a:rPr lang="en-US" sz="2800" dirty="0">
                <a:solidFill>
                  <a:srgbClr val="000000"/>
                </a:solidFill>
                <a:latin typeface="Arial"/>
                <a:ea typeface="ＭＳ Ｐゴシック"/>
              </a:rPr>
              <a:t>Further, predictions can be made on what animals will be euthanized</a:t>
            </a:r>
            <a:endParaRPr lang="en-US" sz="2800" b="0" i="0" u="none" strike="noStrike" baseline="0" dirty="0">
              <a:solidFill>
                <a:srgbClr val="000000"/>
              </a:solidFill>
              <a:latin typeface="Arial"/>
              <a:ea typeface="ＭＳ Ｐゴシック"/>
            </a:endParaRPr>
          </a:p>
        </p:txBody>
      </p:sp>
      <p:sp>
        <p:nvSpPr>
          <p:cNvPr id="81" name="Text Box 142"/>
          <p:cNvSpPr txBox="1">
            <a:spLocks noChangeArrowheads="1"/>
          </p:cNvSpPr>
          <p:nvPr/>
        </p:nvSpPr>
        <p:spPr bwMode="auto">
          <a:xfrm>
            <a:off x="11818834" y="18612850"/>
            <a:ext cx="279677" cy="3966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endParaRPr lang="en-US" sz="1600"/>
          </a:p>
        </p:txBody>
      </p:sp>
      <p:sp>
        <p:nvSpPr>
          <p:cNvPr id="5" name="Rectangle 4"/>
          <p:cNvSpPr/>
          <p:nvPr/>
        </p:nvSpPr>
        <p:spPr>
          <a:xfrm>
            <a:off x="169825" y="3104083"/>
            <a:ext cx="37141488" cy="817992"/>
          </a:xfrm>
          <a:prstGeom prst="rect">
            <a:avLst/>
          </a:prstGeom>
          <a:solidFill>
            <a:srgbClr val="44545D"/>
          </a:solidFill>
          <a:ln>
            <a:no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5000" dirty="0">
                <a:solidFill>
                  <a:schemeClr val="bg1"/>
                </a:solidFill>
              </a:rPr>
              <a:t> </a:t>
            </a:r>
            <a:r>
              <a:rPr lang="en-US" sz="5000">
                <a:solidFill>
                  <a:schemeClr val="bg1"/>
                </a:solidFill>
              </a:rPr>
              <a:t>           </a:t>
            </a:r>
            <a:r>
              <a:rPr lang="en-US" sz="5000" dirty="0">
                <a:solidFill>
                  <a:schemeClr val="bg1"/>
                </a:solidFill>
              </a:rPr>
              <a:t>Introduction</a:t>
            </a:r>
            <a:r>
              <a:rPr lang="en-US" sz="5000">
                <a:solidFill>
                  <a:schemeClr val="bg1"/>
                </a:solidFill>
              </a:rPr>
              <a:t>                        </a:t>
            </a:r>
            <a:r>
              <a:rPr lang="en-US" sz="5000" dirty="0">
                <a:solidFill>
                  <a:schemeClr val="bg1"/>
                </a:solidFill>
              </a:rPr>
              <a:t>Data Overview </a:t>
            </a:r>
            <a:r>
              <a:rPr lang="en-US" sz="5000">
                <a:solidFill>
                  <a:schemeClr val="bg1"/>
                </a:solidFill>
              </a:rPr>
              <a:t>                                                                             </a:t>
            </a:r>
            <a:r>
              <a:rPr lang="en-US" sz="5000" dirty="0">
                <a:solidFill>
                  <a:schemeClr val="bg1"/>
                </a:solidFill>
              </a:rPr>
              <a:t>Data Exploration</a:t>
            </a:r>
          </a:p>
        </p:txBody>
      </p:sp>
      <p:sp>
        <p:nvSpPr>
          <p:cNvPr id="100" name="Rectangle 99"/>
          <p:cNvSpPr/>
          <p:nvPr/>
        </p:nvSpPr>
        <p:spPr>
          <a:xfrm>
            <a:off x="169824" y="9183292"/>
            <a:ext cx="37206936" cy="731520"/>
          </a:xfrm>
          <a:prstGeom prst="rect">
            <a:avLst/>
          </a:prstGeom>
          <a:solidFill>
            <a:srgbClr val="44545D"/>
          </a:solidFill>
          <a:ln>
            <a:no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5000">
                <a:solidFill>
                  <a:schemeClr val="bg1"/>
                </a:solidFill>
              </a:rPr>
              <a:t>                                                                                                            </a:t>
            </a:r>
            <a:r>
              <a:rPr lang="en-US" sz="5000" dirty="0">
                <a:solidFill>
                  <a:schemeClr val="bg1"/>
                </a:solidFill>
              </a:rPr>
              <a:t>Predictive Modelling</a:t>
            </a:r>
            <a:endParaRPr lang="en-US" sz="4000" i="1" dirty="0">
              <a:solidFill>
                <a:schemeClr val="bg1"/>
              </a:solidFill>
              <a:cs typeface="Calibri"/>
            </a:endParaRPr>
          </a:p>
        </p:txBody>
      </p:sp>
      <p:cxnSp>
        <p:nvCxnSpPr>
          <p:cNvPr id="9" name="Straight Connector 8"/>
          <p:cNvCxnSpPr>
            <a:cxnSpLocks/>
          </p:cNvCxnSpPr>
          <p:nvPr/>
        </p:nvCxnSpPr>
        <p:spPr>
          <a:xfrm>
            <a:off x="7304075" y="4546581"/>
            <a:ext cx="0" cy="4184568"/>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02" name="Straight Connector 101"/>
          <p:cNvCxnSpPr>
            <a:cxnSpLocks/>
          </p:cNvCxnSpPr>
          <p:nvPr/>
        </p:nvCxnSpPr>
        <p:spPr>
          <a:xfrm>
            <a:off x="26828604" y="14825885"/>
            <a:ext cx="50286" cy="5791722"/>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57460" y="135563"/>
            <a:ext cx="37314852" cy="21029682"/>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3130C004-0057-2E42-8BEC-865B3B97DFBA}"/>
              </a:ext>
            </a:extLst>
          </p:cNvPr>
          <p:cNvSpPr>
            <a:spLocks noChangeAspect="1"/>
          </p:cNvSpPr>
          <p:nvPr/>
        </p:nvSpPr>
        <p:spPr>
          <a:xfrm>
            <a:off x="34114387" y="352718"/>
            <a:ext cx="3065841" cy="2377440"/>
          </a:xfrm>
          <a:prstGeom prst="rect">
            <a:avLst/>
          </a:prstGeom>
          <a:solidFill>
            <a:schemeClr val="tx1">
              <a:lumMod val="50000"/>
              <a:lumOff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0"/>
              <a:t>Replace with logo</a:t>
            </a:r>
          </a:p>
        </p:txBody>
      </p:sp>
      <p:pic>
        <p:nvPicPr>
          <p:cNvPr id="2" name="Picture 1">
            <a:extLst>
              <a:ext uri="{FF2B5EF4-FFF2-40B4-BE49-F238E27FC236}">
                <a16:creationId xmlns:a16="http://schemas.microsoft.com/office/drawing/2014/main" id="{C337A29D-4CE5-B184-635A-C177B5033C56}"/>
              </a:ext>
            </a:extLst>
          </p:cNvPr>
          <p:cNvPicPr>
            <a:picLocks noChangeAspect="1"/>
          </p:cNvPicPr>
          <p:nvPr/>
        </p:nvPicPr>
        <p:blipFill>
          <a:blip r:embed="rId3"/>
          <a:stretch>
            <a:fillRect/>
          </a:stretch>
        </p:blipFill>
        <p:spPr>
          <a:xfrm>
            <a:off x="34129938" y="336556"/>
            <a:ext cx="3065435" cy="2371862"/>
          </a:xfrm>
          <a:prstGeom prst="rect">
            <a:avLst/>
          </a:prstGeom>
        </p:spPr>
      </p:pic>
      <p:cxnSp>
        <p:nvCxnSpPr>
          <p:cNvPr id="47" name="Straight Connector 46">
            <a:extLst>
              <a:ext uri="{FF2B5EF4-FFF2-40B4-BE49-F238E27FC236}">
                <a16:creationId xmlns:a16="http://schemas.microsoft.com/office/drawing/2014/main" id="{D27414D0-5D64-1EAC-6373-B47E4D224FAC}"/>
              </a:ext>
            </a:extLst>
          </p:cNvPr>
          <p:cNvCxnSpPr>
            <a:cxnSpLocks/>
          </p:cNvCxnSpPr>
          <p:nvPr/>
        </p:nvCxnSpPr>
        <p:spPr>
          <a:xfrm>
            <a:off x="13605522" y="4547760"/>
            <a:ext cx="0" cy="4184568"/>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0" name="Text Box 37">
            <a:extLst>
              <a:ext uri="{FF2B5EF4-FFF2-40B4-BE49-F238E27FC236}">
                <a16:creationId xmlns:a16="http://schemas.microsoft.com/office/drawing/2014/main" id="{ADE83382-2D64-5F6B-49C8-47A60D762142}"/>
              </a:ext>
            </a:extLst>
          </p:cNvPr>
          <p:cNvSpPr txBox="1">
            <a:spLocks noChangeArrowheads="1"/>
          </p:cNvSpPr>
          <p:nvPr/>
        </p:nvSpPr>
        <p:spPr bwMode="auto">
          <a:xfrm>
            <a:off x="20830594" y="4039215"/>
            <a:ext cx="10219027" cy="48342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a:spcAft>
                <a:spcPts val="600"/>
              </a:spcAft>
            </a:pPr>
            <a:endParaRPr lang="en-US" sz="2800" b="1" dirty="0">
              <a:solidFill>
                <a:srgbClr val="000000"/>
              </a:solidFill>
            </a:endParaRPr>
          </a:p>
          <a:p>
            <a:pPr marL="457200" indent="-457200">
              <a:spcAft>
                <a:spcPts val="600"/>
              </a:spcAft>
              <a:buFont typeface="Arial" panose="020B0604020202020204" pitchFamily="34" charset="0"/>
              <a:buChar char="•"/>
            </a:pPr>
            <a:r>
              <a:rPr lang="en-US" sz="2800" dirty="0">
                <a:solidFill>
                  <a:srgbClr val="000000"/>
                </a:solidFill>
                <a:latin typeface="Arial"/>
                <a:ea typeface="ＭＳ Ｐゴシック"/>
              </a:rPr>
              <a:t>There are about 67K observations of cats and dogs in the animal shelter of which 3,171 animals were euthanized</a:t>
            </a:r>
          </a:p>
          <a:p>
            <a:pPr marL="457200" indent="-457200">
              <a:spcAft>
                <a:spcPts val="600"/>
              </a:spcAft>
              <a:buFont typeface="Arial" panose="020B0604020202020204" pitchFamily="34" charset="0"/>
              <a:buChar char="•"/>
            </a:pPr>
            <a:r>
              <a:rPr lang="en-US" sz="2800" dirty="0">
                <a:solidFill>
                  <a:srgbClr val="000000"/>
                </a:solidFill>
                <a:latin typeface="Arial"/>
                <a:ea typeface="ＭＳ Ｐゴシック"/>
              </a:rPr>
              <a:t>The distribution of euthanized cats and dogs were equal</a:t>
            </a:r>
          </a:p>
          <a:p>
            <a:pPr marL="457200" indent="-457200">
              <a:spcAft>
                <a:spcPts val="600"/>
              </a:spcAft>
              <a:buFont typeface="Arial" panose="020B0604020202020204" pitchFamily="34" charset="0"/>
              <a:buChar char="•"/>
            </a:pPr>
            <a:r>
              <a:rPr lang="en-US" sz="2800" dirty="0">
                <a:solidFill>
                  <a:srgbClr val="000000"/>
                </a:solidFill>
                <a:latin typeface="Arial"/>
                <a:ea typeface="ＭＳ Ｐゴシック"/>
              </a:rPr>
              <a:t>Visualizations portray stray animals to be most prone to </a:t>
            </a:r>
            <a:r>
              <a:rPr lang="en-US" sz="2800" dirty="0" err="1">
                <a:solidFill>
                  <a:srgbClr val="000000"/>
                </a:solidFill>
                <a:latin typeface="Arial"/>
                <a:ea typeface="ＭＳ Ｐゴシック"/>
              </a:rPr>
              <a:t>euthanization</a:t>
            </a:r>
            <a:endParaRPr lang="en-US" sz="2800" dirty="0">
              <a:solidFill>
                <a:srgbClr val="000000"/>
              </a:solidFill>
              <a:latin typeface="Arial"/>
              <a:ea typeface="ＭＳ Ｐゴシック"/>
            </a:endParaRPr>
          </a:p>
          <a:p>
            <a:pPr marL="457200" indent="-457200">
              <a:spcAft>
                <a:spcPts val="600"/>
              </a:spcAft>
              <a:buFont typeface="Arial" panose="020B0604020202020204" pitchFamily="34" charset="0"/>
              <a:buChar char="•"/>
            </a:pPr>
            <a:r>
              <a:rPr lang="en-US" sz="2800" dirty="0">
                <a:solidFill>
                  <a:srgbClr val="000000"/>
                </a:solidFill>
                <a:latin typeface="Arial"/>
                <a:ea typeface="ＭＳ Ｐゴシック"/>
              </a:rPr>
              <a:t>Kittens and pups under the age of 15 months contribute to about 25% and 13% of euthanized animals, respectively</a:t>
            </a:r>
            <a:endParaRPr lang="en-US" sz="2800" dirty="0">
              <a:solidFill>
                <a:srgbClr val="000000"/>
              </a:solidFill>
            </a:endParaRPr>
          </a:p>
          <a:p>
            <a:pPr marL="457200" indent="-457200">
              <a:spcAft>
                <a:spcPts val="600"/>
              </a:spcAft>
              <a:buFont typeface="Arial" panose="020B0604020202020204" pitchFamily="34" charset="0"/>
              <a:buChar char="•"/>
            </a:pPr>
            <a:r>
              <a:rPr lang="en-US" sz="2800" dirty="0">
                <a:solidFill>
                  <a:srgbClr val="000000"/>
                </a:solidFill>
                <a:latin typeface="Arial"/>
                <a:ea typeface="ＭＳ Ｐゴシック"/>
              </a:rPr>
              <a:t>Intact males and females of cats and dogs are most prone to </a:t>
            </a:r>
            <a:r>
              <a:rPr lang="en-US" sz="2800" dirty="0" err="1">
                <a:solidFill>
                  <a:srgbClr val="000000"/>
                </a:solidFill>
                <a:latin typeface="Arial"/>
                <a:ea typeface="ＭＳ Ｐゴシック"/>
              </a:rPr>
              <a:t>euthanization</a:t>
            </a:r>
            <a:endParaRPr lang="en-US" sz="2800" dirty="0">
              <a:solidFill>
                <a:srgbClr val="000000"/>
              </a:solidFill>
            </a:endParaRPr>
          </a:p>
        </p:txBody>
      </p:sp>
      <p:graphicFrame>
        <p:nvGraphicFramePr>
          <p:cNvPr id="51" name="Diagram 50">
            <a:extLst>
              <a:ext uri="{FF2B5EF4-FFF2-40B4-BE49-F238E27FC236}">
                <a16:creationId xmlns:a16="http://schemas.microsoft.com/office/drawing/2014/main" id="{D43471F4-20EE-4BCD-BEBA-22CA18BEEFD2}"/>
              </a:ext>
            </a:extLst>
          </p:cNvPr>
          <p:cNvGraphicFramePr/>
          <p:nvPr>
            <p:extLst>
              <p:ext uri="{D42A27DB-BD31-4B8C-83A1-F6EECF244321}">
                <p14:modId xmlns:p14="http://schemas.microsoft.com/office/powerpoint/2010/main" val="4061695486"/>
              </p:ext>
            </p:extLst>
          </p:nvPr>
        </p:nvGraphicFramePr>
        <p:xfrm>
          <a:off x="439141" y="10113847"/>
          <a:ext cx="24232406" cy="35270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2" name="Text Box 37">
            <a:extLst>
              <a:ext uri="{FF2B5EF4-FFF2-40B4-BE49-F238E27FC236}">
                <a16:creationId xmlns:a16="http://schemas.microsoft.com/office/drawing/2014/main" id="{1AC1F930-59DA-CFAF-DB2E-B4247ADF851E}"/>
              </a:ext>
            </a:extLst>
          </p:cNvPr>
          <p:cNvSpPr txBox="1">
            <a:spLocks noChangeArrowheads="1"/>
          </p:cNvSpPr>
          <p:nvPr/>
        </p:nvSpPr>
        <p:spPr bwMode="auto">
          <a:xfrm>
            <a:off x="25085855" y="10133999"/>
            <a:ext cx="12084811" cy="35149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spcAft>
                <a:spcPts val="600"/>
              </a:spcAft>
              <a:buFont typeface="Arial" panose="020B0604020202020204" pitchFamily="34" charset="0"/>
              <a:buChar char="•"/>
            </a:pPr>
            <a:r>
              <a:rPr lang="en-US" sz="2800" dirty="0">
                <a:solidFill>
                  <a:srgbClr val="000000"/>
                </a:solidFill>
              </a:rPr>
              <a:t>Assumptions of variables tested</a:t>
            </a:r>
          </a:p>
          <a:p>
            <a:pPr marL="457200" indent="-457200">
              <a:spcAft>
                <a:spcPts val="600"/>
              </a:spcAft>
              <a:buFont typeface="Arial" panose="020B0604020202020204" pitchFamily="34" charset="0"/>
              <a:buChar char="•"/>
            </a:pPr>
            <a:r>
              <a:rPr lang="en-US" sz="2800" dirty="0">
                <a:solidFill>
                  <a:srgbClr val="000000"/>
                </a:solidFill>
              </a:rPr>
              <a:t>70:30 Training/Validation split used</a:t>
            </a:r>
          </a:p>
          <a:p>
            <a:pPr marL="457200" indent="-457200">
              <a:spcAft>
                <a:spcPts val="600"/>
              </a:spcAft>
              <a:buFont typeface="Arial" panose="020B0604020202020204" pitchFamily="34" charset="0"/>
              <a:buChar char="•"/>
            </a:pPr>
            <a:r>
              <a:rPr lang="en-US" sz="2800" dirty="0">
                <a:solidFill>
                  <a:srgbClr val="000000"/>
                </a:solidFill>
              </a:rPr>
              <a:t>Significant variables interpreted with Logistic Regression</a:t>
            </a:r>
          </a:p>
          <a:p>
            <a:pPr marL="457200" indent="-457200">
              <a:spcAft>
                <a:spcPts val="600"/>
              </a:spcAft>
              <a:buFont typeface="Arial" panose="020B0604020202020204" pitchFamily="34" charset="0"/>
              <a:buChar char="•"/>
            </a:pPr>
            <a:r>
              <a:rPr lang="en-US" sz="2800" dirty="0">
                <a:solidFill>
                  <a:srgbClr val="000000"/>
                </a:solidFill>
              </a:rPr>
              <a:t>Predictions done using Bootstrap and Boosted Forests to solve class imbalance</a:t>
            </a:r>
          </a:p>
          <a:p>
            <a:pPr marL="457200" indent="-457200">
              <a:spcAft>
                <a:spcPts val="600"/>
              </a:spcAft>
              <a:buFont typeface="Arial" panose="020B0604020202020204" pitchFamily="34" charset="0"/>
              <a:buChar char="•"/>
            </a:pPr>
            <a:r>
              <a:rPr lang="en-US" sz="2800">
                <a:solidFill>
                  <a:srgbClr val="000000"/>
                </a:solidFill>
              </a:rPr>
              <a:t>Model parameters tuned (depth of trees, learning parameter, feature selection)</a:t>
            </a:r>
          </a:p>
        </p:txBody>
      </p:sp>
      <p:graphicFrame>
        <p:nvGraphicFramePr>
          <p:cNvPr id="54" name="Table 4">
            <a:extLst>
              <a:ext uri="{FF2B5EF4-FFF2-40B4-BE49-F238E27FC236}">
                <a16:creationId xmlns:a16="http://schemas.microsoft.com/office/drawing/2014/main" id="{84582798-4AAE-E7B8-3195-1105DCB5D667}"/>
              </a:ext>
            </a:extLst>
          </p:cNvPr>
          <p:cNvGraphicFramePr>
            <a:graphicFrameLocks noGrp="1"/>
          </p:cNvGraphicFramePr>
          <p:nvPr>
            <p:extLst>
              <p:ext uri="{D42A27DB-BD31-4B8C-83A1-F6EECF244321}">
                <p14:modId xmlns:p14="http://schemas.microsoft.com/office/powerpoint/2010/main" val="2423711018"/>
              </p:ext>
            </p:extLst>
          </p:nvPr>
        </p:nvGraphicFramePr>
        <p:xfrm>
          <a:off x="7683855" y="4504433"/>
          <a:ext cx="5546123" cy="4227417"/>
        </p:xfrm>
        <a:graphic>
          <a:graphicData uri="http://schemas.openxmlformats.org/drawingml/2006/table">
            <a:tbl>
              <a:tblPr bandRow="1">
                <a:tableStyleId>{775DCB02-9BB8-47FD-8907-85C794F793BA}</a:tableStyleId>
              </a:tblPr>
              <a:tblGrid>
                <a:gridCol w="2440392">
                  <a:extLst>
                    <a:ext uri="{9D8B030D-6E8A-4147-A177-3AD203B41FA5}">
                      <a16:colId xmlns:a16="http://schemas.microsoft.com/office/drawing/2014/main" val="2389072513"/>
                    </a:ext>
                  </a:extLst>
                </a:gridCol>
                <a:gridCol w="3105731">
                  <a:extLst>
                    <a:ext uri="{9D8B030D-6E8A-4147-A177-3AD203B41FA5}">
                      <a16:colId xmlns:a16="http://schemas.microsoft.com/office/drawing/2014/main" val="3037156148"/>
                    </a:ext>
                  </a:extLst>
                </a:gridCol>
              </a:tblGrid>
              <a:tr h="1409139">
                <a:tc>
                  <a:txBody>
                    <a:bodyPr/>
                    <a:lstStyle/>
                    <a:p>
                      <a:pPr algn="ctr"/>
                      <a:r>
                        <a:rPr lang="en-US" sz="2800" b="1" dirty="0">
                          <a:solidFill>
                            <a:schemeClr val="tx1"/>
                          </a:solidFill>
                          <a:latin typeface="Arial"/>
                          <a:cs typeface="Arial"/>
                        </a:rPr>
                        <a:t>Data Source</a:t>
                      </a:r>
                    </a:p>
                  </a:txBody>
                  <a:tcPr anchor="ctr"/>
                </a:tc>
                <a:tc>
                  <a:txBody>
                    <a:bodyPr/>
                    <a:lstStyle/>
                    <a:p>
                      <a:pPr algn="l"/>
                      <a:r>
                        <a:rPr lang="en-US" sz="2800" dirty="0">
                          <a:solidFill>
                            <a:schemeClr val="tx1"/>
                          </a:solidFill>
                          <a:latin typeface="Arial"/>
                          <a:cs typeface="Arial"/>
                        </a:rPr>
                        <a:t>Austin's Open Data Portal</a:t>
                      </a:r>
                    </a:p>
                  </a:txBody>
                  <a:tcPr anchor="ctr"/>
                </a:tc>
                <a:extLst>
                  <a:ext uri="{0D108BD9-81ED-4DB2-BD59-A6C34878D82A}">
                    <a16:rowId xmlns:a16="http://schemas.microsoft.com/office/drawing/2014/main" val="3696548688"/>
                  </a:ext>
                </a:extLst>
              </a:tr>
              <a:tr h="1409139">
                <a:tc>
                  <a:txBody>
                    <a:bodyPr/>
                    <a:lstStyle/>
                    <a:p>
                      <a:pPr algn="ctr"/>
                      <a:r>
                        <a:rPr lang="en-US" sz="2800" b="1">
                          <a:solidFill>
                            <a:schemeClr val="tx1"/>
                          </a:solidFill>
                          <a:latin typeface="Arial"/>
                          <a:cs typeface="Arial"/>
                        </a:rPr>
                        <a:t>Number of observations</a:t>
                      </a:r>
                    </a:p>
                  </a:txBody>
                  <a:tcPr anchor="ctr"/>
                </a:tc>
                <a:tc>
                  <a:txBody>
                    <a:bodyPr/>
                    <a:lstStyle/>
                    <a:p>
                      <a:pPr algn="l"/>
                      <a:r>
                        <a:rPr lang="en-US" sz="2800">
                          <a:solidFill>
                            <a:schemeClr val="tx1"/>
                          </a:solidFill>
                          <a:latin typeface="Arial"/>
                          <a:cs typeface="Arial"/>
                        </a:rPr>
                        <a:t>130,000</a:t>
                      </a:r>
                    </a:p>
                  </a:txBody>
                  <a:tcPr anchor="ctr"/>
                </a:tc>
                <a:extLst>
                  <a:ext uri="{0D108BD9-81ED-4DB2-BD59-A6C34878D82A}">
                    <a16:rowId xmlns:a16="http://schemas.microsoft.com/office/drawing/2014/main" val="337081115"/>
                  </a:ext>
                </a:extLst>
              </a:tr>
              <a:tr h="1409139">
                <a:tc>
                  <a:txBody>
                    <a:bodyPr/>
                    <a:lstStyle/>
                    <a:p>
                      <a:pPr algn="ctr"/>
                      <a:r>
                        <a:rPr lang="en-US" sz="2800" b="1">
                          <a:solidFill>
                            <a:schemeClr val="tx1"/>
                          </a:solidFill>
                          <a:latin typeface="Arial"/>
                          <a:cs typeface="Arial"/>
                        </a:rPr>
                        <a:t>Unique Identifier</a:t>
                      </a:r>
                    </a:p>
                  </a:txBody>
                  <a:tcPr anchor="ctr"/>
                </a:tc>
                <a:tc>
                  <a:txBody>
                    <a:bodyPr/>
                    <a:lstStyle/>
                    <a:p>
                      <a:pPr algn="l"/>
                      <a:r>
                        <a:rPr lang="en-US" sz="2800" dirty="0">
                          <a:solidFill>
                            <a:schemeClr val="tx1"/>
                          </a:solidFill>
                          <a:latin typeface="Arial" panose="020B0604020202020204" pitchFamily="34" charset="0"/>
                          <a:cs typeface="Arial" panose="020B0604020202020204" pitchFamily="34" charset="0"/>
                        </a:rPr>
                        <a:t>Animal_ID</a:t>
                      </a:r>
                    </a:p>
                  </a:txBody>
                  <a:tcPr anchor="ctr"/>
                </a:tc>
                <a:extLst>
                  <a:ext uri="{0D108BD9-81ED-4DB2-BD59-A6C34878D82A}">
                    <a16:rowId xmlns:a16="http://schemas.microsoft.com/office/drawing/2014/main" val="1912351841"/>
                  </a:ext>
                </a:extLst>
              </a:tr>
            </a:tbl>
          </a:graphicData>
        </a:graphic>
      </p:graphicFrame>
      <p:pic>
        <p:nvPicPr>
          <p:cNvPr id="61" name="Picture 61" descr="Chart, bar chart&#10;&#10;Description automatically generated">
            <a:extLst>
              <a:ext uri="{FF2B5EF4-FFF2-40B4-BE49-F238E27FC236}">
                <a16:creationId xmlns:a16="http://schemas.microsoft.com/office/drawing/2014/main" id="{77F2CC61-0CE1-3F50-9F7A-14F9B0730A7D}"/>
              </a:ext>
            </a:extLst>
          </p:cNvPr>
          <p:cNvPicPr>
            <a:picLocks noChangeAspect="1"/>
          </p:cNvPicPr>
          <p:nvPr/>
        </p:nvPicPr>
        <p:blipFill>
          <a:blip r:embed="rId9"/>
          <a:stretch>
            <a:fillRect/>
          </a:stretch>
        </p:blipFill>
        <p:spPr>
          <a:xfrm>
            <a:off x="13916617" y="4253147"/>
            <a:ext cx="6841847" cy="4630015"/>
          </a:xfrm>
          <a:prstGeom prst="rect">
            <a:avLst/>
          </a:prstGeom>
        </p:spPr>
      </p:pic>
      <p:sp>
        <p:nvSpPr>
          <p:cNvPr id="31" name="Rectangle 30">
            <a:extLst>
              <a:ext uri="{FF2B5EF4-FFF2-40B4-BE49-F238E27FC236}">
                <a16:creationId xmlns:a16="http://schemas.microsoft.com/office/drawing/2014/main" id="{6E9DE066-A86F-83FF-D540-F5ED434DEE75}"/>
              </a:ext>
            </a:extLst>
          </p:cNvPr>
          <p:cNvSpPr/>
          <p:nvPr/>
        </p:nvSpPr>
        <p:spPr>
          <a:xfrm>
            <a:off x="151696" y="13723538"/>
            <a:ext cx="37159616" cy="683392"/>
          </a:xfrm>
          <a:prstGeom prst="rect">
            <a:avLst/>
          </a:prstGeom>
          <a:solidFill>
            <a:srgbClr val="44545D"/>
          </a:solidFill>
          <a:ln>
            <a:no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5000">
                <a:solidFill>
                  <a:schemeClr val="bg1"/>
                </a:solidFill>
              </a:rPr>
              <a:t>                                            </a:t>
            </a:r>
            <a:r>
              <a:rPr lang="en-US" sz="5000" dirty="0">
                <a:solidFill>
                  <a:schemeClr val="bg1"/>
                </a:solidFill>
              </a:rPr>
              <a:t>Results</a:t>
            </a:r>
            <a:r>
              <a:rPr lang="en-US" sz="5000">
                <a:solidFill>
                  <a:schemeClr val="bg1"/>
                </a:solidFill>
              </a:rPr>
              <a:t>                                                                         </a:t>
            </a:r>
            <a:r>
              <a:rPr lang="en-US" sz="5000" dirty="0">
                <a:solidFill>
                  <a:schemeClr val="bg1"/>
                </a:solidFill>
              </a:rPr>
              <a:t>Recommendations</a:t>
            </a:r>
            <a:r>
              <a:rPr lang="en-US" sz="5000">
                <a:solidFill>
                  <a:schemeClr val="bg1"/>
                </a:solidFill>
              </a:rPr>
              <a:t>                   </a:t>
            </a:r>
            <a:r>
              <a:rPr lang="en-US" sz="5000" dirty="0">
                <a:solidFill>
                  <a:schemeClr val="bg1"/>
                </a:solidFill>
              </a:rPr>
              <a:t> </a:t>
            </a:r>
            <a:r>
              <a:rPr lang="en-US" sz="5000">
                <a:solidFill>
                  <a:schemeClr val="bg1"/>
                </a:solidFill>
              </a:rPr>
              <a:t>         </a:t>
            </a:r>
            <a:r>
              <a:rPr lang="en-US" sz="5000" dirty="0">
                <a:solidFill>
                  <a:schemeClr val="bg1"/>
                </a:solidFill>
              </a:rPr>
              <a:t>References &amp; Acknowledgements</a:t>
            </a:r>
          </a:p>
        </p:txBody>
      </p:sp>
      <p:graphicFrame>
        <p:nvGraphicFramePr>
          <p:cNvPr id="32" name="Table 13">
            <a:extLst>
              <a:ext uri="{FF2B5EF4-FFF2-40B4-BE49-F238E27FC236}">
                <a16:creationId xmlns:a16="http://schemas.microsoft.com/office/drawing/2014/main" id="{2AAACBDD-6097-D126-B782-D5DF1F6013F2}"/>
              </a:ext>
            </a:extLst>
          </p:cNvPr>
          <p:cNvGraphicFramePr>
            <a:graphicFrameLocks noGrp="1"/>
          </p:cNvGraphicFramePr>
          <p:nvPr>
            <p:extLst>
              <p:ext uri="{D42A27DB-BD31-4B8C-83A1-F6EECF244321}">
                <p14:modId xmlns:p14="http://schemas.microsoft.com/office/powerpoint/2010/main" val="3001344664"/>
              </p:ext>
            </p:extLst>
          </p:nvPr>
        </p:nvGraphicFramePr>
        <p:xfrm>
          <a:off x="282110" y="14546724"/>
          <a:ext cx="15155881" cy="6385426"/>
        </p:xfrm>
        <a:graphic>
          <a:graphicData uri="http://schemas.openxmlformats.org/drawingml/2006/table">
            <a:tbl>
              <a:tblPr firstRow="1" bandRow="1">
                <a:tableStyleId>{00A15C55-8517-42AA-B614-E9B94910E393}</a:tableStyleId>
              </a:tblPr>
              <a:tblGrid>
                <a:gridCol w="2582083">
                  <a:extLst>
                    <a:ext uri="{9D8B030D-6E8A-4147-A177-3AD203B41FA5}">
                      <a16:colId xmlns:a16="http://schemas.microsoft.com/office/drawing/2014/main" val="1954879877"/>
                    </a:ext>
                  </a:extLst>
                </a:gridCol>
                <a:gridCol w="5809689">
                  <a:extLst>
                    <a:ext uri="{9D8B030D-6E8A-4147-A177-3AD203B41FA5}">
                      <a16:colId xmlns:a16="http://schemas.microsoft.com/office/drawing/2014/main" val="785265441"/>
                    </a:ext>
                  </a:extLst>
                </a:gridCol>
                <a:gridCol w="6764109">
                  <a:extLst>
                    <a:ext uri="{9D8B030D-6E8A-4147-A177-3AD203B41FA5}">
                      <a16:colId xmlns:a16="http://schemas.microsoft.com/office/drawing/2014/main" val="73374351"/>
                    </a:ext>
                  </a:extLst>
                </a:gridCol>
              </a:tblGrid>
              <a:tr h="562273">
                <a:tc>
                  <a:txBody>
                    <a:bodyPr/>
                    <a:lstStyle/>
                    <a:p>
                      <a:pPr algn="ctr"/>
                      <a:r>
                        <a:rPr lang="en-US" sz="2800">
                          <a:solidFill>
                            <a:schemeClr val="bg1"/>
                          </a:solidFill>
                          <a:latin typeface="Arial"/>
                          <a:cs typeface="Arial"/>
                        </a:rPr>
                        <a:t>Category</a:t>
                      </a:r>
                    </a:p>
                  </a:txBody>
                  <a:tcPr/>
                </a:tc>
                <a:tc>
                  <a:txBody>
                    <a:bodyPr/>
                    <a:lstStyle/>
                    <a:p>
                      <a:pPr algn="ctr"/>
                      <a:r>
                        <a:rPr lang="en-US" sz="2800">
                          <a:solidFill>
                            <a:schemeClr val="bg1"/>
                          </a:solidFill>
                        </a:rPr>
                        <a:t>Cats</a:t>
                      </a:r>
                      <a:endParaRPr lang="en-US" sz="2800">
                        <a:solidFill>
                          <a:schemeClr val="bg1"/>
                        </a:solidFill>
                        <a:latin typeface="Arial" panose="020B0604020202020204" pitchFamily="34" charset="0"/>
                        <a:cs typeface="Arial" panose="020B0604020202020204" pitchFamily="34" charset="0"/>
                      </a:endParaRPr>
                    </a:p>
                  </a:txBody>
                  <a:tcPr/>
                </a:tc>
                <a:tc>
                  <a:txBody>
                    <a:bodyPr/>
                    <a:lstStyle/>
                    <a:p>
                      <a:pPr algn="ctr"/>
                      <a:r>
                        <a:rPr lang="en-US" sz="2800">
                          <a:solidFill>
                            <a:schemeClr val="bg1"/>
                          </a:solidFill>
                        </a:rPr>
                        <a:t>Dogs</a:t>
                      </a:r>
                      <a:endParaRPr lang="en-US" sz="2800">
                        <a:solidFill>
                          <a:schemeClr val="bg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6872440"/>
                  </a:ext>
                </a:extLst>
              </a:tr>
              <a:tr h="1708353">
                <a:tc>
                  <a:txBody>
                    <a:bodyPr/>
                    <a:lstStyle/>
                    <a:p>
                      <a:pPr algn="ctr"/>
                      <a:r>
                        <a:rPr lang="en-US" sz="2800" b="1">
                          <a:solidFill>
                            <a:schemeClr val="tx1"/>
                          </a:solidFill>
                          <a:latin typeface="Arial"/>
                          <a:cs typeface="Arial"/>
                        </a:rPr>
                        <a:t>Sex</a:t>
                      </a:r>
                    </a:p>
                  </a:txBody>
                  <a:tcPr anchor="ctr"/>
                </a:tc>
                <a:tc>
                  <a:txBody>
                    <a:bodyPr/>
                    <a:lstStyle/>
                    <a:p>
                      <a:r>
                        <a:rPr lang="en-US" sz="2800" dirty="0">
                          <a:solidFill>
                            <a:schemeClr val="tx1"/>
                          </a:solidFill>
                        </a:rPr>
                        <a:t>Intact cats are at least 55 times more likely to be euthanized than Neutered/Spayed Cats </a:t>
                      </a:r>
                      <a:endParaRPr lang="en-US" sz="280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1672300" rtl="0" eaLnBrk="1" fontAlgn="auto" latinLnBrk="0" hangingPunct="1">
                        <a:lnSpc>
                          <a:spcPct val="100000"/>
                        </a:lnSpc>
                        <a:spcBef>
                          <a:spcPts val="0"/>
                        </a:spcBef>
                        <a:spcAft>
                          <a:spcPts val="0"/>
                        </a:spcAft>
                        <a:buClrTx/>
                        <a:buSzTx/>
                        <a:buFontTx/>
                        <a:buNone/>
                        <a:tabLst/>
                        <a:defRPr/>
                      </a:pPr>
                      <a:r>
                        <a:rPr lang="en-US" sz="2800">
                          <a:solidFill>
                            <a:schemeClr val="tx1"/>
                          </a:solidFill>
                        </a:rPr>
                        <a:t>Intact dogs are at least 7 times more likely to be euthanized than Neutered/Spayed dogs</a:t>
                      </a:r>
                    </a:p>
                    <a:p>
                      <a:endParaRPr lang="en-US" sz="280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49987487"/>
                  </a:ext>
                </a:extLst>
              </a:tr>
              <a:tr h="1069676">
                <a:tc>
                  <a:txBody>
                    <a:bodyPr/>
                    <a:lstStyle/>
                    <a:p>
                      <a:pPr marL="0" marR="0" lvl="0" indent="0" algn="ctr" defTabSz="1672300" rtl="0" eaLnBrk="1" fontAlgn="auto" latinLnBrk="0" hangingPunct="1">
                        <a:lnSpc>
                          <a:spcPct val="100000"/>
                        </a:lnSpc>
                        <a:spcBef>
                          <a:spcPts val="0"/>
                        </a:spcBef>
                        <a:spcAft>
                          <a:spcPts val="0"/>
                        </a:spcAft>
                        <a:buClrTx/>
                        <a:buSzTx/>
                        <a:buFontTx/>
                        <a:buNone/>
                        <a:tabLst/>
                        <a:defRPr/>
                      </a:pPr>
                      <a:r>
                        <a:rPr lang="en-US" sz="2800" b="1">
                          <a:solidFill>
                            <a:schemeClr val="tx1"/>
                          </a:solidFill>
                          <a:latin typeface="Arial"/>
                          <a:cs typeface="Arial"/>
                        </a:rPr>
                        <a:t>Breeds</a:t>
                      </a:r>
                    </a:p>
                  </a:txBody>
                  <a:tcPr anchor="ctr"/>
                </a:tc>
                <a:tc>
                  <a:txBody>
                    <a:bodyPr/>
                    <a:lstStyle/>
                    <a:p>
                      <a:pPr marL="0" marR="0" lvl="0" indent="0" algn="l" defTabSz="1672300" rtl="0" eaLnBrk="1" fontAlgn="auto" latinLnBrk="0" hangingPunct="1">
                        <a:lnSpc>
                          <a:spcPct val="100000"/>
                        </a:lnSpc>
                        <a:spcBef>
                          <a:spcPts val="0"/>
                        </a:spcBef>
                        <a:spcAft>
                          <a:spcPts val="0"/>
                        </a:spcAft>
                        <a:buClrTx/>
                        <a:buSzTx/>
                        <a:buFontTx/>
                        <a:buNone/>
                        <a:tabLst/>
                        <a:defRPr/>
                      </a:pPr>
                      <a:r>
                        <a:rPr lang="en-US" sz="2800" dirty="0">
                          <a:solidFill>
                            <a:schemeClr val="tx1"/>
                          </a:solidFill>
                        </a:rPr>
                        <a:t>Mixed breeds are </a:t>
                      </a:r>
                      <a:r>
                        <a:rPr lang="en-US" sz="2800" b="1" dirty="0">
                          <a:solidFill>
                            <a:schemeClr val="tx1"/>
                          </a:solidFill>
                        </a:rPr>
                        <a:t>2.2</a:t>
                      </a:r>
                      <a:r>
                        <a:rPr lang="en-US" sz="2800" dirty="0">
                          <a:solidFill>
                            <a:schemeClr val="tx1"/>
                          </a:solidFill>
                        </a:rPr>
                        <a:t> times more likely to be euthanized than Pure breeds</a:t>
                      </a:r>
                      <a:endParaRPr lang="en-US" sz="2800" dirty="0">
                        <a:solidFill>
                          <a:schemeClr val="tx1"/>
                        </a:solidFill>
                        <a:latin typeface="Arial" panose="020B0604020202020204" pitchFamily="34" charset="0"/>
                        <a:cs typeface="Arial" panose="020B0604020202020204" pitchFamily="34" charset="0"/>
                      </a:endParaRPr>
                    </a:p>
                  </a:txBody>
                  <a:tcPr/>
                </a:tc>
                <a:tc>
                  <a:txBody>
                    <a:bodyPr/>
                    <a:lstStyle/>
                    <a:p>
                      <a:r>
                        <a:rPr lang="en-US" sz="2800">
                          <a:solidFill>
                            <a:schemeClr val="tx1"/>
                          </a:solidFill>
                        </a:rPr>
                        <a:t>Pit Bull Mix breeds are 2-3 times more likely to be euthanized than all other breeds</a:t>
                      </a:r>
                    </a:p>
                    <a:p>
                      <a:endParaRPr lang="en-US" sz="280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7805907"/>
                  </a:ext>
                </a:extLst>
              </a:tr>
              <a:tr h="1112808">
                <a:tc>
                  <a:txBody>
                    <a:bodyPr/>
                    <a:lstStyle/>
                    <a:p>
                      <a:pPr marL="0" marR="0" lvl="0" indent="0" algn="ctr" defTabSz="1672300" rtl="0" eaLnBrk="1" fontAlgn="auto" latinLnBrk="0" hangingPunct="1">
                        <a:lnSpc>
                          <a:spcPct val="100000"/>
                        </a:lnSpc>
                        <a:spcBef>
                          <a:spcPts val="0"/>
                        </a:spcBef>
                        <a:spcAft>
                          <a:spcPts val="0"/>
                        </a:spcAft>
                        <a:buClrTx/>
                        <a:buSzTx/>
                        <a:buFontTx/>
                        <a:buNone/>
                        <a:tabLst/>
                        <a:defRPr/>
                      </a:pPr>
                      <a:r>
                        <a:rPr lang="en-US" sz="2800" b="1">
                          <a:solidFill>
                            <a:schemeClr val="tx1"/>
                          </a:solidFill>
                          <a:latin typeface="Arial"/>
                          <a:cs typeface="Arial"/>
                        </a:rPr>
                        <a:t>Age</a:t>
                      </a:r>
                    </a:p>
                  </a:txBody>
                  <a:tcPr anchor="ctr"/>
                </a:tc>
                <a:tc>
                  <a:txBody>
                    <a:bodyPr/>
                    <a:lstStyle/>
                    <a:p>
                      <a:pPr marL="0" marR="0" lvl="0" indent="0" algn="l" defTabSz="1672300" rtl="0" eaLnBrk="1" fontAlgn="auto" latinLnBrk="0" hangingPunct="1">
                        <a:lnSpc>
                          <a:spcPct val="100000"/>
                        </a:lnSpc>
                        <a:spcBef>
                          <a:spcPts val="0"/>
                        </a:spcBef>
                        <a:spcAft>
                          <a:spcPts val="0"/>
                        </a:spcAft>
                        <a:buClrTx/>
                        <a:buSzTx/>
                        <a:buFontTx/>
                        <a:buNone/>
                        <a:tabLst/>
                        <a:defRPr/>
                      </a:pPr>
                      <a:r>
                        <a:rPr lang="en-US" sz="2800" dirty="0">
                          <a:solidFill>
                            <a:schemeClr val="tx1"/>
                          </a:solidFill>
                        </a:rPr>
                        <a:t>Cats that are </a:t>
                      </a:r>
                      <a:r>
                        <a:rPr lang="en-US" sz="2800" b="1" dirty="0">
                          <a:solidFill>
                            <a:schemeClr val="tx1"/>
                          </a:solidFill>
                        </a:rPr>
                        <a:t>4.5-6 </a:t>
                      </a:r>
                      <a:r>
                        <a:rPr lang="en-US" sz="2800" dirty="0">
                          <a:solidFill>
                            <a:schemeClr val="tx1"/>
                          </a:solidFill>
                        </a:rPr>
                        <a:t>years are more likely to be euthanized than younger cats</a:t>
                      </a:r>
                      <a:endParaRPr lang="en-US" sz="280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1672300" rtl="0" eaLnBrk="1" fontAlgn="auto" latinLnBrk="0" hangingPunct="1">
                        <a:lnSpc>
                          <a:spcPct val="100000"/>
                        </a:lnSpc>
                        <a:spcBef>
                          <a:spcPts val="0"/>
                        </a:spcBef>
                        <a:spcAft>
                          <a:spcPts val="0"/>
                        </a:spcAft>
                        <a:buClrTx/>
                        <a:buSzTx/>
                        <a:buFontTx/>
                        <a:buNone/>
                        <a:tabLst/>
                        <a:defRPr/>
                      </a:pPr>
                      <a:r>
                        <a:rPr lang="en-US" sz="2800">
                          <a:solidFill>
                            <a:schemeClr val="tx1"/>
                          </a:solidFill>
                        </a:rPr>
                        <a:t>Dogs under </a:t>
                      </a:r>
                      <a:r>
                        <a:rPr lang="en-US" sz="2800" b="1">
                          <a:solidFill>
                            <a:schemeClr val="tx1"/>
                          </a:solidFill>
                        </a:rPr>
                        <a:t>1.2</a:t>
                      </a:r>
                      <a:r>
                        <a:rPr lang="en-US" sz="2800">
                          <a:solidFill>
                            <a:schemeClr val="tx1"/>
                          </a:solidFill>
                        </a:rPr>
                        <a:t> years are the lest likely to be euthanized</a:t>
                      </a:r>
                    </a:p>
                    <a:p>
                      <a:endParaRPr lang="en-US" sz="280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10379786"/>
                  </a:ext>
                </a:extLst>
              </a:tr>
              <a:tr h="1069676">
                <a:tc>
                  <a:txBody>
                    <a:bodyPr/>
                    <a:lstStyle/>
                    <a:p>
                      <a:pPr marL="0" marR="0" lvl="0" indent="0" algn="ctr" defTabSz="1672300" rtl="0" eaLnBrk="1" fontAlgn="auto" latinLnBrk="0" hangingPunct="1">
                        <a:lnSpc>
                          <a:spcPct val="100000"/>
                        </a:lnSpc>
                        <a:spcBef>
                          <a:spcPts val="0"/>
                        </a:spcBef>
                        <a:spcAft>
                          <a:spcPts val="0"/>
                        </a:spcAft>
                        <a:buClrTx/>
                        <a:buSzTx/>
                        <a:buFontTx/>
                        <a:buNone/>
                        <a:tabLst/>
                        <a:defRPr/>
                      </a:pPr>
                      <a:r>
                        <a:rPr lang="en-US" sz="2800" b="1">
                          <a:solidFill>
                            <a:schemeClr val="tx1"/>
                          </a:solidFill>
                          <a:latin typeface="Arial"/>
                          <a:cs typeface="Arial"/>
                        </a:rPr>
                        <a:t>Intake Type</a:t>
                      </a:r>
                    </a:p>
                  </a:txBody>
                  <a:tcPr anchor="ctr"/>
                </a:tc>
                <a:tc>
                  <a:txBody>
                    <a:bodyPr/>
                    <a:lstStyle/>
                    <a:p>
                      <a:pPr marL="0" marR="0" lvl="0" indent="0" algn="l" defTabSz="1672300" rtl="0" eaLnBrk="1" fontAlgn="auto" latinLnBrk="0" hangingPunct="1">
                        <a:lnSpc>
                          <a:spcPct val="100000"/>
                        </a:lnSpc>
                        <a:spcBef>
                          <a:spcPts val="0"/>
                        </a:spcBef>
                        <a:spcAft>
                          <a:spcPts val="0"/>
                        </a:spcAft>
                        <a:buClrTx/>
                        <a:buSzTx/>
                        <a:buFontTx/>
                        <a:buNone/>
                        <a:tabLst/>
                        <a:defRPr/>
                      </a:pPr>
                      <a:r>
                        <a:rPr lang="en-US" sz="2800" dirty="0">
                          <a:solidFill>
                            <a:schemeClr val="tx1"/>
                          </a:solidFill>
                        </a:rPr>
                        <a:t>Owner-surrendered cats are </a:t>
                      </a:r>
                      <a:r>
                        <a:rPr lang="en-US" sz="2800" b="1" dirty="0">
                          <a:solidFill>
                            <a:schemeClr val="tx1"/>
                          </a:solidFill>
                        </a:rPr>
                        <a:t>2 </a:t>
                      </a:r>
                      <a:r>
                        <a:rPr lang="en-US" sz="2800" dirty="0">
                          <a:solidFill>
                            <a:schemeClr val="tx1"/>
                          </a:solidFill>
                        </a:rPr>
                        <a:t>times more likely to be euthanized than strays</a:t>
                      </a:r>
                      <a:endParaRPr lang="en-US" sz="280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1672300" rtl="0" eaLnBrk="1" fontAlgn="auto" latinLnBrk="0" hangingPunct="1">
                        <a:lnSpc>
                          <a:spcPct val="100000"/>
                        </a:lnSpc>
                        <a:spcBef>
                          <a:spcPts val="0"/>
                        </a:spcBef>
                        <a:spcAft>
                          <a:spcPts val="0"/>
                        </a:spcAft>
                        <a:buClrTx/>
                        <a:buSzTx/>
                        <a:buFontTx/>
                        <a:buNone/>
                        <a:tabLst/>
                        <a:defRPr/>
                      </a:pPr>
                      <a:r>
                        <a:rPr lang="en-US" sz="2800">
                          <a:solidFill>
                            <a:schemeClr val="tx1"/>
                          </a:solidFill>
                        </a:rPr>
                        <a:t>Owner-surrendered dogs are </a:t>
                      </a:r>
                      <a:r>
                        <a:rPr lang="en-US" sz="2800" b="1">
                          <a:solidFill>
                            <a:schemeClr val="tx1"/>
                          </a:solidFill>
                        </a:rPr>
                        <a:t>2 </a:t>
                      </a:r>
                      <a:r>
                        <a:rPr lang="en-US" sz="2800">
                          <a:solidFill>
                            <a:schemeClr val="tx1"/>
                          </a:solidFill>
                        </a:rPr>
                        <a:t>times more likely to be euthanized than strays</a:t>
                      </a:r>
                      <a:endParaRPr lang="en-US" sz="2800">
                        <a:solidFill>
                          <a:schemeClr val="tx1"/>
                        </a:solidFill>
                        <a:latin typeface="Arial" panose="020B0604020202020204" pitchFamily="34" charset="0"/>
                        <a:ea typeface="+mn-lt"/>
                        <a:cs typeface="Arial" panose="020B0604020202020204" pitchFamily="34" charset="0"/>
                      </a:endParaRPr>
                    </a:p>
                  </a:txBody>
                  <a:tcPr/>
                </a:tc>
                <a:extLst>
                  <a:ext uri="{0D108BD9-81ED-4DB2-BD59-A6C34878D82A}">
                    <a16:rowId xmlns:a16="http://schemas.microsoft.com/office/drawing/2014/main" val="944663118"/>
                  </a:ext>
                </a:extLst>
              </a:tr>
            </a:tbl>
          </a:graphicData>
        </a:graphic>
      </p:graphicFrame>
      <p:sp>
        <p:nvSpPr>
          <p:cNvPr id="33" name="TextBox 32">
            <a:extLst>
              <a:ext uri="{FF2B5EF4-FFF2-40B4-BE49-F238E27FC236}">
                <a16:creationId xmlns:a16="http://schemas.microsoft.com/office/drawing/2014/main" id="{BA769574-2704-9876-8425-F6B59DBDF19D}"/>
              </a:ext>
            </a:extLst>
          </p:cNvPr>
          <p:cNvSpPr txBox="1"/>
          <p:nvPr/>
        </p:nvSpPr>
        <p:spPr>
          <a:xfrm>
            <a:off x="16091187" y="15031759"/>
            <a:ext cx="10382016" cy="5371663"/>
          </a:xfrm>
          <a:prstGeom prst="rect">
            <a:avLst/>
          </a:prstGeom>
          <a:noFill/>
        </p:spPr>
        <p:txBody>
          <a:bodyPr wrap="square" lIns="91440" tIns="45720" rIns="91440" bIns="45720" anchor="t">
            <a:spAutoFit/>
          </a:bodyPr>
          <a:lstStyle/>
          <a:p>
            <a:pPr marL="457200" indent="-457200">
              <a:buFont typeface="Arial" panose="020B0604020202020204" pitchFamily="34" charset="0"/>
              <a:buChar char="•"/>
            </a:pPr>
            <a:r>
              <a:rPr lang="en-US" sz="2800" dirty="0">
                <a:solidFill>
                  <a:schemeClr val="bg1">
                    <a:lumMod val="10000"/>
                  </a:schemeClr>
                </a:solidFill>
                <a:latin typeface="Arial"/>
                <a:cs typeface="Arial"/>
              </a:rPr>
              <a:t>Intake animals should be properly neutered and spayed</a:t>
            </a:r>
          </a:p>
          <a:p>
            <a:pPr marL="457200" indent="-457200">
              <a:buFont typeface="Arial" panose="020B0604020202020204" pitchFamily="34" charset="0"/>
              <a:buChar char="•"/>
            </a:pPr>
            <a:endParaRPr lang="en-US" sz="2800" dirty="0">
              <a:solidFill>
                <a:schemeClr val="bg1">
                  <a:lumMod val="10000"/>
                </a:schemeClr>
              </a:solidFill>
              <a:latin typeface="Arial"/>
              <a:cs typeface="Arial"/>
            </a:endParaRPr>
          </a:p>
          <a:p>
            <a:pPr marL="457200" indent="-457200">
              <a:lnSpc>
                <a:spcPct val="114999"/>
              </a:lnSpc>
              <a:buFont typeface="Arial" panose="020B0604020202020204" pitchFamily="34" charset="0"/>
              <a:buChar char="•"/>
            </a:pPr>
            <a:r>
              <a:rPr lang="en-US" sz="2800" dirty="0">
                <a:solidFill>
                  <a:schemeClr val="bg1">
                    <a:lumMod val="10000"/>
                  </a:schemeClr>
                </a:solidFill>
                <a:latin typeface="Arial"/>
                <a:cs typeface="Arial"/>
              </a:rPr>
              <a:t>Bootstrap Forest classifier can be used to prioritize animals</a:t>
            </a:r>
          </a:p>
          <a:p>
            <a:pPr marL="457200" indent="-457200">
              <a:lnSpc>
                <a:spcPct val="114999"/>
              </a:lnSpc>
              <a:buFont typeface="Arial" panose="020B0604020202020204" pitchFamily="34" charset="0"/>
              <a:buChar char="•"/>
            </a:pPr>
            <a:endParaRPr lang="en-US" sz="2800" dirty="0">
              <a:solidFill>
                <a:schemeClr val="bg1">
                  <a:lumMod val="10000"/>
                </a:schemeClr>
              </a:solidFill>
              <a:latin typeface="Arial"/>
              <a:cs typeface="Arial"/>
            </a:endParaRPr>
          </a:p>
          <a:p>
            <a:pPr marL="457200" indent="-457200">
              <a:lnSpc>
                <a:spcPct val="114999"/>
              </a:lnSpc>
              <a:buFont typeface="Arial" panose="020B0604020202020204" pitchFamily="34" charset="0"/>
              <a:buChar char="•"/>
            </a:pPr>
            <a:r>
              <a:rPr lang="en-US" sz="2800" dirty="0">
                <a:solidFill>
                  <a:schemeClr val="bg1">
                    <a:lumMod val="10000"/>
                  </a:schemeClr>
                </a:solidFill>
                <a:latin typeface="Arial"/>
                <a:cs typeface="Arial"/>
              </a:rPr>
              <a:t>Following categories of animals should receive priority for shelter funding and medicinal research -</a:t>
            </a:r>
          </a:p>
          <a:p>
            <a:pPr marL="2129155" lvl="1" indent="-457200">
              <a:lnSpc>
                <a:spcPct val="114999"/>
              </a:lnSpc>
              <a:buFont typeface="Wingdings" panose="05000000000000000000" pitchFamily="2" charset="2"/>
              <a:buChar char="v"/>
            </a:pPr>
            <a:r>
              <a:rPr lang="en-US" sz="2800" dirty="0">
                <a:latin typeface="Arial"/>
                <a:cs typeface="Arial"/>
              </a:rPr>
              <a:t> </a:t>
            </a:r>
            <a:r>
              <a:rPr lang="en-US" sz="2800" dirty="0">
                <a:solidFill>
                  <a:srgbClr val="7030A0"/>
                </a:solidFill>
                <a:latin typeface="Arial"/>
                <a:cs typeface="Arial"/>
              </a:rPr>
              <a:t>Cats</a:t>
            </a:r>
            <a:r>
              <a:rPr lang="en-US" sz="2800" dirty="0">
                <a:latin typeface="Arial"/>
                <a:cs typeface="Arial"/>
              </a:rPr>
              <a:t> over dogs</a:t>
            </a:r>
          </a:p>
          <a:p>
            <a:pPr marL="2129155" lvl="1" indent="-457200">
              <a:lnSpc>
                <a:spcPct val="114999"/>
              </a:lnSpc>
              <a:buFont typeface="Wingdings" panose="05000000000000000000" pitchFamily="2" charset="2"/>
              <a:buChar char="v"/>
            </a:pPr>
            <a:r>
              <a:rPr lang="en-US" sz="2800" dirty="0">
                <a:latin typeface="Arial"/>
                <a:cs typeface="Arial"/>
              </a:rPr>
              <a:t> </a:t>
            </a:r>
            <a:r>
              <a:rPr lang="en-US" sz="2800" dirty="0">
                <a:solidFill>
                  <a:srgbClr val="7030A0"/>
                </a:solidFill>
                <a:latin typeface="Arial"/>
                <a:cs typeface="Arial"/>
              </a:rPr>
              <a:t>Cats </a:t>
            </a:r>
            <a:r>
              <a:rPr lang="en-US" sz="2800" dirty="0">
                <a:latin typeface="Arial"/>
                <a:cs typeface="Arial"/>
              </a:rPr>
              <a:t>aged</a:t>
            </a:r>
            <a:r>
              <a:rPr lang="en-US" sz="2800" dirty="0">
                <a:solidFill>
                  <a:srgbClr val="7030A0"/>
                </a:solidFill>
                <a:latin typeface="Arial"/>
                <a:cs typeface="Arial"/>
              </a:rPr>
              <a:t> </a:t>
            </a:r>
            <a:r>
              <a:rPr lang="en-US" sz="2800" dirty="0">
                <a:latin typeface="Arial"/>
                <a:cs typeface="Arial"/>
              </a:rPr>
              <a:t>4.5-6 years and </a:t>
            </a:r>
            <a:r>
              <a:rPr lang="en-US" sz="2800" dirty="0">
                <a:solidFill>
                  <a:srgbClr val="B859BD"/>
                </a:solidFill>
                <a:latin typeface="Arial"/>
                <a:cs typeface="Arial"/>
              </a:rPr>
              <a:t>dogs </a:t>
            </a:r>
            <a:r>
              <a:rPr lang="en-US" sz="2800" dirty="0">
                <a:latin typeface="Arial"/>
                <a:cs typeface="Arial"/>
              </a:rPr>
              <a:t>over 1.2 years </a:t>
            </a:r>
          </a:p>
          <a:p>
            <a:pPr marL="2129155" lvl="1" indent="-457200">
              <a:lnSpc>
                <a:spcPct val="114999"/>
              </a:lnSpc>
              <a:buFont typeface="Wingdings" panose="05000000000000000000" pitchFamily="2" charset="2"/>
              <a:buChar char="v"/>
            </a:pPr>
            <a:r>
              <a:rPr lang="en-US" sz="2800" dirty="0">
                <a:latin typeface="Arial"/>
                <a:cs typeface="Arial"/>
              </a:rPr>
              <a:t> Owner-surrendered </a:t>
            </a:r>
            <a:r>
              <a:rPr lang="en-US" sz="2800" dirty="0">
                <a:solidFill>
                  <a:schemeClr val="bg1">
                    <a:lumMod val="10000"/>
                  </a:schemeClr>
                </a:solidFill>
                <a:latin typeface="Arial"/>
                <a:cs typeface="Arial"/>
              </a:rPr>
              <a:t>animals </a:t>
            </a:r>
            <a:r>
              <a:rPr lang="en-US" sz="2800" dirty="0">
                <a:latin typeface="Arial"/>
                <a:cs typeface="Arial"/>
              </a:rPr>
              <a:t>over stray animals</a:t>
            </a:r>
          </a:p>
          <a:p>
            <a:pPr marL="2129155" lvl="1" indent="-457200">
              <a:lnSpc>
                <a:spcPct val="114999"/>
              </a:lnSpc>
              <a:buFont typeface="Wingdings" panose="05000000000000000000" pitchFamily="2" charset="2"/>
              <a:buChar char="v"/>
            </a:pPr>
            <a:r>
              <a:rPr lang="en-US" sz="2800" dirty="0">
                <a:solidFill>
                  <a:schemeClr val="bg1">
                    <a:lumMod val="10000"/>
                  </a:schemeClr>
                </a:solidFill>
                <a:latin typeface="Arial"/>
                <a:cs typeface="Arial"/>
              </a:rPr>
              <a:t> Pit-Bull </a:t>
            </a:r>
            <a:r>
              <a:rPr lang="en-US" sz="2800" dirty="0">
                <a:latin typeface="Arial"/>
                <a:cs typeface="Arial"/>
              </a:rPr>
              <a:t>Mix </a:t>
            </a:r>
            <a:r>
              <a:rPr lang="en-US" sz="2800" dirty="0">
                <a:solidFill>
                  <a:srgbClr val="B859BD"/>
                </a:solidFill>
                <a:latin typeface="Arial"/>
                <a:cs typeface="Arial"/>
              </a:rPr>
              <a:t>dog </a:t>
            </a:r>
            <a:r>
              <a:rPr lang="en-US" sz="2800" dirty="0">
                <a:latin typeface="Arial"/>
                <a:cs typeface="Arial"/>
              </a:rPr>
              <a:t>breeds and Mixed </a:t>
            </a:r>
            <a:r>
              <a:rPr lang="en-US" sz="2800" dirty="0">
                <a:solidFill>
                  <a:srgbClr val="7030A0"/>
                </a:solidFill>
                <a:latin typeface="Arial"/>
                <a:cs typeface="Arial"/>
              </a:rPr>
              <a:t>cat</a:t>
            </a:r>
            <a:r>
              <a:rPr lang="en-US" sz="2800" dirty="0">
                <a:solidFill>
                  <a:srgbClr val="8805ED"/>
                </a:solidFill>
                <a:latin typeface="Arial"/>
                <a:cs typeface="Arial"/>
              </a:rPr>
              <a:t> </a:t>
            </a:r>
            <a:r>
              <a:rPr lang="en-US" sz="2800" dirty="0">
                <a:latin typeface="Arial"/>
                <a:cs typeface="Arial"/>
              </a:rPr>
              <a:t>breeds over other breeds</a:t>
            </a:r>
          </a:p>
        </p:txBody>
      </p:sp>
      <p:sp>
        <p:nvSpPr>
          <p:cNvPr id="34" name="TextBox 3">
            <a:extLst>
              <a:ext uri="{FF2B5EF4-FFF2-40B4-BE49-F238E27FC236}">
                <a16:creationId xmlns:a16="http://schemas.microsoft.com/office/drawing/2014/main" id="{F116BE65-3925-4657-2393-AAAE248689DF}"/>
              </a:ext>
            </a:extLst>
          </p:cNvPr>
          <p:cNvSpPr txBox="1">
            <a:spLocks noChangeArrowheads="1"/>
          </p:cNvSpPr>
          <p:nvPr/>
        </p:nvSpPr>
        <p:spPr bwMode="auto">
          <a:xfrm>
            <a:off x="27234291" y="14861680"/>
            <a:ext cx="9705054" cy="51180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374593" tIns="187297" rIns="374593" bIns="187297">
            <a:spAutoFit/>
          </a:bodyPr>
          <a:lstStyle>
            <a:lvl1pPr eaLnBrk="0" hangingPunct="0">
              <a:defRPr sz="300">
                <a:solidFill>
                  <a:schemeClr val="tx1"/>
                </a:solidFill>
                <a:latin typeface="Arial" charset="0"/>
                <a:ea typeface="ＭＳ Ｐゴシック" charset="0"/>
                <a:cs typeface="ＭＳ Ｐゴシック" charset="0"/>
              </a:defRPr>
            </a:lvl1pPr>
            <a:lvl2pPr marL="742950" indent="-285750" eaLnBrk="0" hangingPunct="0">
              <a:defRPr sz="300">
                <a:solidFill>
                  <a:schemeClr val="tx1"/>
                </a:solidFill>
                <a:latin typeface="Arial" charset="0"/>
                <a:ea typeface="ＭＳ Ｐゴシック" charset="0"/>
              </a:defRPr>
            </a:lvl2pPr>
            <a:lvl3pPr marL="1143000" indent="-228600" eaLnBrk="0" hangingPunct="0">
              <a:defRPr sz="300">
                <a:solidFill>
                  <a:schemeClr val="tx1"/>
                </a:solidFill>
                <a:latin typeface="Arial" charset="0"/>
                <a:ea typeface="ＭＳ Ｐゴシック" charset="0"/>
              </a:defRPr>
            </a:lvl3pPr>
            <a:lvl4pPr marL="1600200" indent="-228600" eaLnBrk="0" hangingPunct="0">
              <a:defRPr sz="300">
                <a:solidFill>
                  <a:schemeClr val="tx1"/>
                </a:solidFill>
                <a:latin typeface="Arial" charset="0"/>
                <a:ea typeface="ＭＳ Ｐゴシック" charset="0"/>
              </a:defRPr>
            </a:lvl4pPr>
            <a:lvl5pPr marL="2057400" indent="-228600" eaLnBrk="0" hangingPunct="0">
              <a:defRPr sz="300">
                <a:solidFill>
                  <a:schemeClr val="tx1"/>
                </a:solidFill>
                <a:latin typeface="Arial" charset="0"/>
                <a:ea typeface="ＭＳ Ｐゴシック" charset="0"/>
              </a:defRPr>
            </a:lvl5pPr>
            <a:lvl6pPr marL="2514600" indent="-228600" eaLnBrk="0" fontAlgn="base" hangingPunct="0">
              <a:spcBef>
                <a:spcPct val="0"/>
              </a:spcBef>
              <a:spcAft>
                <a:spcPct val="0"/>
              </a:spcAft>
              <a:defRPr sz="300">
                <a:solidFill>
                  <a:schemeClr val="tx1"/>
                </a:solidFill>
                <a:latin typeface="Arial" charset="0"/>
                <a:ea typeface="ＭＳ Ｐゴシック" charset="0"/>
              </a:defRPr>
            </a:lvl6pPr>
            <a:lvl7pPr marL="2971800" indent="-228600" eaLnBrk="0" fontAlgn="base" hangingPunct="0">
              <a:spcBef>
                <a:spcPct val="0"/>
              </a:spcBef>
              <a:spcAft>
                <a:spcPct val="0"/>
              </a:spcAft>
              <a:defRPr sz="300">
                <a:solidFill>
                  <a:schemeClr val="tx1"/>
                </a:solidFill>
                <a:latin typeface="Arial" charset="0"/>
                <a:ea typeface="ＭＳ Ｐゴシック" charset="0"/>
              </a:defRPr>
            </a:lvl7pPr>
            <a:lvl8pPr marL="3429000" indent="-228600" eaLnBrk="0" fontAlgn="base" hangingPunct="0">
              <a:spcBef>
                <a:spcPct val="0"/>
              </a:spcBef>
              <a:spcAft>
                <a:spcPct val="0"/>
              </a:spcAft>
              <a:defRPr sz="300">
                <a:solidFill>
                  <a:schemeClr val="tx1"/>
                </a:solidFill>
                <a:latin typeface="Arial" charset="0"/>
                <a:ea typeface="ＭＳ Ｐゴシック" charset="0"/>
              </a:defRPr>
            </a:lvl8pPr>
            <a:lvl9pPr marL="3886200" indent="-228600" eaLnBrk="0" fontAlgn="base" hangingPunct="0">
              <a:spcBef>
                <a:spcPct val="0"/>
              </a:spcBef>
              <a:spcAft>
                <a:spcPct val="0"/>
              </a:spcAft>
              <a:defRPr sz="300">
                <a:solidFill>
                  <a:schemeClr val="tx1"/>
                </a:solidFill>
                <a:latin typeface="Arial" charset="0"/>
                <a:ea typeface="ＭＳ Ｐゴシック" charset="0"/>
              </a:defRPr>
            </a:lvl9pPr>
          </a:lstStyle>
          <a:p>
            <a:pPr lvl="0">
              <a:buSzPct val="25000"/>
            </a:pPr>
            <a:r>
              <a:rPr lang="en-US" sz="2800" dirty="0">
                <a:latin typeface="Arial"/>
                <a:ea typeface="Arial"/>
                <a:cs typeface="Arial"/>
                <a:sym typeface="Arial"/>
              </a:rPr>
              <a:t>We would like to thank our professors Dr. Goutam Chakraborty and Dr. Miriam McGaugh for mentoring this analysis.</a:t>
            </a:r>
          </a:p>
          <a:p>
            <a:pPr lvl="0">
              <a:buSzPct val="25000"/>
            </a:pPr>
            <a:endParaRPr lang="en-US" sz="2800" dirty="0">
              <a:latin typeface="Arial"/>
              <a:ea typeface="Arial"/>
              <a:cs typeface="Arial"/>
              <a:sym typeface="Arial"/>
            </a:endParaRPr>
          </a:p>
          <a:p>
            <a:pPr lvl="0">
              <a:buSzPct val="25000"/>
            </a:pPr>
            <a:r>
              <a:rPr lang="en-US" sz="2800" b="1" dirty="0">
                <a:latin typeface="Arial"/>
                <a:ea typeface="Arial"/>
                <a:cs typeface="Arial"/>
                <a:sym typeface="Arial"/>
              </a:rPr>
              <a:t>References:</a:t>
            </a:r>
          </a:p>
          <a:p>
            <a:pPr lvl="0">
              <a:buSzPct val="25000"/>
            </a:pPr>
            <a:r>
              <a:rPr lang="en-US" sz="2800" dirty="0">
                <a:latin typeface="Arial"/>
                <a:ea typeface="Arial"/>
                <a:cs typeface="Arial"/>
                <a:sym typeface="Arial"/>
              </a:rPr>
              <a:t>Scotney, R. L., McLaughlin, D., &amp; Keates, H. L. (2015). A systematic review of the effects of euthanasia and occupational stress in personnel working with animals in animal shelters, veterinary clinics, and biomedical research facilities. Journal of the American Veterinary Medical Association, 247(10), 1121-1130.</a:t>
            </a:r>
          </a:p>
        </p:txBody>
      </p:sp>
      <p:cxnSp>
        <p:nvCxnSpPr>
          <p:cNvPr id="35" name="Straight Connector 34">
            <a:extLst>
              <a:ext uri="{FF2B5EF4-FFF2-40B4-BE49-F238E27FC236}">
                <a16:creationId xmlns:a16="http://schemas.microsoft.com/office/drawing/2014/main" id="{EF937595-0A3A-6302-12E2-2AA5CB438E8A}"/>
              </a:ext>
            </a:extLst>
          </p:cNvPr>
          <p:cNvCxnSpPr>
            <a:cxnSpLocks/>
          </p:cNvCxnSpPr>
          <p:nvPr/>
        </p:nvCxnSpPr>
        <p:spPr>
          <a:xfrm>
            <a:off x="15790679" y="14929565"/>
            <a:ext cx="25142" cy="5683134"/>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7D417445-2413-987C-DAD4-28A816185240}"/>
              </a:ext>
            </a:extLst>
          </p:cNvPr>
          <p:cNvCxnSpPr>
            <a:cxnSpLocks/>
          </p:cNvCxnSpPr>
          <p:nvPr/>
        </p:nvCxnSpPr>
        <p:spPr>
          <a:xfrm>
            <a:off x="7304075" y="3187909"/>
            <a:ext cx="0" cy="639781"/>
          </a:xfrm>
          <a:prstGeom prst="line">
            <a:avLst/>
          </a:prstGeom>
          <a:ln w="762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DBDA9054-BBCF-864D-A258-C9994999EE15}"/>
              </a:ext>
            </a:extLst>
          </p:cNvPr>
          <p:cNvCxnSpPr>
            <a:cxnSpLocks/>
          </p:cNvCxnSpPr>
          <p:nvPr/>
        </p:nvCxnSpPr>
        <p:spPr>
          <a:xfrm>
            <a:off x="13626027" y="3187908"/>
            <a:ext cx="0" cy="639781"/>
          </a:xfrm>
          <a:prstGeom prst="line">
            <a:avLst/>
          </a:prstGeom>
          <a:ln w="762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8B9DB9B1-43DA-9F94-D156-004CA54F6F05}"/>
              </a:ext>
            </a:extLst>
          </p:cNvPr>
          <p:cNvCxnSpPr>
            <a:cxnSpLocks/>
          </p:cNvCxnSpPr>
          <p:nvPr/>
        </p:nvCxnSpPr>
        <p:spPr>
          <a:xfrm>
            <a:off x="15803250" y="13767149"/>
            <a:ext cx="0" cy="639781"/>
          </a:xfrm>
          <a:prstGeom prst="line">
            <a:avLst/>
          </a:prstGeom>
          <a:ln w="762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87345ADD-7AF9-423F-97BE-8B2D6CC4F4ED}"/>
              </a:ext>
            </a:extLst>
          </p:cNvPr>
          <p:cNvCxnSpPr>
            <a:cxnSpLocks/>
          </p:cNvCxnSpPr>
          <p:nvPr/>
        </p:nvCxnSpPr>
        <p:spPr>
          <a:xfrm>
            <a:off x="26839715" y="13742023"/>
            <a:ext cx="0" cy="639781"/>
          </a:xfrm>
          <a:prstGeom prst="line">
            <a:avLst/>
          </a:prstGeom>
          <a:ln w="76200">
            <a:solidFill>
              <a:schemeClr val="bg1"/>
            </a:solidFill>
          </a:ln>
        </p:spPr>
        <p:style>
          <a:lnRef idx="2">
            <a:schemeClr val="accent1"/>
          </a:lnRef>
          <a:fillRef idx="0">
            <a:schemeClr val="accent1"/>
          </a:fillRef>
          <a:effectRef idx="1">
            <a:schemeClr val="accent1"/>
          </a:effectRef>
          <a:fontRef idx="minor">
            <a:schemeClr val="tx1"/>
          </a:fontRef>
        </p:style>
      </p:cxnSp>
      <p:pic>
        <p:nvPicPr>
          <p:cNvPr id="28" name="Picture 16" descr="Chart, bar chart&#10;&#10;Description automatically generated">
            <a:extLst>
              <a:ext uri="{FF2B5EF4-FFF2-40B4-BE49-F238E27FC236}">
                <a16:creationId xmlns:a16="http://schemas.microsoft.com/office/drawing/2014/main" id="{086C5A80-E7F8-2908-F7F4-41F88E22ABC0}"/>
              </a:ext>
            </a:extLst>
          </p:cNvPr>
          <p:cNvPicPr>
            <a:picLocks noChangeAspect="1"/>
          </p:cNvPicPr>
          <p:nvPr/>
        </p:nvPicPr>
        <p:blipFill>
          <a:blip r:embed="rId10"/>
          <a:stretch>
            <a:fillRect/>
          </a:stretch>
        </p:blipFill>
        <p:spPr>
          <a:xfrm>
            <a:off x="30870302" y="4222205"/>
            <a:ext cx="6441010" cy="4360381"/>
          </a:xfrm>
          <a:prstGeom prst="rect">
            <a:avLst/>
          </a:prstGeom>
        </p:spPr>
      </p:pic>
    </p:spTree>
    <p:extLst>
      <p:ext uri="{BB962C8B-B14F-4D97-AF65-F5344CB8AC3E}">
        <p14:creationId xmlns:p14="http://schemas.microsoft.com/office/powerpoint/2010/main" val="16634310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88403FD-0FEC-714C-894F-6626C8C445BC}"/>
              </a:ext>
            </a:extLst>
          </p:cNvPr>
          <p:cNvSpPr/>
          <p:nvPr/>
        </p:nvSpPr>
        <p:spPr>
          <a:xfrm>
            <a:off x="128238" y="135563"/>
            <a:ext cx="37206936" cy="305234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b="1" dirty="0"/>
              <a:t>Euthanasia in Animal Shelters:</a:t>
            </a:r>
          </a:p>
          <a:p>
            <a:pPr algn="ctr"/>
            <a:r>
              <a:rPr lang="en-US" sz="7000" b="1" dirty="0"/>
              <a:t>Why are felines and canines being put down?</a:t>
            </a:r>
          </a:p>
        </p:txBody>
      </p:sp>
      <p:sp>
        <p:nvSpPr>
          <p:cNvPr id="10" name="Action Button: Home 9">
            <a:hlinkClick r:id="" action="ppaction://hlinkshowjump?jump=firstslide" highlightClick="1"/>
          </p:cNvPr>
          <p:cNvSpPr/>
          <p:nvPr/>
        </p:nvSpPr>
        <p:spPr>
          <a:xfrm>
            <a:off x="35680331" y="369483"/>
            <a:ext cx="1371602" cy="1371601"/>
          </a:xfrm>
          <a:prstGeom prst="actionButtonHome">
            <a:avLst/>
          </a:prstGeom>
          <a:solidFill>
            <a:sysClr val="windowText" lastClr="000000"/>
          </a:solidFill>
          <a:ln w="12700" cap="flat" cmpd="sng" algn="ctr">
            <a:solidFill>
              <a:sysClr val="window" lastClr="FFFFFF"/>
            </a:solidFill>
            <a:prstDash val="solid"/>
          </a:ln>
          <a:effectLst/>
        </p:spPr>
        <p:txBody>
          <a:bodyPr rot="0" spcFirstLastPara="0" vertOverflow="overflow" horzOverflow="overflow" vert="horz" wrap="square" lIns="280805" tIns="140401" rIns="280805" bIns="140401" numCol="1" spcCol="0" rtlCol="0" fromWordArt="0" anchor="ctr" anchorCtr="0" forceAA="0" compatLnSpc="1">
            <a:prstTxWarp prst="textNoShape">
              <a:avLst/>
            </a:prstTxWarp>
            <a:noAutofit/>
          </a:bodyPr>
          <a:lstStyle/>
          <a:p>
            <a:pPr algn="ctr" defTabSz="1404253">
              <a:defRPr/>
            </a:pPr>
            <a:endParaRPr lang="en-US" sz="16800" kern="0">
              <a:solidFill>
                <a:prstClr val="white"/>
              </a:solidFill>
              <a:latin typeface="Trebuchet MS" panose="020B0603020202020204"/>
            </a:endParaRPr>
          </a:p>
        </p:txBody>
      </p:sp>
      <p:sp>
        <p:nvSpPr>
          <p:cNvPr id="11" name="Rectangle 10"/>
          <p:cNvSpPr/>
          <p:nvPr/>
        </p:nvSpPr>
        <p:spPr>
          <a:xfrm>
            <a:off x="119921" y="135562"/>
            <a:ext cx="37205587" cy="20355951"/>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8" name="Google Shape;380;p45">
            <a:extLst>
              <a:ext uri="{FF2B5EF4-FFF2-40B4-BE49-F238E27FC236}">
                <a16:creationId xmlns:a16="http://schemas.microsoft.com/office/drawing/2014/main" id="{F83E739C-B9C7-7B1B-4446-BB7C0A602AEC}"/>
              </a:ext>
            </a:extLst>
          </p:cNvPr>
          <p:cNvGraphicFramePr/>
          <p:nvPr>
            <p:extLst>
              <p:ext uri="{D42A27DB-BD31-4B8C-83A1-F6EECF244321}">
                <p14:modId xmlns:p14="http://schemas.microsoft.com/office/powerpoint/2010/main" val="1938547841"/>
              </p:ext>
            </p:extLst>
          </p:nvPr>
        </p:nvGraphicFramePr>
        <p:xfrm>
          <a:off x="603441" y="5204085"/>
          <a:ext cx="11229406" cy="5811498"/>
        </p:xfrm>
        <a:graphic>
          <a:graphicData uri="http://schemas.openxmlformats.org/drawingml/2006/table">
            <a:tbl>
              <a:tblPr/>
              <a:tblGrid>
                <a:gridCol w="3894754">
                  <a:extLst>
                    <a:ext uri="{9D8B030D-6E8A-4147-A177-3AD203B41FA5}">
                      <a16:colId xmlns:a16="http://schemas.microsoft.com/office/drawing/2014/main" val="20000"/>
                    </a:ext>
                  </a:extLst>
                </a:gridCol>
                <a:gridCol w="2625678">
                  <a:extLst>
                    <a:ext uri="{9D8B030D-6E8A-4147-A177-3AD203B41FA5}">
                      <a16:colId xmlns:a16="http://schemas.microsoft.com/office/drawing/2014/main" val="20001"/>
                    </a:ext>
                  </a:extLst>
                </a:gridCol>
                <a:gridCol w="2177055">
                  <a:extLst>
                    <a:ext uri="{9D8B030D-6E8A-4147-A177-3AD203B41FA5}">
                      <a16:colId xmlns:a16="http://schemas.microsoft.com/office/drawing/2014/main" val="20002"/>
                    </a:ext>
                  </a:extLst>
                </a:gridCol>
                <a:gridCol w="2531919">
                  <a:extLst>
                    <a:ext uri="{9D8B030D-6E8A-4147-A177-3AD203B41FA5}">
                      <a16:colId xmlns:a16="http://schemas.microsoft.com/office/drawing/2014/main" val="20003"/>
                    </a:ext>
                  </a:extLst>
                </a:gridCol>
              </a:tblGrid>
              <a:tr h="1382346">
                <a:tc>
                  <a:txBody>
                    <a:bodyPr/>
                    <a:lstStyle/>
                    <a:p>
                      <a:pPr marL="0" marR="0" lvl="0" indent="0" algn="ctr" rtl="0" eaLnBrk="1" latinLnBrk="0" hangingPunct="1">
                        <a:lnSpc>
                          <a:spcPct val="100000"/>
                        </a:lnSpc>
                        <a:spcBef>
                          <a:spcPts val="0"/>
                        </a:spcBef>
                        <a:spcAft>
                          <a:spcPts val="0"/>
                        </a:spcAft>
                        <a:buClr>
                          <a:srgbClr val="000000"/>
                        </a:buClr>
                        <a:buFont typeface="Arial"/>
                        <a:buNone/>
                      </a:pPr>
                      <a:r>
                        <a:rPr lang="en-US" sz="2800" b="0" i="0" u="none" strike="noStrike" kern="1200" cap="none">
                          <a:solidFill>
                            <a:srgbClr val="4B0482"/>
                          </a:solidFill>
                          <a:latin typeface="+mj-lt"/>
                          <a:cs typeface="Arial"/>
                          <a:sym typeface="Arial"/>
                        </a:rPr>
                        <a:t>Classification</a:t>
                      </a:r>
                      <a:r>
                        <a:rPr lang="en-US" sz="2800" b="0" i="0" u="none" strike="noStrike" kern="1200" cap="none">
                          <a:solidFill>
                            <a:srgbClr val="4B0482"/>
                          </a:solidFill>
                          <a:latin typeface="+mj-lt"/>
                          <a:cs typeface="Arial"/>
                        </a:rPr>
                        <a:t> </a:t>
                      </a:r>
                      <a:endParaRPr lang="en-US" sz="2800" b="0" i="0" u="none" strike="noStrike" kern="1200" cap="none">
                        <a:solidFill>
                          <a:srgbClr val="4B0482"/>
                        </a:solidFill>
                        <a:latin typeface="+mj-lt"/>
                        <a:cs typeface="Arial"/>
                        <a:sym typeface="Arial"/>
                      </a:endParaRPr>
                    </a:p>
                    <a:p>
                      <a:pPr marL="0" marR="0" lvl="0" indent="0" algn="ctr" defTabSz="1672300" rtl="0" eaLnBrk="1" latinLnBrk="0" hangingPunct="1">
                        <a:lnSpc>
                          <a:spcPct val="100000"/>
                        </a:lnSpc>
                        <a:spcBef>
                          <a:spcPts val="0"/>
                        </a:spcBef>
                        <a:spcAft>
                          <a:spcPts val="0"/>
                        </a:spcAft>
                        <a:buClr>
                          <a:srgbClr val="000000"/>
                        </a:buClr>
                        <a:buFont typeface="Arial"/>
                        <a:buNone/>
                      </a:pPr>
                      <a:r>
                        <a:rPr lang="en-US" sz="2800" b="0" i="0" u="none" strike="noStrike" kern="1200" cap="none">
                          <a:solidFill>
                            <a:srgbClr val="4B0482"/>
                          </a:solidFill>
                          <a:latin typeface="+mj-lt"/>
                          <a:cs typeface="Arial"/>
                          <a:sym typeface="Arial"/>
                        </a:rPr>
                        <a:t>Threshold = 0.1</a:t>
                      </a:r>
                      <a:endParaRPr sz="2800" b="0" i="0" u="none" strike="noStrike" kern="1200" cap="none">
                        <a:solidFill>
                          <a:srgbClr val="4B0482"/>
                        </a:solidFill>
                        <a:latin typeface="+mj-lt"/>
                        <a:cs typeface="Arial"/>
                        <a:sym typeface="Livvic"/>
                      </a:endParaRPr>
                    </a:p>
                  </a:txBody>
                  <a:tcPr marL="91425" marR="91425" marT="91425" marB="91425" anchor="ctr">
                    <a:lnL w="9524">
                      <a:solidFill>
                        <a:srgbClr val="9E9E9E">
                          <a:alpha val="0"/>
                        </a:srgbClr>
                      </a:solidFill>
                    </a:lnL>
                    <a:lnR w="9524">
                      <a:solidFill>
                        <a:srgbClr val="9E9E9E">
                          <a:alpha val="0"/>
                        </a:srgbClr>
                      </a:solidFill>
                    </a:lnR>
                    <a:lnT w="9524">
                      <a:solidFill>
                        <a:srgbClr val="9E9E9E">
                          <a:alpha val="0"/>
                        </a:srgbClr>
                      </a:solidFill>
                    </a:lnT>
                    <a:lnB w="9524">
                      <a:solidFill>
                        <a:srgbClr val="9E9E9E">
                          <a:alpha val="0"/>
                        </a:srgbClr>
                      </a:solidFill>
                    </a:lnB>
                    <a:noFill/>
                  </a:tcPr>
                </a:tc>
                <a:tc>
                  <a:txBody>
                    <a:bodyPr/>
                    <a:lstStyle/>
                    <a:p>
                      <a:pPr marL="0" lvl="0" indent="0" algn="ctr" rtl="0">
                        <a:spcBef>
                          <a:spcPts val="0"/>
                        </a:spcBef>
                        <a:spcAft>
                          <a:spcPts val="0"/>
                        </a:spcAft>
                        <a:buNone/>
                      </a:pPr>
                      <a:r>
                        <a:rPr lang="en" sz="2800" b="1">
                          <a:solidFill>
                            <a:schemeClr val="dk1"/>
                          </a:solidFill>
                          <a:latin typeface="+mn-lt"/>
                        </a:rPr>
                        <a:t>LOGISTIC REGRESSION</a:t>
                      </a:r>
                      <a:endParaRPr sz="2800" b="1">
                        <a:solidFill>
                          <a:schemeClr val="dk1"/>
                        </a:solidFill>
                        <a:latin typeface="+mn-lt"/>
                        <a:sym typeface="Livvic Medium"/>
                      </a:endParaRPr>
                    </a:p>
                  </a:txBody>
                  <a:tcPr marL="91425" marR="91425" marT="91425" marB="91425" anchor="ctr">
                    <a:lnL w="9524">
                      <a:solidFill>
                        <a:srgbClr val="9E9E9E">
                          <a:alpha val="0"/>
                        </a:srgbClr>
                      </a:solidFill>
                    </a:lnL>
                    <a:lnR w="9524">
                      <a:solidFill>
                        <a:srgbClr val="9E9E9E">
                          <a:alpha val="0"/>
                        </a:srgbClr>
                      </a:solidFill>
                    </a:lnR>
                    <a:lnT w="9524">
                      <a:solidFill>
                        <a:srgbClr val="9E9E9E">
                          <a:alpha val="0"/>
                        </a:srgbClr>
                      </a:solidFill>
                    </a:lnT>
                    <a:lnB w="9524">
                      <a:solidFill>
                        <a:srgbClr val="000000">
                          <a:alpha val="0"/>
                        </a:srgbClr>
                      </a:solidFill>
                    </a:lnB>
                    <a:solidFill>
                      <a:srgbClr val="DCC3E8"/>
                    </a:solidFill>
                  </a:tcPr>
                </a:tc>
                <a:tc>
                  <a:txBody>
                    <a:bodyPr/>
                    <a:lstStyle/>
                    <a:p>
                      <a:pPr marL="0" lvl="0" indent="0" algn="ctr">
                        <a:spcBef>
                          <a:spcPts val="0"/>
                        </a:spcBef>
                        <a:spcAft>
                          <a:spcPts val="0"/>
                        </a:spcAft>
                        <a:buNone/>
                      </a:pPr>
                      <a:r>
                        <a:rPr lang="en" sz="2800" b="1">
                          <a:solidFill>
                            <a:schemeClr val="dk1"/>
                          </a:solidFill>
                          <a:latin typeface="+mn-lt"/>
                        </a:rPr>
                        <a:t>BOOTSTRAP FOREST</a:t>
                      </a:r>
                      <a:endParaRPr lang="en" sz="2800" b="1">
                        <a:solidFill>
                          <a:schemeClr val="dk1"/>
                        </a:solidFill>
                        <a:latin typeface="+mn-lt"/>
                        <a:sym typeface="Livvic Medium"/>
                      </a:endParaRPr>
                    </a:p>
                  </a:txBody>
                  <a:tcPr marL="91425" marR="91425" marT="91425" marB="91425" anchor="ctr">
                    <a:lnL w="9524">
                      <a:solidFill>
                        <a:srgbClr val="9E9E9E">
                          <a:alpha val="0"/>
                        </a:srgbClr>
                      </a:solidFill>
                    </a:lnL>
                    <a:lnR w="9524">
                      <a:solidFill>
                        <a:srgbClr val="9E9E9E">
                          <a:alpha val="0"/>
                        </a:srgbClr>
                      </a:solidFill>
                    </a:lnR>
                    <a:lnT w="9524">
                      <a:solidFill>
                        <a:srgbClr val="9E9E9E">
                          <a:alpha val="0"/>
                        </a:srgbClr>
                      </a:solidFill>
                    </a:lnT>
                    <a:lnB w="9524">
                      <a:solidFill>
                        <a:srgbClr val="000000">
                          <a:alpha val="0"/>
                        </a:srgbClr>
                      </a:solidFill>
                    </a:lnB>
                    <a:solidFill>
                      <a:srgbClr val="DCC3E8"/>
                    </a:solidFill>
                  </a:tcPr>
                </a:tc>
                <a:tc>
                  <a:txBody>
                    <a:bodyPr/>
                    <a:lstStyle/>
                    <a:p>
                      <a:pPr marL="0" lvl="0" indent="0" algn="ctr" rtl="0">
                        <a:spcBef>
                          <a:spcPts val="0"/>
                        </a:spcBef>
                        <a:spcAft>
                          <a:spcPts val="0"/>
                        </a:spcAft>
                        <a:buNone/>
                      </a:pPr>
                      <a:r>
                        <a:rPr lang="en" sz="2800" b="1">
                          <a:solidFill>
                            <a:schemeClr val="dk1"/>
                          </a:solidFill>
                          <a:latin typeface="+mn-lt"/>
                        </a:rPr>
                        <a:t>BOOSTED</a:t>
                      </a:r>
                      <a:endParaRPr lang="en-US" sz="2800" b="1">
                        <a:solidFill>
                          <a:schemeClr val="dk1"/>
                        </a:solidFill>
                        <a:latin typeface="+mn-lt"/>
                      </a:endParaRPr>
                    </a:p>
                    <a:p>
                      <a:pPr marL="0" lvl="0" indent="0" algn="ctr">
                        <a:spcBef>
                          <a:spcPts val="0"/>
                        </a:spcBef>
                        <a:spcAft>
                          <a:spcPts val="0"/>
                        </a:spcAft>
                        <a:buNone/>
                      </a:pPr>
                      <a:r>
                        <a:rPr lang="en" sz="2800" b="1">
                          <a:solidFill>
                            <a:schemeClr val="dk1"/>
                          </a:solidFill>
                          <a:latin typeface="+mn-lt"/>
                        </a:rPr>
                        <a:t>FOREST</a:t>
                      </a:r>
                      <a:endParaRPr lang="en" sz="2800" b="1">
                        <a:solidFill>
                          <a:schemeClr val="dk1"/>
                        </a:solidFill>
                        <a:latin typeface="+mn-lt"/>
                        <a:sym typeface="Livvic Medium"/>
                      </a:endParaRPr>
                    </a:p>
                  </a:txBody>
                  <a:tcPr marL="91425" marR="91425" marT="91425" marB="91425" anchor="ctr">
                    <a:lnL w="9524">
                      <a:solidFill>
                        <a:srgbClr val="9E9E9E">
                          <a:alpha val="0"/>
                        </a:srgbClr>
                      </a:solidFill>
                    </a:lnL>
                    <a:lnR w="9524">
                      <a:solidFill>
                        <a:srgbClr val="9E9E9E">
                          <a:alpha val="0"/>
                        </a:srgbClr>
                      </a:solidFill>
                    </a:lnR>
                    <a:lnT w="9524">
                      <a:solidFill>
                        <a:srgbClr val="9E9E9E">
                          <a:alpha val="0"/>
                        </a:srgbClr>
                      </a:solidFill>
                    </a:lnT>
                    <a:lnB w="9524">
                      <a:solidFill>
                        <a:srgbClr val="000000">
                          <a:alpha val="0"/>
                        </a:srgbClr>
                      </a:solidFill>
                    </a:lnB>
                    <a:solidFill>
                      <a:srgbClr val="DCC3E8"/>
                    </a:solidFill>
                  </a:tcPr>
                </a:tc>
                <a:extLst>
                  <a:ext uri="{0D108BD9-81ED-4DB2-BD59-A6C34878D82A}">
                    <a16:rowId xmlns:a16="http://schemas.microsoft.com/office/drawing/2014/main" val="10000"/>
                  </a:ext>
                </a:extLst>
              </a:tr>
              <a:tr h="930967">
                <a:tc>
                  <a:txBody>
                    <a:bodyPr/>
                    <a:lstStyle/>
                    <a:p>
                      <a:pPr marL="0" lvl="0" indent="0" algn="ctr">
                        <a:spcBef>
                          <a:spcPts val="0"/>
                        </a:spcBef>
                        <a:spcAft>
                          <a:spcPts val="0"/>
                        </a:spcAft>
                        <a:buNone/>
                      </a:pPr>
                      <a:r>
                        <a:rPr lang="en" sz="2800" b="1">
                          <a:latin typeface="+mn-lt"/>
                        </a:rPr>
                        <a:t>SPECIFICITY</a:t>
                      </a:r>
                      <a:endParaRPr sz="2800" b="1">
                        <a:latin typeface="+mn-lt"/>
                        <a:sym typeface="Livvic Medium"/>
                      </a:endParaRPr>
                    </a:p>
                  </a:txBody>
                  <a:tcPr marL="91425" marR="91425" marT="91425" marB="91425" anchor="ctr">
                    <a:lnL w="9524">
                      <a:solidFill>
                        <a:srgbClr val="9E9E9E">
                          <a:alpha val="0"/>
                        </a:srgbClr>
                      </a:solidFill>
                    </a:lnL>
                    <a:lnR w="9524">
                      <a:solidFill>
                        <a:srgbClr val="9E9E9E">
                          <a:alpha val="0"/>
                        </a:srgbClr>
                      </a:solidFill>
                    </a:lnR>
                    <a:lnT w="9524">
                      <a:solidFill>
                        <a:srgbClr val="9E9E9E">
                          <a:alpha val="0"/>
                        </a:srgbClr>
                      </a:solidFill>
                    </a:lnT>
                    <a:lnB w="9524">
                      <a:solidFill>
                        <a:srgbClr val="000000">
                          <a:alpha val="0"/>
                        </a:srgbClr>
                      </a:solidFill>
                    </a:lnB>
                    <a:solidFill>
                      <a:srgbClr val="DCC3E8"/>
                    </a:solidFill>
                  </a:tcPr>
                </a:tc>
                <a:tc>
                  <a:txBody>
                    <a:bodyPr/>
                    <a:lstStyle/>
                    <a:p>
                      <a:pPr marL="0" lvl="0" algn="ctr" defTabSz="1672300" rtl="0" eaLnBrk="1" latinLnBrk="0" hangingPunct="1">
                        <a:buNone/>
                      </a:pPr>
                      <a:r>
                        <a:rPr lang="en-US" sz="2800" b="0" i="0" u="none" strike="noStrike" kern="1200">
                          <a:solidFill>
                            <a:schemeClr val="tx1"/>
                          </a:solidFill>
                          <a:latin typeface="+mn-lt"/>
                          <a:ea typeface="+mn-ea"/>
                          <a:cs typeface="+mn-cs"/>
                        </a:rPr>
                        <a:t>72.03%</a:t>
                      </a:r>
                      <a:endParaRPr lang="en-IN" sz="2800" b="0" i="0" u="none" strike="noStrike" kern="1200">
                        <a:solidFill>
                          <a:schemeClr val="tx1"/>
                        </a:solidFill>
                        <a:latin typeface="+mn-lt"/>
                        <a:ea typeface="+mn-ea"/>
                        <a:cs typeface="+mn-cs"/>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tc>
                  <a:txBody>
                    <a:bodyPr/>
                    <a:lstStyle/>
                    <a:p>
                      <a:pPr lvl="0" algn="ctr">
                        <a:buNone/>
                      </a:pPr>
                      <a:r>
                        <a:rPr lang="en-US" sz="2800" b="1" i="0" u="none" strike="noStrike" noProof="0">
                          <a:solidFill>
                            <a:srgbClr val="C00000"/>
                          </a:solidFill>
                          <a:latin typeface="+mn-lt"/>
                        </a:rPr>
                        <a:t>73.7%</a:t>
                      </a:r>
                      <a:endParaRPr lang="en-US" sz="2800" b="1" i="0">
                        <a:solidFill>
                          <a:srgbClr val="C00000"/>
                        </a:solidFill>
                        <a:latin typeface="+mn-lt"/>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tc>
                  <a:txBody>
                    <a:bodyPr/>
                    <a:lstStyle/>
                    <a:p>
                      <a:pPr lvl="0" algn="ctr">
                        <a:buNone/>
                      </a:pPr>
                      <a:r>
                        <a:rPr lang="en-US" sz="2800" b="0" i="0" u="none" strike="noStrike" noProof="0">
                          <a:latin typeface="+mn-lt"/>
                        </a:rPr>
                        <a:t>72.23%</a:t>
                      </a:r>
                      <a:endParaRPr lang="en-IN" sz="2800" b="0" i="0" u="none" strike="noStrike" noProof="0">
                        <a:latin typeface="+mn-lt"/>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extLst>
                  <a:ext uri="{0D108BD9-81ED-4DB2-BD59-A6C34878D82A}">
                    <a16:rowId xmlns:a16="http://schemas.microsoft.com/office/drawing/2014/main" val="10001"/>
                  </a:ext>
                </a:extLst>
              </a:tr>
              <a:tr h="1184868">
                <a:tc>
                  <a:txBody>
                    <a:bodyPr/>
                    <a:lstStyle/>
                    <a:p>
                      <a:pPr marL="0" lvl="0" indent="0" algn="ctr" rtl="0">
                        <a:spcBef>
                          <a:spcPts val="0"/>
                        </a:spcBef>
                        <a:spcAft>
                          <a:spcPts val="0"/>
                        </a:spcAft>
                        <a:buNone/>
                      </a:pPr>
                      <a:r>
                        <a:rPr lang="en" sz="2800" b="1">
                          <a:solidFill>
                            <a:schemeClr val="dk1"/>
                          </a:solidFill>
                          <a:latin typeface="+mn-lt"/>
                        </a:rPr>
                        <a:t>MISCLASSIFICATION</a:t>
                      </a:r>
                      <a:endParaRPr sz="2800" b="1">
                        <a:solidFill>
                          <a:schemeClr val="dk1"/>
                        </a:solidFill>
                        <a:latin typeface="+mn-lt"/>
                        <a:sym typeface="Livvic Medium"/>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solidFill>
                      <a:srgbClr val="DCC3E8"/>
                    </a:solidFill>
                  </a:tcPr>
                </a:tc>
                <a:tc>
                  <a:txBody>
                    <a:bodyPr/>
                    <a:lstStyle/>
                    <a:p>
                      <a:pPr marL="0" lvl="0" algn="ctr" defTabSz="1672300" rtl="0" eaLnBrk="1" latinLnBrk="0" hangingPunct="1">
                        <a:buNone/>
                      </a:pPr>
                      <a:r>
                        <a:rPr lang="en-US" sz="2800" b="0" i="0" u="none" strike="noStrike" kern="1200">
                          <a:solidFill>
                            <a:schemeClr val="tx1"/>
                          </a:solidFill>
                          <a:latin typeface="+mn-lt"/>
                          <a:ea typeface="+mn-ea"/>
                          <a:cs typeface="+mn-cs"/>
                        </a:rPr>
                        <a:t>8.48%</a:t>
                      </a:r>
                      <a:endParaRPr lang="en-IN" sz="2800" b="0" i="0" u="none" strike="noStrike" kern="1200">
                        <a:solidFill>
                          <a:schemeClr val="tx1"/>
                        </a:solidFill>
                        <a:latin typeface="+mn-lt"/>
                        <a:ea typeface="+mn-ea"/>
                        <a:cs typeface="+mn-cs"/>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tc>
                  <a:txBody>
                    <a:bodyPr/>
                    <a:lstStyle/>
                    <a:p>
                      <a:pPr lvl="0" algn="ctr">
                        <a:buNone/>
                      </a:pPr>
                      <a:r>
                        <a:rPr lang="en-US" sz="2800" b="0" i="0" u="none" strike="noStrike" noProof="0">
                          <a:latin typeface="+mn-lt"/>
                        </a:rPr>
                        <a:t>7.25%</a:t>
                      </a:r>
                      <a:endParaRPr lang="en-US" sz="2800" b="0" i="0">
                        <a:latin typeface="+mn-lt"/>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tc>
                  <a:txBody>
                    <a:bodyPr/>
                    <a:lstStyle/>
                    <a:p>
                      <a:pPr lvl="0" algn="ctr">
                        <a:buNone/>
                      </a:pPr>
                      <a:r>
                        <a:rPr lang="en-US" sz="2800" b="1" i="0" u="none" strike="noStrike" noProof="0">
                          <a:solidFill>
                            <a:srgbClr val="C00000"/>
                          </a:solidFill>
                          <a:latin typeface="+mn-lt"/>
                        </a:rPr>
                        <a:t>6.82%</a:t>
                      </a:r>
                      <a:endParaRPr lang="en-IN" sz="2800" b="1" i="0">
                        <a:solidFill>
                          <a:srgbClr val="C00000"/>
                        </a:solidFill>
                        <a:latin typeface="+mn-lt"/>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extLst>
                  <a:ext uri="{0D108BD9-81ED-4DB2-BD59-A6C34878D82A}">
                    <a16:rowId xmlns:a16="http://schemas.microsoft.com/office/drawing/2014/main" val="10002"/>
                  </a:ext>
                </a:extLst>
              </a:tr>
              <a:tr h="1354137">
                <a:tc>
                  <a:txBody>
                    <a:bodyPr/>
                    <a:lstStyle/>
                    <a:p>
                      <a:pPr marL="0" lvl="0" indent="0" algn="ctr" rtl="0">
                        <a:spcBef>
                          <a:spcPts val="0"/>
                        </a:spcBef>
                        <a:spcAft>
                          <a:spcPts val="0"/>
                        </a:spcAft>
                        <a:buNone/>
                      </a:pPr>
                      <a:r>
                        <a:rPr lang="en" sz="2800" b="1">
                          <a:solidFill>
                            <a:schemeClr val="dk1"/>
                          </a:solidFill>
                          <a:latin typeface="+mn-lt"/>
                        </a:rPr>
                        <a:t>AUC</a:t>
                      </a:r>
                      <a:endParaRPr sz="2800" b="1">
                        <a:solidFill>
                          <a:schemeClr val="dk1"/>
                        </a:solidFill>
                        <a:latin typeface="+mn-lt"/>
                        <a:sym typeface="Livvic Medium"/>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solidFill>
                      <a:srgbClr val="DCC3E8"/>
                    </a:solidFill>
                  </a:tcPr>
                </a:tc>
                <a:tc>
                  <a:txBody>
                    <a:bodyPr/>
                    <a:lstStyle/>
                    <a:p>
                      <a:pPr marL="0" lvl="0" algn="ctr" defTabSz="1672300" rtl="0" eaLnBrk="1" latinLnBrk="0" hangingPunct="1">
                        <a:buNone/>
                      </a:pPr>
                      <a:r>
                        <a:rPr lang="en-US" sz="2800" b="0" i="0" u="none" strike="noStrike" kern="1200">
                          <a:solidFill>
                            <a:schemeClr val="tx1"/>
                          </a:solidFill>
                          <a:latin typeface="+mn-lt"/>
                          <a:ea typeface="+mn-ea"/>
                          <a:cs typeface="+mn-cs"/>
                        </a:rPr>
                        <a:t>88.87</a:t>
                      </a:r>
                      <a:endParaRPr lang="en-IN" sz="2800" b="0" i="0" u="none" strike="noStrike" kern="1200">
                        <a:solidFill>
                          <a:schemeClr val="tx1"/>
                        </a:solidFill>
                        <a:latin typeface="+mn-lt"/>
                        <a:ea typeface="+mn-ea"/>
                        <a:cs typeface="+mn-cs"/>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tc>
                  <a:txBody>
                    <a:bodyPr/>
                    <a:lstStyle/>
                    <a:p>
                      <a:pPr lvl="0" algn="ctr">
                        <a:buNone/>
                      </a:pPr>
                      <a:r>
                        <a:rPr lang="en-US" sz="2800" b="1" i="0" u="none" strike="noStrike" noProof="0">
                          <a:solidFill>
                            <a:srgbClr val="C00000"/>
                          </a:solidFill>
                          <a:latin typeface="+mn-lt"/>
                        </a:rPr>
                        <a:t>92.65</a:t>
                      </a:r>
                      <a:endParaRPr sz="2800" b="1" i="0">
                        <a:solidFill>
                          <a:srgbClr val="C00000"/>
                        </a:solidFill>
                        <a:latin typeface="+mn-lt"/>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tc>
                  <a:txBody>
                    <a:bodyPr/>
                    <a:lstStyle/>
                    <a:p>
                      <a:pPr lvl="0" algn="ctr">
                        <a:buNone/>
                      </a:pPr>
                      <a:r>
                        <a:rPr lang="en-US" sz="2800" b="0" i="0" u="none" strike="noStrike" noProof="0">
                          <a:latin typeface="+mn-lt"/>
                        </a:rPr>
                        <a:t>92.61</a:t>
                      </a:r>
                      <a:endParaRPr lang="en-IN" sz="2800" b="0" i="0">
                        <a:latin typeface="+mn-lt"/>
                        <a:sym typeface="Lato Light"/>
                      </a:endParaRPr>
                    </a:p>
                  </a:txBody>
                  <a:tcPr marL="91425" marR="91425" marT="91425" marB="91425" anchor="ctr">
                    <a:lnL w="9524">
                      <a:solidFill>
                        <a:srgbClr val="9E9E9E">
                          <a:alpha val="0"/>
                        </a:srgbClr>
                      </a:solidFill>
                    </a:lnL>
                    <a:lnR w="9524">
                      <a:solidFill>
                        <a:srgbClr val="9E9E9E">
                          <a:alpha val="0"/>
                        </a:srgbClr>
                      </a:solidFill>
                    </a:lnR>
                    <a:lnT w="9524">
                      <a:solidFill>
                        <a:srgbClr val="000000">
                          <a:alpha val="0"/>
                        </a:srgbClr>
                      </a:solidFill>
                    </a:lnT>
                    <a:lnB w="9524">
                      <a:solidFill>
                        <a:srgbClr val="000000">
                          <a:alpha val="0"/>
                        </a:srgbClr>
                      </a:solidFill>
                    </a:lnB>
                  </a:tcPr>
                </a:tc>
                <a:extLst>
                  <a:ext uri="{0D108BD9-81ED-4DB2-BD59-A6C34878D82A}">
                    <a16:rowId xmlns:a16="http://schemas.microsoft.com/office/drawing/2014/main" val="10003"/>
                  </a:ext>
                </a:extLst>
              </a:tr>
              <a:tr h="959180">
                <a:tc>
                  <a:txBody>
                    <a:bodyPr/>
                    <a:lstStyle/>
                    <a:p>
                      <a:pPr marL="0" lvl="0" indent="0" algn="ctr">
                        <a:spcBef>
                          <a:spcPts val="0"/>
                        </a:spcBef>
                        <a:spcAft>
                          <a:spcPts val="0"/>
                        </a:spcAft>
                        <a:buNone/>
                      </a:pPr>
                      <a:r>
                        <a:rPr lang="en" sz="2800" b="1">
                          <a:solidFill>
                            <a:schemeClr val="dk1"/>
                          </a:solidFill>
                          <a:latin typeface="+mn-lt"/>
                        </a:rPr>
                        <a:t>R-SQUARE</a:t>
                      </a:r>
                      <a:endParaRPr lang="en" sz="2800" b="1">
                        <a:solidFill>
                          <a:schemeClr val="dk1"/>
                        </a:solidFill>
                        <a:latin typeface="+mn-lt"/>
                        <a:sym typeface="Livvic Medium"/>
                      </a:endParaRPr>
                    </a:p>
                  </a:txBody>
                  <a:tcPr marL="91425" marR="91425" marT="91425" marB="91425">
                    <a:lnL w="9524">
                      <a:solidFill>
                        <a:srgbClr val="9E9E9E">
                          <a:alpha val="0"/>
                        </a:srgbClr>
                      </a:solidFill>
                    </a:lnL>
                    <a:lnR w="9524">
                      <a:solidFill>
                        <a:srgbClr val="9E9E9E">
                          <a:alpha val="0"/>
                        </a:srgbClr>
                      </a:solidFill>
                    </a:lnR>
                    <a:lnT w="9524">
                      <a:solidFill>
                        <a:srgbClr val="000000">
                          <a:alpha val="0"/>
                        </a:srgbClr>
                      </a:solidFill>
                    </a:lnT>
                    <a:lnB w="9524">
                      <a:solidFill>
                        <a:srgbClr val="9E9E9E">
                          <a:alpha val="0"/>
                        </a:srgbClr>
                      </a:solidFill>
                    </a:lnB>
                    <a:solidFill>
                      <a:srgbClr val="DCC3E8"/>
                    </a:solidFill>
                  </a:tcPr>
                </a:tc>
                <a:tc>
                  <a:txBody>
                    <a:bodyPr/>
                    <a:lstStyle/>
                    <a:p>
                      <a:pPr marL="0" lvl="0" algn="ctr" defTabSz="1672300" rtl="0" eaLnBrk="1" latinLnBrk="0" hangingPunct="1">
                        <a:buNone/>
                      </a:pPr>
                      <a:r>
                        <a:rPr lang="en-US" sz="2800" b="0" i="0" u="none" strike="noStrike" kern="1200">
                          <a:solidFill>
                            <a:schemeClr val="tx1"/>
                          </a:solidFill>
                          <a:latin typeface="+mn-lt"/>
                          <a:ea typeface="+mn-ea"/>
                          <a:cs typeface="+mn-cs"/>
                        </a:rPr>
                        <a:t>40.63%</a:t>
                      </a:r>
                      <a:endParaRPr lang="en-IN" sz="2800" b="0" i="0" u="none" strike="noStrike" kern="1200">
                        <a:solidFill>
                          <a:schemeClr val="tx1"/>
                        </a:solidFill>
                        <a:latin typeface="+mn-lt"/>
                        <a:ea typeface="+mn-ea"/>
                        <a:cs typeface="+mn-cs"/>
                        <a:sym typeface="Lato Light"/>
                      </a:endParaRPr>
                    </a:p>
                  </a:txBody>
                  <a:tcPr marL="91425" marR="91425" marT="91425" marB="91425">
                    <a:lnL w="9524">
                      <a:solidFill>
                        <a:srgbClr val="9E9E9E">
                          <a:alpha val="0"/>
                        </a:srgbClr>
                      </a:solidFill>
                    </a:lnL>
                    <a:lnR w="9524">
                      <a:solidFill>
                        <a:srgbClr val="9E9E9E">
                          <a:alpha val="0"/>
                        </a:srgbClr>
                      </a:solidFill>
                    </a:lnR>
                    <a:lnT w="9524">
                      <a:solidFill>
                        <a:srgbClr val="000000">
                          <a:alpha val="0"/>
                        </a:srgbClr>
                      </a:solidFill>
                    </a:lnT>
                    <a:lnB w="9524">
                      <a:solidFill>
                        <a:srgbClr val="9E9E9E">
                          <a:alpha val="0"/>
                        </a:srgbClr>
                      </a:solidFill>
                    </a:lnB>
                  </a:tcPr>
                </a:tc>
                <a:tc>
                  <a:txBody>
                    <a:bodyPr/>
                    <a:lstStyle/>
                    <a:p>
                      <a:pPr lvl="0" algn="ctr">
                        <a:buNone/>
                      </a:pPr>
                      <a:r>
                        <a:rPr lang="en-US" sz="2800" b="1" i="0" u="none" strike="noStrike" noProof="0">
                          <a:solidFill>
                            <a:srgbClr val="C00000"/>
                          </a:solidFill>
                          <a:latin typeface="+mn-lt"/>
                        </a:rPr>
                        <a:t>49.52%</a:t>
                      </a:r>
                      <a:endParaRPr lang="en-US" sz="2800" b="1" i="0" u="none" strike="noStrike" noProof="0">
                        <a:solidFill>
                          <a:srgbClr val="C00000"/>
                        </a:solidFill>
                        <a:latin typeface="+mn-lt"/>
                        <a:sym typeface="Lato Light"/>
                      </a:endParaRPr>
                    </a:p>
                  </a:txBody>
                  <a:tcPr marL="91425" marR="91425" marT="91425" marB="91425">
                    <a:lnL w="9524">
                      <a:solidFill>
                        <a:srgbClr val="9E9E9E">
                          <a:alpha val="0"/>
                        </a:srgbClr>
                      </a:solidFill>
                    </a:lnL>
                    <a:lnR w="9524">
                      <a:solidFill>
                        <a:srgbClr val="9E9E9E">
                          <a:alpha val="0"/>
                        </a:srgbClr>
                      </a:solidFill>
                    </a:lnR>
                    <a:lnT w="9524">
                      <a:solidFill>
                        <a:srgbClr val="000000">
                          <a:alpha val="0"/>
                        </a:srgbClr>
                      </a:solidFill>
                    </a:lnT>
                    <a:lnB w="9524">
                      <a:solidFill>
                        <a:srgbClr val="9E9E9E">
                          <a:alpha val="0"/>
                        </a:srgbClr>
                      </a:solidFill>
                    </a:lnB>
                  </a:tcPr>
                </a:tc>
                <a:tc>
                  <a:txBody>
                    <a:bodyPr/>
                    <a:lstStyle/>
                    <a:p>
                      <a:pPr lvl="0" algn="ctr">
                        <a:buNone/>
                      </a:pPr>
                      <a:r>
                        <a:rPr lang="en-US" sz="2800" b="0" i="0" u="none" strike="noStrike" noProof="0">
                          <a:latin typeface="+mn-lt"/>
                        </a:rPr>
                        <a:t>48.9%</a:t>
                      </a:r>
                      <a:endParaRPr lang="en-IN" sz="2800" b="0" i="0" u="none" strike="noStrike" noProof="0">
                        <a:latin typeface="+mn-lt"/>
                        <a:sym typeface="Lato Light"/>
                      </a:endParaRPr>
                    </a:p>
                  </a:txBody>
                  <a:tcPr marL="91425" marR="91425" marT="91425" marB="91425">
                    <a:lnL w="9524">
                      <a:solidFill>
                        <a:srgbClr val="9E9E9E">
                          <a:alpha val="0"/>
                        </a:srgbClr>
                      </a:solidFill>
                    </a:lnL>
                    <a:lnR w="9524">
                      <a:solidFill>
                        <a:srgbClr val="9E9E9E">
                          <a:alpha val="0"/>
                        </a:srgbClr>
                      </a:solidFill>
                    </a:lnR>
                    <a:lnT w="9524">
                      <a:solidFill>
                        <a:srgbClr val="000000">
                          <a:alpha val="0"/>
                        </a:srgbClr>
                      </a:solidFill>
                    </a:lnT>
                    <a:lnB w="9524">
                      <a:solidFill>
                        <a:srgbClr val="9E9E9E">
                          <a:alpha val="0"/>
                        </a:srgbClr>
                      </a:solidFill>
                    </a:lnB>
                  </a:tcPr>
                </a:tc>
                <a:extLst>
                  <a:ext uri="{0D108BD9-81ED-4DB2-BD59-A6C34878D82A}">
                    <a16:rowId xmlns:a16="http://schemas.microsoft.com/office/drawing/2014/main" val="227740735"/>
                  </a:ext>
                </a:extLst>
              </a:tr>
            </a:tbl>
          </a:graphicData>
        </a:graphic>
      </p:graphicFrame>
      <p:sp>
        <p:nvSpPr>
          <p:cNvPr id="2" name="TextBox 1">
            <a:extLst>
              <a:ext uri="{FF2B5EF4-FFF2-40B4-BE49-F238E27FC236}">
                <a16:creationId xmlns:a16="http://schemas.microsoft.com/office/drawing/2014/main" id="{722A1CD3-0FC5-33A8-5BA3-669042F0C5D6}"/>
              </a:ext>
            </a:extLst>
          </p:cNvPr>
          <p:cNvSpPr txBox="1"/>
          <p:nvPr/>
        </p:nvSpPr>
        <p:spPr>
          <a:xfrm>
            <a:off x="560417" y="11240615"/>
            <a:ext cx="1087478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dirty="0">
                <a:latin typeface="Arial" panose="020B0604020202020204" pitchFamily="34" charset="0"/>
                <a:cs typeface="Arial" panose="020B0604020202020204" pitchFamily="34" charset="0"/>
              </a:rPr>
              <a:t>Nominal Logistic Regression</a:t>
            </a:r>
          </a:p>
        </p:txBody>
      </p:sp>
      <p:pic>
        <p:nvPicPr>
          <p:cNvPr id="9" name="Picture 13" descr="Table&#10;&#10;Description automatically generated">
            <a:extLst>
              <a:ext uri="{FF2B5EF4-FFF2-40B4-BE49-F238E27FC236}">
                <a16:creationId xmlns:a16="http://schemas.microsoft.com/office/drawing/2014/main" id="{844DF983-1FF8-CC25-EECF-94ED30A8AF3A}"/>
              </a:ext>
            </a:extLst>
          </p:cNvPr>
          <p:cNvPicPr>
            <a:picLocks noChangeAspect="1"/>
          </p:cNvPicPr>
          <p:nvPr/>
        </p:nvPicPr>
        <p:blipFill>
          <a:blip r:embed="rId3"/>
          <a:stretch>
            <a:fillRect/>
          </a:stretch>
        </p:blipFill>
        <p:spPr>
          <a:xfrm>
            <a:off x="12852365" y="5085665"/>
            <a:ext cx="10855127" cy="7376171"/>
          </a:xfrm>
          <a:prstGeom prst="rect">
            <a:avLst/>
          </a:prstGeom>
        </p:spPr>
      </p:pic>
      <p:pic>
        <p:nvPicPr>
          <p:cNvPr id="4" name="Picture 4" descr="Chart, line chart&#10;&#10;Description automatically generated">
            <a:extLst>
              <a:ext uri="{FF2B5EF4-FFF2-40B4-BE49-F238E27FC236}">
                <a16:creationId xmlns:a16="http://schemas.microsoft.com/office/drawing/2014/main" id="{1D018836-A996-3C27-DD3C-4B6A3C401FEE}"/>
              </a:ext>
            </a:extLst>
          </p:cNvPr>
          <p:cNvPicPr>
            <a:picLocks noChangeAspect="1"/>
          </p:cNvPicPr>
          <p:nvPr/>
        </p:nvPicPr>
        <p:blipFill>
          <a:blip r:embed="rId4"/>
          <a:stretch>
            <a:fillRect/>
          </a:stretch>
        </p:blipFill>
        <p:spPr>
          <a:xfrm>
            <a:off x="12843312" y="12371958"/>
            <a:ext cx="10780995" cy="7602434"/>
          </a:xfrm>
          <a:prstGeom prst="rect">
            <a:avLst/>
          </a:prstGeom>
        </p:spPr>
      </p:pic>
      <p:sp>
        <p:nvSpPr>
          <p:cNvPr id="17" name="Rectangle 16">
            <a:extLst>
              <a:ext uri="{FF2B5EF4-FFF2-40B4-BE49-F238E27FC236}">
                <a16:creationId xmlns:a16="http://schemas.microsoft.com/office/drawing/2014/main" id="{C30BACDE-A423-6F85-09CF-2D5EA3F7E4B8}"/>
              </a:ext>
            </a:extLst>
          </p:cNvPr>
          <p:cNvSpPr/>
          <p:nvPr/>
        </p:nvSpPr>
        <p:spPr>
          <a:xfrm>
            <a:off x="258676" y="3169233"/>
            <a:ext cx="37066832" cy="867978"/>
          </a:xfrm>
          <a:prstGeom prst="rect">
            <a:avLst/>
          </a:prstGeom>
          <a:solidFill>
            <a:srgbClr val="44545D"/>
          </a:solidFill>
          <a:ln>
            <a:no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US" sz="5000">
                <a:solidFill>
                  <a:schemeClr val="bg1"/>
                </a:solidFill>
              </a:rPr>
              <a:t>Models </a:t>
            </a:r>
            <a:endParaRPr lang="en-US">
              <a:solidFill>
                <a:schemeClr val="bg1"/>
              </a:solidFill>
            </a:endParaRPr>
          </a:p>
        </p:txBody>
      </p:sp>
      <p:sp>
        <p:nvSpPr>
          <p:cNvPr id="18" name="TextBox 17">
            <a:extLst>
              <a:ext uri="{FF2B5EF4-FFF2-40B4-BE49-F238E27FC236}">
                <a16:creationId xmlns:a16="http://schemas.microsoft.com/office/drawing/2014/main" id="{73ADF318-9C47-798D-47F6-8682BFED7D04}"/>
              </a:ext>
            </a:extLst>
          </p:cNvPr>
          <p:cNvSpPr txBox="1"/>
          <p:nvPr/>
        </p:nvSpPr>
        <p:spPr>
          <a:xfrm>
            <a:off x="24636285" y="4393460"/>
            <a:ext cx="1087478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latin typeface="Arial"/>
                <a:cs typeface="Arial"/>
              </a:rPr>
              <a:t>Boosted Forest</a:t>
            </a:r>
            <a:endParaRPr lang="en-US" sz="3600" b="1" err="1">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D44E67C3-E88A-573F-B097-F73C8086D044}"/>
              </a:ext>
            </a:extLst>
          </p:cNvPr>
          <p:cNvSpPr txBox="1"/>
          <p:nvPr/>
        </p:nvSpPr>
        <p:spPr>
          <a:xfrm>
            <a:off x="12844844" y="4378353"/>
            <a:ext cx="1087478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latin typeface="Arial"/>
                <a:cs typeface="Arial"/>
              </a:rPr>
              <a:t>Bootstrap Forest</a:t>
            </a:r>
          </a:p>
        </p:txBody>
      </p:sp>
      <p:pic>
        <p:nvPicPr>
          <p:cNvPr id="6" name="Picture 12" descr="Table&#10;&#10;Description automatically generated">
            <a:extLst>
              <a:ext uri="{FF2B5EF4-FFF2-40B4-BE49-F238E27FC236}">
                <a16:creationId xmlns:a16="http://schemas.microsoft.com/office/drawing/2014/main" id="{CAA2AEFD-A7B4-D552-CD34-66B8D808CF66}"/>
              </a:ext>
            </a:extLst>
          </p:cNvPr>
          <p:cNvPicPr>
            <a:picLocks noChangeAspect="1"/>
          </p:cNvPicPr>
          <p:nvPr/>
        </p:nvPicPr>
        <p:blipFill>
          <a:blip r:embed="rId5"/>
          <a:stretch>
            <a:fillRect/>
          </a:stretch>
        </p:blipFill>
        <p:spPr>
          <a:xfrm>
            <a:off x="24678392" y="5086067"/>
            <a:ext cx="10814476" cy="7392634"/>
          </a:xfrm>
          <a:prstGeom prst="rect">
            <a:avLst/>
          </a:prstGeom>
        </p:spPr>
      </p:pic>
      <p:pic>
        <p:nvPicPr>
          <p:cNvPr id="13" name="Picture 13" descr="Table&#10;&#10;Description automatically generated">
            <a:extLst>
              <a:ext uri="{FF2B5EF4-FFF2-40B4-BE49-F238E27FC236}">
                <a16:creationId xmlns:a16="http://schemas.microsoft.com/office/drawing/2014/main" id="{9D964FE1-F158-D62C-78BB-7E8A6F40CBAA}"/>
              </a:ext>
            </a:extLst>
          </p:cNvPr>
          <p:cNvPicPr>
            <a:picLocks noChangeAspect="1"/>
          </p:cNvPicPr>
          <p:nvPr/>
        </p:nvPicPr>
        <p:blipFill>
          <a:blip r:embed="rId6"/>
          <a:stretch>
            <a:fillRect/>
          </a:stretch>
        </p:blipFill>
        <p:spPr>
          <a:xfrm>
            <a:off x="24678392" y="12628676"/>
            <a:ext cx="11920779" cy="7091361"/>
          </a:xfrm>
          <a:prstGeom prst="rect">
            <a:avLst/>
          </a:prstGeom>
        </p:spPr>
      </p:pic>
      <p:sp>
        <p:nvSpPr>
          <p:cNvPr id="14" name="TextBox 13">
            <a:extLst>
              <a:ext uri="{FF2B5EF4-FFF2-40B4-BE49-F238E27FC236}">
                <a16:creationId xmlns:a16="http://schemas.microsoft.com/office/drawing/2014/main" id="{10E7710E-D669-8801-1012-9C5CE977FDA6}"/>
              </a:ext>
            </a:extLst>
          </p:cNvPr>
          <p:cNvSpPr txBox="1"/>
          <p:nvPr/>
        </p:nvSpPr>
        <p:spPr>
          <a:xfrm>
            <a:off x="560188" y="4376669"/>
            <a:ext cx="1087478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latin typeface="Arial"/>
                <a:cs typeface="Arial"/>
              </a:rPr>
              <a:t>Model Comparison</a:t>
            </a:r>
            <a:endParaRPr lang="en-US"/>
          </a:p>
        </p:txBody>
      </p:sp>
      <p:cxnSp>
        <p:nvCxnSpPr>
          <p:cNvPr id="23" name="Straight Connector 22">
            <a:extLst>
              <a:ext uri="{FF2B5EF4-FFF2-40B4-BE49-F238E27FC236}">
                <a16:creationId xmlns:a16="http://schemas.microsoft.com/office/drawing/2014/main" id="{8C58D82D-BDB6-C712-1062-9B15693C2AF4}"/>
              </a:ext>
            </a:extLst>
          </p:cNvPr>
          <p:cNvCxnSpPr>
            <a:cxnSpLocks/>
          </p:cNvCxnSpPr>
          <p:nvPr/>
        </p:nvCxnSpPr>
        <p:spPr>
          <a:xfrm>
            <a:off x="12348003" y="4554332"/>
            <a:ext cx="50286" cy="15466881"/>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1C316B76-7713-FD8D-86EB-56DE9BB4946E}"/>
              </a:ext>
            </a:extLst>
          </p:cNvPr>
          <p:cNvCxnSpPr>
            <a:cxnSpLocks/>
          </p:cNvCxnSpPr>
          <p:nvPr/>
        </p:nvCxnSpPr>
        <p:spPr>
          <a:xfrm>
            <a:off x="24343734" y="4554332"/>
            <a:ext cx="0" cy="15466881"/>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pic>
        <p:nvPicPr>
          <p:cNvPr id="30" name="Picture 29">
            <a:extLst>
              <a:ext uri="{FF2B5EF4-FFF2-40B4-BE49-F238E27FC236}">
                <a16:creationId xmlns:a16="http://schemas.microsoft.com/office/drawing/2014/main" id="{81244932-634F-050A-E305-B72F307BBFCD}"/>
              </a:ext>
            </a:extLst>
          </p:cNvPr>
          <p:cNvPicPr>
            <a:picLocks noChangeAspect="1"/>
          </p:cNvPicPr>
          <p:nvPr/>
        </p:nvPicPr>
        <p:blipFill>
          <a:blip r:embed="rId7"/>
          <a:stretch>
            <a:fillRect/>
          </a:stretch>
        </p:blipFill>
        <p:spPr>
          <a:xfrm>
            <a:off x="34129938" y="336556"/>
            <a:ext cx="3065435" cy="2371862"/>
          </a:xfrm>
          <a:prstGeom prst="rect">
            <a:avLst/>
          </a:prstGeom>
        </p:spPr>
      </p:pic>
      <p:pic>
        <p:nvPicPr>
          <p:cNvPr id="3" name="Picture 2">
            <a:extLst>
              <a:ext uri="{FF2B5EF4-FFF2-40B4-BE49-F238E27FC236}">
                <a16:creationId xmlns:a16="http://schemas.microsoft.com/office/drawing/2014/main" id="{C053D99E-BB8B-0319-BADB-F3B7D1935683}"/>
              </a:ext>
            </a:extLst>
          </p:cNvPr>
          <p:cNvPicPr>
            <a:picLocks noChangeAspect="1"/>
          </p:cNvPicPr>
          <p:nvPr/>
        </p:nvPicPr>
        <p:blipFill>
          <a:blip r:embed="rId8"/>
          <a:stretch>
            <a:fillRect/>
          </a:stretch>
        </p:blipFill>
        <p:spPr>
          <a:xfrm>
            <a:off x="603441" y="12067163"/>
            <a:ext cx="10187299" cy="8212024"/>
          </a:xfrm>
          <a:prstGeom prst="rect">
            <a:avLst/>
          </a:prstGeom>
        </p:spPr>
      </p:pic>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D5B516B8-D3A4-8E25-C5C5-329E0847BA95}"/>
                  </a:ext>
                </a:extLst>
              </p14:cNvPr>
              <p14:cNvContentPartPr/>
              <p14:nvPr/>
            </p14:nvContentPartPr>
            <p14:xfrm>
              <a:off x="3681477" y="13244264"/>
              <a:ext cx="1135440" cy="27000"/>
            </p14:xfrm>
          </p:contentPart>
        </mc:Choice>
        <mc:Fallback xmlns="">
          <p:pic>
            <p:nvPicPr>
              <p:cNvPr id="15" name="Ink 14">
                <a:extLst>
                  <a:ext uri="{FF2B5EF4-FFF2-40B4-BE49-F238E27FC236}">
                    <a16:creationId xmlns:a16="http://schemas.microsoft.com/office/drawing/2014/main" id="{D5B516B8-D3A4-8E25-C5C5-329E0847BA95}"/>
                  </a:ext>
                </a:extLst>
              </p:cNvPr>
              <p:cNvPicPr/>
              <p:nvPr/>
            </p:nvPicPr>
            <p:blipFill>
              <a:blip r:embed="rId10"/>
              <a:stretch>
                <a:fillRect/>
              </a:stretch>
            </p:blipFill>
            <p:spPr>
              <a:xfrm>
                <a:off x="3591477" y="13064624"/>
                <a:ext cx="1315080" cy="3866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 name="Ink 15">
                <a:extLst>
                  <a:ext uri="{FF2B5EF4-FFF2-40B4-BE49-F238E27FC236}">
                    <a16:creationId xmlns:a16="http://schemas.microsoft.com/office/drawing/2014/main" id="{77E2ADC4-939F-F4E2-8A9C-3B49C799F049}"/>
                  </a:ext>
                </a:extLst>
              </p14:cNvPr>
              <p14:cNvContentPartPr/>
              <p14:nvPr/>
            </p14:nvContentPartPr>
            <p14:xfrm>
              <a:off x="4546197" y="20016224"/>
              <a:ext cx="640800" cy="75240"/>
            </p14:xfrm>
          </p:contentPart>
        </mc:Choice>
        <mc:Fallback xmlns="">
          <p:pic>
            <p:nvPicPr>
              <p:cNvPr id="16" name="Ink 15">
                <a:extLst>
                  <a:ext uri="{FF2B5EF4-FFF2-40B4-BE49-F238E27FC236}">
                    <a16:creationId xmlns:a16="http://schemas.microsoft.com/office/drawing/2014/main" id="{77E2ADC4-939F-F4E2-8A9C-3B49C799F049}"/>
                  </a:ext>
                </a:extLst>
              </p:cNvPr>
              <p:cNvPicPr/>
              <p:nvPr/>
            </p:nvPicPr>
            <p:blipFill>
              <a:blip r:embed="rId12"/>
              <a:stretch>
                <a:fillRect/>
              </a:stretch>
            </p:blipFill>
            <p:spPr>
              <a:xfrm>
                <a:off x="4456557" y="19836584"/>
                <a:ext cx="820440" cy="4348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C6D42959-F2BD-36F0-9D54-1E60A19D7B88}"/>
                  </a:ext>
                </a:extLst>
              </p14:cNvPr>
              <p14:cNvContentPartPr/>
              <p14:nvPr/>
            </p14:nvContentPartPr>
            <p14:xfrm>
              <a:off x="18114237" y="7488224"/>
              <a:ext cx="442440" cy="49680"/>
            </p14:xfrm>
          </p:contentPart>
        </mc:Choice>
        <mc:Fallback xmlns="">
          <p:pic>
            <p:nvPicPr>
              <p:cNvPr id="21" name="Ink 20">
                <a:extLst>
                  <a:ext uri="{FF2B5EF4-FFF2-40B4-BE49-F238E27FC236}">
                    <a16:creationId xmlns:a16="http://schemas.microsoft.com/office/drawing/2014/main" id="{C6D42959-F2BD-36F0-9D54-1E60A19D7B88}"/>
                  </a:ext>
                </a:extLst>
              </p:cNvPr>
              <p:cNvPicPr/>
              <p:nvPr/>
            </p:nvPicPr>
            <p:blipFill>
              <a:blip r:embed="rId14"/>
              <a:stretch>
                <a:fillRect/>
              </a:stretch>
            </p:blipFill>
            <p:spPr>
              <a:xfrm>
                <a:off x="18024597" y="7308224"/>
                <a:ext cx="622080" cy="4093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4" name="Ink 23">
                <a:extLst>
                  <a:ext uri="{FF2B5EF4-FFF2-40B4-BE49-F238E27FC236}">
                    <a16:creationId xmlns:a16="http://schemas.microsoft.com/office/drawing/2014/main" id="{3C8A7AFE-7EBB-02E5-457E-4CB3DBE7D0D7}"/>
                  </a:ext>
                </a:extLst>
              </p14:cNvPr>
              <p14:cNvContentPartPr/>
              <p14:nvPr/>
            </p14:nvContentPartPr>
            <p14:xfrm>
              <a:off x="18336717" y="7907624"/>
              <a:ext cx="194040" cy="360"/>
            </p14:xfrm>
          </p:contentPart>
        </mc:Choice>
        <mc:Fallback xmlns="">
          <p:pic>
            <p:nvPicPr>
              <p:cNvPr id="24" name="Ink 23">
                <a:extLst>
                  <a:ext uri="{FF2B5EF4-FFF2-40B4-BE49-F238E27FC236}">
                    <a16:creationId xmlns:a16="http://schemas.microsoft.com/office/drawing/2014/main" id="{3C8A7AFE-7EBB-02E5-457E-4CB3DBE7D0D7}"/>
                  </a:ext>
                </a:extLst>
              </p:cNvPr>
              <p:cNvPicPr/>
              <p:nvPr/>
            </p:nvPicPr>
            <p:blipFill>
              <a:blip r:embed="rId16"/>
              <a:stretch>
                <a:fillRect/>
              </a:stretch>
            </p:blipFill>
            <p:spPr>
              <a:xfrm>
                <a:off x="18246717" y="7727624"/>
                <a:ext cx="37368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6" name="Ink 25">
                <a:extLst>
                  <a:ext uri="{FF2B5EF4-FFF2-40B4-BE49-F238E27FC236}">
                    <a16:creationId xmlns:a16="http://schemas.microsoft.com/office/drawing/2014/main" id="{1062B134-40D9-3984-FFBD-5B0226830886}"/>
                  </a:ext>
                </a:extLst>
              </p14:cNvPr>
              <p14:cNvContentPartPr/>
              <p14:nvPr/>
            </p14:nvContentPartPr>
            <p14:xfrm>
              <a:off x="22661397" y="14159744"/>
              <a:ext cx="739440" cy="27360"/>
            </p14:xfrm>
          </p:contentPart>
        </mc:Choice>
        <mc:Fallback xmlns="">
          <p:pic>
            <p:nvPicPr>
              <p:cNvPr id="26" name="Ink 25">
                <a:extLst>
                  <a:ext uri="{FF2B5EF4-FFF2-40B4-BE49-F238E27FC236}">
                    <a16:creationId xmlns:a16="http://schemas.microsoft.com/office/drawing/2014/main" id="{1062B134-40D9-3984-FFBD-5B0226830886}"/>
                  </a:ext>
                </a:extLst>
              </p:cNvPr>
              <p:cNvPicPr/>
              <p:nvPr/>
            </p:nvPicPr>
            <p:blipFill>
              <a:blip r:embed="rId18"/>
              <a:stretch>
                <a:fillRect/>
              </a:stretch>
            </p:blipFill>
            <p:spPr>
              <a:xfrm>
                <a:off x="22571397" y="13980104"/>
                <a:ext cx="919080" cy="387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7" name="Ink 26">
                <a:extLst>
                  <a:ext uri="{FF2B5EF4-FFF2-40B4-BE49-F238E27FC236}">
                    <a16:creationId xmlns:a16="http://schemas.microsoft.com/office/drawing/2014/main" id="{BAABCDAD-FC8D-AA05-66AA-544C58DD0062}"/>
                  </a:ext>
                </a:extLst>
              </p14:cNvPr>
              <p14:cNvContentPartPr/>
              <p14:nvPr/>
            </p14:nvContentPartPr>
            <p14:xfrm>
              <a:off x="28469277" y="7339544"/>
              <a:ext cx="244800" cy="360"/>
            </p14:xfrm>
          </p:contentPart>
        </mc:Choice>
        <mc:Fallback xmlns="">
          <p:pic>
            <p:nvPicPr>
              <p:cNvPr id="27" name="Ink 26">
                <a:extLst>
                  <a:ext uri="{FF2B5EF4-FFF2-40B4-BE49-F238E27FC236}">
                    <a16:creationId xmlns:a16="http://schemas.microsoft.com/office/drawing/2014/main" id="{BAABCDAD-FC8D-AA05-66AA-544C58DD0062}"/>
                  </a:ext>
                </a:extLst>
              </p:cNvPr>
              <p:cNvPicPr/>
              <p:nvPr/>
            </p:nvPicPr>
            <p:blipFill>
              <a:blip r:embed="rId20"/>
              <a:stretch>
                <a:fillRect/>
              </a:stretch>
            </p:blipFill>
            <p:spPr>
              <a:xfrm>
                <a:off x="28379277" y="7159904"/>
                <a:ext cx="42444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8" name="Ink 27">
                <a:extLst>
                  <a:ext uri="{FF2B5EF4-FFF2-40B4-BE49-F238E27FC236}">
                    <a16:creationId xmlns:a16="http://schemas.microsoft.com/office/drawing/2014/main" id="{D7B98216-28A2-A8CF-50DB-78DB61841462}"/>
                  </a:ext>
                </a:extLst>
              </p14:cNvPr>
              <p14:cNvContentPartPr/>
              <p14:nvPr/>
            </p14:nvContentPartPr>
            <p14:xfrm>
              <a:off x="28048797" y="8081144"/>
              <a:ext cx="667440" cy="25920"/>
            </p14:xfrm>
          </p:contentPart>
        </mc:Choice>
        <mc:Fallback xmlns="">
          <p:pic>
            <p:nvPicPr>
              <p:cNvPr id="28" name="Ink 27">
                <a:extLst>
                  <a:ext uri="{FF2B5EF4-FFF2-40B4-BE49-F238E27FC236}">
                    <a16:creationId xmlns:a16="http://schemas.microsoft.com/office/drawing/2014/main" id="{D7B98216-28A2-A8CF-50DB-78DB61841462}"/>
                  </a:ext>
                </a:extLst>
              </p:cNvPr>
              <p:cNvPicPr/>
              <p:nvPr/>
            </p:nvPicPr>
            <p:blipFill>
              <a:blip r:embed="rId22"/>
              <a:stretch>
                <a:fillRect/>
              </a:stretch>
            </p:blipFill>
            <p:spPr>
              <a:xfrm>
                <a:off x="27959157" y="7901504"/>
                <a:ext cx="847080" cy="3855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9" name="Ink 28">
                <a:extLst>
                  <a:ext uri="{FF2B5EF4-FFF2-40B4-BE49-F238E27FC236}">
                    <a16:creationId xmlns:a16="http://schemas.microsoft.com/office/drawing/2014/main" id="{8B62F5C3-2D34-A868-420F-DD4AD03F296C}"/>
                  </a:ext>
                </a:extLst>
              </p14:cNvPr>
              <p14:cNvContentPartPr/>
              <p14:nvPr/>
            </p14:nvContentPartPr>
            <p14:xfrm>
              <a:off x="25256997" y="7312544"/>
              <a:ext cx="2048040" cy="51840"/>
            </p14:xfrm>
          </p:contentPart>
        </mc:Choice>
        <mc:Fallback xmlns="">
          <p:pic>
            <p:nvPicPr>
              <p:cNvPr id="29" name="Ink 28">
                <a:extLst>
                  <a:ext uri="{FF2B5EF4-FFF2-40B4-BE49-F238E27FC236}">
                    <a16:creationId xmlns:a16="http://schemas.microsoft.com/office/drawing/2014/main" id="{8B62F5C3-2D34-A868-420F-DD4AD03F296C}"/>
                  </a:ext>
                </a:extLst>
              </p:cNvPr>
              <p:cNvPicPr/>
              <p:nvPr/>
            </p:nvPicPr>
            <p:blipFill>
              <a:blip r:embed="rId24"/>
              <a:stretch>
                <a:fillRect/>
              </a:stretch>
            </p:blipFill>
            <p:spPr>
              <a:xfrm>
                <a:off x="25167357" y="7132544"/>
                <a:ext cx="2227680" cy="4114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1" name="Ink 30">
                <a:extLst>
                  <a:ext uri="{FF2B5EF4-FFF2-40B4-BE49-F238E27FC236}">
                    <a16:creationId xmlns:a16="http://schemas.microsoft.com/office/drawing/2014/main" id="{826C1538-634B-903D-3AA9-150046BC495C}"/>
                  </a:ext>
                </a:extLst>
              </p14:cNvPr>
              <p14:cNvContentPartPr/>
              <p14:nvPr/>
            </p14:nvContentPartPr>
            <p14:xfrm>
              <a:off x="25231797" y="8054864"/>
              <a:ext cx="1592280" cy="75960"/>
            </p14:xfrm>
          </p:contentPart>
        </mc:Choice>
        <mc:Fallback xmlns="">
          <p:pic>
            <p:nvPicPr>
              <p:cNvPr id="31" name="Ink 30">
                <a:extLst>
                  <a:ext uri="{FF2B5EF4-FFF2-40B4-BE49-F238E27FC236}">
                    <a16:creationId xmlns:a16="http://schemas.microsoft.com/office/drawing/2014/main" id="{826C1538-634B-903D-3AA9-150046BC495C}"/>
                  </a:ext>
                </a:extLst>
              </p:cNvPr>
              <p:cNvPicPr/>
              <p:nvPr/>
            </p:nvPicPr>
            <p:blipFill>
              <a:blip r:embed="rId26"/>
              <a:stretch>
                <a:fillRect/>
              </a:stretch>
            </p:blipFill>
            <p:spPr>
              <a:xfrm>
                <a:off x="25142157" y="7875224"/>
                <a:ext cx="1771920" cy="4356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2" name="Ink 31">
                <a:extLst>
                  <a:ext uri="{FF2B5EF4-FFF2-40B4-BE49-F238E27FC236}">
                    <a16:creationId xmlns:a16="http://schemas.microsoft.com/office/drawing/2014/main" id="{8B4C1275-576E-4CD1-6B8D-DCD157B825D2}"/>
                  </a:ext>
                </a:extLst>
              </p14:cNvPr>
              <p14:cNvContentPartPr/>
              <p14:nvPr/>
            </p14:nvContentPartPr>
            <p14:xfrm>
              <a:off x="32299677" y="18211544"/>
              <a:ext cx="591120" cy="51840"/>
            </p14:xfrm>
          </p:contentPart>
        </mc:Choice>
        <mc:Fallback xmlns="">
          <p:pic>
            <p:nvPicPr>
              <p:cNvPr id="32" name="Ink 31">
                <a:extLst>
                  <a:ext uri="{FF2B5EF4-FFF2-40B4-BE49-F238E27FC236}">
                    <a16:creationId xmlns:a16="http://schemas.microsoft.com/office/drawing/2014/main" id="{8B4C1275-576E-4CD1-6B8D-DCD157B825D2}"/>
                  </a:ext>
                </a:extLst>
              </p:cNvPr>
              <p:cNvPicPr/>
              <p:nvPr/>
            </p:nvPicPr>
            <p:blipFill>
              <a:blip r:embed="rId28"/>
              <a:stretch>
                <a:fillRect/>
              </a:stretch>
            </p:blipFill>
            <p:spPr>
              <a:xfrm>
                <a:off x="32210037" y="18031904"/>
                <a:ext cx="770760" cy="41148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3" name="Ink 32">
                <a:extLst>
                  <a:ext uri="{FF2B5EF4-FFF2-40B4-BE49-F238E27FC236}">
                    <a16:creationId xmlns:a16="http://schemas.microsoft.com/office/drawing/2014/main" id="{E85369B3-D881-F0DA-0585-20D0BA28A26E}"/>
                  </a:ext>
                </a:extLst>
              </p14:cNvPr>
              <p14:cNvContentPartPr/>
              <p14:nvPr/>
            </p14:nvContentPartPr>
            <p14:xfrm>
              <a:off x="26170677" y="7389224"/>
              <a:ext cx="360" cy="360"/>
            </p14:xfrm>
          </p:contentPart>
        </mc:Choice>
        <mc:Fallback xmlns="">
          <p:pic>
            <p:nvPicPr>
              <p:cNvPr id="33" name="Ink 32">
                <a:extLst>
                  <a:ext uri="{FF2B5EF4-FFF2-40B4-BE49-F238E27FC236}">
                    <a16:creationId xmlns:a16="http://schemas.microsoft.com/office/drawing/2014/main" id="{E85369B3-D881-F0DA-0585-20D0BA28A26E}"/>
                  </a:ext>
                </a:extLst>
              </p:cNvPr>
              <p:cNvPicPr/>
              <p:nvPr/>
            </p:nvPicPr>
            <p:blipFill>
              <a:blip r:embed="rId30"/>
              <a:stretch>
                <a:fillRect/>
              </a:stretch>
            </p:blipFill>
            <p:spPr>
              <a:xfrm>
                <a:off x="26080677" y="7209224"/>
                <a:ext cx="180000" cy="360000"/>
              </a:xfrm>
              <a:prstGeom prst="rect">
                <a:avLst/>
              </a:prstGeom>
            </p:spPr>
          </p:pic>
        </mc:Fallback>
      </mc:AlternateContent>
    </p:spTree>
    <p:extLst>
      <p:ext uri="{BB962C8B-B14F-4D97-AF65-F5344CB8AC3E}">
        <p14:creationId xmlns:p14="http://schemas.microsoft.com/office/powerpoint/2010/main" val="34861557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5A0588ACC984C4EBD76AC06D3F413F7" ma:contentTypeVersion="6" ma:contentTypeDescription="Create a new document." ma:contentTypeScope="" ma:versionID="0776433847bdd9f96ca1e8ce460b235a">
  <xsd:schema xmlns:xsd="http://www.w3.org/2001/XMLSchema" xmlns:xs="http://www.w3.org/2001/XMLSchema" xmlns:p="http://schemas.microsoft.com/office/2006/metadata/properties" xmlns:ns2="e2a00a7a-88e8-4a71-9f67-ddfa77e3f968" targetNamespace="http://schemas.microsoft.com/office/2006/metadata/properties" ma:root="true" ma:fieldsID="9a06aa699961cc2823a74637c050f054" ns2:_="">
    <xsd:import namespace="e2a00a7a-88e8-4a71-9f67-ddfa77e3f9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00a7a-88e8-4a71-9f67-ddfa77e3f9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552C78-21FE-4838-882A-96D22D777005}">
  <ds:schemaRefs>
    <ds:schemaRef ds:uri="e2a00a7a-88e8-4a71-9f67-ddfa77e3f96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8A7C2A5-840F-4009-BED0-BF69FFCFEB54}">
  <ds:schemaRefs>
    <ds:schemaRef ds:uri="http://schemas.microsoft.com/sharepoint/v3/contenttype/forms"/>
  </ds:schemaRefs>
</ds:datastoreItem>
</file>

<file path=customXml/itemProps3.xml><?xml version="1.0" encoding="utf-8"?>
<ds:datastoreItem xmlns:ds="http://schemas.openxmlformats.org/officeDocument/2006/customXml" ds:itemID="{F67D2057-9064-4764-8748-309167A7A3D7}">
  <ds:schemaRefs>
    <ds:schemaRef ds:uri="e2a00a7a-88e8-4a71-9f67-ddfa77e3f96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576</TotalTime>
  <Words>606</Words>
  <Application>Microsoft Office PowerPoint</Application>
  <PresentationFormat>Custom</PresentationFormat>
  <Paragraphs>99</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Trebuchet MS</vt:lpstr>
      <vt:lpstr>Wingdings</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ePB employee</dc:creator>
  <cp:lastModifiedBy>Siddique, Shalika</cp:lastModifiedBy>
  <cp:revision>32</cp:revision>
  <dcterms:created xsi:type="dcterms:W3CDTF">2017-08-28T19:07:22Z</dcterms:created>
  <dcterms:modified xsi:type="dcterms:W3CDTF">2022-07-26T20:49:23Z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0x01010025A0588ACC984C4EBD76AC06D3F413F7</vt:lpwstr>
  </property>
</Properties>
</file>