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18288000" cy="10287000"/>
  <p:notesSz cx="6858000" cy="9144000"/>
  <p:embeddedFontLst>
    <p:embeddedFont>
      <p:font typeface="Montserrat" charset="1" panose="00000500000000000000"/>
      <p:regular r:id="rId28"/>
    </p:embeddedFont>
    <p:embeddedFont>
      <p:font typeface="Open Sans Bold" charset="1" panose="020B0806030504020204"/>
      <p:regular r:id="rId29"/>
    </p:embeddedFont>
    <p:embeddedFont>
      <p:font typeface="Open Sans" charset="1" panose="020B0606030504020204"/>
      <p:regular r:id="rId30"/>
    </p:embeddedFont>
    <p:embeddedFont>
      <p:font typeface="Montserrat Bold" charset="1" panose="00000800000000000000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png" Type="http://schemas.openxmlformats.org/officeDocument/2006/relationships/image"/><Relationship Id="rId12" Target="../media/image11.png" Type="http://schemas.openxmlformats.org/officeDocument/2006/relationships/image"/><Relationship Id="rId13" Target="../media/image12.pn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png" Type="http://schemas.openxmlformats.org/officeDocument/2006/relationships/image"/><Relationship Id="rId9" Target="../media/image8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9.png" Type="http://schemas.openxmlformats.org/officeDocument/2006/relationships/image"/><Relationship Id="rId4" Target="../media/image2.png" Type="http://schemas.openxmlformats.org/officeDocument/2006/relationships/image"/><Relationship Id="rId5" Target="../media/image13.png" Type="http://schemas.openxmlformats.org/officeDocument/2006/relationships/image"/><Relationship Id="rId6" Target="../media/image14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9.png" Type="http://schemas.openxmlformats.org/officeDocument/2006/relationships/image"/><Relationship Id="rId4" Target="../media/image2.png" Type="http://schemas.openxmlformats.org/officeDocument/2006/relationships/image"/><Relationship Id="rId5" Target="../media/image18.pn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.png" Type="http://schemas.openxmlformats.org/officeDocument/2006/relationships/image"/><Relationship Id="rId4" Target="../media/image15.png" Type="http://schemas.openxmlformats.org/officeDocument/2006/relationships/image"/><Relationship Id="rId5" Target="../media/image13.png" Type="http://schemas.openxmlformats.org/officeDocument/2006/relationships/image"/><Relationship Id="rId6" Target="../media/image14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.png" Type="http://schemas.openxmlformats.org/officeDocument/2006/relationships/image"/><Relationship Id="rId4" Target="../media/image20.png" Type="http://schemas.openxmlformats.org/officeDocument/2006/relationships/image"/><Relationship Id="rId5" Target="../media/image13.png" Type="http://schemas.openxmlformats.org/officeDocument/2006/relationships/image"/><Relationship Id="rId6" Target="../media/image14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.png" Type="http://schemas.openxmlformats.org/officeDocument/2006/relationships/image"/><Relationship Id="rId4" Target="../media/image20.png" Type="http://schemas.openxmlformats.org/officeDocument/2006/relationships/image"/><Relationship Id="rId5" Target="../media/image21.png" Type="http://schemas.openxmlformats.org/officeDocument/2006/relationships/image"/><Relationship Id="rId6" Target="../media/image22.png" Type="http://schemas.openxmlformats.org/officeDocument/2006/relationships/image"/><Relationship Id="rId7" Target="../media/image13.png" Type="http://schemas.openxmlformats.org/officeDocument/2006/relationships/image"/><Relationship Id="rId8" Target="../media/image14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3.png" Type="http://schemas.openxmlformats.org/officeDocument/2006/relationships/image"/><Relationship Id="rId4" Target="../media/image24.png" Type="http://schemas.openxmlformats.org/officeDocument/2006/relationships/image"/><Relationship Id="rId5" Target="../media/image3.png" Type="http://schemas.openxmlformats.org/officeDocument/2006/relationships/image"/><Relationship Id="rId6" Target="../media/image21.png" Type="http://schemas.openxmlformats.org/officeDocument/2006/relationships/image"/><Relationship Id="rId7" Target="../media/image22.png" Type="http://schemas.openxmlformats.org/officeDocument/2006/relationships/image"/><Relationship Id="rId8" Target="../media/image13.png" Type="http://schemas.openxmlformats.org/officeDocument/2006/relationships/image"/><Relationship Id="rId9" Target="../media/image14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3.png" Type="http://schemas.openxmlformats.org/officeDocument/2006/relationships/image"/><Relationship Id="rId4" Target="../media/image24.png" Type="http://schemas.openxmlformats.org/officeDocument/2006/relationships/image"/><Relationship Id="rId5" Target="../media/image3.png" Type="http://schemas.openxmlformats.org/officeDocument/2006/relationships/image"/><Relationship Id="rId6" Target="../media/image21.png" Type="http://schemas.openxmlformats.org/officeDocument/2006/relationships/image"/><Relationship Id="rId7" Target="../media/image22.png" Type="http://schemas.openxmlformats.org/officeDocument/2006/relationships/image"/><Relationship Id="rId8" Target="../media/image13.png" Type="http://schemas.openxmlformats.org/officeDocument/2006/relationships/image"/><Relationship Id="rId9" Target="../media/image14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3.png" Type="http://schemas.openxmlformats.org/officeDocument/2006/relationships/image"/><Relationship Id="rId4" Target="../media/image3.png" Type="http://schemas.openxmlformats.org/officeDocument/2006/relationships/image"/><Relationship Id="rId5" Target="../media/image24.pn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3.png" Type="http://schemas.openxmlformats.org/officeDocument/2006/relationships/image"/><Relationship Id="rId4" Target="../media/image3.png" Type="http://schemas.openxmlformats.org/officeDocument/2006/relationships/image"/><Relationship Id="rId5" Target="../media/image24.pn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.pn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.png" Type="http://schemas.openxmlformats.org/officeDocument/2006/relationships/image"/><Relationship Id="rId4" Target="../media/image15.png" Type="http://schemas.openxmlformats.org/officeDocument/2006/relationships/image"/><Relationship Id="rId5" Target="../media/image13.png" Type="http://schemas.openxmlformats.org/officeDocument/2006/relationships/image"/><Relationship Id="rId6" Target="../media/image14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png" Type="http://schemas.openxmlformats.org/officeDocument/2006/relationships/image"/><Relationship Id="rId12" Target="../media/image13.png" Type="http://schemas.openxmlformats.org/officeDocument/2006/relationships/image"/><Relationship Id="rId13" Target="../media/image14.svg" Type="http://schemas.openxmlformats.org/officeDocument/2006/relationships/image"/><Relationship Id="rId2" Target="../media/image1.png" Type="http://schemas.openxmlformats.org/officeDocument/2006/relationships/image"/><Relationship Id="rId3" Target="../media/image3.png" Type="http://schemas.openxmlformats.org/officeDocument/2006/relationships/image"/><Relationship Id="rId4" Target="../media/image5.png" Type="http://schemas.openxmlformats.org/officeDocument/2006/relationships/image"/><Relationship Id="rId5" Target="../media/image6.png" Type="http://schemas.openxmlformats.org/officeDocument/2006/relationships/image"/><Relationship Id="rId6" Target="../media/image7.png" Type="http://schemas.openxmlformats.org/officeDocument/2006/relationships/image"/><Relationship Id="rId7" Target="../media/image8.png" Type="http://schemas.openxmlformats.org/officeDocument/2006/relationships/image"/><Relationship Id="rId8" Target="../media/image9.pn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4.svg" Type="http://schemas.openxmlformats.org/officeDocument/2006/relationships/image"/><Relationship Id="rId2" Target="../media/image1.png" Type="http://schemas.openxmlformats.org/officeDocument/2006/relationships/image"/><Relationship Id="rId3" Target="../media/image15.png" Type="http://schemas.openxmlformats.org/officeDocument/2006/relationships/image"/><Relationship Id="rId4" Target="../media/image16.png" Type="http://schemas.openxmlformats.org/officeDocument/2006/relationships/image"/><Relationship Id="rId5" Target="../media/image25.png" Type="http://schemas.openxmlformats.org/officeDocument/2006/relationships/image"/><Relationship Id="rId6" Target="../media/image2.png" Type="http://schemas.openxmlformats.org/officeDocument/2006/relationships/image"/><Relationship Id="rId7" Target="../media/image3.png" Type="http://schemas.openxmlformats.org/officeDocument/2006/relationships/image"/><Relationship Id="rId8" Target="../media/image4.png" Type="http://schemas.openxmlformats.org/officeDocument/2006/relationships/image"/><Relationship Id="rId9" Target="../media/image13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.png" Type="http://schemas.openxmlformats.org/officeDocument/2006/relationships/image"/><Relationship Id="rId4" Target="../media/image15.png" Type="http://schemas.openxmlformats.org/officeDocument/2006/relationships/image"/><Relationship Id="rId5" Target="../media/image16.pn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.png" Type="http://schemas.openxmlformats.org/officeDocument/2006/relationships/image"/><Relationship Id="rId4" Target="../media/image15.png" Type="http://schemas.openxmlformats.org/officeDocument/2006/relationships/image"/><Relationship Id="rId5" Target="../media/image16.pn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17.png" Type="http://schemas.openxmlformats.org/officeDocument/2006/relationships/image"/><Relationship Id="rId5" Target="../media/image13.png" Type="http://schemas.openxmlformats.org/officeDocument/2006/relationships/image"/><Relationship Id="rId6" Target="../media/image14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17.png" Type="http://schemas.openxmlformats.org/officeDocument/2006/relationships/image"/><Relationship Id="rId5" Target="../media/image18.pn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18.png" Type="http://schemas.openxmlformats.org/officeDocument/2006/relationships/image"/><Relationship Id="rId5" Target="../media/image13.png" Type="http://schemas.openxmlformats.org/officeDocument/2006/relationships/image"/><Relationship Id="rId6" Target="../media/image14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338453" y="5218246"/>
            <a:ext cx="2196496" cy="3997674"/>
            <a:chOff x="0" y="0"/>
            <a:chExt cx="1623695" cy="295516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1466850" y="2882392"/>
                  </a:move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504"/>
                  </a:lnTo>
                  <a:cubicBezTo>
                    <a:pt x="0" y="42799"/>
                    <a:pt x="42799" y="0"/>
                    <a:pt x="95504" y="0"/>
                  </a:cubicBez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761"/>
                  </a:lnTo>
                  <a:cubicBezTo>
                    <a:pt x="1562354" y="2839466"/>
                    <a:pt x="1519555" y="2882265"/>
                    <a:pt x="1466850" y="2882265"/>
                  </a:cubicBezTo>
                  <a:close/>
                </a:path>
              </a:pathLst>
            </a:custGeom>
            <a:blipFill>
              <a:blip r:embed="rId3"/>
              <a:stretch>
                <a:fillRect l="-42245" t="0" r="-42245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4B618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6637224" y="5218246"/>
            <a:ext cx="2192989" cy="3997674"/>
            <a:chOff x="0" y="0"/>
            <a:chExt cx="1618107" cy="2949702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4"/>
              <a:stretch>
                <a:fillRect l="-25559" t="0" r="-25559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grpSp>
        <p:nvGrpSpPr>
          <p:cNvPr name="Group 10" id="10"/>
          <p:cNvGrpSpPr/>
          <p:nvPr/>
        </p:nvGrpSpPr>
        <p:grpSpPr>
          <a:xfrm rot="-10800000">
            <a:off x="2040346" y="5218246"/>
            <a:ext cx="2196496" cy="3997674"/>
            <a:chOff x="0" y="0"/>
            <a:chExt cx="1623695" cy="2955163"/>
          </a:xfrm>
        </p:grpSpPr>
        <p:sp>
          <p:nvSpPr>
            <p:cNvPr name="Freeform 11" id="11"/>
            <p:cNvSpPr/>
            <p:nvPr/>
          </p:nvSpPr>
          <p:spPr>
            <a:xfrm flipH="false" flipV="false" rot="-1080000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95504" y="0"/>
                  </a:move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888"/>
                  </a:lnTo>
                  <a:cubicBezTo>
                    <a:pt x="1562354" y="2839593"/>
                    <a:pt x="1519555" y="2882392"/>
                    <a:pt x="1466850" y="2882392"/>
                  </a:cubicBez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631"/>
                  </a:lnTo>
                  <a:cubicBezTo>
                    <a:pt x="0" y="42926"/>
                    <a:pt x="42799" y="127"/>
                    <a:pt x="95504" y="127"/>
                  </a:cubicBezTo>
                  <a:close/>
                </a:path>
              </a:pathLst>
            </a:custGeom>
            <a:blipFill>
              <a:blip r:embed="rId5"/>
              <a:stretch>
                <a:fillRect l="-36718" t="0" r="-50534" b="-1497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54A1A1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-5400000">
            <a:off x="10440417" y="6722349"/>
            <a:ext cx="1986334" cy="3085568"/>
          </a:xfrm>
          <a:custGeom>
            <a:avLst/>
            <a:gdLst/>
            <a:ahLst/>
            <a:cxnLst/>
            <a:rect r="r" b="b" t="t" l="l"/>
            <a:pathLst>
              <a:path h="3085568" w="1986334">
                <a:moveTo>
                  <a:pt x="0" y="0"/>
                </a:moveTo>
                <a:lnTo>
                  <a:pt x="1986335" y="0"/>
                </a:lnTo>
                <a:lnTo>
                  <a:pt x="1986335" y="3085568"/>
                </a:lnTo>
                <a:lnTo>
                  <a:pt x="0" y="30855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grpSp>
        <p:nvGrpSpPr>
          <p:cNvPr name="Group 14" id="14"/>
          <p:cNvGrpSpPr/>
          <p:nvPr/>
        </p:nvGrpSpPr>
        <p:grpSpPr>
          <a:xfrm rot="0">
            <a:off x="9890801" y="5293609"/>
            <a:ext cx="2089649" cy="1804623"/>
            <a:chOff x="0" y="0"/>
            <a:chExt cx="2786198" cy="2406164"/>
          </a:xfrm>
        </p:grpSpPr>
        <p:sp>
          <p:nvSpPr>
            <p:cNvPr name="Freeform 15" id="15"/>
            <p:cNvSpPr/>
            <p:nvPr/>
          </p:nvSpPr>
          <p:spPr>
            <a:xfrm flipH="false" flipV="false" rot="911927">
              <a:off x="1167857" y="141663"/>
              <a:ext cx="1363924" cy="2122838"/>
            </a:xfrm>
            <a:custGeom>
              <a:avLst/>
              <a:gdLst/>
              <a:ahLst/>
              <a:cxnLst/>
              <a:rect r="r" b="b" t="t" l="l"/>
              <a:pathLst>
                <a:path h="2122838" w="1363924">
                  <a:moveTo>
                    <a:pt x="0" y="0"/>
                  </a:moveTo>
                  <a:lnTo>
                    <a:pt x="1363924" y="0"/>
                  </a:lnTo>
                  <a:lnTo>
                    <a:pt x="1363924" y="2122838"/>
                  </a:lnTo>
                  <a:lnTo>
                    <a:pt x="0" y="21228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  <a:ln w="9525" cap="sq">
              <a:solidFill>
                <a:srgbClr val="000000"/>
              </a:solidFill>
              <a:prstDash val="sysDot"/>
              <a:miter/>
            </a:ln>
          </p:spPr>
        </p:sp>
        <p:sp>
          <p:nvSpPr>
            <p:cNvPr name="Freeform 16" id="16"/>
            <p:cNvSpPr/>
            <p:nvPr/>
          </p:nvSpPr>
          <p:spPr>
            <a:xfrm flipH="false" flipV="false" rot="-597062">
              <a:off x="173161" y="141663"/>
              <a:ext cx="1363924" cy="2122838"/>
            </a:xfrm>
            <a:custGeom>
              <a:avLst/>
              <a:gdLst/>
              <a:ahLst/>
              <a:cxnLst/>
              <a:rect r="r" b="b" t="t" l="l"/>
              <a:pathLst>
                <a:path h="2122838" w="1363924">
                  <a:moveTo>
                    <a:pt x="0" y="0"/>
                  </a:moveTo>
                  <a:lnTo>
                    <a:pt x="1363923" y="0"/>
                  </a:lnTo>
                  <a:lnTo>
                    <a:pt x="1363923" y="2122838"/>
                  </a:lnTo>
                  <a:lnTo>
                    <a:pt x="0" y="21228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0" r="0" b="0"/>
              </a:stretch>
            </a:blipFill>
            <a:ln w="9525" cap="sq">
              <a:solidFill>
                <a:srgbClr val="000000"/>
              </a:solidFill>
              <a:prstDash val="sysDot"/>
              <a:miter/>
            </a:ln>
          </p:spPr>
        </p:sp>
      </p:grpSp>
      <p:sp>
        <p:nvSpPr>
          <p:cNvPr name="Freeform 17" id="17"/>
          <p:cNvSpPr/>
          <p:nvPr/>
        </p:nvSpPr>
        <p:spPr>
          <a:xfrm flipH="false" flipV="false" rot="898372">
            <a:off x="15180473" y="5398857"/>
            <a:ext cx="1024226" cy="1594126"/>
          </a:xfrm>
          <a:custGeom>
            <a:avLst/>
            <a:gdLst/>
            <a:ahLst/>
            <a:cxnLst/>
            <a:rect r="r" b="b" t="t" l="l"/>
            <a:pathLst>
              <a:path h="1594126" w="1024226">
                <a:moveTo>
                  <a:pt x="0" y="0"/>
                </a:moveTo>
                <a:lnTo>
                  <a:pt x="1024226" y="0"/>
                </a:lnTo>
                <a:lnTo>
                  <a:pt x="1024226" y="1594126"/>
                </a:lnTo>
                <a:lnTo>
                  <a:pt x="0" y="159412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sp>
        <p:nvSpPr>
          <p:cNvPr name="Freeform 18" id="18"/>
          <p:cNvSpPr/>
          <p:nvPr/>
        </p:nvSpPr>
        <p:spPr>
          <a:xfrm flipH="false" flipV="false" rot="-614440">
            <a:off x="14383306" y="5371252"/>
            <a:ext cx="1015018" cy="1579795"/>
          </a:xfrm>
          <a:custGeom>
            <a:avLst/>
            <a:gdLst/>
            <a:ahLst/>
            <a:cxnLst/>
            <a:rect r="r" b="b" t="t" l="l"/>
            <a:pathLst>
              <a:path h="1579795" w="1015018">
                <a:moveTo>
                  <a:pt x="0" y="0"/>
                </a:moveTo>
                <a:lnTo>
                  <a:pt x="1015018" y="0"/>
                </a:lnTo>
                <a:lnTo>
                  <a:pt x="1015018" y="1579795"/>
                </a:lnTo>
                <a:lnTo>
                  <a:pt x="0" y="157979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sp>
        <p:nvSpPr>
          <p:cNvPr name="Freeform 19" id="19"/>
          <p:cNvSpPr/>
          <p:nvPr/>
        </p:nvSpPr>
        <p:spPr>
          <a:xfrm flipH="false" flipV="false" rot="-5400000">
            <a:off x="13850958" y="6722349"/>
            <a:ext cx="1986334" cy="3085568"/>
          </a:xfrm>
          <a:custGeom>
            <a:avLst/>
            <a:gdLst/>
            <a:ahLst/>
            <a:cxnLst/>
            <a:rect r="r" b="b" t="t" l="l"/>
            <a:pathLst>
              <a:path h="3085568" w="1986334">
                <a:moveTo>
                  <a:pt x="0" y="0"/>
                </a:moveTo>
                <a:lnTo>
                  <a:pt x="1986334" y="0"/>
                </a:lnTo>
                <a:lnTo>
                  <a:pt x="1986334" y="3085568"/>
                </a:lnTo>
                <a:lnTo>
                  <a:pt x="0" y="308556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sp>
        <p:nvSpPr>
          <p:cNvPr name="Freeform 20" id="20"/>
          <p:cNvSpPr/>
          <p:nvPr/>
        </p:nvSpPr>
        <p:spPr>
          <a:xfrm flipH="false" flipV="false" rot="924995">
            <a:off x="12936845" y="5400804"/>
            <a:ext cx="1021724" cy="1590232"/>
          </a:xfrm>
          <a:custGeom>
            <a:avLst/>
            <a:gdLst/>
            <a:ahLst/>
            <a:cxnLst/>
            <a:rect r="r" b="b" t="t" l="l"/>
            <a:pathLst>
              <a:path h="1590232" w="1021724">
                <a:moveTo>
                  <a:pt x="0" y="0"/>
                </a:moveTo>
                <a:lnTo>
                  <a:pt x="1021724" y="0"/>
                </a:lnTo>
                <a:lnTo>
                  <a:pt x="1021724" y="1590232"/>
                </a:lnTo>
                <a:lnTo>
                  <a:pt x="0" y="159023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sp>
        <p:nvSpPr>
          <p:cNvPr name="Freeform 21" id="21"/>
          <p:cNvSpPr/>
          <p:nvPr/>
        </p:nvSpPr>
        <p:spPr>
          <a:xfrm flipH="false" flipV="false" rot="-649163">
            <a:off x="12249423" y="5372741"/>
            <a:ext cx="988868" cy="1539094"/>
          </a:xfrm>
          <a:custGeom>
            <a:avLst/>
            <a:gdLst/>
            <a:ahLst/>
            <a:cxnLst/>
            <a:rect r="r" b="b" t="t" l="l"/>
            <a:pathLst>
              <a:path h="1539094" w="988868">
                <a:moveTo>
                  <a:pt x="0" y="0"/>
                </a:moveTo>
                <a:lnTo>
                  <a:pt x="988868" y="0"/>
                </a:lnTo>
                <a:lnTo>
                  <a:pt x="988868" y="1539095"/>
                </a:lnTo>
                <a:lnTo>
                  <a:pt x="0" y="153909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sp>
        <p:nvSpPr>
          <p:cNvPr name="TextBox 22" id="22"/>
          <p:cNvSpPr txBox="true"/>
          <p:nvPr/>
        </p:nvSpPr>
        <p:spPr>
          <a:xfrm rot="0">
            <a:off x="0" y="914400"/>
            <a:ext cx="18307050" cy="1052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80"/>
              </a:lnSpc>
              <a:spcBef>
                <a:spcPct val="0"/>
              </a:spcBef>
            </a:pPr>
            <a:r>
              <a:rPr lang="en-US" sz="62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Silo Solution: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461309" y="2143394"/>
            <a:ext cx="15365382" cy="25212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31"/>
              </a:lnSpc>
              <a:spcBef>
                <a:spcPct val="0"/>
              </a:spcBef>
            </a:pPr>
            <a:r>
              <a:rPr lang="en-US" sz="72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DECENTRALIZE ANALYTICS TO IGNITE A DATA REVOLUTION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2151673" y="8386893"/>
            <a:ext cx="1395115" cy="6443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844"/>
              </a:lnSpc>
              <a:spcBef>
                <a:spcPct val="0"/>
              </a:spcBef>
            </a:pPr>
            <a:r>
              <a:rPr lang="en-US" b="true" sz="131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  <a:p>
            <a:pPr algn="l">
              <a:lnSpc>
                <a:spcPts val="1673"/>
              </a:lnSpc>
              <a:spcBef>
                <a:spcPct val="0"/>
              </a:spcBef>
            </a:pPr>
            <a:r>
              <a:rPr lang="en-US" sz="1195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Statistician Scientist</a:t>
            </a:r>
          </a:p>
          <a:p>
            <a:pPr algn="l">
              <a:lnSpc>
                <a:spcPts val="1673"/>
              </a:lnSpc>
              <a:spcBef>
                <a:spcPct val="0"/>
              </a:spcBef>
            </a:pPr>
            <a:r>
              <a:rPr lang="en-US" sz="1195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Bavarian Nordic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4451748" y="8386893"/>
            <a:ext cx="2008004" cy="8714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844"/>
              </a:lnSpc>
              <a:spcBef>
                <a:spcPct val="0"/>
              </a:spcBef>
            </a:pPr>
            <a:r>
              <a:rPr lang="en-US" b="true" sz="131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131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Laraignou</a:t>
            </a:r>
          </a:p>
          <a:p>
            <a:pPr algn="l">
              <a:lnSpc>
                <a:spcPts val="1673"/>
              </a:lnSpc>
              <a:spcBef>
                <a:spcPct val="0"/>
              </a:spcBef>
            </a:pPr>
            <a:r>
              <a:rPr lang="en-US" sz="1195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PhD Fellow in Educational Design</a:t>
            </a:r>
          </a:p>
          <a:p>
            <a:pPr algn="l">
              <a:lnSpc>
                <a:spcPts val="1844"/>
              </a:lnSpc>
              <a:spcBef>
                <a:spcPct val="0"/>
              </a:spcBef>
            </a:pPr>
          </a:p>
        </p:txBody>
      </p:sp>
      <p:sp>
        <p:nvSpPr>
          <p:cNvPr name="TextBox 26" id="26"/>
          <p:cNvSpPr txBox="true"/>
          <p:nvPr/>
        </p:nvSpPr>
        <p:spPr>
          <a:xfrm rot="0">
            <a:off x="6755703" y="8386893"/>
            <a:ext cx="2093560" cy="6443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844"/>
              </a:lnSpc>
              <a:spcBef>
                <a:spcPct val="0"/>
              </a:spcBef>
            </a:pPr>
            <a:r>
              <a:rPr lang="en-US" b="true" sz="131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131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1670"/>
              </a:lnSpc>
              <a:spcBef>
                <a:spcPct val="0"/>
              </a:spcBef>
            </a:pPr>
            <a:r>
              <a:rPr lang="en-US" sz="1193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667114" y="2205699"/>
            <a:ext cx="8289503" cy="6968932"/>
            <a:chOff x="0" y="0"/>
            <a:chExt cx="11052671" cy="929191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491679"/>
              <a:ext cx="11052671" cy="8800231"/>
            </a:xfrm>
            <a:custGeom>
              <a:avLst/>
              <a:gdLst/>
              <a:ahLst/>
              <a:cxnLst/>
              <a:rect r="r" b="b" t="t" l="l"/>
              <a:pathLst>
                <a:path h="8800231" w="11052671">
                  <a:moveTo>
                    <a:pt x="0" y="0"/>
                  </a:moveTo>
                  <a:lnTo>
                    <a:pt x="11052671" y="0"/>
                  </a:lnTo>
                  <a:lnTo>
                    <a:pt x="11052671" y="8800231"/>
                  </a:lnTo>
                  <a:lnTo>
                    <a:pt x="0" y="88002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473" t="-2696" r="-10417" b="-3482"/>
              </a:stretch>
            </a:blipFill>
          </p:spPr>
        </p:sp>
        <p:grpSp>
          <p:nvGrpSpPr>
            <p:cNvPr name="Group 36" id="36"/>
            <p:cNvGrpSpPr/>
            <p:nvPr/>
          </p:nvGrpSpPr>
          <p:grpSpPr>
            <a:xfrm rot="0">
              <a:off x="5113635" y="0"/>
              <a:ext cx="5362643" cy="4270218"/>
              <a:chOff x="0" y="0"/>
              <a:chExt cx="880534" cy="701160"/>
            </a:xfrm>
          </p:grpSpPr>
          <p:sp>
            <p:nvSpPr>
              <p:cNvPr name="Freeform 37" id="37"/>
              <p:cNvSpPr/>
              <p:nvPr/>
            </p:nvSpPr>
            <p:spPr>
              <a:xfrm flipH="false" flipV="false" rot="0">
                <a:off x="0" y="0"/>
                <a:ext cx="880534" cy="701160"/>
              </a:xfrm>
              <a:custGeom>
                <a:avLst/>
                <a:gdLst/>
                <a:ahLst/>
                <a:cxnLst/>
                <a:rect r="r" b="b" t="t" l="l"/>
                <a:pathLst>
                  <a:path h="701160" w="880534">
                    <a:moveTo>
                      <a:pt x="118099" y="0"/>
                    </a:moveTo>
                    <a:lnTo>
                      <a:pt x="762435" y="0"/>
                    </a:lnTo>
                    <a:cubicBezTo>
                      <a:pt x="827659" y="0"/>
                      <a:pt x="880534" y="52875"/>
                      <a:pt x="880534" y="118099"/>
                    </a:cubicBezTo>
                    <a:lnTo>
                      <a:pt x="880534" y="583061"/>
                    </a:lnTo>
                    <a:cubicBezTo>
                      <a:pt x="880534" y="614383"/>
                      <a:pt x="868091" y="644422"/>
                      <a:pt x="845943" y="666570"/>
                    </a:cubicBezTo>
                    <a:cubicBezTo>
                      <a:pt x="823795" y="688717"/>
                      <a:pt x="793756" y="701160"/>
                      <a:pt x="762435" y="701160"/>
                    </a:cubicBezTo>
                    <a:lnTo>
                      <a:pt x="118099" y="701160"/>
                    </a:lnTo>
                    <a:cubicBezTo>
                      <a:pt x="86777" y="701160"/>
                      <a:pt x="56738" y="688717"/>
                      <a:pt x="34590" y="666570"/>
                    </a:cubicBezTo>
                    <a:cubicBezTo>
                      <a:pt x="12443" y="644422"/>
                      <a:pt x="0" y="614383"/>
                      <a:pt x="0" y="583061"/>
                    </a:cubicBezTo>
                    <a:lnTo>
                      <a:pt x="0" y="118099"/>
                    </a:lnTo>
                    <a:cubicBezTo>
                      <a:pt x="0" y="86777"/>
                      <a:pt x="12443" y="56738"/>
                      <a:pt x="34590" y="34590"/>
                    </a:cubicBezTo>
                    <a:cubicBezTo>
                      <a:pt x="56738" y="12443"/>
                      <a:pt x="86777" y="0"/>
                      <a:pt x="118099" y="0"/>
                    </a:cubicBezTo>
                    <a:close/>
                  </a:path>
                </a:pathLst>
              </a:custGeom>
              <a:solidFill>
                <a:srgbClr val="FCFDFD"/>
              </a:solidFill>
            </p:spPr>
          </p:sp>
          <p:sp>
            <p:nvSpPr>
              <p:cNvPr name="TextBox 38" id="38"/>
              <p:cNvSpPr txBox="true"/>
              <p:nvPr/>
            </p:nvSpPr>
            <p:spPr>
              <a:xfrm>
                <a:off x="0" y="-38100"/>
                <a:ext cx="880534" cy="73926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sp>
        <p:nvSpPr>
          <p:cNvPr name="AutoShape 39" id="39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0" id="40"/>
          <p:cNvGrpSpPr/>
          <p:nvPr/>
        </p:nvGrpSpPr>
        <p:grpSpPr>
          <a:xfrm rot="0">
            <a:off x="580484" y="409832"/>
            <a:ext cx="896433" cy="1631528"/>
            <a:chOff x="0" y="0"/>
            <a:chExt cx="1623695" cy="2955163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1466850" y="2882392"/>
                  </a:move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504"/>
                  </a:lnTo>
                  <a:cubicBezTo>
                    <a:pt x="0" y="42799"/>
                    <a:pt x="42799" y="0"/>
                    <a:pt x="95504" y="0"/>
                  </a:cubicBez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761"/>
                  </a:lnTo>
                  <a:cubicBezTo>
                    <a:pt x="1562354" y="2839466"/>
                    <a:pt x="1519555" y="2882265"/>
                    <a:pt x="1466850" y="2882265"/>
                  </a:cubicBezTo>
                  <a:close/>
                </a:path>
              </a:pathLst>
            </a:custGeom>
            <a:blipFill>
              <a:blip r:embed="rId4"/>
              <a:stretch>
                <a:fillRect l="-42245" t="0" r="-42245" b="0"/>
              </a:stretch>
            </a:blip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4B6183"/>
            </a:solidFill>
          </p:spPr>
        </p:sp>
      </p:grpSp>
      <p:sp>
        <p:nvSpPr>
          <p:cNvPr name="TextBox 43" id="43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LEARNING DESIGN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618947" y="1853274"/>
            <a:ext cx="819506" cy="218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2"/>
              </a:lnSpc>
              <a:spcBef>
                <a:spcPct val="0"/>
              </a:spcBef>
            </a:pP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Laraignou</a:t>
            </a:r>
          </a:p>
          <a:p>
            <a:pPr algn="l">
              <a:lnSpc>
                <a:spcPts val="892"/>
              </a:lnSpc>
              <a:spcBef>
                <a:spcPct val="0"/>
              </a:spcBef>
            </a:pPr>
          </a:p>
        </p:txBody>
      </p:sp>
      <p:sp>
        <p:nvSpPr>
          <p:cNvPr name="TextBox 46" id="46"/>
          <p:cNvSpPr txBox="true"/>
          <p:nvPr/>
        </p:nvSpPr>
        <p:spPr>
          <a:xfrm rot="0">
            <a:off x="5002016" y="3076900"/>
            <a:ext cx="12257284" cy="14702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EXPERIENCE AND LEARNING THROUGH GAMEBASED SCENARIOS</a:t>
            </a:r>
          </a:p>
        </p:txBody>
      </p:sp>
      <p:sp>
        <p:nvSpPr>
          <p:cNvPr name="Freeform 47" id="47"/>
          <p:cNvSpPr/>
          <p:nvPr/>
        </p:nvSpPr>
        <p:spPr>
          <a:xfrm flipH="false" flipV="false" rot="2699999">
            <a:off x="4915100" y="9637316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773400" y="5374104"/>
            <a:ext cx="4348310" cy="3655596"/>
            <a:chOff x="0" y="0"/>
            <a:chExt cx="5797746" cy="4874128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257913"/>
              <a:ext cx="5797746" cy="4616215"/>
            </a:xfrm>
            <a:custGeom>
              <a:avLst/>
              <a:gdLst/>
              <a:ahLst/>
              <a:cxnLst/>
              <a:rect r="r" b="b" t="t" l="l"/>
              <a:pathLst>
                <a:path h="4616215" w="5797746">
                  <a:moveTo>
                    <a:pt x="0" y="0"/>
                  </a:moveTo>
                  <a:lnTo>
                    <a:pt x="5797746" y="0"/>
                  </a:lnTo>
                  <a:lnTo>
                    <a:pt x="5797746" y="4616215"/>
                  </a:lnTo>
                  <a:lnTo>
                    <a:pt x="0" y="46162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473" t="-2696" r="-10417" b="-3482"/>
              </a:stretch>
            </a:blipFill>
          </p:spPr>
        </p:sp>
        <p:grpSp>
          <p:nvGrpSpPr>
            <p:cNvPr name="Group 36" id="36"/>
            <p:cNvGrpSpPr/>
            <p:nvPr/>
          </p:nvGrpSpPr>
          <p:grpSpPr>
            <a:xfrm rot="0">
              <a:off x="2682389" y="0"/>
              <a:ext cx="2813007" cy="2239969"/>
              <a:chOff x="0" y="0"/>
              <a:chExt cx="880534" cy="701160"/>
            </a:xfrm>
          </p:grpSpPr>
          <p:sp>
            <p:nvSpPr>
              <p:cNvPr name="Freeform 37" id="37"/>
              <p:cNvSpPr/>
              <p:nvPr/>
            </p:nvSpPr>
            <p:spPr>
              <a:xfrm flipH="false" flipV="false" rot="0">
                <a:off x="0" y="0"/>
                <a:ext cx="880534" cy="701160"/>
              </a:xfrm>
              <a:custGeom>
                <a:avLst/>
                <a:gdLst/>
                <a:ahLst/>
                <a:cxnLst/>
                <a:rect r="r" b="b" t="t" l="l"/>
                <a:pathLst>
                  <a:path h="701160" w="880534">
                    <a:moveTo>
                      <a:pt x="118099" y="0"/>
                    </a:moveTo>
                    <a:lnTo>
                      <a:pt x="762435" y="0"/>
                    </a:lnTo>
                    <a:cubicBezTo>
                      <a:pt x="827659" y="0"/>
                      <a:pt x="880534" y="52875"/>
                      <a:pt x="880534" y="118099"/>
                    </a:cubicBezTo>
                    <a:lnTo>
                      <a:pt x="880534" y="583061"/>
                    </a:lnTo>
                    <a:cubicBezTo>
                      <a:pt x="880534" y="614383"/>
                      <a:pt x="868091" y="644422"/>
                      <a:pt x="845943" y="666570"/>
                    </a:cubicBezTo>
                    <a:cubicBezTo>
                      <a:pt x="823795" y="688717"/>
                      <a:pt x="793756" y="701160"/>
                      <a:pt x="762435" y="701160"/>
                    </a:cubicBezTo>
                    <a:lnTo>
                      <a:pt x="118099" y="701160"/>
                    </a:lnTo>
                    <a:cubicBezTo>
                      <a:pt x="86777" y="701160"/>
                      <a:pt x="56738" y="688717"/>
                      <a:pt x="34590" y="666570"/>
                    </a:cubicBezTo>
                    <a:cubicBezTo>
                      <a:pt x="12443" y="644422"/>
                      <a:pt x="0" y="614383"/>
                      <a:pt x="0" y="583061"/>
                    </a:cubicBezTo>
                    <a:lnTo>
                      <a:pt x="0" y="118099"/>
                    </a:lnTo>
                    <a:cubicBezTo>
                      <a:pt x="0" y="86777"/>
                      <a:pt x="12443" y="56738"/>
                      <a:pt x="34590" y="34590"/>
                    </a:cubicBezTo>
                    <a:cubicBezTo>
                      <a:pt x="56738" y="12443"/>
                      <a:pt x="86777" y="0"/>
                      <a:pt x="118099" y="0"/>
                    </a:cubicBezTo>
                    <a:close/>
                  </a:path>
                </a:pathLst>
              </a:custGeom>
              <a:solidFill>
                <a:srgbClr val="FCFDFD"/>
              </a:solidFill>
            </p:spPr>
          </p:sp>
          <p:sp>
            <p:nvSpPr>
              <p:cNvPr name="TextBox 38" id="38"/>
              <p:cNvSpPr txBox="true"/>
              <p:nvPr/>
            </p:nvSpPr>
            <p:spPr>
              <a:xfrm>
                <a:off x="0" y="-38100"/>
                <a:ext cx="880534" cy="73926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sp>
        <p:nvSpPr>
          <p:cNvPr name="AutoShape 39" id="39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0" id="40"/>
          <p:cNvGrpSpPr/>
          <p:nvPr/>
        </p:nvGrpSpPr>
        <p:grpSpPr>
          <a:xfrm rot="0">
            <a:off x="580484" y="409832"/>
            <a:ext cx="896433" cy="1631528"/>
            <a:chOff x="0" y="0"/>
            <a:chExt cx="1623695" cy="2955163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1466850" y="2882392"/>
                  </a:move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504"/>
                  </a:lnTo>
                  <a:cubicBezTo>
                    <a:pt x="0" y="42799"/>
                    <a:pt x="42799" y="0"/>
                    <a:pt x="95504" y="0"/>
                  </a:cubicBez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761"/>
                  </a:lnTo>
                  <a:cubicBezTo>
                    <a:pt x="1562354" y="2839466"/>
                    <a:pt x="1519555" y="2882265"/>
                    <a:pt x="1466850" y="2882265"/>
                  </a:cubicBezTo>
                  <a:close/>
                </a:path>
              </a:pathLst>
            </a:custGeom>
            <a:blipFill>
              <a:blip r:embed="rId4"/>
              <a:stretch>
                <a:fillRect l="-42245" t="0" r="-42245" b="0"/>
              </a:stretch>
            </a:blip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4B6183"/>
            </a:solidFill>
          </p:spPr>
        </p:sp>
      </p:grpSp>
      <p:sp>
        <p:nvSpPr>
          <p:cNvPr name="TextBox 43" id="43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LEARNING DESIGN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618947" y="1853274"/>
            <a:ext cx="819506" cy="218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2"/>
              </a:lnSpc>
              <a:spcBef>
                <a:spcPct val="0"/>
              </a:spcBef>
            </a:pP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Laraignou</a:t>
            </a:r>
          </a:p>
          <a:p>
            <a:pPr algn="l">
              <a:lnSpc>
                <a:spcPts val="892"/>
              </a:lnSpc>
              <a:spcBef>
                <a:spcPct val="0"/>
              </a:spcBef>
            </a:pPr>
          </a:p>
        </p:txBody>
      </p:sp>
      <p:sp>
        <p:nvSpPr>
          <p:cNvPr name="TextBox 46" id="46"/>
          <p:cNvSpPr txBox="true"/>
          <p:nvPr/>
        </p:nvSpPr>
        <p:spPr>
          <a:xfrm rot="0">
            <a:off x="6661971" y="4264791"/>
            <a:ext cx="10597329" cy="25942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MAKING IT STICK</a:t>
            </a:r>
          </a:p>
          <a:p>
            <a:pPr algn="l">
              <a:lnSpc>
                <a:spcPts val="3147"/>
              </a:lnSpc>
            </a:pPr>
          </a:p>
          <a:p>
            <a:pPr algn="l">
              <a:lnSpc>
                <a:spcPts val="5792"/>
              </a:lnSpc>
            </a:pPr>
            <a:r>
              <a:rPr lang="en-US" sz="50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Embodied learning through game-based experience</a:t>
            </a:r>
          </a:p>
        </p:txBody>
      </p:sp>
      <p:sp>
        <p:nvSpPr>
          <p:cNvPr name="Freeform 47" id="47"/>
          <p:cNvSpPr/>
          <p:nvPr/>
        </p:nvSpPr>
        <p:spPr>
          <a:xfrm flipH="false" flipV="false" rot="0">
            <a:off x="1773400" y="2810249"/>
            <a:ext cx="3211075" cy="3211075"/>
          </a:xfrm>
          <a:custGeom>
            <a:avLst/>
            <a:gdLst/>
            <a:ahLst/>
            <a:cxnLst/>
            <a:rect r="r" b="b" t="t" l="l"/>
            <a:pathLst>
              <a:path h="3211075" w="3211075">
                <a:moveTo>
                  <a:pt x="0" y="0"/>
                </a:moveTo>
                <a:lnTo>
                  <a:pt x="3211075" y="0"/>
                </a:lnTo>
                <a:lnTo>
                  <a:pt x="3211075" y="3211075"/>
                </a:lnTo>
                <a:lnTo>
                  <a:pt x="0" y="32110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48" id="48"/>
          <p:cNvSpPr/>
          <p:nvPr/>
        </p:nvSpPr>
        <p:spPr>
          <a:xfrm flipH="false" flipV="false" rot="2699999">
            <a:off x="4915100" y="9637316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5" id="35"/>
          <p:cNvGrpSpPr/>
          <p:nvPr/>
        </p:nvGrpSpPr>
        <p:grpSpPr>
          <a:xfrm rot="-10800000">
            <a:off x="652058" y="482342"/>
            <a:ext cx="820618" cy="1517261"/>
            <a:chOff x="0" y="0"/>
            <a:chExt cx="1598313" cy="2955163"/>
          </a:xfrm>
        </p:grpSpPr>
        <p:sp>
          <p:nvSpPr>
            <p:cNvPr name="Freeform 36" id="36"/>
            <p:cNvSpPr/>
            <p:nvPr/>
          </p:nvSpPr>
          <p:spPr>
            <a:xfrm flipH="false" flipV="false" rot="-10800000">
              <a:off x="30607" y="29464"/>
              <a:ext cx="1536972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36972">
                  <a:moveTo>
                    <a:pt x="95504" y="0"/>
                  </a:moveTo>
                  <a:lnTo>
                    <a:pt x="1441468" y="0"/>
                  </a:lnTo>
                  <a:cubicBezTo>
                    <a:pt x="1494173" y="0"/>
                    <a:pt x="1536972" y="42799"/>
                    <a:pt x="1536972" y="95504"/>
                  </a:cubicBezTo>
                  <a:lnTo>
                    <a:pt x="1536972" y="2786888"/>
                  </a:lnTo>
                  <a:cubicBezTo>
                    <a:pt x="1536972" y="2839593"/>
                    <a:pt x="1494173" y="2882392"/>
                    <a:pt x="1441468" y="2882392"/>
                  </a:cubicBez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631"/>
                  </a:lnTo>
                  <a:cubicBezTo>
                    <a:pt x="0" y="42926"/>
                    <a:pt x="42799" y="127"/>
                    <a:pt x="95504" y="127"/>
                  </a:cubicBezTo>
                  <a:close/>
                </a:path>
              </a:pathLst>
            </a:custGeom>
            <a:blipFill>
              <a:blip r:embed="rId3"/>
              <a:stretch>
                <a:fillRect l="-37301" t="480" r="-51250" b="-1022"/>
              </a:stretch>
            </a:blip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1598314" cy="2955163"/>
            </a:xfrm>
            <a:custGeom>
              <a:avLst/>
              <a:gdLst/>
              <a:ahLst/>
              <a:cxnLst/>
              <a:rect r="r" b="b" t="t" l="l"/>
              <a:pathLst>
                <a:path h="2955163" w="1598314">
                  <a:moveTo>
                    <a:pt x="1508270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12080" y="2953385"/>
                  </a:lnTo>
                  <a:cubicBezTo>
                    <a:pt x="1559832" y="2953385"/>
                    <a:pt x="1598440" y="2914650"/>
                    <a:pt x="1598313" y="2866898"/>
                  </a:cubicBezTo>
                  <a:cubicBezTo>
                    <a:pt x="1598313" y="2866898"/>
                    <a:pt x="1594757" y="86233"/>
                    <a:pt x="1594757" y="86233"/>
                  </a:cubicBezTo>
                  <a:cubicBezTo>
                    <a:pt x="1594630" y="38608"/>
                    <a:pt x="1555895" y="0"/>
                    <a:pt x="1508270" y="0"/>
                  </a:cubicBezTo>
                  <a:close/>
                  <a:moveTo>
                    <a:pt x="1301514" y="2866771"/>
                  </a:moveTo>
                  <a:lnTo>
                    <a:pt x="958233" y="2483104"/>
                  </a:lnTo>
                  <a:cubicBezTo>
                    <a:pt x="941850" y="2464816"/>
                    <a:pt x="918482" y="2454275"/>
                    <a:pt x="893844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675531" y="58928"/>
                  </a:lnTo>
                  <a:cubicBezTo>
                    <a:pt x="700169" y="58928"/>
                    <a:pt x="723664" y="69342"/>
                    <a:pt x="740047" y="87757"/>
                  </a:cubicBezTo>
                  <a:lnTo>
                    <a:pt x="1073168" y="460121"/>
                  </a:lnTo>
                  <a:cubicBezTo>
                    <a:pt x="1089551" y="478409"/>
                    <a:pt x="1112919" y="488950"/>
                    <a:pt x="1137557" y="488950"/>
                  </a:cubicBezTo>
                  <a:lnTo>
                    <a:pt x="1450993" y="488950"/>
                  </a:lnTo>
                  <a:cubicBezTo>
                    <a:pt x="1498618" y="488950"/>
                    <a:pt x="1537353" y="527558"/>
                    <a:pt x="1537353" y="575183"/>
                  </a:cubicBezTo>
                  <a:lnTo>
                    <a:pt x="1540147" y="2808986"/>
                  </a:lnTo>
                  <a:cubicBezTo>
                    <a:pt x="1540147" y="2856738"/>
                    <a:pt x="1501539" y="2895346"/>
                    <a:pt x="1453914" y="2895473"/>
                  </a:cubicBezTo>
                  <a:lnTo>
                    <a:pt x="1365903" y="2895473"/>
                  </a:lnTo>
                  <a:cubicBezTo>
                    <a:pt x="1341265" y="2895600"/>
                    <a:pt x="1317897" y="2885186"/>
                    <a:pt x="1301387" y="2866771"/>
                  </a:cubicBezTo>
                  <a:close/>
                </a:path>
              </a:pathLst>
            </a:custGeom>
            <a:solidFill>
              <a:srgbClr val="54A1A1"/>
            </a:solidFill>
          </p:spPr>
        </p:sp>
      </p:grpSp>
      <p:sp>
        <p:nvSpPr>
          <p:cNvPr name="TextBox 38" id="38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3026635" y="3998235"/>
            <a:ext cx="5271127" cy="14702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LEARNING DESIGN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1025856" y="3965003"/>
            <a:ext cx="6102380" cy="14702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STRATEGIC COMMUNICATION</a:t>
            </a:r>
          </a:p>
        </p:txBody>
      </p:sp>
      <p:grpSp>
        <p:nvGrpSpPr>
          <p:cNvPr name="Group 42" id="42"/>
          <p:cNvGrpSpPr/>
          <p:nvPr/>
        </p:nvGrpSpPr>
        <p:grpSpPr>
          <a:xfrm rot="0">
            <a:off x="695516" y="3936428"/>
            <a:ext cx="2196496" cy="3997674"/>
            <a:chOff x="0" y="0"/>
            <a:chExt cx="1623695" cy="2955163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1466850" y="2882392"/>
                  </a:move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504"/>
                  </a:lnTo>
                  <a:cubicBezTo>
                    <a:pt x="0" y="42799"/>
                    <a:pt x="42799" y="0"/>
                    <a:pt x="95504" y="0"/>
                  </a:cubicBez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761"/>
                  </a:lnTo>
                  <a:cubicBezTo>
                    <a:pt x="1562354" y="2839466"/>
                    <a:pt x="1519555" y="2882265"/>
                    <a:pt x="1466850" y="2882265"/>
                  </a:cubicBezTo>
                  <a:close/>
                </a:path>
              </a:pathLst>
            </a:custGeom>
            <a:blipFill>
              <a:blip r:embed="rId4"/>
              <a:stretch>
                <a:fillRect l="-42245" t="0" r="-42245" b="0"/>
              </a:stretch>
            </a:blip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4B6183"/>
            </a:solidFill>
          </p:spPr>
        </p:sp>
      </p:grpSp>
      <p:grpSp>
        <p:nvGrpSpPr>
          <p:cNvPr name="Group 45" id="45"/>
          <p:cNvGrpSpPr/>
          <p:nvPr/>
        </p:nvGrpSpPr>
        <p:grpSpPr>
          <a:xfrm rot="0">
            <a:off x="8699517" y="3960347"/>
            <a:ext cx="2192989" cy="3997674"/>
            <a:chOff x="0" y="0"/>
            <a:chExt cx="1618107" cy="2949702"/>
          </a:xfrm>
        </p:grpSpPr>
        <p:sp>
          <p:nvSpPr>
            <p:cNvPr name="Freeform 46" id="46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5"/>
              <a:stretch>
                <a:fillRect l="-46252" t="-6661" r="-46811" b="-21094"/>
              </a:stretch>
            </a:blip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sp>
        <p:nvSpPr>
          <p:cNvPr name="TextBox 48" id="48"/>
          <p:cNvSpPr txBox="true"/>
          <p:nvPr/>
        </p:nvSpPr>
        <p:spPr>
          <a:xfrm rot="0">
            <a:off x="3262247" y="5711489"/>
            <a:ext cx="5223529" cy="2646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b="true" sz="38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38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Laraignou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PhD Fellow in Educational Design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</a:p>
        </p:txBody>
      </p:sp>
      <p:sp>
        <p:nvSpPr>
          <p:cNvPr name="TextBox 49" id="49"/>
          <p:cNvSpPr txBox="true"/>
          <p:nvPr/>
        </p:nvSpPr>
        <p:spPr>
          <a:xfrm rot="0">
            <a:off x="11272649" y="5711489"/>
            <a:ext cx="6147587" cy="2683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12"/>
              </a:lnSpc>
              <a:spcBef>
                <a:spcPct val="0"/>
              </a:spcBef>
            </a:pPr>
            <a:r>
              <a:rPr lang="en-US" b="true" sz="3866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3866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  <a:p>
            <a:pPr algn="l">
              <a:lnSpc>
                <a:spcPts val="5412"/>
              </a:lnSpc>
              <a:spcBef>
                <a:spcPct val="0"/>
              </a:spcBef>
            </a:pPr>
          </a:p>
        </p:txBody>
      </p:sp>
      <p:sp>
        <p:nvSpPr>
          <p:cNvPr name="TextBox 50" id="50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WHAT MAKES</a:t>
            </a: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DATA STICK &amp; SPREAD</a:t>
            </a:r>
          </a:p>
        </p:txBody>
      </p:sp>
      <p:sp>
        <p:nvSpPr>
          <p:cNvPr name="Freeform 51" id="51"/>
          <p:cNvSpPr/>
          <p:nvPr/>
        </p:nvSpPr>
        <p:spPr>
          <a:xfrm flipH="false" flipV="false" rot="2699999">
            <a:off x="6961900" y="9646841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5" id="35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STRATEGIC COMMUNICATION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grpSp>
        <p:nvGrpSpPr>
          <p:cNvPr name="Group 38" id="38"/>
          <p:cNvGrpSpPr/>
          <p:nvPr/>
        </p:nvGrpSpPr>
        <p:grpSpPr>
          <a:xfrm rot="0">
            <a:off x="652058" y="482342"/>
            <a:ext cx="832318" cy="1517261"/>
            <a:chOff x="0" y="0"/>
            <a:chExt cx="1618107" cy="2949702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3"/>
              <a:stretch>
                <a:fillRect l="-25559" t="0" r="-25559" b="0"/>
              </a:stretch>
            </a:blip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sp>
        <p:nvSpPr>
          <p:cNvPr name="TextBox 41" id="41"/>
          <p:cNvSpPr txBox="true"/>
          <p:nvPr/>
        </p:nvSpPr>
        <p:spPr>
          <a:xfrm rot="0">
            <a:off x="689795" y="1698792"/>
            <a:ext cx="794581" cy="243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"/>
              </a:lnSpc>
              <a:spcBef>
                <a:spcPct val="0"/>
              </a:spcBef>
            </a:pP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633"/>
              </a:lnSpc>
              <a:spcBef>
                <a:spcPct val="0"/>
              </a:spcBef>
            </a:pPr>
            <a:r>
              <a:rPr lang="en-US" sz="452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</p:txBody>
      </p:sp>
      <p:sp>
        <p:nvSpPr>
          <p:cNvPr name="Freeform 42" id="42"/>
          <p:cNvSpPr/>
          <p:nvPr/>
        </p:nvSpPr>
        <p:spPr>
          <a:xfrm flipH="false" flipV="false" rot="0">
            <a:off x="2278701" y="4369874"/>
            <a:ext cx="2864824" cy="2864824"/>
          </a:xfrm>
          <a:custGeom>
            <a:avLst/>
            <a:gdLst/>
            <a:ahLst/>
            <a:cxnLst/>
            <a:rect r="r" b="b" t="t" l="l"/>
            <a:pathLst>
              <a:path h="2864824" w="2864824">
                <a:moveTo>
                  <a:pt x="0" y="0"/>
                </a:moveTo>
                <a:lnTo>
                  <a:pt x="2864824" y="0"/>
                </a:lnTo>
                <a:lnTo>
                  <a:pt x="2864824" y="2864824"/>
                </a:lnTo>
                <a:lnTo>
                  <a:pt x="0" y="28648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43" id="43"/>
          <p:cNvSpPr txBox="true"/>
          <p:nvPr/>
        </p:nvSpPr>
        <p:spPr>
          <a:xfrm rot="0">
            <a:off x="4742526" y="4884438"/>
            <a:ext cx="4991299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Making it spread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4742526" y="5897574"/>
            <a:ext cx="11020634" cy="736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STRATEGIC COMMUNICATION</a:t>
            </a:r>
          </a:p>
        </p:txBody>
      </p:sp>
      <p:sp>
        <p:nvSpPr>
          <p:cNvPr name="Freeform 45" id="45"/>
          <p:cNvSpPr/>
          <p:nvPr/>
        </p:nvSpPr>
        <p:spPr>
          <a:xfrm flipH="false" flipV="false" rot="2699999">
            <a:off x="6961900" y="9646841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5" id="35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grpSp>
        <p:nvGrpSpPr>
          <p:cNvPr name="Group 36" id="36"/>
          <p:cNvGrpSpPr/>
          <p:nvPr/>
        </p:nvGrpSpPr>
        <p:grpSpPr>
          <a:xfrm rot="0">
            <a:off x="652058" y="482342"/>
            <a:ext cx="832318" cy="1517261"/>
            <a:chOff x="0" y="0"/>
            <a:chExt cx="1618107" cy="2949702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3"/>
              <a:stretch>
                <a:fillRect l="-25559" t="0" r="-25559" b="0"/>
              </a:stretch>
            </a:blip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sp>
        <p:nvSpPr>
          <p:cNvPr name="TextBox 39" id="39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STRATEGIC COMMUNICATION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689795" y="1698792"/>
            <a:ext cx="794581" cy="243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"/>
              </a:lnSpc>
              <a:spcBef>
                <a:spcPct val="0"/>
              </a:spcBef>
            </a:pP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633"/>
              </a:lnSpc>
              <a:spcBef>
                <a:spcPct val="0"/>
              </a:spcBef>
            </a:pPr>
            <a:r>
              <a:rPr lang="en-US" sz="452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</p:txBody>
      </p:sp>
      <p:sp>
        <p:nvSpPr>
          <p:cNvPr name="Freeform 42" id="42"/>
          <p:cNvSpPr/>
          <p:nvPr/>
        </p:nvSpPr>
        <p:spPr>
          <a:xfrm flipH="false" flipV="false" rot="0">
            <a:off x="1773400" y="3189895"/>
            <a:ext cx="8264686" cy="5509791"/>
          </a:xfrm>
          <a:custGeom>
            <a:avLst/>
            <a:gdLst/>
            <a:ahLst/>
            <a:cxnLst/>
            <a:rect r="r" b="b" t="t" l="l"/>
            <a:pathLst>
              <a:path h="5509791" w="8264686">
                <a:moveTo>
                  <a:pt x="0" y="0"/>
                </a:moveTo>
                <a:lnTo>
                  <a:pt x="8264686" y="0"/>
                </a:lnTo>
                <a:lnTo>
                  <a:pt x="8264686" y="5509791"/>
                </a:lnTo>
                <a:lnTo>
                  <a:pt x="0" y="550979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43" id="43"/>
          <p:cNvSpPr txBox="true"/>
          <p:nvPr/>
        </p:nvSpPr>
        <p:spPr>
          <a:xfrm rot="0">
            <a:off x="7289172" y="3094645"/>
            <a:ext cx="9104070" cy="17316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7012"/>
              </a:lnSpc>
            </a:pPr>
            <a:r>
              <a:rPr lang="en-US" sz="5008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as seen through the</a:t>
            </a:r>
          </a:p>
          <a:p>
            <a:pPr algn="r">
              <a:lnSpc>
                <a:spcPts val="7012"/>
              </a:lnSpc>
              <a:spcBef>
                <a:spcPct val="0"/>
              </a:spcBef>
            </a:pPr>
            <a:r>
              <a:rPr lang="en-US" sz="5008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engine of a used Citröen</a:t>
            </a:r>
          </a:p>
        </p:txBody>
      </p:sp>
      <p:sp>
        <p:nvSpPr>
          <p:cNvPr name="Freeform 44" id="44"/>
          <p:cNvSpPr/>
          <p:nvPr/>
        </p:nvSpPr>
        <p:spPr>
          <a:xfrm flipH="false" flipV="false" rot="2699999">
            <a:off x="6961900" y="9646841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5" id="35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grpSp>
        <p:nvGrpSpPr>
          <p:cNvPr name="Group 36" id="36"/>
          <p:cNvGrpSpPr/>
          <p:nvPr/>
        </p:nvGrpSpPr>
        <p:grpSpPr>
          <a:xfrm rot="0">
            <a:off x="652058" y="482342"/>
            <a:ext cx="832318" cy="1517261"/>
            <a:chOff x="0" y="0"/>
            <a:chExt cx="1618107" cy="2949702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3"/>
              <a:stretch>
                <a:fillRect l="-25559" t="0" r="-25559" b="0"/>
              </a:stretch>
            </a:blip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sp>
        <p:nvSpPr>
          <p:cNvPr name="Freeform 39" id="39"/>
          <p:cNvSpPr/>
          <p:nvPr/>
        </p:nvSpPr>
        <p:spPr>
          <a:xfrm flipH="false" flipV="false" rot="0">
            <a:off x="1773400" y="3189895"/>
            <a:ext cx="8264686" cy="5509791"/>
          </a:xfrm>
          <a:custGeom>
            <a:avLst/>
            <a:gdLst/>
            <a:ahLst/>
            <a:cxnLst/>
            <a:rect r="r" b="b" t="t" l="l"/>
            <a:pathLst>
              <a:path h="5509791" w="8264686">
                <a:moveTo>
                  <a:pt x="0" y="0"/>
                </a:moveTo>
                <a:lnTo>
                  <a:pt x="8264686" y="0"/>
                </a:lnTo>
                <a:lnTo>
                  <a:pt x="8264686" y="5509791"/>
                </a:lnTo>
                <a:lnTo>
                  <a:pt x="0" y="550979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40" id="40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STRATEGIC COMMUNICATION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689795" y="1698792"/>
            <a:ext cx="794581" cy="243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"/>
              </a:lnSpc>
              <a:spcBef>
                <a:spcPct val="0"/>
              </a:spcBef>
            </a:pP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633"/>
              </a:lnSpc>
              <a:spcBef>
                <a:spcPct val="0"/>
              </a:spcBef>
            </a:pPr>
            <a:r>
              <a:rPr lang="en-US" sz="452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</p:txBody>
      </p:sp>
      <p:sp>
        <p:nvSpPr>
          <p:cNvPr name="Freeform 43" id="43"/>
          <p:cNvSpPr/>
          <p:nvPr/>
        </p:nvSpPr>
        <p:spPr>
          <a:xfrm flipH="false" flipV="false" rot="0">
            <a:off x="11625139" y="3819684"/>
            <a:ext cx="4501854" cy="4297225"/>
          </a:xfrm>
          <a:custGeom>
            <a:avLst/>
            <a:gdLst/>
            <a:ahLst/>
            <a:cxnLst/>
            <a:rect r="r" b="b" t="t" l="l"/>
            <a:pathLst>
              <a:path h="4297225" w="4501854">
                <a:moveTo>
                  <a:pt x="0" y="0"/>
                </a:moveTo>
                <a:lnTo>
                  <a:pt x="4501854" y="0"/>
                </a:lnTo>
                <a:lnTo>
                  <a:pt x="4501854" y="4297225"/>
                </a:lnTo>
                <a:lnTo>
                  <a:pt x="0" y="42972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1785" t="-55248" r="-53842" b="-60171"/>
            </a:stretch>
          </a:blipFill>
        </p:spPr>
      </p:sp>
      <p:sp>
        <p:nvSpPr>
          <p:cNvPr name="Freeform 44" id="44"/>
          <p:cNvSpPr/>
          <p:nvPr/>
        </p:nvSpPr>
        <p:spPr>
          <a:xfrm flipH="false" flipV="false" rot="0">
            <a:off x="11625139" y="3796178"/>
            <a:ext cx="4501854" cy="4297225"/>
          </a:xfrm>
          <a:custGeom>
            <a:avLst/>
            <a:gdLst/>
            <a:ahLst/>
            <a:cxnLst/>
            <a:rect r="r" b="b" t="t" l="l"/>
            <a:pathLst>
              <a:path h="4297225" w="4501854">
                <a:moveTo>
                  <a:pt x="0" y="0"/>
                </a:moveTo>
                <a:lnTo>
                  <a:pt x="4501854" y="0"/>
                </a:lnTo>
                <a:lnTo>
                  <a:pt x="4501854" y="4297225"/>
                </a:lnTo>
                <a:lnTo>
                  <a:pt x="0" y="42972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51785" t="-55248" r="-53842" b="-60171"/>
            </a:stretch>
          </a:blipFill>
        </p:spPr>
      </p:sp>
      <p:sp>
        <p:nvSpPr>
          <p:cNvPr name="Freeform 45" id="45"/>
          <p:cNvSpPr/>
          <p:nvPr/>
        </p:nvSpPr>
        <p:spPr>
          <a:xfrm flipH="false" flipV="false" rot="2699999">
            <a:off x="6961900" y="9646841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799054" y="5443407"/>
            <a:ext cx="8206458" cy="4047020"/>
          </a:xfrm>
          <a:custGeom>
            <a:avLst/>
            <a:gdLst/>
            <a:ahLst/>
            <a:cxnLst/>
            <a:rect r="r" b="b" t="t" l="l"/>
            <a:pathLst>
              <a:path h="4047020" w="8206458">
                <a:moveTo>
                  <a:pt x="0" y="0"/>
                </a:moveTo>
                <a:lnTo>
                  <a:pt x="8206458" y="0"/>
                </a:lnTo>
                <a:lnTo>
                  <a:pt x="8206458" y="4047020"/>
                </a:lnTo>
                <a:lnTo>
                  <a:pt x="0" y="40470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02" t="-41664" r="-18932" b="-43065"/>
            </a:stretch>
          </a:blipFill>
        </p:spPr>
      </p:sp>
      <p:sp>
        <p:nvSpPr>
          <p:cNvPr name="AutoShape 10" id="10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1" id="11"/>
          <p:cNvSpPr/>
          <p:nvPr/>
        </p:nvSpPr>
        <p:spPr>
          <a:xfrm flipH="false" flipV="false" rot="1543342">
            <a:off x="7409871" y="2888856"/>
            <a:ext cx="3853434" cy="3853434"/>
          </a:xfrm>
          <a:custGeom>
            <a:avLst/>
            <a:gdLst/>
            <a:ahLst/>
            <a:cxnLst/>
            <a:rect r="r" b="b" t="t" l="l"/>
            <a:pathLst>
              <a:path h="3853434" w="3853434">
                <a:moveTo>
                  <a:pt x="0" y="0"/>
                </a:moveTo>
                <a:lnTo>
                  <a:pt x="3853434" y="0"/>
                </a:lnTo>
                <a:lnTo>
                  <a:pt x="3853434" y="3853434"/>
                </a:lnTo>
                <a:lnTo>
                  <a:pt x="0" y="38534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982042">
            <a:off x="506499" y="3004035"/>
            <a:ext cx="3853434" cy="3853434"/>
          </a:xfrm>
          <a:custGeom>
            <a:avLst/>
            <a:gdLst/>
            <a:ahLst/>
            <a:cxnLst/>
            <a:rect r="r" b="b" t="t" l="l"/>
            <a:pathLst>
              <a:path h="3853434" w="3853434">
                <a:moveTo>
                  <a:pt x="0" y="0"/>
                </a:moveTo>
                <a:lnTo>
                  <a:pt x="3853434" y="0"/>
                </a:lnTo>
                <a:lnTo>
                  <a:pt x="3853434" y="3853434"/>
                </a:lnTo>
                <a:lnTo>
                  <a:pt x="0" y="38534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7" id="37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8" id="38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grpSp>
        <p:nvGrpSpPr>
          <p:cNvPr name="Group 39" id="39"/>
          <p:cNvGrpSpPr/>
          <p:nvPr/>
        </p:nvGrpSpPr>
        <p:grpSpPr>
          <a:xfrm rot="0">
            <a:off x="652058" y="482342"/>
            <a:ext cx="832318" cy="1517261"/>
            <a:chOff x="0" y="0"/>
            <a:chExt cx="1618107" cy="2949702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5"/>
              <a:stretch>
                <a:fillRect l="-25559" t="0" r="-25559" b="0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sp>
        <p:nvSpPr>
          <p:cNvPr name="Freeform 42" id="42"/>
          <p:cNvSpPr/>
          <p:nvPr/>
        </p:nvSpPr>
        <p:spPr>
          <a:xfrm flipH="false" flipV="false" rot="0">
            <a:off x="11625139" y="3819684"/>
            <a:ext cx="4501854" cy="4297225"/>
          </a:xfrm>
          <a:custGeom>
            <a:avLst/>
            <a:gdLst/>
            <a:ahLst/>
            <a:cxnLst/>
            <a:rect r="r" b="b" t="t" l="l"/>
            <a:pathLst>
              <a:path h="4297225" w="4501854">
                <a:moveTo>
                  <a:pt x="0" y="0"/>
                </a:moveTo>
                <a:lnTo>
                  <a:pt x="4501854" y="0"/>
                </a:lnTo>
                <a:lnTo>
                  <a:pt x="4501854" y="4297225"/>
                </a:lnTo>
                <a:lnTo>
                  <a:pt x="0" y="42972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51785" t="-55248" r="-53842" b="-60171"/>
            </a:stretch>
          </a:blipFill>
        </p:spPr>
      </p:sp>
      <p:sp>
        <p:nvSpPr>
          <p:cNvPr name="Freeform 43" id="43"/>
          <p:cNvSpPr/>
          <p:nvPr/>
        </p:nvSpPr>
        <p:spPr>
          <a:xfrm flipH="false" flipV="false" rot="0">
            <a:off x="11625139" y="3796178"/>
            <a:ext cx="4501854" cy="4297225"/>
          </a:xfrm>
          <a:custGeom>
            <a:avLst/>
            <a:gdLst/>
            <a:ahLst/>
            <a:cxnLst/>
            <a:rect r="r" b="b" t="t" l="l"/>
            <a:pathLst>
              <a:path h="4297225" w="4501854">
                <a:moveTo>
                  <a:pt x="0" y="0"/>
                </a:moveTo>
                <a:lnTo>
                  <a:pt x="4501854" y="0"/>
                </a:lnTo>
                <a:lnTo>
                  <a:pt x="4501854" y="4297225"/>
                </a:lnTo>
                <a:lnTo>
                  <a:pt x="0" y="429722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1785" t="-55248" r="-53842" b="-60171"/>
            </a:stretch>
          </a:blipFill>
        </p:spPr>
      </p:sp>
      <p:sp>
        <p:nvSpPr>
          <p:cNvPr name="TextBox 44" id="44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STRATEGIC COMMUNICATION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689795" y="1698792"/>
            <a:ext cx="794581" cy="243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"/>
              </a:lnSpc>
              <a:spcBef>
                <a:spcPct val="0"/>
              </a:spcBef>
            </a:pP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633"/>
              </a:lnSpc>
              <a:spcBef>
                <a:spcPct val="0"/>
              </a:spcBef>
            </a:pPr>
            <a:r>
              <a:rPr lang="en-US" sz="452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</p:txBody>
      </p:sp>
      <p:sp>
        <p:nvSpPr>
          <p:cNvPr name="Freeform 47" id="47"/>
          <p:cNvSpPr/>
          <p:nvPr/>
        </p:nvSpPr>
        <p:spPr>
          <a:xfrm flipH="false" flipV="false" rot="2699999">
            <a:off x="6961900" y="9646841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799054" y="5443407"/>
            <a:ext cx="8206458" cy="4047020"/>
          </a:xfrm>
          <a:custGeom>
            <a:avLst/>
            <a:gdLst/>
            <a:ahLst/>
            <a:cxnLst/>
            <a:rect r="r" b="b" t="t" l="l"/>
            <a:pathLst>
              <a:path h="4047020" w="8206458">
                <a:moveTo>
                  <a:pt x="0" y="0"/>
                </a:moveTo>
                <a:lnTo>
                  <a:pt x="8206458" y="0"/>
                </a:lnTo>
                <a:lnTo>
                  <a:pt x="8206458" y="4047020"/>
                </a:lnTo>
                <a:lnTo>
                  <a:pt x="0" y="40470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02" t="-41664" r="-18932" b="-43065"/>
            </a:stretch>
          </a:blipFill>
        </p:spPr>
      </p:sp>
      <p:sp>
        <p:nvSpPr>
          <p:cNvPr name="AutoShape 10" id="10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1" id="11"/>
          <p:cNvSpPr/>
          <p:nvPr/>
        </p:nvSpPr>
        <p:spPr>
          <a:xfrm flipH="false" flipV="false" rot="1543342">
            <a:off x="7409871" y="2888856"/>
            <a:ext cx="3853434" cy="3853434"/>
          </a:xfrm>
          <a:custGeom>
            <a:avLst/>
            <a:gdLst/>
            <a:ahLst/>
            <a:cxnLst/>
            <a:rect r="r" b="b" t="t" l="l"/>
            <a:pathLst>
              <a:path h="3853434" w="3853434">
                <a:moveTo>
                  <a:pt x="0" y="0"/>
                </a:moveTo>
                <a:lnTo>
                  <a:pt x="3853434" y="0"/>
                </a:lnTo>
                <a:lnTo>
                  <a:pt x="3853434" y="3853434"/>
                </a:lnTo>
                <a:lnTo>
                  <a:pt x="0" y="38534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982042">
            <a:off x="506499" y="3004035"/>
            <a:ext cx="3853434" cy="3853434"/>
          </a:xfrm>
          <a:custGeom>
            <a:avLst/>
            <a:gdLst/>
            <a:ahLst/>
            <a:cxnLst/>
            <a:rect r="r" b="b" t="t" l="l"/>
            <a:pathLst>
              <a:path h="3853434" w="3853434">
                <a:moveTo>
                  <a:pt x="0" y="0"/>
                </a:moveTo>
                <a:lnTo>
                  <a:pt x="3853434" y="0"/>
                </a:lnTo>
                <a:lnTo>
                  <a:pt x="3853434" y="3853434"/>
                </a:lnTo>
                <a:lnTo>
                  <a:pt x="0" y="38534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7" id="37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8" id="38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grpSp>
        <p:nvGrpSpPr>
          <p:cNvPr name="Group 39" id="39"/>
          <p:cNvGrpSpPr/>
          <p:nvPr/>
        </p:nvGrpSpPr>
        <p:grpSpPr>
          <a:xfrm rot="0">
            <a:off x="652058" y="482342"/>
            <a:ext cx="832318" cy="1517261"/>
            <a:chOff x="0" y="0"/>
            <a:chExt cx="1618107" cy="2949702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5"/>
              <a:stretch>
                <a:fillRect l="-25559" t="0" r="-25559" b="0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sp>
        <p:nvSpPr>
          <p:cNvPr name="Freeform 42" id="42"/>
          <p:cNvSpPr/>
          <p:nvPr/>
        </p:nvSpPr>
        <p:spPr>
          <a:xfrm flipH="false" flipV="false" rot="0">
            <a:off x="11625139" y="3819684"/>
            <a:ext cx="4501854" cy="4297225"/>
          </a:xfrm>
          <a:custGeom>
            <a:avLst/>
            <a:gdLst/>
            <a:ahLst/>
            <a:cxnLst/>
            <a:rect r="r" b="b" t="t" l="l"/>
            <a:pathLst>
              <a:path h="4297225" w="4501854">
                <a:moveTo>
                  <a:pt x="0" y="0"/>
                </a:moveTo>
                <a:lnTo>
                  <a:pt x="4501854" y="0"/>
                </a:lnTo>
                <a:lnTo>
                  <a:pt x="4501854" y="4297225"/>
                </a:lnTo>
                <a:lnTo>
                  <a:pt x="0" y="42972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51785" t="-55248" r="-53842" b="-60171"/>
            </a:stretch>
          </a:blipFill>
        </p:spPr>
      </p:sp>
      <p:sp>
        <p:nvSpPr>
          <p:cNvPr name="Freeform 43" id="43"/>
          <p:cNvSpPr/>
          <p:nvPr/>
        </p:nvSpPr>
        <p:spPr>
          <a:xfrm flipH="false" flipV="false" rot="0">
            <a:off x="11625139" y="3796178"/>
            <a:ext cx="4501854" cy="4297225"/>
          </a:xfrm>
          <a:custGeom>
            <a:avLst/>
            <a:gdLst/>
            <a:ahLst/>
            <a:cxnLst/>
            <a:rect r="r" b="b" t="t" l="l"/>
            <a:pathLst>
              <a:path h="4297225" w="4501854">
                <a:moveTo>
                  <a:pt x="0" y="0"/>
                </a:moveTo>
                <a:lnTo>
                  <a:pt x="4501854" y="0"/>
                </a:lnTo>
                <a:lnTo>
                  <a:pt x="4501854" y="4297225"/>
                </a:lnTo>
                <a:lnTo>
                  <a:pt x="0" y="429722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1785" t="-55248" r="-53842" b="-60171"/>
            </a:stretch>
          </a:blipFill>
        </p:spPr>
      </p:sp>
      <p:grpSp>
        <p:nvGrpSpPr>
          <p:cNvPr name="Group 44" id="44"/>
          <p:cNvGrpSpPr/>
          <p:nvPr/>
        </p:nvGrpSpPr>
        <p:grpSpPr>
          <a:xfrm rot="0">
            <a:off x="3628889" y="6612150"/>
            <a:ext cx="4790212" cy="1504759"/>
            <a:chOff x="0" y="0"/>
            <a:chExt cx="1261620" cy="396315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1261620" cy="396315"/>
            </a:xfrm>
            <a:custGeom>
              <a:avLst/>
              <a:gdLst/>
              <a:ahLst/>
              <a:cxnLst/>
              <a:rect r="r" b="b" t="t" l="l"/>
              <a:pathLst>
                <a:path h="396315" w="1261620">
                  <a:moveTo>
                    <a:pt x="82426" y="0"/>
                  </a:moveTo>
                  <a:lnTo>
                    <a:pt x="1179194" y="0"/>
                  </a:lnTo>
                  <a:cubicBezTo>
                    <a:pt x="1201054" y="0"/>
                    <a:pt x="1222020" y="8684"/>
                    <a:pt x="1237478" y="24142"/>
                  </a:cubicBezTo>
                  <a:cubicBezTo>
                    <a:pt x="1252936" y="39600"/>
                    <a:pt x="1261620" y="60565"/>
                    <a:pt x="1261620" y="82426"/>
                  </a:cubicBezTo>
                  <a:lnTo>
                    <a:pt x="1261620" y="313889"/>
                  </a:lnTo>
                  <a:cubicBezTo>
                    <a:pt x="1261620" y="359412"/>
                    <a:pt x="1224716" y="396315"/>
                    <a:pt x="1179194" y="396315"/>
                  </a:cubicBezTo>
                  <a:lnTo>
                    <a:pt x="82426" y="396315"/>
                  </a:lnTo>
                  <a:cubicBezTo>
                    <a:pt x="36903" y="396315"/>
                    <a:pt x="0" y="359412"/>
                    <a:pt x="0" y="313889"/>
                  </a:cubicBezTo>
                  <a:lnTo>
                    <a:pt x="0" y="82426"/>
                  </a:lnTo>
                  <a:cubicBezTo>
                    <a:pt x="0" y="36903"/>
                    <a:pt x="36903" y="0"/>
                    <a:pt x="8242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6" id="46"/>
            <p:cNvSpPr txBox="true"/>
            <p:nvPr/>
          </p:nvSpPr>
          <p:spPr>
            <a:xfrm>
              <a:off x="0" y="-114300"/>
              <a:ext cx="1261620" cy="5106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539"/>
                </a:lnSpc>
              </a:pPr>
              <a:r>
                <a:rPr lang="en-US" b="true" sz="60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X  |  Y  |  Z</a:t>
              </a:r>
            </a:p>
          </p:txBody>
        </p:sp>
      </p:grpSp>
      <p:sp>
        <p:nvSpPr>
          <p:cNvPr name="TextBox 47" id="47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STRATEGIC COMMUNICATION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689795" y="1698792"/>
            <a:ext cx="794581" cy="243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"/>
              </a:lnSpc>
              <a:spcBef>
                <a:spcPct val="0"/>
              </a:spcBef>
            </a:pP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633"/>
              </a:lnSpc>
              <a:spcBef>
                <a:spcPct val="0"/>
              </a:spcBef>
            </a:pPr>
            <a:r>
              <a:rPr lang="en-US" sz="452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</p:txBody>
      </p:sp>
      <p:sp>
        <p:nvSpPr>
          <p:cNvPr name="TextBox 50" id="50"/>
          <p:cNvSpPr txBox="true"/>
          <p:nvPr/>
        </p:nvSpPr>
        <p:spPr>
          <a:xfrm rot="1623248">
            <a:off x="9575285" y="3560480"/>
            <a:ext cx="398416" cy="705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37"/>
              </a:lnSpc>
            </a:pPr>
            <a:r>
              <a:rPr lang="en-US" sz="416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</a:p>
        </p:txBody>
      </p:sp>
      <p:sp>
        <p:nvSpPr>
          <p:cNvPr name="TextBox 51" id="51"/>
          <p:cNvSpPr txBox="true"/>
          <p:nvPr/>
        </p:nvSpPr>
        <p:spPr>
          <a:xfrm rot="-1854178">
            <a:off x="1737846" y="3732638"/>
            <a:ext cx="302559" cy="705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32"/>
              </a:lnSpc>
            </a:pPr>
            <a:r>
              <a:rPr lang="en-US" sz="4166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</a:p>
        </p:txBody>
      </p:sp>
      <p:sp>
        <p:nvSpPr>
          <p:cNvPr name="Freeform 52" id="52"/>
          <p:cNvSpPr/>
          <p:nvPr/>
        </p:nvSpPr>
        <p:spPr>
          <a:xfrm flipH="false" flipV="false" rot="2699999">
            <a:off x="6961900" y="9646841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025916" y="5485439"/>
            <a:ext cx="8206458" cy="4047020"/>
          </a:xfrm>
          <a:custGeom>
            <a:avLst/>
            <a:gdLst/>
            <a:ahLst/>
            <a:cxnLst/>
            <a:rect r="r" b="b" t="t" l="l"/>
            <a:pathLst>
              <a:path h="4047020" w="8206458">
                <a:moveTo>
                  <a:pt x="0" y="0"/>
                </a:moveTo>
                <a:lnTo>
                  <a:pt x="8206457" y="0"/>
                </a:lnTo>
                <a:lnTo>
                  <a:pt x="8206457" y="4047020"/>
                </a:lnTo>
                <a:lnTo>
                  <a:pt x="0" y="40470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02" t="-41664" r="-18932" b="-43065"/>
            </a:stretch>
          </a:blipFill>
        </p:spPr>
      </p:sp>
      <p:sp>
        <p:nvSpPr>
          <p:cNvPr name="AutoShape 10" id="10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1" id="1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4" id="3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5" id="35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6" id="36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grpSp>
        <p:nvGrpSpPr>
          <p:cNvPr name="Group 37" id="37"/>
          <p:cNvGrpSpPr/>
          <p:nvPr/>
        </p:nvGrpSpPr>
        <p:grpSpPr>
          <a:xfrm rot="0">
            <a:off x="652058" y="482342"/>
            <a:ext cx="832318" cy="1517261"/>
            <a:chOff x="0" y="0"/>
            <a:chExt cx="1618107" cy="2949702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4"/>
              <a:stretch>
                <a:fillRect l="-25559" t="0" r="-25559" b="0"/>
              </a:stretch>
            </a:blipFill>
          </p:spPr>
        </p:sp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grpSp>
        <p:nvGrpSpPr>
          <p:cNvPr name="Group 40" id="40"/>
          <p:cNvGrpSpPr/>
          <p:nvPr/>
        </p:nvGrpSpPr>
        <p:grpSpPr>
          <a:xfrm rot="0">
            <a:off x="6855750" y="6654183"/>
            <a:ext cx="4790212" cy="1504759"/>
            <a:chOff x="0" y="0"/>
            <a:chExt cx="1261620" cy="396315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261620" cy="396315"/>
            </a:xfrm>
            <a:custGeom>
              <a:avLst/>
              <a:gdLst/>
              <a:ahLst/>
              <a:cxnLst/>
              <a:rect r="r" b="b" t="t" l="l"/>
              <a:pathLst>
                <a:path h="396315" w="1261620">
                  <a:moveTo>
                    <a:pt x="82426" y="0"/>
                  </a:moveTo>
                  <a:lnTo>
                    <a:pt x="1179194" y="0"/>
                  </a:lnTo>
                  <a:cubicBezTo>
                    <a:pt x="1201054" y="0"/>
                    <a:pt x="1222020" y="8684"/>
                    <a:pt x="1237478" y="24142"/>
                  </a:cubicBezTo>
                  <a:cubicBezTo>
                    <a:pt x="1252936" y="39600"/>
                    <a:pt x="1261620" y="60565"/>
                    <a:pt x="1261620" y="82426"/>
                  </a:cubicBezTo>
                  <a:lnTo>
                    <a:pt x="1261620" y="313889"/>
                  </a:lnTo>
                  <a:cubicBezTo>
                    <a:pt x="1261620" y="359412"/>
                    <a:pt x="1224716" y="396315"/>
                    <a:pt x="1179194" y="396315"/>
                  </a:cubicBezTo>
                  <a:lnTo>
                    <a:pt x="82426" y="396315"/>
                  </a:lnTo>
                  <a:cubicBezTo>
                    <a:pt x="36903" y="396315"/>
                    <a:pt x="0" y="359412"/>
                    <a:pt x="0" y="313889"/>
                  </a:cubicBezTo>
                  <a:lnTo>
                    <a:pt x="0" y="82426"/>
                  </a:lnTo>
                  <a:cubicBezTo>
                    <a:pt x="0" y="36903"/>
                    <a:pt x="36903" y="0"/>
                    <a:pt x="8242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2" id="42"/>
            <p:cNvSpPr txBox="true"/>
            <p:nvPr/>
          </p:nvSpPr>
          <p:spPr>
            <a:xfrm>
              <a:off x="0" y="-114300"/>
              <a:ext cx="1261620" cy="5106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539"/>
                </a:lnSpc>
              </a:pPr>
              <a:r>
                <a:rPr lang="en-US" b="true" sz="60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X  |  Y  |  Z</a:t>
              </a:r>
            </a:p>
          </p:txBody>
        </p:sp>
      </p:grpSp>
      <p:sp>
        <p:nvSpPr>
          <p:cNvPr name="TextBox 43" id="43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STRATEGIC COMMUNICATION</a:t>
            </a:r>
          </a:p>
        </p:txBody>
      </p:sp>
      <p:sp>
        <p:nvSpPr>
          <p:cNvPr name="Freeform 44" id="44"/>
          <p:cNvSpPr/>
          <p:nvPr/>
        </p:nvSpPr>
        <p:spPr>
          <a:xfrm flipH="false" flipV="false" rot="1993963">
            <a:off x="10543526" y="2470631"/>
            <a:ext cx="4504014" cy="4504014"/>
          </a:xfrm>
          <a:custGeom>
            <a:avLst/>
            <a:gdLst/>
            <a:ahLst/>
            <a:cxnLst/>
            <a:rect r="r" b="b" t="t" l="l"/>
            <a:pathLst>
              <a:path h="4504014" w="4504014">
                <a:moveTo>
                  <a:pt x="0" y="0"/>
                </a:moveTo>
                <a:lnTo>
                  <a:pt x="4504014" y="0"/>
                </a:lnTo>
                <a:lnTo>
                  <a:pt x="4504014" y="4504014"/>
                </a:lnTo>
                <a:lnTo>
                  <a:pt x="0" y="45040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45" id="45"/>
          <p:cNvSpPr/>
          <p:nvPr/>
        </p:nvSpPr>
        <p:spPr>
          <a:xfrm flipH="false" flipV="false" rot="-2064361">
            <a:off x="3184260" y="2401335"/>
            <a:ext cx="4642606" cy="4642606"/>
          </a:xfrm>
          <a:custGeom>
            <a:avLst/>
            <a:gdLst/>
            <a:ahLst/>
            <a:cxnLst/>
            <a:rect r="r" b="b" t="t" l="l"/>
            <a:pathLst>
              <a:path h="4642606" w="4642606">
                <a:moveTo>
                  <a:pt x="0" y="0"/>
                </a:moveTo>
                <a:lnTo>
                  <a:pt x="4642606" y="0"/>
                </a:lnTo>
                <a:lnTo>
                  <a:pt x="4642606" y="4642606"/>
                </a:lnTo>
                <a:lnTo>
                  <a:pt x="0" y="46426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46" id="46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689795" y="1698792"/>
            <a:ext cx="794581" cy="243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"/>
              </a:lnSpc>
              <a:spcBef>
                <a:spcPct val="0"/>
              </a:spcBef>
            </a:pP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633"/>
              </a:lnSpc>
              <a:spcBef>
                <a:spcPct val="0"/>
              </a:spcBef>
            </a:pPr>
            <a:r>
              <a:rPr lang="en-US" sz="452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</p:txBody>
      </p:sp>
      <p:sp>
        <p:nvSpPr>
          <p:cNvPr name="TextBox 48" id="48"/>
          <p:cNvSpPr txBox="true"/>
          <p:nvPr/>
        </p:nvSpPr>
        <p:spPr>
          <a:xfrm rot="2003391">
            <a:off x="13254055" y="3398985"/>
            <a:ext cx="380024" cy="695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40"/>
              </a:lnSpc>
            </a:pPr>
            <a:r>
              <a:rPr lang="en-US"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</a:p>
        </p:txBody>
      </p:sp>
      <p:sp>
        <p:nvSpPr>
          <p:cNvPr name="TextBox 49" id="49"/>
          <p:cNvSpPr txBox="true"/>
          <p:nvPr/>
        </p:nvSpPr>
        <p:spPr>
          <a:xfrm rot="-2041466">
            <a:off x="4686026" y="3376726"/>
            <a:ext cx="297471" cy="7046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34"/>
              </a:lnSpc>
            </a:pPr>
            <a:r>
              <a:rPr lang="en-US" sz="4096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</a:p>
        </p:txBody>
      </p:sp>
      <p:sp>
        <p:nvSpPr>
          <p:cNvPr name="Freeform 50" id="50"/>
          <p:cNvSpPr/>
          <p:nvPr/>
        </p:nvSpPr>
        <p:spPr>
          <a:xfrm flipH="false" flipV="false" rot="2699999">
            <a:off x="9008700" y="9646841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025916" y="5485439"/>
            <a:ext cx="8206458" cy="4047020"/>
          </a:xfrm>
          <a:custGeom>
            <a:avLst/>
            <a:gdLst/>
            <a:ahLst/>
            <a:cxnLst/>
            <a:rect r="r" b="b" t="t" l="l"/>
            <a:pathLst>
              <a:path h="4047020" w="8206458">
                <a:moveTo>
                  <a:pt x="0" y="0"/>
                </a:moveTo>
                <a:lnTo>
                  <a:pt x="8206457" y="0"/>
                </a:lnTo>
                <a:lnTo>
                  <a:pt x="8206457" y="4047020"/>
                </a:lnTo>
                <a:lnTo>
                  <a:pt x="0" y="40470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802" t="-41664" r="-18932" b="-43065"/>
            </a:stretch>
          </a:blipFill>
        </p:spPr>
      </p:sp>
      <p:sp>
        <p:nvSpPr>
          <p:cNvPr name="AutoShape 10" id="10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1" id="1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4" id="3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5" id="35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6" id="36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grpSp>
        <p:nvGrpSpPr>
          <p:cNvPr name="Group 37" id="37"/>
          <p:cNvGrpSpPr/>
          <p:nvPr/>
        </p:nvGrpSpPr>
        <p:grpSpPr>
          <a:xfrm rot="0">
            <a:off x="652058" y="482342"/>
            <a:ext cx="832318" cy="1517261"/>
            <a:chOff x="0" y="0"/>
            <a:chExt cx="1618107" cy="2949702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4"/>
              <a:stretch>
                <a:fillRect l="-25559" t="0" r="-25559" b="0"/>
              </a:stretch>
            </a:blipFill>
          </p:spPr>
        </p:sp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grpSp>
        <p:nvGrpSpPr>
          <p:cNvPr name="Group 40" id="40"/>
          <p:cNvGrpSpPr/>
          <p:nvPr/>
        </p:nvGrpSpPr>
        <p:grpSpPr>
          <a:xfrm rot="0">
            <a:off x="6855750" y="6654183"/>
            <a:ext cx="4790212" cy="1504759"/>
            <a:chOff x="0" y="0"/>
            <a:chExt cx="1261620" cy="396315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261620" cy="396315"/>
            </a:xfrm>
            <a:custGeom>
              <a:avLst/>
              <a:gdLst/>
              <a:ahLst/>
              <a:cxnLst/>
              <a:rect r="r" b="b" t="t" l="l"/>
              <a:pathLst>
                <a:path h="396315" w="1261620">
                  <a:moveTo>
                    <a:pt x="82426" y="0"/>
                  </a:moveTo>
                  <a:lnTo>
                    <a:pt x="1179194" y="0"/>
                  </a:lnTo>
                  <a:cubicBezTo>
                    <a:pt x="1201054" y="0"/>
                    <a:pt x="1222020" y="8684"/>
                    <a:pt x="1237478" y="24142"/>
                  </a:cubicBezTo>
                  <a:cubicBezTo>
                    <a:pt x="1252936" y="39600"/>
                    <a:pt x="1261620" y="60565"/>
                    <a:pt x="1261620" y="82426"/>
                  </a:cubicBezTo>
                  <a:lnTo>
                    <a:pt x="1261620" y="313889"/>
                  </a:lnTo>
                  <a:cubicBezTo>
                    <a:pt x="1261620" y="359412"/>
                    <a:pt x="1224716" y="396315"/>
                    <a:pt x="1179194" y="396315"/>
                  </a:cubicBezTo>
                  <a:lnTo>
                    <a:pt x="82426" y="396315"/>
                  </a:lnTo>
                  <a:cubicBezTo>
                    <a:pt x="36903" y="396315"/>
                    <a:pt x="0" y="359412"/>
                    <a:pt x="0" y="313889"/>
                  </a:cubicBezTo>
                  <a:lnTo>
                    <a:pt x="0" y="82426"/>
                  </a:lnTo>
                  <a:cubicBezTo>
                    <a:pt x="0" y="36903"/>
                    <a:pt x="36903" y="0"/>
                    <a:pt x="8242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2" id="42"/>
            <p:cNvSpPr txBox="true"/>
            <p:nvPr/>
          </p:nvSpPr>
          <p:spPr>
            <a:xfrm>
              <a:off x="0" y="-114300"/>
              <a:ext cx="1261620" cy="5106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539"/>
                </a:lnSpc>
              </a:pPr>
              <a:r>
                <a:rPr lang="en-US" b="true" sz="60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X  |  Y  |  Z</a:t>
              </a:r>
            </a:p>
          </p:txBody>
        </p:sp>
      </p:grpSp>
      <p:sp>
        <p:nvSpPr>
          <p:cNvPr name="TextBox 43" id="43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STRATEGIC COMMUNICATION</a:t>
            </a:r>
          </a:p>
        </p:txBody>
      </p:sp>
      <p:sp>
        <p:nvSpPr>
          <p:cNvPr name="Freeform 44" id="44"/>
          <p:cNvSpPr/>
          <p:nvPr/>
        </p:nvSpPr>
        <p:spPr>
          <a:xfrm flipH="false" flipV="false" rot="-2064361">
            <a:off x="3184260" y="2401335"/>
            <a:ext cx="4642606" cy="4642606"/>
          </a:xfrm>
          <a:custGeom>
            <a:avLst/>
            <a:gdLst/>
            <a:ahLst/>
            <a:cxnLst/>
            <a:rect r="r" b="b" t="t" l="l"/>
            <a:pathLst>
              <a:path h="4642606" w="4642606">
                <a:moveTo>
                  <a:pt x="0" y="0"/>
                </a:moveTo>
                <a:lnTo>
                  <a:pt x="4642606" y="0"/>
                </a:lnTo>
                <a:lnTo>
                  <a:pt x="4642606" y="4642606"/>
                </a:lnTo>
                <a:lnTo>
                  <a:pt x="0" y="46426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45" id="45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689795" y="1698792"/>
            <a:ext cx="794581" cy="243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"/>
              </a:lnSpc>
              <a:spcBef>
                <a:spcPct val="0"/>
              </a:spcBef>
            </a:pP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633"/>
              </a:lnSpc>
              <a:spcBef>
                <a:spcPct val="0"/>
              </a:spcBef>
            </a:pPr>
            <a:r>
              <a:rPr lang="en-US" sz="452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</p:txBody>
      </p:sp>
      <p:sp>
        <p:nvSpPr>
          <p:cNvPr name="TextBox 47" id="47"/>
          <p:cNvSpPr txBox="true"/>
          <p:nvPr/>
        </p:nvSpPr>
        <p:spPr>
          <a:xfrm rot="-2041466">
            <a:off x="4686026" y="3376726"/>
            <a:ext cx="297471" cy="7046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34"/>
              </a:lnSpc>
            </a:pPr>
            <a:r>
              <a:rPr lang="en-US" sz="4096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</a:p>
        </p:txBody>
      </p:sp>
      <p:sp>
        <p:nvSpPr>
          <p:cNvPr name="Freeform 48" id="48"/>
          <p:cNvSpPr/>
          <p:nvPr/>
        </p:nvSpPr>
        <p:spPr>
          <a:xfrm flipH="false" flipV="false" rot="1993963">
            <a:off x="10543526" y="2470631"/>
            <a:ext cx="4504014" cy="4504014"/>
          </a:xfrm>
          <a:custGeom>
            <a:avLst/>
            <a:gdLst/>
            <a:ahLst/>
            <a:cxnLst/>
            <a:rect r="r" b="b" t="t" l="l"/>
            <a:pathLst>
              <a:path h="4504014" w="4504014">
                <a:moveTo>
                  <a:pt x="0" y="0"/>
                </a:moveTo>
                <a:lnTo>
                  <a:pt x="4504014" y="0"/>
                </a:lnTo>
                <a:lnTo>
                  <a:pt x="4504014" y="4504014"/>
                </a:lnTo>
                <a:lnTo>
                  <a:pt x="0" y="45040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2003391">
            <a:off x="13254055" y="3398985"/>
            <a:ext cx="380024" cy="695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40"/>
              </a:lnSpc>
            </a:pPr>
            <a:r>
              <a:rPr lang="en-US"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</a:p>
        </p:txBody>
      </p:sp>
      <p:grpSp>
        <p:nvGrpSpPr>
          <p:cNvPr name="Group 50" id="50"/>
          <p:cNvGrpSpPr/>
          <p:nvPr/>
        </p:nvGrpSpPr>
        <p:grpSpPr>
          <a:xfrm rot="0">
            <a:off x="5867038" y="5485439"/>
            <a:ext cx="6645662" cy="1352083"/>
            <a:chOff x="0" y="0"/>
            <a:chExt cx="8860883" cy="1802778"/>
          </a:xfrm>
        </p:grpSpPr>
        <p:grpSp>
          <p:nvGrpSpPr>
            <p:cNvPr name="Group 51" id="51"/>
            <p:cNvGrpSpPr/>
            <p:nvPr/>
          </p:nvGrpSpPr>
          <p:grpSpPr>
            <a:xfrm rot="0">
              <a:off x="0" y="0"/>
              <a:ext cx="1802778" cy="1802778"/>
              <a:chOff x="0" y="0"/>
              <a:chExt cx="812800" cy="812800"/>
            </a:xfrm>
          </p:grpSpPr>
          <p:sp>
            <p:nvSpPr>
              <p:cNvPr name="Freeform 52" id="52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161925" cap="sq">
                <a:solidFill>
                  <a:srgbClr val="FF3131"/>
                </a:solidFill>
                <a:prstDash val="solid"/>
                <a:miter/>
              </a:ln>
            </p:spPr>
          </p:sp>
          <p:sp>
            <p:nvSpPr>
              <p:cNvPr name="TextBox 53" id="53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54" id="54"/>
            <p:cNvGrpSpPr/>
            <p:nvPr/>
          </p:nvGrpSpPr>
          <p:grpSpPr>
            <a:xfrm rot="0">
              <a:off x="7058105" y="0"/>
              <a:ext cx="1802778" cy="1802778"/>
              <a:chOff x="0" y="0"/>
              <a:chExt cx="812800" cy="812800"/>
            </a:xfrm>
          </p:grpSpPr>
          <p:sp>
            <p:nvSpPr>
              <p:cNvPr name="Freeform 55" id="5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161925" cap="sq">
                <a:solidFill>
                  <a:srgbClr val="FF3131"/>
                </a:solidFill>
                <a:prstDash val="solid"/>
                <a:miter/>
              </a:ln>
            </p:spPr>
          </p:sp>
          <p:sp>
            <p:nvSpPr>
              <p:cNvPr name="TextBox 56" id="56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sp>
        <p:nvSpPr>
          <p:cNvPr name="Freeform 57" id="57"/>
          <p:cNvSpPr/>
          <p:nvPr/>
        </p:nvSpPr>
        <p:spPr>
          <a:xfrm flipH="false" flipV="false" rot="2699999">
            <a:off x="9008700" y="9646841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-10800000">
            <a:off x="886910" y="3919151"/>
            <a:ext cx="820618" cy="1517261"/>
            <a:chOff x="0" y="0"/>
            <a:chExt cx="1598313" cy="2955163"/>
          </a:xfrm>
        </p:grpSpPr>
        <p:sp>
          <p:nvSpPr>
            <p:cNvPr name="Freeform 35" id="35"/>
            <p:cNvSpPr/>
            <p:nvPr/>
          </p:nvSpPr>
          <p:spPr>
            <a:xfrm flipH="false" flipV="false" rot="-10800000">
              <a:off x="30607" y="29464"/>
              <a:ext cx="1536972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36972">
                  <a:moveTo>
                    <a:pt x="95504" y="0"/>
                  </a:moveTo>
                  <a:lnTo>
                    <a:pt x="1441468" y="0"/>
                  </a:lnTo>
                  <a:cubicBezTo>
                    <a:pt x="1494173" y="0"/>
                    <a:pt x="1536972" y="42799"/>
                    <a:pt x="1536972" y="95504"/>
                  </a:cubicBezTo>
                  <a:lnTo>
                    <a:pt x="1536972" y="2786888"/>
                  </a:lnTo>
                  <a:cubicBezTo>
                    <a:pt x="1536972" y="2839593"/>
                    <a:pt x="1494173" y="2882392"/>
                    <a:pt x="1441468" y="2882392"/>
                  </a:cubicBez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631"/>
                  </a:lnTo>
                  <a:cubicBezTo>
                    <a:pt x="0" y="42926"/>
                    <a:pt x="42799" y="127"/>
                    <a:pt x="95504" y="127"/>
                  </a:cubicBezTo>
                  <a:close/>
                </a:path>
              </a:pathLst>
            </a:custGeom>
            <a:blipFill>
              <a:blip r:embed="rId3"/>
              <a:stretch>
                <a:fillRect l="-37301" t="480" r="-51250" b="-1022"/>
              </a:stretch>
            </a:blip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1598314" cy="2955163"/>
            </a:xfrm>
            <a:custGeom>
              <a:avLst/>
              <a:gdLst/>
              <a:ahLst/>
              <a:cxnLst/>
              <a:rect r="r" b="b" t="t" l="l"/>
              <a:pathLst>
                <a:path h="2955163" w="1598314">
                  <a:moveTo>
                    <a:pt x="1508270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12080" y="2953385"/>
                  </a:lnTo>
                  <a:cubicBezTo>
                    <a:pt x="1559832" y="2953385"/>
                    <a:pt x="1598440" y="2914650"/>
                    <a:pt x="1598313" y="2866898"/>
                  </a:cubicBezTo>
                  <a:cubicBezTo>
                    <a:pt x="1598313" y="2866898"/>
                    <a:pt x="1594757" y="86233"/>
                    <a:pt x="1594757" y="86233"/>
                  </a:cubicBezTo>
                  <a:cubicBezTo>
                    <a:pt x="1594630" y="38608"/>
                    <a:pt x="1555895" y="0"/>
                    <a:pt x="1508270" y="0"/>
                  </a:cubicBezTo>
                  <a:close/>
                  <a:moveTo>
                    <a:pt x="1301514" y="2866771"/>
                  </a:moveTo>
                  <a:lnTo>
                    <a:pt x="958233" y="2483104"/>
                  </a:lnTo>
                  <a:cubicBezTo>
                    <a:pt x="941850" y="2464816"/>
                    <a:pt x="918482" y="2454275"/>
                    <a:pt x="893844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675531" y="58928"/>
                  </a:lnTo>
                  <a:cubicBezTo>
                    <a:pt x="700169" y="58928"/>
                    <a:pt x="723664" y="69342"/>
                    <a:pt x="740047" y="87757"/>
                  </a:cubicBezTo>
                  <a:lnTo>
                    <a:pt x="1073168" y="460121"/>
                  </a:lnTo>
                  <a:cubicBezTo>
                    <a:pt x="1089551" y="478409"/>
                    <a:pt x="1112919" y="488950"/>
                    <a:pt x="1137557" y="488950"/>
                  </a:cubicBezTo>
                  <a:lnTo>
                    <a:pt x="1450993" y="488950"/>
                  </a:lnTo>
                  <a:cubicBezTo>
                    <a:pt x="1498618" y="488950"/>
                    <a:pt x="1537353" y="527558"/>
                    <a:pt x="1537353" y="575183"/>
                  </a:cubicBezTo>
                  <a:lnTo>
                    <a:pt x="1540147" y="2808986"/>
                  </a:lnTo>
                  <a:cubicBezTo>
                    <a:pt x="1540147" y="2856738"/>
                    <a:pt x="1501539" y="2895346"/>
                    <a:pt x="1453914" y="2895473"/>
                  </a:cubicBezTo>
                  <a:lnTo>
                    <a:pt x="1365903" y="2895473"/>
                  </a:lnTo>
                  <a:cubicBezTo>
                    <a:pt x="1341265" y="2895600"/>
                    <a:pt x="1317897" y="2885186"/>
                    <a:pt x="1301387" y="2866771"/>
                  </a:cubicBezTo>
                  <a:close/>
                </a:path>
              </a:pathLst>
            </a:custGeom>
            <a:solidFill>
              <a:srgbClr val="54A1A1"/>
            </a:solidFill>
          </p:spPr>
        </p:sp>
      </p:grpSp>
      <p:sp>
        <p:nvSpPr>
          <p:cNvPr name="Freeform 37" id="37"/>
          <p:cNvSpPr/>
          <p:nvPr/>
        </p:nvSpPr>
        <p:spPr>
          <a:xfrm flipH="false" flipV="false" rot="2699999">
            <a:off x="701428" y="9637316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8" id="38"/>
          <p:cNvSpPr txBox="true"/>
          <p:nvPr/>
        </p:nvSpPr>
        <p:spPr>
          <a:xfrm rot="0">
            <a:off x="2008251" y="3760916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problems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2008251" y="4573331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WHY DATA DOESN’T STICK &amp; SPREAD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930367" y="5231423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5" id="35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STRATEGIC COMMUNICATION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grpSp>
        <p:nvGrpSpPr>
          <p:cNvPr name="Group 38" id="38"/>
          <p:cNvGrpSpPr/>
          <p:nvPr/>
        </p:nvGrpSpPr>
        <p:grpSpPr>
          <a:xfrm rot="0">
            <a:off x="652058" y="482342"/>
            <a:ext cx="832318" cy="1517261"/>
            <a:chOff x="0" y="0"/>
            <a:chExt cx="1618107" cy="2949702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3"/>
              <a:stretch>
                <a:fillRect l="-25559" t="0" r="-25559" b="0"/>
              </a:stretch>
            </a:blip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sp>
        <p:nvSpPr>
          <p:cNvPr name="TextBox 41" id="41"/>
          <p:cNvSpPr txBox="true"/>
          <p:nvPr/>
        </p:nvSpPr>
        <p:spPr>
          <a:xfrm rot="0">
            <a:off x="689795" y="1698792"/>
            <a:ext cx="794581" cy="243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"/>
              </a:lnSpc>
              <a:spcBef>
                <a:spcPct val="0"/>
              </a:spcBef>
            </a:pP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633"/>
              </a:lnSpc>
              <a:spcBef>
                <a:spcPct val="0"/>
              </a:spcBef>
            </a:pPr>
            <a:r>
              <a:rPr lang="en-US" sz="452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</p:txBody>
      </p:sp>
      <p:sp>
        <p:nvSpPr>
          <p:cNvPr name="Freeform 42" id="42"/>
          <p:cNvSpPr/>
          <p:nvPr/>
        </p:nvSpPr>
        <p:spPr>
          <a:xfrm flipH="false" flipV="false" rot="0">
            <a:off x="1212145" y="4027896"/>
            <a:ext cx="3290038" cy="3290038"/>
          </a:xfrm>
          <a:custGeom>
            <a:avLst/>
            <a:gdLst/>
            <a:ahLst/>
            <a:cxnLst/>
            <a:rect r="r" b="b" t="t" l="l"/>
            <a:pathLst>
              <a:path h="3290038" w="3290038">
                <a:moveTo>
                  <a:pt x="0" y="0"/>
                </a:moveTo>
                <a:lnTo>
                  <a:pt x="3290037" y="0"/>
                </a:lnTo>
                <a:lnTo>
                  <a:pt x="3290037" y="3290038"/>
                </a:lnTo>
                <a:lnTo>
                  <a:pt x="0" y="32900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43" id="43"/>
          <p:cNvSpPr txBox="true"/>
          <p:nvPr/>
        </p:nvSpPr>
        <p:spPr>
          <a:xfrm rot="0">
            <a:off x="4041664" y="4878339"/>
            <a:ext cx="13418135" cy="52204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13"/>
              </a:lnSpc>
            </a:pPr>
            <a:r>
              <a:rPr lang="en-US" sz="4938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Calibrating the system</a:t>
            </a:r>
          </a:p>
          <a:p>
            <a:pPr algn="l">
              <a:lnSpc>
                <a:spcPts val="6913"/>
              </a:lnSpc>
            </a:pPr>
            <a:r>
              <a:rPr lang="en-US" sz="4938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Creating impact towards the right people</a:t>
            </a:r>
          </a:p>
          <a:p>
            <a:pPr algn="l">
              <a:lnSpc>
                <a:spcPts val="6913"/>
              </a:lnSpc>
            </a:pPr>
            <a:r>
              <a:rPr lang="en-US" sz="4938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Rhetorics applied</a:t>
            </a:r>
          </a:p>
          <a:p>
            <a:pPr algn="l">
              <a:lnSpc>
                <a:spcPts val="6913"/>
              </a:lnSpc>
            </a:pPr>
            <a:r>
              <a:rPr lang="en-US" sz="4938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Understanding how the system connects</a:t>
            </a:r>
          </a:p>
          <a:p>
            <a:pPr algn="l">
              <a:lnSpc>
                <a:spcPts val="6913"/>
              </a:lnSpc>
            </a:pPr>
            <a:r>
              <a:rPr lang="en-US" sz="4938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Making analytical maturity spread</a:t>
            </a:r>
          </a:p>
          <a:p>
            <a:pPr algn="l">
              <a:lnSpc>
                <a:spcPts val="6913"/>
              </a:lnSpc>
              <a:spcBef>
                <a:spcPct val="0"/>
              </a:spcBef>
            </a:pPr>
          </a:p>
        </p:txBody>
      </p:sp>
      <p:sp>
        <p:nvSpPr>
          <p:cNvPr name="TextBox 44" id="44"/>
          <p:cNvSpPr txBox="true"/>
          <p:nvPr/>
        </p:nvSpPr>
        <p:spPr>
          <a:xfrm rot="0">
            <a:off x="4041664" y="4046946"/>
            <a:ext cx="12656380" cy="8599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652"/>
              </a:lnSpc>
            </a:pPr>
            <a:r>
              <a:rPr lang="en-US" sz="5784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STRATEGIC COMMUNICATION IS</a:t>
            </a:r>
          </a:p>
        </p:txBody>
      </p:sp>
      <p:sp>
        <p:nvSpPr>
          <p:cNvPr name="Freeform 45" id="45"/>
          <p:cNvSpPr/>
          <p:nvPr/>
        </p:nvSpPr>
        <p:spPr>
          <a:xfrm flipH="false" flipV="false" rot="2699999">
            <a:off x="11055500" y="9690530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5" id="35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An example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LEARNING MSA BY GOING TO MARS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grpSp>
        <p:nvGrpSpPr>
          <p:cNvPr name="Group 38" id="38"/>
          <p:cNvGrpSpPr/>
          <p:nvPr/>
        </p:nvGrpSpPr>
        <p:grpSpPr>
          <a:xfrm rot="0">
            <a:off x="652058" y="482342"/>
            <a:ext cx="832318" cy="1517261"/>
            <a:chOff x="0" y="0"/>
            <a:chExt cx="1618107" cy="2949702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3"/>
              <a:stretch>
                <a:fillRect l="-25559" t="0" r="-25559" b="0"/>
              </a:stretch>
            </a:blip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sp>
        <p:nvSpPr>
          <p:cNvPr name="TextBox 41" id="41"/>
          <p:cNvSpPr txBox="true"/>
          <p:nvPr/>
        </p:nvSpPr>
        <p:spPr>
          <a:xfrm rot="0">
            <a:off x="689795" y="1698792"/>
            <a:ext cx="794581" cy="243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"/>
              </a:lnSpc>
              <a:spcBef>
                <a:spcPct val="0"/>
              </a:spcBef>
            </a:pP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5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633"/>
              </a:lnSpc>
              <a:spcBef>
                <a:spcPct val="0"/>
              </a:spcBef>
            </a:pPr>
            <a:r>
              <a:rPr lang="en-US" sz="452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</p:txBody>
      </p:sp>
      <p:sp>
        <p:nvSpPr>
          <p:cNvPr name="Freeform 42" id="42"/>
          <p:cNvSpPr/>
          <p:nvPr/>
        </p:nvSpPr>
        <p:spPr>
          <a:xfrm flipH="false" flipV="false" rot="-5400000">
            <a:off x="5078673" y="4992737"/>
            <a:ext cx="2989001" cy="4643109"/>
          </a:xfrm>
          <a:custGeom>
            <a:avLst/>
            <a:gdLst/>
            <a:ahLst/>
            <a:cxnLst/>
            <a:rect r="r" b="b" t="t" l="l"/>
            <a:pathLst>
              <a:path h="4643109" w="2989001">
                <a:moveTo>
                  <a:pt x="0" y="0"/>
                </a:moveTo>
                <a:lnTo>
                  <a:pt x="2989001" y="0"/>
                </a:lnTo>
                <a:lnTo>
                  <a:pt x="2989001" y="4643109"/>
                </a:lnTo>
                <a:lnTo>
                  <a:pt x="0" y="46431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grpSp>
        <p:nvGrpSpPr>
          <p:cNvPr name="Group 43" id="43"/>
          <p:cNvGrpSpPr/>
          <p:nvPr/>
        </p:nvGrpSpPr>
        <p:grpSpPr>
          <a:xfrm rot="0">
            <a:off x="4251619" y="2842793"/>
            <a:ext cx="3144467" cy="2715565"/>
            <a:chOff x="0" y="0"/>
            <a:chExt cx="4192623" cy="3620754"/>
          </a:xfrm>
        </p:grpSpPr>
        <p:sp>
          <p:nvSpPr>
            <p:cNvPr name="Freeform 44" id="44"/>
            <p:cNvSpPr/>
            <p:nvPr/>
          </p:nvSpPr>
          <p:spPr>
            <a:xfrm flipH="false" flipV="false" rot="911927">
              <a:off x="1757371" y="213172"/>
              <a:ext cx="2052409" cy="3194410"/>
            </a:xfrm>
            <a:custGeom>
              <a:avLst/>
              <a:gdLst/>
              <a:ahLst/>
              <a:cxnLst/>
              <a:rect r="r" b="b" t="t" l="l"/>
              <a:pathLst>
                <a:path h="3194410" w="2052409">
                  <a:moveTo>
                    <a:pt x="0" y="0"/>
                  </a:moveTo>
                  <a:lnTo>
                    <a:pt x="2052409" y="0"/>
                  </a:lnTo>
                  <a:lnTo>
                    <a:pt x="2052409" y="3194410"/>
                  </a:lnTo>
                  <a:lnTo>
                    <a:pt x="0" y="31944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  <a:ln w="9525" cap="sq">
              <a:solidFill>
                <a:srgbClr val="000000"/>
              </a:solidFill>
              <a:prstDash val="sysDot"/>
              <a:miter/>
            </a:ln>
          </p:spPr>
        </p:sp>
        <p:sp>
          <p:nvSpPr>
            <p:cNvPr name="Freeform 45" id="45"/>
            <p:cNvSpPr/>
            <p:nvPr/>
          </p:nvSpPr>
          <p:spPr>
            <a:xfrm flipH="false" flipV="false" rot="-597062">
              <a:off x="260569" y="213172"/>
              <a:ext cx="2052409" cy="3194410"/>
            </a:xfrm>
            <a:custGeom>
              <a:avLst/>
              <a:gdLst/>
              <a:ahLst/>
              <a:cxnLst/>
              <a:rect r="r" b="b" t="t" l="l"/>
              <a:pathLst>
                <a:path h="3194410" w="2052409">
                  <a:moveTo>
                    <a:pt x="0" y="0"/>
                  </a:moveTo>
                  <a:lnTo>
                    <a:pt x="2052409" y="0"/>
                  </a:lnTo>
                  <a:lnTo>
                    <a:pt x="2052409" y="3194410"/>
                  </a:lnTo>
                  <a:lnTo>
                    <a:pt x="0" y="31944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  <a:ln w="9525" cap="sq">
              <a:solidFill>
                <a:srgbClr val="000000"/>
              </a:solidFill>
              <a:prstDash val="sysDot"/>
              <a:miter/>
            </a:ln>
          </p:spPr>
        </p:sp>
      </p:grpSp>
      <p:sp>
        <p:nvSpPr>
          <p:cNvPr name="Freeform 46" id="46"/>
          <p:cNvSpPr/>
          <p:nvPr/>
        </p:nvSpPr>
        <p:spPr>
          <a:xfrm flipH="false" flipV="false" rot="898372">
            <a:off x="12211427" y="3001170"/>
            <a:ext cx="1541237" cy="2398813"/>
          </a:xfrm>
          <a:custGeom>
            <a:avLst/>
            <a:gdLst/>
            <a:ahLst/>
            <a:cxnLst/>
            <a:rect r="r" b="b" t="t" l="l"/>
            <a:pathLst>
              <a:path h="2398813" w="1541237">
                <a:moveTo>
                  <a:pt x="0" y="0"/>
                </a:moveTo>
                <a:lnTo>
                  <a:pt x="1541237" y="0"/>
                </a:lnTo>
                <a:lnTo>
                  <a:pt x="1541237" y="2398812"/>
                </a:lnTo>
                <a:lnTo>
                  <a:pt x="0" y="239881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sp>
        <p:nvSpPr>
          <p:cNvPr name="Freeform 47" id="47"/>
          <p:cNvSpPr/>
          <p:nvPr/>
        </p:nvSpPr>
        <p:spPr>
          <a:xfrm flipH="false" flipV="false" rot="-614440">
            <a:off x="11011864" y="2959630"/>
            <a:ext cx="1527382" cy="2377248"/>
          </a:xfrm>
          <a:custGeom>
            <a:avLst/>
            <a:gdLst/>
            <a:ahLst/>
            <a:cxnLst/>
            <a:rect r="r" b="b" t="t" l="l"/>
            <a:pathLst>
              <a:path h="2377248" w="1527382">
                <a:moveTo>
                  <a:pt x="0" y="0"/>
                </a:moveTo>
                <a:lnTo>
                  <a:pt x="1527381" y="0"/>
                </a:lnTo>
                <a:lnTo>
                  <a:pt x="1527381" y="2377248"/>
                </a:lnTo>
                <a:lnTo>
                  <a:pt x="0" y="237724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sp>
        <p:nvSpPr>
          <p:cNvPr name="Freeform 48" id="48"/>
          <p:cNvSpPr/>
          <p:nvPr/>
        </p:nvSpPr>
        <p:spPr>
          <a:xfrm flipH="false" flipV="false" rot="-5400000">
            <a:off x="10210796" y="4992737"/>
            <a:ext cx="2989001" cy="4643109"/>
          </a:xfrm>
          <a:custGeom>
            <a:avLst/>
            <a:gdLst/>
            <a:ahLst/>
            <a:cxnLst/>
            <a:rect r="r" b="b" t="t" l="l"/>
            <a:pathLst>
              <a:path h="4643109" w="2989001">
                <a:moveTo>
                  <a:pt x="0" y="0"/>
                </a:moveTo>
                <a:lnTo>
                  <a:pt x="2989001" y="0"/>
                </a:lnTo>
                <a:lnTo>
                  <a:pt x="2989001" y="4643109"/>
                </a:lnTo>
                <a:lnTo>
                  <a:pt x="0" y="464310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sp>
        <p:nvSpPr>
          <p:cNvPr name="Freeform 49" id="49"/>
          <p:cNvSpPr/>
          <p:nvPr/>
        </p:nvSpPr>
        <p:spPr>
          <a:xfrm flipH="false" flipV="false" rot="924995">
            <a:off x="8835255" y="3004099"/>
            <a:ext cx="1537472" cy="2392953"/>
          </a:xfrm>
          <a:custGeom>
            <a:avLst/>
            <a:gdLst/>
            <a:ahLst/>
            <a:cxnLst/>
            <a:rect r="r" b="b" t="t" l="l"/>
            <a:pathLst>
              <a:path h="2392953" w="1537472">
                <a:moveTo>
                  <a:pt x="0" y="0"/>
                </a:moveTo>
                <a:lnTo>
                  <a:pt x="1537472" y="0"/>
                </a:lnTo>
                <a:lnTo>
                  <a:pt x="1537472" y="2392954"/>
                </a:lnTo>
                <a:lnTo>
                  <a:pt x="0" y="239295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sp>
        <p:nvSpPr>
          <p:cNvPr name="Freeform 50" id="50"/>
          <p:cNvSpPr/>
          <p:nvPr/>
        </p:nvSpPr>
        <p:spPr>
          <a:xfrm flipH="false" flipV="false" rot="-649163">
            <a:off x="7800833" y="2961870"/>
            <a:ext cx="1488032" cy="2316003"/>
          </a:xfrm>
          <a:custGeom>
            <a:avLst/>
            <a:gdLst/>
            <a:ahLst/>
            <a:cxnLst/>
            <a:rect r="r" b="b" t="t" l="l"/>
            <a:pathLst>
              <a:path h="2316003" w="1488032">
                <a:moveTo>
                  <a:pt x="0" y="0"/>
                </a:moveTo>
                <a:lnTo>
                  <a:pt x="1488032" y="0"/>
                </a:lnTo>
                <a:lnTo>
                  <a:pt x="1488032" y="2316003"/>
                </a:lnTo>
                <a:lnTo>
                  <a:pt x="0" y="231600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sysDot"/>
            <a:miter/>
          </a:ln>
        </p:spPr>
      </p:sp>
      <p:sp>
        <p:nvSpPr>
          <p:cNvPr name="Freeform 51" id="51"/>
          <p:cNvSpPr/>
          <p:nvPr/>
        </p:nvSpPr>
        <p:spPr>
          <a:xfrm flipH="false" flipV="false" rot="2699999">
            <a:off x="13102299" y="9690530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5" id="35"/>
          <p:cNvGrpSpPr/>
          <p:nvPr/>
        </p:nvGrpSpPr>
        <p:grpSpPr>
          <a:xfrm rot="0">
            <a:off x="6052740" y="2889914"/>
            <a:ext cx="3428905" cy="3428905"/>
            <a:chOff x="0" y="0"/>
            <a:chExt cx="812800" cy="81280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00000"/>
              </a:solidFill>
              <a:prstDash val="sysDot"/>
              <a:miter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38" id="38"/>
          <p:cNvGrpSpPr/>
          <p:nvPr/>
        </p:nvGrpSpPr>
        <p:grpSpPr>
          <a:xfrm rot="0">
            <a:off x="8856051" y="2889914"/>
            <a:ext cx="3428905" cy="3428905"/>
            <a:chOff x="0" y="0"/>
            <a:chExt cx="812800" cy="8128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00000"/>
              </a:solidFill>
              <a:prstDash val="sysDot"/>
              <a:miter/>
            </a:ln>
          </p:spPr>
        </p:sp>
        <p:sp>
          <p:nvSpPr>
            <p:cNvPr name="TextBox 40" id="4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41" id="41"/>
          <p:cNvGrpSpPr/>
          <p:nvPr/>
        </p:nvGrpSpPr>
        <p:grpSpPr>
          <a:xfrm rot="0">
            <a:off x="7454396" y="5176711"/>
            <a:ext cx="3428905" cy="3428905"/>
            <a:chOff x="0" y="0"/>
            <a:chExt cx="812800" cy="812800"/>
          </a:xfrm>
        </p:grpSpPr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00000"/>
              </a:solidFill>
              <a:prstDash val="sysDot"/>
              <a:miter/>
            </a:ln>
          </p:spPr>
        </p:sp>
        <p:sp>
          <p:nvSpPr>
            <p:cNvPr name="TextBox 43" id="4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44" id="44"/>
          <p:cNvSpPr/>
          <p:nvPr/>
        </p:nvSpPr>
        <p:spPr>
          <a:xfrm flipH="false" flipV="false" rot="0">
            <a:off x="9791322" y="3525026"/>
            <a:ext cx="1651685" cy="1651685"/>
          </a:xfrm>
          <a:custGeom>
            <a:avLst/>
            <a:gdLst/>
            <a:ahLst/>
            <a:cxnLst/>
            <a:rect r="r" b="b" t="t" l="l"/>
            <a:pathLst>
              <a:path h="1651685" w="1651685">
                <a:moveTo>
                  <a:pt x="0" y="0"/>
                </a:moveTo>
                <a:lnTo>
                  <a:pt x="1651685" y="0"/>
                </a:lnTo>
                <a:lnTo>
                  <a:pt x="1651685" y="1651685"/>
                </a:lnTo>
                <a:lnTo>
                  <a:pt x="0" y="16516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5" id="45"/>
          <p:cNvSpPr txBox="true"/>
          <p:nvPr/>
        </p:nvSpPr>
        <p:spPr>
          <a:xfrm rot="0">
            <a:off x="10883301" y="4822752"/>
            <a:ext cx="3463142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4200"/>
              </a:lnSpc>
              <a:spcBef>
                <a:spcPct val="0"/>
              </a:spcBef>
            </a:pPr>
            <a:r>
              <a:rPr lang="en-US" b="true" sz="3000" strike="noStrike" u="none">
                <a:solidFill>
                  <a:srgbClr val="02394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Strategic </a:t>
            </a:r>
          </a:p>
          <a:p>
            <a:pPr algn="just" marL="0" indent="0" lvl="0">
              <a:lnSpc>
                <a:spcPts val="4200"/>
              </a:lnSpc>
              <a:spcBef>
                <a:spcPct val="0"/>
              </a:spcBef>
            </a:pPr>
            <a:r>
              <a:rPr lang="en-US" b="true" sz="3000" strike="noStrike" u="none">
                <a:solidFill>
                  <a:srgbClr val="02394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communications</a:t>
            </a:r>
          </a:p>
        </p:txBody>
      </p:sp>
      <p:sp>
        <p:nvSpPr>
          <p:cNvPr name="Freeform 46" id="46"/>
          <p:cNvSpPr/>
          <p:nvPr/>
        </p:nvSpPr>
        <p:spPr>
          <a:xfrm flipH="false" flipV="false" rot="0">
            <a:off x="8229529" y="6133441"/>
            <a:ext cx="1878639" cy="1878639"/>
          </a:xfrm>
          <a:custGeom>
            <a:avLst/>
            <a:gdLst/>
            <a:ahLst/>
            <a:cxnLst/>
            <a:rect r="r" b="b" t="t" l="l"/>
            <a:pathLst>
              <a:path h="1878639" w="1878639">
                <a:moveTo>
                  <a:pt x="0" y="0"/>
                </a:moveTo>
                <a:lnTo>
                  <a:pt x="1878638" y="0"/>
                </a:lnTo>
                <a:lnTo>
                  <a:pt x="1878638" y="1878639"/>
                </a:lnTo>
                <a:lnTo>
                  <a:pt x="0" y="18786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7" id="47"/>
          <p:cNvSpPr/>
          <p:nvPr/>
        </p:nvSpPr>
        <p:spPr>
          <a:xfrm flipH="false" flipV="false" rot="0">
            <a:off x="6657965" y="3362089"/>
            <a:ext cx="1977558" cy="1977558"/>
          </a:xfrm>
          <a:custGeom>
            <a:avLst/>
            <a:gdLst/>
            <a:ahLst/>
            <a:cxnLst/>
            <a:rect r="r" b="b" t="t" l="l"/>
            <a:pathLst>
              <a:path h="1977558" w="1977558">
                <a:moveTo>
                  <a:pt x="0" y="0"/>
                </a:moveTo>
                <a:lnTo>
                  <a:pt x="1977558" y="0"/>
                </a:lnTo>
                <a:lnTo>
                  <a:pt x="1977558" y="1977558"/>
                </a:lnTo>
                <a:lnTo>
                  <a:pt x="0" y="19775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48" id="48"/>
          <p:cNvSpPr txBox="true"/>
          <p:nvPr/>
        </p:nvSpPr>
        <p:spPr>
          <a:xfrm rot="0">
            <a:off x="3424747" y="4822752"/>
            <a:ext cx="4029648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b="true" sz="3000" strike="noStrike" u="none">
                <a:solidFill>
                  <a:srgbClr val="02394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Analytical maturity</a:t>
            </a:r>
          </a:p>
          <a:p>
            <a:pPr algn="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b="true" sz="3000" strike="noStrike" u="none">
                <a:solidFill>
                  <a:srgbClr val="02394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&amp; data analytics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7519384" y="7715238"/>
            <a:ext cx="3298929" cy="15430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999" b="true">
                <a:solidFill>
                  <a:srgbClr val="02394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Gamebased learning design</a:t>
            </a:r>
          </a:p>
          <a:p>
            <a:pPr algn="ctr">
              <a:lnSpc>
                <a:spcPts val="4199"/>
              </a:lnSpc>
              <a:spcBef>
                <a:spcPct val="0"/>
              </a:spcBef>
            </a:pPr>
          </a:p>
        </p:txBody>
      </p:sp>
      <p:grpSp>
        <p:nvGrpSpPr>
          <p:cNvPr name="Group 50" id="50"/>
          <p:cNvGrpSpPr/>
          <p:nvPr/>
        </p:nvGrpSpPr>
        <p:grpSpPr>
          <a:xfrm rot="0">
            <a:off x="1396713" y="409832"/>
            <a:ext cx="875937" cy="1594226"/>
            <a:chOff x="0" y="0"/>
            <a:chExt cx="1623695" cy="2955163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1466850" y="2882392"/>
                  </a:move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504"/>
                  </a:lnTo>
                  <a:cubicBezTo>
                    <a:pt x="0" y="42799"/>
                    <a:pt x="42799" y="0"/>
                    <a:pt x="95504" y="0"/>
                  </a:cubicBez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761"/>
                  </a:lnTo>
                  <a:cubicBezTo>
                    <a:pt x="1562354" y="2839466"/>
                    <a:pt x="1519555" y="2882265"/>
                    <a:pt x="1466850" y="2882265"/>
                  </a:cubicBezTo>
                  <a:close/>
                </a:path>
              </a:pathLst>
            </a:custGeom>
            <a:blipFill>
              <a:blip r:embed="rId6"/>
              <a:stretch>
                <a:fillRect l="-42245" t="0" r="-42245" b="0"/>
              </a:stretch>
            </a:blipFill>
          </p:spPr>
        </p:sp>
        <p:sp>
          <p:nvSpPr>
            <p:cNvPr name="Freeform 52" id="52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4B6183"/>
            </a:solidFill>
          </p:spPr>
        </p:sp>
      </p:grpSp>
      <p:grpSp>
        <p:nvGrpSpPr>
          <p:cNvPr name="Group 53" id="53"/>
          <p:cNvGrpSpPr/>
          <p:nvPr/>
        </p:nvGrpSpPr>
        <p:grpSpPr>
          <a:xfrm rot="0">
            <a:off x="2313437" y="409832"/>
            <a:ext cx="874539" cy="1594226"/>
            <a:chOff x="0" y="0"/>
            <a:chExt cx="1618107" cy="2949702"/>
          </a:xfrm>
        </p:grpSpPr>
        <p:sp>
          <p:nvSpPr>
            <p:cNvPr name="Freeform 54" id="54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7"/>
              <a:stretch>
                <a:fillRect l="-25559" t="0" r="-25559" b="0"/>
              </a:stretch>
            </a:blipFill>
          </p:spPr>
        </p:sp>
        <p:sp>
          <p:nvSpPr>
            <p:cNvPr name="Freeform 55" id="55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grpSp>
        <p:nvGrpSpPr>
          <p:cNvPr name="Group 56" id="56"/>
          <p:cNvGrpSpPr/>
          <p:nvPr/>
        </p:nvGrpSpPr>
        <p:grpSpPr>
          <a:xfrm rot="-10800000">
            <a:off x="480255" y="409832"/>
            <a:ext cx="875937" cy="1594226"/>
            <a:chOff x="0" y="0"/>
            <a:chExt cx="1623695" cy="2955163"/>
          </a:xfrm>
        </p:grpSpPr>
        <p:sp>
          <p:nvSpPr>
            <p:cNvPr name="Freeform 57" id="57"/>
            <p:cNvSpPr/>
            <p:nvPr/>
          </p:nvSpPr>
          <p:spPr>
            <a:xfrm flipH="false" flipV="false" rot="-1080000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95504" y="0"/>
                  </a:move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888"/>
                  </a:lnTo>
                  <a:cubicBezTo>
                    <a:pt x="1562354" y="2839593"/>
                    <a:pt x="1519555" y="2882392"/>
                    <a:pt x="1466850" y="2882392"/>
                  </a:cubicBez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631"/>
                  </a:lnTo>
                  <a:cubicBezTo>
                    <a:pt x="0" y="42926"/>
                    <a:pt x="42799" y="127"/>
                    <a:pt x="95504" y="127"/>
                  </a:cubicBezTo>
                  <a:close/>
                </a:path>
              </a:pathLst>
            </a:custGeom>
            <a:blipFill>
              <a:blip r:embed="rId8"/>
              <a:stretch>
                <a:fillRect l="-36718" t="0" r="-50534" b="-1497"/>
              </a:stretch>
            </a:blipFill>
          </p:spPr>
        </p:sp>
        <p:sp>
          <p:nvSpPr>
            <p:cNvPr name="Freeform 58" id="58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54A1A1"/>
            </a:solidFill>
          </p:spPr>
        </p:sp>
      </p:grpSp>
      <p:sp>
        <p:nvSpPr>
          <p:cNvPr name="TextBox 59" id="59"/>
          <p:cNvSpPr txBox="true"/>
          <p:nvPr/>
        </p:nvSpPr>
        <p:spPr>
          <a:xfrm rot="0">
            <a:off x="3587501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company</a:t>
            </a:r>
          </a:p>
        </p:txBody>
      </p:sp>
      <p:sp>
        <p:nvSpPr>
          <p:cNvPr name="TextBox 60" id="60"/>
          <p:cNvSpPr txBox="true"/>
          <p:nvPr/>
        </p:nvSpPr>
        <p:spPr>
          <a:xfrm rot="0">
            <a:off x="3587501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WHAT IS DATA TOGGLER</a:t>
            </a:r>
          </a:p>
        </p:txBody>
      </p:sp>
      <p:sp>
        <p:nvSpPr>
          <p:cNvPr name="TextBox 61" id="61"/>
          <p:cNvSpPr txBox="true"/>
          <p:nvPr/>
        </p:nvSpPr>
        <p:spPr>
          <a:xfrm rot="0">
            <a:off x="524651" y="1675323"/>
            <a:ext cx="556356" cy="2550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35"/>
              </a:lnSpc>
              <a:spcBef>
                <a:spcPct val="0"/>
              </a:spcBef>
            </a:pPr>
            <a:r>
              <a:rPr lang="en-US" b="true" sz="52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  <a:p>
            <a:pPr algn="l">
              <a:lnSpc>
                <a:spcPts val="667"/>
              </a:lnSpc>
              <a:spcBef>
                <a:spcPct val="0"/>
              </a:spcBef>
            </a:pPr>
            <a:r>
              <a:rPr lang="en-US" sz="476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Statistician Scientist</a:t>
            </a:r>
          </a:p>
          <a:p>
            <a:pPr algn="l">
              <a:lnSpc>
                <a:spcPts val="667"/>
              </a:lnSpc>
              <a:spcBef>
                <a:spcPct val="0"/>
              </a:spcBef>
            </a:pPr>
            <a:r>
              <a:rPr lang="en-US" sz="476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Bavarian Nordic</a:t>
            </a:r>
          </a:p>
        </p:txBody>
      </p:sp>
      <p:sp>
        <p:nvSpPr>
          <p:cNvPr name="TextBox 62" id="62"/>
          <p:cNvSpPr txBox="true"/>
          <p:nvPr/>
        </p:nvSpPr>
        <p:spPr>
          <a:xfrm rot="0">
            <a:off x="1441894" y="1675323"/>
            <a:ext cx="800769" cy="3456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35"/>
              </a:lnSpc>
              <a:spcBef>
                <a:spcPct val="0"/>
              </a:spcBef>
            </a:pPr>
            <a:r>
              <a:rPr lang="en-US" b="true" sz="52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52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Laraignou</a:t>
            </a:r>
          </a:p>
          <a:p>
            <a:pPr algn="l">
              <a:lnSpc>
                <a:spcPts val="667"/>
              </a:lnSpc>
              <a:spcBef>
                <a:spcPct val="0"/>
              </a:spcBef>
            </a:pPr>
            <a:r>
              <a:rPr lang="en-US" sz="476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PhD Fellow in Educational Design</a:t>
            </a:r>
          </a:p>
          <a:p>
            <a:pPr algn="l">
              <a:lnSpc>
                <a:spcPts val="735"/>
              </a:lnSpc>
              <a:spcBef>
                <a:spcPct val="0"/>
              </a:spcBef>
            </a:pPr>
          </a:p>
        </p:txBody>
      </p:sp>
      <p:sp>
        <p:nvSpPr>
          <p:cNvPr name="TextBox 63" id="63"/>
          <p:cNvSpPr txBox="true"/>
          <p:nvPr/>
        </p:nvSpPr>
        <p:spPr>
          <a:xfrm rot="0">
            <a:off x="2360685" y="1675323"/>
            <a:ext cx="834887" cy="255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35"/>
              </a:lnSpc>
              <a:spcBef>
                <a:spcPct val="0"/>
              </a:spcBef>
            </a:pPr>
            <a:r>
              <a:rPr lang="en-US" b="true" sz="52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52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666"/>
              </a:lnSpc>
              <a:spcBef>
                <a:spcPct val="0"/>
              </a:spcBef>
            </a:pPr>
            <a:r>
              <a:rPr lang="en-US" sz="475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</p:txBody>
      </p:sp>
      <p:sp>
        <p:nvSpPr>
          <p:cNvPr name="TextBox 64" id="64"/>
          <p:cNvSpPr txBox="true"/>
          <p:nvPr/>
        </p:nvSpPr>
        <p:spPr>
          <a:xfrm rot="0">
            <a:off x="11443390" y="8894747"/>
            <a:ext cx="5815910" cy="3635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996"/>
              </a:lnSpc>
              <a:spcBef>
                <a:spcPct val="0"/>
              </a:spcBef>
            </a:pPr>
            <a:r>
              <a:rPr lang="en-US" sz="214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Signup at datatoggler.com</a:t>
            </a:r>
          </a:p>
        </p:txBody>
      </p:sp>
      <p:sp>
        <p:nvSpPr>
          <p:cNvPr name="Freeform 65" id="65"/>
          <p:cNvSpPr/>
          <p:nvPr/>
        </p:nvSpPr>
        <p:spPr>
          <a:xfrm flipH="false" flipV="false" rot="2699999">
            <a:off x="15149099" y="9621758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39"/>
                </a:lnTo>
                <a:lnTo>
                  <a:pt x="0" y="65933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5" id="35"/>
          <p:cNvGrpSpPr/>
          <p:nvPr/>
        </p:nvGrpSpPr>
        <p:grpSpPr>
          <a:xfrm rot="-10800000">
            <a:off x="652058" y="482342"/>
            <a:ext cx="820618" cy="1517261"/>
            <a:chOff x="0" y="0"/>
            <a:chExt cx="1598313" cy="2955163"/>
          </a:xfrm>
        </p:grpSpPr>
        <p:sp>
          <p:nvSpPr>
            <p:cNvPr name="Freeform 36" id="36"/>
            <p:cNvSpPr/>
            <p:nvPr/>
          </p:nvSpPr>
          <p:spPr>
            <a:xfrm flipH="false" flipV="false" rot="-10800000">
              <a:off x="30607" y="29464"/>
              <a:ext cx="1536972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36972">
                  <a:moveTo>
                    <a:pt x="95504" y="0"/>
                  </a:moveTo>
                  <a:lnTo>
                    <a:pt x="1441468" y="0"/>
                  </a:lnTo>
                  <a:cubicBezTo>
                    <a:pt x="1494173" y="0"/>
                    <a:pt x="1536972" y="42799"/>
                    <a:pt x="1536972" y="95504"/>
                  </a:cubicBezTo>
                  <a:lnTo>
                    <a:pt x="1536972" y="2786888"/>
                  </a:lnTo>
                  <a:cubicBezTo>
                    <a:pt x="1536972" y="2839593"/>
                    <a:pt x="1494173" y="2882392"/>
                    <a:pt x="1441468" y="2882392"/>
                  </a:cubicBez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631"/>
                  </a:lnTo>
                  <a:cubicBezTo>
                    <a:pt x="0" y="42926"/>
                    <a:pt x="42799" y="127"/>
                    <a:pt x="95504" y="127"/>
                  </a:cubicBezTo>
                  <a:close/>
                </a:path>
              </a:pathLst>
            </a:custGeom>
            <a:blipFill>
              <a:blip r:embed="rId3"/>
              <a:stretch>
                <a:fillRect l="-37301" t="480" r="-51250" b="-1022"/>
              </a:stretch>
            </a:blip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1598314" cy="2955163"/>
            </a:xfrm>
            <a:custGeom>
              <a:avLst/>
              <a:gdLst/>
              <a:ahLst/>
              <a:cxnLst/>
              <a:rect r="r" b="b" t="t" l="l"/>
              <a:pathLst>
                <a:path h="2955163" w="1598314">
                  <a:moveTo>
                    <a:pt x="1508270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12080" y="2953385"/>
                  </a:lnTo>
                  <a:cubicBezTo>
                    <a:pt x="1559832" y="2953385"/>
                    <a:pt x="1598440" y="2914650"/>
                    <a:pt x="1598313" y="2866898"/>
                  </a:cubicBezTo>
                  <a:cubicBezTo>
                    <a:pt x="1598313" y="2866898"/>
                    <a:pt x="1594757" y="86233"/>
                    <a:pt x="1594757" y="86233"/>
                  </a:cubicBezTo>
                  <a:cubicBezTo>
                    <a:pt x="1594630" y="38608"/>
                    <a:pt x="1555895" y="0"/>
                    <a:pt x="1508270" y="0"/>
                  </a:cubicBezTo>
                  <a:close/>
                  <a:moveTo>
                    <a:pt x="1301514" y="2866771"/>
                  </a:moveTo>
                  <a:lnTo>
                    <a:pt x="958233" y="2483104"/>
                  </a:lnTo>
                  <a:cubicBezTo>
                    <a:pt x="941850" y="2464816"/>
                    <a:pt x="918482" y="2454275"/>
                    <a:pt x="893844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675531" y="58928"/>
                  </a:lnTo>
                  <a:cubicBezTo>
                    <a:pt x="700169" y="58928"/>
                    <a:pt x="723664" y="69342"/>
                    <a:pt x="740047" y="87757"/>
                  </a:cubicBezTo>
                  <a:lnTo>
                    <a:pt x="1073168" y="460121"/>
                  </a:lnTo>
                  <a:cubicBezTo>
                    <a:pt x="1089551" y="478409"/>
                    <a:pt x="1112919" y="488950"/>
                    <a:pt x="1137557" y="488950"/>
                  </a:cubicBezTo>
                  <a:lnTo>
                    <a:pt x="1450993" y="488950"/>
                  </a:lnTo>
                  <a:cubicBezTo>
                    <a:pt x="1498618" y="488950"/>
                    <a:pt x="1537353" y="527558"/>
                    <a:pt x="1537353" y="575183"/>
                  </a:cubicBezTo>
                  <a:lnTo>
                    <a:pt x="1540147" y="2808986"/>
                  </a:lnTo>
                  <a:cubicBezTo>
                    <a:pt x="1540147" y="2856738"/>
                    <a:pt x="1501539" y="2895346"/>
                    <a:pt x="1453914" y="2895473"/>
                  </a:cubicBezTo>
                  <a:lnTo>
                    <a:pt x="1365903" y="2895473"/>
                  </a:lnTo>
                  <a:cubicBezTo>
                    <a:pt x="1341265" y="2895600"/>
                    <a:pt x="1317897" y="2885186"/>
                    <a:pt x="1301387" y="2866771"/>
                  </a:cubicBezTo>
                  <a:close/>
                </a:path>
              </a:pathLst>
            </a:custGeom>
            <a:solidFill>
              <a:srgbClr val="54A1A1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9266213" y="4284799"/>
            <a:ext cx="2864824" cy="2864824"/>
          </a:xfrm>
          <a:custGeom>
            <a:avLst/>
            <a:gdLst/>
            <a:ahLst/>
            <a:cxnLst/>
            <a:rect r="r" b="b" t="t" l="l"/>
            <a:pathLst>
              <a:path h="2864824" w="2864824">
                <a:moveTo>
                  <a:pt x="0" y="0"/>
                </a:moveTo>
                <a:lnTo>
                  <a:pt x="2864825" y="0"/>
                </a:lnTo>
                <a:lnTo>
                  <a:pt x="2864825" y="2864824"/>
                </a:lnTo>
                <a:lnTo>
                  <a:pt x="0" y="28648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9" id="39"/>
          <p:cNvSpPr/>
          <p:nvPr/>
        </p:nvSpPr>
        <p:spPr>
          <a:xfrm flipH="false" flipV="false" rot="0">
            <a:off x="796521" y="4087975"/>
            <a:ext cx="3258472" cy="3258472"/>
          </a:xfrm>
          <a:custGeom>
            <a:avLst/>
            <a:gdLst/>
            <a:ahLst/>
            <a:cxnLst/>
            <a:rect r="r" b="b" t="t" l="l"/>
            <a:pathLst>
              <a:path h="3258472" w="3258472">
                <a:moveTo>
                  <a:pt x="0" y="0"/>
                </a:moveTo>
                <a:lnTo>
                  <a:pt x="3258472" y="0"/>
                </a:lnTo>
                <a:lnTo>
                  <a:pt x="3258472" y="3258472"/>
                </a:lnTo>
                <a:lnTo>
                  <a:pt x="0" y="32584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40" id="40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problems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WHY DATA DOESN’T STICK &amp; SPREAD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3138948" y="4158939"/>
            <a:ext cx="4306658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 b="true">
                <a:solidFill>
                  <a:srgbClr val="02394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It doesn’t stick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3138948" y="4980718"/>
            <a:ext cx="5067095" cy="23806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>
                    <a:alpha val="88627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We don’t know the concepts well enough to make them operational in the long run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11817103" y="4158939"/>
            <a:ext cx="4991299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 b="true">
                <a:solidFill>
                  <a:srgbClr val="02394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It doesn’t spread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11817103" y="4980718"/>
            <a:ext cx="6102380" cy="23806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>
                    <a:alpha val="88627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We can’t convince our organisations to invest in JMP/DoE and analytical maturity</a:t>
            </a:r>
          </a:p>
        </p:txBody>
      </p:sp>
      <p:sp>
        <p:nvSpPr>
          <p:cNvPr name="Freeform 47" id="47"/>
          <p:cNvSpPr/>
          <p:nvPr/>
        </p:nvSpPr>
        <p:spPr>
          <a:xfrm flipH="false" flipV="false" rot="2699999">
            <a:off x="701428" y="9637316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fade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1" id="31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2" id="32"/>
          <p:cNvGrpSpPr/>
          <p:nvPr/>
        </p:nvGrpSpPr>
        <p:grpSpPr>
          <a:xfrm rot="-10800000">
            <a:off x="652058" y="482342"/>
            <a:ext cx="820618" cy="1517261"/>
            <a:chOff x="0" y="0"/>
            <a:chExt cx="1598313" cy="2955163"/>
          </a:xfrm>
        </p:grpSpPr>
        <p:sp>
          <p:nvSpPr>
            <p:cNvPr name="Freeform 33" id="33"/>
            <p:cNvSpPr/>
            <p:nvPr/>
          </p:nvSpPr>
          <p:spPr>
            <a:xfrm flipH="false" flipV="false" rot="-10800000">
              <a:off x="30607" y="29464"/>
              <a:ext cx="1536972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36972">
                  <a:moveTo>
                    <a:pt x="95504" y="0"/>
                  </a:moveTo>
                  <a:lnTo>
                    <a:pt x="1441468" y="0"/>
                  </a:lnTo>
                  <a:cubicBezTo>
                    <a:pt x="1494173" y="0"/>
                    <a:pt x="1536972" y="42799"/>
                    <a:pt x="1536972" y="95504"/>
                  </a:cubicBezTo>
                  <a:lnTo>
                    <a:pt x="1536972" y="2786888"/>
                  </a:lnTo>
                  <a:cubicBezTo>
                    <a:pt x="1536972" y="2839593"/>
                    <a:pt x="1494173" y="2882392"/>
                    <a:pt x="1441468" y="2882392"/>
                  </a:cubicBez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631"/>
                  </a:lnTo>
                  <a:cubicBezTo>
                    <a:pt x="0" y="42926"/>
                    <a:pt x="42799" y="127"/>
                    <a:pt x="95504" y="127"/>
                  </a:cubicBezTo>
                  <a:close/>
                </a:path>
              </a:pathLst>
            </a:custGeom>
            <a:blipFill>
              <a:blip r:embed="rId3"/>
              <a:stretch>
                <a:fillRect l="-37301" t="480" r="-51250" b="-1022"/>
              </a:stretch>
            </a:blip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1598314" cy="2955163"/>
            </a:xfrm>
            <a:custGeom>
              <a:avLst/>
              <a:gdLst/>
              <a:ahLst/>
              <a:cxnLst/>
              <a:rect r="r" b="b" t="t" l="l"/>
              <a:pathLst>
                <a:path h="2955163" w="1598314">
                  <a:moveTo>
                    <a:pt x="1508270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12080" y="2953385"/>
                  </a:lnTo>
                  <a:cubicBezTo>
                    <a:pt x="1559832" y="2953385"/>
                    <a:pt x="1598440" y="2914650"/>
                    <a:pt x="1598313" y="2866898"/>
                  </a:cubicBezTo>
                  <a:cubicBezTo>
                    <a:pt x="1598313" y="2866898"/>
                    <a:pt x="1594757" y="86233"/>
                    <a:pt x="1594757" y="86233"/>
                  </a:cubicBezTo>
                  <a:cubicBezTo>
                    <a:pt x="1594630" y="38608"/>
                    <a:pt x="1555895" y="0"/>
                    <a:pt x="1508270" y="0"/>
                  </a:cubicBezTo>
                  <a:close/>
                  <a:moveTo>
                    <a:pt x="1301514" y="2866771"/>
                  </a:moveTo>
                  <a:lnTo>
                    <a:pt x="958233" y="2483104"/>
                  </a:lnTo>
                  <a:cubicBezTo>
                    <a:pt x="941850" y="2464816"/>
                    <a:pt x="918482" y="2454275"/>
                    <a:pt x="893844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675531" y="58928"/>
                  </a:lnTo>
                  <a:cubicBezTo>
                    <a:pt x="700169" y="58928"/>
                    <a:pt x="723664" y="69342"/>
                    <a:pt x="740047" y="87757"/>
                  </a:cubicBezTo>
                  <a:lnTo>
                    <a:pt x="1073168" y="460121"/>
                  </a:lnTo>
                  <a:cubicBezTo>
                    <a:pt x="1089551" y="478409"/>
                    <a:pt x="1112919" y="488950"/>
                    <a:pt x="1137557" y="488950"/>
                  </a:cubicBezTo>
                  <a:lnTo>
                    <a:pt x="1450993" y="488950"/>
                  </a:lnTo>
                  <a:cubicBezTo>
                    <a:pt x="1498618" y="488950"/>
                    <a:pt x="1537353" y="527558"/>
                    <a:pt x="1537353" y="575183"/>
                  </a:cubicBezTo>
                  <a:lnTo>
                    <a:pt x="1540147" y="2808986"/>
                  </a:lnTo>
                  <a:cubicBezTo>
                    <a:pt x="1540147" y="2856738"/>
                    <a:pt x="1501539" y="2895346"/>
                    <a:pt x="1453914" y="2895473"/>
                  </a:cubicBezTo>
                  <a:lnTo>
                    <a:pt x="1365903" y="2895473"/>
                  </a:lnTo>
                  <a:cubicBezTo>
                    <a:pt x="1341265" y="2895600"/>
                    <a:pt x="1317897" y="2885186"/>
                    <a:pt x="1301387" y="2866771"/>
                  </a:cubicBezTo>
                  <a:close/>
                </a:path>
              </a:pathLst>
            </a:custGeom>
            <a:solidFill>
              <a:srgbClr val="54A1A1"/>
            </a:solidFill>
          </p:spPr>
        </p:sp>
      </p:grpSp>
      <p:sp>
        <p:nvSpPr>
          <p:cNvPr name="Freeform 35" id="35"/>
          <p:cNvSpPr/>
          <p:nvPr/>
        </p:nvSpPr>
        <p:spPr>
          <a:xfrm flipH="false" flipV="false" rot="0">
            <a:off x="9266213" y="4284799"/>
            <a:ext cx="2864824" cy="2864824"/>
          </a:xfrm>
          <a:custGeom>
            <a:avLst/>
            <a:gdLst/>
            <a:ahLst/>
            <a:cxnLst/>
            <a:rect r="r" b="b" t="t" l="l"/>
            <a:pathLst>
              <a:path h="2864824" w="2864824">
                <a:moveTo>
                  <a:pt x="0" y="0"/>
                </a:moveTo>
                <a:lnTo>
                  <a:pt x="2864825" y="0"/>
                </a:lnTo>
                <a:lnTo>
                  <a:pt x="2864825" y="2864824"/>
                </a:lnTo>
                <a:lnTo>
                  <a:pt x="0" y="28648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796521" y="4087975"/>
            <a:ext cx="3258472" cy="3258472"/>
          </a:xfrm>
          <a:custGeom>
            <a:avLst/>
            <a:gdLst/>
            <a:ahLst/>
            <a:cxnLst/>
            <a:rect r="r" b="b" t="t" l="l"/>
            <a:pathLst>
              <a:path h="3258472" w="3258472">
                <a:moveTo>
                  <a:pt x="0" y="0"/>
                </a:moveTo>
                <a:lnTo>
                  <a:pt x="3258472" y="0"/>
                </a:lnTo>
                <a:lnTo>
                  <a:pt x="3258472" y="3258472"/>
                </a:lnTo>
                <a:lnTo>
                  <a:pt x="0" y="32584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7" id="37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WHAT MAKES</a:t>
            </a: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DATA STICK &amp; SPREAD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3138948" y="4158939"/>
            <a:ext cx="4306658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It doesn’t stick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1817103" y="4158939"/>
            <a:ext cx="4991299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It doesn’t spread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3138948" y="5172075"/>
            <a:ext cx="5271127" cy="14702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LEARNING DESIGN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1817103" y="5172075"/>
            <a:ext cx="6102380" cy="14702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STRATEGIC COMMUNICATION</a:t>
            </a:r>
          </a:p>
        </p:txBody>
      </p:sp>
      <p:sp>
        <p:nvSpPr>
          <p:cNvPr name="Freeform 44" id="44"/>
          <p:cNvSpPr/>
          <p:nvPr/>
        </p:nvSpPr>
        <p:spPr>
          <a:xfrm flipH="false" flipV="false" rot="2699999">
            <a:off x="2855651" y="9637316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fade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5" id="35"/>
          <p:cNvGrpSpPr/>
          <p:nvPr/>
        </p:nvGrpSpPr>
        <p:grpSpPr>
          <a:xfrm rot="-10800000">
            <a:off x="652058" y="482342"/>
            <a:ext cx="820618" cy="1517261"/>
            <a:chOff x="0" y="0"/>
            <a:chExt cx="1598313" cy="2955163"/>
          </a:xfrm>
        </p:grpSpPr>
        <p:sp>
          <p:nvSpPr>
            <p:cNvPr name="Freeform 36" id="36"/>
            <p:cNvSpPr/>
            <p:nvPr/>
          </p:nvSpPr>
          <p:spPr>
            <a:xfrm flipH="false" flipV="false" rot="-10800000">
              <a:off x="30607" y="29464"/>
              <a:ext cx="1536972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36972">
                  <a:moveTo>
                    <a:pt x="95504" y="0"/>
                  </a:moveTo>
                  <a:lnTo>
                    <a:pt x="1441468" y="0"/>
                  </a:lnTo>
                  <a:cubicBezTo>
                    <a:pt x="1494173" y="0"/>
                    <a:pt x="1536972" y="42799"/>
                    <a:pt x="1536972" y="95504"/>
                  </a:cubicBezTo>
                  <a:lnTo>
                    <a:pt x="1536972" y="2786888"/>
                  </a:lnTo>
                  <a:cubicBezTo>
                    <a:pt x="1536972" y="2839593"/>
                    <a:pt x="1494173" y="2882392"/>
                    <a:pt x="1441468" y="2882392"/>
                  </a:cubicBez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631"/>
                  </a:lnTo>
                  <a:cubicBezTo>
                    <a:pt x="0" y="42926"/>
                    <a:pt x="42799" y="127"/>
                    <a:pt x="95504" y="127"/>
                  </a:cubicBezTo>
                  <a:close/>
                </a:path>
              </a:pathLst>
            </a:custGeom>
            <a:blipFill>
              <a:blip r:embed="rId3"/>
              <a:stretch>
                <a:fillRect l="-37301" t="480" r="-51250" b="-1022"/>
              </a:stretch>
            </a:blip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1598314" cy="2955163"/>
            </a:xfrm>
            <a:custGeom>
              <a:avLst/>
              <a:gdLst/>
              <a:ahLst/>
              <a:cxnLst/>
              <a:rect r="r" b="b" t="t" l="l"/>
              <a:pathLst>
                <a:path h="2955163" w="1598314">
                  <a:moveTo>
                    <a:pt x="1508270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12080" y="2953385"/>
                  </a:lnTo>
                  <a:cubicBezTo>
                    <a:pt x="1559832" y="2953385"/>
                    <a:pt x="1598440" y="2914650"/>
                    <a:pt x="1598313" y="2866898"/>
                  </a:cubicBezTo>
                  <a:cubicBezTo>
                    <a:pt x="1598313" y="2866898"/>
                    <a:pt x="1594757" y="86233"/>
                    <a:pt x="1594757" y="86233"/>
                  </a:cubicBezTo>
                  <a:cubicBezTo>
                    <a:pt x="1594630" y="38608"/>
                    <a:pt x="1555895" y="0"/>
                    <a:pt x="1508270" y="0"/>
                  </a:cubicBezTo>
                  <a:close/>
                  <a:moveTo>
                    <a:pt x="1301514" y="2866771"/>
                  </a:moveTo>
                  <a:lnTo>
                    <a:pt x="958233" y="2483104"/>
                  </a:lnTo>
                  <a:cubicBezTo>
                    <a:pt x="941850" y="2464816"/>
                    <a:pt x="918482" y="2454275"/>
                    <a:pt x="893844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675531" y="58928"/>
                  </a:lnTo>
                  <a:cubicBezTo>
                    <a:pt x="700169" y="58928"/>
                    <a:pt x="723664" y="69342"/>
                    <a:pt x="740047" y="87757"/>
                  </a:cubicBezTo>
                  <a:lnTo>
                    <a:pt x="1073168" y="460121"/>
                  </a:lnTo>
                  <a:cubicBezTo>
                    <a:pt x="1089551" y="478409"/>
                    <a:pt x="1112919" y="488950"/>
                    <a:pt x="1137557" y="488950"/>
                  </a:cubicBezTo>
                  <a:lnTo>
                    <a:pt x="1450993" y="488950"/>
                  </a:lnTo>
                  <a:cubicBezTo>
                    <a:pt x="1498618" y="488950"/>
                    <a:pt x="1537353" y="527558"/>
                    <a:pt x="1537353" y="575183"/>
                  </a:cubicBezTo>
                  <a:lnTo>
                    <a:pt x="1540147" y="2808986"/>
                  </a:lnTo>
                  <a:cubicBezTo>
                    <a:pt x="1540147" y="2856738"/>
                    <a:pt x="1501539" y="2895346"/>
                    <a:pt x="1453914" y="2895473"/>
                  </a:cubicBezTo>
                  <a:lnTo>
                    <a:pt x="1365903" y="2895473"/>
                  </a:lnTo>
                  <a:cubicBezTo>
                    <a:pt x="1341265" y="2895600"/>
                    <a:pt x="1317897" y="2885186"/>
                    <a:pt x="1301387" y="2866771"/>
                  </a:cubicBezTo>
                  <a:close/>
                </a:path>
              </a:pathLst>
            </a:custGeom>
            <a:solidFill>
              <a:srgbClr val="54A1A1"/>
            </a:solidFill>
          </p:spPr>
        </p:sp>
      </p:grpSp>
      <p:sp>
        <p:nvSpPr>
          <p:cNvPr name="TextBox 38" id="38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695516" y="1794615"/>
            <a:ext cx="823175" cy="141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8"/>
              </a:lnSpc>
              <a:spcBef>
                <a:spcPct val="0"/>
              </a:spcBef>
            </a:pPr>
            <a:r>
              <a:rPr lang="en-US" b="true" sz="805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Christian Bille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3026635" y="3998235"/>
            <a:ext cx="5271127" cy="14702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LEARNING DESIGN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1025856" y="3965003"/>
            <a:ext cx="6102380" cy="14702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STRATEGIC COMMUNICATION</a:t>
            </a:r>
          </a:p>
        </p:txBody>
      </p:sp>
      <p:grpSp>
        <p:nvGrpSpPr>
          <p:cNvPr name="Group 42" id="42"/>
          <p:cNvGrpSpPr/>
          <p:nvPr/>
        </p:nvGrpSpPr>
        <p:grpSpPr>
          <a:xfrm rot="0">
            <a:off x="695516" y="3936428"/>
            <a:ext cx="2196496" cy="3997674"/>
            <a:chOff x="0" y="0"/>
            <a:chExt cx="1623695" cy="2955163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1466850" y="2882392"/>
                  </a:move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504"/>
                  </a:lnTo>
                  <a:cubicBezTo>
                    <a:pt x="0" y="42799"/>
                    <a:pt x="42799" y="0"/>
                    <a:pt x="95504" y="0"/>
                  </a:cubicBez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761"/>
                  </a:lnTo>
                  <a:cubicBezTo>
                    <a:pt x="1562354" y="2839466"/>
                    <a:pt x="1519555" y="2882265"/>
                    <a:pt x="1466850" y="2882265"/>
                  </a:cubicBezTo>
                  <a:close/>
                </a:path>
              </a:pathLst>
            </a:custGeom>
            <a:blipFill>
              <a:blip r:embed="rId4"/>
              <a:stretch>
                <a:fillRect l="-42245" t="0" r="-42245" b="0"/>
              </a:stretch>
            </a:blip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4B6183"/>
            </a:solidFill>
          </p:spPr>
        </p:sp>
      </p:grpSp>
      <p:grpSp>
        <p:nvGrpSpPr>
          <p:cNvPr name="Group 45" id="45"/>
          <p:cNvGrpSpPr/>
          <p:nvPr/>
        </p:nvGrpSpPr>
        <p:grpSpPr>
          <a:xfrm rot="0">
            <a:off x="8699517" y="3960347"/>
            <a:ext cx="2192989" cy="3997674"/>
            <a:chOff x="0" y="0"/>
            <a:chExt cx="1618107" cy="2949702"/>
          </a:xfrm>
        </p:grpSpPr>
        <p:sp>
          <p:nvSpPr>
            <p:cNvPr name="Freeform 46" id="46"/>
            <p:cNvSpPr/>
            <p:nvPr/>
          </p:nvSpPr>
          <p:spPr>
            <a:xfrm flipH="false" flipV="false" rot="0">
              <a:off x="36449" y="300355"/>
              <a:ext cx="1542288" cy="2330704"/>
            </a:xfrm>
            <a:custGeom>
              <a:avLst/>
              <a:gdLst/>
              <a:ahLst/>
              <a:cxnLst/>
              <a:rect r="r" b="b" t="t" l="l"/>
              <a:pathLst>
                <a:path h="2330704" w="1542288">
                  <a:moveTo>
                    <a:pt x="1542288" y="2330704"/>
                  </a:moveTo>
                  <a:lnTo>
                    <a:pt x="0" y="2330704"/>
                  </a:lnTo>
                  <a:lnTo>
                    <a:pt x="0" y="0"/>
                  </a:lnTo>
                  <a:lnTo>
                    <a:pt x="1542161" y="0"/>
                  </a:lnTo>
                  <a:lnTo>
                    <a:pt x="1542161" y="2330704"/>
                  </a:lnTo>
                  <a:close/>
                </a:path>
              </a:pathLst>
            </a:custGeom>
            <a:blipFill>
              <a:blip r:embed="rId5"/>
              <a:stretch>
                <a:fillRect l="-46252" t="-6661" r="-46811" b="-21094"/>
              </a:stretch>
            </a:blip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1618107" cy="2949702"/>
            </a:xfrm>
            <a:custGeom>
              <a:avLst/>
              <a:gdLst/>
              <a:ahLst/>
              <a:cxnLst/>
              <a:rect r="r" b="b" t="t" l="l"/>
              <a:pathLst>
                <a:path h="2949702" w="1618107">
                  <a:moveTo>
                    <a:pt x="1522349" y="0"/>
                  </a:moveTo>
                  <a:lnTo>
                    <a:pt x="91948" y="1778"/>
                  </a:lnTo>
                  <a:cubicBezTo>
                    <a:pt x="41148" y="1905"/>
                    <a:pt x="0" y="43180"/>
                    <a:pt x="0" y="94107"/>
                  </a:cubicBezTo>
                  <a:lnTo>
                    <a:pt x="3556" y="2857754"/>
                  </a:lnTo>
                  <a:cubicBezTo>
                    <a:pt x="3556" y="2908681"/>
                    <a:pt x="44958" y="2949829"/>
                    <a:pt x="95758" y="2949702"/>
                  </a:cubicBezTo>
                  <a:lnTo>
                    <a:pt x="1526032" y="2947924"/>
                  </a:lnTo>
                  <a:cubicBezTo>
                    <a:pt x="1576959" y="2947924"/>
                    <a:pt x="1618107" y="2906522"/>
                    <a:pt x="1618107" y="2855722"/>
                  </a:cubicBezTo>
                  <a:lnTo>
                    <a:pt x="1614551" y="92075"/>
                  </a:lnTo>
                  <a:cubicBezTo>
                    <a:pt x="1614551" y="41148"/>
                    <a:pt x="1573149" y="0"/>
                    <a:pt x="1522349" y="127"/>
                  </a:cubicBezTo>
                  <a:close/>
                  <a:moveTo>
                    <a:pt x="1448689" y="2031365"/>
                  </a:moveTo>
                  <a:lnTo>
                    <a:pt x="962406" y="2031365"/>
                  </a:lnTo>
                  <a:cubicBezTo>
                    <a:pt x="911479" y="2031365"/>
                    <a:pt x="870331" y="2072640"/>
                    <a:pt x="870331" y="2123440"/>
                  </a:cubicBezTo>
                  <a:lnTo>
                    <a:pt x="870331" y="2441321"/>
                  </a:lnTo>
                  <a:cubicBezTo>
                    <a:pt x="870331" y="2492248"/>
                    <a:pt x="829056" y="2533396"/>
                    <a:pt x="778256" y="2533396"/>
                  </a:cubicBezTo>
                  <a:lnTo>
                    <a:pt x="572262" y="2533396"/>
                  </a:lnTo>
                  <a:cubicBezTo>
                    <a:pt x="543433" y="2533396"/>
                    <a:pt x="515874" y="2520696"/>
                    <a:pt x="497205" y="2498725"/>
                  </a:cubicBezTo>
                  <a:lnTo>
                    <a:pt x="99441" y="2031619"/>
                  </a:lnTo>
                  <a:cubicBezTo>
                    <a:pt x="85217" y="2014982"/>
                    <a:pt x="77470" y="1993773"/>
                    <a:pt x="77470" y="1971929"/>
                  </a:cubicBezTo>
                  <a:lnTo>
                    <a:pt x="77470" y="508254"/>
                  </a:lnTo>
                  <a:cubicBezTo>
                    <a:pt x="77470" y="457327"/>
                    <a:pt x="118745" y="416179"/>
                    <a:pt x="169545" y="416179"/>
                  </a:cubicBezTo>
                  <a:lnTo>
                    <a:pt x="1049528" y="416179"/>
                  </a:lnTo>
                  <a:cubicBezTo>
                    <a:pt x="1076325" y="416179"/>
                    <a:pt x="1101725" y="427863"/>
                    <a:pt x="1119251" y="448056"/>
                  </a:cubicBezTo>
                  <a:lnTo>
                    <a:pt x="1514983" y="905510"/>
                  </a:lnTo>
                  <a:cubicBezTo>
                    <a:pt x="1531747" y="924814"/>
                    <a:pt x="1540891" y="949579"/>
                    <a:pt x="1540891" y="975233"/>
                  </a:cubicBezTo>
                  <a:lnTo>
                    <a:pt x="1540891" y="1939290"/>
                  </a:lnTo>
                  <a:cubicBezTo>
                    <a:pt x="1540891" y="1990217"/>
                    <a:pt x="1499616" y="2031365"/>
                    <a:pt x="1448816" y="2031365"/>
                  </a:cubicBezTo>
                  <a:close/>
                </a:path>
              </a:pathLst>
            </a:custGeom>
            <a:solidFill>
              <a:srgbClr val="62818B"/>
            </a:solidFill>
          </p:spPr>
        </p:sp>
      </p:grpSp>
      <p:sp>
        <p:nvSpPr>
          <p:cNvPr name="TextBox 48" id="48"/>
          <p:cNvSpPr txBox="true"/>
          <p:nvPr/>
        </p:nvSpPr>
        <p:spPr>
          <a:xfrm rot="0">
            <a:off x="3262247" y="5711489"/>
            <a:ext cx="5223529" cy="2646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b="true" sz="38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3800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Laraignou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PhD Fellow in Educational Design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</a:p>
        </p:txBody>
      </p:sp>
      <p:sp>
        <p:nvSpPr>
          <p:cNvPr name="TextBox 49" id="49"/>
          <p:cNvSpPr txBox="true"/>
          <p:nvPr/>
        </p:nvSpPr>
        <p:spPr>
          <a:xfrm rot="0">
            <a:off x="11272649" y="5711489"/>
            <a:ext cx="6147587" cy="2683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12"/>
              </a:lnSpc>
              <a:spcBef>
                <a:spcPct val="0"/>
              </a:spcBef>
            </a:pPr>
            <a:r>
              <a:rPr lang="en-US" b="true" sz="3866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3866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Greis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>
                <a:solidFill>
                  <a:srgbClr val="FCFDFD"/>
                </a:solidFill>
                <a:latin typeface="Open Sans"/>
                <a:ea typeface="Open Sans"/>
                <a:cs typeface="Open Sans"/>
                <a:sym typeface="Open Sans"/>
              </a:rPr>
              <a:t>Facilitator, MA in rhetorics, Strategic Impact Installer</a:t>
            </a:r>
          </a:p>
          <a:p>
            <a:pPr algn="l">
              <a:lnSpc>
                <a:spcPts val="5412"/>
              </a:lnSpc>
              <a:spcBef>
                <a:spcPct val="0"/>
              </a:spcBef>
            </a:pPr>
          </a:p>
        </p:txBody>
      </p:sp>
      <p:sp>
        <p:nvSpPr>
          <p:cNvPr name="TextBox 50" id="50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WHAT MAKES</a:t>
            </a: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DATA STICK &amp; SPREAD</a:t>
            </a:r>
          </a:p>
        </p:txBody>
      </p:sp>
      <p:sp>
        <p:nvSpPr>
          <p:cNvPr name="Freeform 51" id="51"/>
          <p:cNvSpPr/>
          <p:nvPr/>
        </p:nvSpPr>
        <p:spPr>
          <a:xfrm flipH="false" flipV="false" rot="2699999">
            <a:off x="2855651" y="9637316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fade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3828299" y="4462621"/>
            <a:ext cx="896433" cy="1631528"/>
            <a:chOff x="0" y="0"/>
            <a:chExt cx="1623695" cy="2955163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1466850" y="2882392"/>
                  </a:move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504"/>
                  </a:lnTo>
                  <a:cubicBezTo>
                    <a:pt x="0" y="42799"/>
                    <a:pt x="42799" y="0"/>
                    <a:pt x="95504" y="0"/>
                  </a:cubicBez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761"/>
                  </a:lnTo>
                  <a:cubicBezTo>
                    <a:pt x="1562354" y="2839466"/>
                    <a:pt x="1519555" y="2882265"/>
                    <a:pt x="1466850" y="2882265"/>
                  </a:cubicBezTo>
                  <a:close/>
                </a:path>
              </a:pathLst>
            </a:custGeom>
            <a:blipFill>
              <a:blip r:embed="rId3"/>
              <a:stretch>
                <a:fillRect l="-42245" t="0" r="-42245" b="0"/>
              </a:stretch>
            </a:blip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4B6183"/>
            </a:solidFill>
          </p:spPr>
        </p:sp>
      </p:grpSp>
      <p:sp>
        <p:nvSpPr>
          <p:cNvPr name="TextBox 37" id="37"/>
          <p:cNvSpPr txBox="true"/>
          <p:nvPr/>
        </p:nvSpPr>
        <p:spPr>
          <a:xfrm rot="0">
            <a:off x="5021215" y="3550499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5021215" y="4362915"/>
            <a:ext cx="11656171" cy="18595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HOW DO WE MAKE KNOWLEDGE STICK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3866762" y="5079665"/>
            <a:ext cx="819506" cy="218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2"/>
              </a:lnSpc>
              <a:spcBef>
                <a:spcPct val="0"/>
              </a:spcBef>
            </a:pP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Laraignou</a:t>
            </a:r>
          </a:p>
          <a:p>
            <a:pPr algn="l">
              <a:lnSpc>
                <a:spcPts val="892"/>
              </a:lnSpc>
              <a:spcBef>
                <a:spcPct val="0"/>
              </a:spcBef>
            </a:pPr>
          </a:p>
        </p:txBody>
      </p:sp>
      <p:sp>
        <p:nvSpPr>
          <p:cNvPr name="Freeform 40" id="40"/>
          <p:cNvSpPr/>
          <p:nvPr/>
        </p:nvSpPr>
        <p:spPr>
          <a:xfrm flipH="false" flipV="false" rot="2699999">
            <a:off x="4915100" y="9646841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5" id="35"/>
          <p:cNvGrpSpPr/>
          <p:nvPr/>
        </p:nvGrpSpPr>
        <p:grpSpPr>
          <a:xfrm rot="0">
            <a:off x="580484" y="409832"/>
            <a:ext cx="896433" cy="1631528"/>
            <a:chOff x="0" y="0"/>
            <a:chExt cx="1623695" cy="2955163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1466850" y="2882392"/>
                  </a:move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504"/>
                  </a:lnTo>
                  <a:cubicBezTo>
                    <a:pt x="0" y="42799"/>
                    <a:pt x="42799" y="0"/>
                    <a:pt x="95504" y="0"/>
                  </a:cubicBez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761"/>
                  </a:lnTo>
                  <a:cubicBezTo>
                    <a:pt x="1562354" y="2839466"/>
                    <a:pt x="1519555" y="2882265"/>
                    <a:pt x="1466850" y="2882265"/>
                  </a:cubicBezTo>
                  <a:close/>
                </a:path>
              </a:pathLst>
            </a:custGeom>
            <a:blipFill>
              <a:blip r:embed="rId3"/>
              <a:stretch>
                <a:fillRect l="-42245" t="0" r="-42245" b="0"/>
              </a:stretch>
            </a:blip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4B6183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2278701" y="4267755"/>
            <a:ext cx="4453727" cy="4453727"/>
          </a:xfrm>
          <a:custGeom>
            <a:avLst/>
            <a:gdLst/>
            <a:ahLst/>
            <a:cxnLst/>
            <a:rect r="r" b="b" t="t" l="l"/>
            <a:pathLst>
              <a:path h="4453727" w="4453727">
                <a:moveTo>
                  <a:pt x="0" y="0"/>
                </a:moveTo>
                <a:lnTo>
                  <a:pt x="4453727" y="0"/>
                </a:lnTo>
                <a:lnTo>
                  <a:pt x="4453727" y="4453727"/>
                </a:lnTo>
                <a:lnTo>
                  <a:pt x="0" y="44537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LEARNING DESIGN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618947" y="1853274"/>
            <a:ext cx="819506" cy="218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2"/>
              </a:lnSpc>
              <a:spcBef>
                <a:spcPct val="0"/>
              </a:spcBef>
            </a:pP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Laraignou</a:t>
            </a:r>
          </a:p>
          <a:p>
            <a:pPr algn="l">
              <a:lnSpc>
                <a:spcPts val="892"/>
              </a:lnSpc>
              <a:spcBef>
                <a:spcPct val="0"/>
              </a:spcBef>
            </a:pPr>
          </a:p>
        </p:txBody>
      </p:sp>
      <p:sp>
        <p:nvSpPr>
          <p:cNvPr name="TextBox 42" id="42"/>
          <p:cNvSpPr txBox="true"/>
          <p:nvPr/>
        </p:nvSpPr>
        <p:spPr>
          <a:xfrm rot="0">
            <a:off x="580484" y="3195321"/>
            <a:ext cx="13765959" cy="736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DESIGNING LEARNING THAT STICKS</a:t>
            </a:r>
          </a:p>
        </p:txBody>
      </p:sp>
      <p:sp>
        <p:nvSpPr>
          <p:cNvPr name="Freeform 43" id="43"/>
          <p:cNvSpPr/>
          <p:nvPr/>
        </p:nvSpPr>
        <p:spPr>
          <a:xfrm flipH="false" flipV="false" rot="2699999">
            <a:off x="4915100" y="9637316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5" id="35"/>
          <p:cNvGrpSpPr/>
          <p:nvPr/>
        </p:nvGrpSpPr>
        <p:grpSpPr>
          <a:xfrm rot="0">
            <a:off x="580484" y="409832"/>
            <a:ext cx="896433" cy="1631528"/>
            <a:chOff x="0" y="0"/>
            <a:chExt cx="1623695" cy="2955163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1466850" y="2882392"/>
                  </a:move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504"/>
                  </a:lnTo>
                  <a:cubicBezTo>
                    <a:pt x="0" y="42799"/>
                    <a:pt x="42799" y="0"/>
                    <a:pt x="95504" y="0"/>
                  </a:cubicBez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761"/>
                  </a:lnTo>
                  <a:cubicBezTo>
                    <a:pt x="1562354" y="2839466"/>
                    <a:pt x="1519555" y="2882265"/>
                    <a:pt x="1466850" y="2882265"/>
                  </a:cubicBezTo>
                  <a:close/>
                </a:path>
              </a:pathLst>
            </a:custGeom>
            <a:blipFill>
              <a:blip r:embed="rId3"/>
              <a:stretch>
                <a:fillRect l="-42245" t="0" r="-42245" b="0"/>
              </a:stretch>
            </a:blip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4B6183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2278701" y="4267755"/>
            <a:ext cx="4453727" cy="4453727"/>
          </a:xfrm>
          <a:custGeom>
            <a:avLst/>
            <a:gdLst/>
            <a:ahLst/>
            <a:cxnLst/>
            <a:rect r="r" b="b" t="t" l="l"/>
            <a:pathLst>
              <a:path h="4453727" w="4453727">
                <a:moveTo>
                  <a:pt x="0" y="0"/>
                </a:moveTo>
                <a:lnTo>
                  <a:pt x="4453727" y="0"/>
                </a:lnTo>
                <a:lnTo>
                  <a:pt x="4453727" y="4453727"/>
                </a:lnTo>
                <a:lnTo>
                  <a:pt x="0" y="44537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9" id="39"/>
          <p:cNvSpPr/>
          <p:nvPr/>
        </p:nvSpPr>
        <p:spPr>
          <a:xfrm flipH="false" flipV="false" rot="0">
            <a:off x="9750829" y="4267755"/>
            <a:ext cx="4595613" cy="4595613"/>
          </a:xfrm>
          <a:custGeom>
            <a:avLst/>
            <a:gdLst/>
            <a:ahLst/>
            <a:cxnLst/>
            <a:rect r="r" b="b" t="t" l="l"/>
            <a:pathLst>
              <a:path h="4595613" w="4595613">
                <a:moveTo>
                  <a:pt x="0" y="0"/>
                </a:moveTo>
                <a:lnTo>
                  <a:pt x="4595613" y="0"/>
                </a:lnTo>
                <a:lnTo>
                  <a:pt x="4595613" y="4595614"/>
                </a:lnTo>
                <a:lnTo>
                  <a:pt x="0" y="45956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40" id="40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LEARNING DESIGN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618947" y="1853274"/>
            <a:ext cx="819506" cy="218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2"/>
              </a:lnSpc>
              <a:spcBef>
                <a:spcPct val="0"/>
              </a:spcBef>
            </a:pP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Laraignou</a:t>
            </a:r>
          </a:p>
          <a:p>
            <a:pPr algn="l">
              <a:lnSpc>
                <a:spcPts val="892"/>
              </a:lnSpc>
              <a:spcBef>
                <a:spcPct val="0"/>
              </a:spcBef>
            </a:pPr>
          </a:p>
        </p:txBody>
      </p:sp>
      <p:sp>
        <p:nvSpPr>
          <p:cNvPr name="TextBox 43" id="43"/>
          <p:cNvSpPr txBox="true"/>
          <p:nvPr/>
        </p:nvSpPr>
        <p:spPr>
          <a:xfrm rot="0">
            <a:off x="580484" y="3195321"/>
            <a:ext cx="13765959" cy="736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DESIGNING LEARNING THAT STICKS</a:t>
            </a:r>
          </a:p>
        </p:txBody>
      </p:sp>
      <p:sp>
        <p:nvSpPr>
          <p:cNvPr name="Freeform 44" id="44"/>
          <p:cNvSpPr/>
          <p:nvPr/>
        </p:nvSpPr>
        <p:spPr>
          <a:xfrm flipH="false" flipV="false" rot="2699999">
            <a:off x="4915100" y="9637316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485" y="9601000"/>
            <a:ext cx="18304565" cy="838400"/>
            <a:chOff x="0" y="0"/>
            <a:chExt cx="4820955" cy="2208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0955" cy="220813"/>
            </a:xfrm>
            <a:custGeom>
              <a:avLst/>
              <a:gdLst/>
              <a:ahLst/>
              <a:cxnLst/>
              <a:rect r="r" b="b" t="t" l="l"/>
              <a:pathLst>
                <a:path h="220813" w="4820955">
                  <a:moveTo>
                    <a:pt x="0" y="0"/>
                  </a:moveTo>
                  <a:lnTo>
                    <a:pt x="4820955" y="0"/>
                  </a:lnTo>
                  <a:lnTo>
                    <a:pt x="4820955" y="220813"/>
                  </a:lnTo>
                  <a:lnTo>
                    <a:pt x="0" y="220813"/>
                  </a:lnTo>
                  <a:close/>
                </a:path>
              </a:pathLst>
            </a:custGeom>
            <a:solidFill>
              <a:srgbClr val="FCFDF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0955" cy="2589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5136895" y="9059640"/>
            <a:ext cx="678953" cy="1833742"/>
            <a:chOff x="0" y="0"/>
            <a:chExt cx="169778" cy="4585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-232366" y="9608047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6808402" y="9689216"/>
            <a:ext cx="1111081" cy="555541"/>
          </a:xfrm>
          <a:custGeom>
            <a:avLst/>
            <a:gdLst/>
            <a:ahLst/>
            <a:cxnLst/>
            <a:rect r="r" b="b" t="t" l="l"/>
            <a:pathLst>
              <a:path h="555541" w="1111081">
                <a:moveTo>
                  <a:pt x="0" y="0"/>
                </a:moveTo>
                <a:lnTo>
                  <a:pt x="1111081" y="0"/>
                </a:lnTo>
                <a:lnTo>
                  <a:pt x="1111081" y="555540"/>
                </a:lnTo>
                <a:lnTo>
                  <a:pt x="0" y="555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-5400000">
            <a:off x="2856096" y="9059640"/>
            <a:ext cx="678953" cy="1833742"/>
            <a:chOff x="0" y="0"/>
            <a:chExt cx="169778" cy="45854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6078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5400000">
            <a:off x="4902895" y="9059640"/>
            <a:ext cx="678953" cy="1833742"/>
            <a:chOff x="0" y="0"/>
            <a:chExt cx="169778" cy="45854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5400000">
            <a:off x="6949695" y="9059640"/>
            <a:ext cx="678953" cy="1833742"/>
            <a:chOff x="0" y="0"/>
            <a:chExt cx="169778" cy="45854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751F">
                <a:alpha val="42353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5400000">
            <a:off x="8996495" y="9059640"/>
            <a:ext cx="678953" cy="1833742"/>
            <a:chOff x="0" y="0"/>
            <a:chExt cx="169778" cy="45854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-5400000">
            <a:off x="11043295" y="9059640"/>
            <a:ext cx="678953" cy="1833742"/>
            <a:chOff x="0" y="0"/>
            <a:chExt cx="169778" cy="45854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BD59">
                <a:alpha val="42353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5400000">
            <a:off x="13090095" y="9059640"/>
            <a:ext cx="678953" cy="1833742"/>
            <a:chOff x="0" y="0"/>
            <a:chExt cx="169778" cy="45854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C1FF72">
                <a:alpha val="42353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305781" lIns="305781" bIns="305781" rIns="305781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5400000">
            <a:off x="783998" y="9059640"/>
            <a:ext cx="678953" cy="1833742"/>
            <a:chOff x="0" y="0"/>
            <a:chExt cx="169778" cy="45854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69778" cy="458544"/>
            </a:xfrm>
            <a:custGeom>
              <a:avLst/>
              <a:gdLst/>
              <a:ahLst/>
              <a:cxnLst/>
              <a:rect r="r" b="b" t="t" l="l"/>
              <a:pathLst>
                <a:path h="458544" w="169778">
                  <a:moveTo>
                    <a:pt x="0" y="0"/>
                  </a:moveTo>
                  <a:lnTo>
                    <a:pt x="169778" y="0"/>
                  </a:lnTo>
                  <a:lnTo>
                    <a:pt x="169778" y="458544"/>
                  </a:lnTo>
                  <a:lnTo>
                    <a:pt x="0" y="458544"/>
                  </a:lnTo>
                  <a:close/>
                </a:path>
              </a:pathLst>
            </a:custGeom>
            <a:solidFill>
              <a:srgbClr val="FF3131">
                <a:alpha val="36471"/>
              </a:srgbClr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9525"/>
              <a:ext cx="169778" cy="468069"/>
            </a:xfrm>
            <a:prstGeom prst="rect">
              <a:avLst/>
            </a:prstGeom>
          </p:spPr>
          <p:txBody>
            <a:bodyPr anchor="ctr" rtlCol="false" tIns="52533" lIns="52533" bIns="52533" rIns="52533"/>
            <a:lstStyle/>
            <a:p>
              <a:pPr algn="ctr">
                <a:lnSpc>
                  <a:spcPts val="41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34" id="34"/>
          <p:cNvSpPr/>
          <p:nvPr/>
        </p:nvSpPr>
        <p:spPr>
          <a:xfrm>
            <a:off x="-232366" y="2328546"/>
            <a:ext cx="18539416" cy="0"/>
          </a:xfrm>
          <a:prstGeom prst="line">
            <a:avLst/>
          </a:prstGeom>
          <a:ln cap="flat" w="57150">
            <a:solidFill>
              <a:srgbClr val="4B6183">
                <a:alpha val="6078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5" id="35"/>
          <p:cNvGrpSpPr/>
          <p:nvPr/>
        </p:nvGrpSpPr>
        <p:grpSpPr>
          <a:xfrm rot="0">
            <a:off x="580484" y="409832"/>
            <a:ext cx="896433" cy="1631528"/>
            <a:chOff x="0" y="0"/>
            <a:chExt cx="1623695" cy="2955163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30607" y="29464"/>
              <a:ext cx="1562354" cy="2882392"/>
            </a:xfrm>
            <a:custGeom>
              <a:avLst/>
              <a:gdLst/>
              <a:ahLst/>
              <a:cxnLst/>
              <a:rect r="r" b="b" t="t" l="l"/>
              <a:pathLst>
                <a:path h="2882392" w="1562354">
                  <a:moveTo>
                    <a:pt x="1466850" y="2882392"/>
                  </a:moveTo>
                  <a:lnTo>
                    <a:pt x="95504" y="2882392"/>
                  </a:lnTo>
                  <a:cubicBezTo>
                    <a:pt x="42799" y="2882392"/>
                    <a:pt x="0" y="2839593"/>
                    <a:pt x="0" y="2786888"/>
                  </a:cubicBezTo>
                  <a:lnTo>
                    <a:pt x="0" y="95504"/>
                  </a:lnTo>
                  <a:cubicBezTo>
                    <a:pt x="0" y="42799"/>
                    <a:pt x="42799" y="0"/>
                    <a:pt x="95504" y="0"/>
                  </a:cubicBezTo>
                  <a:lnTo>
                    <a:pt x="1466850" y="0"/>
                  </a:lnTo>
                  <a:cubicBezTo>
                    <a:pt x="1519555" y="0"/>
                    <a:pt x="1562354" y="42799"/>
                    <a:pt x="1562354" y="95504"/>
                  </a:cubicBezTo>
                  <a:lnTo>
                    <a:pt x="1562354" y="2786761"/>
                  </a:lnTo>
                  <a:cubicBezTo>
                    <a:pt x="1562354" y="2839466"/>
                    <a:pt x="1519555" y="2882265"/>
                    <a:pt x="1466850" y="2882265"/>
                  </a:cubicBezTo>
                  <a:close/>
                </a:path>
              </a:pathLst>
            </a:custGeom>
            <a:blipFill>
              <a:blip r:embed="rId3"/>
              <a:stretch>
                <a:fillRect l="-42245" t="0" r="-42245" b="0"/>
              </a:stretch>
            </a:blip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1623695" cy="2955163"/>
            </a:xfrm>
            <a:custGeom>
              <a:avLst/>
              <a:gdLst/>
              <a:ahLst/>
              <a:cxnLst/>
              <a:rect r="r" b="b" t="t" l="l"/>
              <a:pathLst>
                <a:path h="2955163" w="1623695">
                  <a:moveTo>
                    <a:pt x="1533652" y="0"/>
                  </a:moveTo>
                  <a:lnTo>
                    <a:pt x="86233" y="1778"/>
                  </a:lnTo>
                  <a:cubicBezTo>
                    <a:pt x="38608" y="1905"/>
                    <a:pt x="0" y="40640"/>
                    <a:pt x="0" y="88265"/>
                  </a:cubicBezTo>
                  <a:lnTo>
                    <a:pt x="3556" y="2868930"/>
                  </a:lnTo>
                  <a:cubicBezTo>
                    <a:pt x="3556" y="2916682"/>
                    <a:pt x="42291" y="2955290"/>
                    <a:pt x="90043" y="2955163"/>
                  </a:cubicBezTo>
                  <a:lnTo>
                    <a:pt x="1537462" y="2953385"/>
                  </a:lnTo>
                  <a:cubicBezTo>
                    <a:pt x="1585214" y="2953385"/>
                    <a:pt x="1623822" y="2914650"/>
                    <a:pt x="1623695" y="2866898"/>
                  </a:cubicBezTo>
                  <a:cubicBezTo>
                    <a:pt x="1623695" y="2866898"/>
                    <a:pt x="1620139" y="86233"/>
                    <a:pt x="1620139" y="86233"/>
                  </a:cubicBezTo>
                  <a:cubicBezTo>
                    <a:pt x="1620012" y="38608"/>
                    <a:pt x="1581277" y="0"/>
                    <a:pt x="1533652" y="0"/>
                  </a:cubicBezTo>
                  <a:close/>
                  <a:moveTo>
                    <a:pt x="1326896" y="2866771"/>
                  </a:moveTo>
                  <a:lnTo>
                    <a:pt x="983615" y="2483104"/>
                  </a:lnTo>
                  <a:cubicBezTo>
                    <a:pt x="967232" y="2464816"/>
                    <a:pt x="943864" y="2454275"/>
                    <a:pt x="919226" y="2454275"/>
                  </a:cubicBezTo>
                  <a:lnTo>
                    <a:pt x="147193" y="2454275"/>
                  </a:lnTo>
                  <a:cubicBezTo>
                    <a:pt x="99568" y="2454275"/>
                    <a:pt x="60833" y="2415667"/>
                    <a:pt x="60833" y="2368042"/>
                  </a:cubicBezTo>
                  <a:lnTo>
                    <a:pt x="58039" y="146177"/>
                  </a:lnTo>
                  <a:cubicBezTo>
                    <a:pt x="58039" y="98425"/>
                    <a:pt x="96647" y="59817"/>
                    <a:pt x="144272" y="59690"/>
                  </a:cubicBezTo>
                  <a:lnTo>
                    <a:pt x="700913" y="58928"/>
                  </a:lnTo>
                  <a:cubicBezTo>
                    <a:pt x="725551" y="58928"/>
                    <a:pt x="749046" y="69342"/>
                    <a:pt x="765429" y="87757"/>
                  </a:cubicBezTo>
                  <a:lnTo>
                    <a:pt x="1098550" y="460121"/>
                  </a:lnTo>
                  <a:cubicBezTo>
                    <a:pt x="1114933" y="478409"/>
                    <a:pt x="1138301" y="488950"/>
                    <a:pt x="1162939" y="488950"/>
                  </a:cubicBezTo>
                  <a:lnTo>
                    <a:pt x="1476375" y="488950"/>
                  </a:lnTo>
                  <a:cubicBezTo>
                    <a:pt x="1524000" y="488950"/>
                    <a:pt x="1562735" y="527558"/>
                    <a:pt x="1562735" y="575183"/>
                  </a:cubicBezTo>
                  <a:lnTo>
                    <a:pt x="1565529" y="2808986"/>
                  </a:lnTo>
                  <a:cubicBezTo>
                    <a:pt x="1565529" y="2856738"/>
                    <a:pt x="1526921" y="2895346"/>
                    <a:pt x="1479296" y="2895473"/>
                  </a:cubicBezTo>
                  <a:lnTo>
                    <a:pt x="1391285" y="2895473"/>
                  </a:lnTo>
                  <a:cubicBezTo>
                    <a:pt x="1366647" y="2895600"/>
                    <a:pt x="1343279" y="2885186"/>
                    <a:pt x="1326769" y="2866771"/>
                  </a:cubicBezTo>
                  <a:close/>
                </a:path>
              </a:pathLst>
            </a:custGeom>
            <a:solidFill>
              <a:srgbClr val="4B6183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6121294" y="4458008"/>
            <a:ext cx="4595613" cy="4595613"/>
          </a:xfrm>
          <a:custGeom>
            <a:avLst/>
            <a:gdLst/>
            <a:ahLst/>
            <a:cxnLst/>
            <a:rect r="r" b="b" t="t" l="l"/>
            <a:pathLst>
              <a:path h="4595613" w="4595613">
                <a:moveTo>
                  <a:pt x="0" y="0"/>
                </a:moveTo>
                <a:lnTo>
                  <a:pt x="4595614" y="0"/>
                </a:lnTo>
                <a:lnTo>
                  <a:pt x="4595614" y="4595613"/>
                </a:lnTo>
                <a:lnTo>
                  <a:pt x="0" y="45956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773400" y="324107"/>
            <a:ext cx="7777597" cy="738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20"/>
              </a:lnSpc>
              <a:spcBef>
                <a:spcPct val="0"/>
              </a:spcBef>
            </a:pPr>
            <a:r>
              <a:rPr lang="en-US" sz="4300">
                <a:solidFill>
                  <a:srgbClr val="02394A"/>
                </a:solidFill>
                <a:latin typeface="Montserrat"/>
                <a:ea typeface="Montserrat"/>
                <a:cs typeface="Montserrat"/>
                <a:sym typeface="Montserrat"/>
              </a:rPr>
              <a:t>The solutions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773400" y="1136523"/>
            <a:ext cx="15590542" cy="935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7"/>
              </a:lnSpc>
            </a:pPr>
            <a:r>
              <a:rPr lang="en-US" sz="6337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LEARNING DESIGN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618947" y="1853274"/>
            <a:ext cx="819506" cy="218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2"/>
              </a:lnSpc>
              <a:spcBef>
                <a:spcPct val="0"/>
              </a:spcBef>
            </a:pP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Ande</a:t>
            </a:r>
            <a:r>
              <a:rPr lang="en-US" b="true" sz="637">
                <a:solidFill>
                  <a:srgbClr val="FC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rs Laraignou</a:t>
            </a:r>
          </a:p>
          <a:p>
            <a:pPr algn="l">
              <a:lnSpc>
                <a:spcPts val="892"/>
              </a:lnSpc>
              <a:spcBef>
                <a:spcPct val="0"/>
              </a:spcBef>
            </a:pPr>
          </a:p>
        </p:txBody>
      </p:sp>
      <p:sp>
        <p:nvSpPr>
          <p:cNvPr name="TextBox 42" id="42"/>
          <p:cNvSpPr txBox="true"/>
          <p:nvPr/>
        </p:nvSpPr>
        <p:spPr>
          <a:xfrm rot="0">
            <a:off x="580484" y="3195321"/>
            <a:ext cx="13765959" cy="736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92"/>
              </a:lnSpc>
            </a:pPr>
            <a:r>
              <a:rPr lang="en-US" sz="5037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DESIGNING LEARNING THAT STICKS</a:t>
            </a:r>
          </a:p>
        </p:txBody>
      </p:sp>
      <p:sp>
        <p:nvSpPr>
          <p:cNvPr name="Freeform 43" id="43"/>
          <p:cNvSpPr/>
          <p:nvPr/>
        </p:nvSpPr>
        <p:spPr>
          <a:xfrm flipH="false" flipV="false" rot="2699999">
            <a:off x="4915100" y="9637316"/>
            <a:ext cx="654544" cy="659339"/>
          </a:xfrm>
          <a:custGeom>
            <a:avLst/>
            <a:gdLst/>
            <a:ahLst/>
            <a:cxnLst/>
            <a:rect r="r" b="b" t="t" l="l"/>
            <a:pathLst>
              <a:path h="659339" w="654544">
                <a:moveTo>
                  <a:pt x="0" y="0"/>
                </a:moveTo>
                <a:lnTo>
                  <a:pt x="654544" y="0"/>
                </a:lnTo>
                <a:lnTo>
                  <a:pt x="654544" y="659340"/>
                </a:lnTo>
                <a:lnTo>
                  <a:pt x="0" y="65934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DAHAKu0SaZE</dc:identifier>
  <dcterms:modified xsi:type="dcterms:W3CDTF">2011-08-01T06:04:30Z</dcterms:modified>
  <cp:revision>1</cp:revision>
  <dc:title>DT JMP DISC ONLINE 26</dc:title>
</cp:coreProperties>
</file>