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7" r:id="rId2"/>
    <p:sldId id="258" r:id="rId3"/>
    <p:sldId id="268" r:id="rId4"/>
    <p:sldId id="269" r:id="rId5"/>
    <p:sldId id="270" r:id="rId6"/>
    <p:sldId id="271" r:id="rId7"/>
    <p:sldId id="279" r:id="rId8"/>
  </p:sldIdLst>
  <p:sldSz cx="37463413" cy="21067713"/>
  <p:notesSz cx="7315200" cy="9601200"/>
  <p:defaultTextStyle>
    <a:defPPr>
      <a:defRPr lang="en-US"/>
    </a:defPPr>
    <a:lvl1pPr marL="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loop="1" showNarration="1">
    <p:present/>
    <p:sldRg st="1" end="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00"/>
    <a:srgbClr val="ECECEC"/>
    <a:srgbClr val="32195B"/>
    <a:srgbClr val="3F1C5A"/>
    <a:srgbClr val="893BC3"/>
    <a:srgbClr val="4F2270"/>
    <a:srgbClr val="44545D"/>
    <a:srgbClr val="007DC3"/>
    <a:srgbClr val="377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1"/>
    <p:restoredTop sz="96324"/>
  </p:normalViewPr>
  <p:slideViewPr>
    <p:cSldViewPr snapToGrid="0" snapToObjects="1">
      <p:cViewPr varScale="1">
        <p:scale>
          <a:sx n="47" d="100"/>
          <a:sy n="47" d="100"/>
        </p:scale>
        <p:origin x="1872" y="264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lker Kraft" userId="3ad19c3d-7971-48a4-a675-67c66b8cd6f0" providerId="ADAL" clId="{481BD48A-4668-564D-A11B-F553DE4E3831}"/>
    <pc:docChg chg="modSld">
      <pc:chgData name="Volker Kraft" userId="3ad19c3d-7971-48a4-a675-67c66b8cd6f0" providerId="ADAL" clId="{481BD48A-4668-564D-A11B-F553DE4E3831}" dt="2026-02-05T13:42:08.440" v="19" actId="1035"/>
      <pc:docMkLst>
        <pc:docMk/>
      </pc:docMkLst>
      <pc:sldChg chg="modSp mod">
        <pc:chgData name="Volker Kraft" userId="3ad19c3d-7971-48a4-a675-67c66b8cd6f0" providerId="ADAL" clId="{481BD48A-4668-564D-A11B-F553DE4E3831}" dt="2026-02-05T10:59:42.185" v="8" actId="20577"/>
        <pc:sldMkLst>
          <pc:docMk/>
          <pc:sldMk cId="2001268203" sldId="269"/>
        </pc:sldMkLst>
        <pc:spChg chg="mod">
          <ac:chgData name="Volker Kraft" userId="3ad19c3d-7971-48a4-a675-67c66b8cd6f0" providerId="ADAL" clId="{481BD48A-4668-564D-A11B-F553DE4E3831}" dt="2026-02-05T10:59:42.185" v="8" actId="20577"/>
          <ac:spMkLst>
            <pc:docMk/>
            <pc:sldMk cId="2001268203" sldId="269"/>
            <ac:spMk id="30" creationId="{4CC7649A-8574-62D2-8E45-0091C1CE9EAF}"/>
          </ac:spMkLst>
        </pc:spChg>
      </pc:sldChg>
      <pc:sldChg chg="modSp mod">
        <pc:chgData name="Volker Kraft" userId="3ad19c3d-7971-48a4-a675-67c66b8cd6f0" providerId="ADAL" clId="{481BD48A-4668-564D-A11B-F553DE4E3831}" dt="2026-02-05T13:42:08.440" v="19" actId="1035"/>
        <pc:sldMkLst>
          <pc:docMk/>
          <pc:sldMk cId="2742631593" sldId="277"/>
        </pc:sldMkLst>
        <pc:spChg chg="mod">
          <ac:chgData name="Volker Kraft" userId="3ad19c3d-7971-48a4-a675-67c66b8cd6f0" providerId="ADAL" clId="{481BD48A-4668-564D-A11B-F553DE4E3831}" dt="2026-02-05T13:41:56.216" v="17" actId="1036"/>
          <ac:spMkLst>
            <pc:docMk/>
            <pc:sldMk cId="2742631593" sldId="277"/>
            <ac:spMk id="2" creationId="{E97E90F0-1C7F-722B-F0D5-860843B8E7CE}"/>
          </ac:spMkLst>
        </pc:spChg>
        <pc:picChg chg="mod">
          <ac:chgData name="Volker Kraft" userId="3ad19c3d-7971-48a4-a675-67c66b8cd6f0" providerId="ADAL" clId="{481BD48A-4668-564D-A11B-F553DE4E3831}" dt="2026-02-05T13:42:08.440" v="19" actId="1035"/>
          <ac:picMkLst>
            <pc:docMk/>
            <pc:sldMk cId="2742631593" sldId="277"/>
            <ac:picMk id="18" creationId="{E3132ACC-A8B1-7630-A6DA-00D0FD14D8A0}"/>
          </ac:picMkLst>
        </pc:picChg>
        <pc:cxnChg chg="mod">
          <ac:chgData name="Volker Kraft" userId="3ad19c3d-7971-48a4-a675-67c66b8cd6f0" providerId="ADAL" clId="{481BD48A-4668-564D-A11B-F553DE4E3831}" dt="2026-02-05T13:41:23.973" v="13" actId="14100"/>
          <ac:cxnSpMkLst>
            <pc:docMk/>
            <pc:sldMk cId="2742631593" sldId="277"/>
            <ac:cxnSpMk id="9" creationId="{0DA89407-C6C9-F01A-B9DA-AE0A1577445E}"/>
          </ac:cxnSpMkLst>
        </pc:cxnChg>
        <pc:cxnChg chg="mod">
          <ac:chgData name="Volker Kraft" userId="3ad19c3d-7971-48a4-a675-67c66b8cd6f0" providerId="ADAL" clId="{481BD48A-4668-564D-A11B-F553DE4E3831}" dt="2026-02-05T13:41:28.923" v="14" actId="14100"/>
          <ac:cxnSpMkLst>
            <pc:docMk/>
            <pc:sldMk cId="2742631593" sldId="277"/>
            <ac:cxnSpMk id="32" creationId="{1A909AFE-12D0-7804-22B4-48C2A48E32E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07026BA-50E8-7644-BEF6-07CACBFB9997}" type="datetimeFigureOut">
              <a:rPr lang="en-US" smtClean="0"/>
              <a:t>2/5/26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5613" y="720725"/>
            <a:ext cx="640397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76A170F-69B8-B741-A099-15AE468EF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0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7819D-CDD2-EA66-13DF-5D0D4BB24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1A51D1-60CC-F5B6-5D40-401AEAF8C7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2DE3D7-C1F8-C092-1BE4-732DB54C52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sided</a:t>
            </a:r>
            <a:r>
              <a:rPr lang="en-US" baseline="0" dirty="0"/>
              <a:t> poster!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396FD-684C-E3DB-9DEE-DC5DECD596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A05F-9442-1B4B-8130-ABC0D5C364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39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6A170F-69B8-B741-A099-15AE468EF2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8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06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9A3A1B-DF3E-744D-8B1E-6A95EC44F141}"/>
              </a:ext>
            </a:extLst>
          </p:cNvPr>
          <p:cNvSpPr/>
          <p:nvPr userDrawn="1"/>
        </p:nvSpPr>
        <p:spPr>
          <a:xfrm>
            <a:off x="-1" y="0"/>
            <a:ext cx="37463413" cy="3187909"/>
          </a:xfrm>
          <a:prstGeom prst="rect">
            <a:avLst/>
          </a:prstGeom>
          <a:gradFill flip="none" rotWithShape="1">
            <a:gsLst>
              <a:gs pos="83000">
                <a:srgbClr val="002060"/>
              </a:gs>
              <a:gs pos="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CB2360-74BB-B002-B238-FBE7D2A0DB9B}"/>
              </a:ext>
            </a:extLst>
          </p:cNvPr>
          <p:cNvSpPr/>
          <p:nvPr userDrawn="1"/>
        </p:nvSpPr>
        <p:spPr>
          <a:xfrm>
            <a:off x="0" y="0"/>
            <a:ext cx="11527971" cy="318790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4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ctr" defTabSz="1672300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225" indent="-1254225" algn="l" defTabSz="1672300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488" indent="-1045188" algn="l" defTabSz="1672300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751" indent="-836150" algn="l" defTabSz="1672300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3052" indent="-836150" algn="l" defTabSz="1672300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5352" indent="-836150" algn="l" defTabSz="1672300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7652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99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22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4554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30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6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9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92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15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38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61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8404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slide" Target="slide3.xml"/><Relationship Id="rId21" Type="http://schemas.openxmlformats.org/officeDocument/2006/relationships/slide" Target="slide2.xml"/><Relationship Id="rId7" Type="http://schemas.openxmlformats.org/officeDocument/2006/relationships/slide" Target="slide5.xml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hyperlink" Target="http://www.jmp.com/webinar" TargetMode="External"/><Relationship Id="rId24" Type="http://schemas.openxmlformats.org/officeDocument/2006/relationships/image" Target="../media/image14.png"/><Relationship Id="rId5" Type="http://schemas.openxmlformats.org/officeDocument/2006/relationships/slide" Target="slide6.xml"/><Relationship Id="rId15" Type="http://schemas.openxmlformats.org/officeDocument/2006/relationships/hyperlink" Target="mailto:Volker.Kraft@jmp.com" TargetMode="External"/><Relationship Id="rId23" Type="http://schemas.openxmlformats.org/officeDocument/2006/relationships/slide" Target="slide7.xml"/><Relationship Id="rId10" Type="http://schemas.openxmlformats.org/officeDocument/2006/relationships/image" Target="../media/image5.png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slide" Target="slide4.xml"/><Relationship Id="rId14" Type="http://schemas.openxmlformats.org/officeDocument/2006/relationships/hyperlink" Target="mailto:J.J.M.Rijpkema@tue.nl" TargetMode="External"/><Relationship Id="rId2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jmp.com/teach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D5812-98F4-E8C9-1DE0-ED9FA093C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hlinkClick r:id="rId3" action="ppaction://hlinksldjump"/>
            <a:extLst>
              <a:ext uri="{FF2B5EF4-FFF2-40B4-BE49-F238E27FC236}">
                <a16:creationId xmlns:a16="http://schemas.microsoft.com/office/drawing/2014/main" id="{2892D1B0-45B1-111F-6E7F-D835B723A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033" y="12716622"/>
            <a:ext cx="4986578" cy="3289856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36" name="Picture 35">
            <a:hlinkClick r:id="rId5" action="ppaction://hlinksldjump"/>
            <a:extLst>
              <a:ext uri="{FF2B5EF4-FFF2-40B4-BE49-F238E27FC236}">
                <a16:creationId xmlns:a16="http://schemas.microsoft.com/office/drawing/2014/main" id="{42101E97-0811-5164-403A-F1867117E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62047" y="12654498"/>
            <a:ext cx="4984153" cy="3414723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34" name="Picture 33">
            <a:hlinkClick r:id="rId7" action="ppaction://hlinksldjump"/>
            <a:extLst>
              <a:ext uri="{FF2B5EF4-FFF2-40B4-BE49-F238E27FC236}">
                <a16:creationId xmlns:a16="http://schemas.microsoft.com/office/drawing/2014/main" id="{E271E2F7-DBDB-F240-702A-B047407436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87088" y="12628467"/>
            <a:ext cx="5170757" cy="3414722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33" name="Picture 32">
            <a:hlinkClick r:id="rId9" action="ppaction://hlinksldjump"/>
            <a:extLst>
              <a:ext uri="{FF2B5EF4-FFF2-40B4-BE49-F238E27FC236}">
                <a16:creationId xmlns:a16="http://schemas.microsoft.com/office/drawing/2014/main" id="{0B2B2EFE-4969-75FA-3AE5-F611350282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309774" y="12596477"/>
            <a:ext cx="5073112" cy="3393348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sp>
        <p:nvSpPr>
          <p:cNvPr id="80" name="Text Box 141">
            <a:extLst>
              <a:ext uri="{FF2B5EF4-FFF2-40B4-BE49-F238E27FC236}">
                <a16:creationId xmlns:a16="http://schemas.microsoft.com/office/drawing/2014/main" id="{3775CD41-9C90-F413-AAC6-E1144CFB6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707" y="11054454"/>
            <a:ext cx="3270964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Background</a:t>
            </a:r>
            <a:endParaRPr lang="en-US" sz="2900" b="1" dirty="0"/>
          </a:p>
        </p:txBody>
      </p:sp>
      <p:sp>
        <p:nvSpPr>
          <p:cNvPr id="81" name="Text Box 142">
            <a:extLst>
              <a:ext uri="{FF2B5EF4-FFF2-40B4-BE49-F238E27FC236}">
                <a16:creationId xmlns:a16="http://schemas.microsoft.com/office/drawing/2014/main" id="{DFEA53F8-AFD1-B9DB-1B0D-FCE9A9907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8834" y="18612850"/>
            <a:ext cx="279677" cy="39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5F8046-ADA9-94BD-C767-F64BBCD6D16F}"/>
              </a:ext>
            </a:extLst>
          </p:cNvPr>
          <p:cNvSpPr/>
          <p:nvPr/>
        </p:nvSpPr>
        <p:spPr>
          <a:xfrm>
            <a:off x="232742" y="3176068"/>
            <a:ext cx="37112295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8775">
              <a:tabLst>
                <a:tab pos="14336713" algn="l"/>
                <a:tab pos="24068088" algn="l"/>
              </a:tabLst>
            </a:pPr>
            <a:r>
              <a:rPr lang="en-US" sz="5000" dirty="0">
                <a:solidFill>
                  <a:schemeClr val="bg1"/>
                </a:solidFill>
              </a:rPr>
              <a:t> Abstract	Our Challenge	Our Scenario</a:t>
            </a:r>
          </a:p>
        </p:txBody>
      </p:sp>
      <p:sp>
        <p:nvSpPr>
          <p:cNvPr id="98" name="TextBox 3">
            <a:extLst>
              <a:ext uri="{FF2B5EF4-FFF2-40B4-BE49-F238E27FC236}">
                <a16:creationId xmlns:a16="http://schemas.microsoft.com/office/drawing/2014/main" id="{BCBE3777-F9B6-B73E-4164-75E21475B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654" y="18218641"/>
            <a:ext cx="17264240" cy="207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spcAft>
                <a:spcPts val="1200"/>
              </a:spcAft>
              <a:buSzPct val="25000"/>
            </a:pPr>
            <a:r>
              <a:rPr lang="en-US" sz="3200" dirty="0">
                <a:latin typeface="Arial"/>
                <a:ea typeface="Arial"/>
                <a:cs typeface="Arial"/>
                <a:sym typeface="Arial"/>
              </a:rPr>
              <a:t>For more slides, a JMP journal, and references using the capabilities mentioned here, look up our academic webinar from Feb 11</a:t>
            </a:r>
            <a:r>
              <a:rPr lang="en-US" sz="3200" baseline="30000" dirty="0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3200" dirty="0">
                <a:latin typeface="Arial"/>
                <a:ea typeface="Arial"/>
                <a:cs typeface="Arial"/>
                <a:sym typeface="Arial"/>
              </a:rPr>
              <a:t>, 2026 at </a:t>
            </a:r>
            <a:r>
              <a:rPr lang="en-US" sz="3200" dirty="0">
                <a:latin typeface="Arial"/>
                <a:ea typeface="Arial"/>
                <a:cs typeface="Arial"/>
                <a:sym typeface="Arial"/>
                <a:hlinkClick r:id="rId11"/>
              </a:rPr>
              <a:t>www.jmp.com/webinar</a:t>
            </a:r>
            <a:r>
              <a:rPr lang="en-US" sz="3200" dirty="0">
                <a:latin typeface="Arial"/>
                <a:ea typeface="Arial"/>
                <a:cs typeface="Arial"/>
                <a:sym typeface="Arial"/>
              </a:rPr>
              <a:t>, entitled:</a:t>
            </a:r>
          </a:p>
          <a:p>
            <a:pPr lvl="0">
              <a:spcAft>
                <a:spcPts val="1200"/>
              </a:spcAft>
              <a:buSzPct val="25000"/>
            </a:pPr>
            <a:r>
              <a:rPr lang="en-US" sz="36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“Focus, Simplify, and GenAI: Making JMP Easier to Use for Your Students”</a:t>
            </a:r>
            <a:endParaRPr lang="en-US" sz="32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Text Box 37">
            <a:extLst>
              <a:ext uri="{FF2B5EF4-FFF2-40B4-BE49-F238E27FC236}">
                <a16:creationId xmlns:a16="http://schemas.microsoft.com/office/drawing/2014/main" id="{14C76528-EFE9-F08B-D28D-536959D4F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12655" y="4408414"/>
            <a:ext cx="12621127" cy="420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2400"/>
              </a:spcAft>
            </a:pPr>
            <a:r>
              <a:rPr lang="en-US" sz="5400" b="1" dirty="0">
                <a:solidFill>
                  <a:srgbClr val="000000"/>
                </a:solidFill>
              </a:rPr>
              <a:t>Scenario:</a:t>
            </a:r>
            <a:r>
              <a:rPr lang="en-US" sz="5400" dirty="0">
                <a:solidFill>
                  <a:srgbClr val="000000"/>
                </a:solidFill>
              </a:rPr>
              <a:t> Teaching Intro Stats courses</a:t>
            </a:r>
          </a:p>
          <a:p>
            <a:pPr marL="1535113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JMP “</a:t>
            </a:r>
            <a:r>
              <a:rPr lang="en-US" sz="4000" b="1" dirty="0">
                <a:solidFill>
                  <a:srgbClr val="000000"/>
                </a:solidFill>
              </a:rPr>
              <a:t>baseline” </a:t>
            </a:r>
            <a:r>
              <a:rPr lang="en-US" sz="4000" dirty="0">
                <a:solidFill>
                  <a:srgbClr val="000000"/>
                </a:solidFill>
              </a:rPr>
              <a:t>off-the-shelf</a:t>
            </a:r>
          </a:p>
          <a:p>
            <a:pPr marL="1535113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JMP </a:t>
            </a:r>
            <a:r>
              <a:rPr lang="en-US" sz="4000" b="1" dirty="0">
                <a:solidFill>
                  <a:srgbClr val="000000"/>
                </a:solidFill>
              </a:rPr>
              <a:t>“customized” </a:t>
            </a:r>
            <a:r>
              <a:rPr lang="en-US" sz="4000" dirty="0">
                <a:solidFill>
                  <a:srgbClr val="000000"/>
                </a:solidFill>
              </a:rPr>
              <a:t>for new users</a:t>
            </a:r>
          </a:p>
          <a:p>
            <a:pPr marL="1535113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JMP </a:t>
            </a:r>
            <a:r>
              <a:rPr lang="en-US" sz="4000" b="1" dirty="0">
                <a:solidFill>
                  <a:srgbClr val="000000"/>
                </a:solidFill>
              </a:rPr>
              <a:t>“packaged”</a:t>
            </a:r>
            <a:r>
              <a:rPr lang="en-US" sz="4000" dirty="0">
                <a:solidFill>
                  <a:srgbClr val="000000"/>
                </a:solidFill>
              </a:rPr>
              <a:t> to lower barriers further</a:t>
            </a:r>
          </a:p>
          <a:p>
            <a:pPr marL="1535113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JMP </a:t>
            </a:r>
            <a:r>
              <a:rPr lang="en-US" sz="4000" b="1" dirty="0">
                <a:solidFill>
                  <a:srgbClr val="000000"/>
                </a:solidFill>
              </a:rPr>
              <a:t>“extended”</a:t>
            </a:r>
            <a:r>
              <a:rPr lang="en-US" sz="4000" dirty="0">
                <a:solidFill>
                  <a:srgbClr val="000000"/>
                </a:solidFill>
              </a:rPr>
              <a:t> with </a:t>
            </a:r>
            <a:r>
              <a:rPr lang="en-US" sz="4000" dirty="0" err="1">
                <a:solidFill>
                  <a:srgbClr val="000000"/>
                </a:solidFill>
              </a:rPr>
              <a:t>genAI</a:t>
            </a:r>
            <a:r>
              <a:rPr lang="en-US" sz="4000" dirty="0">
                <a:solidFill>
                  <a:srgbClr val="000000"/>
                </a:solidFill>
              </a:rPr>
              <a:t> and other tools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A501528-CB9B-E49C-28AE-414C77DA8894}"/>
              </a:ext>
            </a:extLst>
          </p:cNvPr>
          <p:cNvSpPr/>
          <p:nvPr/>
        </p:nvSpPr>
        <p:spPr>
          <a:xfrm>
            <a:off x="232742" y="9599431"/>
            <a:ext cx="37206936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>
                <a:solidFill>
                  <a:schemeClr val="bg1"/>
                </a:solidFill>
              </a:rPr>
              <a:t> Details								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A89407-C6C9-F01A-B9DA-AE0A1577445E}"/>
              </a:ext>
            </a:extLst>
          </p:cNvPr>
          <p:cNvCxnSpPr>
            <a:cxnSpLocks/>
          </p:cNvCxnSpPr>
          <p:nvPr/>
        </p:nvCxnSpPr>
        <p:spPr>
          <a:xfrm>
            <a:off x="13813161" y="3187909"/>
            <a:ext cx="0" cy="641152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DAF6819-96A1-5C90-3FF0-84F6E5EFB73C}"/>
              </a:ext>
            </a:extLst>
          </p:cNvPr>
          <p:cNvSpPr/>
          <p:nvPr/>
        </p:nvSpPr>
        <p:spPr>
          <a:xfrm>
            <a:off x="232742" y="17051146"/>
            <a:ext cx="37206936" cy="731520"/>
          </a:xfrm>
          <a:prstGeom prst="rect">
            <a:avLst/>
          </a:prstGeom>
          <a:solidFill>
            <a:srgbClr val="44545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782088" algn="l"/>
              </a:tabLst>
            </a:pPr>
            <a:r>
              <a:rPr lang="en-US" sz="5000" dirty="0">
                <a:solidFill>
                  <a:schemeClr val="bg1"/>
                </a:solidFill>
              </a:rPr>
              <a:t> More Examples and References	Contact info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A2EA51D-C05E-8029-2884-49E79B42498A}"/>
              </a:ext>
            </a:extLst>
          </p:cNvPr>
          <p:cNvCxnSpPr>
            <a:cxnSpLocks/>
          </p:cNvCxnSpPr>
          <p:nvPr/>
        </p:nvCxnSpPr>
        <p:spPr>
          <a:xfrm flipH="1">
            <a:off x="21516975" y="17051146"/>
            <a:ext cx="5564" cy="37605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99F4B3D7-B719-2C2A-0C91-777C73A993AA}"/>
              </a:ext>
            </a:extLst>
          </p:cNvPr>
          <p:cNvSpPr/>
          <p:nvPr/>
        </p:nvSpPr>
        <p:spPr>
          <a:xfrm>
            <a:off x="86653" y="-11821"/>
            <a:ext cx="37314852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ED12B2-0C5F-913A-FFDC-84C24C5AFAE6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1887200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Lost in JMP? Slimming Down for a Better Fit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6D204B-F6A3-B3C2-032C-993C739867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369694" y="338136"/>
            <a:ext cx="2484451" cy="2484451"/>
          </a:xfrm>
          <a:prstGeom prst="rect">
            <a:avLst/>
          </a:prstGeom>
        </p:spPr>
      </p:pic>
      <p:sp>
        <p:nvSpPr>
          <p:cNvPr id="3" name="Down Arrow 2">
            <a:extLst>
              <a:ext uri="{FF2B5EF4-FFF2-40B4-BE49-F238E27FC236}">
                <a16:creationId xmlns:a16="http://schemas.microsoft.com/office/drawing/2014/main" id="{10A473DD-AF47-0455-70E7-82E2E57F24F0}"/>
              </a:ext>
            </a:extLst>
          </p:cNvPr>
          <p:cNvSpPr/>
          <p:nvPr/>
        </p:nvSpPr>
        <p:spPr>
          <a:xfrm>
            <a:off x="24460201" y="5664194"/>
            <a:ext cx="511597" cy="2743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Text Box 141">
            <a:extLst>
              <a:ext uri="{FF2B5EF4-FFF2-40B4-BE49-F238E27FC236}">
                <a16:creationId xmlns:a16="http://schemas.microsoft.com/office/drawing/2014/main" id="{871AF039-A1A2-8E3C-840A-463EA3083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6731" y="11054454"/>
            <a:ext cx="2390915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Baseline</a:t>
            </a:r>
            <a:endParaRPr lang="en-US" sz="2900" b="1" dirty="0"/>
          </a:p>
        </p:txBody>
      </p:sp>
      <p:sp>
        <p:nvSpPr>
          <p:cNvPr id="11" name="Text Box 141">
            <a:extLst>
              <a:ext uri="{FF2B5EF4-FFF2-40B4-BE49-F238E27FC236}">
                <a16:creationId xmlns:a16="http://schemas.microsoft.com/office/drawing/2014/main" id="{80EEDC42-B6C4-FD2E-9C7B-ED671439C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11731" y="11085598"/>
            <a:ext cx="3187607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Customized</a:t>
            </a:r>
            <a:endParaRPr lang="en-US" sz="2900" b="1" dirty="0"/>
          </a:p>
        </p:txBody>
      </p:sp>
      <p:sp>
        <p:nvSpPr>
          <p:cNvPr id="19" name="Text Box 141">
            <a:extLst>
              <a:ext uri="{FF2B5EF4-FFF2-40B4-BE49-F238E27FC236}">
                <a16:creationId xmlns:a16="http://schemas.microsoft.com/office/drawing/2014/main" id="{5E223D0D-FEF6-F9DD-6ACA-4D948DB23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9643" y="11054454"/>
            <a:ext cx="2674647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Packaged</a:t>
            </a:r>
            <a:endParaRPr lang="en-US" sz="2900" b="1" dirty="0"/>
          </a:p>
        </p:txBody>
      </p:sp>
      <p:sp>
        <p:nvSpPr>
          <p:cNvPr id="21" name="Text Box 141">
            <a:extLst>
              <a:ext uri="{FF2B5EF4-FFF2-40B4-BE49-F238E27FC236}">
                <a16:creationId xmlns:a16="http://schemas.microsoft.com/office/drawing/2014/main" id="{D6E85DA8-7A9F-0567-0F1A-727A60AF5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9054" y="11054454"/>
            <a:ext cx="2588084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Extended</a:t>
            </a:r>
            <a:endParaRPr lang="en-US" sz="2900" b="1" dirty="0"/>
          </a:p>
        </p:txBody>
      </p:sp>
      <p:sp>
        <p:nvSpPr>
          <p:cNvPr id="23" name="Text Box 141">
            <a:extLst>
              <a:ext uri="{FF2B5EF4-FFF2-40B4-BE49-F238E27FC236}">
                <a16:creationId xmlns:a16="http://schemas.microsoft.com/office/drawing/2014/main" id="{2B6D990A-FA67-D975-4C00-82D1C8D71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77659" y="11054454"/>
            <a:ext cx="3016087" cy="7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/>
              <a:t>Discussion</a:t>
            </a:r>
            <a:endParaRPr lang="en-US" sz="29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F32099-6A39-9572-4C5C-6685C49D60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694882" y="796063"/>
            <a:ext cx="1842170" cy="16054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3">
            <a:extLst>
              <a:ext uri="{FF2B5EF4-FFF2-40B4-BE49-F238E27FC236}">
                <a16:creationId xmlns:a16="http://schemas.microsoft.com/office/drawing/2014/main" id="{4811E76F-3EDE-B0EA-B0D6-F8941E5DA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89734" y="17968010"/>
            <a:ext cx="11632931" cy="253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J.J.M. (Koo) Rijpkema		Volker Kraft</a:t>
            </a:r>
            <a:br>
              <a:rPr lang="en-US" sz="28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TU Eindhoven, NL			JMP</a:t>
            </a:r>
          </a:p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University Lecturer			Academic Ambassador</a:t>
            </a:r>
            <a:br>
              <a:rPr lang="en-US" sz="28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Mathematics &amp; Computer Science	JMP Academic Program</a:t>
            </a:r>
            <a:br>
              <a:rPr lang="en-US" sz="28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>
                <a:latin typeface="Arial"/>
                <a:ea typeface="Arial"/>
                <a:cs typeface="Arial"/>
                <a:sym typeface="Arial"/>
                <a:hlinkClick r:id="rId14"/>
              </a:rPr>
              <a:t>J.J.M.Rijpkema@tue.nl</a:t>
            </a: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800" dirty="0">
                <a:latin typeface="Arial"/>
                <a:ea typeface="Arial"/>
                <a:cs typeface="Arial"/>
                <a:sym typeface="Arial"/>
                <a:hlinkClick r:id="rId15"/>
              </a:rPr>
              <a:t>Volker.Kraft@jmp.com</a:t>
            </a: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686D1D-728B-A6E1-813B-B786C31D4A5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035637" y="18254048"/>
            <a:ext cx="1475153" cy="185760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9696BE-3882-C595-AF9B-53885E00C1E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40775" y="18218641"/>
            <a:ext cx="1893007" cy="1893007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hlinkClick r:id="rId11"/>
            <a:extLst>
              <a:ext uri="{FF2B5EF4-FFF2-40B4-BE49-F238E27FC236}">
                <a16:creationId xmlns:a16="http://schemas.microsoft.com/office/drawing/2014/main" id="{8E9E24F8-3F16-C34C-7043-3352F4B5FC2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0570" y="18045318"/>
            <a:ext cx="3636134" cy="22063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3132ACC-A8B1-7630-A6DA-00D0FD14D8A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819293" y="4466965"/>
            <a:ext cx="8055273" cy="4624204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A909AFE-12D0-7804-22B4-48C2A48E32E7}"/>
              </a:ext>
            </a:extLst>
          </p:cNvPr>
          <p:cNvCxnSpPr>
            <a:cxnSpLocks/>
          </p:cNvCxnSpPr>
          <p:nvPr/>
        </p:nvCxnSpPr>
        <p:spPr>
          <a:xfrm>
            <a:off x="23880697" y="3176068"/>
            <a:ext cx="0" cy="64233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630D095-F195-7B15-E685-D3C5613F835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434358" y="258196"/>
            <a:ext cx="2857500" cy="2857500"/>
          </a:xfrm>
          <a:prstGeom prst="rect">
            <a:avLst/>
          </a:prstGeom>
        </p:spPr>
      </p:pic>
      <p:sp>
        <p:nvSpPr>
          <p:cNvPr id="2" name="Text Box 37">
            <a:extLst>
              <a:ext uri="{FF2B5EF4-FFF2-40B4-BE49-F238E27FC236}">
                <a16:creationId xmlns:a16="http://schemas.microsoft.com/office/drawing/2014/main" id="{E97E90F0-1C7F-722B-F0D5-860843B8E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31" y="4181523"/>
            <a:ext cx="12556478" cy="5429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 algn="just">
              <a:lnSpc>
                <a:spcPct val="12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JMP’s long evolution brings great power, a user-friendly, accessible GUI without the need for coding, though first-time users might feel lost with all options provided.</a:t>
            </a:r>
          </a:p>
          <a:p>
            <a:pPr marL="457200" indent="-457200" algn="just">
              <a:lnSpc>
                <a:spcPct val="12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This talk presents a “software diet” approach that streamlines JMP using built‑in tools plus add‑ins like </a:t>
            </a:r>
            <a:r>
              <a:rPr lang="en-US" sz="3200" b="1" dirty="0">
                <a:solidFill>
                  <a:srgbClr val="000000"/>
                </a:solidFill>
              </a:rPr>
              <a:t>LearnBot</a:t>
            </a:r>
            <a:r>
              <a:rPr lang="en-US" sz="3200" dirty="0">
                <a:solidFill>
                  <a:srgbClr val="000000"/>
                </a:solidFill>
              </a:rPr>
              <a:t> and the </a:t>
            </a:r>
            <a:r>
              <a:rPr lang="en-US" sz="3200" b="1" dirty="0">
                <a:solidFill>
                  <a:srgbClr val="000000"/>
                </a:solidFill>
              </a:rPr>
              <a:t>Data Analysis Director</a:t>
            </a:r>
            <a:r>
              <a:rPr lang="en-US" sz="3200" dirty="0">
                <a:solidFill>
                  <a:srgbClr val="000000"/>
                </a:solidFill>
              </a:rPr>
              <a:t>.</a:t>
            </a:r>
          </a:p>
          <a:p>
            <a:pPr marL="457200" indent="-457200" algn="just">
              <a:lnSpc>
                <a:spcPct val="12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The result: clearer guidance, and a leaner, more focused JMP experience for students and new JMP users alike.</a:t>
            </a:r>
          </a:p>
        </p:txBody>
      </p:sp>
      <p:pic>
        <p:nvPicPr>
          <p:cNvPr id="10" name="Picture 9">
            <a:hlinkClick r:id="rId21" action="ppaction://hlinksldjump"/>
            <a:extLst>
              <a:ext uri="{FF2B5EF4-FFF2-40B4-BE49-F238E27FC236}">
                <a16:creationId xmlns:a16="http://schemas.microsoft.com/office/drawing/2014/main" id="{669CBC60-0F5D-AC07-C75A-2108074E000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60779" y="12665453"/>
            <a:ext cx="4986578" cy="324980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5" name="Picture 34">
            <a:hlinkClick r:id="rId23" action="ppaction://hlinksldjump"/>
            <a:extLst>
              <a:ext uri="{FF2B5EF4-FFF2-40B4-BE49-F238E27FC236}">
                <a16:creationId xmlns:a16="http://schemas.microsoft.com/office/drawing/2014/main" id="{3A013FFE-A870-7724-A238-E1990C3A024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561130" y="12714146"/>
            <a:ext cx="4941504" cy="3329043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sp>
        <p:nvSpPr>
          <p:cNvPr id="28" name="Down Arrow 24">
            <a:extLst>
              <a:ext uri="{FF2B5EF4-FFF2-40B4-BE49-F238E27FC236}">
                <a16:creationId xmlns:a16="http://schemas.microsoft.com/office/drawing/2014/main" id="{78B195B5-CB97-C115-7A2B-DCA17B3E7616}"/>
              </a:ext>
            </a:extLst>
          </p:cNvPr>
          <p:cNvSpPr/>
          <p:nvPr/>
        </p:nvSpPr>
        <p:spPr>
          <a:xfrm rot="16200000">
            <a:off x="18919740" y="10604885"/>
            <a:ext cx="457200" cy="16459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9" name="Down Arrow 24">
            <a:extLst>
              <a:ext uri="{FF2B5EF4-FFF2-40B4-BE49-F238E27FC236}">
                <a16:creationId xmlns:a16="http://schemas.microsoft.com/office/drawing/2014/main" id="{61F6224A-7A7C-7695-2B8B-E5F23C8FD4F2}"/>
              </a:ext>
            </a:extLst>
          </p:cNvPr>
          <p:cNvSpPr/>
          <p:nvPr/>
        </p:nvSpPr>
        <p:spPr>
          <a:xfrm rot="16200000">
            <a:off x="12252128" y="10604885"/>
            <a:ext cx="457200" cy="16459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1" name="Down Arrow 24">
            <a:extLst>
              <a:ext uri="{FF2B5EF4-FFF2-40B4-BE49-F238E27FC236}">
                <a16:creationId xmlns:a16="http://schemas.microsoft.com/office/drawing/2014/main" id="{AB451739-62DD-1C34-0438-991433281366}"/>
              </a:ext>
            </a:extLst>
          </p:cNvPr>
          <p:cNvSpPr/>
          <p:nvPr/>
        </p:nvSpPr>
        <p:spPr>
          <a:xfrm rot="16200000">
            <a:off x="24860396" y="10640123"/>
            <a:ext cx="457200" cy="16459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4263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0ED533-55A8-B968-8700-1188D3DB6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6859" y="13173703"/>
            <a:ext cx="9240687" cy="6055628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B79A19-CD47-F8DF-2088-5D1A63718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209" y="13129076"/>
            <a:ext cx="9206427" cy="6032876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941111-A855-7C22-EDE3-7E793E4C5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7963" y="4446989"/>
            <a:ext cx="8938810" cy="591389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B01FDCE-FAE0-8144-BF5A-4EA3100636E7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2409488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Background: Engineering Statistics Courses using JMP</a:t>
            </a:r>
            <a:endParaRPr lang="en-US" sz="8000" dirty="0"/>
          </a:p>
        </p:txBody>
      </p:sp>
      <p:sp>
        <p:nvSpPr>
          <p:cNvPr id="35" name="Rectangle 34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BA3DF2-DFDF-0D46-46C7-634891382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868" y="4446989"/>
            <a:ext cx="8940635" cy="605864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03976BA-1088-8654-3F74-A0C22F1ADBBD}"/>
              </a:ext>
            </a:extLst>
          </p:cNvPr>
          <p:cNvGrpSpPr/>
          <p:nvPr/>
        </p:nvGrpSpPr>
        <p:grpSpPr>
          <a:xfrm>
            <a:off x="14435113" y="16201517"/>
            <a:ext cx="8326593" cy="3023566"/>
            <a:chOff x="14358935" y="16491857"/>
            <a:chExt cx="8326593" cy="302356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109C1D9-ED91-8B2F-90E7-9AD77EE718D1}"/>
                </a:ext>
              </a:extLst>
            </p:cNvPr>
            <p:cNvSpPr txBox="1"/>
            <p:nvPr/>
          </p:nvSpPr>
          <p:spPr>
            <a:xfrm>
              <a:off x="14358935" y="18407427"/>
              <a:ext cx="8326593" cy="110799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hlinkClick r:id="rId6"/>
                </a:rPr>
                <a:t>www.jmp.com/teach</a:t>
              </a:r>
              <a:r>
                <a:rPr lang="en-US" dirty="0"/>
                <a:t>  </a:t>
              </a:r>
              <a:endParaRPr lang="LID4096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BEE75EF-6DE9-C597-9282-4953BB58A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60227" y="16491857"/>
              <a:ext cx="8192643" cy="197195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18718F5F-AEAF-4CDF-2C7C-7FA0981D02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90021" y="7486276"/>
            <a:ext cx="11416779" cy="7440440"/>
          </a:xfrm>
          <a:prstGeom prst="rect">
            <a:avLst/>
          </a:prstGeom>
          <a:ln w="152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15452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CECFF-C278-1CE1-F5A3-D6457DC8B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107AA-4C81-3393-5AA4-67153B084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8630" y="4391656"/>
            <a:ext cx="9077315" cy="6196490"/>
          </a:xfrm>
          <a:prstGeom prst="rect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CB8D96-0431-598D-FF05-7F7544D3B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13440" y="13103304"/>
            <a:ext cx="9254106" cy="6201065"/>
          </a:xfrm>
          <a:prstGeom prst="rect">
            <a:avLst/>
          </a:prstGeom>
          <a:ln w="28575">
            <a:solidFill>
              <a:srgbClr val="FF33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BB60D-0D2B-7AAD-69B1-810373DFE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1172" y="7476867"/>
            <a:ext cx="11711989" cy="7726892"/>
          </a:xfrm>
          <a:prstGeom prst="rect">
            <a:avLst/>
          </a:prstGeom>
          <a:ln w="152400">
            <a:solidFill>
              <a:srgbClr val="FF3300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86101CE-E3B5-85E0-E4BA-4D6237C046DA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4190663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Baseline: JMP Student Edition Off-the-Shelf</a:t>
            </a:r>
            <a:endParaRPr lang="en-US" sz="8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DC67B70-FB8F-DEDA-62AB-D415950AFD0D}"/>
              </a:ext>
            </a:extLst>
          </p:cNvPr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B13A002B-E991-4E49-134B-4355CC9A1386}"/>
              </a:ext>
            </a:extLst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FF1B9D-F603-728C-E236-C2463DA46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6202" y="4503431"/>
            <a:ext cx="9077316" cy="605864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C211DF-8DEA-DA00-0355-F9860D67E0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5868" y="13103304"/>
            <a:ext cx="9174144" cy="605864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4709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E74EA-FD8D-C491-0A75-DF15C0A08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A422CC-1B45-AE21-577A-90AF21438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0803" y="6759590"/>
            <a:ext cx="11860616" cy="7933434"/>
          </a:xfrm>
          <a:prstGeom prst="rect">
            <a:avLst/>
          </a:prstGeom>
          <a:ln w="152400">
            <a:solidFill>
              <a:srgbClr val="FF3300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CC7649A-8574-62D2-8E45-0091C1CE9EAF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2050713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Customize: Built-In Support for Onboarding New Users</a:t>
            </a:r>
            <a:endParaRPr lang="en-US" sz="8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8425B3-307D-F00D-9EB8-797DE948FDE2}"/>
              </a:ext>
            </a:extLst>
          </p:cNvPr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B8646C27-23C2-9749-91B2-429B7C7CD763}"/>
              </a:ext>
            </a:extLst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7FC9CF-E1A9-3E8E-6068-31D45A624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0558" y="13103304"/>
            <a:ext cx="9237006" cy="62914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88487E-1C06-7082-E673-882F64FBB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9362" y="4456952"/>
            <a:ext cx="9102734" cy="60195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68B775-5386-CF0E-AE91-CB5CCAA38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868" y="4503431"/>
            <a:ext cx="9116509" cy="60864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C6D854-D80E-C62B-C492-6316B28B3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6202" y="13103304"/>
            <a:ext cx="9141351" cy="605864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126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2A888-E4AA-2596-2C70-53BF64FFB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7FED50-B414-3441-A784-57D8012AB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763" y="6958157"/>
            <a:ext cx="11597190" cy="7658680"/>
          </a:xfrm>
          <a:prstGeom prst="rect">
            <a:avLst/>
          </a:prstGeom>
          <a:ln w="152400">
            <a:solidFill>
              <a:srgbClr val="FF3300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8D39F7-107F-F0D2-54CA-2B56F972F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193" y="13111179"/>
            <a:ext cx="9325883" cy="636856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0571021-1D92-AD58-9787-5BB87D487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6536" y="4456952"/>
            <a:ext cx="9141410" cy="602634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373203-E2B6-89CF-C7BD-17B011B8A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69696" y="4456952"/>
            <a:ext cx="9037447" cy="60971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2CF0C05-D10E-791A-8846-14520E1BE0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60901" y="13111179"/>
            <a:ext cx="9296319" cy="636856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C95046AF-A623-A7CB-DF11-AD31519A86B4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2801600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Package: JMP Solutions for Sharing &amp; Reproducibility</a:t>
            </a:r>
            <a:endParaRPr lang="en-US" sz="8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F5E895A-2CA3-CE38-DF17-7ABF656EC5C3}"/>
              </a:ext>
            </a:extLst>
          </p:cNvPr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ED3C953A-376A-7086-1E9A-C75A014CF330}"/>
              </a:ext>
            </a:extLst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9955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310E2-D5C4-052A-B8DE-EC915C02D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609C8D-3CA4-4565-CE53-8311E07A2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8336" y="6389046"/>
            <a:ext cx="12056533" cy="8260123"/>
          </a:xfrm>
          <a:prstGeom prst="rect">
            <a:avLst/>
          </a:prstGeom>
          <a:ln w="152400">
            <a:solidFill>
              <a:srgbClr val="FF33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7E65C4-BA7C-741C-6FF3-54A8E9F26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8905" y="4434638"/>
            <a:ext cx="9199682" cy="6218931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8612583-845A-C348-45C1-54D9ADCD6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192" y="13103304"/>
            <a:ext cx="9253798" cy="609909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A6D061-4BD4-836E-88E1-D7438CC3FC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64719" y="13448802"/>
            <a:ext cx="9199682" cy="605864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607B34-55FB-0B58-F287-5E9198F07C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6201" y="4434638"/>
            <a:ext cx="9118099" cy="608096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65F5790-BF5D-D7F1-FB18-762DDEFB12EB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3647738" algn="l"/>
              </a:tabLst>
            </a:pPr>
            <a:r>
              <a:rPr lang="en-US" sz="7000" b="1" dirty="0"/>
              <a:t>	</a:t>
            </a:r>
            <a:r>
              <a:rPr lang="en-US" sz="8000" b="1" dirty="0"/>
              <a:t>Extend: Functionality for the Next Level</a:t>
            </a:r>
            <a:endParaRPr lang="en-US" sz="8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ABBD9E-08CD-D49E-31A5-DE078DAC9C43}"/>
              </a:ext>
            </a:extLst>
          </p:cNvPr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837B4D0B-9F6E-5280-7D43-39AA2A0A7FD3}"/>
              </a:ext>
            </a:extLst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657AF41-5536-1E54-B4A0-B0A3A2A000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36938" y="15675429"/>
            <a:ext cx="6977833" cy="448516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81341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4D694-A057-E663-DCE8-924D13850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326CB55-3BEA-8AFF-4DC3-3ACD70BB9DB9}"/>
              </a:ext>
            </a:extLst>
          </p:cNvPr>
          <p:cNvSpPr/>
          <p:nvPr/>
        </p:nvSpPr>
        <p:spPr>
          <a:xfrm>
            <a:off x="128238" y="135563"/>
            <a:ext cx="37206936" cy="30523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0" b="1" dirty="0"/>
              <a:t>								</a:t>
            </a:r>
            <a:r>
              <a:rPr lang="en-US" sz="8000" b="1" dirty="0"/>
              <a:t>Points for Discussion</a:t>
            </a:r>
            <a:endParaRPr lang="en-US" sz="8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73EA1F0-C374-FAA2-3B51-0BCFE96CD930}"/>
              </a:ext>
            </a:extLst>
          </p:cNvPr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B0E5227-A045-45B1-1F54-1E22857A716F}"/>
              </a:ext>
            </a:extLst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EEEFCF-449D-A235-FF7F-25B060D1E64A}"/>
              </a:ext>
            </a:extLst>
          </p:cNvPr>
          <p:cNvSpPr txBox="1"/>
          <p:nvPr/>
        </p:nvSpPr>
        <p:spPr>
          <a:xfrm>
            <a:off x="1659466" y="4584442"/>
            <a:ext cx="9753602" cy="65556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Teaching Intro Stats, where would you recommend to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“slim down" JMP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first?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Data table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Main menus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Red triangle menus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JMP output (analysis reports)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Other?</a:t>
            </a:r>
            <a:endParaRPr lang="en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0D86F-B713-7A1A-FA8D-BB8FC7FD5E69}"/>
              </a:ext>
            </a:extLst>
          </p:cNvPr>
          <p:cNvSpPr txBox="1"/>
          <p:nvPr/>
        </p:nvSpPr>
        <p:spPr>
          <a:xfrm>
            <a:off x="12127898" y="4584441"/>
            <a:ext cx="12241389" cy="65556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built-in capabilities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do you use most to get your students started in JMP?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Custom menu or toolbar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Platform Presets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Saved analyses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Journals and Projects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Workflows and Notebooks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Other? </a:t>
            </a:r>
            <a:endParaRPr lang="en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0FA596-A6B4-87F0-B080-AC96162682C4}"/>
              </a:ext>
            </a:extLst>
          </p:cNvPr>
          <p:cNvSpPr txBox="1"/>
          <p:nvPr/>
        </p:nvSpPr>
        <p:spPr>
          <a:xfrm>
            <a:off x="25084118" y="4584441"/>
            <a:ext cx="10719830" cy="80945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external resources and extensions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do you appreciate most to take your students to the next level?</a:t>
            </a:r>
            <a:r>
              <a:rPr lang="en-DE" sz="6000" dirty="0"/>
              <a:t> 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Learning Library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JMP Help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Student Menu add-in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Data Analysis Director add-in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LearnBot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add-in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Assistant add-in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Other? </a:t>
            </a:r>
            <a:endParaRPr lang="en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5F55F-F14F-4341-9387-1B9B85F77997}"/>
              </a:ext>
            </a:extLst>
          </p:cNvPr>
          <p:cNvSpPr txBox="1"/>
          <p:nvPr/>
        </p:nvSpPr>
        <p:spPr>
          <a:xfrm>
            <a:off x="25084118" y="13929943"/>
            <a:ext cx="10719830" cy="5943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What role should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GenAI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 play in the future of statistical education?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Essential tool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Supplementary aid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Optional support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Minimal role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Not part of education</a:t>
            </a:r>
          </a:p>
          <a:p>
            <a:endParaRPr lang="en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7DCD33-7ED5-6D1C-894D-20871D2000D8}"/>
              </a:ext>
            </a:extLst>
          </p:cNvPr>
          <p:cNvSpPr txBox="1"/>
          <p:nvPr/>
        </p:nvSpPr>
        <p:spPr>
          <a:xfrm>
            <a:off x="1659465" y="12471517"/>
            <a:ext cx="22709822" cy="74020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How does JMP compare with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other software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(code or no-code) regarding usability and learning curve?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	- Excel, Python, R, SPSS, Minitab, Matlab, etc.</a:t>
            </a:r>
          </a:p>
          <a:p>
            <a:pPr>
              <a:spcBef>
                <a:spcPts val="600"/>
              </a:spcBef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What is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“simple enough”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for students starting with JMP?	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	- What is your experience?</a:t>
            </a:r>
          </a:p>
          <a:p>
            <a:pPr>
              <a:spcBef>
                <a:spcPts val="600"/>
              </a:spcBef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How can JMP better support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onboarding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 of first-time users?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	- New or enhanced built-in capabilities, new or enhanced resources, extensions?</a:t>
            </a:r>
          </a:p>
          <a:p>
            <a:pPr>
              <a:spcBef>
                <a:spcPts val="600"/>
              </a:spcBef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How can JMP help you taking users to the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next level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	- New or enhanced built-in capabilities, new or enhanced resources, extensions?</a:t>
            </a:r>
          </a:p>
        </p:txBody>
      </p:sp>
    </p:spTree>
    <p:extLst>
      <p:ext uri="{BB962C8B-B14F-4D97-AF65-F5344CB8AC3E}">
        <p14:creationId xmlns:p14="http://schemas.microsoft.com/office/powerpoint/2010/main" val="3713823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Metadata/LabelInfo.xml><?xml version="1.0" encoding="utf-8"?>
<clbl:labelList xmlns:clbl="http://schemas.microsoft.com/office/2020/mipLabelMetadata">
  <clbl:label id="{b1c14d5c-3625-45b3-a430-9552373a0c2f}" enabled="0" method="" siteId="{b1c14d5c-3625-45b3-a430-9552373a0c2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5852</TotalTime>
  <Words>565</Words>
  <Application>Microsoft Macintosh PowerPoint</Application>
  <PresentationFormat>Custom</PresentationFormat>
  <Paragraphs>68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ePB employee</dc:creator>
  <cp:lastModifiedBy>Volker Kraft</cp:lastModifiedBy>
  <cp:revision>68</cp:revision>
  <cp:lastPrinted>2026-02-05T10:09:23Z</cp:lastPrinted>
  <dcterms:created xsi:type="dcterms:W3CDTF">2017-08-28T19:07:22Z</dcterms:created>
  <dcterms:modified xsi:type="dcterms:W3CDTF">2026-02-05T13:42:15Z</dcterms:modified>
</cp:coreProperties>
</file>