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9" r:id="rId4"/>
    <p:sldId id="258" r:id="rId5"/>
  </p:sldIdLst>
  <p:sldSz cx="37463413" cy="21067713"/>
  <p:notesSz cx="6934200" cy="9232900"/>
  <p:defaultTextStyle>
    <a:defPPr>
      <a:defRPr lang="en-US"/>
    </a:defPPr>
    <a:lvl1pPr algn="l" defTabSz="1872966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1872966" algn="l" defTabSz="1872966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3745931" algn="l" defTabSz="1872966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5618897" algn="l" defTabSz="1872966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7491862" algn="l" defTabSz="1872966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9364828" algn="l" defTabSz="374593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11237793" algn="l" defTabSz="374593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13110759" algn="l" defTabSz="374593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14983724" algn="l" defTabSz="374593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636" userDrawn="1">
          <p15:clr>
            <a:srgbClr val="A4A3A4"/>
          </p15:clr>
        </p15:guide>
        <p15:guide id="2" pos="11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94683" autoAdjust="0"/>
  </p:normalViewPr>
  <p:slideViewPr>
    <p:cSldViewPr snapToGrid="0" snapToObjects="1">
      <p:cViewPr>
        <p:scale>
          <a:sx n="30" d="100"/>
          <a:sy n="30" d="100"/>
        </p:scale>
        <p:origin x="402" y="486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9756" y="6544649"/>
            <a:ext cx="31843901" cy="45159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9512" y="11938371"/>
            <a:ext cx="26224389" cy="53839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6583C-727B-4371-A5DD-B668D5764255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371FC-8DBD-4577-8A5F-7F2D596A1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84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56DE1-5BC0-4F8D-A53F-701B189F835E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3296C-9291-4EB2-B621-3C715CD8C4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526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160974" y="633981"/>
            <a:ext cx="8429268" cy="13479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73170" y="633981"/>
            <a:ext cx="24663414" cy="13479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B4126-62DC-4267-845F-DE60C8EDF662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52E48-E95E-4AF6-A45D-48FD751A72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89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46539-D86F-4EE9-8E58-7D1D41B98785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6CAD5-23F4-472D-806D-E59870BDF6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227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352" y="13537960"/>
            <a:ext cx="31843901" cy="418428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9352" y="8929396"/>
            <a:ext cx="31843901" cy="460856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D3287-6F29-4D5A-800E-964054B06EF6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64743-C152-4A28-AC06-9F72F16859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17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171" y="3686852"/>
            <a:ext cx="16546341" cy="10426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43901" y="3686852"/>
            <a:ext cx="16546341" cy="10426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EB5D1-8600-4B4C-A9CC-0D0940C8A675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4DD2D-4F53-4A45-A90F-22E95A9924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139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3687"/>
            <a:ext cx="33717072" cy="351128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715854"/>
            <a:ext cx="16552847" cy="19653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3171" y="6681195"/>
            <a:ext cx="16552847" cy="12138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030900" y="4715854"/>
            <a:ext cx="16559349" cy="19653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030900" y="6681195"/>
            <a:ext cx="16559349" cy="12138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EA1AB-A8A9-4E08-94AA-0EFEE680E199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E0138-56E4-4A87-B7AB-C1E1BD49E5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1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23720-D806-41D3-9F54-58D466D2E5E9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449B-FA3D-4F68-BC71-E126C1738C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01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B5D27-504D-4D4D-9C8F-7701EB7A5070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C03E6-F665-4F90-8E6A-B328C4E9AF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90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7" y="838805"/>
            <a:ext cx="12325205" cy="35698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7154" y="838811"/>
            <a:ext cx="20943089" cy="179807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3177" y="4408620"/>
            <a:ext cx="12325205" cy="144109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4BBA3-486F-4EA2-BF66-DC15E820341C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F0298-54C0-433D-841F-BD0D9DCC32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83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3091" y="14747399"/>
            <a:ext cx="22478048" cy="17410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43091" y="1882438"/>
            <a:ext cx="22478048" cy="1264062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3091" y="16488413"/>
            <a:ext cx="22478048" cy="247253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2A461-236C-4FBC-9EDD-1633422FCD19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9FD57-0497-4521-AA3F-9E9D301429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034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873171" y="845309"/>
            <a:ext cx="33717072" cy="351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73171" y="4915802"/>
            <a:ext cx="33717072" cy="1390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73171" y="19526653"/>
            <a:ext cx="8741463" cy="112491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B4738E71-A77D-439B-9175-CC7371BCF5DE}" type="datetimeFigureOut">
              <a:rPr lang="en-US"/>
              <a:pPr>
                <a:defRPr/>
              </a:pPr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00000" y="19526653"/>
            <a:ext cx="11863414" cy="11249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48779" y="19526653"/>
            <a:ext cx="8741463" cy="112491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907D0360-A9EA-4DE5-8BB7-77B262FE4B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8"/>
          <p:cNvSpPr txBox="1">
            <a:spLocks noChangeArrowheads="1"/>
          </p:cNvSpPr>
          <p:nvPr/>
        </p:nvSpPr>
        <p:spPr bwMode="auto">
          <a:xfrm>
            <a:off x="23641902" y="19283432"/>
            <a:ext cx="1007659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Cochran, W. G. (1977). Sampling Techniques, WILEY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SAS_Institute_Inc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(2011). JMP.</a:t>
            </a:r>
          </a:p>
        </p:txBody>
      </p:sp>
      <p:sp>
        <p:nvSpPr>
          <p:cNvPr id="3077" name="TextBox 11"/>
          <p:cNvSpPr txBox="1">
            <a:spLocks noChangeArrowheads="1"/>
          </p:cNvSpPr>
          <p:nvPr/>
        </p:nvSpPr>
        <p:spPr bwMode="auto">
          <a:xfrm>
            <a:off x="2934481" y="5316131"/>
            <a:ext cx="9857878" cy="13665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large national business needed to sample 1300 service suppliers to evaluate their compliance with standards. The suppliers all provide similar services. The sampled suppliers will be asked to respond to 6 questions. The responses will be yes/no. The business believes ten percent of the questions will have an unfavorable response. Suppliers in compliance will have 5 or more favorable responses. What is the probability of a non-compliant supplier? What assumptions were made? What other factors need to be considered in this evaluation? What sample size is needed to measure the supplier compliance rate with in a chosen margin of error? The JMP®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profiler was used to investigate these questions and more. Sample sizes were developed based on the normal distribution and the hypergeometric distribution.</a:t>
            </a:r>
            <a:endParaRPr lang="en-US" sz="4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13384509" y="5046049"/>
            <a:ext cx="8980467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Assume the probability of </a:t>
            </a: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unfavorable response 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equal across all 6 questions,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Assume binary responses (respondents will give clear yes/no answers),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Assume 100%  timely response to survey.</a:t>
            </a: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 consider the effect  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responses 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accuracy.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TextBox 15"/>
          <p:cNvSpPr txBox="1">
            <a:spLocks noChangeArrowheads="1"/>
          </p:cNvSpPr>
          <p:nvPr/>
        </p:nvSpPr>
        <p:spPr bwMode="auto">
          <a:xfrm>
            <a:off x="13488445" y="16696577"/>
            <a:ext cx="8853089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Supplier compliance estimated using binomial distribution.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size estimates using both normal &amp; hypergeometric distribution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the JMP® Profiler develop sample size.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0" name="TextBox 17"/>
          <p:cNvSpPr txBox="1">
            <a:spLocks noChangeArrowheads="1"/>
          </p:cNvSpPr>
          <p:nvPr/>
        </p:nvSpPr>
        <p:spPr bwMode="auto">
          <a:xfrm>
            <a:off x="23550436" y="5046049"/>
            <a:ext cx="11731437" cy="747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0.114 Probability of non-compliance based on binomial distribution &amp; 100%  response accuracy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Sample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sizes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100% response accuracy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accuracy has a direct effect on compliance measures and survey margin of error 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1" name="TextBox 19"/>
          <p:cNvSpPr txBox="1">
            <a:spLocks noChangeArrowheads="1"/>
          </p:cNvSpPr>
          <p:nvPr/>
        </p:nvSpPr>
        <p:spPr bwMode="auto">
          <a:xfrm>
            <a:off x="23533936" y="14095453"/>
            <a:ext cx="1191276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expected the hypergeometric 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provided smaller sample.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Verifying response accuracy should be included as a part of survey follow-up. 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JMP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® Profiler provided a valuable tool to develop sample size.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2" name="TextBox 8"/>
          <p:cNvSpPr txBox="1">
            <a:spLocks noChangeArrowheads="1"/>
          </p:cNvSpPr>
          <p:nvPr/>
        </p:nvSpPr>
        <p:spPr bwMode="auto">
          <a:xfrm>
            <a:off x="694944" y="0"/>
            <a:ext cx="36768469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JMP® to Develop a Sample Design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Supplier Standards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Compliance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Ned Jones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Statistician, 1-alpha Solutions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Wake Forest, NC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919-906-6795      </a:t>
            </a:r>
            <a:endParaRPr lang="en-US" sz="7200" dirty="0">
              <a:latin typeface="Tw Cen MT" panose="020B0602020104020603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934481" y="3785864"/>
            <a:ext cx="8980467" cy="833377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chemeClr val="tx1"/>
                </a:solidFill>
                <a:latin typeface="Times New Roman" panose="02020603050405020304" pitchFamily="18" charset="0"/>
              </a:rPr>
              <a:t>Abstract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3488446" y="15661565"/>
            <a:ext cx="8725709" cy="833377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384509" y="10897135"/>
            <a:ext cx="8980467" cy="92847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Objectives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3533936" y="3844544"/>
            <a:ext cx="7967820" cy="92080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3705053" y="12831968"/>
            <a:ext cx="8625103" cy="1032652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3583907" y="18065771"/>
            <a:ext cx="8779720" cy="833377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3361068" y="3813859"/>
            <a:ext cx="8980467" cy="92847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Assumptions &amp; Factors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13424755" y="11925628"/>
            <a:ext cx="8980467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000" dirty="0" smtClean="0">
                <a:latin typeface="Times New Roman" panose="02020603050405020304" pitchFamily="18" charset="0"/>
              </a:rPr>
              <a:t>Estimate the probability of a noncompliant supplier.</a:t>
            </a:r>
            <a:endParaRPr lang="en-US" sz="4000" dirty="0">
              <a:latin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000" dirty="0" smtClean="0">
                <a:latin typeface="Times New Roman" panose="02020603050405020304" pitchFamily="18" charset="0"/>
              </a:rPr>
              <a:t>Estimate the sample size needed to be within a 2, 3 &amp; 4% margin of error.</a:t>
            </a:r>
            <a:endParaRPr lang="en-US" sz="4000" dirty="0">
              <a:latin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000" dirty="0" smtClean="0">
                <a:latin typeface="Times New Roman" panose="02020603050405020304" pitchFamily="18" charset="0"/>
              </a:rPr>
              <a:t>Demonstrate the effects inaccurate responses.</a:t>
            </a:r>
            <a:endParaRPr lang="en-US" sz="4000" dirty="0">
              <a:latin typeface="Tw Cen MT" panose="020B0602020104020603" pitchFamily="34" charset="0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1600" y="254000"/>
            <a:ext cx="6578601" cy="29718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909399"/>
              </p:ext>
            </p:extLst>
          </p:nvPr>
        </p:nvGraphicFramePr>
        <p:xfrm>
          <a:off x="24326995" y="7157348"/>
          <a:ext cx="9543905" cy="37980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6196"/>
                <a:gridCol w="3191817"/>
                <a:gridCol w="4485892"/>
              </a:tblGrid>
              <a:tr h="14654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Margin of error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Sample size .95 confidence based on normal distribution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Sample size .95 confidence based on hypergeometric distribution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7906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2%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585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559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7906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3%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351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305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7512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4%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227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188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80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3307097" y="5258389"/>
            <a:ext cx="14316925" cy="1283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The probability of non-compliance was easily calculated using </a:t>
            </a:r>
            <a:r>
              <a:rPr lang="en-US" sz="3600" dirty="0">
                <a:latin typeface="Times New Roman" panose="02020603050405020304" pitchFamily="18" charset="0"/>
              </a:rPr>
              <a:t>the JMP</a:t>
            </a:r>
            <a:r>
              <a:rPr lang="en-US" sz="3600" dirty="0" smtClean="0">
                <a:latin typeface="Times New Roman" panose="02020603050405020304" pitchFamily="18" charset="0"/>
              </a:rPr>
              <a:t>® binomial function. In the survey each supplier will asked to respond to 6 questions. It is expected that there will be a 10% chance of an unfavorable response, pr(neg) </a:t>
            </a:r>
            <a:r>
              <a:rPr lang="en-US" sz="3600" dirty="0" smtClean="0">
                <a:latin typeface="Times New Roman" panose="02020603050405020304" pitchFamily="18" charset="0"/>
              </a:rPr>
              <a:t>for each of </a:t>
            </a:r>
            <a:r>
              <a:rPr lang="en-US" sz="3600" dirty="0" smtClean="0">
                <a:latin typeface="Times New Roman" panose="02020603050405020304" pitchFamily="18" charset="0"/>
              </a:rPr>
              <a:t>the questions. We assume the probability of </a:t>
            </a:r>
            <a:r>
              <a:rPr lang="en-US" sz="3600" dirty="0">
                <a:latin typeface="Times New Roman" panose="02020603050405020304" pitchFamily="18" charset="0"/>
              </a:rPr>
              <a:t>an unfavorable response </a:t>
            </a:r>
            <a:r>
              <a:rPr lang="en-US" sz="3600" dirty="0" smtClean="0">
                <a:latin typeface="Times New Roman" panose="02020603050405020304" pitchFamily="18" charset="0"/>
              </a:rPr>
              <a:t>is equal across all 6 questions</a:t>
            </a:r>
            <a:r>
              <a:rPr lang="en-US" sz="3600" dirty="0">
                <a:latin typeface="Times New Roman" panose="02020603050405020304" pitchFamily="18" charset="0"/>
              </a:rPr>
              <a:t>. Suppliers in compliance will have 5 or more </a:t>
            </a:r>
            <a:r>
              <a:rPr lang="en-US" sz="3600" dirty="0" smtClean="0">
                <a:latin typeface="Times New Roman" panose="02020603050405020304" pitchFamily="18" charset="0"/>
              </a:rPr>
              <a:t>favorable survey </a:t>
            </a:r>
            <a:r>
              <a:rPr lang="en-US" sz="3600" dirty="0">
                <a:latin typeface="Times New Roman" panose="02020603050405020304" pitchFamily="18" charset="0"/>
              </a:rPr>
              <a:t>responses. </a:t>
            </a:r>
            <a:r>
              <a:rPr lang="en-US" sz="3600" dirty="0" smtClean="0">
                <a:latin typeface="Times New Roman" panose="02020603050405020304" pitchFamily="18" charset="0"/>
              </a:rPr>
              <a:t>In the binomial function the </a:t>
            </a:r>
            <a:r>
              <a:rPr lang="en-US" sz="3600" dirty="0" smtClean="0">
                <a:latin typeface="Times New Roman" panose="02020603050405020304" pitchFamily="18" charset="0"/>
              </a:rPr>
              <a:t>answer accuracy </a:t>
            </a:r>
            <a:r>
              <a:rPr lang="en-US" sz="3600" dirty="0" smtClean="0">
                <a:latin typeface="Times New Roman" panose="02020603050405020304" pitchFamily="18" charset="0"/>
              </a:rPr>
              <a:t>(z) </a:t>
            </a:r>
            <a:r>
              <a:rPr lang="en-US" sz="3600" dirty="0" smtClean="0">
                <a:latin typeface="Times New Roman" panose="02020603050405020304" pitchFamily="18" charset="0"/>
              </a:rPr>
              <a:t>was applied (multiplied) directly to p(neg). Applying these facts in the binomial function we get the probability of a compliant supplier pr(pass) as follow:</a:t>
            </a: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Pr(pass)=Binomial Distribution(p(neg)(accuracy </a:t>
            </a:r>
            <a:r>
              <a:rPr lang="en-US" sz="3600" dirty="0" smtClean="0">
                <a:latin typeface="Times New Roman" panose="02020603050405020304" pitchFamily="18" charset="0"/>
              </a:rPr>
              <a:t>(z)), </a:t>
            </a:r>
            <a:r>
              <a:rPr lang="en-US" sz="3600" dirty="0" smtClean="0">
                <a:latin typeface="Times New Roman" panose="02020603050405020304" pitchFamily="18" charset="0"/>
              </a:rPr>
              <a:t>6,1), </a:t>
            </a:r>
          </a:p>
          <a:p>
            <a:pPr marL="571500" lvl="1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Where according </a:t>
            </a:r>
            <a:r>
              <a:rPr lang="en-US" sz="3600" dirty="0">
                <a:latin typeface="Times New Roman" panose="02020603050405020304" pitchFamily="18" charset="0"/>
              </a:rPr>
              <a:t>JMP®</a:t>
            </a:r>
            <a:r>
              <a:rPr lang="en-US" sz="3600" dirty="0" smtClean="0">
                <a:latin typeface="Times New Roman" panose="02020603050405020304" pitchFamily="18" charset="0"/>
              </a:rPr>
              <a:t> : the Binomial </a:t>
            </a:r>
            <a:r>
              <a:rPr lang="en-US" sz="3600" dirty="0">
                <a:latin typeface="Times New Roman" panose="02020603050405020304" pitchFamily="18" charset="0"/>
              </a:rPr>
              <a:t>Distribution(p, n, k</a:t>
            </a:r>
            <a:r>
              <a:rPr lang="en-US" sz="3600" dirty="0" smtClean="0">
                <a:latin typeface="Times New Roman" panose="02020603050405020304" pitchFamily="18" charset="0"/>
              </a:rPr>
              <a:t>), Returns the </a:t>
            </a:r>
            <a:r>
              <a:rPr lang="en-US" sz="3600" dirty="0">
                <a:latin typeface="Times New Roman" panose="02020603050405020304" pitchFamily="18" charset="0"/>
              </a:rPr>
              <a:t>cdf for the binomial distribution with n trials, probability p of success for each trial, </a:t>
            </a:r>
            <a:r>
              <a:rPr lang="en-US" sz="3600" dirty="0" smtClean="0">
                <a:latin typeface="Times New Roman" panose="02020603050405020304" pitchFamily="18" charset="0"/>
              </a:rPr>
              <a:t>and k </a:t>
            </a:r>
            <a:r>
              <a:rPr lang="en-US" sz="3600" dirty="0">
                <a:latin typeface="Times New Roman" panose="02020603050405020304" pitchFamily="18" charset="0"/>
              </a:rPr>
              <a:t>successes</a:t>
            </a:r>
            <a:r>
              <a:rPr lang="en-US" sz="3600" dirty="0" smtClean="0">
                <a:latin typeface="Times New Roman" panose="02020603050405020304" pitchFamily="18" charset="0"/>
              </a:rPr>
              <a:t>.</a:t>
            </a:r>
          </a:p>
          <a:p>
            <a:pPr marL="571500" lvl="1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If we subtract this result from 1 we get the probability of a non-compliant supplier survey response.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The </a:t>
            </a:r>
            <a:r>
              <a:rPr lang="en-US" sz="3600" dirty="0">
                <a:latin typeface="Times New Roman" panose="02020603050405020304" pitchFamily="18" charset="0"/>
              </a:rPr>
              <a:t>image to the </a:t>
            </a:r>
            <a:r>
              <a:rPr lang="en-US" sz="3600" dirty="0" smtClean="0">
                <a:latin typeface="Times New Roman" panose="02020603050405020304" pitchFamily="18" charset="0"/>
              </a:rPr>
              <a:t>right is of the </a:t>
            </a:r>
            <a:r>
              <a:rPr lang="en-US" sz="3600" dirty="0" smtClean="0">
                <a:latin typeface="Times New Roman" panose="02020603050405020304" pitchFamily="18" charset="0"/>
              </a:rPr>
              <a:t>profiler used </a:t>
            </a:r>
            <a:r>
              <a:rPr lang="en-US" sz="3600" dirty="0" smtClean="0">
                <a:latin typeface="Times New Roman" panose="02020603050405020304" pitchFamily="18" charset="0"/>
              </a:rPr>
              <a:t>to present the probability  of a non-compliant </a:t>
            </a:r>
            <a:r>
              <a:rPr lang="en-US" sz="3600" dirty="0" smtClean="0">
                <a:latin typeface="Times New Roman" panose="02020603050405020304" pitchFamily="18" charset="0"/>
              </a:rPr>
              <a:t>supplier. </a:t>
            </a:r>
            <a:r>
              <a:rPr lang="en-US" sz="3600" dirty="0" smtClean="0">
                <a:latin typeface="Times New Roman" panose="02020603050405020304" pitchFamily="18" charset="0"/>
              </a:rPr>
              <a:t>We can see that as the probability of negative response to survey questions, pr(neg), increases the probability of a non-compliant supplier, pr(fail) increases.</a:t>
            </a: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In the profiler image we can see the effect of less than 100% accuracy (z). As accuracy decreases the probability of a non-compliant, pr(fail), declines and </a:t>
            </a:r>
            <a:r>
              <a:rPr lang="en-US" sz="3600" dirty="0">
                <a:latin typeface="Times New Roman" panose="02020603050405020304" pitchFamily="18" charset="0"/>
              </a:rPr>
              <a:t>the probability of </a:t>
            </a:r>
            <a:r>
              <a:rPr lang="en-US" sz="3600" dirty="0" smtClean="0">
                <a:latin typeface="Times New Roman" panose="02020603050405020304" pitchFamily="18" charset="0"/>
              </a:rPr>
              <a:t>compliance, pr(pass) increases.</a:t>
            </a:r>
          </a:p>
        </p:txBody>
      </p:sp>
      <p:sp>
        <p:nvSpPr>
          <p:cNvPr id="3082" name="TextBox 8"/>
          <p:cNvSpPr txBox="1">
            <a:spLocks noChangeArrowheads="1"/>
          </p:cNvSpPr>
          <p:nvPr/>
        </p:nvSpPr>
        <p:spPr bwMode="auto">
          <a:xfrm>
            <a:off x="694944" y="0"/>
            <a:ext cx="36768469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JMP® to Develop a Sample Design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Supplier Standards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Compliance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Ned Jones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Statistician, 1-alpha Solutions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Wake Forest, NC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919-906-6795      </a:t>
            </a:r>
            <a:endParaRPr lang="en-US" sz="7200" dirty="0">
              <a:latin typeface="Tw Cen MT" panose="020B06020201040206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307097" y="3767520"/>
            <a:ext cx="14791717" cy="92847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Probability of Non-compliance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6732" y="254000"/>
            <a:ext cx="6973959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0" name="Picture 9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5536" y="4695989"/>
            <a:ext cx="17485155" cy="1343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2077387" y="5061913"/>
            <a:ext cx="33235765" cy="1566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The sample development using normal distribution takes advantage of </a:t>
            </a:r>
            <a:r>
              <a:rPr lang="en-US" sz="3600" dirty="0" smtClean="0">
                <a:latin typeface="Times New Roman" panose="02020603050405020304" pitchFamily="18" charset="0"/>
              </a:rPr>
              <a:t>Cochran’s  </a:t>
            </a:r>
            <a:r>
              <a:rPr lang="en-US" sz="3600" dirty="0" smtClean="0">
                <a:latin typeface="Times New Roman" panose="02020603050405020304" pitchFamily="18" charset="0"/>
              </a:rPr>
              <a:t>normal approximation </a:t>
            </a:r>
            <a:r>
              <a:rPr lang="en-US" sz="3600" dirty="0" smtClean="0">
                <a:latin typeface="Times New Roman" panose="02020603050405020304" pitchFamily="18" charset="0"/>
              </a:rPr>
              <a:t>for the </a:t>
            </a:r>
            <a:r>
              <a:rPr lang="en-US" sz="3600" dirty="0" smtClean="0">
                <a:latin typeface="Times New Roman" panose="02020603050405020304" pitchFamily="18" charset="0"/>
              </a:rPr>
              <a:t>binomial </a:t>
            </a:r>
            <a:r>
              <a:rPr lang="en-US" sz="3600" dirty="0" smtClean="0">
                <a:latin typeface="Times New Roman" panose="02020603050405020304" pitchFamily="18" charset="0"/>
              </a:rPr>
              <a:t>distribution. </a:t>
            </a:r>
            <a:r>
              <a:rPr lang="en-US" sz="3600" dirty="0" smtClean="0">
                <a:latin typeface="Times New Roman" panose="02020603050405020304" pitchFamily="18" charset="0"/>
              </a:rPr>
              <a:t>The approximation is as follows: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</a:rPr>
              <a:t>                                                                                              </a:t>
            </a:r>
            <a:r>
              <a:rPr lang="en-US" sz="2000" dirty="0" smtClean="0">
                <a:latin typeface="Times New Roman" panose="02020603050405020304" pitchFamily="18" charset="0"/>
              </a:rPr>
              <a:t>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>
                <a:latin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</a:rPr>
              <a:t>                                                                                                          </a:t>
            </a:r>
            <a:r>
              <a:rPr lang="en-US" sz="3600" dirty="0" smtClean="0">
                <a:latin typeface="Times New Roman" panose="02020603050405020304" pitchFamily="18" charset="0"/>
              </a:rPr>
              <a:t>Where </a:t>
            </a:r>
            <a:r>
              <a:rPr lang="en-US" sz="3600" dirty="0">
                <a:latin typeface="Times New Roman" panose="02020603050405020304" pitchFamily="18" charset="0"/>
              </a:rPr>
              <a:t>p=pr(fail</a:t>
            </a:r>
            <a:r>
              <a:rPr lang="en-US" sz="3600" dirty="0" smtClean="0">
                <a:latin typeface="Times New Roman" panose="02020603050405020304" pitchFamily="18" charset="0"/>
              </a:rPr>
              <a:t>), the probability of a non-compliant supplier survey respondent,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                                                                                                           q</a:t>
            </a:r>
            <a:r>
              <a:rPr lang="en-US" sz="3600" dirty="0">
                <a:latin typeface="Times New Roman" panose="02020603050405020304" pitchFamily="18" charset="0"/>
              </a:rPr>
              <a:t>= pr(pass), the probability of a </a:t>
            </a:r>
            <a:r>
              <a:rPr lang="en-US" sz="3600" dirty="0" smtClean="0">
                <a:latin typeface="Times New Roman" panose="02020603050405020304" pitchFamily="18" charset="0"/>
              </a:rPr>
              <a:t>compliant supplier survey respondent,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                                                                                                           </a:t>
            </a:r>
            <a:r>
              <a:rPr lang="en-US" sz="3600" dirty="0">
                <a:latin typeface="Times New Roman" panose="02020603050405020304" pitchFamily="18" charset="0"/>
              </a:rPr>
              <a:t>n= the sample size</a:t>
            </a:r>
            <a:r>
              <a:rPr lang="en-US" sz="3600" dirty="0" smtClean="0">
                <a:latin typeface="Times New Roman" panose="02020603050405020304" pitchFamily="18" charset="0"/>
              </a:rPr>
              <a:t>, </a:t>
            </a:r>
            <a:r>
              <a:rPr lang="en-US" sz="3600" dirty="0" smtClean="0">
                <a:latin typeface="Times New Roman" panose="02020603050405020304" pitchFamily="18" charset="0"/>
              </a:rPr>
              <a:t>N</a:t>
            </a:r>
            <a:r>
              <a:rPr lang="en-US" sz="3600" dirty="0">
                <a:latin typeface="Times New Roman" panose="02020603050405020304" pitchFamily="18" charset="0"/>
              </a:rPr>
              <a:t>= the population of </a:t>
            </a:r>
            <a:r>
              <a:rPr lang="en-US" sz="3600" dirty="0">
                <a:latin typeface="Times New Roman" panose="02020603050405020304" pitchFamily="18" charset="0"/>
              </a:rPr>
              <a:t>suppliers and t(0.95</a:t>
            </a:r>
            <a:r>
              <a:rPr lang="en-US" sz="3600" dirty="0" smtClean="0">
                <a:latin typeface="Times New Roman" panose="02020603050405020304" pitchFamily="18" charset="0"/>
              </a:rPr>
              <a:t>) = </a:t>
            </a:r>
            <a:r>
              <a:rPr lang="en-US" sz="3600" dirty="0">
                <a:latin typeface="Times New Roman" panose="02020603050405020304" pitchFamily="18" charset="0"/>
              </a:rPr>
              <a:t>the </a:t>
            </a:r>
            <a:r>
              <a:rPr lang="en-US" sz="3600" dirty="0" smtClean="0">
                <a:latin typeface="Times New Roman" panose="02020603050405020304" pitchFamily="18" charset="0"/>
              </a:rPr>
              <a:t>p-</a:t>
            </a:r>
            <a:r>
              <a:rPr lang="en-US" sz="3600" dirty="0" smtClean="0">
                <a:latin typeface="Times New Roman" panose="02020603050405020304" pitchFamily="18" charset="0"/>
              </a:rPr>
              <a:t>th</a:t>
            </a:r>
            <a:r>
              <a:rPr lang="en-US" sz="3600" dirty="0" smtClean="0">
                <a:latin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</a:rPr>
              <a:t>quantile</a:t>
            </a:r>
            <a:r>
              <a:rPr lang="en-US" sz="3600" dirty="0">
                <a:latin typeface="Times New Roman" panose="02020603050405020304" pitchFamily="18" charset="0"/>
              </a:rPr>
              <a:t> from the Student’s t </a:t>
            </a:r>
            <a:r>
              <a:rPr lang="en-US" sz="3600" dirty="0" smtClean="0">
                <a:latin typeface="Times New Roman" panose="02020603050405020304" pitchFamily="18" charset="0"/>
              </a:rPr>
              <a:t>distribution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>
                <a:latin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</a:t>
            </a:r>
            <a:r>
              <a:rPr lang="en-US" sz="3600" dirty="0">
                <a:latin typeface="Times New Roman" panose="02020603050405020304" pitchFamily="18" charset="0"/>
              </a:rPr>
              <a:t>with degrees of freedom df</a:t>
            </a:r>
            <a:r>
              <a:rPr lang="en-US" sz="3600" dirty="0" smtClean="0">
                <a:latin typeface="Times New Roman" panose="02020603050405020304" pitchFamily="18" charset="0"/>
              </a:rPr>
              <a:t>. </a:t>
            </a:r>
            <a:r>
              <a:rPr lang="en-US" sz="3600" dirty="0" smtClean="0">
                <a:latin typeface="Times New Roman" panose="02020603050405020304" pitchFamily="18" charset="0"/>
              </a:rPr>
              <a:t>NonCentrality</a:t>
            </a:r>
            <a:r>
              <a:rPr lang="en-US" sz="3600" dirty="0" smtClean="0">
                <a:latin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</a:rPr>
              <a:t>defaults to 0. .</a:t>
            </a: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20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The portion of Cochran’s approximation, </a:t>
            </a:r>
            <a:r>
              <a:rPr lang="en-US" sz="3600" dirty="0" smtClean="0">
                <a:latin typeface="Times New Roman" panose="02020603050405020304" pitchFamily="18" charset="0"/>
              </a:rPr>
              <a:t>the expression after the +/- is set equal to the margin of error. We </a:t>
            </a:r>
            <a:r>
              <a:rPr lang="en-US" sz="3600" dirty="0" smtClean="0">
                <a:latin typeface="Times New Roman" panose="02020603050405020304" pitchFamily="18" charset="0"/>
              </a:rPr>
              <a:t>know N and </a:t>
            </a:r>
            <a:r>
              <a:rPr lang="en-US" sz="3600" dirty="0" smtClean="0">
                <a:latin typeface="Times New Roman" panose="02020603050405020304" pitchFamily="18" charset="0"/>
              </a:rPr>
              <a:t>p &amp; </a:t>
            </a:r>
            <a:r>
              <a:rPr lang="en-US" sz="3600" dirty="0" smtClean="0">
                <a:latin typeface="Times New Roman" panose="02020603050405020304" pitchFamily="18" charset="0"/>
              </a:rPr>
              <a:t>q from p(neg) </a:t>
            </a:r>
            <a:r>
              <a:rPr lang="en-US" sz="3600" dirty="0" smtClean="0">
                <a:latin typeface="Times New Roman" panose="02020603050405020304" pitchFamily="18" charset="0"/>
              </a:rPr>
              <a:t>so the </a:t>
            </a:r>
            <a:r>
              <a:rPr lang="en-US" sz="3600" dirty="0" smtClean="0">
                <a:latin typeface="Times New Roman" panose="02020603050405020304" pitchFamily="18" charset="0"/>
              </a:rPr>
              <a:t>equation can be solved for, n, the sample size by using an iterative approach. If </a:t>
            </a:r>
            <a:r>
              <a:rPr lang="en-US" sz="3600" dirty="0" smtClean="0">
                <a:latin typeface="Times New Roman" panose="02020603050405020304" pitchFamily="18" charset="0"/>
              </a:rPr>
              <a:t>the input variables, p, q &amp; N and </a:t>
            </a:r>
            <a:r>
              <a:rPr lang="en-US" sz="3600" dirty="0" smtClean="0">
                <a:latin typeface="Times New Roman" panose="02020603050405020304" pitchFamily="18" charset="0"/>
              </a:rPr>
              <a:t>Cochran approximation expression for margin of error </a:t>
            </a:r>
            <a:r>
              <a:rPr lang="en-US" sz="3600" dirty="0" smtClean="0">
                <a:latin typeface="Times New Roman" panose="02020603050405020304" pitchFamily="18" charset="0"/>
              </a:rPr>
              <a:t>are entered into </a:t>
            </a:r>
            <a:r>
              <a:rPr lang="en-US" sz="3600" dirty="0" smtClean="0">
                <a:latin typeface="Times New Roman" panose="02020603050405020304" pitchFamily="18" charset="0"/>
              </a:rPr>
              <a:t>a </a:t>
            </a:r>
            <a:r>
              <a:rPr lang="en-US" sz="3600" dirty="0">
                <a:latin typeface="Times New Roman" panose="02020603050405020304" pitchFamily="18" charset="0"/>
              </a:rPr>
              <a:t>JMP</a:t>
            </a:r>
            <a:r>
              <a:rPr lang="en-US" sz="3600" dirty="0" smtClean="0">
                <a:latin typeface="Times New Roman" panose="02020603050405020304" pitchFamily="18" charset="0"/>
              </a:rPr>
              <a:t>® file we can view the expression relationship in the profiler. After setting the known inputs we can adjust n to </a:t>
            </a:r>
            <a:r>
              <a:rPr lang="en-US" sz="3600" dirty="0" smtClean="0">
                <a:latin typeface="Times New Roman" panose="02020603050405020304" pitchFamily="18" charset="0"/>
              </a:rPr>
              <a:t>find the sample size for </a:t>
            </a:r>
            <a:r>
              <a:rPr lang="en-US" sz="3600" dirty="0" smtClean="0">
                <a:latin typeface="Times New Roman" panose="02020603050405020304" pitchFamily="18" charset="0"/>
              </a:rPr>
              <a:t>the desired margin of error. An image of the profiler is as follows: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Response accuracy shows a positive relationship with margin of error as accuracy increases the margin of error increases; however, as p(neg) increases the accuracy relationship changes eventually taking on the form of the p(neg) relationship.  Also as accuracy decreases the p(neg) relationship changes eventually taking the form of the accuracy relationship.</a:t>
            </a:r>
          </a:p>
        </p:txBody>
      </p:sp>
      <p:sp>
        <p:nvSpPr>
          <p:cNvPr id="3082" name="TextBox 8"/>
          <p:cNvSpPr txBox="1">
            <a:spLocks noChangeArrowheads="1"/>
          </p:cNvSpPr>
          <p:nvPr/>
        </p:nvSpPr>
        <p:spPr bwMode="auto">
          <a:xfrm>
            <a:off x="694944" y="0"/>
            <a:ext cx="36768469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</a:rPr>
              <a:t>Using JMP® to Develop a Sample Design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</a:rPr>
              <a:t>to </a:t>
            </a:r>
            <a:r>
              <a:rPr lang="en-US" sz="7200" b="1" dirty="0">
                <a:latin typeface="Times New Roman" panose="02020603050405020304" pitchFamily="18" charset="0"/>
              </a:rPr>
              <a:t>Measure Supplier Standards </a:t>
            </a:r>
            <a:r>
              <a:rPr lang="en-US" sz="7200" b="1" dirty="0" smtClean="0">
                <a:latin typeface="Times New Roman" panose="02020603050405020304" pitchFamily="18" charset="0"/>
              </a:rPr>
              <a:t>Compliance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</a:rPr>
              <a:t>Ned Jones</a:t>
            </a:r>
            <a:r>
              <a:rPr lang="en-US" sz="7200" b="1" dirty="0">
                <a:latin typeface="Times New Roman" panose="02020603050405020304" pitchFamily="18" charset="0"/>
              </a:rPr>
              <a:t>, </a:t>
            </a:r>
            <a:r>
              <a:rPr lang="en-US" sz="7200" b="1" dirty="0" smtClean="0">
                <a:latin typeface="Times New Roman" panose="02020603050405020304" pitchFamily="18" charset="0"/>
              </a:rPr>
              <a:t>Statistician, 1-alpha Solutions</a:t>
            </a:r>
            <a:r>
              <a:rPr lang="en-US" sz="2800" b="1" dirty="0" smtClean="0">
                <a:latin typeface="Times New Roman" panose="02020603050405020304" pitchFamily="18" charset="0"/>
              </a:rPr>
              <a:t>  </a:t>
            </a:r>
            <a:r>
              <a:rPr lang="en-US" sz="2800" dirty="0" smtClean="0">
                <a:latin typeface="Times New Roman" panose="02020603050405020304" pitchFamily="18" charset="0"/>
              </a:rPr>
              <a:t>    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Wake Forest, NC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919-906-6795      </a:t>
            </a:r>
            <a:endParaRPr lang="en-US" sz="7200" dirty="0">
              <a:latin typeface="Tw Cen MT" panose="020B06020201040206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77387" y="3767520"/>
            <a:ext cx="17534918" cy="92847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Sample Development – Normal Distribution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6732" y="254000"/>
            <a:ext cx="6973959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0919" y="5981468"/>
            <a:ext cx="20717943" cy="2024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387" y="10241949"/>
            <a:ext cx="31779257" cy="82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45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1980740" y="5061913"/>
            <a:ext cx="33397081" cy="775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sample development using hypergeometric distribution takes advantage of the features of the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JMP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® hypergeometric distribution function. The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JMP®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hypergeometric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is as follows:</a:t>
            </a:r>
          </a:p>
          <a:p>
            <a:pPr marL="571500" lvl="1" indent="0" eaLnBrk="1" hangingPunct="1">
              <a:spcBef>
                <a:spcPct val="0"/>
              </a:spcBef>
              <a:buNone/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Hypergeometric Distribution(N, K, n, x, &lt;r&gt;)</a:t>
            </a:r>
          </a:p>
          <a:p>
            <a:pPr marL="971550" lvl="2" indent="0" eaLnBrk="1" hangingPunct="1">
              <a:spcBef>
                <a:spcPct val="0"/>
              </a:spcBef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Returns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cumulative distribution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(cdf)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x for the hypergeometric distribution with</a:t>
            </a:r>
          </a:p>
          <a:p>
            <a:pPr marL="971550" lvl="2" indent="0" eaLnBrk="1" hangingPunct="1">
              <a:spcBef>
                <a:spcPct val="0"/>
              </a:spcBef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size N, K items in the category of interest, sample size n, count of interest x, and</a:t>
            </a:r>
          </a:p>
          <a:p>
            <a:pPr marL="971550" lvl="2" indent="0" eaLnBrk="1" hangingPunct="1">
              <a:spcBef>
                <a:spcPct val="0"/>
              </a:spcBef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optional odds ratio r.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K=(N)pr(fail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the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estimate of the number of non-compliant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supplier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population of suppliers,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 the population of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suppliers, n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the sample size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and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x=n[pr(fail) +/- the margin of error].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the hypergeometric distribution is not symmetric, the cdf for the lower distribution point, p(fail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)-(margin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error),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 be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subtracted from the cdf for the upper distribution point, p(fail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)+(margin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error).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 is the probability of the margin of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 for the given inputs. With N, K, x known the probability of the margin of error &gt;/= 0.95 can be solved for using an iterative approach by adjusting, n, the sample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size. If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 of the margin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error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entered into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JMP® file we can view the expression relationship in the profiler. After setting the known inputs we can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 the sample size,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n, until the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desired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 is found.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image of the profiler is as follows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082" name="TextBox 8"/>
          <p:cNvSpPr txBox="1">
            <a:spLocks noChangeArrowheads="1"/>
          </p:cNvSpPr>
          <p:nvPr/>
        </p:nvSpPr>
        <p:spPr bwMode="auto">
          <a:xfrm>
            <a:off x="694944" y="0"/>
            <a:ext cx="36768469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JMP® to Develop a Sample Design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Supplier Standards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Compliance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Ned Jones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Statistician, 1-alpha Solutions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dirty="0" smtClean="0">
                <a:latin typeface="Tw Cen MT" panose="020B0602020104020603" pitchFamily="34" charset="0"/>
              </a:rPr>
              <a:t>   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Wake Forest, NC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919-906-6795      </a:t>
            </a:r>
            <a:endParaRPr lang="en-US" sz="7200" dirty="0">
              <a:latin typeface="Tw Cen MT" panose="020B06020201040206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56670" y="3813859"/>
            <a:ext cx="20435772" cy="92847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Development – Hypergeometric Distribution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6732" y="254000"/>
            <a:ext cx="6973959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670" y="12817882"/>
            <a:ext cx="26079828" cy="7780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9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5892</TotalTime>
  <Words>1289</Words>
  <Application>Microsoft Office PowerPoint</Application>
  <PresentationFormat>Custom</PresentationFormat>
  <Paragraphs>108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ePosterBoards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Phillippe</dc:creator>
  <cp:lastModifiedBy>Ned Jones</cp:lastModifiedBy>
  <cp:revision>90</cp:revision>
  <cp:lastPrinted>2014-05-13T19:19:53Z</cp:lastPrinted>
  <dcterms:created xsi:type="dcterms:W3CDTF">2013-03-04T18:11:28Z</dcterms:created>
  <dcterms:modified xsi:type="dcterms:W3CDTF">2014-08-15T23:03:42Z</dcterms:modified>
</cp:coreProperties>
</file>