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emf" ContentType="image/x-emf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</p:sldIdLst>
  <p:sldSz cx="37463413" cy="21067713"/>
  <p:notesSz cx="6858000" cy="9144000"/>
  <p:defaultTextStyle>
    <a:defPPr>
      <a:defRPr lang="en-US"/>
    </a:defPPr>
    <a:lvl1pPr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1871663" indent="-141446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3744913" indent="-283051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5618163" indent="-424656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7491413" indent="-5662613" algn="l" defTabSz="18716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FD5EFAAD-0ECE-453E-9831-46B23BE46B34}">
      <p15:chartTrackingRefBased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>
    <p:restoredLeft sz="15620"/>
    <p:restoredTop sz="94660"/>
  </p:normalViewPr>
  <p:slideViewPr>
    <p:cSldViewPr snapToGrid="0" snapToObjects="1">
      <p:cViewPr varScale="1">
        <p:scale>
          <a:sx n="32" d="100"/>
          <a:sy n="32" d="100"/>
        </p:scale>
        <p:origin x="-1208" y="-104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72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45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18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91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364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3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1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983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68455E-66EE-364F-8BF3-F6F4A7AD24C4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11EC-786F-414D-A900-9A273AEC7AE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417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3374D-2F74-F845-8E50-BF210E39F19B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5D39-EECF-7447-87DE-60A0BFA8640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72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60974" y="633981"/>
            <a:ext cx="8429268" cy="13479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3170" y="633981"/>
            <a:ext cx="24663414" cy="13479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940176-2F61-7D44-A811-61B6EE4D3013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6DE9B-743B-7243-942A-D96515A4ED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678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FA5391-3EB1-4D4A-BCEE-EC9AA073AD86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886D-3B0B-B144-A532-51E47F02333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76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60"/>
            <a:ext cx="31843901" cy="4184281"/>
          </a:xfrm>
        </p:spPr>
        <p:txBody>
          <a:bodyPr anchor="t"/>
          <a:lstStyle>
            <a:lvl1pPr algn="l">
              <a:defRPr sz="16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6"/>
            <a:ext cx="31843901" cy="4608560"/>
          </a:xfrm>
        </p:spPr>
        <p:txBody>
          <a:bodyPr anchor="b"/>
          <a:lstStyle>
            <a:lvl1pPr marL="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1pPr>
            <a:lvl2pPr marL="1872966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45931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18897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491862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364828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237793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3110759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983724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9804B5-761B-124F-BB0F-C00264B542EB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A8918-3A0C-EF4F-BDB9-026E6BD4EED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594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171" y="3686852"/>
            <a:ext cx="16546341" cy="10426566"/>
          </a:xfrm>
        </p:spPr>
        <p:txBody>
          <a:bodyPr/>
          <a:lstStyle>
            <a:lvl1pPr>
              <a:defRPr sz="11500"/>
            </a:lvl1pPr>
            <a:lvl2pPr>
              <a:defRPr sz="98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43901" y="3686852"/>
            <a:ext cx="16546341" cy="10426566"/>
          </a:xfrm>
        </p:spPr>
        <p:txBody>
          <a:bodyPr/>
          <a:lstStyle>
            <a:lvl1pPr>
              <a:defRPr sz="11500"/>
            </a:lvl1pPr>
            <a:lvl2pPr>
              <a:defRPr sz="98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D2AD67-1E1E-E44A-80BA-CAE1B6273E72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5CDE-4738-B145-A4D3-D87B82FA4E7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229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7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4"/>
            <a:ext cx="16552847" cy="1965345"/>
          </a:xfrm>
        </p:spPr>
        <p:txBody>
          <a:bodyPr anchor="b"/>
          <a:lstStyle>
            <a:lvl1pPr marL="0" indent="0">
              <a:buNone/>
              <a:defRPr sz="9800" b="1"/>
            </a:lvl1pPr>
            <a:lvl2pPr marL="1872966" indent="0">
              <a:buNone/>
              <a:defRPr sz="8200" b="1"/>
            </a:lvl2pPr>
            <a:lvl3pPr marL="3745931" indent="0">
              <a:buNone/>
              <a:defRPr sz="7400" b="1"/>
            </a:lvl3pPr>
            <a:lvl4pPr marL="5618897" indent="0">
              <a:buNone/>
              <a:defRPr sz="6600" b="1"/>
            </a:lvl4pPr>
            <a:lvl5pPr marL="7491862" indent="0">
              <a:buNone/>
              <a:defRPr sz="6600" b="1"/>
            </a:lvl5pPr>
            <a:lvl6pPr marL="9364828" indent="0">
              <a:buNone/>
              <a:defRPr sz="6600" b="1"/>
            </a:lvl6pPr>
            <a:lvl7pPr marL="11237793" indent="0">
              <a:buNone/>
              <a:defRPr sz="6600" b="1"/>
            </a:lvl7pPr>
            <a:lvl8pPr marL="13110759" indent="0">
              <a:buNone/>
              <a:defRPr sz="6600" b="1"/>
            </a:lvl8pPr>
            <a:lvl9pPr marL="14983724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5"/>
            <a:ext cx="16552847" cy="12138320"/>
          </a:xfrm>
        </p:spPr>
        <p:txBody>
          <a:bodyPr/>
          <a:lstStyle>
            <a:lvl1pPr>
              <a:defRPr sz="98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900" y="4715854"/>
            <a:ext cx="16559349" cy="1965345"/>
          </a:xfrm>
        </p:spPr>
        <p:txBody>
          <a:bodyPr anchor="b"/>
          <a:lstStyle>
            <a:lvl1pPr marL="0" indent="0">
              <a:buNone/>
              <a:defRPr sz="9800" b="1"/>
            </a:lvl1pPr>
            <a:lvl2pPr marL="1872966" indent="0">
              <a:buNone/>
              <a:defRPr sz="8200" b="1"/>
            </a:lvl2pPr>
            <a:lvl3pPr marL="3745931" indent="0">
              <a:buNone/>
              <a:defRPr sz="7400" b="1"/>
            </a:lvl3pPr>
            <a:lvl4pPr marL="5618897" indent="0">
              <a:buNone/>
              <a:defRPr sz="6600" b="1"/>
            </a:lvl4pPr>
            <a:lvl5pPr marL="7491862" indent="0">
              <a:buNone/>
              <a:defRPr sz="6600" b="1"/>
            </a:lvl5pPr>
            <a:lvl6pPr marL="9364828" indent="0">
              <a:buNone/>
              <a:defRPr sz="6600" b="1"/>
            </a:lvl6pPr>
            <a:lvl7pPr marL="11237793" indent="0">
              <a:buNone/>
              <a:defRPr sz="6600" b="1"/>
            </a:lvl7pPr>
            <a:lvl8pPr marL="13110759" indent="0">
              <a:buNone/>
              <a:defRPr sz="6600" b="1"/>
            </a:lvl8pPr>
            <a:lvl9pPr marL="14983724" indent="0">
              <a:buNone/>
              <a:defRPr sz="6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900" y="6681195"/>
            <a:ext cx="16559349" cy="12138320"/>
          </a:xfrm>
        </p:spPr>
        <p:txBody>
          <a:bodyPr/>
          <a:lstStyle>
            <a:lvl1pPr>
              <a:defRPr sz="98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5F40A6-36DD-2042-A65D-358FC88D3DAC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3D836-7881-5245-A2FA-0E477B6BEC9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174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753DB7-1277-6042-A6C0-43544453C119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FC008-FAED-614E-B59F-C6FF68F4B4E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295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6032E8-2F80-B845-838E-3716086427CA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D2311-0C04-DE49-AE57-2D2E63C79F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146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7" y="838805"/>
            <a:ext cx="12325205" cy="3569809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11"/>
            <a:ext cx="20943089" cy="17980710"/>
          </a:xfrm>
        </p:spPr>
        <p:txBody>
          <a:bodyPr/>
          <a:lstStyle>
            <a:lvl1pPr>
              <a:defRPr sz="13100"/>
            </a:lvl1pPr>
            <a:lvl2pPr>
              <a:defRPr sz="11500"/>
            </a:lvl2pPr>
            <a:lvl3pPr>
              <a:defRPr sz="98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7" y="4408620"/>
            <a:ext cx="12325205" cy="14410901"/>
          </a:xfrm>
        </p:spPr>
        <p:txBody>
          <a:bodyPr/>
          <a:lstStyle>
            <a:lvl1pPr marL="0" indent="0">
              <a:buNone/>
              <a:defRPr sz="5700"/>
            </a:lvl1pPr>
            <a:lvl2pPr marL="1872966" indent="0">
              <a:buNone/>
              <a:defRPr sz="4900"/>
            </a:lvl2pPr>
            <a:lvl3pPr marL="3745931" indent="0">
              <a:buNone/>
              <a:defRPr sz="4100"/>
            </a:lvl3pPr>
            <a:lvl4pPr marL="5618897" indent="0">
              <a:buNone/>
              <a:defRPr sz="3700"/>
            </a:lvl4pPr>
            <a:lvl5pPr marL="7491862" indent="0">
              <a:buNone/>
              <a:defRPr sz="3700"/>
            </a:lvl5pPr>
            <a:lvl6pPr marL="9364828" indent="0">
              <a:buNone/>
              <a:defRPr sz="3700"/>
            </a:lvl6pPr>
            <a:lvl7pPr marL="11237793" indent="0">
              <a:buNone/>
              <a:defRPr sz="3700"/>
            </a:lvl7pPr>
            <a:lvl8pPr marL="13110759" indent="0">
              <a:buNone/>
              <a:defRPr sz="3700"/>
            </a:lvl8pPr>
            <a:lvl9pPr marL="14983724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6D9121-896A-2241-A59B-F677D3983048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D9806-BCD3-7844-9D30-62FDECDDE42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835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6"/>
          </a:xfrm>
        </p:spPr>
        <p:txBody>
          <a:bodyPr anchor="b"/>
          <a:lstStyle>
            <a:lvl1pPr algn="l">
              <a:defRPr sz="8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8"/>
            <a:ext cx="22478048" cy="12640628"/>
          </a:xfrm>
        </p:spPr>
        <p:txBody>
          <a:bodyPr rtlCol="0">
            <a:normAutofit/>
          </a:bodyPr>
          <a:lstStyle>
            <a:lvl1pPr marL="0" indent="0">
              <a:buNone/>
              <a:defRPr sz="13100"/>
            </a:lvl1pPr>
            <a:lvl2pPr marL="1872966" indent="0">
              <a:buNone/>
              <a:defRPr sz="11500"/>
            </a:lvl2pPr>
            <a:lvl3pPr marL="3745931" indent="0">
              <a:buNone/>
              <a:defRPr sz="9800"/>
            </a:lvl3pPr>
            <a:lvl4pPr marL="5618897" indent="0">
              <a:buNone/>
              <a:defRPr sz="8200"/>
            </a:lvl4pPr>
            <a:lvl5pPr marL="7491862" indent="0">
              <a:buNone/>
              <a:defRPr sz="8200"/>
            </a:lvl5pPr>
            <a:lvl6pPr marL="9364828" indent="0">
              <a:buNone/>
              <a:defRPr sz="8200"/>
            </a:lvl6pPr>
            <a:lvl7pPr marL="11237793" indent="0">
              <a:buNone/>
              <a:defRPr sz="8200"/>
            </a:lvl7pPr>
            <a:lvl8pPr marL="13110759" indent="0">
              <a:buNone/>
              <a:defRPr sz="8200"/>
            </a:lvl8pPr>
            <a:lvl9pPr marL="14983724" indent="0">
              <a:buNone/>
              <a:defRPr sz="8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31"/>
          </a:xfrm>
        </p:spPr>
        <p:txBody>
          <a:bodyPr/>
          <a:lstStyle>
            <a:lvl1pPr marL="0" indent="0">
              <a:buNone/>
              <a:defRPr sz="5700"/>
            </a:lvl1pPr>
            <a:lvl2pPr marL="1872966" indent="0">
              <a:buNone/>
              <a:defRPr sz="4900"/>
            </a:lvl2pPr>
            <a:lvl3pPr marL="3745931" indent="0">
              <a:buNone/>
              <a:defRPr sz="4100"/>
            </a:lvl3pPr>
            <a:lvl4pPr marL="5618897" indent="0">
              <a:buNone/>
              <a:defRPr sz="3700"/>
            </a:lvl4pPr>
            <a:lvl5pPr marL="7491862" indent="0">
              <a:buNone/>
              <a:defRPr sz="3700"/>
            </a:lvl5pPr>
            <a:lvl6pPr marL="9364828" indent="0">
              <a:buNone/>
              <a:defRPr sz="3700"/>
            </a:lvl6pPr>
            <a:lvl7pPr marL="11237793" indent="0">
              <a:buNone/>
              <a:defRPr sz="3700"/>
            </a:lvl7pPr>
            <a:lvl8pPr marL="13110759" indent="0">
              <a:buNone/>
              <a:defRPr sz="3700"/>
            </a:lvl8pPr>
            <a:lvl9pPr marL="14983724" indent="0">
              <a:buNone/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BF492F-3EC4-D34E-B88B-7BC987353620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D2750-D5BA-0E45-AD38-352B99CAE1A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172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1873250" y="844550"/>
            <a:ext cx="33716913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374593" tIns="187297" rIns="374593" bIns="1872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250" y="4916488"/>
            <a:ext cx="33716913" cy="139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374593" tIns="187297" rIns="374593" bIns="1872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250" y="19526250"/>
            <a:ext cx="8740775" cy="1125538"/>
          </a:xfrm>
          <a:prstGeom prst="rect">
            <a:avLst/>
          </a:prstGeom>
        </p:spPr>
        <p:txBody>
          <a:bodyPr vert="horz" wrap="square" lIns="374593" tIns="187297" rIns="374593" bIns="187297" numCol="1" anchor="ctr" anchorCtr="0" compatLnSpc="1">
            <a:prstTxWarp prst="textNoShape">
              <a:avLst/>
            </a:prstTxWarp>
          </a:bodyPr>
          <a:lstStyle>
            <a:lvl1pPr>
              <a:defRPr sz="4900">
                <a:solidFill>
                  <a:srgbClr val="898989"/>
                </a:solidFill>
              </a:defRPr>
            </a:lvl1pPr>
          </a:lstStyle>
          <a:p>
            <a:fld id="{673BBBC9-FC42-7B41-947C-BB40FB326523}" type="datetimeFigureOut">
              <a:rPr lang="en-US"/>
              <a:pPr/>
              <a:t>9/6/14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13" y="19526250"/>
            <a:ext cx="11863387" cy="1125538"/>
          </a:xfrm>
          <a:prstGeom prst="rect">
            <a:avLst/>
          </a:prstGeom>
        </p:spPr>
        <p:txBody>
          <a:bodyPr vert="horz" lIns="374593" tIns="187297" rIns="374593" bIns="187297" rtlCol="0" anchor="ctr"/>
          <a:lstStyle>
            <a:lvl1pPr algn="ctr" defTabSz="1872966" fontAlgn="auto">
              <a:spcBef>
                <a:spcPts val="0"/>
              </a:spcBef>
              <a:spcAft>
                <a:spcPts val="0"/>
              </a:spcAft>
              <a:defRPr sz="4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9388" y="19526250"/>
            <a:ext cx="8740775" cy="1125538"/>
          </a:xfrm>
          <a:prstGeom prst="rect">
            <a:avLst/>
          </a:prstGeom>
        </p:spPr>
        <p:txBody>
          <a:bodyPr vert="horz" wrap="square" lIns="374593" tIns="187297" rIns="374593" bIns="187297" numCol="1" anchor="ctr" anchorCtr="0" compatLnSpc="1">
            <a:prstTxWarp prst="textNoShape">
              <a:avLst/>
            </a:prstTxWarp>
          </a:bodyPr>
          <a:lstStyle>
            <a:lvl1pPr algn="r">
              <a:defRPr sz="4900">
                <a:solidFill>
                  <a:srgbClr val="898989"/>
                </a:solidFill>
              </a:defRPr>
            </a:lvl1pPr>
          </a:lstStyle>
          <a:p>
            <a:fld id="{4C7EF654-B782-794C-A98C-E69C87426FB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1871663" rtl="0" eaLnBrk="0" fontAlgn="base" hangingPunct="0">
        <a:spcBef>
          <a:spcPct val="0"/>
        </a:spcBef>
        <a:spcAft>
          <a:spcPct val="0"/>
        </a:spcAft>
        <a:defRPr sz="180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1871663" rtl="0" eaLnBrk="0" fontAlgn="base" hangingPunct="0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1872966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3745931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5618897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7491862" algn="ctr" defTabSz="1872966" rtl="0" fontAlgn="base">
        <a:spcBef>
          <a:spcPct val="0"/>
        </a:spcBef>
        <a:spcAft>
          <a:spcPct val="0"/>
        </a:spcAft>
        <a:defRPr sz="180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403350" indent="-1403350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3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3043238" indent="-116998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4681538" indent="-93503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9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6554788" indent="-93503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8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8428038" indent="-935038" algn="l" defTabSz="187166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8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0301310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4276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7241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20207" indent="-936483" algn="l" defTabSz="1872966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966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45931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18897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491862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364828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7793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0759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4983724" algn="l" defTabSz="1872966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>
            <a:spLocks noChangeArrowheads="1"/>
          </p:cNvSpPr>
          <p:nvPr/>
        </p:nvSpPr>
        <p:spPr bwMode="auto">
          <a:xfrm>
            <a:off x="130175" y="260350"/>
            <a:ext cx="37203063" cy="3062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60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Quality by Design Approach for an Immediate Release Tablet</a:t>
            </a:r>
          </a:p>
          <a:p>
            <a:pPr algn="ctr" defTabSz="1872966">
              <a:defRPr/>
            </a:pPr>
            <a:r>
              <a:rPr lang="en-US" sz="4800" b="1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Venkatesh (‘Venka’) Balasubramanian,</a:t>
            </a:r>
          </a:p>
          <a:p>
            <a:pPr algn="ctr" defTabSz="1872966">
              <a:defRPr/>
            </a:pPr>
            <a:r>
              <a:rPr lang="en-US" sz="4800" b="1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 Graduate Student, Rutgers University, New Brunswick, New Jersey, USA.</a:t>
            </a:r>
            <a:endParaRPr lang="en-US" sz="4800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ounded Rectangle 2"/>
          <p:cNvSpPr>
            <a:spLocks noChangeArrowheads="1"/>
          </p:cNvSpPr>
          <p:nvPr/>
        </p:nvSpPr>
        <p:spPr bwMode="auto">
          <a:xfrm>
            <a:off x="130175" y="3700463"/>
            <a:ext cx="9574213" cy="1143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4900" b="1" dirty="0" smtClean="0">
                <a:latin typeface="+mn-lt"/>
                <a:ea typeface="+mn-ea"/>
                <a:cs typeface="+mn-cs"/>
              </a:rPr>
              <a:t>Abstract</a:t>
            </a:r>
            <a:endParaRPr lang="en-US" sz="4900" b="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511175" y="14613196"/>
            <a:ext cx="9574213" cy="1144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4900" b="1" dirty="0">
                <a:latin typeface="+mn-lt"/>
                <a:ea typeface="+mn-ea"/>
                <a:cs typeface="+mn-cs"/>
              </a:rPr>
              <a:t>Objective</a:t>
            </a:r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12169571" y="3709988"/>
            <a:ext cx="9574213" cy="1143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4900" b="1" dirty="0" smtClean="0">
                <a:latin typeface="+mn-lt"/>
                <a:ea typeface="+mn-ea"/>
                <a:cs typeface="+mn-cs"/>
              </a:rPr>
              <a:t>Factors</a:t>
            </a:r>
            <a:endParaRPr lang="en-US" sz="4900" b="1" dirty="0">
              <a:latin typeface="+mn-lt"/>
              <a:ea typeface="+mn-ea"/>
              <a:cs typeface="+mn-cs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12385538" y="12572637"/>
            <a:ext cx="9574213" cy="1144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4900" b="1" dirty="0" smtClean="0">
                <a:latin typeface="+mn-lt"/>
                <a:ea typeface="+mn-ea"/>
                <a:cs typeface="+mn-cs"/>
              </a:rPr>
              <a:t>Results</a:t>
            </a:r>
            <a:endParaRPr lang="en-US" sz="4900" b="1" dirty="0"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24688253" y="9002679"/>
            <a:ext cx="9574213" cy="11445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4900" b="1" dirty="0">
                <a:latin typeface="+mn-lt"/>
                <a:ea typeface="+mn-ea"/>
                <a:cs typeface="+mn-cs"/>
              </a:rPr>
              <a:t>Conclusions</a:t>
            </a: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24688253" y="16111734"/>
            <a:ext cx="9574213" cy="1144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lIns="374593" tIns="187297" rIns="374593" bIns="187297" anchor="ctr"/>
          <a:lstStyle/>
          <a:p>
            <a:pPr algn="ctr" defTabSz="1872966">
              <a:defRPr/>
            </a:pPr>
            <a:r>
              <a:rPr lang="en-US" sz="4900" b="1" dirty="0">
                <a:latin typeface="+mn-lt"/>
                <a:ea typeface="+mn-ea"/>
                <a:cs typeface="+mn-cs"/>
              </a:rPr>
              <a:t>References</a:t>
            </a:r>
          </a:p>
        </p:txBody>
      </p:sp>
      <p:sp>
        <p:nvSpPr>
          <p:cNvPr id="1035" name="TextBox 8"/>
          <p:cNvSpPr txBox="1">
            <a:spLocks noChangeArrowheads="1"/>
          </p:cNvSpPr>
          <p:nvPr/>
        </p:nvSpPr>
        <p:spPr bwMode="auto">
          <a:xfrm>
            <a:off x="23202172" y="17323040"/>
            <a:ext cx="13711237" cy="370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457200" indent="-457200" algn="just" eaLnBrk="1" hangingPunct="1">
              <a:buFont typeface="Arial" pitchFamily="34" charset="0"/>
              <a:buChar char="•"/>
            </a:pPr>
            <a:r>
              <a:rPr lang="en-US" sz="3600" dirty="0" smtClean="0"/>
              <a:t>FDA </a:t>
            </a:r>
            <a:r>
              <a:rPr lang="en-US" sz="3600" dirty="0"/>
              <a:t>Guidance </a:t>
            </a:r>
            <a:r>
              <a:rPr lang="en-US" sz="3600" dirty="0" smtClean="0"/>
              <a:t>on </a:t>
            </a:r>
            <a:r>
              <a:rPr lang="en-US" sz="3600" dirty="0"/>
              <a:t>Immediate Release Solid Oral Dosage Forms. Scale-up and </a:t>
            </a:r>
            <a:r>
              <a:rPr lang="en-US" sz="3600" dirty="0" smtClean="0"/>
              <a:t>Post Approval Changes (SUPAC): </a:t>
            </a:r>
            <a:r>
              <a:rPr lang="en-US" sz="3600" dirty="0"/>
              <a:t>Chemistry, Manufacturing, and Controls. </a:t>
            </a:r>
            <a:r>
              <a:rPr lang="en-US" sz="3600" dirty="0" smtClean="0"/>
              <a:t> In vitro dissolution and Bioequivalence</a:t>
            </a:r>
          </a:p>
          <a:p>
            <a:pPr marL="457200" indent="-457200" algn="just" eaLnBrk="1" hangingPunct="1">
              <a:buFont typeface="Arial" pitchFamily="34" charset="0"/>
              <a:buChar char="•"/>
            </a:pPr>
            <a:r>
              <a:rPr lang="en-US" sz="3600" dirty="0"/>
              <a:t>Design and Analysis of Experiments, Douglas C. </a:t>
            </a:r>
            <a:r>
              <a:rPr lang="en-US" sz="3600" dirty="0" smtClean="0"/>
              <a:t>Montgomery, 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Edition, Wiley</a:t>
            </a:r>
            <a:endParaRPr lang="en-US" sz="3600" dirty="0"/>
          </a:p>
        </p:txBody>
      </p:sp>
      <p:sp>
        <p:nvSpPr>
          <p:cNvPr id="1036" name="TextBox 11"/>
          <p:cNvSpPr txBox="1">
            <a:spLocks noChangeArrowheads="1"/>
          </p:cNvSpPr>
          <p:nvPr/>
        </p:nvSpPr>
        <p:spPr bwMode="auto">
          <a:xfrm>
            <a:off x="130175" y="4852988"/>
            <a:ext cx="11521894" cy="9842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r>
              <a:rPr lang="en-US" sz="4000" dirty="0" smtClean="0"/>
              <a:t> </a:t>
            </a:r>
            <a:r>
              <a:rPr lang="en-US" sz="4100" dirty="0" smtClean="0"/>
              <a:t>Immediate release (IR) tablet is a drug product ingested orally and broken down in the Gastro- Intestinal  (GI) </a:t>
            </a:r>
            <a:r>
              <a:rPr lang="en-US" sz="4100" dirty="0"/>
              <a:t>tract to provide immediate therapeutic </a:t>
            </a:r>
            <a:r>
              <a:rPr lang="en-US" sz="4100" dirty="0" smtClean="0"/>
              <a:t>relief from common ailments such as fever, pain, migraine headache etc.</a:t>
            </a:r>
            <a:endParaRPr lang="en-US" sz="4100" dirty="0"/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Quality by Design </a:t>
            </a:r>
            <a:r>
              <a:rPr lang="en-US" sz="4100" dirty="0"/>
              <a:t>(QbD) is about </a:t>
            </a:r>
            <a:r>
              <a:rPr lang="en-US" sz="4100" dirty="0" smtClean="0"/>
              <a:t>building quality </a:t>
            </a:r>
            <a:r>
              <a:rPr lang="en-US" sz="4100" dirty="0"/>
              <a:t>into </a:t>
            </a:r>
            <a:r>
              <a:rPr lang="en-US" sz="4100" dirty="0" smtClean="0"/>
              <a:t>products </a:t>
            </a:r>
            <a:r>
              <a:rPr lang="en-US" sz="4100" dirty="0"/>
              <a:t>and </a:t>
            </a:r>
            <a:r>
              <a:rPr lang="en-US" sz="4100" dirty="0" smtClean="0"/>
              <a:t>processes </a:t>
            </a:r>
            <a:r>
              <a:rPr lang="en-US" sz="4100" i="1" dirty="0" smtClean="0"/>
              <a:t>during</a:t>
            </a:r>
            <a:r>
              <a:rPr lang="en-US" sz="4100" dirty="0" smtClean="0"/>
              <a:t> development</a:t>
            </a:r>
            <a:endParaRPr lang="en-US" sz="4100" dirty="0"/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Drug product tablet manufacturing is either by Dry blend Vs. Wet Granulation process.</a:t>
            </a:r>
            <a:endParaRPr lang="en-US" sz="4100" dirty="0"/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Tablets are film coated using Hypromellose (‘HPMC ‘) or synthetic polymers such as Polyvinyl alcohol (‘PVA’) and other inactive ingredients such as</a:t>
            </a:r>
            <a:r>
              <a:rPr lang="en-US" sz="4100" dirty="0" smtClean="0"/>
              <a:t> Talc</a:t>
            </a:r>
            <a:r>
              <a:rPr lang="en-US" sz="4100" dirty="0" smtClean="0"/>
              <a:t>, Titanium dioxide and colorants (dyes).</a:t>
            </a:r>
            <a:endParaRPr lang="en-US" sz="4100" dirty="0"/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Polymer coating levels are usually between 1-3% w/w of total tablet weight.</a:t>
            </a:r>
            <a:endParaRPr lang="en-US" sz="4100" dirty="0"/>
          </a:p>
        </p:txBody>
      </p:sp>
      <p:sp>
        <p:nvSpPr>
          <p:cNvPr id="1037" name="TextBox 13"/>
          <p:cNvSpPr txBox="1">
            <a:spLocks noChangeArrowheads="1"/>
          </p:cNvSpPr>
          <p:nvPr/>
        </p:nvSpPr>
        <p:spPr bwMode="auto">
          <a:xfrm>
            <a:off x="511175" y="16111734"/>
            <a:ext cx="10088471" cy="479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just" eaLnBrk="1" hangingPunct="1"/>
            <a:r>
              <a:rPr lang="en-US" sz="4100" dirty="0" smtClean="0"/>
              <a:t>To formulate an immediate release drug product oral solid dosage form (‘tablet’ ) which provides fastest release of  drug measured via tablet dissolution (</a:t>
            </a:r>
            <a:r>
              <a:rPr lang="en-US" sz="4100" i="1" dirty="0" smtClean="0"/>
              <a:t>in vitro</a:t>
            </a:r>
            <a:r>
              <a:rPr lang="en-US" sz="4100" dirty="0" smtClean="0"/>
              <a:t>). Basis: Dissolution in acidic media (pH 2) based on the mean gastric residence time of 30 minutes.</a:t>
            </a:r>
            <a:endParaRPr lang="en-US" sz="4100" dirty="0"/>
          </a:p>
        </p:txBody>
      </p:sp>
      <p:sp>
        <p:nvSpPr>
          <p:cNvPr id="1039" name="TextBox 15"/>
          <p:cNvSpPr txBox="1">
            <a:spLocks noChangeArrowheads="1"/>
          </p:cNvSpPr>
          <p:nvPr/>
        </p:nvSpPr>
        <p:spPr bwMode="auto">
          <a:xfrm>
            <a:off x="12169571" y="4852988"/>
            <a:ext cx="10006149" cy="353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4100" dirty="0" smtClean="0"/>
              <a:t> Method of Manufacturing: </a:t>
            </a:r>
            <a:r>
              <a:rPr lang="en-US" sz="4100" dirty="0"/>
              <a:t>Wet Granulation </a:t>
            </a:r>
            <a:r>
              <a:rPr lang="en-US" sz="4100" dirty="0" smtClean="0"/>
              <a:t>vs Dry Blend </a:t>
            </a:r>
          </a:p>
          <a:p>
            <a:pPr eaLnBrk="1" hangingPunct="1">
              <a:buFont typeface="Arial" charset="0"/>
              <a:buChar char="•"/>
            </a:pPr>
            <a:r>
              <a:rPr lang="en-US" sz="4100" dirty="0" smtClean="0"/>
              <a:t>Type: Uncoated tablet vs Coated tablets</a:t>
            </a:r>
            <a:endParaRPr lang="en-US" sz="4100" dirty="0"/>
          </a:p>
          <a:p>
            <a:pPr eaLnBrk="1" hangingPunct="1">
              <a:buFont typeface="Arial" charset="0"/>
              <a:buChar char="•"/>
            </a:pPr>
            <a:r>
              <a:rPr lang="en-US" sz="4100" dirty="0" smtClean="0"/>
              <a:t> Coating type: HPMC vs PVA </a:t>
            </a:r>
            <a:endParaRPr lang="en-US" sz="4100" dirty="0"/>
          </a:p>
          <a:p>
            <a:pPr eaLnBrk="1" hangingPunct="1">
              <a:buFont typeface="Arial" charset="0"/>
              <a:buChar char="•"/>
            </a:pPr>
            <a:r>
              <a:rPr lang="en-US" sz="4100" dirty="0" smtClean="0"/>
              <a:t> Coating Weight gain: 1% vs 3%</a:t>
            </a:r>
            <a:endParaRPr lang="en-US" sz="4100" dirty="0"/>
          </a:p>
        </p:txBody>
      </p:sp>
      <p:sp>
        <p:nvSpPr>
          <p:cNvPr id="1041" name="TextBox 17"/>
          <p:cNvSpPr txBox="1">
            <a:spLocks noChangeArrowheads="1"/>
          </p:cNvSpPr>
          <p:nvPr/>
        </p:nvSpPr>
        <p:spPr bwMode="auto">
          <a:xfrm>
            <a:off x="11652070" y="14095971"/>
            <a:ext cx="11599816" cy="54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marL="0" indent="0" algn="just" eaLnBrk="1" hangingPunct="1"/>
            <a:r>
              <a:rPr lang="en-US" sz="4100" dirty="0" smtClean="0"/>
              <a:t>Fastest dissolution was obtained in following order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Uncoated core manufactured dry blend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Uncoated tablets with wet granulation</a:t>
            </a:r>
            <a:endParaRPr lang="en-US" sz="4100" dirty="0" smtClean="0"/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HPMC </a:t>
            </a:r>
            <a:r>
              <a:rPr lang="en-US" sz="4100" dirty="0" smtClean="0"/>
              <a:t>based coating system has optimal dissolution time as compared to PVA based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3% coated tablet weight gain had proper physical properties viz. tablet hardness and free from breakages as compared to uncoated tablets.</a:t>
            </a:r>
            <a:endParaRPr lang="en-US" sz="4100" dirty="0"/>
          </a:p>
        </p:txBody>
      </p:sp>
      <p:sp>
        <p:nvSpPr>
          <p:cNvPr id="1043" name="TextBox 19"/>
          <p:cNvSpPr txBox="1">
            <a:spLocks noChangeArrowheads="1"/>
          </p:cNvSpPr>
          <p:nvPr/>
        </p:nvSpPr>
        <p:spPr bwMode="auto">
          <a:xfrm>
            <a:off x="23251886" y="10432037"/>
            <a:ext cx="13711238" cy="54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Uncoated tablets had fastest dissolution and low hardness. 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/>
              <a:t> </a:t>
            </a:r>
            <a:r>
              <a:rPr lang="en-US" sz="4100" dirty="0" smtClean="0"/>
              <a:t>Weak core results in visual defects during coating. 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Wet granulation process has robust core than dry blend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HPMC coating has faster dissolution than PVA coating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 3% weight gain of HPMC Coated tablets meets acceptance criteria of dissolution</a:t>
            </a:r>
            <a:r>
              <a:rPr lang="en-US" sz="4100" dirty="0" smtClean="0"/>
              <a:t> (Not </a:t>
            </a:r>
            <a:r>
              <a:rPr lang="en-US" sz="4100" dirty="0" smtClean="0"/>
              <a:t>more than </a:t>
            </a:r>
            <a:r>
              <a:rPr lang="en-US" sz="4100" dirty="0" smtClean="0"/>
              <a:t>15 minutes.)</a:t>
            </a:r>
          </a:p>
          <a:p>
            <a:pPr algn="just" eaLnBrk="1" hangingPunct="1">
              <a:buFont typeface="Arial" charset="0"/>
              <a:buChar char="•"/>
            </a:pPr>
            <a:r>
              <a:rPr lang="en-US" sz="4100" dirty="0" smtClean="0"/>
              <a:t>Increase in coating weight leads to increase in hardness and increase in dissolution time.</a:t>
            </a:r>
            <a:endParaRPr lang="en-US" sz="4100" dirty="0"/>
          </a:p>
        </p:txBody>
      </p:sp>
      <p:sp>
        <p:nvSpPr>
          <p:cNvPr id="1046" name="TextBox 22"/>
          <p:cNvSpPr txBox="1">
            <a:spLocks noChangeArrowheads="1"/>
          </p:cNvSpPr>
          <p:nvPr/>
        </p:nvSpPr>
        <p:spPr bwMode="auto">
          <a:xfrm>
            <a:off x="11652068" y="11511450"/>
            <a:ext cx="115572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4000" dirty="0" smtClean="0">
                <a:solidFill>
                  <a:srgbClr val="FF0000"/>
                </a:solidFill>
              </a:rPr>
              <a:t>Fig 1. SEM image of Uncoated vs Coated Tablet Surface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0046" y="712787"/>
            <a:ext cx="6142038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41800" y="461168"/>
            <a:ext cx="7086600" cy="26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21520" y="8150948"/>
            <a:ext cx="4417656" cy="333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72645" y="8071165"/>
            <a:ext cx="4465051" cy="344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2"/>
          <p:cNvSpPr txBox="1">
            <a:spLocks noChangeArrowheads="1"/>
          </p:cNvSpPr>
          <p:nvPr/>
        </p:nvSpPr>
        <p:spPr bwMode="auto">
          <a:xfrm>
            <a:off x="22774631" y="3411886"/>
            <a:ext cx="13525627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4100" dirty="0" smtClean="0">
                <a:solidFill>
                  <a:srgbClr val="FF0000"/>
                </a:solidFill>
              </a:rPr>
              <a:t>Fig 2.  Tablet Hardness for method of manufacturing types</a:t>
            </a:r>
            <a:endParaRPr lang="en-US" sz="4100" dirty="0">
              <a:solidFill>
                <a:srgbClr val="FF0000"/>
              </a:solidFill>
            </a:endParaRPr>
          </a:p>
        </p:txBody>
      </p:sp>
      <p:pic>
        <p:nvPicPr>
          <p:cNvPr id="24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74631" y="4271963"/>
            <a:ext cx="7076858" cy="431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92970" y="4281488"/>
            <a:ext cx="6898599" cy="430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>
                <a:latin typeface="Calibri" charset="0"/>
                <a:ea typeface="MS PGothic" charset="0"/>
              </a:rPr>
              <a:t>Figure </a:t>
            </a:r>
            <a:r>
              <a:rPr lang="en-US" sz="8000" dirty="0" smtClean="0">
                <a:latin typeface="Calibri" charset="0"/>
                <a:ea typeface="MS PGothic" charset="0"/>
              </a:rPr>
              <a:t>3. Box Plot of Tablet Hardness across different types of Tablet Coating</a:t>
            </a:r>
            <a:endParaRPr lang="en-US" sz="8000" dirty="0">
              <a:latin typeface="Calibri" charset="0"/>
              <a:ea typeface="MS PGothic" charset="0"/>
            </a:endParaRP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15352713" y="17540288"/>
            <a:ext cx="64230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6000" dirty="0">
                <a:hlinkClick r:id="" action="ppaction://hlinkshowjump?jump=firstslide"/>
              </a:rPr>
              <a:t>Click Here to Return</a:t>
            </a:r>
            <a:endParaRPr lang="en-US" sz="60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389100" y="16940213"/>
            <a:ext cx="8423275" cy="2359025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7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707" y="3962400"/>
            <a:ext cx="32983456" cy="1593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73250" y="19741116"/>
            <a:ext cx="98996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/>
              <a:t>Tablet Hardness measured in </a:t>
            </a:r>
            <a:r>
              <a:rPr lang="en-US" sz="3800" dirty="0" err="1" smtClean="0"/>
              <a:t>Kiloponds</a:t>
            </a:r>
            <a:r>
              <a:rPr lang="en-US" sz="3800" dirty="0" smtClean="0"/>
              <a:t> (kP)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>
                <a:latin typeface="Calibri" charset="0"/>
                <a:ea typeface="MS PGothic" charset="0"/>
              </a:rPr>
              <a:t>Figure </a:t>
            </a:r>
            <a:r>
              <a:rPr lang="en-US" sz="8000" dirty="0" smtClean="0">
                <a:latin typeface="Calibri" charset="0"/>
                <a:ea typeface="MS PGothic" charset="0"/>
              </a:rPr>
              <a:t>4. </a:t>
            </a:r>
            <a:r>
              <a:rPr lang="en-US" sz="8000" dirty="0">
                <a:latin typeface="Calibri" charset="0"/>
                <a:ea typeface="MS PGothic" charset="0"/>
              </a:rPr>
              <a:t>Box Plot of Tablet </a:t>
            </a:r>
            <a:r>
              <a:rPr lang="en-US" sz="8000" dirty="0" smtClean="0">
                <a:latin typeface="Calibri" charset="0"/>
                <a:ea typeface="MS PGothic" charset="0"/>
              </a:rPr>
              <a:t>Dissolution </a:t>
            </a:r>
            <a:r>
              <a:rPr lang="en-US" sz="8000" dirty="0">
                <a:latin typeface="Calibri" charset="0"/>
                <a:ea typeface="MS PGothic" charset="0"/>
              </a:rPr>
              <a:t>across different types of Tablet Coating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5352713" y="17540288"/>
            <a:ext cx="64230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6000" dirty="0">
                <a:hlinkClick r:id="" action="ppaction://hlinkshowjump?jump=firstslide"/>
              </a:rPr>
              <a:t>Click Here to Return</a:t>
            </a:r>
            <a:endParaRPr lang="en-US" sz="60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389100" y="16940213"/>
            <a:ext cx="8423275" cy="2359025"/>
          </a:xfrm>
          <a:prstGeom prst="rect">
            <a:avLst/>
          </a:prstGeom>
          <a:noFill/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100" y="3282950"/>
            <a:ext cx="34061400" cy="1645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3250" y="19741116"/>
            <a:ext cx="98996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/>
              <a:t>Dissolution media: Acidic (pH 2)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513</Words>
  <Application>Microsoft Office PowerPoint</Application>
  <PresentationFormat>Custom</PresentationFormat>
  <Paragraphs>40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Figure 3. Box Plot of Tablet Hardness across different types of Tablet Coating</vt:lpstr>
      <vt:lpstr>Figure 4. Box Plot of Tablet Dissolution across different types of Tablet Coating</vt:lpstr>
    </vt:vector>
  </TitlesOfParts>
  <Company>ePosterBoards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APARNA SRIKANTAN</cp:lastModifiedBy>
  <cp:revision>50</cp:revision>
  <dcterms:created xsi:type="dcterms:W3CDTF">2014-09-06T10:11:54Z</dcterms:created>
  <dcterms:modified xsi:type="dcterms:W3CDTF">2014-09-06T10:54:58Z</dcterms:modified>
</cp:coreProperties>
</file>