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866" r:id="rId1"/>
  </p:sldMasterIdLst>
  <p:notesMasterIdLst>
    <p:notesMasterId r:id="rId16"/>
  </p:notesMasterIdLst>
  <p:handoutMasterIdLst>
    <p:handoutMasterId r:id="rId17"/>
  </p:handoutMasterIdLst>
  <p:sldIdLst>
    <p:sldId id="256" r:id="rId2"/>
    <p:sldId id="266" r:id="rId3"/>
    <p:sldId id="257" r:id="rId4"/>
    <p:sldId id="258" r:id="rId5"/>
    <p:sldId id="259" r:id="rId6"/>
    <p:sldId id="260" r:id="rId7"/>
    <p:sldId id="265" r:id="rId8"/>
    <p:sldId id="267" r:id="rId9"/>
    <p:sldId id="264" r:id="rId10"/>
    <p:sldId id="261" r:id="rId11"/>
    <p:sldId id="262" r:id="rId12"/>
    <p:sldId id="263" r:id="rId13"/>
    <p:sldId id="271" r:id="rId14"/>
    <p:sldId id="268" r:id="rId15"/>
  </p:sldIdLst>
  <p:sldSz cx="9144000" cy="5143500" type="screen16x9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19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9" userDrawn="1">
          <p15:clr>
            <a:srgbClr val="A4A3A4"/>
          </p15:clr>
        </p15:guide>
        <p15:guide id="2" pos="2208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E7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044" autoAdjust="0"/>
    <p:restoredTop sz="75326" autoAdjust="0"/>
  </p:normalViewPr>
  <p:slideViewPr>
    <p:cSldViewPr snapToGrid="0" snapToObjects="1" showGuides="1">
      <p:cViewPr varScale="1">
        <p:scale>
          <a:sx n="69" d="100"/>
          <a:sy n="69" d="100"/>
        </p:scale>
        <p:origin x="254" y="67"/>
      </p:cViewPr>
      <p:guideLst>
        <p:guide orient="horz" pos="1619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napToObjects="1" showGuides="1">
      <p:cViewPr varScale="1">
        <p:scale>
          <a:sx n="102" d="100"/>
          <a:sy n="102" d="100"/>
        </p:scale>
        <p:origin x="-2622" y="-96"/>
      </p:cViewPr>
      <p:guideLst>
        <p:guide orient="horz" pos="2929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2103120" y="366369"/>
            <a:ext cx="3182267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 cap="all" dirty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374641" y="366369"/>
            <a:ext cx="1153793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0129DCB2-666D-443B-B634-60AAAE2CBEAB}" type="datetimeFigureOut">
              <a:rPr lang="en-US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9/8/2015</a:t>
            </a:fld>
            <a:endParaRPr lang="en-US" dirty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Textbox 3"/>
          <p:cNvSpPr/>
          <p:nvPr/>
        </p:nvSpPr>
        <p:spPr>
          <a:xfrm>
            <a:off x="411941" y="8721895"/>
            <a:ext cx="3093259" cy="156453"/>
          </a:xfrm>
          <a:prstGeom prst="rect">
            <a:avLst/>
          </a:prstGeom>
        </p:spPr>
        <p:txBody>
          <a:bodyPr wrap="square" lIns="93177" tIns="46589" rIns="93177" bIns="46589">
            <a:spAutoFit/>
          </a:bodyPr>
          <a:lstStyle/>
          <a:p>
            <a:pPr>
              <a:defRPr/>
            </a:pPr>
            <a:r>
              <a:rPr lang="en-US" sz="400" b="1" kern="100" spc="51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Copyright © 2012, SAS Institute Inc. All rights reserved.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654496" y="8441585"/>
            <a:ext cx="28739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DB127DA2-341D-4995-A858-42616FD3ECF2}" type="slidenum">
              <a:rPr lang="en-US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‹#›</a:t>
            </a:fld>
            <a:endParaRPr lang="en-US" dirty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8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1327" y="445490"/>
            <a:ext cx="1040988" cy="2408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305958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2103120" y="366816"/>
            <a:ext cx="3182268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 cap="all" baseline="0">
                <a:solidFill>
                  <a:schemeClr val="tx2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374640" y="366816"/>
            <a:ext cx="1153796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>
                <a:solidFill>
                  <a:schemeClr val="tx2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B707393A-A5CC-43F0-840F-48DA71FAE2C9}" type="datetimeFigureOut">
              <a:rPr lang="en-US" smtClean="0"/>
              <a:pPr/>
              <a:t>9/8/2015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508000" y="930275"/>
            <a:ext cx="6003925" cy="3376613"/>
          </a:xfrm>
          <a:prstGeom prst="rect">
            <a:avLst/>
          </a:prstGeom>
          <a:noFill/>
          <a:ln w="12700">
            <a:solidFill>
              <a:schemeClr val="bg2">
                <a:lumMod val="60000"/>
                <a:lumOff val="40000"/>
              </a:schemeClr>
            </a:solidFill>
          </a:ln>
        </p:spPr>
        <p:txBody>
          <a:bodyPr vert="horz" lIns="93177" tIns="46589" rIns="93177" bIns="46589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491703" y="4405900"/>
            <a:ext cx="6036732" cy="4036579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9" name="Textbox 5"/>
          <p:cNvSpPr/>
          <p:nvPr/>
        </p:nvSpPr>
        <p:spPr>
          <a:xfrm>
            <a:off x="417431" y="8721895"/>
            <a:ext cx="3087768" cy="156453"/>
          </a:xfrm>
          <a:prstGeom prst="rect">
            <a:avLst/>
          </a:prstGeom>
        </p:spPr>
        <p:txBody>
          <a:bodyPr wrap="square" lIns="93177" tIns="46589" rIns="93177" bIns="46589">
            <a:spAutoFit/>
          </a:bodyPr>
          <a:lstStyle/>
          <a:p>
            <a:pPr>
              <a:defRPr/>
            </a:pPr>
            <a:r>
              <a:rPr lang="en-US" sz="400" b="1" kern="100" spc="51" baseline="0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Copyright © 2012, SAS Institute Inc. All rights reserved.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654496" y="8442479"/>
            <a:ext cx="28739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>
                <a:solidFill>
                  <a:schemeClr val="tx2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BAE402D1-88AD-43C2-B8BB-8C7904BBCA11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929" y="445937"/>
            <a:ext cx="1040988" cy="2408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6044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82880" rtl="0" eaLnBrk="1" latinLnBrk="0" hangingPunct="1">
      <a:lnSpc>
        <a:spcPct val="100000"/>
      </a:lnSpc>
      <a:defRPr sz="1200" kern="1200" baseline="0">
        <a:solidFill>
          <a:schemeClr val="tx2"/>
        </a:solidFill>
        <a:effectLst/>
        <a:latin typeface="Arial" pitchFamily="34" charset="0"/>
        <a:ea typeface="+mn-ea"/>
        <a:cs typeface="Arial" pitchFamily="34" charset="0"/>
      </a:defRPr>
    </a:lvl1pPr>
    <a:lvl2pPr marL="457200" algn="l" defTabSz="182880" rtl="0" eaLnBrk="1" latinLnBrk="0" hangingPunct="1">
      <a:lnSpc>
        <a:spcPct val="100000"/>
      </a:lnSpc>
      <a:defRPr sz="1200" kern="1200" baseline="0">
        <a:solidFill>
          <a:schemeClr val="tx2"/>
        </a:solidFill>
        <a:latin typeface="Arial" pitchFamily="34" charset="0"/>
        <a:ea typeface="+mn-ea"/>
        <a:cs typeface="Arial" pitchFamily="34" charset="0"/>
      </a:defRPr>
    </a:lvl2pPr>
    <a:lvl3pPr marL="914400" algn="l" defTabSz="182880" rtl="0" eaLnBrk="1" latinLnBrk="0" hangingPunct="1">
      <a:lnSpc>
        <a:spcPct val="100000"/>
      </a:lnSpc>
      <a:defRPr sz="1200" kern="1200" baseline="0">
        <a:solidFill>
          <a:schemeClr val="tx2"/>
        </a:solidFill>
        <a:latin typeface="Arial" pitchFamily="34" charset="0"/>
        <a:ea typeface="+mn-ea"/>
        <a:cs typeface="Arial" pitchFamily="34" charset="0"/>
      </a:defRPr>
    </a:lvl3pPr>
    <a:lvl4pPr marL="1371600" algn="l" defTabSz="182880" rtl="0" eaLnBrk="1" latinLnBrk="0" hangingPunct="1">
      <a:lnSpc>
        <a:spcPct val="100000"/>
      </a:lnSpc>
      <a:defRPr sz="1200" kern="1200" baseline="0">
        <a:solidFill>
          <a:schemeClr val="tx2"/>
        </a:solidFill>
        <a:latin typeface="Arial" pitchFamily="34" charset="0"/>
        <a:ea typeface="+mn-ea"/>
        <a:cs typeface="Arial" pitchFamily="34" charset="0"/>
      </a:defRPr>
    </a:lvl4pPr>
    <a:lvl5pPr marL="1828800" algn="l" defTabSz="182880" rtl="0" eaLnBrk="1" latinLnBrk="0" hangingPunct="1">
      <a:lnSpc>
        <a:spcPct val="100000"/>
      </a:lnSpc>
      <a:defRPr sz="1200" kern="1200" baseline="0">
        <a:solidFill>
          <a:schemeClr val="tx2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E402D1-88AD-43C2-B8BB-8C7904BBCA11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82114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E402D1-88AD-43C2-B8BB-8C7904BBCA11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480920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E402D1-88AD-43C2-B8BB-8C7904BBCA11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419583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E402D1-88AD-43C2-B8BB-8C7904BBCA11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914119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E402D1-88AD-43C2-B8BB-8C7904BBCA11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44744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E402D1-88AD-43C2-B8BB-8C7904BBCA11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823808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E402D1-88AD-43C2-B8BB-8C7904BBCA11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864296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E402D1-88AD-43C2-B8BB-8C7904BBCA11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841985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E402D1-88AD-43C2-B8BB-8C7904BBCA11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331818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E402D1-88AD-43C2-B8BB-8C7904BBCA11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007864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Traditional process capability</a:t>
            </a:r>
            <a:r>
              <a:rPr lang="en-US" baseline="0" dirty="0" smtClean="0"/>
              <a:t> analysis assumes normality. Given that the normality assumption is met, capability analysis can detect problems with the location and/or the variability in the measurements.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E402D1-88AD-43C2-B8BB-8C7904BBCA11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002346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E402D1-88AD-43C2-B8BB-8C7904BBCA11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03053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E402D1-88AD-43C2-B8BB-8C7904BBCA11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872775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508000" y="930275"/>
            <a:ext cx="6003925" cy="337661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If the process is stable, the overall sigma estimates the process standard deviation. If the</a:t>
            </a:r>
            <a:r>
              <a:rPr lang="en-US" baseline="0" dirty="0" smtClean="0"/>
              <a:t> process is not stable, the overall estimate of sigma is of questionable value, since the process standard deviation is unknown.</a:t>
            </a:r>
          </a:p>
          <a:p>
            <a:endParaRPr lang="en-US" dirty="0" smtClean="0"/>
          </a:p>
          <a:p>
            <a:r>
              <a:rPr lang="en-US" dirty="0" smtClean="0"/>
              <a:t>If you do not specify a subgroup</a:t>
            </a:r>
            <a:r>
              <a:rPr lang="en-US" baseline="0" dirty="0" smtClean="0"/>
              <a:t> ID column, a constant subgroup size, or a historical sigma, JMP estimates the within sigma using the moving range of subgroups of size two.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E402D1-88AD-43C2-B8BB-8C7904BBCA11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78141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as.com/" TargetMode="External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2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3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2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 hasCustomPrompt="1"/>
          </p:nvPr>
        </p:nvSpPr>
        <p:spPr>
          <a:xfrm>
            <a:off x="1249378" y="2215007"/>
            <a:ext cx="6207110" cy="430887"/>
          </a:xfrm>
        </p:spPr>
        <p:txBody>
          <a:bodyPr anchor="b"/>
          <a:lstStyle>
            <a:lvl1pPr>
              <a:defRPr sz="2200" cap="all" baseline="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title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body" sz="quarter" idx="13" hasCustomPrompt="1"/>
          </p:nvPr>
        </p:nvSpPr>
        <p:spPr>
          <a:xfrm>
            <a:off x="1249378" y="2567111"/>
            <a:ext cx="6207110" cy="276999"/>
          </a:xfrm>
        </p:spPr>
        <p:txBody>
          <a:bodyPr wrap="square" anchor="t">
            <a:spAutoFit/>
          </a:bodyPr>
          <a:lstStyle>
            <a:lvl1pPr marL="0" indent="0" algn="r">
              <a:lnSpc>
                <a:spcPct val="100000"/>
              </a:lnSpc>
              <a:buFont typeface="Arial" pitchFamily="34" charset="0"/>
              <a:buNone/>
              <a:defRPr sz="1200" b="1" cap="all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subtitle</a:t>
            </a:r>
            <a:endParaRPr lang="en-US" dirty="0"/>
          </a:p>
        </p:txBody>
      </p:sp>
      <p:sp>
        <p:nvSpPr>
          <p:cNvPr id="10" name="TextBox 3"/>
          <p:cNvSpPr txBox="1"/>
          <p:nvPr/>
        </p:nvSpPr>
        <p:spPr>
          <a:xfrm>
            <a:off x="3313814" y="4841125"/>
            <a:ext cx="2516372" cy="276999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marL="0" marR="0" lvl="0" indent="0" algn="ctr" defTabSz="27432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" b="0" i="0" u="none" strike="noStrike" kern="300" cap="none" spc="50" normalizeH="0" baseline="0" dirty="0" smtClean="0">
                <a:ln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uLnTx/>
                <a:uFillTx/>
                <a:latin typeface="+mn-lt"/>
                <a:ea typeface="ＭＳ Ｐゴシック" pitchFamily="34" charset="-128"/>
                <a:cs typeface="Arial"/>
              </a:rPr>
              <a:t>Company Confidential - For Internal Use Only</a:t>
            </a:r>
            <a:br>
              <a:rPr kumimoji="0" lang="en-US" sz="600" b="0" i="0" u="none" strike="noStrike" kern="300" cap="none" spc="50" normalizeH="0" baseline="0" dirty="0" smtClean="0">
                <a:ln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uLnTx/>
                <a:uFillTx/>
                <a:latin typeface="+mn-lt"/>
                <a:ea typeface="ＭＳ Ｐゴシック" pitchFamily="34" charset="-128"/>
                <a:cs typeface="Arial"/>
              </a:rPr>
            </a:br>
            <a:r>
              <a:rPr kumimoji="0" lang="en-US" sz="600" b="0" i="0" u="none" strike="noStrike" kern="300" cap="none" spc="50" normalizeH="0" baseline="0" dirty="0" smtClean="0">
                <a:ln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uLnTx/>
                <a:uFillTx/>
                <a:latin typeface="+mn-lt"/>
                <a:ea typeface="ＭＳ Ｐゴシック" pitchFamily="34" charset="-128"/>
                <a:cs typeface="Arial"/>
              </a:rPr>
              <a:t>Copyright © 2013, SAS Institute Inc. All rights reserved.</a:t>
            </a:r>
            <a:endParaRPr kumimoji="0" lang="en-US" sz="600" b="0" i="0" u="none" strike="noStrike" kern="300" cap="none" spc="50" normalizeH="0" baseline="0" dirty="0">
              <a:ln>
                <a:noFill/>
              </a:ln>
              <a:solidFill>
                <a:schemeClr val="accent1">
                  <a:lumMod val="60000"/>
                  <a:lumOff val="40000"/>
                </a:schemeClr>
              </a:solidFill>
              <a:effectLst/>
              <a:uLnTx/>
              <a:uFillTx/>
              <a:latin typeface="+mn-lt"/>
              <a:ea typeface="ＭＳ Ｐゴシック" pitchFamily="34" charset="-128"/>
              <a:cs typeface="Arial"/>
            </a:endParaRPr>
          </a:p>
        </p:txBody>
      </p:sp>
      <p:cxnSp>
        <p:nvCxnSpPr>
          <p:cNvPr id="7" name="Straight Connector 4"/>
          <p:cNvCxnSpPr/>
          <p:nvPr/>
        </p:nvCxnSpPr>
        <p:spPr bwMode="auto">
          <a:xfrm>
            <a:off x="7670800" y="0"/>
            <a:ext cx="0" cy="5143500"/>
          </a:xfrm>
          <a:prstGeom prst="line">
            <a:avLst/>
          </a:prstGeom>
          <a:solidFill>
            <a:schemeClr val="accent1"/>
          </a:solidFill>
          <a:ln w="12700" cap="flat" cmpd="sng" algn="ctr">
            <a:gradFill flip="none" rotWithShape="1">
              <a:gsLst>
                <a:gs pos="0">
                  <a:schemeClr val="accent1"/>
                </a:gs>
                <a:gs pos="100000">
                  <a:schemeClr val="accent1">
                    <a:alpha val="0"/>
                  </a:schemeClr>
                </a:gs>
              </a:gsLst>
              <a:lin ang="540000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2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43838" y="2378682"/>
            <a:ext cx="725467" cy="38613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085" y="2324913"/>
            <a:ext cx="679807" cy="3936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837904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White 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74649" y="309306"/>
            <a:ext cx="8315487" cy="338554"/>
          </a:xfrm>
        </p:spPr>
        <p:txBody>
          <a:bodyPr/>
          <a:lstStyle>
            <a:lvl1pPr algn="l">
              <a:defRPr sz="1600"/>
            </a:lvl1pPr>
          </a:lstStyle>
          <a:p>
            <a:r>
              <a:rPr lang="en-US" dirty="0" smtClean="0"/>
              <a:t>Click to edit title</a:t>
            </a:r>
            <a:endParaRPr lang="en-US" dirty="0"/>
          </a:p>
        </p:txBody>
      </p:sp>
      <p:sp>
        <p:nvSpPr>
          <p:cNvPr id="6" name="TextBox 2"/>
          <p:cNvSpPr txBox="1"/>
          <p:nvPr/>
        </p:nvSpPr>
        <p:spPr>
          <a:xfrm>
            <a:off x="3235842" y="4838149"/>
            <a:ext cx="2672316" cy="276999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marL="0" marR="0" lvl="0" indent="0" algn="ctr" defTabSz="27432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" b="0" i="0" u="none" strike="noStrike" kern="300" cap="none" spc="50" normalizeH="0" baseline="0" noProof="0" dirty="0" smtClean="0">
                <a:ln>
                  <a:noFill/>
                </a:ln>
                <a:solidFill>
                  <a:srgbClr val="B0B7BB">
                    <a:lumMod val="75000"/>
                  </a:srgbClr>
                </a:solidFill>
                <a:effectLst/>
                <a:uLnTx/>
                <a:uFillTx/>
                <a:latin typeface="+mn-lt"/>
                <a:ea typeface="ＭＳ Ｐゴシック" pitchFamily="34" charset="-128"/>
                <a:cs typeface="Arial"/>
              </a:rPr>
              <a:t>Company Confidential - For Internal Use Only</a:t>
            </a:r>
            <a:br>
              <a:rPr kumimoji="0" lang="en-US" sz="600" b="0" i="0" u="none" strike="noStrike" kern="300" cap="none" spc="50" normalizeH="0" baseline="0" noProof="0" dirty="0" smtClean="0">
                <a:ln>
                  <a:noFill/>
                </a:ln>
                <a:solidFill>
                  <a:srgbClr val="B0B7BB">
                    <a:lumMod val="75000"/>
                  </a:srgbClr>
                </a:solidFill>
                <a:effectLst/>
                <a:uLnTx/>
                <a:uFillTx/>
                <a:latin typeface="+mn-lt"/>
                <a:ea typeface="ＭＳ Ｐゴシック" pitchFamily="34" charset="-128"/>
                <a:cs typeface="Arial"/>
              </a:rPr>
            </a:br>
            <a:r>
              <a:rPr kumimoji="0" lang="en-US" sz="600" b="0" i="0" u="none" strike="noStrike" kern="300" cap="none" spc="50" normalizeH="0" baseline="0" noProof="0" dirty="0" smtClean="0">
                <a:ln>
                  <a:noFill/>
                </a:ln>
                <a:solidFill>
                  <a:srgbClr val="B0B7BB">
                    <a:lumMod val="75000"/>
                  </a:srgbClr>
                </a:solidFill>
                <a:effectLst/>
                <a:uLnTx/>
                <a:uFillTx/>
                <a:latin typeface="+mn-lt"/>
                <a:ea typeface="ＭＳ Ｐゴシック" pitchFamily="34" charset="-128"/>
                <a:cs typeface="Arial"/>
              </a:rPr>
              <a:t>Copyright © 2013, SAS Institute Inc. All rights reserved.</a:t>
            </a:r>
          </a:p>
        </p:txBody>
      </p:sp>
      <p:pic>
        <p:nvPicPr>
          <p:cNvPr id="9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0441" y="4670708"/>
            <a:ext cx="1018358" cy="23692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253" y="4604694"/>
            <a:ext cx="507687" cy="294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1501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AS Closing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 hasCustomPrompt="1"/>
          </p:nvPr>
        </p:nvSpPr>
        <p:spPr>
          <a:xfrm>
            <a:off x="1412340" y="2391927"/>
            <a:ext cx="4623854" cy="338554"/>
          </a:xfrm>
        </p:spPr>
        <p:txBody>
          <a:bodyPr wrap="square">
            <a:spAutoFit/>
          </a:bodyPr>
          <a:lstStyle>
            <a:lvl1pPr algn="ctr">
              <a:defRPr baseline="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closing comments</a:t>
            </a:r>
            <a:endParaRPr lang="en-US" dirty="0"/>
          </a:p>
        </p:txBody>
      </p:sp>
      <p:sp>
        <p:nvSpPr>
          <p:cNvPr id="6" name="TextBox 2"/>
          <p:cNvSpPr txBox="1"/>
          <p:nvPr/>
        </p:nvSpPr>
        <p:spPr>
          <a:xfrm>
            <a:off x="3246475" y="4841125"/>
            <a:ext cx="2651051" cy="276999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marL="0" marR="0" lvl="0" indent="0" algn="ctr" defTabSz="27432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" b="0" i="0" u="none" strike="noStrike" kern="300" cap="none" spc="50" normalizeH="0" baseline="0" dirty="0" smtClean="0">
                <a:ln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uLnTx/>
                <a:uFillTx/>
                <a:latin typeface="+mn-lt"/>
                <a:ea typeface="ＭＳ Ｐゴシック" pitchFamily="34" charset="-128"/>
                <a:cs typeface="Arial"/>
              </a:rPr>
              <a:t>Company Confidential - For Internal Use Only</a:t>
            </a:r>
            <a:br>
              <a:rPr kumimoji="0" lang="en-US" sz="600" b="0" i="0" u="none" strike="noStrike" kern="300" cap="none" spc="50" normalizeH="0" baseline="0" dirty="0" smtClean="0">
                <a:ln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uLnTx/>
                <a:uFillTx/>
                <a:latin typeface="+mn-lt"/>
                <a:ea typeface="ＭＳ Ｐゴシック" pitchFamily="34" charset="-128"/>
                <a:cs typeface="Arial"/>
              </a:rPr>
            </a:br>
            <a:r>
              <a:rPr kumimoji="0" lang="en-US" sz="600" b="0" i="0" u="none" strike="noStrike" kern="300" cap="none" spc="50" normalizeH="0" baseline="0" dirty="0" smtClean="0">
                <a:ln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uLnTx/>
                <a:uFillTx/>
                <a:latin typeface="+mn-lt"/>
                <a:ea typeface="ＭＳ Ｐゴシック" pitchFamily="34" charset="-128"/>
                <a:cs typeface="Arial"/>
              </a:rPr>
              <a:t>Copyright © 2013, SAS Institute Inc. All rights reserved.</a:t>
            </a:r>
            <a:endParaRPr kumimoji="0" lang="en-US" sz="600" b="0" i="0" u="none" strike="noStrike" kern="300" cap="none" spc="50" normalizeH="0" baseline="0" dirty="0">
              <a:ln>
                <a:noFill/>
              </a:ln>
              <a:solidFill>
                <a:schemeClr val="accent1">
                  <a:lumMod val="60000"/>
                  <a:lumOff val="40000"/>
                </a:schemeClr>
              </a:solidFill>
              <a:effectLst/>
              <a:uLnTx/>
              <a:uFillTx/>
              <a:latin typeface="+mn-lt"/>
              <a:ea typeface="ＭＳ Ｐゴシック" pitchFamily="34" charset="-128"/>
              <a:cs typeface="Arial"/>
            </a:endParaRPr>
          </a:p>
        </p:txBody>
      </p:sp>
      <p:grpSp>
        <p:nvGrpSpPr>
          <p:cNvPr id="7" name="Group 5"/>
          <p:cNvGrpSpPr/>
          <p:nvPr/>
        </p:nvGrpSpPr>
        <p:grpSpPr>
          <a:xfrm>
            <a:off x="7753017" y="4865002"/>
            <a:ext cx="1336916" cy="278498"/>
            <a:chOff x="7807084" y="4865002"/>
            <a:chExt cx="1336916" cy="278498"/>
          </a:xfrm>
        </p:grpSpPr>
        <p:sp>
          <p:nvSpPr>
            <p:cNvPr id="3" name="TextBox 3"/>
            <p:cNvSpPr txBox="1"/>
            <p:nvPr/>
          </p:nvSpPr>
          <p:spPr>
            <a:xfrm>
              <a:off x="7807084" y="4866501"/>
              <a:ext cx="1336916" cy="276999"/>
            </a:xfrm>
            <a:prstGeom prst="rect">
              <a:avLst/>
            </a:prstGeom>
            <a:noFill/>
          </p:spPr>
          <p:txBody>
            <a:bodyPr wrap="square" rtlCol="0" anchor="b">
              <a:spAutoFit/>
            </a:bodyPr>
            <a:lstStyle/>
            <a:p>
              <a:pPr algn="r" defTabSz="274320"/>
              <a:r>
                <a:rPr lang="en-US" sz="1200" baseline="0" dirty="0" smtClean="0">
                  <a:solidFill>
                    <a:schemeClr val="accent1"/>
                  </a:solidFill>
                </a:rPr>
                <a:t>www.SAS.com</a:t>
              </a:r>
            </a:p>
          </p:txBody>
        </p:sp>
        <p:sp>
          <p:nvSpPr>
            <p:cNvPr id="5" name="Rectangle 4">
              <a:hlinkClick r:id="rId3"/>
            </p:cNvPr>
            <p:cNvSpPr/>
            <p:nvPr userDrawn="1"/>
          </p:nvSpPr>
          <p:spPr>
            <a:xfrm>
              <a:off x="7876452" y="4865002"/>
              <a:ext cx="1267548" cy="278498"/>
            </a:xfrm>
            <a:prstGeom prst="rect">
              <a:avLst/>
            </a:prstGeom>
            <a:solidFill>
              <a:srgbClr val="003E74">
                <a:alpha val="117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pic>
        <p:nvPicPr>
          <p:cNvPr id="4" name="Picture 6" descr="SAS_LOGO_horz288_LG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82777" y="2333634"/>
            <a:ext cx="2024623" cy="466707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796" y="2232177"/>
            <a:ext cx="904580" cy="523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584948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Black Background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1"/>
          <p:cNvSpPr txBox="1"/>
          <p:nvPr/>
        </p:nvSpPr>
        <p:spPr>
          <a:xfrm>
            <a:off x="2917284" y="1945650"/>
            <a:ext cx="3309432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baseline="0" dirty="0" smtClean="0">
                <a:solidFill>
                  <a:schemeClr val="tx2"/>
                </a:solidFill>
              </a:rPr>
              <a:t>This slide is for video use only.</a:t>
            </a:r>
            <a:endParaRPr lang="en-US" baseline="0" dirty="0">
              <a:solidFill>
                <a:schemeClr val="tx2"/>
              </a:solidFill>
            </a:endParaRPr>
          </a:p>
        </p:txBody>
      </p:sp>
      <p:sp>
        <p:nvSpPr>
          <p:cNvPr id="8" name="Media Placeholder 2"/>
          <p:cNvSpPr>
            <a:spLocks noGrp="1" noChangeAspect="1"/>
          </p:cNvSpPr>
          <p:nvPr>
            <p:ph type="media" sz="quarter" idx="10"/>
          </p:nvPr>
        </p:nvSpPr>
        <p:spPr>
          <a:xfrm>
            <a:off x="1371600" y="771525"/>
            <a:ext cx="6400800" cy="3600450"/>
          </a:xfrm>
          <a:ln>
            <a:solidFill>
              <a:schemeClr val="tx2"/>
            </a:solidFill>
          </a:ln>
        </p:spPr>
        <p:txBody>
          <a:bodyPr>
            <a:noAutofit/>
          </a:bodyPr>
          <a:lstStyle>
            <a:lvl1pPr>
              <a:buNone/>
              <a:defRPr baseline="0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en-US" smtClean="0"/>
              <a:t>Click icon to add media</a:t>
            </a:r>
            <a:endParaRPr lang="en-US" dirty="0"/>
          </a:p>
        </p:txBody>
      </p:sp>
      <p:sp>
        <p:nvSpPr>
          <p:cNvPr id="3" name="TextBox 3"/>
          <p:cNvSpPr txBox="1"/>
          <p:nvPr/>
        </p:nvSpPr>
        <p:spPr>
          <a:xfrm>
            <a:off x="3292549" y="4841125"/>
            <a:ext cx="2558902" cy="276999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 defTabSz="274320" eaLnBrk="0" hangingPunct="0">
              <a:defRPr/>
            </a:pPr>
            <a:r>
              <a:rPr lang="en-US" sz="600" b="0" kern="300" spc="50" baseline="0" dirty="0" smtClean="0">
                <a:solidFill>
                  <a:schemeClr val="bg2">
                    <a:lumMod val="75000"/>
                  </a:schemeClr>
                </a:solidFill>
                <a:latin typeface="+mn-lt"/>
                <a:ea typeface="ＭＳ Ｐゴシック" pitchFamily="34" charset="-128"/>
                <a:cs typeface="Arial"/>
              </a:rPr>
              <a:t>Company Confidential - For Internal Use Only</a:t>
            </a:r>
            <a:br>
              <a:rPr lang="en-US" sz="600" b="0" kern="300" spc="50" baseline="0" dirty="0" smtClean="0">
                <a:solidFill>
                  <a:schemeClr val="bg2">
                    <a:lumMod val="75000"/>
                  </a:schemeClr>
                </a:solidFill>
                <a:latin typeface="+mn-lt"/>
                <a:ea typeface="ＭＳ Ｐゴシック" pitchFamily="34" charset="-128"/>
                <a:cs typeface="Arial"/>
              </a:rPr>
            </a:br>
            <a:r>
              <a:rPr lang="en-US" sz="600" b="0" kern="300" spc="50" baseline="0" dirty="0" smtClean="0">
                <a:solidFill>
                  <a:schemeClr val="bg2">
                    <a:lumMod val="75000"/>
                  </a:schemeClr>
                </a:solidFill>
                <a:latin typeface="+mn-lt"/>
                <a:ea typeface="ＭＳ Ｐゴシック" pitchFamily="34" charset="-128"/>
                <a:cs typeface="Arial"/>
              </a:rPr>
              <a:t>Copyright © 2013, SAS Institute Inc. All rights reserved.</a:t>
            </a:r>
          </a:p>
        </p:txBody>
      </p:sp>
    </p:spTree>
    <p:extLst>
      <p:ext uri="{BB962C8B-B14F-4D97-AF65-F5344CB8AC3E}">
        <p14:creationId xmlns:p14="http://schemas.microsoft.com/office/powerpoint/2010/main" val="170253766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19818" y="141044"/>
            <a:ext cx="2515438" cy="584775"/>
          </a:xfrm>
        </p:spPr>
        <p:txBody>
          <a:bodyPr/>
          <a:lstStyle/>
          <a:p>
            <a:r>
              <a:rPr lang="en-US" dirty="0" smtClean="0"/>
              <a:t>Click to edit title</a:t>
            </a:r>
            <a:endParaRPr lang="en-US" dirty="0"/>
          </a:p>
        </p:txBody>
      </p:sp>
      <p:sp>
        <p:nvSpPr>
          <p:cNvPr id="6" name="Text Placeholder 2"/>
          <p:cNvSpPr>
            <a:spLocks noGrp="1"/>
          </p:cNvSpPr>
          <p:nvPr>
            <p:ph type="body" sz="quarter" idx="12" hasCustomPrompt="1"/>
          </p:nvPr>
        </p:nvSpPr>
        <p:spPr>
          <a:xfrm flipH="1">
            <a:off x="2635255" y="264154"/>
            <a:ext cx="6054720" cy="338554"/>
          </a:xfrm>
        </p:spPr>
        <p:txBody>
          <a:bodyPr wrap="square" anchor="ctr">
            <a:spAutoFit/>
          </a:bodyPr>
          <a:lstStyle>
            <a:lvl1pPr marL="0" indent="0" algn="l">
              <a:lnSpc>
                <a:spcPct val="100000"/>
              </a:lnSpc>
              <a:buFont typeface="Arial" pitchFamily="34" charset="0"/>
              <a:buNone/>
              <a:defRPr sz="1600" b="1" cap="all" baseline="0">
                <a:solidFill>
                  <a:schemeClr val="tx2">
                    <a:lumMod val="50000"/>
                  </a:schemeClr>
                </a:solidFill>
                <a:latin typeface="+mn-lt"/>
              </a:defRPr>
            </a:lvl1pPr>
          </a:lstStyle>
          <a:p>
            <a:pPr lvl="0"/>
            <a:r>
              <a:rPr lang="en-US" dirty="0" smtClean="0"/>
              <a:t>Click to edit subtitle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1" hasCustomPrompt="1"/>
          </p:nvPr>
        </p:nvSpPr>
        <p:spPr>
          <a:xfrm>
            <a:off x="457200" y="1879253"/>
            <a:ext cx="8232776" cy="1384995"/>
          </a:xfrm>
        </p:spPr>
        <p:txBody>
          <a:bodyPr wrap="square" anchor="ctr">
            <a:spAutoFit/>
          </a:bodyPr>
          <a:lstStyle>
            <a:lvl1pPr>
              <a:defRPr baseline="0"/>
            </a:lvl1pPr>
            <a:lvl2pPr>
              <a:defRPr baseline="0"/>
            </a:lvl2pPr>
            <a:lvl3pPr>
              <a:defRPr baseline="0"/>
            </a:lvl3pPr>
            <a:lvl4pPr>
              <a:defRPr baseline="0"/>
            </a:lvl4pPr>
            <a:lvl5pPr>
              <a:defRPr baseline="0"/>
            </a:lvl5pPr>
          </a:lstStyle>
          <a:p>
            <a:pPr lvl="0"/>
            <a:r>
              <a:rPr lang="en-US" dirty="0" smtClean="0"/>
              <a:t>Click to edit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cxnSp>
        <p:nvCxnSpPr>
          <p:cNvPr id="8" name="Straight Connector 4"/>
          <p:cNvCxnSpPr/>
          <p:nvPr/>
        </p:nvCxnSpPr>
        <p:spPr bwMode="auto">
          <a:xfrm>
            <a:off x="2635256" y="0"/>
            <a:ext cx="0" cy="914400"/>
          </a:xfrm>
          <a:prstGeom prst="line">
            <a:avLst/>
          </a:prstGeom>
          <a:solidFill>
            <a:schemeClr val="accent1"/>
          </a:solidFill>
          <a:ln w="12700" cap="flat" cmpd="sng" algn="ctr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alpha val="0"/>
                  </a:schemeClr>
                </a:gs>
              </a:gsLst>
              <a:lin ang="540000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130826127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22695"/>
            <a:ext cx="9144000" cy="113884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167897" y="1644242"/>
            <a:ext cx="6269157" cy="397586"/>
          </a:xfrm>
        </p:spPr>
        <p:txBody>
          <a:bodyPr anchor="b"/>
          <a:lstStyle>
            <a:lvl1pPr>
              <a:defRPr sz="2000" baseline="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title</a:t>
            </a:r>
            <a:endParaRPr lang="en-US" dirty="0"/>
          </a:p>
        </p:txBody>
      </p:sp>
      <p:sp>
        <p:nvSpPr>
          <p:cNvPr id="4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1167896" y="2041730"/>
            <a:ext cx="6269541" cy="276999"/>
          </a:xfrm>
        </p:spPr>
        <p:txBody>
          <a:bodyPr wrap="square" anchor="t">
            <a:spAutoFit/>
          </a:bodyPr>
          <a:lstStyle>
            <a:lvl1pPr marL="0" indent="0" algn="r">
              <a:lnSpc>
                <a:spcPct val="100000"/>
              </a:lnSpc>
              <a:buFont typeface="Arial" pitchFamily="34" charset="0"/>
              <a:buNone/>
              <a:defRPr sz="1200" b="1" i="0" cap="all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subtitle</a:t>
            </a:r>
            <a:endParaRPr lang="en-US" dirty="0"/>
          </a:p>
        </p:txBody>
      </p:sp>
      <p:sp>
        <p:nvSpPr>
          <p:cNvPr id="8" name="TextBox 3"/>
          <p:cNvSpPr txBox="1"/>
          <p:nvPr/>
        </p:nvSpPr>
        <p:spPr>
          <a:xfrm>
            <a:off x="3338624" y="4838149"/>
            <a:ext cx="2466753" cy="276999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 defTabSz="274320" eaLnBrk="0" hangingPunct="0">
              <a:defRPr/>
            </a:pPr>
            <a:r>
              <a:rPr lang="en-US" sz="600" b="0" kern="300" spc="50" baseline="0" dirty="0" smtClean="0">
                <a:solidFill>
                  <a:schemeClr val="bg2">
                    <a:lumMod val="75000"/>
                  </a:schemeClr>
                </a:solidFill>
                <a:latin typeface="+mn-lt"/>
                <a:ea typeface="ＭＳ Ｐゴシック" pitchFamily="34" charset="-128"/>
                <a:cs typeface="Arial"/>
              </a:rPr>
              <a:t>Company Confidential - For Internal Use Only</a:t>
            </a:r>
            <a:br>
              <a:rPr lang="en-US" sz="600" b="0" kern="300" spc="50" baseline="0" dirty="0" smtClean="0">
                <a:solidFill>
                  <a:schemeClr val="bg2">
                    <a:lumMod val="75000"/>
                  </a:schemeClr>
                </a:solidFill>
                <a:latin typeface="+mn-lt"/>
                <a:ea typeface="ＭＳ Ｐゴシック" pitchFamily="34" charset="-128"/>
                <a:cs typeface="Arial"/>
              </a:rPr>
            </a:br>
            <a:r>
              <a:rPr lang="en-US" sz="600" b="0" kern="300" spc="50" baseline="0" dirty="0" smtClean="0">
                <a:solidFill>
                  <a:schemeClr val="bg2">
                    <a:lumMod val="75000"/>
                  </a:schemeClr>
                </a:solidFill>
                <a:latin typeface="+mn-lt"/>
                <a:ea typeface="ＭＳ Ｐゴシック" pitchFamily="34" charset="-128"/>
                <a:cs typeface="Arial"/>
              </a:rPr>
              <a:t>Copyright © 2013 SAS Institute Inc. All rights reserved.</a:t>
            </a:r>
          </a:p>
        </p:txBody>
      </p:sp>
      <p:cxnSp>
        <p:nvCxnSpPr>
          <p:cNvPr id="5" name="Straight Connector 4"/>
          <p:cNvCxnSpPr/>
          <p:nvPr/>
        </p:nvCxnSpPr>
        <p:spPr bwMode="auto">
          <a:xfrm>
            <a:off x="7670800" y="1425734"/>
            <a:ext cx="0" cy="1143000"/>
          </a:xfrm>
          <a:prstGeom prst="line">
            <a:avLst/>
          </a:prstGeom>
          <a:solidFill>
            <a:schemeClr val="accent1"/>
          </a:solidFill>
          <a:ln w="12700" cap="flat" cmpd="sng" algn="ctr">
            <a:gradFill flip="none" rotWithShape="1">
              <a:gsLst>
                <a:gs pos="0">
                  <a:schemeClr val="accent1"/>
                </a:gs>
                <a:gs pos="100000">
                  <a:schemeClr val="accent1">
                    <a:alpha val="0"/>
                  </a:schemeClr>
                </a:gs>
              </a:gsLst>
              <a:lin ang="540000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7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43838" y="1804735"/>
            <a:ext cx="725467" cy="38613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085" y="1788839"/>
            <a:ext cx="679807" cy="4518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539757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19818" y="141044"/>
            <a:ext cx="2515438" cy="584775"/>
          </a:xfrm>
        </p:spPr>
        <p:txBody>
          <a:bodyPr/>
          <a:lstStyle/>
          <a:p>
            <a:r>
              <a:rPr lang="en-US" dirty="0" smtClean="0"/>
              <a:t>Click to edit title</a:t>
            </a:r>
            <a:endParaRPr lang="en-US" dirty="0"/>
          </a:p>
        </p:txBody>
      </p:sp>
      <p:sp>
        <p:nvSpPr>
          <p:cNvPr id="5" name="Text Placeholder 2"/>
          <p:cNvSpPr>
            <a:spLocks noGrp="1"/>
          </p:cNvSpPr>
          <p:nvPr>
            <p:ph type="body" sz="quarter" idx="11" hasCustomPrompt="1"/>
          </p:nvPr>
        </p:nvSpPr>
        <p:spPr>
          <a:xfrm flipH="1">
            <a:off x="2635256" y="264154"/>
            <a:ext cx="6061271" cy="338554"/>
          </a:xfrm>
        </p:spPr>
        <p:txBody>
          <a:bodyPr wrap="square" anchor="ctr">
            <a:spAutoFit/>
          </a:bodyPr>
          <a:lstStyle>
            <a:lvl1pPr marL="0" indent="0" algn="l">
              <a:lnSpc>
                <a:spcPct val="100000"/>
              </a:lnSpc>
              <a:buFont typeface="Arial" pitchFamily="34" charset="0"/>
              <a:buNone/>
              <a:defRPr sz="1600" b="1" cap="all" baseline="0">
                <a:solidFill>
                  <a:schemeClr val="tx2">
                    <a:lumMod val="50000"/>
                  </a:schemeClr>
                </a:solidFill>
                <a:latin typeface="+mn-lt"/>
              </a:defRPr>
            </a:lvl1pPr>
          </a:lstStyle>
          <a:p>
            <a:pPr lvl="0"/>
            <a:r>
              <a:rPr lang="en-US" dirty="0" smtClean="0"/>
              <a:t>Click to edit subtitle</a:t>
            </a:r>
            <a:endParaRPr lang="en-US" dirty="0"/>
          </a:p>
        </p:txBody>
      </p:sp>
      <p:cxnSp>
        <p:nvCxnSpPr>
          <p:cNvPr id="8" name="Straight Connector 3"/>
          <p:cNvCxnSpPr/>
          <p:nvPr/>
        </p:nvCxnSpPr>
        <p:spPr bwMode="auto">
          <a:xfrm>
            <a:off x="2635256" y="0"/>
            <a:ext cx="0" cy="914400"/>
          </a:xfrm>
          <a:prstGeom prst="line">
            <a:avLst/>
          </a:prstGeom>
          <a:solidFill>
            <a:schemeClr val="accent1"/>
          </a:solidFill>
          <a:ln w="12700" cap="flat" cmpd="sng" algn="ctr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alpha val="0"/>
                  </a:schemeClr>
                </a:gs>
              </a:gsLst>
              <a:lin ang="540000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191832423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6672728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2629916" cy="51435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52400" y="141044"/>
            <a:ext cx="2330456" cy="584775"/>
          </a:xfrm>
        </p:spPr>
        <p:txBody>
          <a:bodyPr/>
          <a:lstStyle>
            <a:lvl1pPr>
              <a:defRPr baseline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dirty="0" smtClean="0"/>
              <a:t>Click to edit title</a:t>
            </a:r>
            <a:endParaRPr lang="en-US" dirty="0"/>
          </a:p>
        </p:txBody>
      </p:sp>
      <p:sp>
        <p:nvSpPr>
          <p:cNvPr id="16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2736851" y="264154"/>
            <a:ext cx="5953124" cy="338554"/>
          </a:xfrm>
        </p:spPr>
        <p:txBody>
          <a:bodyPr wrap="square" anchor="ctr">
            <a:spAutoFit/>
          </a:bodyPr>
          <a:lstStyle>
            <a:lvl1pPr marL="0" indent="0" algn="l">
              <a:lnSpc>
                <a:spcPct val="100000"/>
              </a:lnSpc>
              <a:buFont typeface="Arial" pitchFamily="34" charset="0"/>
              <a:buNone/>
              <a:defRPr sz="1600" b="1" cap="all" baseline="0">
                <a:solidFill>
                  <a:schemeClr val="tx2">
                    <a:lumMod val="50000"/>
                  </a:schemeClr>
                </a:solidFill>
                <a:effectLst/>
              </a:defRPr>
            </a:lvl1pPr>
            <a:lvl2pPr marL="0" indent="0" algn="r">
              <a:buFontTx/>
              <a:buNone/>
              <a:defRPr sz="1400" b="1">
                <a:solidFill>
                  <a:schemeClr val="bg1"/>
                </a:solidFill>
              </a:defRPr>
            </a:lvl2pPr>
            <a:lvl3pPr marL="182880" indent="0" algn="r">
              <a:buFontTx/>
              <a:buNone/>
              <a:defRPr sz="1400" b="1">
                <a:solidFill>
                  <a:schemeClr val="bg1"/>
                </a:solidFill>
              </a:defRPr>
            </a:lvl3pPr>
            <a:lvl4pPr marL="365760" indent="0" algn="r">
              <a:buFontTx/>
              <a:buNone/>
              <a:defRPr sz="1400" b="1">
                <a:solidFill>
                  <a:schemeClr val="bg1"/>
                </a:solidFill>
              </a:defRPr>
            </a:lvl4pPr>
            <a:lvl5pPr marL="548640" indent="0" algn="r">
              <a:buFontTx/>
              <a:buNone/>
              <a:defRPr sz="1400" b="1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edit SUBTITLE</a:t>
            </a:r>
            <a:endParaRPr lang="en-US" dirty="0"/>
          </a:p>
        </p:txBody>
      </p:sp>
      <p:sp>
        <p:nvSpPr>
          <p:cNvPr id="5" name="Content Placeholder 3"/>
          <p:cNvSpPr>
            <a:spLocks noGrp="1"/>
          </p:cNvSpPr>
          <p:nvPr>
            <p:ph sz="quarter" idx="14" hasCustomPrompt="1"/>
          </p:nvPr>
        </p:nvSpPr>
        <p:spPr>
          <a:xfrm>
            <a:off x="2736850" y="1879253"/>
            <a:ext cx="5943600" cy="1384995"/>
          </a:xfrm>
        </p:spPr>
        <p:txBody>
          <a:bodyPr anchor="ctr">
            <a:spAutoFit/>
          </a:bodyPr>
          <a:lstStyle/>
          <a:p>
            <a:pPr lvl="0"/>
            <a:r>
              <a:rPr lang="en-US" dirty="0" smtClean="0"/>
              <a:t>Click to edit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2" name="Text Placeholder 4"/>
          <p:cNvSpPr>
            <a:spLocks noGrp="1"/>
          </p:cNvSpPr>
          <p:nvPr>
            <p:ph type="body" sz="quarter" idx="13" hasCustomPrompt="1"/>
          </p:nvPr>
        </p:nvSpPr>
        <p:spPr>
          <a:xfrm>
            <a:off x="152400" y="2193185"/>
            <a:ext cx="2325116" cy="757130"/>
          </a:xfrm>
        </p:spPr>
        <p:txBody>
          <a:bodyPr wrap="square" anchor="ctr">
            <a:spAutoFit/>
          </a:bodyPr>
          <a:lstStyle>
            <a:lvl1pPr marL="0" indent="0" algn="r">
              <a:buFont typeface="Arial" pitchFamily="34" charset="0"/>
              <a:buNone/>
              <a:defRPr sz="1800" b="1" cap="none" baseline="0">
                <a:solidFill>
                  <a:schemeClr val="bg1"/>
                </a:solidFill>
                <a:effectLst/>
                <a:latin typeface="+mn-lt"/>
              </a:defRPr>
            </a:lvl1pPr>
          </a:lstStyle>
          <a:p>
            <a:pPr lvl="0"/>
            <a:r>
              <a:rPr lang="en-US" dirty="0" smtClean="0"/>
              <a:t>Click to edit caption text</a:t>
            </a:r>
            <a:endParaRPr lang="en-US" dirty="0"/>
          </a:p>
        </p:txBody>
      </p:sp>
      <p:pic>
        <p:nvPicPr>
          <p:cNvPr id="10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0441" y="4670708"/>
            <a:ext cx="1018358" cy="236924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042" y="4608228"/>
            <a:ext cx="488723" cy="283020"/>
          </a:xfrm>
          <a:prstGeom prst="rect">
            <a:avLst/>
          </a:prstGeom>
        </p:spPr>
      </p:pic>
      <p:sp>
        <p:nvSpPr>
          <p:cNvPr id="18" name="TextBox 6"/>
          <p:cNvSpPr txBox="1"/>
          <p:nvPr userDrawn="1"/>
        </p:nvSpPr>
        <p:spPr>
          <a:xfrm>
            <a:off x="3221665" y="4838149"/>
            <a:ext cx="2700670" cy="276999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>
            <a:defPPr>
              <a:defRPr lang="en-US"/>
            </a:defPPr>
            <a:lvl1pPr marR="0" lvl="0" indent="0" algn="ctr" defTabSz="274320" eaLnBrk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600" b="0" i="0" u="none" strike="noStrike" kern="300" cap="none" spc="50" normalizeH="0" baseline="0">
                <a:ln>
                  <a:noFill/>
                </a:ln>
                <a:solidFill>
                  <a:schemeClr val="bg2">
                    <a:lumMod val="75000"/>
                  </a:schemeClr>
                </a:solidFill>
                <a:effectLst/>
                <a:uLnTx/>
                <a:uFillTx/>
                <a:ea typeface="ＭＳ Ｐゴシック" pitchFamily="34" charset="-128"/>
                <a:cs typeface="Arial"/>
              </a:defRPr>
            </a:lvl1pPr>
          </a:lstStyle>
          <a:p>
            <a:pPr lvl="0"/>
            <a:r>
              <a:rPr lang="en-US" noProof="0" dirty="0" smtClean="0"/>
              <a:t>Company Confidential - For Internal Use Only</a:t>
            </a:r>
            <a:br>
              <a:rPr lang="en-US" noProof="0" dirty="0" smtClean="0"/>
            </a:br>
            <a:r>
              <a:rPr lang="en-US" noProof="0" dirty="0" smtClean="0"/>
              <a:t>Copyright © 2013, SAS Institute Inc. All rights reserved.</a:t>
            </a:r>
          </a:p>
        </p:txBody>
      </p:sp>
    </p:spTree>
    <p:extLst>
      <p:ext uri="{BB962C8B-B14F-4D97-AF65-F5344CB8AC3E}">
        <p14:creationId xmlns:p14="http://schemas.microsoft.com/office/powerpoint/2010/main" val="391435626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ase Study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5100" y="0"/>
            <a:ext cx="2628900" cy="51435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19818" y="141044"/>
            <a:ext cx="2515438" cy="584775"/>
          </a:xfrm>
        </p:spPr>
        <p:txBody>
          <a:bodyPr/>
          <a:lstStyle>
            <a:lvl1pPr>
              <a:defRPr baseline="0"/>
            </a:lvl1pPr>
          </a:lstStyle>
          <a:p>
            <a:r>
              <a:rPr lang="en-US" dirty="0" smtClean="0"/>
              <a:t>Click to edit title</a:t>
            </a:r>
            <a:endParaRPr lang="en-US" dirty="0"/>
          </a:p>
        </p:txBody>
      </p:sp>
      <p:sp>
        <p:nvSpPr>
          <p:cNvPr id="21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2635256" y="279543"/>
            <a:ext cx="3879844" cy="307777"/>
          </a:xfrm>
        </p:spPr>
        <p:txBody>
          <a:bodyPr wrap="square" anchor="ctr">
            <a:spAutoFit/>
          </a:bodyPr>
          <a:lstStyle>
            <a:lvl1pPr marL="0" indent="0" algn="l">
              <a:lnSpc>
                <a:spcPct val="100000"/>
              </a:lnSpc>
              <a:buFont typeface="Arial" pitchFamily="34" charset="0"/>
              <a:buNone/>
              <a:defRPr sz="1400" b="1" cap="all" baseline="0">
                <a:solidFill>
                  <a:schemeClr val="tx2">
                    <a:lumMod val="50000"/>
                  </a:schemeClr>
                </a:solidFill>
                <a:effectLst/>
              </a:defRPr>
            </a:lvl1pPr>
          </a:lstStyle>
          <a:p>
            <a:pPr lvl="0"/>
            <a:r>
              <a:rPr lang="en-US" dirty="0" smtClean="0"/>
              <a:t>Click to edit subtitle</a:t>
            </a:r>
            <a:endParaRPr lang="en-US" dirty="0"/>
          </a:p>
        </p:txBody>
      </p:sp>
      <p:sp>
        <p:nvSpPr>
          <p:cNvPr id="5" name="Content Placeholder 3"/>
          <p:cNvSpPr>
            <a:spLocks noGrp="1"/>
          </p:cNvSpPr>
          <p:nvPr>
            <p:ph sz="quarter" idx="15" hasCustomPrompt="1"/>
          </p:nvPr>
        </p:nvSpPr>
        <p:spPr>
          <a:xfrm>
            <a:off x="466405" y="1879253"/>
            <a:ext cx="5578454" cy="1384995"/>
          </a:xfrm>
        </p:spPr>
        <p:txBody>
          <a:bodyPr anchor="ctr">
            <a:spAutoFit/>
          </a:bodyPr>
          <a:lstStyle>
            <a:lvl1pPr>
              <a:defRPr baseline="0"/>
            </a:lvl1pPr>
            <a:lvl2pPr>
              <a:defRPr baseline="0"/>
            </a:lvl2pPr>
            <a:lvl3pPr>
              <a:defRPr baseline="0"/>
            </a:lvl3pPr>
            <a:lvl4pPr>
              <a:defRPr baseline="0"/>
            </a:lvl4pPr>
            <a:lvl5pPr>
              <a:defRPr baseline="0"/>
            </a:lvl5pPr>
          </a:lstStyle>
          <a:p>
            <a:pPr lvl="0"/>
            <a:r>
              <a:rPr lang="en-US" dirty="0" smtClean="0"/>
              <a:t>Click to edit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5" name="Text Placeholder 4"/>
          <p:cNvSpPr>
            <a:spLocks noGrp="1"/>
          </p:cNvSpPr>
          <p:nvPr>
            <p:ph type="body" sz="half" idx="13" hasCustomPrompt="1"/>
          </p:nvPr>
        </p:nvSpPr>
        <p:spPr>
          <a:xfrm flipH="1">
            <a:off x="6602412" y="279543"/>
            <a:ext cx="2448465" cy="307777"/>
          </a:xfrm>
        </p:spPr>
        <p:txBody>
          <a:bodyPr anchor="ctr"/>
          <a:lstStyle>
            <a:lvl1pPr marL="0" indent="0" algn="l">
              <a:lnSpc>
                <a:spcPct val="100000"/>
              </a:lnSpc>
              <a:buFont typeface="Arial" pitchFamily="34" charset="0"/>
              <a:buNone/>
              <a:defRPr sz="1400" b="1" cap="all" baseline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HEADING</a:t>
            </a:r>
            <a:endParaRPr lang="en-US" dirty="0"/>
          </a:p>
        </p:txBody>
      </p:sp>
      <p:sp>
        <p:nvSpPr>
          <p:cNvPr id="18" name="Text Placeholder 5"/>
          <p:cNvSpPr>
            <a:spLocks noGrp="1"/>
          </p:cNvSpPr>
          <p:nvPr>
            <p:ph type="body" sz="quarter" idx="14" hasCustomPrompt="1"/>
          </p:nvPr>
        </p:nvSpPr>
        <p:spPr>
          <a:xfrm>
            <a:off x="6602878" y="2193185"/>
            <a:ext cx="2448000" cy="757130"/>
          </a:xfrm>
        </p:spPr>
        <p:txBody>
          <a:bodyPr wrap="square" anchor="ctr">
            <a:spAutoFit/>
          </a:bodyPr>
          <a:lstStyle>
            <a:lvl1pPr marL="0" indent="0">
              <a:buFont typeface="Arial" pitchFamily="34" charset="0"/>
              <a:buNone/>
              <a:defRPr sz="1800" b="1" cap="none" baseline="0">
                <a:solidFill>
                  <a:schemeClr val="bg1"/>
                </a:solidFill>
              </a:defRPr>
            </a:lvl1pPr>
            <a:lvl2pPr marL="0" indent="0">
              <a:buFontTx/>
              <a:buNone/>
              <a:defRPr/>
            </a:lvl2pPr>
            <a:lvl3pPr marL="182880" indent="0">
              <a:buFontTx/>
              <a:buNone/>
              <a:defRPr/>
            </a:lvl3pPr>
            <a:lvl4pPr marL="365760" indent="0">
              <a:buFontTx/>
              <a:buNone/>
              <a:defRPr/>
            </a:lvl4pPr>
            <a:lvl5pPr marL="548640" indent="0">
              <a:buFontTx/>
              <a:buNone/>
              <a:defRPr/>
            </a:lvl5pPr>
          </a:lstStyle>
          <a:p>
            <a:pPr lvl="0"/>
            <a:r>
              <a:rPr lang="en-US" dirty="0" smtClean="0"/>
              <a:t>Click to edit caption text</a:t>
            </a:r>
            <a:endParaRPr lang="en-US" dirty="0"/>
          </a:p>
        </p:txBody>
      </p:sp>
      <p:sp>
        <p:nvSpPr>
          <p:cNvPr id="14" name="TextBox 6"/>
          <p:cNvSpPr txBox="1"/>
          <p:nvPr/>
        </p:nvSpPr>
        <p:spPr>
          <a:xfrm>
            <a:off x="3221665" y="4838149"/>
            <a:ext cx="2700670" cy="276999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>
            <a:defPPr>
              <a:defRPr lang="en-US"/>
            </a:defPPr>
            <a:lvl1pPr marR="0" lvl="0" indent="0" algn="ctr" defTabSz="274320" eaLnBrk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600" b="0" i="0" u="none" strike="noStrike" kern="300" cap="none" spc="50" normalizeH="0" baseline="0">
                <a:ln>
                  <a:noFill/>
                </a:ln>
                <a:solidFill>
                  <a:schemeClr val="bg2">
                    <a:lumMod val="75000"/>
                  </a:schemeClr>
                </a:solidFill>
                <a:effectLst/>
                <a:uLnTx/>
                <a:uFillTx/>
                <a:ea typeface="ＭＳ Ｐゴシック" pitchFamily="34" charset="-128"/>
                <a:cs typeface="Arial"/>
              </a:defRPr>
            </a:lvl1pPr>
          </a:lstStyle>
          <a:p>
            <a:pPr lvl="0"/>
            <a:r>
              <a:rPr lang="en-US" noProof="0" dirty="0" smtClean="0"/>
              <a:t>Company Confidential - For Internal Use Only</a:t>
            </a:r>
            <a:br>
              <a:rPr lang="en-US" noProof="0" dirty="0" smtClean="0"/>
            </a:br>
            <a:r>
              <a:rPr lang="en-US" noProof="0" dirty="0" smtClean="0"/>
              <a:t>Copyright © 2013, SAS Institute Inc. All rights reserved.</a:t>
            </a:r>
          </a:p>
        </p:txBody>
      </p:sp>
      <p:pic>
        <p:nvPicPr>
          <p:cNvPr id="13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79299" y="4671264"/>
            <a:ext cx="1018358" cy="235811"/>
          </a:xfrm>
          <a:prstGeom prst="rect">
            <a:avLst/>
          </a:prstGeom>
        </p:spPr>
      </p:pic>
      <p:cxnSp>
        <p:nvCxnSpPr>
          <p:cNvPr id="17" name="Straight Connector 8"/>
          <p:cNvCxnSpPr/>
          <p:nvPr/>
        </p:nvCxnSpPr>
        <p:spPr bwMode="auto">
          <a:xfrm>
            <a:off x="2635256" y="0"/>
            <a:ext cx="0" cy="914400"/>
          </a:xfrm>
          <a:prstGeom prst="line">
            <a:avLst/>
          </a:prstGeom>
          <a:solidFill>
            <a:schemeClr val="accent1"/>
          </a:solidFill>
          <a:ln w="12700" cap="flat" cmpd="sng" algn="ctr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alpha val="0"/>
                  </a:schemeClr>
                </a:gs>
              </a:gsLst>
              <a:lin ang="540000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253" y="4604694"/>
            <a:ext cx="507687" cy="294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105904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8" descr="C:\Users\RussianBear\Desktop\OnCloud_Jon\CloudComputing_NIST_IMAGES\PanoramicBLU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02425"/>
            <a:ext cx="9144000" cy="29298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19818" y="141044"/>
            <a:ext cx="2515438" cy="584775"/>
          </a:xfrm>
        </p:spPr>
        <p:txBody>
          <a:bodyPr/>
          <a:lstStyle/>
          <a:p>
            <a:r>
              <a:rPr lang="en-US" dirty="0" smtClean="0"/>
              <a:t>Click to edit title</a:t>
            </a:r>
            <a:endParaRPr lang="en-US" dirty="0"/>
          </a:p>
        </p:txBody>
      </p:sp>
      <p:sp>
        <p:nvSpPr>
          <p:cNvPr id="9" name="Text Placeholder 2"/>
          <p:cNvSpPr>
            <a:spLocks noGrp="1"/>
          </p:cNvSpPr>
          <p:nvPr>
            <p:ph type="body" sz="quarter" idx="12" hasCustomPrompt="1"/>
          </p:nvPr>
        </p:nvSpPr>
        <p:spPr>
          <a:xfrm>
            <a:off x="2635250" y="264154"/>
            <a:ext cx="6051550" cy="338554"/>
          </a:xfr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1600" b="1" i="0" cap="all" baseline="0">
                <a:solidFill>
                  <a:schemeClr val="tx2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Click to edit subtitle</a:t>
            </a:r>
          </a:p>
        </p:txBody>
      </p:sp>
      <p:sp>
        <p:nvSpPr>
          <p:cNvPr id="17" name="Content Placeholder 3"/>
          <p:cNvSpPr>
            <a:spLocks noGrp="1"/>
          </p:cNvSpPr>
          <p:nvPr>
            <p:ph sz="quarter" idx="13" hasCustomPrompt="1"/>
          </p:nvPr>
        </p:nvSpPr>
        <p:spPr>
          <a:xfrm>
            <a:off x="468313" y="1879253"/>
            <a:ext cx="4010025" cy="1384995"/>
          </a:xfrm>
        </p:spPr>
        <p:txBody>
          <a:bodyPr wrap="square" anchor="ctr">
            <a:spAutoFit/>
          </a:bodyPr>
          <a:lstStyle>
            <a:lvl1pPr>
              <a:buClr>
                <a:schemeClr val="bg1"/>
              </a:buClr>
              <a:defRPr baseline="0">
                <a:solidFill>
                  <a:schemeClr val="bg1"/>
                </a:solidFill>
              </a:defRPr>
            </a:lvl1pPr>
            <a:lvl2pPr>
              <a:buClr>
                <a:schemeClr val="bg1"/>
              </a:buClr>
              <a:defRPr baseline="0">
                <a:solidFill>
                  <a:schemeClr val="bg1"/>
                </a:solidFill>
              </a:defRPr>
            </a:lvl2pPr>
            <a:lvl3pPr>
              <a:buClr>
                <a:schemeClr val="bg1"/>
              </a:buClr>
              <a:defRPr baseline="0">
                <a:solidFill>
                  <a:schemeClr val="bg1"/>
                </a:solidFill>
              </a:defRPr>
            </a:lvl3pPr>
            <a:lvl4pPr>
              <a:buClr>
                <a:schemeClr val="bg1"/>
              </a:buClr>
              <a:defRPr baseline="0">
                <a:solidFill>
                  <a:schemeClr val="bg1"/>
                </a:solidFill>
              </a:defRPr>
            </a:lvl4pPr>
            <a:lvl5pPr>
              <a:buClr>
                <a:schemeClr val="bg1"/>
              </a:buClr>
              <a:defRPr baseline="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edit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9" name="Content Placeholder 4"/>
          <p:cNvSpPr>
            <a:spLocks noGrp="1"/>
          </p:cNvSpPr>
          <p:nvPr>
            <p:ph sz="quarter" idx="14" hasCustomPrompt="1"/>
          </p:nvPr>
        </p:nvSpPr>
        <p:spPr>
          <a:xfrm>
            <a:off x="4664075" y="1879253"/>
            <a:ext cx="4022725" cy="1384995"/>
          </a:xfrm>
        </p:spPr>
        <p:txBody>
          <a:bodyPr anchor="ctr"/>
          <a:lstStyle>
            <a:lvl1pPr>
              <a:buClr>
                <a:schemeClr val="bg1"/>
              </a:buClr>
              <a:defRPr baseline="0">
                <a:solidFill>
                  <a:schemeClr val="bg1"/>
                </a:solidFill>
              </a:defRPr>
            </a:lvl1pPr>
            <a:lvl2pPr>
              <a:buClr>
                <a:schemeClr val="bg1"/>
              </a:buClr>
              <a:defRPr baseline="0">
                <a:solidFill>
                  <a:schemeClr val="bg1"/>
                </a:solidFill>
              </a:defRPr>
            </a:lvl2pPr>
            <a:lvl3pPr>
              <a:buClr>
                <a:schemeClr val="bg1"/>
              </a:buClr>
              <a:defRPr baseline="0">
                <a:solidFill>
                  <a:schemeClr val="bg1"/>
                </a:solidFill>
              </a:defRPr>
            </a:lvl3pPr>
            <a:lvl4pPr>
              <a:buClr>
                <a:schemeClr val="bg1"/>
              </a:buClr>
              <a:defRPr baseline="0">
                <a:solidFill>
                  <a:schemeClr val="bg1"/>
                </a:solidFill>
              </a:defRPr>
            </a:lvl4pPr>
            <a:lvl5pPr>
              <a:buClr>
                <a:schemeClr val="bg1"/>
              </a:buClr>
              <a:defRPr baseline="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edit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20" name="TextBox 5"/>
          <p:cNvSpPr txBox="1"/>
          <p:nvPr/>
        </p:nvSpPr>
        <p:spPr>
          <a:xfrm>
            <a:off x="3304670" y="4838149"/>
            <a:ext cx="2530549" cy="276999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marL="0" marR="0" lvl="0" indent="0" algn="ctr" defTabSz="27432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" b="0" i="0" u="none" strike="noStrike" kern="300" cap="none" spc="50" normalizeH="0" baseline="0" noProof="0" dirty="0" smtClean="0">
                <a:ln>
                  <a:noFill/>
                </a:ln>
                <a:solidFill>
                  <a:schemeClr val="bg2">
                    <a:lumMod val="75000"/>
                  </a:schemeClr>
                </a:solidFill>
                <a:effectLst/>
                <a:uLnTx/>
                <a:uFillTx/>
                <a:latin typeface="+mn-lt"/>
                <a:ea typeface="ＭＳ Ｐゴシック" pitchFamily="34" charset="-128"/>
                <a:cs typeface="Arial"/>
              </a:rPr>
              <a:t>Company Confidential - For Internal Use Only</a:t>
            </a:r>
            <a:br>
              <a:rPr kumimoji="0" lang="en-US" sz="600" b="0" i="0" u="none" strike="noStrike" kern="300" cap="none" spc="50" normalizeH="0" baseline="0" noProof="0" dirty="0" smtClean="0">
                <a:ln>
                  <a:noFill/>
                </a:ln>
                <a:solidFill>
                  <a:schemeClr val="bg2">
                    <a:lumMod val="75000"/>
                  </a:schemeClr>
                </a:solidFill>
                <a:effectLst/>
                <a:uLnTx/>
                <a:uFillTx/>
                <a:latin typeface="+mn-lt"/>
                <a:ea typeface="ＭＳ Ｐゴシック" pitchFamily="34" charset="-128"/>
                <a:cs typeface="Arial"/>
              </a:rPr>
            </a:br>
            <a:r>
              <a:rPr kumimoji="0" lang="en-US" sz="600" b="0" i="0" u="none" strike="noStrike" kern="300" cap="none" spc="50" normalizeH="0" baseline="0" noProof="0" dirty="0" smtClean="0">
                <a:ln>
                  <a:noFill/>
                </a:ln>
                <a:solidFill>
                  <a:schemeClr val="bg2">
                    <a:lumMod val="75000"/>
                  </a:schemeClr>
                </a:solidFill>
                <a:effectLst/>
                <a:uLnTx/>
                <a:uFillTx/>
                <a:latin typeface="+mn-lt"/>
                <a:ea typeface="ＭＳ Ｐゴシック" pitchFamily="34" charset="-128"/>
                <a:cs typeface="Arial"/>
              </a:rPr>
              <a:t>Copyright © 2013, SAS Institute Inc. All rights reserved.</a:t>
            </a:r>
          </a:p>
        </p:txBody>
      </p:sp>
      <p:pic>
        <p:nvPicPr>
          <p:cNvPr id="5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0441" y="4670708"/>
            <a:ext cx="1018358" cy="236924"/>
          </a:xfrm>
          <a:prstGeom prst="rect">
            <a:avLst/>
          </a:prstGeom>
        </p:spPr>
      </p:pic>
      <p:cxnSp>
        <p:nvCxnSpPr>
          <p:cNvPr id="6" name="Straight Connector 7"/>
          <p:cNvCxnSpPr/>
          <p:nvPr/>
        </p:nvCxnSpPr>
        <p:spPr bwMode="auto">
          <a:xfrm>
            <a:off x="2635256" y="0"/>
            <a:ext cx="0" cy="914400"/>
          </a:xfrm>
          <a:prstGeom prst="line">
            <a:avLst/>
          </a:prstGeom>
          <a:solidFill>
            <a:schemeClr val="accent1"/>
          </a:solidFill>
          <a:ln w="12700" cap="flat" cmpd="sng" algn="ctr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alpha val="0"/>
                  </a:schemeClr>
                </a:gs>
              </a:gsLst>
              <a:lin ang="540000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253" y="4604694"/>
            <a:ext cx="507687" cy="294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275379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title" hasCustomPrompt="1"/>
          </p:nvPr>
        </p:nvSpPr>
        <p:spPr>
          <a:xfrm>
            <a:off x="119818" y="141044"/>
            <a:ext cx="2515438" cy="584775"/>
          </a:xfrm>
        </p:spPr>
        <p:txBody>
          <a:bodyPr/>
          <a:lstStyle/>
          <a:p>
            <a:r>
              <a:rPr lang="en-US" dirty="0" smtClean="0"/>
              <a:t>Click to edit title</a:t>
            </a:r>
            <a:endParaRPr lang="en-US" dirty="0"/>
          </a:p>
        </p:txBody>
      </p:sp>
      <p:sp>
        <p:nvSpPr>
          <p:cNvPr id="5" name="Text Placeholder 2"/>
          <p:cNvSpPr>
            <a:spLocks noGrp="1"/>
          </p:cNvSpPr>
          <p:nvPr>
            <p:ph type="body" sz="quarter" idx="3" hasCustomPrompt="1"/>
          </p:nvPr>
        </p:nvSpPr>
        <p:spPr>
          <a:xfrm>
            <a:off x="2635256" y="264154"/>
            <a:ext cx="6047152" cy="338554"/>
          </a:xfrm>
        </p:spPr>
        <p:txBody>
          <a:bodyPr wrap="square" anchor="ctr">
            <a:spAutoFit/>
          </a:bodyPr>
          <a:lstStyle>
            <a:lvl1pPr marL="0" indent="0">
              <a:lnSpc>
                <a:spcPct val="100000"/>
              </a:lnSpc>
              <a:buFont typeface="Arial" pitchFamily="34" charset="0"/>
              <a:buNone/>
              <a:defRPr sz="1600" b="1" cap="all" baseline="0">
                <a:solidFill>
                  <a:schemeClr val="tx2">
                    <a:lumMod val="50000"/>
                  </a:schemeClr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subtitle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quarter" idx="4" hasCustomPrompt="1"/>
          </p:nvPr>
        </p:nvSpPr>
        <p:spPr>
          <a:xfrm>
            <a:off x="457201" y="1879253"/>
            <a:ext cx="3883025" cy="1384995"/>
          </a:xfrm>
        </p:spPr>
        <p:txBody>
          <a:bodyPr wrap="square" anchor="ctr">
            <a:spAutoFit/>
          </a:bodyPr>
          <a:lstStyle>
            <a:lvl1pPr>
              <a:defRPr sz="1800" baseline="0"/>
            </a:lvl1pPr>
            <a:lvl2pPr>
              <a:defRPr sz="1600" baseline="0"/>
            </a:lvl2pPr>
            <a:lvl3pPr>
              <a:defRPr sz="1400"/>
            </a:lvl3pPr>
            <a:lvl4pPr>
              <a:defRPr sz="1200"/>
            </a:lvl4pPr>
            <a:lvl5pPr>
              <a:defRPr sz="1000" baseline="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Content Placeholder 4"/>
          <p:cNvSpPr>
            <a:spLocks noGrp="1"/>
          </p:cNvSpPr>
          <p:nvPr>
            <p:ph sz="quarter" idx="15" hasCustomPrompt="1"/>
          </p:nvPr>
        </p:nvSpPr>
        <p:spPr>
          <a:xfrm>
            <a:off x="4802187" y="1879253"/>
            <a:ext cx="3880221" cy="1384995"/>
          </a:xfrm>
        </p:spPr>
        <p:txBody>
          <a:bodyPr wrap="square">
            <a:spAutoFit/>
          </a:bodyPr>
          <a:lstStyle>
            <a:lvl1pPr>
              <a:defRPr baseline="0"/>
            </a:lvl1pPr>
            <a:lvl2pPr>
              <a:defRPr baseline="0"/>
            </a:lvl2pPr>
            <a:lvl3pPr>
              <a:defRPr baseline="0"/>
            </a:lvl3pPr>
            <a:lvl4pPr>
              <a:defRPr baseline="0"/>
            </a:lvl4pPr>
            <a:lvl5pPr>
              <a:defRPr baseline="0"/>
            </a:lvl5pPr>
          </a:lstStyle>
          <a:p>
            <a:pPr lvl="0"/>
            <a:r>
              <a:rPr lang="en-US" dirty="0" smtClean="0"/>
              <a:t>Click to edit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5" name="TextBox 5"/>
          <p:cNvSpPr txBox="1"/>
          <p:nvPr/>
        </p:nvSpPr>
        <p:spPr>
          <a:xfrm>
            <a:off x="3247284" y="4838149"/>
            <a:ext cx="2635256" cy="276999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marL="0" marR="0" lvl="0" indent="0" algn="ctr" defTabSz="27432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" b="0" i="0" u="none" strike="noStrike" kern="300" cap="none" spc="50" normalizeH="0" baseline="0" noProof="0" dirty="0" smtClean="0">
                <a:ln>
                  <a:noFill/>
                </a:ln>
                <a:solidFill>
                  <a:srgbClr val="B0B7BB">
                    <a:lumMod val="75000"/>
                  </a:srgbClr>
                </a:solidFill>
                <a:effectLst/>
                <a:uLnTx/>
                <a:uFillTx/>
                <a:latin typeface="+mn-lt"/>
                <a:ea typeface="ＭＳ Ｐゴシック" pitchFamily="34" charset="-128"/>
                <a:cs typeface="Arial"/>
              </a:rPr>
              <a:t>Company Confidential - For Internal Use Only</a:t>
            </a:r>
            <a:br>
              <a:rPr kumimoji="0" lang="en-US" sz="600" b="0" i="0" u="none" strike="noStrike" kern="300" cap="none" spc="50" normalizeH="0" baseline="0" noProof="0" dirty="0" smtClean="0">
                <a:ln>
                  <a:noFill/>
                </a:ln>
                <a:solidFill>
                  <a:srgbClr val="B0B7BB">
                    <a:lumMod val="75000"/>
                  </a:srgbClr>
                </a:solidFill>
                <a:effectLst/>
                <a:uLnTx/>
                <a:uFillTx/>
                <a:latin typeface="+mn-lt"/>
                <a:ea typeface="ＭＳ Ｐゴシック" pitchFamily="34" charset="-128"/>
                <a:cs typeface="Arial"/>
              </a:rPr>
            </a:br>
            <a:r>
              <a:rPr kumimoji="0" lang="en-US" sz="600" b="0" i="0" u="none" strike="noStrike" kern="300" cap="none" spc="50" normalizeH="0" baseline="0" noProof="0" dirty="0" smtClean="0">
                <a:ln>
                  <a:noFill/>
                </a:ln>
                <a:solidFill>
                  <a:srgbClr val="B0B7BB">
                    <a:lumMod val="75000"/>
                  </a:srgbClr>
                </a:solidFill>
                <a:effectLst/>
                <a:uLnTx/>
                <a:uFillTx/>
                <a:latin typeface="+mn-lt"/>
                <a:ea typeface="ＭＳ Ｐゴシック" pitchFamily="34" charset="-128"/>
                <a:cs typeface="Arial"/>
              </a:rPr>
              <a:t>Copyright © 2013, SAS Institute Inc. All rights reserved.</a:t>
            </a:r>
          </a:p>
        </p:txBody>
      </p:sp>
      <p:pic>
        <p:nvPicPr>
          <p:cNvPr id="19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0441" y="4670708"/>
            <a:ext cx="1018358" cy="236924"/>
          </a:xfrm>
          <a:prstGeom prst="rect">
            <a:avLst/>
          </a:prstGeom>
        </p:spPr>
      </p:pic>
      <p:cxnSp>
        <p:nvCxnSpPr>
          <p:cNvPr id="16" name="Straight Connector 7"/>
          <p:cNvCxnSpPr/>
          <p:nvPr/>
        </p:nvCxnSpPr>
        <p:spPr bwMode="auto">
          <a:xfrm>
            <a:off x="2635256" y="0"/>
            <a:ext cx="0" cy="914400"/>
          </a:xfrm>
          <a:prstGeom prst="line">
            <a:avLst/>
          </a:prstGeom>
          <a:solidFill>
            <a:schemeClr val="accent1"/>
          </a:solidFill>
          <a:ln w="12700" cap="flat" cmpd="sng" algn="ctr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alpha val="0"/>
                  </a:schemeClr>
                </a:gs>
              </a:gsLst>
              <a:lin ang="540000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253" y="4604694"/>
            <a:ext cx="507687" cy="294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413158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4" descr="Footer_16x9_06.png"/>
          <p:cNvPicPr>
            <a:picLocks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0" y="4787913"/>
            <a:ext cx="9144000" cy="355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itle Placeholder 1"/>
          <p:cNvSpPr>
            <a:spLocks noGrp="1"/>
          </p:cNvSpPr>
          <p:nvPr>
            <p:ph type="title"/>
          </p:nvPr>
        </p:nvSpPr>
        <p:spPr>
          <a:xfrm>
            <a:off x="119818" y="4807"/>
            <a:ext cx="2515438" cy="85725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79253"/>
            <a:ext cx="8229600" cy="1384995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/>
          <a:p>
            <a:pPr lvl="0"/>
            <a:r>
              <a:rPr lang="en-US" dirty="0" smtClean="0"/>
              <a:t>Click to edit Master text styles	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8" name="TextBox 3"/>
          <p:cNvSpPr txBox="1"/>
          <p:nvPr/>
        </p:nvSpPr>
        <p:spPr>
          <a:xfrm>
            <a:off x="3048001" y="4840574"/>
            <a:ext cx="3048000" cy="276999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marL="0" marR="0" lvl="0" indent="0" algn="ctr" defTabSz="27432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" b="0" i="0" u="none" strike="noStrike" kern="300" cap="none" spc="50" normalizeH="0" baseline="0" dirty="0" smtClean="0">
                <a:ln>
                  <a:noFill/>
                </a:ln>
                <a:solidFill>
                  <a:schemeClr val="accent1">
                    <a:lumMod val="40000"/>
                    <a:lumOff val="60000"/>
                  </a:schemeClr>
                </a:solidFill>
                <a:effectLst/>
                <a:uLnTx/>
                <a:uFillTx/>
                <a:latin typeface="+mn-lt"/>
                <a:ea typeface="ＭＳ Ｐゴシック" pitchFamily="34" charset="-128"/>
                <a:cs typeface="Arial"/>
              </a:rPr>
              <a:t>Company Confidential - For Internal Use Only</a:t>
            </a:r>
            <a:br>
              <a:rPr kumimoji="0" lang="en-US" sz="600" b="0" i="0" u="none" strike="noStrike" kern="300" cap="none" spc="50" normalizeH="0" baseline="0" dirty="0" smtClean="0">
                <a:ln>
                  <a:noFill/>
                </a:ln>
                <a:solidFill>
                  <a:schemeClr val="accent1">
                    <a:lumMod val="40000"/>
                    <a:lumOff val="60000"/>
                  </a:schemeClr>
                </a:solidFill>
                <a:effectLst/>
                <a:uLnTx/>
                <a:uFillTx/>
                <a:latin typeface="+mn-lt"/>
                <a:ea typeface="ＭＳ Ｐゴシック" pitchFamily="34" charset="-128"/>
                <a:cs typeface="Arial"/>
              </a:rPr>
            </a:br>
            <a:r>
              <a:rPr kumimoji="0" lang="en-US" sz="600" b="0" i="0" u="none" strike="noStrike" kern="300" cap="none" spc="50" normalizeH="0" baseline="0" dirty="0" smtClean="0">
                <a:ln>
                  <a:noFill/>
                </a:ln>
                <a:solidFill>
                  <a:schemeClr val="accent1">
                    <a:lumMod val="40000"/>
                    <a:lumOff val="60000"/>
                  </a:schemeClr>
                </a:solidFill>
                <a:effectLst/>
                <a:uLnTx/>
                <a:uFillTx/>
                <a:latin typeface="+mn-lt"/>
                <a:ea typeface="ＭＳ Ｐゴシック" pitchFamily="34" charset="-128"/>
                <a:cs typeface="Arial"/>
              </a:rPr>
              <a:t>Copyright © 2013, SAS Institute Inc. All rights reserved.</a:t>
            </a:r>
            <a:endParaRPr kumimoji="0" lang="en-US" sz="600" b="0" i="0" u="none" strike="noStrike" kern="300" cap="none" spc="50" normalizeH="0" baseline="0" dirty="0">
              <a:ln>
                <a:noFill/>
              </a:ln>
              <a:solidFill>
                <a:schemeClr val="accent1">
                  <a:lumMod val="40000"/>
                  <a:lumOff val="60000"/>
                </a:schemeClr>
              </a:solidFill>
              <a:effectLst/>
              <a:uLnTx/>
              <a:uFillTx/>
              <a:latin typeface="+mn-lt"/>
              <a:ea typeface="ＭＳ Ｐゴシック" pitchFamily="34" charset="-128"/>
              <a:cs typeface="Arial"/>
            </a:endParaRPr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042" y="4816447"/>
            <a:ext cx="488723" cy="2830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47444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7" r:id="rId1"/>
    <p:sldLayoutId id="2147483868" r:id="rId2"/>
    <p:sldLayoutId id="2147483869" r:id="rId3"/>
    <p:sldLayoutId id="2147483870" r:id="rId4"/>
    <p:sldLayoutId id="2147483871" r:id="rId5"/>
    <p:sldLayoutId id="2147483872" r:id="rId6"/>
    <p:sldLayoutId id="2147483873" r:id="rId7"/>
    <p:sldLayoutId id="2147483874" r:id="rId8"/>
    <p:sldLayoutId id="2147483875" r:id="rId9"/>
    <p:sldLayoutId id="2147483876" r:id="rId10"/>
    <p:sldLayoutId id="2147483877" r:id="rId11"/>
    <p:sldLayoutId id="2147483878" r:id="rId12"/>
  </p:sldLayoutIdLst>
  <p:transition>
    <p:fade/>
  </p:transition>
  <p:timing>
    <p:tnLst>
      <p:par>
        <p:cTn id="1" dur="indefinite" restart="never" nodeType="tmRoot"/>
      </p:par>
    </p:tnLst>
  </p:timing>
  <p:txStyles>
    <p:titleStyle>
      <a:lvl1pPr algn="r" defTabSz="182880" rtl="0" eaLnBrk="1" latinLnBrk="0" hangingPunct="1">
        <a:spcBef>
          <a:spcPct val="0"/>
        </a:spcBef>
        <a:buNone/>
        <a:defRPr sz="1600" kern="1200" cap="all" baseline="0">
          <a:solidFill>
            <a:schemeClr val="accent3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365760" rtl="0" eaLnBrk="1" latinLnBrk="0" hangingPunct="1">
        <a:lnSpc>
          <a:spcPct val="120000"/>
        </a:lnSpc>
        <a:spcBef>
          <a:spcPts val="0"/>
        </a:spcBef>
        <a:buClr>
          <a:schemeClr val="accent2"/>
        </a:buClr>
        <a:buSzPct val="80000"/>
        <a:buFont typeface="Arial" pitchFamily="34" charset="0"/>
        <a:buChar char="•"/>
        <a:defRPr sz="1800" b="0" kern="1200" cap="none" baseline="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65760" indent="-182880" algn="l" defTabSz="365760" rtl="0" eaLnBrk="1" latinLnBrk="0" hangingPunct="1">
        <a:lnSpc>
          <a:spcPct val="120000"/>
        </a:lnSpc>
        <a:spcBef>
          <a:spcPts val="0"/>
        </a:spcBef>
        <a:buClr>
          <a:schemeClr val="accent2"/>
        </a:buClr>
        <a:buSzPct val="80000"/>
        <a:buFont typeface="Arial" pitchFamily="34" charset="0"/>
        <a:buChar char="•"/>
        <a:tabLst/>
        <a:defRPr sz="1600" kern="1200" baseline="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548640" indent="-182880" algn="l" defTabSz="365760" rtl="0" eaLnBrk="1" latinLnBrk="0" hangingPunct="1">
        <a:lnSpc>
          <a:spcPct val="120000"/>
        </a:lnSpc>
        <a:spcBef>
          <a:spcPts val="0"/>
        </a:spcBef>
        <a:buClr>
          <a:schemeClr val="accent2"/>
        </a:buClr>
        <a:buSzPct val="80000"/>
        <a:buFont typeface="Arial" pitchFamily="34" charset="0"/>
        <a:buChar char="•"/>
        <a:defRPr sz="1400" kern="1200" baseline="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731520" indent="-182880" algn="l" defTabSz="365760" rtl="0" eaLnBrk="1" latinLnBrk="0" hangingPunct="1">
        <a:lnSpc>
          <a:spcPct val="120000"/>
        </a:lnSpc>
        <a:spcBef>
          <a:spcPts val="0"/>
        </a:spcBef>
        <a:buClr>
          <a:schemeClr val="accent2"/>
        </a:buClr>
        <a:buSzPct val="80000"/>
        <a:buFont typeface="Arial" pitchFamily="34" charset="0"/>
        <a:buChar char="•"/>
        <a:defRPr sz="1200" kern="1200" baseline="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902970" indent="-171450" algn="l" defTabSz="365760" rtl="0" eaLnBrk="1" latinLnBrk="0" hangingPunct="1">
        <a:lnSpc>
          <a:spcPct val="120000"/>
        </a:lnSpc>
        <a:spcBef>
          <a:spcPts val="0"/>
        </a:spcBef>
        <a:buClr>
          <a:schemeClr val="accent2"/>
        </a:buClr>
        <a:buSzPct val="80000"/>
        <a:buFont typeface="Arial" pitchFamily="34" charset="0"/>
        <a:buChar char="•"/>
        <a:defRPr sz="1000" kern="1200" baseline="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5pPr>
      <a:lvl6pPr marL="1097280" indent="-182880" algn="l" defTabSz="3657600" rtl="0" eaLnBrk="1" latinLnBrk="0" hangingPunct="1">
        <a:lnSpc>
          <a:spcPct val="120000"/>
        </a:lnSpc>
        <a:spcBef>
          <a:spcPts val="0"/>
        </a:spcBef>
        <a:buClr>
          <a:schemeClr val="accent1"/>
        </a:buClr>
        <a:buSzPct val="80000"/>
        <a:buFont typeface="Arial" pitchFamily="34" charset="0"/>
        <a:buChar char="•"/>
        <a:defRPr sz="1000" kern="1200">
          <a:solidFill>
            <a:schemeClr val="tx2"/>
          </a:solidFill>
          <a:latin typeface="+mn-lt"/>
          <a:ea typeface="+mn-ea"/>
          <a:cs typeface="+mn-cs"/>
        </a:defRPr>
      </a:lvl6pPr>
      <a:lvl7pPr marL="1280160" indent="-182880" algn="l" defTabSz="3657600" rtl="0" eaLnBrk="1" latinLnBrk="0" hangingPunct="1">
        <a:lnSpc>
          <a:spcPct val="120000"/>
        </a:lnSpc>
        <a:spcBef>
          <a:spcPts val="0"/>
        </a:spcBef>
        <a:buClr>
          <a:schemeClr val="accent1"/>
        </a:buClr>
        <a:buSzPct val="80000"/>
        <a:buFont typeface="Arial" pitchFamily="34" charset="0"/>
        <a:buChar char="•"/>
        <a:defRPr sz="1000" kern="1200">
          <a:solidFill>
            <a:schemeClr val="tx2"/>
          </a:solidFill>
          <a:latin typeface="+mn-lt"/>
          <a:ea typeface="+mn-ea"/>
          <a:cs typeface="+mn-cs"/>
        </a:defRPr>
      </a:lvl7pPr>
      <a:lvl8pPr marL="1463040" indent="-182880" algn="l" defTabSz="914400" rtl="0" eaLnBrk="1" latinLnBrk="0" hangingPunct="1">
        <a:lnSpc>
          <a:spcPct val="120000"/>
        </a:lnSpc>
        <a:spcBef>
          <a:spcPts val="0"/>
        </a:spcBef>
        <a:buClr>
          <a:schemeClr val="accent1"/>
        </a:buClr>
        <a:buSzPct val="80000"/>
        <a:buFont typeface="Arial" pitchFamily="34" charset="0"/>
        <a:buChar char="•"/>
        <a:defRPr sz="1000" kern="1200">
          <a:solidFill>
            <a:schemeClr val="tx2"/>
          </a:solidFill>
          <a:latin typeface="+mn-lt"/>
          <a:ea typeface="+mn-ea"/>
          <a:cs typeface="+mn-cs"/>
        </a:defRPr>
      </a:lvl8pPr>
      <a:lvl9pPr marL="1645920" indent="-182880" algn="l" defTabSz="365760" rtl="0" eaLnBrk="1" latinLnBrk="0" hangingPunct="1">
        <a:lnSpc>
          <a:spcPct val="120000"/>
        </a:lnSpc>
        <a:spcBef>
          <a:spcPts val="0"/>
        </a:spcBef>
        <a:buClr>
          <a:schemeClr val="accent1"/>
        </a:buClr>
        <a:buSzPct val="80000"/>
        <a:buFont typeface="Arial" pitchFamily="34" charset="0"/>
        <a:buChar char="•"/>
        <a:defRPr sz="10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qualitytrainingportal.com/resources/spc/spc_process_capability.htm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49378" y="1876453"/>
            <a:ext cx="6207110" cy="769441"/>
          </a:xfrm>
        </p:spPr>
        <p:txBody>
          <a:bodyPr/>
          <a:lstStyle/>
          <a:p>
            <a:r>
              <a:rPr lang="en-US" dirty="0" smtClean="0"/>
              <a:t>Process capability in JMP 12</a:t>
            </a:r>
            <a:br>
              <a:rPr lang="en-US" dirty="0" smtClean="0"/>
            </a:br>
            <a:r>
              <a:rPr lang="en-US" dirty="0" smtClean="0"/>
              <a:t> –A new look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1249378" y="2567111"/>
            <a:ext cx="6207110" cy="461665"/>
          </a:xfrm>
        </p:spPr>
        <p:txBody>
          <a:bodyPr/>
          <a:lstStyle/>
          <a:p>
            <a:r>
              <a:rPr lang="en-US" dirty="0" smtClean="0"/>
              <a:t>Sue Walsh – JMP Technical Support</a:t>
            </a:r>
          </a:p>
          <a:p>
            <a:r>
              <a:rPr lang="en-US" dirty="0" smtClean="0"/>
              <a:t>Laura Lancaster – JMP Development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34685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9818" y="264154"/>
            <a:ext cx="2515438" cy="338554"/>
          </a:xfrm>
        </p:spPr>
        <p:txBody>
          <a:bodyPr/>
          <a:lstStyle/>
          <a:p>
            <a:r>
              <a:rPr lang="en-US" dirty="0" smtClean="0"/>
              <a:t>Formulas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/>
              <p:cNvSpPr>
                <a:spLocks noGrp="1"/>
              </p:cNvSpPr>
              <p:nvPr>
                <p:ph sz="quarter" idx="11"/>
              </p:nvPr>
            </p:nvSpPr>
            <p:spPr>
              <a:xfrm>
                <a:off x="2635255" y="1036301"/>
                <a:ext cx="3736047" cy="2532168"/>
              </a:xfrm>
            </p:spPr>
            <p:txBody>
              <a:bodyPr/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200" b="0" i="1" smtClean="0">
                          <a:latin typeface="Cambria Math" panose="02040503050406030204" pitchFamily="18" charset="0"/>
                        </a:rPr>
                        <m:t>𝐶𝑝</m:t>
                      </m:r>
                      <m:r>
                        <a:rPr lang="en-US" sz="3200" b="0" i="1" smtClean="0">
                          <a:latin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en-US" sz="32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3200" b="0" i="1" smtClean="0">
                              <a:latin typeface="Cambria Math" panose="02040503050406030204" pitchFamily="18" charset="0"/>
                            </a:rPr>
                            <m:t>𝑈𝑆𝐿</m:t>
                          </m:r>
                          <m:r>
                            <a:rPr lang="en-US" sz="3200" b="0" i="1" smtClean="0">
                              <a:latin typeface="Cambria Math" panose="02040503050406030204" pitchFamily="18" charset="0"/>
                            </a:rPr>
                            <m:t> −</m:t>
                          </m:r>
                          <m:r>
                            <a:rPr lang="en-US" sz="3200" b="0" i="1" smtClean="0">
                              <a:latin typeface="Cambria Math" panose="02040503050406030204" pitchFamily="18" charset="0"/>
                            </a:rPr>
                            <m:t>𝐿𝑆𝐿</m:t>
                          </m:r>
                        </m:num>
                        <m:den>
                          <m:r>
                            <a:rPr lang="en-US" sz="3200" b="0" i="1" smtClean="0">
                              <a:latin typeface="Cambria Math" panose="02040503050406030204" pitchFamily="18" charset="0"/>
                            </a:rPr>
                            <m:t>6</m:t>
                          </m:r>
                          <m:r>
                            <a:rPr lang="en-US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</m:den>
                      </m:f>
                    </m:oMath>
                  </m:oMathPara>
                </a14:m>
                <a:endParaRPr lang="en-US" sz="3200" dirty="0" smtClean="0"/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:r>
                  <a:rPr lang="en-US" dirty="0" smtClean="0"/>
                  <a:t>USL = Upper Spec Limit</a:t>
                </a:r>
              </a:p>
              <a:p>
                <a:pPr marL="0" indent="0">
                  <a:buNone/>
                </a:pPr>
                <a:r>
                  <a:rPr lang="en-US" dirty="0" smtClean="0"/>
                  <a:t>LSL = Lower Spec Limit</a:t>
                </a:r>
              </a:p>
              <a:p>
                <a:pPr marL="0" indent="0">
                  <a:buNone/>
                </a:pPr>
                <a:r>
                  <a:rPr lang="el-GR" dirty="0" smtClean="0"/>
                  <a:t>σ</a:t>
                </a:r>
                <a:r>
                  <a:rPr lang="en-US" dirty="0" smtClean="0"/>
                  <a:t> = estimate of standard deviation</a:t>
                </a:r>
                <a:endParaRPr lang="en-US" dirty="0"/>
              </a:p>
            </p:txBody>
          </p:sp>
        </mc:Choice>
        <mc:Fallback xmlns="">
          <p:sp>
            <p:nvSpPr>
              <p:cNvPr id="4" name="Content Placeholder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1"/>
              </p:nvPr>
            </p:nvSpPr>
            <p:spPr>
              <a:xfrm>
                <a:off x="2635255" y="1036301"/>
                <a:ext cx="3736047" cy="2532168"/>
              </a:xfrm>
              <a:blipFill rotWithShape="0">
                <a:blip r:embed="rId3"/>
                <a:stretch>
                  <a:fillRect l="-1305" b="-241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36265862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9818" y="264154"/>
            <a:ext cx="2515438" cy="338554"/>
          </a:xfrm>
        </p:spPr>
        <p:txBody>
          <a:bodyPr/>
          <a:lstStyle/>
          <a:p>
            <a:r>
              <a:rPr lang="en-US" dirty="0" smtClean="0"/>
              <a:t>formulas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/>
              <p:cNvSpPr>
                <a:spLocks noGrp="1"/>
              </p:cNvSpPr>
              <p:nvPr>
                <p:ph sz="quarter" idx="11"/>
              </p:nvPr>
            </p:nvSpPr>
            <p:spPr>
              <a:xfrm>
                <a:off x="457200" y="778632"/>
                <a:ext cx="8232776" cy="3586238"/>
              </a:xfrm>
            </p:spPr>
            <p:txBody>
              <a:bodyPr/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𝐶𝑝𝑙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en-US" sz="28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</m:t>
                          </m:r>
                          <m:r>
                            <a:rPr lang="en-US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−</m:t>
                          </m:r>
                          <m:r>
                            <a:rPr lang="en-US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𝐿𝑆𝐿</m:t>
                          </m:r>
                        </m:num>
                        <m:den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  <m:r>
                            <a:rPr lang="en-US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</m:den>
                      </m:f>
                    </m:oMath>
                  </m:oMathPara>
                </a14:m>
                <a:endParaRPr lang="en-US" sz="2800" dirty="0" smtClean="0"/>
              </a:p>
              <a:p>
                <a:pPr marL="0" indent="0">
                  <a:buNone/>
                </a:pPr>
                <a:endParaRPr lang="en-US" sz="2800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𝐶𝑝𝑢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en-US" sz="28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𝑈𝑆𝐿</m:t>
                          </m:r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 − </m:t>
                          </m:r>
                          <m:r>
                            <a:rPr lang="en-US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</m:t>
                          </m:r>
                        </m:num>
                        <m:den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  <m:r>
                            <a:rPr lang="en-US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</m:den>
                      </m:f>
                    </m:oMath>
                  </m:oMathPara>
                </a14:m>
                <a:endParaRPr lang="en-US" sz="2800" dirty="0" smtClean="0"/>
              </a:p>
              <a:p>
                <a:pPr marL="0" indent="0">
                  <a:buNone/>
                </a:pPr>
                <a:endParaRPr lang="en-US" sz="2800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𝐶𝑝𝑘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=</m:t>
                      </m:r>
                      <m:func>
                        <m:funcPr>
                          <m:ctrlPr>
                            <a:rPr lang="en-US" sz="2800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2800" b="0" i="0" smtClean="0">
                              <a:latin typeface="Cambria Math" panose="02040503050406030204" pitchFamily="18" charset="0"/>
                            </a:rPr>
                            <m:t>min</m:t>
                          </m:r>
                        </m:fName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𝐶𝑝𝑙</m:t>
                          </m:r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, </m:t>
                          </m:r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𝐶𝑝𝑢</m:t>
                          </m:r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)</m:t>
                          </m:r>
                        </m:e>
                      </m:func>
                    </m:oMath>
                  </m:oMathPara>
                </a14:m>
                <a:endParaRPr lang="en-US" sz="2800" dirty="0"/>
              </a:p>
            </p:txBody>
          </p:sp>
        </mc:Choice>
        <mc:Fallback xmlns="">
          <p:sp>
            <p:nvSpPr>
              <p:cNvPr id="4" name="Content Placeholder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1"/>
              </p:nvPr>
            </p:nvSpPr>
            <p:spPr>
              <a:xfrm>
                <a:off x="457200" y="778632"/>
                <a:ext cx="8232776" cy="3586238"/>
              </a:xfr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91725344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9818" y="264154"/>
            <a:ext cx="2515438" cy="338554"/>
          </a:xfrm>
        </p:spPr>
        <p:txBody>
          <a:bodyPr/>
          <a:lstStyle/>
          <a:p>
            <a:r>
              <a:rPr lang="en-US" dirty="0" smtClean="0"/>
              <a:t>Formulas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/>
              <p:cNvSpPr>
                <a:spLocks noGrp="1"/>
              </p:cNvSpPr>
              <p:nvPr>
                <p:ph sz="quarter" idx="11"/>
              </p:nvPr>
            </p:nvSpPr>
            <p:spPr>
              <a:xfrm>
                <a:off x="457200" y="1718376"/>
                <a:ext cx="8232776" cy="1706749"/>
              </a:xfrm>
            </p:spPr>
            <p:txBody>
              <a:bodyPr/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𝐶𝑝𝑚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en-US" sz="28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𝑈𝑆𝐿</m:t>
                          </m:r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 −</m:t>
                          </m:r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𝐿𝑆𝐿</m:t>
                          </m:r>
                        </m:num>
                        <m:den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6</m:t>
                          </m:r>
                          <m:r>
                            <a:rPr lang="en-US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  <m:rad>
                            <m:radPr>
                              <m:degHide m:val="on"/>
                              <m:ctrlPr>
                                <a:rPr lang="en-US" sz="2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1+ </m:t>
                              </m:r>
                              <m:sSup>
                                <m:sSupPr>
                                  <m:ctrlPr>
                                    <a:rPr lang="en-US" sz="28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28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(</m:t>
                                  </m:r>
                                  <m:f>
                                    <m:fPr>
                                      <m:ctrlPr>
                                        <a:rPr lang="en-US" sz="28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sz="28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𝑇</m:t>
                                      </m:r>
                                      <m:r>
                                        <a:rPr lang="en-US" sz="28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 − </m:t>
                                      </m:r>
                                      <m:r>
                                        <a:rPr lang="en-US" sz="28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𝜇</m:t>
                                      </m:r>
                                    </m:num>
                                    <m:den>
                                      <m:r>
                                        <a:rPr lang="en-US" sz="28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𝜎</m:t>
                                      </m:r>
                                    </m:den>
                                  </m:f>
                                  <m:r>
                                    <a:rPr lang="en-US" sz="28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 )</m:t>
                                  </m:r>
                                </m:e>
                                <m:sup>
                                  <m:r>
                                    <a:rPr lang="en-US" sz="28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e>
                          </m:rad>
                        </m:den>
                      </m:f>
                    </m:oMath>
                  </m:oMathPara>
                </a14:m>
                <a:endParaRPr lang="en-US" sz="2800" dirty="0"/>
              </a:p>
            </p:txBody>
          </p:sp>
        </mc:Choice>
        <mc:Fallback xmlns="">
          <p:sp>
            <p:nvSpPr>
              <p:cNvPr id="4" name="Content Placeholder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1"/>
              </p:nvPr>
            </p:nvSpPr>
            <p:spPr>
              <a:xfrm>
                <a:off x="457200" y="1718376"/>
                <a:ext cx="8232776" cy="1706749"/>
              </a:xfr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20261533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DeMonstration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5264934"/>
      </p:ext>
    </p:extLst>
  </p:cSld>
  <p:clrMapOvr>
    <a:masterClrMapping/>
  </p:clrMapOvr>
  <p:transition>
    <p:fad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9818" y="264154"/>
            <a:ext cx="2515438" cy="338554"/>
          </a:xfrm>
        </p:spPr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1"/>
          </p:nvPr>
        </p:nvSpPr>
        <p:spPr>
          <a:xfrm>
            <a:off x="457200" y="1362192"/>
            <a:ext cx="8232776" cy="2419124"/>
          </a:xfrm>
        </p:spPr>
        <p:txBody>
          <a:bodyPr/>
          <a:lstStyle/>
          <a:p>
            <a:r>
              <a:rPr lang="en-US" dirty="0" smtClean="0"/>
              <a:t>Process capability is designed to detect problems with location and variability for an in control, normally distributed process.</a:t>
            </a:r>
          </a:p>
          <a:p>
            <a:r>
              <a:rPr lang="en-US" dirty="0" smtClean="0"/>
              <a:t>The JMP</a:t>
            </a:r>
            <a:r>
              <a:rPr lang="en-US" baseline="30000" dirty="0" smtClean="0"/>
              <a:t>®</a:t>
            </a:r>
            <a:r>
              <a:rPr lang="en-US" dirty="0" smtClean="0"/>
              <a:t> 12 Process Capability platform is designed to assess process capability visually and statistically.</a:t>
            </a:r>
          </a:p>
          <a:p>
            <a:r>
              <a:rPr lang="en-US" dirty="0" smtClean="0"/>
              <a:t> </a:t>
            </a:r>
            <a:r>
              <a:rPr lang="en-US" dirty="0"/>
              <a:t>JMP</a:t>
            </a:r>
            <a:r>
              <a:rPr lang="en-US" baseline="30000" dirty="0"/>
              <a:t>®</a:t>
            </a:r>
            <a:r>
              <a:rPr lang="en-US" dirty="0"/>
              <a:t> </a:t>
            </a:r>
            <a:r>
              <a:rPr lang="en-US" dirty="0" smtClean="0"/>
              <a:t>13 is expected to include process capability analysis on non-normal data in this new platform.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26166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9818" y="141044"/>
            <a:ext cx="2515438" cy="584775"/>
          </a:xfrm>
        </p:spPr>
        <p:txBody>
          <a:bodyPr/>
          <a:lstStyle/>
          <a:p>
            <a:r>
              <a:rPr lang="en-US" dirty="0" smtClean="0"/>
              <a:t>Process capability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 smtClean="0"/>
              <a:t>overview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1"/>
          </p:nvPr>
        </p:nvSpPr>
        <p:spPr>
          <a:xfrm>
            <a:off x="457200" y="1528390"/>
            <a:ext cx="8232776" cy="2086725"/>
          </a:xfrm>
        </p:spPr>
        <p:txBody>
          <a:bodyPr/>
          <a:lstStyle/>
          <a:p>
            <a:r>
              <a:rPr lang="en-US" dirty="0" smtClean="0"/>
              <a:t>Definitions</a:t>
            </a:r>
          </a:p>
          <a:p>
            <a:r>
              <a:rPr lang="en-US" dirty="0"/>
              <a:t>F</a:t>
            </a:r>
            <a:r>
              <a:rPr lang="en-US" dirty="0" smtClean="0"/>
              <a:t>ormulas</a:t>
            </a:r>
          </a:p>
          <a:p>
            <a:r>
              <a:rPr lang="en-US" dirty="0" smtClean="0"/>
              <a:t>Graphics</a:t>
            </a:r>
          </a:p>
          <a:p>
            <a:r>
              <a:rPr lang="en-US" dirty="0" smtClean="0"/>
              <a:t>Capability Indices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86087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9818" y="264154"/>
            <a:ext cx="2515438" cy="338554"/>
          </a:xfrm>
        </p:spPr>
        <p:txBody>
          <a:bodyPr/>
          <a:lstStyle/>
          <a:p>
            <a:r>
              <a:rPr lang="en-US" dirty="0" smtClean="0"/>
              <a:t>Definition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 smtClean="0"/>
              <a:t>What is process capability?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1"/>
          </p:nvPr>
        </p:nvSpPr>
        <p:spPr>
          <a:xfrm>
            <a:off x="457200" y="1860788"/>
            <a:ext cx="8232776" cy="1421928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“Process capability refers to the relationship between the inherent variability in a process compared with the specification for the product.”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									Introduction to Statistical Quality Control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									Douglas Montgomery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483063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9818" y="264154"/>
            <a:ext cx="2515438" cy="338554"/>
          </a:xfrm>
        </p:spPr>
        <p:txBody>
          <a:bodyPr/>
          <a:lstStyle/>
          <a:p>
            <a:r>
              <a:rPr lang="en-US" dirty="0" smtClean="0"/>
              <a:t>Definition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 smtClean="0"/>
              <a:t>What is process capability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1"/>
          </p:nvPr>
        </p:nvSpPr>
        <p:spPr>
          <a:xfrm>
            <a:off x="457200" y="2026987"/>
            <a:ext cx="8232776" cy="1089529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“Process capability compares the output of an</a:t>
            </a:r>
            <a:r>
              <a:rPr lang="en-US" i="1" dirty="0" smtClean="0"/>
              <a:t> in-control </a:t>
            </a:r>
            <a:r>
              <a:rPr lang="en-US" dirty="0" smtClean="0"/>
              <a:t>process to the specification limits.”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										- NIST Engineering Statistics Handbook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006081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9818" y="264154"/>
            <a:ext cx="2515438" cy="338554"/>
          </a:xfrm>
        </p:spPr>
        <p:txBody>
          <a:bodyPr/>
          <a:lstStyle/>
          <a:p>
            <a:r>
              <a:rPr lang="en-US" dirty="0" smtClean="0"/>
              <a:t>Definition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 smtClean="0"/>
              <a:t>What is process capability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1"/>
          </p:nvPr>
        </p:nvSpPr>
        <p:spPr>
          <a:xfrm>
            <a:off x="457200" y="1362192"/>
            <a:ext cx="8232776" cy="2419124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“Process capability compares the process output with the customer’s specification….The purpose of a process capability study is to compare the process specification to the process output and determine statistically if the process can meet the customer’s specification.”</a:t>
            </a:r>
          </a:p>
          <a:p>
            <a:pPr marL="0" indent="0">
              <a:buNone/>
            </a:pPr>
            <a:r>
              <a:rPr lang="en-US" sz="1400" u="sng" dirty="0" smtClean="0">
                <a:hlinkClick r:id="rId3"/>
              </a:rPr>
              <a:t>http</a:t>
            </a:r>
            <a:r>
              <a:rPr lang="en-US" sz="1400" u="sng" dirty="0">
                <a:hlinkClick r:id="rId3"/>
              </a:rPr>
              <a:t>://www.qualitytrainingportal.com/resources/spc/spc_process_capability.htm</a:t>
            </a:r>
            <a:r>
              <a:rPr lang="en-US" dirty="0"/>
              <a:t> 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			</a:t>
            </a:r>
          </a:p>
        </p:txBody>
      </p:sp>
    </p:spTree>
    <p:extLst>
      <p:ext uri="{BB962C8B-B14F-4D97-AF65-F5344CB8AC3E}">
        <p14:creationId xmlns:p14="http://schemas.microsoft.com/office/powerpoint/2010/main" val="217144716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9818" y="264154"/>
            <a:ext cx="2515438" cy="338554"/>
          </a:xfrm>
        </p:spPr>
        <p:txBody>
          <a:bodyPr/>
          <a:lstStyle/>
          <a:p>
            <a:r>
              <a:rPr lang="en-US" dirty="0" smtClean="0"/>
              <a:t>Definition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 smtClean="0"/>
              <a:t>What is process capability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1"/>
          </p:nvPr>
        </p:nvSpPr>
        <p:spPr>
          <a:xfrm>
            <a:off x="457200" y="2193186"/>
            <a:ext cx="8232776" cy="757130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Process capability considers both the location and variability in measuring the ability of a process to meet specifications.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882044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9818" y="264154"/>
            <a:ext cx="2515438" cy="338554"/>
          </a:xfrm>
        </p:spPr>
        <p:txBody>
          <a:bodyPr/>
          <a:lstStyle/>
          <a:p>
            <a:r>
              <a:rPr lang="en-US" dirty="0" smtClean="0"/>
              <a:t>Definition 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 smtClean="0"/>
              <a:t>What is process capability?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07630" y="674726"/>
            <a:ext cx="5560049" cy="40595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581522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9818" y="264154"/>
            <a:ext cx="2515438" cy="338554"/>
          </a:xfrm>
        </p:spPr>
        <p:txBody>
          <a:bodyPr/>
          <a:lstStyle/>
          <a:p>
            <a:r>
              <a:rPr lang="en-US" dirty="0" smtClean="0"/>
              <a:t>Formulas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 smtClean="0"/>
              <a:t>How is location estimated?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1"/>
          </p:nvPr>
        </p:nvSpPr>
        <p:spPr>
          <a:xfrm>
            <a:off x="457200" y="2374645"/>
            <a:ext cx="8232776" cy="394210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The sample mean is used to estimate the central tendency of the process.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308860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9818" y="264154"/>
            <a:ext cx="2515438" cy="338554"/>
          </a:xfrm>
        </p:spPr>
        <p:txBody>
          <a:bodyPr/>
          <a:lstStyle/>
          <a:p>
            <a:r>
              <a:rPr lang="en-US" dirty="0" smtClean="0"/>
              <a:t>Formulas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 smtClean="0"/>
              <a:t>How is Variability estimated?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1"/>
          </p:nvPr>
        </p:nvSpPr>
        <p:spPr>
          <a:xfrm>
            <a:off x="457200" y="1749988"/>
            <a:ext cx="8232776" cy="1643527"/>
          </a:xfrm>
        </p:spPr>
        <p:txBody>
          <a:bodyPr/>
          <a:lstStyle/>
          <a:p>
            <a:r>
              <a:rPr lang="en-US" dirty="0" smtClean="0"/>
              <a:t>Overall sigma is estimated using the sample standard deviation</a:t>
            </a:r>
          </a:p>
          <a:p>
            <a:r>
              <a:rPr lang="en-US" dirty="0" smtClean="0"/>
              <a:t>Within subgroup sigma can be estimated by:</a:t>
            </a:r>
          </a:p>
          <a:p>
            <a:pPr lvl="1"/>
            <a:r>
              <a:rPr lang="en-US" dirty="0"/>
              <a:t>t</a:t>
            </a:r>
            <a:r>
              <a:rPr lang="en-US" dirty="0" smtClean="0"/>
              <a:t>he average of the ranges</a:t>
            </a:r>
          </a:p>
          <a:p>
            <a:pPr lvl="1"/>
            <a:r>
              <a:rPr lang="en-US" dirty="0"/>
              <a:t>t</a:t>
            </a:r>
            <a:r>
              <a:rPr lang="en-US" dirty="0" smtClean="0"/>
              <a:t>he average of the unbiased standard deviations</a:t>
            </a:r>
          </a:p>
          <a:p>
            <a:pPr lvl="1"/>
            <a:r>
              <a:rPr lang="en-US" dirty="0"/>
              <a:t>t</a:t>
            </a:r>
            <a:r>
              <a:rPr lang="en-US" dirty="0" smtClean="0"/>
              <a:t>he moving range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555229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ompany_Confidential_16x9_2012">
  <a:themeElements>
    <a:clrScheme name="SAS_2012_Theme_Colors">
      <a:dk1>
        <a:srgbClr val="000000"/>
      </a:dk1>
      <a:lt1>
        <a:sysClr val="window" lastClr="FFFFFF"/>
      </a:lt1>
      <a:dk2>
        <a:srgbClr val="596267"/>
      </a:dk2>
      <a:lt2>
        <a:srgbClr val="B0B7BB"/>
      </a:lt2>
      <a:accent1>
        <a:srgbClr val="007DC3"/>
      </a:accent1>
      <a:accent2>
        <a:srgbClr val="00539B"/>
      </a:accent2>
      <a:accent3>
        <a:srgbClr val="003B76"/>
      </a:accent3>
      <a:accent4>
        <a:srgbClr val="5BCAF1"/>
      </a:accent4>
      <a:accent5>
        <a:srgbClr val="42C826"/>
      </a:accent5>
      <a:accent6>
        <a:srgbClr val="FF7E27"/>
      </a:accent6>
      <a:hlink>
        <a:srgbClr val="007DC3"/>
      </a:hlink>
      <a:folHlink>
        <a:srgbClr val="B8F7FF"/>
      </a:folHlink>
    </a:clrScheme>
    <a:fontScheme name="Essential">
      <a:majorFont>
        <a:latin typeface="Arial Black"/>
        <a:ea typeface=""/>
        <a:cs typeface=""/>
        <a:font script="Jpan" typeface="ＭＳ Ｐゴシック"/>
        <a:font script="Hang" typeface="HY견고딕"/>
        <a:font script="Hans" typeface="微软雅黑"/>
        <a:font script="Hant" typeface="微軟正黑體"/>
        <a:font script="Arab" typeface="Tahoma"/>
        <a:font script="Hebr" typeface="Ta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noFill/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>
            <a:solidFill>
              <a:schemeClr val="accent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JMP_Presentation2013.pptx [Read-Only]" id="{C8514097-AD34-47DC-A9AC-B476289998EF}" vid="{62D56980-7481-45C8-80A1-1B30E51D3A37}"/>
    </a:ext>
  </a:extLst>
</a:theme>
</file>

<file path=ppt/theme/theme2.xml><?xml version="1.0" encoding="utf-8"?>
<a:theme xmlns:a="http://schemas.openxmlformats.org/drawingml/2006/main" name="Office Theme">
  <a:themeElements>
    <a:clrScheme name="2012 SAS Theme Colors">
      <a:dk1>
        <a:srgbClr val="000000"/>
      </a:dk1>
      <a:lt1>
        <a:sysClr val="window" lastClr="FFFFFF"/>
      </a:lt1>
      <a:dk2>
        <a:srgbClr val="596267"/>
      </a:dk2>
      <a:lt2>
        <a:srgbClr val="B0B7BB"/>
      </a:lt2>
      <a:accent1>
        <a:srgbClr val="007DC3"/>
      </a:accent1>
      <a:accent2>
        <a:srgbClr val="00539B"/>
      </a:accent2>
      <a:accent3>
        <a:srgbClr val="003B76"/>
      </a:accent3>
      <a:accent4>
        <a:srgbClr val="5BCAF1"/>
      </a:accent4>
      <a:accent5>
        <a:srgbClr val="42C826"/>
      </a:accent5>
      <a:accent6>
        <a:srgbClr val="FF7E27"/>
      </a:accent6>
      <a:hlink>
        <a:srgbClr val="007DC3"/>
      </a:hlink>
      <a:folHlink>
        <a:srgbClr val="B8F7F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2012 SAS Theme Colors">
      <a:dk1>
        <a:srgbClr val="000000"/>
      </a:dk1>
      <a:lt1>
        <a:sysClr val="window" lastClr="FFFFFF"/>
      </a:lt1>
      <a:dk2>
        <a:srgbClr val="596267"/>
      </a:dk2>
      <a:lt2>
        <a:srgbClr val="B0B7BB"/>
      </a:lt2>
      <a:accent1>
        <a:srgbClr val="007DC3"/>
      </a:accent1>
      <a:accent2>
        <a:srgbClr val="00539B"/>
      </a:accent2>
      <a:accent3>
        <a:srgbClr val="003B76"/>
      </a:accent3>
      <a:accent4>
        <a:srgbClr val="5BCAF1"/>
      </a:accent4>
      <a:accent5>
        <a:srgbClr val="42C826"/>
      </a:accent5>
      <a:accent6>
        <a:srgbClr val="FF7E27"/>
      </a:accent6>
      <a:hlink>
        <a:srgbClr val="007DC3"/>
      </a:hlink>
      <a:folHlink>
        <a:srgbClr val="B8F7F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JMP_Software_External_Presentation_16x9</Template>
  <TotalTime>0</TotalTime>
  <Words>395</Words>
  <Application>Microsoft Office PowerPoint</Application>
  <PresentationFormat>On-screen Show (16:9)</PresentationFormat>
  <Paragraphs>77</Paragraphs>
  <Slides>14</Slides>
  <Notes>14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9" baseType="lpstr">
      <vt:lpstr>ＭＳ Ｐゴシック</vt:lpstr>
      <vt:lpstr>Arial</vt:lpstr>
      <vt:lpstr>Arial Black</vt:lpstr>
      <vt:lpstr>Cambria Math</vt:lpstr>
      <vt:lpstr>Company_Confidential_16x9_2012</vt:lpstr>
      <vt:lpstr>Process capability in JMP 12  –A new look</vt:lpstr>
      <vt:lpstr>Process capability</vt:lpstr>
      <vt:lpstr>Definition</vt:lpstr>
      <vt:lpstr>Definition</vt:lpstr>
      <vt:lpstr>Definition</vt:lpstr>
      <vt:lpstr>Definition</vt:lpstr>
      <vt:lpstr>Definition </vt:lpstr>
      <vt:lpstr>Formulas</vt:lpstr>
      <vt:lpstr>Formulas</vt:lpstr>
      <vt:lpstr>Formulas</vt:lpstr>
      <vt:lpstr>formulas</vt:lpstr>
      <vt:lpstr>Formulas</vt:lpstr>
      <vt:lpstr>DeMonstration</vt:lpstr>
      <vt:lpstr>conclusion</vt:lpstr>
    </vt:vector>
  </TitlesOfParts>
  <Manager/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2015-08-03T14:31:41Z</dcterms:created>
  <dcterms:modified xsi:type="dcterms:W3CDTF">2015-09-08T16:58:25Z</dcterms:modified>
</cp:coreProperties>
</file>