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comments/comment2.xml" ContentType="application/vnd.openxmlformats-officedocument.presentationml.comment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7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0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9" r:id="rId2"/>
    <p:sldId id="290" r:id="rId3"/>
    <p:sldId id="281" r:id="rId4"/>
    <p:sldId id="288" r:id="rId5"/>
    <p:sldId id="289" r:id="rId6"/>
    <p:sldId id="283" r:id="rId7"/>
    <p:sldId id="293" r:id="rId8"/>
    <p:sldId id="294" r:id="rId9"/>
    <p:sldId id="282" r:id="rId10"/>
    <p:sldId id="291" r:id="rId11"/>
    <p:sldId id="295" r:id="rId12"/>
    <p:sldId id="28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79CC93D-E52E-4D84-901B-11D7331DD495}">
          <p14:sldIdLst>
            <p14:sldId id="259"/>
            <p14:sldId id="290"/>
          </p14:sldIdLst>
        </p14:section>
        <p14:section name="Overview/ Setup" id="{ABA716BF-3A5C-4ADB-94C9-CFEF84EBA240}">
          <p14:sldIdLst>
            <p14:sldId id="281"/>
            <p14:sldId id="288"/>
            <p14:sldId id="289"/>
            <p14:sldId id="283"/>
            <p14:sldId id="293"/>
            <p14:sldId id="294"/>
            <p14:sldId id="282"/>
            <p14:sldId id="291"/>
            <p14:sldId id="295"/>
          </p14:sldIdLst>
        </p14:section>
        <p14:section name="Topic 1" id="{6D9936A3-3945-4757-BC8B-B5C252D8E036}">
          <p14:sldIdLst>
            <p14:sldId id="286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7" autoAdjust="0"/>
    <p:restoredTop sz="90831" autoAdjust="0"/>
  </p:normalViewPr>
  <p:slideViewPr>
    <p:cSldViewPr>
      <p:cViewPr varScale="1">
        <p:scale>
          <a:sx n="80" d="100"/>
          <a:sy n="80" d="100"/>
        </p:scale>
        <p:origin x="-1555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7-16T15:20:09.108" idx="1">
    <p:pos x="2290" y="1915"/>
    <p:text>Expand the "TAC" in words if possible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7-16T15:20:55.908" idx="2">
    <p:pos x="1174" y="1973"/>
    <p:text>Make it "International Community on Harmonization (ICH)"</p:text>
  </p:cm>
  <p:cm authorId="1" dt="2015-07-16T15:21:29.292" idx="3">
    <p:pos x="2614" y="1973"/>
    <p:text>Change to "United States Pharmacopeia (USP)"</p:text>
  </p:cm>
  <p:cm authorId="1" dt="2015-07-16T15:23:26.293" idx="4">
    <p:pos x="2724" y="2942"/>
    <p:text>what is "MS" or "OES"?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2325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487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Use a section header for each of the topics, so there is a clear transition to the audience.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Not</a:t>
            </a:r>
            <a:r>
              <a:rPr lang="en-US" baseline="0" dirty="0" smtClean="0"/>
              <a:t> if there are currently more than 5 countries represented.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comments" Target="../comments/commen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comments" Target="../comments/comment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cid:image003.jpg@01D04CFB.B6FDE820" TargetMode="External"/><Relationship Id="rId3" Type="http://schemas.openxmlformats.org/officeDocument/2006/relationships/tags" Target="../tags/tag15.xml"/><Relationship Id="rId7" Type="http://schemas.openxmlformats.org/officeDocument/2006/relationships/image" Target="../media/image8.jpe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600200" y="1066800"/>
            <a:ext cx="7170824" cy="2057400"/>
          </a:xfrm>
        </p:spPr>
        <p:txBody>
          <a:bodyPr>
            <a:noAutofit/>
          </a:bodyPr>
          <a:lstStyle/>
          <a:p>
            <a:r>
              <a:rPr lang="en-US" sz="3600" dirty="0"/>
              <a:t>Using JMP® as a Common Language to Interpret Lab-to-Lab Data: A First-Time JMP User’s Perspective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3962400" y="3429000"/>
            <a:ext cx="4772528" cy="990600"/>
          </a:xfrm>
        </p:spPr>
        <p:txBody>
          <a:bodyPr>
            <a:normAutofit fontScale="92500"/>
          </a:bodyPr>
          <a:lstStyle/>
          <a:p>
            <a:r>
              <a:rPr lang="en-US" sz="2400" dirty="0" smtClean="0">
                <a:latin typeface="+mn-lt"/>
              </a:rPr>
              <a:t>Andrew Kampfschulte &amp; Rob Lievense</a:t>
            </a:r>
          </a:p>
          <a:p>
            <a:r>
              <a:rPr lang="en-US" sz="2400" dirty="0" smtClean="0">
                <a:latin typeface="+mn-lt"/>
              </a:rPr>
              <a:t>September 16, 2015</a:t>
            </a:r>
            <a:endParaRPr lang="en-US" sz="2400" dirty="0">
              <a:latin typeface="+mn-lt"/>
            </a:endParaRPr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5958840"/>
            <a:ext cx="265085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95800" y="5204936"/>
            <a:ext cx="44034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DISCLAIMER: </a:t>
            </a:r>
            <a:r>
              <a:rPr lang="en-US" sz="1400" dirty="0" smtClean="0"/>
              <a:t>The opinions presented here are solely our own, and do not necessarily represent the opinions of Perrigo Company or any of its departments or employees.</a:t>
            </a:r>
            <a:endParaRPr lang="en-US" sz="1400" dirty="0"/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Study Design and Setup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Research Goal</a:t>
            </a:r>
          </a:p>
          <a:p>
            <a:pPr lvl="1"/>
            <a:r>
              <a:rPr lang="en-US" dirty="0" smtClean="0"/>
              <a:t>Provide a data-driven discussion of technical challenges</a:t>
            </a:r>
            <a:endParaRPr lang="en-US" dirty="0"/>
          </a:p>
          <a:p>
            <a:r>
              <a:rPr lang="en-US" dirty="0" smtClean="0"/>
              <a:t>Setup</a:t>
            </a:r>
          </a:p>
          <a:p>
            <a:pPr lvl="1"/>
            <a:r>
              <a:rPr lang="en-US" dirty="0" smtClean="0"/>
              <a:t>Participating laboratories to evaluate to groups of tablets using a uniform sample preparation method for valid comparisons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5958840"/>
            <a:ext cx="265085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6491723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Description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524000"/>
            <a:ext cx="8077200" cy="4876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2 Tablet Groups</a:t>
            </a:r>
          </a:p>
          <a:p>
            <a:pPr lvl="1"/>
            <a:r>
              <a:rPr lang="en-US" dirty="0" smtClean="0"/>
              <a:t>Group A: Lower, Native Level quantities of impurities</a:t>
            </a:r>
          </a:p>
          <a:p>
            <a:pPr lvl="1"/>
            <a:r>
              <a:rPr lang="en-US" dirty="0" smtClean="0"/>
              <a:t>Group B: Spiked, Higher concentration of impurities</a:t>
            </a:r>
          </a:p>
          <a:p>
            <a:r>
              <a:rPr lang="en-US" dirty="0" smtClean="0"/>
              <a:t>13 Laboratories</a:t>
            </a:r>
          </a:p>
          <a:p>
            <a:r>
              <a:rPr lang="en-US" dirty="0" smtClean="0"/>
              <a:t>8 Elements</a:t>
            </a:r>
          </a:p>
          <a:p>
            <a:pPr lvl="1"/>
            <a:r>
              <a:rPr lang="en-US" dirty="0" smtClean="0"/>
              <a:t>As, Cd, Co, Hg, Mo, Pb, Se, V</a:t>
            </a:r>
          </a:p>
          <a:p>
            <a:pPr lvl="1"/>
            <a:r>
              <a:rPr lang="en-US" dirty="0" smtClean="0"/>
              <a:t>Quantitated at ppm level</a:t>
            </a:r>
          </a:p>
          <a:p>
            <a:r>
              <a:rPr lang="en-US" dirty="0" smtClean="0"/>
              <a:t>Uniform and Non-Uniform Sample Preparations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5958840"/>
            <a:ext cx="265085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3823005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Conclusions</a:t>
            </a:r>
            <a:endParaRPr lang="en-US" sz="5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Background</a:t>
            </a:r>
          </a:p>
          <a:p>
            <a:pPr lvl="1"/>
            <a:r>
              <a:rPr lang="en-US" dirty="0" smtClean="0"/>
              <a:t>Changes and Concerns in Pharmaceutical Analysis</a:t>
            </a:r>
            <a:endParaRPr lang="en-US" dirty="0" smtClean="0"/>
          </a:p>
          <a:p>
            <a:r>
              <a:rPr lang="en-US" dirty="0" smtClean="0"/>
              <a:t>Meet </a:t>
            </a:r>
            <a:r>
              <a:rPr lang="en-US" dirty="0" smtClean="0"/>
              <a:t>the Team</a:t>
            </a:r>
          </a:p>
          <a:p>
            <a:pPr lvl="1"/>
            <a:r>
              <a:rPr lang="en-US" dirty="0" smtClean="0"/>
              <a:t>Technical and Analytical Challenges Consortium</a:t>
            </a:r>
            <a:endParaRPr lang="en-US" dirty="0" smtClean="0"/>
          </a:p>
          <a:p>
            <a:pPr lvl="1"/>
            <a:r>
              <a:rPr lang="en-US" dirty="0" smtClean="0"/>
              <a:t>Analysis Team</a:t>
            </a:r>
          </a:p>
          <a:p>
            <a:r>
              <a:rPr lang="en-US" dirty="0" smtClean="0"/>
              <a:t>Study Design and Setup</a:t>
            </a:r>
          </a:p>
          <a:p>
            <a:pPr lvl="1"/>
            <a:r>
              <a:rPr lang="en-US" dirty="0" smtClean="0"/>
              <a:t>Research Goal and Setup</a:t>
            </a:r>
            <a:endParaRPr lang="en-US" dirty="0" smtClean="0"/>
          </a:p>
          <a:p>
            <a:pPr lvl="1"/>
            <a:r>
              <a:rPr lang="en-US" dirty="0" smtClean="0"/>
              <a:t>Data Description</a:t>
            </a:r>
            <a:endParaRPr lang="en-US" dirty="0" smtClean="0"/>
          </a:p>
          <a:p>
            <a:r>
              <a:rPr lang="en-US" dirty="0" smtClean="0"/>
              <a:t>Formal </a:t>
            </a:r>
            <a:r>
              <a:rPr lang="en-US" dirty="0" smtClean="0"/>
              <a:t>Analyses  (Presented in JMP Journals)</a:t>
            </a:r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5958840"/>
            <a:ext cx="265085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4107005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95400" y="2363450"/>
            <a:ext cx="6781800" cy="380875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sz="7200" dirty="0" smtClean="0"/>
              <a:t>Background</a:t>
            </a:r>
            <a:endParaRPr lang="en-US" sz="7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4369" y="0"/>
            <a:ext cx="7765662" cy="16476125"/>
          </a:xfrm>
          <a:prstGeom prst="rect">
            <a:avLst/>
          </a:prstGeom>
        </p:spPr>
      </p:pic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5958840"/>
            <a:ext cx="265085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Changes in Pharmaceutical Analysis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Current Heavy Metals Test is over 100 years old	</a:t>
            </a:r>
          </a:p>
          <a:p>
            <a:pPr lvl="1"/>
            <a:r>
              <a:rPr lang="en-US" dirty="0"/>
              <a:t>Difficult to conduct, numerous false </a:t>
            </a:r>
            <a:r>
              <a:rPr lang="en-US" dirty="0" smtClean="0"/>
              <a:t>negatives</a:t>
            </a:r>
          </a:p>
          <a:p>
            <a:r>
              <a:rPr lang="en-US" dirty="0" smtClean="0"/>
              <a:t>International Conference on Harmonization Q3D </a:t>
            </a:r>
            <a:r>
              <a:rPr lang="en-US" dirty="0" smtClean="0"/>
              <a:t>and </a:t>
            </a:r>
            <a:r>
              <a:rPr lang="en-US" dirty="0" smtClean="0"/>
              <a:t>United States </a:t>
            </a:r>
            <a:r>
              <a:rPr lang="en-US" dirty="0" err="1" smtClean="0"/>
              <a:t>Pharmacopiea</a:t>
            </a:r>
            <a:r>
              <a:rPr lang="en-US" dirty="0" smtClean="0"/>
              <a:t> </a:t>
            </a:r>
            <a:r>
              <a:rPr lang="en-US" dirty="0" smtClean="0"/>
              <a:t>&lt;232&gt; , &lt;233&gt;</a:t>
            </a:r>
          </a:p>
          <a:p>
            <a:pPr lvl="1"/>
            <a:r>
              <a:rPr lang="en-US" dirty="0" smtClean="0"/>
              <a:t>Set new, lower limits for Elemental Impurities</a:t>
            </a:r>
          </a:p>
          <a:p>
            <a:pPr lvl="1"/>
            <a:r>
              <a:rPr lang="en-US" dirty="0" smtClean="0"/>
              <a:t>Focus on </a:t>
            </a:r>
            <a:r>
              <a:rPr lang="en-US" dirty="0" smtClean="0"/>
              <a:t>Inductively Coupled Plasma Mass Spectroscopy (ICP-MS) for quantitation of elements</a:t>
            </a:r>
            <a:endParaRPr lang="en-US" dirty="0" smtClean="0"/>
          </a:p>
          <a:p>
            <a:pPr lvl="1"/>
            <a:r>
              <a:rPr lang="en-US" u="sng" dirty="0" smtClean="0"/>
              <a:t>Unfamiliar Terrain for Pharma Labs</a:t>
            </a:r>
            <a:endParaRPr lang="en-US" u="sng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5958840"/>
            <a:ext cx="265085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4107005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Concerns for Upcoming Regulations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Experience</a:t>
            </a:r>
          </a:p>
          <a:p>
            <a:pPr lvl="1"/>
            <a:r>
              <a:rPr lang="en-US" dirty="0" smtClean="0"/>
              <a:t>Many labs lack the resources and experience for performing ICP-MS analysis</a:t>
            </a:r>
            <a:endParaRPr lang="en-US" dirty="0"/>
          </a:p>
          <a:p>
            <a:r>
              <a:rPr lang="en-US" dirty="0" smtClean="0"/>
              <a:t>Sample Preparation</a:t>
            </a:r>
          </a:p>
          <a:p>
            <a:pPr lvl="1"/>
            <a:r>
              <a:rPr lang="en-US" dirty="0"/>
              <a:t>Problems with Microwave </a:t>
            </a:r>
            <a:r>
              <a:rPr lang="en-US" dirty="0" smtClean="0"/>
              <a:t>Capability</a:t>
            </a:r>
            <a:endParaRPr lang="en-US" dirty="0" smtClean="0"/>
          </a:p>
          <a:p>
            <a:pPr lvl="1"/>
            <a:r>
              <a:rPr lang="en-US" dirty="0" smtClean="0"/>
              <a:t>Total </a:t>
            </a:r>
            <a:r>
              <a:rPr lang="en-US" dirty="0" smtClean="0"/>
              <a:t>Digestion</a:t>
            </a:r>
          </a:p>
          <a:p>
            <a:pPr lvl="1"/>
            <a:r>
              <a:rPr lang="en-US" dirty="0" smtClean="0"/>
              <a:t>Metal </a:t>
            </a:r>
            <a:r>
              <a:rPr lang="en-US" dirty="0" smtClean="0"/>
              <a:t>Extraction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5958840"/>
            <a:ext cx="265085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4107005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76600" y="2087940"/>
            <a:ext cx="5257800" cy="408426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sz="7200" dirty="0" smtClean="0"/>
              <a:t>Meet the Team</a:t>
            </a:r>
            <a:endParaRPr lang="en-US" sz="7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963332" y="-6858000"/>
            <a:ext cx="7765662" cy="164761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53331" flipH="1">
            <a:off x="-316180" y="3775286"/>
            <a:ext cx="2895600" cy="3390489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5943600"/>
            <a:ext cx="265085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Technical and Analytical Challenges (TAC) Coalition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Comprised of over 45 scientists from 5 countries</a:t>
            </a:r>
          </a:p>
          <a:p>
            <a:pPr lvl="1"/>
            <a:r>
              <a:rPr lang="en-US" dirty="0" smtClean="0"/>
              <a:t>7 Raw Material Suppliers</a:t>
            </a:r>
          </a:p>
          <a:p>
            <a:pPr lvl="1"/>
            <a:r>
              <a:rPr lang="en-US" dirty="0" smtClean="0"/>
              <a:t>8 Contract Laboratories</a:t>
            </a:r>
          </a:p>
          <a:p>
            <a:pPr lvl="1"/>
            <a:r>
              <a:rPr lang="en-US" dirty="0" smtClean="0"/>
              <a:t>1 Government Laboratory</a:t>
            </a:r>
          </a:p>
          <a:p>
            <a:pPr lvl="1"/>
            <a:r>
              <a:rPr lang="en-US" dirty="0" smtClean="0"/>
              <a:t>1 University Laboratory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5958840"/>
            <a:ext cx="265085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2015 EI Coalition Logo.jpg"/>
          <p:cNvPicPr/>
          <p:nvPr/>
        </p:nvPicPr>
        <p:blipFill>
          <a:blip r:embed="rId7" r:link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524000"/>
            <a:ext cx="6248400" cy="148209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6491723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Analysis Team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265237"/>
            <a:ext cx="8077200" cy="42973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Andy Kampfschulte</a:t>
            </a:r>
          </a:p>
          <a:p>
            <a:pPr lvl="1"/>
            <a:r>
              <a:rPr lang="en-US" dirty="0" smtClean="0"/>
              <a:t>Biostatistics Student Associate, Perrigo Company</a:t>
            </a:r>
          </a:p>
          <a:p>
            <a:pPr lvl="1"/>
            <a:r>
              <a:rPr lang="en-US" dirty="0" smtClean="0"/>
              <a:t>Biostatistics Graduate Student, GVSU</a:t>
            </a:r>
          </a:p>
          <a:p>
            <a:r>
              <a:rPr lang="en-US" dirty="0" smtClean="0"/>
              <a:t>Rob Lievense</a:t>
            </a:r>
          </a:p>
          <a:p>
            <a:pPr lvl="1"/>
            <a:r>
              <a:rPr lang="en-US" dirty="0" smtClean="0"/>
              <a:t>Senior Statistician, Perrigo Company</a:t>
            </a:r>
          </a:p>
          <a:p>
            <a:pPr lvl="1"/>
            <a:r>
              <a:rPr lang="en-US" dirty="0" smtClean="0"/>
              <a:t>Adjunct Faculty, GVSU</a:t>
            </a:r>
          </a:p>
          <a:p>
            <a:r>
              <a:rPr lang="en-US" dirty="0" smtClean="0"/>
              <a:t>Donna Seibert</a:t>
            </a:r>
          </a:p>
          <a:p>
            <a:pPr lvl="1"/>
            <a:r>
              <a:rPr lang="en-US" dirty="0" smtClean="0"/>
              <a:t>Senior Principal Scientist, Perrigo Company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5958840"/>
            <a:ext cx="265085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0249660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76600" y="2087940"/>
            <a:ext cx="5206554" cy="385566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sz="7200" dirty="0" smtClean="0"/>
              <a:t>Study Setup and Design</a:t>
            </a:r>
            <a:endParaRPr lang="en-US" sz="7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953000" y="0"/>
            <a:ext cx="7765662" cy="16476125"/>
          </a:xfrm>
          <a:prstGeom prst="rect">
            <a:avLst/>
          </a:prstGeom>
        </p:spPr>
      </p:pic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6111240"/>
            <a:ext cx="265085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329</Words>
  <Application>Microsoft Office PowerPoint</Application>
  <PresentationFormat>On-screen Show (4:3)</PresentationFormat>
  <Paragraphs>79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Training</vt:lpstr>
      <vt:lpstr>Using JMP® as a Common Language to Interpret Lab-to-Lab Data: A First-Time JMP User’s Perspective </vt:lpstr>
      <vt:lpstr>Outline</vt:lpstr>
      <vt:lpstr>PowerPoint Presentation</vt:lpstr>
      <vt:lpstr>Changes in Pharmaceutical Analysis</vt:lpstr>
      <vt:lpstr>Concerns for Upcoming Regulations</vt:lpstr>
      <vt:lpstr>PowerPoint Presentation</vt:lpstr>
      <vt:lpstr>Technical and Analytical Challenges (TAC) Coalition</vt:lpstr>
      <vt:lpstr>Analysis Team</vt:lpstr>
      <vt:lpstr>PowerPoint Presentation</vt:lpstr>
      <vt:lpstr>Study Design and Setup</vt:lpstr>
      <vt:lpstr>Data Description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2015-07-09T13:15:57Z</dcterms:created>
  <dcterms:modified xsi:type="dcterms:W3CDTF">2015-07-20T13:24:12Z</dcterms:modified>
</cp:coreProperties>
</file>