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71" r:id="rId4"/>
    <p:sldId id="270" r:id="rId5"/>
    <p:sldId id="275" r:id="rId6"/>
    <p:sldId id="276" r:id="rId7"/>
    <p:sldId id="289" r:id="rId8"/>
    <p:sldId id="290" r:id="rId9"/>
    <p:sldId id="277" r:id="rId10"/>
    <p:sldId id="272" r:id="rId11"/>
    <p:sldId id="273" r:id="rId12"/>
    <p:sldId id="274" r:id="rId13"/>
    <p:sldId id="295" r:id="rId14"/>
    <p:sldId id="278" r:id="rId15"/>
    <p:sldId id="279" r:id="rId16"/>
    <p:sldId id="280" r:id="rId17"/>
    <p:sldId id="282" r:id="rId18"/>
    <p:sldId id="281" r:id="rId19"/>
    <p:sldId id="292" r:id="rId20"/>
    <p:sldId id="291" r:id="rId21"/>
    <p:sldId id="284" r:id="rId22"/>
    <p:sldId id="285" r:id="rId23"/>
    <p:sldId id="288" r:id="rId24"/>
    <p:sldId id="296" r:id="rId25"/>
    <p:sldId id="287" r:id="rId26"/>
    <p:sldId id="268" r:id="rId27"/>
    <p:sldId id="298" r:id="rId28"/>
    <p:sldId id="297" r:id="rId29"/>
    <p:sldId id="299" r:id="rId30"/>
    <p:sldId id="300" r:id="rId31"/>
    <p:sldId id="301" r:id="rId32"/>
    <p:sldId id="302" r:id="rId33"/>
    <p:sldId id="293" r:id="rId34"/>
    <p:sldId id="29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24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E1FC6D-553A-4681-AA27-2C484111DD72}" type="datetimeFigureOut">
              <a:rPr lang="en-US" smtClean="0"/>
              <a:t>8/13/2015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023EC2-CA5B-4712-A1E1-7AE65B7D33DE}" type="slidenum">
              <a:rPr lang="en-US" smtClean="0"/>
              <a:t>‹#›</a:t>
            </a:fld>
            <a:endParaRPr lang="en-US"/>
          </a:p>
        </p:txBody>
      </p:sp>
    </p:spTree>
    <p:extLst>
      <p:ext uri="{BB962C8B-B14F-4D97-AF65-F5344CB8AC3E}">
        <p14:creationId xmlns:p14="http://schemas.microsoft.com/office/powerpoint/2010/main" val="3067435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8/13/2015</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smtClean="0"/>
              <a:t>Footer Text</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200" y="6172200"/>
            <a:ext cx="1752600" cy="6096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lvl1pPr algn="l">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838200"/>
            <a:ext cx="8229600" cy="5287963"/>
          </a:xfrm>
        </p:spPr>
        <p:txBody>
          <a:bodyPr/>
          <a:lstStyle>
            <a:lvl1pPr>
              <a:defRPr>
                <a:solidFill>
                  <a:schemeClr val="bg2">
                    <a:lumMod val="25000"/>
                  </a:schemeClr>
                </a:solidFill>
              </a:defRPr>
            </a:lvl1pPr>
            <a:lvl2pPr>
              <a:defRPr>
                <a:solidFill>
                  <a:schemeClr val="bg2">
                    <a:lumMod val="25000"/>
                  </a:schemeClr>
                </a:solidFill>
              </a:defRPr>
            </a:lvl2pPr>
            <a:lvl3pPr>
              <a:defRPr>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vl6pPr>
              <a:defRPr/>
            </a:lvl6pPr>
            <a:lvl7pPr>
              <a:defRPr/>
            </a:lvl7pPr>
            <a:lvl8pPr>
              <a:defRPr/>
            </a:lvl8pPr>
            <a:lvl9pP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cxnSp>
        <p:nvCxnSpPr>
          <p:cNvPr id="8" name="Straight Connector 7"/>
          <p:cNvCxnSpPr/>
          <p:nvPr userDrawn="1"/>
        </p:nvCxnSpPr>
        <p:spPr>
          <a:xfrm>
            <a:off x="0" y="762000"/>
            <a:ext cx="9144000" cy="0"/>
          </a:xfrm>
          <a:prstGeom prst="line">
            <a:avLst/>
          </a:prstGeom>
          <a:ln w="85725" cmpd="thickThi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8/13/2015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8/13/2015</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8/13/2015</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8/13/2015</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8/13/2015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8/13/2015</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8/13/2015</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6200" y="6172200"/>
            <a:ext cx="1752600" cy="609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4.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experistats@gmail.co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2.wmf"/><Relationship Id="rId5" Type="http://schemas.openxmlformats.org/officeDocument/2006/relationships/oleObject" Target="../embeddings/oleObject10.bin"/><Relationship Id="rId4" Type="http://schemas.openxmlformats.org/officeDocument/2006/relationships/image" Target="../media/image21.wmf"/></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5.wmf"/><Relationship Id="rId5" Type="http://schemas.openxmlformats.org/officeDocument/2006/relationships/oleObject" Target="../embeddings/oleObject13.bin"/><Relationship Id="rId4" Type="http://schemas.openxmlformats.org/officeDocument/2006/relationships/image" Target="../media/image24.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16.bin"/><Relationship Id="rId4" Type="http://schemas.openxmlformats.org/officeDocument/2006/relationships/image" Target="../media/image27.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4267200"/>
          </a:xfrm>
        </p:spPr>
        <p:txBody>
          <a:bodyPr/>
          <a:lstStyle/>
          <a:p>
            <a:r>
              <a:rPr lang="en-US" sz="4400" b="1" dirty="0">
                <a:effectLst/>
              </a:rPr>
              <a:t>Using Input Variable Transformations to Improve Model Fit and Reduce Experimental Test </a:t>
            </a:r>
            <a:r>
              <a:rPr lang="en-US" sz="4400" b="1" dirty="0" smtClean="0">
                <a:effectLst/>
              </a:rPr>
              <a:t>Size</a:t>
            </a:r>
            <a:br>
              <a:rPr lang="en-US" sz="4400" b="1" dirty="0" smtClean="0">
                <a:effectLst/>
              </a:rPr>
            </a:br>
            <a:r>
              <a:rPr lang="en-US" sz="4400" b="1" dirty="0" smtClean="0">
                <a:effectLst/>
              </a:rPr>
              <a:t>(on </a:t>
            </a:r>
            <a:r>
              <a:rPr lang="en-US" sz="4400" b="1" dirty="0">
                <a:effectLst/>
              </a:rPr>
              <a:t>Some Models!)</a:t>
            </a:r>
            <a:endParaRPr lang="en-US" sz="4400" dirty="0"/>
          </a:p>
        </p:txBody>
      </p:sp>
      <p:sp>
        <p:nvSpPr>
          <p:cNvPr id="3" name="Subtitle 2"/>
          <p:cNvSpPr>
            <a:spLocks noGrp="1"/>
          </p:cNvSpPr>
          <p:nvPr>
            <p:ph type="subTitle" idx="1"/>
          </p:nvPr>
        </p:nvSpPr>
        <p:spPr/>
        <p:txBody>
          <a:bodyPr/>
          <a:lstStyle/>
          <a:p>
            <a:r>
              <a:rPr lang="en-US" dirty="0" smtClean="0">
                <a:solidFill>
                  <a:schemeClr val="tx2">
                    <a:lumMod val="75000"/>
                  </a:schemeClr>
                </a:solidFill>
              </a:rPr>
              <a:t>Jerry Fish</a:t>
            </a:r>
          </a:p>
          <a:p>
            <a:r>
              <a:rPr lang="en-US" dirty="0" smtClean="0">
                <a:solidFill>
                  <a:schemeClr val="tx2">
                    <a:lumMod val="75000"/>
                  </a:schemeClr>
                </a:solidFill>
              </a:rPr>
              <a:t>President, </a:t>
            </a:r>
            <a:r>
              <a:rPr lang="en-US" dirty="0" err="1" smtClean="0">
                <a:solidFill>
                  <a:schemeClr val="tx2">
                    <a:lumMod val="75000"/>
                  </a:schemeClr>
                </a:solidFill>
              </a:rPr>
              <a:t>Experistats</a:t>
            </a:r>
            <a:r>
              <a:rPr lang="en-US" dirty="0" smtClean="0">
                <a:solidFill>
                  <a:schemeClr val="tx2">
                    <a:lumMod val="75000"/>
                  </a:schemeClr>
                </a:solidFill>
              </a:rPr>
              <a:t> LLC</a:t>
            </a:r>
            <a:endParaRPr lang="en-US" dirty="0">
              <a:solidFill>
                <a:schemeClr val="tx2">
                  <a:lumMod val="75000"/>
                </a:schemeClr>
              </a:solidFill>
            </a:endParaRPr>
          </a:p>
        </p:txBody>
      </p:sp>
      <p:sp>
        <p:nvSpPr>
          <p:cNvPr id="4" name="Date Placeholder 3"/>
          <p:cNvSpPr>
            <a:spLocks noGrp="1"/>
          </p:cNvSpPr>
          <p:nvPr>
            <p:ph type="dt" sz="half" idx="10"/>
          </p:nvPr>
        </p:nvSpPr>
        <p:spPr/>
        <p:txBody>
          <a:bodyPr/>
          <a:lstStyle/>
          <a:p>
            <a:fld id="{216C5678-EE20-4FA5-88E2-6E0BD67A2E26}" type="datetime1">
              <a:rPr lang="en-US" smtClean="0"/>
              <a:t>8/13/2015</a:t>
            </a:fld>
            <a:endParaRPr lang="en-US"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sp>
        <p:nvSpPr>
          <p:cNvPr id="6" name="Footer Placeholder 5"/>
          <p:cNvSpPr>
            <a:spLocks noGrp="1"/>
          </p:cNvSpPr>
          <p:nvPr>
            <p:ph type="ftr" sz="quarter" idx="12"/>
          </p:nvPr>
        </p:nvSpPr>
        <p:spPr/>
        <p:txBody>
          <a:bodyPr/>
          <a:lstStyle/>
          <a:p>
            <a:r>
              <a:rPr lang="en-US" smtClean="0"/>
              <a:t>Footer Text</a:t>
            </a:r>
            <a:endParaRPr lang="en-US" dirty="0"/>
          </a:p>
        </p:txBody>
      </p:sp>
    </p:spTree>
    <p:extLst>
      <p:ext uri="{BB962C8B-B14F-4D97-AF65-F5344CB8AC3E}">
        <p14:creationId xmlns:p14="http://schemas.microsoft.com/office/powerpoint/2010/main" val="36054312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114"/>
            <a:ext cx="8229600" cy="838200"/>
          </a:xfrm>
        </p:spPr>
        <p:txBody>
          <a:bodyPr/>
          <a:lstStyle/>
          <a:p>
            <a:r>
              <a:rPr lang="en-US" sz="3600" dirty="0" smtClean="0"/>
              <a:t>Here’s how</a:t>
            </a:r>
            <a:endParaRPr lang="en-US" sz="3600" dirty="0"/>
          </a:p>
        </p:txBody>
      </p:sp>
      <p:sp>
        <p:nvSpPr>
          <p:cNvPr id="3" name="Content Placeholder 2"/>
          <p:cNvSpPr>
            <a:spLocks noGrp="1"/>
          </p:cNvSpPr>
          <p:nvPr>
            <p:ph idx="1"/>
          </p:nvPr>
        </p:nvSpPr>
        <p:spPr/>
        <p:txBody>
          <a:bodyPr>
            <a:normAutofit lnSpcReduction="10000"/>
          </a:bodyPr>
          <a:lstStyle/>
          <a:p>
            <a:pPr>
              <a:lnSpc>
                <a:spcPct val="90000"/>
              </a:lnSpc>
            </a:pPr>
            <a:r>
              <a:rPr lang="en-US" altLang="en-US" dirty="0" smtClean="0"/>
              <a:t>Let’s assume that the response can be modeled by the following equation:</a:t>
            </a:r>
          </a:p>
          <a:p>
            <a:pPr>
              <a:lnSpc>
                <a:spcPct val="90000"/>
              </a:lnSpc>
            </a:pPr>
            <a:endParaRPr lang="en-US" dirty="0"/>
          </a:p>
          <a:p>
            <a:pPr>
              <a:lnSpc>
                <a:spcPct val="90000"/>
              </a:lnSpc>
            </a:pPr>
            <a:endParaRPr lang="en-US" dirty="0" smtClean="0"/>
          </a:p>
          <a:p>
            <a:pPr>
              <a:lnSpc>
                <a:spcPct val="90000"/>
              </a:lnSpc>
            </a:pPr>
            <a:endParaRPr lang="en-US" dirty="0"/>
          </a:p>
          <a:p>
            <a:pPr marL="0" indent="0">
              <a:lnSpc>
                <a:spcPct val="90000"/>
              </a:lnSpc>
              <a:buNone/>
            </a:pPr>
            <a:r>
              <a:rPr lang="en-US" dirty="0" smtClean="0"/>
              <a:t>	where C</a:t>
            </a:r>
            <a:r>
              <a:rPr lang="en-US" baseline="-25000" dirty="0" smtClean="0"/>
              <a:t>0</a:t>
            </a:r>
            <a:r>
              <a:rPr lang="en-US" dirty="0" smtClean="0"/>
              <a:t> – C</a:t>
            </a:r>
            <a:r>
              <a:rPr lang="en-US" baseline="-25000" dirty="0" smtClean="0"/>
              <a:t>5</a:t>
            </a:r>
            <a:r>
              <a:rPr lang="en-US" dirty="0" smtClean="0"/>
              <a:t> are unknown coefficients.</a:t>
            </a:r>
          </a:p>
          <a:p>
            <a:pPr>
              <a:lnSpc>
                <a:spcPct val="90000"/>
              </a:lnSpc>
            </a:pPr>
            <a:endParaRPr lang="en-US" dirty="0" smtClean="0"/>
          </a:p>
          <a:p>
            <a:pPr>
              <a:lnSpc>
                <a:spcPct val="90000"/>
              </a:lnSpc>
            </a:pPr>
            <a:r>
              <a:rPr lang="en-US" dirty="0" smtClean="0"/>
              <a:t>Recall that we had 21 unknowns in the full quadratic model</a:t>
            </a:r>
          </a:p>
          <a:p>
            <a:pPr lvl="1">
              <a:lnSpc>
                <a:spcPct val="90000"/>
              </a:lnSpc>
            </a:pPr>
            <a:r>
              <a:rPr lang="en-US" dirty="0" smtClean="0"/>
              <a:t>This set the minimum number of independent trials.</a:t>
            </a:r>
          </a:p>
          <a:p>
            <a:pPr lvl="1">
              <a:lnSpc>
                <a:spcPct val="90000"/>
              </a:lnSpc>
            </a:pPr>
            <a:endParaRPr lang="en-US" dirty="0" smtClean="0"/>
          </a:p>
          <a:p>
            <a:pPr>
              <a:lnSpc>
                <a:spcPct val="90000"/>
              </a:lnSpc>
            </a:pPr>
            <a:r>
              <a:rPr lang="en-US" dirty="0" smtClean="0"/>
              <a:t>Now we have only 6 unknowns.</a:t>
            </a:r>
          </a:p>
          <a:p>
            <a:pPr lvl="1">
              <a:lnSpc>
                <a:spcPct val="90000"/>
              </a:lnSpc>
            </a:pPr>
            <a:r>
              <a:rPr lang="en-US" dirty="0" smtClean="0"/>
              <a:t>Sounds promising!</a:t>
            </a:r>
            <a:endParaRPr lang="en-US" dirty="0"/>
          </a:p>
          <a:p>
            <a:pPr>
              <a:lnSpc>
                <a:spcPct val="90000"/>
              </a:lnSpc>
            </a:pPr>
            <a:endParaRPr lang="en-US" dirty="0" smtClean="0"/>
          </a:p>
          <a:p>
            <a:pPr>
              <a:lnSpc>
                <a:spcPct val="90000"/>
              </a:lnSpc>
            </a:pPr>
            <a:r>
              <a:rPr lang="en-US" dirty="0" smtClean="0"/>
              <a:t>But JMP DOE generally works with polynomials!</a:t>
            </a:r>
          </a:p>
          <a:p>
            <a:pPr lvl="1">
              <a:lnSpc>
                <a:spcPct val="90000"/>
              </a:lnSpc>
            </a:pPr>
            <a:r>
              <a:rPr lang="en-US" dirty="0" smtClean="0"/>
              <a:t>How do we design a test for a model like this?</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10</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245483294"/>
              </p:ext>
            </p:extLst>
          </p:nvPr>
        </p:nvGraphicFramePr>
        <p:xfrm>
          <a:off x="1644650" y="1908175"/>
          <a:ext cx="5413375" cy="647700"/>
        </p:xfrm>
        <a:graphic>
          <a:graphicData uri="http://schemas.openxmlformats.org/presentationml/2006/ole">
            <mc:AlternateContent xmlns:mc="http://schemas.openxmlformats.org/markup-compatibility/2006">
              <mc:Choice xmlns:v="urn:schemas-microsoft-com:vml" Requires="v">
                <p:oleObj spid="_x0000_s3117" name="Equation" r:id="rId3" imgW="2019240" imgH="241200" progId="Equation.3">
                  <p:embed/>
                </p:oleObj>
              </mc:Choice>
              <mc:Fallback>
                <p:oleObj name="Equation" r:id="rId3" imgW="2019240" imgH="241200" progId="Equation.3">
                  <p:embed/>
                  <p:pic>
                    <p:nvPicPr>
                      <p:cNvPr id="0" name="Object 4"/>
                      <p:cNvPicPr>
                        <a:picLocks noChangeAspect="1" noChangeArrowheads="1"/>
                      </p:cNvPicPr>
                      <p:nvPr/>
                    </p:nvPicPr>
                    <p:blipFill>
                      <a:blip r:embed="rId4"/>
                      <a:srcRect/>
                      <a:stretch>
                        <a:fillRect/>
                      </a:stretch>
                    </p:blipFill>
                    <p:spPr bwMode="auto">
                      <a:xfrm>
                        <a:off x="1644650" y="1908175"/>
                        <a:ext cx="54133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4987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dissolve">
                                      <p:cBhvr>
                                        <p:cTn id="9" dur="500"/>
                                        <p:tgtEl>
                                          <p:spTgt spid="7"/>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390"/>
            <a:ext cx="8229600" cy="838200"/>
          </a:xfrm>
        </p:spPr>
        <p:txBody>
          <a:bodyPr/>
          <a:lstStyle/>
          <a:p>
            <a:r>
              <a:rPr lang="en-US" sz="2800" dirty="0" smtClean="0"/>
              <a:t>Log10 Transform the Input Factors and Response!</a:t>
            </a:r>
            <a:endParaRPr lang="en-US" sz="28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Original Equation:</a:t>
            </a:r>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Take Log of both sides</a:t>
            </a:r>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Algebraic manipulation</a:t>
            </a:r>
          </a:p>
          <a:p>
            <a:pPr>
              <a:lnSpc>
                <a:spcPct val="90000"/>
              </a:lnSpc>
            </a:pPr>
            <a:endParaRPr lang="en-US" altLang="en-US" dirty="0" smtClean="0"/>
          </a:p>
          <a:p>
            <a:pPr>
              <a:lnSpc>
                <a:spcPct val="90000"/>
              </a:lnSpc>
            </a:pPr>
            <a:endParaRPr lang="en-US" altLang="en-US" dirty="0" smtClean="0"/>
          </a:p>
          <a:p>
            <a:pPr>
              <a:lnSpc>
                <a:spcPct val="90000"/>
              </a:lnSpc>
            </a:pPr>
            <a:r>
              <a:rPr lang="en-US" altLang="en-US" dirty="0" smtClean="0"/>
              <a:t>This looks a lot like a Main Effects model:</a:t>
            </a:r>
          </a:p>
          <a:p>
            <a:pPr>
              <a:lnSpc>
                <a:spcPct val="90000"/>
              </a:lnSpc>
            </a:pPr>
            <a:endParaRPr lang="en-US" altLang="en-US" dirty="0"/>
          </a:p>
          <a:p>
            <a:pPr>
              <a:lnSpc>
                <a:spcPct val="90000"/>
              </a:lnSpc>
            </a:pPr>
            <a:endParaRPr lang="en-US" alt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11</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593852001"/>
              </p:ext>
            </p:extLst>
          </p:nvPr>
        </p:nvGraphicFramePr>
        <p:xfrm>
          <a:off x="1577975" y="1298575"/>
          <a:ext cx="5413375" cy="647700"/>
        </p:xfrm>
        <a:graphic>
          <a:graphicData uri="http://schemas.openxmlformats.org/presentationml/2006/ole">
            <mc:AlternateContent xmlns:mc="http://schemas.openxmlformats.org/markup-compatibility/2006">
              <mc:Choice xmlns:v="urn:schemas-microsoft-com:vml" Requires="v">
                <p:oleObj spid="_x0000_s4257" name="Equation" r:id="rId3" imgW="2019240" imgH="241200" progId="Equation.3">
                  <p:embed/>
                </p:oleObj>
              </mc:Choice>
              <mc:Fallback>
                <p:oleObj name="Equation" r:id="rId3" imgW="2019240" imgH="241200" progId="Equation.3">
                  <p:embed/>
                  <p:pic>
                    <p:nvPicPr>
                      <p:cNvPr id="0" name=""/>
                      <p:cNvPicPr>
                        <a:picLocks noChangeAspect="1" noChangeArrowheads="1"/>
                      </p:cNvPicPr>
                      <p:nvPr/>
                    </p:nvPicPr>
                    <p:blipFill>
                      <a:blip r:embed="rId4"/>
                      <a:srcRect/>
                      <a:stretch>
                        <a:fillRect/>
                      </a:stretch>
                    </p:blipFill>
                    <p:spPr bwMode="auto">
                      <a:xfrm>
                        <a:off x="1577975" y="1298575"/>
                        <a:ext cx="54133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674221308"/>
              </p:ext>
            </p:extLst>
          </p:nvPr>
        </p:nvGraphicFramePr>
        <p:xfrm>
          <a:off x="838200" y="2489200"/>
          <a:ext cx="7046913" cy="647700"/>
        </p:xfrm>
        <a:graphic>
          <a:graphicData uri="http://schemas.openxmlformats.org/presentationml/2006/ole">
            <mc:AlternateContent xmlns:mc="http://schemas.openxmlformats.org/markup-compatibility/2006">
              <mc:Choice xmlns:v="urn:schemas-microsoft-com:vml" Requires="v">
                <p:oleObj spid="_x0000_s4258" name="Equation" r:id="rId5" imgW="2628720" imgH="241200" progId="Equation.3">
                  <p:embed/>
                </p:oleObj>
              </mc:Choice>
              <mc:Fallback>
                <p:oleObj name="Equation" r:id="rId5" imgW="2628720" imgH="241200" progId="Equation.3">
                  <p:embed/>
                  <p:pic>
                    <p:nvPicPr>
                      <p:cNvPr id="0" name="Object 6"/>
                      <p:cNvPicPr>
                        <a:picLocks noChangeAspect="1" noChangeArrowheads="1"/>
                      </p:cNvPicPr>
                      <p:nvPr/>
                    </p:nvPicPr>
                    <p:blipFill>
                      <a:blip r:embed="rId6"/>
                      <a:srcRect/>
                      <a:stretch>
                        <a:fillRect/>
                      </a:stretch>
                    </p:blipFill>
                    <p:spPr bwMode="auto">
                      <a:xfrm>
                        <a:off x="838200" y="2489200"/>
                        <a:ext cx="7046913"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806264971"/>
              </p:ext>
            </p:extLst>
          </p:nvPr>
        </p:nvGraphicFramePr>
        <p:xfrm>
          <a:off x="293688" y="3759200"/>
          <a:ext cx="8682037" cy="436563"/>
        </p:xfrm>
        <a:graphic>
          <a:graphicData uri="http://schemas.openxmlformats.org/presentationml/2006/ole">
            <mc:AlternateContent xmlns:mc="http://schemas.openxmlformats.org/markup-compatibility/2006">
              <mc:Choice xmlns:v="urn:schemas-microsoft-com:vml" Requires="v">
                <p:oleObj spid="_x0000_s4259" name="Equation" r:id="rId7" imgW="4546440" imgH="228600" progId="Equation.3">
                  <p:embed/>
                </p:oleObj>
              </mc:Choice>
              <mc:Fallback>
                <p:oleObj name="Equation" r:id="rId7" imgW="4546440" imgH="228600" progId="Equation.3">
                  <p:embed/>
                  <p:pic>
                    <p:nvPicPr>
                      <p:cNvPr id="0" name="Object 7"/>
                      <p:cNvPicPr>
                        <a:picLocks noChangeAspect="1" noChangeArrowheads="1"/>
                      </p:cNvPicPr>
                      <p:nvPr/>
                    </p:nvPicPr>
                    <p:blipFill>
                      <a:blip r:embed="rId8"/>
                      <a:srcRect/>
                      <a:stretch>
                        <a:fillRect/>
                      </a:stretch>
                    </p:blipFill>
                    <p:spPr bwMode="auto">
                      <a:xfrm>
                        <a:off x="293688" y="3759200"/>
                        <a:ext cx="8682037" cy="436563"/>
                      </a:xfrm>
                      <a:prstGeom prst="rect">
                        <a:avLst/>
                      </a:prstGeom>
                      <a:noFill/>
                      <a:ln>
                        <a:noFill/>
                      </a:ln>
                      <a:effec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197799735"/>
              </p:ext>
            </p:extLst>
          </p:nvPr>
        </p:nvGraphicFramePr>
        <p:xfrm>
          <a:off x="2463800" y="5097463"/>
          <a:ext cx="4464050" cy="444500"/>
        </p:xfrm>
        <a:graphic>
          <a:graphicData uri="http://schemas.openxmlformats.org/presentationml/2006/ole">
            <mc:AlternateContent xmlns:mc="http://schemas.openxmlformats.org/markup-compatibility/2006">
              <mc:Choice xmlns:v="urn:schemas-microsoft-com:vml" Requires="v">
                <p:oleObj spid="_x0000_s4260" name="Equation" r:id="rId9" imgW="2298600" imgH="228600" progId="Equation.3">
                  <p:embed/>
                </p:oleObj>
              </mc:Choice>
              <mc:Fallback>
                <p:oleObj name="Equation" r:id="rId9" imgW="2298600" imgH="228600" progId="Equation.3">
                  <p:embed/>
                  <p:pic>
                    <p:nvPicPr>
                      <p:cNvPr id="0" name="Object 6"/>
                      <p:cNvPicPr>
                        <a:picLocks noChangeAspect="1" noChangeArrowheads="1"/>
                      </p:cNvPicPr>
                      <p:nvPr/>
                    </p:nvPicPr>
                    <p:blipFill>
                      <a:blip r:embed="rId10"/>
                      <a:srcRect/>
                      <a:stretch>
                        <a:fillRect/>
                      </a:stretch>
                    </p:blipFill>
                    <p:spPr bwMode="auto">
                      <a:xfrm>
                        <a:off x="2463800" y="5097463"/>
                        <a:ext cx="44640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Oval 10"/>
          <p:cNvSpPr/>
          <p:nvPr/>
        </p:nvSpPr>
        <p:spPr>
          <a:xfrm>
            <a:off x="219075" y="3695700"/>
            <a:ext cx="9144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333500" y="3695700"/>
            <a:ext cx="9144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447925" y="3695700"/>
            <a:ext cx="3429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0825" y="3695700"/>
            <a:ext cx="847725"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447925" y="5029200"/>
            <a:ext cx="3429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919412" y="5029200"/>
            <a:ext cx="3429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376612" y="5038725"/>
            <a:ext cx="3429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662362" y="5057775"/>
            <a:ext cx="342900" cy="542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stCxn id="11" idx="5"/>
            <a:endCxn id="15" idx="2"/>
          </p:cNvCxnSpPr>
          <p:nvPr/>
        </p:nvCxnSpPr>
        <p:spPr>
          <a:xfrm>
            <a:off x="999564" y="4159115"/>
            <a:ext cx="1448361" cy="11415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2" idx="4"/>
            <a:endCxn id="16" idx="1"/>
          </p:cNvCxnSpPr>
          <p:nvPr/>
        </p:nvCxnSpPr>
        <p:spPr>
          <a:xfrm>
            <a:off x="1790700" y="4238625"/>
            <a:ext cx="1178929" cy="87008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3" idx="4"/>
            <a:endCxn id="17" idx="1"/>
          </p:cNvCxnSpPr>
          <p:nvPr/>
        </p:nvCxnSpPr>
        <p:spPr>
          <a:xfrm>
            <a:off x="2619375" y="4238625"/>
            <a:ext cx="807454" cy="87961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8" idx="0"/>
          </p:cNvCxnSpPr>
          <p:nvPr/>
        </p:nvCxnSpPr>
        <p:spPr>
          <a:xfrm>
            <a:off x="3214687" y="4238625"/>
            <a:ext cx="619125" cy="8191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56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par>
                          <p:cTn id="15" fill="hold">
                            <p:stCondLst>
                              <p:cond delay="0"/>
                            </p:stCondLst>
                            <p:childTnLst>
                              <p:par>
                                <p:cTn id="16" presetID="9"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par>
                          <p:cTn id="23" fill="hold">
                            <p:stCondLst>
                              <p:cond delay="0"/>
                            </p:stCondLst>
                            <p:childTnLst>
                              <p:par>
                                <p:cTn id="24" presetID="9"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par>
                          <p:cTn id="31" fill="hold">
                            <p:stCondLst>
                              <p:cond delay="0"/>
                            </p:stCondLst>
                            <p:childTnLst>
                              <p:par>
                                <p:cTn id="32" presetID="9"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ssolv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22" presetClass="entr" presetSubtype="8"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500"/>
                            </p:stCondLst>
                            <p:childTnLst>
                              <p:par>
                                <p:cTn id="43" presetID="1"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22" presetClass="entr" presetSubtype="8"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5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par>
                                <p:cTn id="59" presetID="22" presetClass="entr" presetSubtype="8"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500"/>
                            </p:stCondLst>
                            <p:childTnLst>
                              <p:par>
                                <p:cTn id="63" presetID="1"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par>
                                <p:cTn id="69" presetID="22" presetClass="entr" presetSubtype="8"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500"/>
                            </p:stCondLst>
                            <p:childTnLst>
                              <p:par>
                                <p:cTn id="73" presetID="1"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animBg="1"/>
      <p:bldP spid="12" grpId="0" animBg="1"/>
      <p:bldP spid="13" grpId="0" animBg="1"/>
      <p:bldP spid="14"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Transform the Input Factors!</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So our transformed system looks like a Main Effects Model that JMP can easily handle!</a:t>
            </a:r>
          </a:p>
          <a:p>
            <a:pPr>
              <a:lnSpc>
                <a:spcPct val="90000"/>
              </a:lnSpc>
            </a:pPr>
            <a:endParaRPr lang="en-US" altLang="en-US" dirty="0" smtClean="0"/>
          </a:p>
          <a:p>
            <a:pPr lvl="1">
              <a:lnSpc>
                <a:spcPct val="90000"/>
              </a:lnSpc>
            </a:pPr>
            <a:r>
              <a:rPr lang="en-US" altLang="en-US" dirty="0" smtClean="0"/>
              <a:t>Only 6 unknown b’s, so only requires 6 independent trials</a:t>
            </a:r>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r>
              <a:rPr lang="en-US" altLang="en-US" dirty="0" smtClean="0"/>
              <a:t>Remember, the primed variables are all logs of original variables.</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12</a:t>
            </a:fld>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352770892"/>
              </p:ext>
            </p:extLst>
          </p:nvPr>
        </p:nvGraphicFramePr>
        <p:xfrm>
          <a:off x="1939693" y="2529430"/>
          <a:ext cx="4464050" cy="444500"/>
        </p:xfrm>
        <a:graphic>
          <a:graphicData uri="http://schemas.openxmlformats.org/presentationml/2006/ole">
            <mc:AlternateContent xmlns:mc="http://schemas.openxmlformats.org/markup-compatibility/2006">
              <mc:Choice xmlns:v="urn:schemas-microsoft-com:vml" Requires="v">
                <p:oleObj spid="_x0000_s5159" name="Equation" r:id="rId3" imgW="2298600" imgH="228600" progId="Equation.3">
                  <p:embed/>
                </p:oleObj>
              </mc:Choice>
              <mc:Fallback>
                <p:oleObj name="Equation" r:id="rId3" imgW="2298600" imgH="228600" progId="Equation.3">
                  <p:embed/>
                  <p:pic>
                    <p:nvPicPr>
                      <p:cNvPr id="0" name=""/>
                      <p:cNvPicPr>
                        <a:picLocks noChangeAspect="1" noChangeArrowheads="1"/>
                      </p:cNvPicPr>
                      <p:nvPr/>
                    </p:nvPicPr>
                    <p:blipFill>
                      <a:blip r:embed="rId4"/>
                      <a:srcRect/>
                      <a:stretch>
                        <a:fillRect/>
                      </a:stretch>
                    </p:blipFill>
                    <p:spPr bwMode="auto">
                      <a:xfrm>
                        <a:off x="1939693" y="2529430"/>
                        <a:ext cx="44640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56679105"/>
              </p:ext>
            </p:extLst>
          </p:nvPr>
        </p:nvGraphicFramePr>
        <p:xfrm>
          <a:off x="2003502" y="3928327"/>
          <a:ext cx="5144430" cy="2595880"/>
        </p:xfrm>
        <a:graphic>
          <a:graphicData uri="http://schemas.openxmlformats.org/drawingml/2006/table">
            <a:tbl>
              <a:tblPr firstRow="1" bandRow="1">
                <a:tableStyleId>{5C22544A-7EE6-4342-B048-85BDC9FD1C3A}</a:tableStyleId>
              </a:tblPr>
              <a:tblGrid>
                <a:gridCol w="2114886"/>
                <a:gridCol w="3029544"/>
              </a:tblGrid>
              <a:tr h="370840">
                <a:tc>
                  <a:txBody>
                    <a:bodyPr/>
                    <a:lstStyle/>
                    <a:p>
                      <a:pPr algn="ctr"/>
                      <a:r>
                        <a:rPr lang="en-US" dirty="0" smtClean="0"/>
                        <a:t>Original Variable</a:t>
                      </a:r>
                      <a:endParaRPr lang="en-US" dirty="0"/>
                    </a:p>
                  </a:txBody>
                  <a:tcPr/>
                </a:tc>
                <a:tc>
                  <a:txBody>
                    <a:bodyPr/>
                    <a:lstStyle/>
                    <a:p>
                      <a:pPr algn="ctr"/>
                      <a:r>
                        <a:rPr lang="en-US" dirty="0" smtClean="0"/>
                        <a:t>Transformed Variable</a:t>
                      </a:r>
                      <a:endParaRPr lang="en-US" dirty="0"/>
                    </a:p>
                  </a:txBody>
                  <a:tcPr/>
                </a:tc>
              </a:tr>
              <a:tr h="370840">
                <a:tc>
                  <a:txBody>
                    <a:bodyPr/>
                    <a:lstStyle/>
                    <a:p>
                      <a:pPr algn="ctr"/>
                      <a:r>
                        <a:rPr lang="en-US" dirty="0" smtClean="0"/>
                        <a:t>x</a:t>
                      </a:r>
                      <a:r>
                        <a:rPr lang="en-US" baseline="-25000" dirty="0" smtClean="0"/>
                        <a:t>1</a:t>
                      </a:r>
                      <a:r>
                        <a:rPr lang="en-US" dirty="0" smtClean="0"/>
                        <a:t>=F</a:t>
                      </a:r>
                      <a:endParaRPr lang="en-US" dirty="0"/>
                    </a:p>
                  </a:txBody>
                  <a:tcPr/>
                </a:tc>
                <a:tc>
                  <a:txBody>
                    <a:bodyPr/>
                    <a:lstStyle/>
                    <a:p>
                      <a:pPr algn="ctr"/>
                      <a:r>
                        <a:rPr lang="en-US" dirty="0" smtClean="0"/>
                        <a:t>x’</a:t>
                      </a:r>
                      <a:r>
                        <a:rPr lang="en-US" baseline="-25000" dirty="0" smtClean="0"/>
                        <a:t>1</a:t>
                      </a:r>
                      <a:r>
                        <a:rPr lang="en-US" dirty="0" smtClean="0"/>
                        <a:t>=log(F)</a:t>
                      </a:r>
                      <a:endParaRPr lang="en-US" dirty="0"/>
                    </a:p>
                  </a:txBody>
                  <a:tcPr/>
                </a:tc>
              </a:tr>
              <a:tr h="370840">
                <a:tc>
                  <a:txBody>
                    <a:bodyPr/>
                    <a:lstStyle/>
                    <a:p>
                      <a:pPr algn="ctr"/>
                      <a:r>
                        <a:rPr lang="en-US" dirty="0" smtClean="0"/>
                        <a:t>x</a:t>
                      </a:r>
                      <a:r>
                        <a:rPr lang="en-US" baseline="-25000" dirty="0" smtClean="0"/>
                        <a:t>2</a:t>
                      </a:r>
                      <a:r>
                        <a:rPr lang="en-US" dirty="0" smtClean="0"/>
                        <a:t>=L</a:t>
                      </a:r>
                    </a:p>
                  </a:txBody>
                  <a:tcPr/>
                </a:tc>
                <a:tc>
                  <a:txBody>
                    <a:bodyPr/>
                    <a:lstStyle/>
                    <a:p>
                      <a:pPr algn="ctr"/>
                      <a:r>
                        <a:rPr lang="en-US" dirty="0" smtClean="0"/>
                        <a:t>x’</a:t>
                      </a:r>
                      <a:r>
                        <a:rPr lang="en-US" baseline="-25000" dirty="0" smtClean="0"/>
                        <a:t>2</a:t>
                      </a:r>
                      <a:r>
                        <a:rPr lang="en-US" dirty="0" smtClean="0"/>
                        <a:t>=log(L)</a:t>
                      </a:r>
                    </a:p>
                  </a:txBody>
                  <a:tcPr/>
                </a:tc>
              </a:tr>
              <a:tr h="370840">
                <a:tc>
                  <a:txBody>
                    <a:bodyPr/>
                    <a:lstStyle/>
                    <a:p>
                      <a:pPr algn="ctr"/>
                      <a:r>
                        <a:rPr lang="en-US" dirty="0" smtClean="0"/>
                        <a:t>x</a:t>
                      </a:r>
                      <a:r>
                        <a:rPr lang="en-US" baseline="-25000" dirty="0" smtClean="0"/>
                        <a:t>3</a:t>
                      </a:r>
                      <a:r>
                        <a:rPr lang="en-US" dirty="0" smtClean="0"/>
                        <a:t>=t</a:t>
                      </a:r>
                    </a:p>
                  </a:txBody>
                  <a:tcPr/>
                </a:tc>
                <a:tc>
                  <a:txBody>
                    <a:bodyPr/>
                    <a:lstStyle/>
                    <a:p>
                      <a:pPr algn="ctr"/>
                      <a:r>
                        <a:rPr lang="en-US" dirty="0" smtClean="0"/>
                        <a:t>x’</a:t>
                      </a:r>
                      <a:r>
                        <a:rPr lang="en-US" baseline="-25000" dirty="0" smtClean="0"/>
                        <a:t>3</a:t>
                      </a:r>
                      <a:r>
                        <a:rPr lang="en-US" dirty="0" smtClean="0"/>
                        <a:t>=log(t)</a:t>
                      </a:r>
                    </a:p>
                  </a:txBody>
                  <a:tcPr/>
                </a:tc>
              </a:tr>
              <a:tr h="370840">
                <a:tc>
                  <a:txBody>
                    <a:bodyPr/>
                    <a:lstStyle/>
                    <a:p>
                      <a:pPr algn="ctr"/>
                      <a:r>
                        <a:rPr lang="en-US" dirty="0" smtClean="0"/>
                        <a:t>x</a:t>
                      </a:r>
                      <a:r>
                        <a:rPr lang="en-US" baseline="-25000" dirty="0" smtClean="0"/>
                        <a:t>4</a:t>
                      </a:r>
                      <a:r>
                        <a:rPr lang="en-US" dirty="0" smtClean="0"/>
                        <a:t>=w</a:t>
                      </a:r>
                      <a:endParaRPr lang="en-US" dirty="0"/>
                    </a:p>
                  </a:txBody>
                  <a:tcPr/>
                </a:tc>
                <a:tc>
                  <a:txBody>
                    <a:bodyPr/>
                    <a:lstStyle/>
                    <a:p>
                      <a:pPr algn="ctr"/>
                      <a:r>
                        <a:rPr lang="en-US" dirty="0" smtClean="0"/>
                        <a:t>x’</a:t>
                      </a:r>
                      <a:r>
                        <a:rPr lang="en-US" baseline="-25000" dirty="0" smtClean="0"/>
                        <a:t>4</a:t>
                      </a:r>
                      <a:r>
                        <a:rPr lang="en-US" dirty="0" smtClean="0"/>
                        <a:t>=log(w)</a:t>
                      </a:r>
                      <a:endParaRPr lang="en-US" dirty="0"/>
                    </a:p>
                  </a:txBody>
                  <a:tcPr/>
                </a:tc>
              </a:tr>
              <a:tr h="370840">
                <a:tc>
                  <a:txBody>
                    <a:bodyPr/>
                    <a:lstStyle/>
                    <a:p>
                      <a:pPr algn="ctr"/>
                      <a:r>
                        <a:rPr lang="en-US" dirty="0" smtClean="0"/>
                        <a:t>x</a:t>
                      </a:r>
                      <a:r>
                        <a:rPr lang="en-US" baseline="-25000" dirty="0" smtClean="0"/>
                        <a:t>5</a:t>
                      </a:r>
                      <a:r>
                        <a:rPr lang="en-US" dirty="0" smtClean="0"/>
                        <a:t>=E</a:t>
                      </a:r>
                      <a:endParaRPr lang="en-US" dirty="0"/>
                    </a:p>
                  </a:txBody>
                  <a:tcPr/>
                </a:tc>
                <a:tc>
                  <a:txBody>
                    <a:bodyPr/>
                    <a:lstStyle/>
                    <a:p>
                      <a:pPr algn="ctr"/>
                      <a:r>
                        <a:rPr lang="en-US" dirty="0" smtClean="0"/>
                        <a:t>x’</a:t>
                      </a:r>
                      <a:r>
                        <a:rPr lang="en-US" baseline="-25000" dirty="0" smtClean="0"/>
                        <a:t>5</a:t>
                      </a:r>
                      <a:r>
                        <a:rPr lang="en-US" dirty="0" smtClean="0"/>
                        <a:t>=log(E)</a:t>
                      </a:r>
                      <a:endParaRPr lang="en-US" dirty="0"/>
                    </a:p>
                  </a:txBody>
                  <a:tcPr/>
                </a:tc>
              </a:tr>
              <a:tr h="370840">
                <a:tc>
                  <a:txBody>
                    <a:bodyPr/>
                    <a:lstStyle/>
                    <a:p>
                      <a:pPr algn="ctr"/>
                      <a:r>
                        <a:rPr lang="en-US" dirty="0" smtClean="0"/>
                        <a:t>y=</a:t>
                      </a:r>
                      <a:r>
                        <a:rPr lang="en-US" dirty="0" smtClean="0">
                          <a:latin typeface="Symbol" panose="05050102010706020507" pitchFamily="18" charset="2"/>
                        </a:rPr>
                        <a:t>d</a:t>
                      </a:r>
                      <a:endParaRPr lang="en-US" dirty="0">
                        <a:latin typeface="Symbol" panose="05050102010706020507" pitchFamily="18"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y’=log(</a:t>
                      </a:r>
                      <a:r>
                        <a:rPr lang="en-US" dirty="0" smtClean="0">
                          <a:latin typeface="Symbol" panose="05050102010706020507" pitchFamily="18" charset="2"/>
                        </a:rPr>
                        <a:t>d)</a:t>
                      </a:r>
                    </a:p>
                  </a:txBody>
                  <a:tcPr/>
                </a:tc>
              </a:tr>
            </a:tbl>
          </a:graphicData>
        </a:graphic>
      </p:graphicFrame>
    </p:spTree>
    <p:extLst>
      <p:ext uri="{BB962C8B-B14F-4D97-AF65-F5344CB8AC3E}">
        <p14:creationId xmlns:p14="http://schemas.microsoft.com/office/powerpoint/2010/main" val="162703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JMP (Almost) does this for you!</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sz="3200" dirty="0" smtClean="0"/>
              <a:t>Use “</a:t>
            </a:r>
            <a:r>
              <a:rPr lang="en-US" altLang="en-US" sz="3200" dirty="0" err="1" smtClean="0"/>
              <a:t>Transform</a:t>
            </a:r>
            <a:r>
              <a:rPr lang="en-US" altLang="en-US" sz="3200" dirty="0" err="1" smtClean="0">
                <a:sym typeface="Wingdings" panose="05000000000000000000" pitchFamily="2" charset="2"/>
              </a:rPr>
              <a:t>Log</a:t>
            </a:r>
            <a:r>
              <a:rPr lang="en-US" altLang="en-US" sz="3200" dirty="0" smtClean="0">
                <a:sym typeface="Wingdings" panose="05000000000000000000" pitchFamily="2" charset="2"/>
              </a:rPr>
              <a:t>” from Fit Model dialog.</a:t>
            </a:r>
            <a:endParaRPr lang="en-US" altLang="en-US" sz="20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13</a:t>
            </a:fld>
            <a:endParaRPr lang="en-US"/>
          </a:p>
        </p:txBody>
      </p:sp>
    </p:spTree>
    <p:extLst>
      <p:ext uri="{BB962C8B-B14F-4D97-AF65-F5344CB8AC3E}">
        <p14:creationId xmlns:p14="http://schemas.microsoft.com/office/powerpoint/2010/main" val="332365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Proceed from here as normal</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sz="3200" dirty="0" smtClean="0"/>
              <a:t>Use Custom Designer to set up main effects test.</a:t>
            </a:r>
          </a:p>
          <a:p>
            <a:pPr lvl="1">
              <a:lnSpc>
                <a:spcPct val="90000"/>
              </a:lnSpc>
            </a:pPr>
            <a:r>
              <a:rPr lang="en-US" altLang="en-US" sz="2000" dirty="0" smtClean="0"/>
              <a:t>6 unknown coefficients = minimum 6 trials</a:t>
            </a:r>
          </a:p>
          <a:p>
            <a:pPr lvl="1">
              <a:lnSpc>
                <a:spcPct val="90000"/>
              </a:lnSpc>
            </a:pPr>
            <a:r>
              <a:rPr lang="en-US" altLang="en-US" sz="2000" dirty="0" smtClean="0"/>
              <a:t>JMP recommends total of 12</a:t>
            </a:r>
          </a:p>
          <a:p>
            <a:pPr lvl="1">
              <a:lnSpc>
                <a:spcPct val="90000"/>
              </a:lnSpc>
            </a:pPr>
            <a:r>
              <a:rPr lang="en-US" altLang="en-US" sz="2000" dirty="0" smtClean="0"/>
              <a:t>As before, I’ll add 5 replicate trials</a:t>
            </a:r>
          </a:p>
          <a:p>
            <a:pPr lvl="1">
              <a:lnSpc>
                <a:spcPct val="90000"/>
              </a:lnSpc>
            </a:pPr>
            <a:r>
              <a:rPr lang="en-US" altLang="en-US" sz="2000" dirty="0" smtClean="0"/>
              <a:t>Total of 17 tests.</a:t>
            </a:r>
          </a:p>
          <a:p>
            <a:pPr lvl="2">
              <a:lnSpc>
                <a:spcPct val="90000"/>
              </a:lnSpc>
            </a:pPr>
            <a:r>
              <a:rPr lang="en-US" altLang="en-US" sz="2000" dirty="0" smtClean="0"/>
              <a:t>Full Quadratic was 32!</a:t>
            </a:r>
          </a:p>
          <a:p>
            <a:pPr lvl="2">
              <a:lnSpc>
                <a:spcPct val="90000"/>
              </a:lnSpc>
            </a:pPr>
            <a:endParaRPr lang="en-US" altLang="en-US" sz="2000" dirty="0"/>
          </a:p>
          <a:p>
            <a:pPr lvl="2">
              <a:lnSpc>
                <a:spcPct val="90000"/>
              </a:lnSpc>
            </a:pPr>
            <a:endParaRPr lang="en-US" altLang="en-US" sz="2000" dirty="0" smtClean="0"/>
          </a:p>
          <a:p>
            <a:pPr>
              <a:lnSpc>
                <a:spcPct val="90000"/>
              </a:lnSpc>
            </a:pPr>
            <a:r>
              <a:rPr lang="en-US" altLang="en-US" sz="3200" dirty="0" smtClean="0"/>
              <a:t>JMP demo </a:t>
            </a:r>
          </a:p>
          <a:p>
            <a:pPr lvl="1">
              <a:lnSpc>
                <a:spcPct val="90000"/>
              </a:lnSpc>
            </a:pPr>
            <a:r>
              <a:rPr lang="en-US" altLang="en-US" sz="2000" dirty="0" smtClean="0"/>
              <a:t>See file “Beam Experiment with </a:t>
            </a:r>
            <a:r>
              <a:rPr lang="en-US" altLang="en-US" sz="2000" dirty="0" err="1" smtClean="0"/>
              <a:t>Transforms.jmp</a:t>
            </a:r>
            <a:r>
              <a:rPr lang="en-US" altLang="en-US" sz="2000" dirty="0" smtClean="0"/>
              <a:t>” for manual demo.</a:t>
            </a:r>
            <a:endParaRPr lang="en-US" altLang="en-US" sz="20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14</a:t>
            </a:fld>
            <a:endParaRPr lang="en-US"/>
          </a:p>
        </p:txBody>
      </p:sp>
    </p:spTree>
    <p:extLst>
      <p:ext uri="{BB962C8B-B14F-4D97-AF65-F5344CB8AC3E}">
        <p14:creationId xmlns:p14="http://schemas.microsoft.com/office/powerpoint/2010/main" val="3790528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Output is interesting, but still not meaningful</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sz="2800" dirty="0" smtClean="0"/>
              <a:t>Profiler is now in terms of transformed (</a:t>
            </a:r>
            <a:r>
              <a:rPr lang="en-US" altLang="en-US" sz="2800" dirty="0" err="1" smtClean="0"/>
              <a:t>logX</a:t>
            </a:r>
            <a:r>
              <a:rPr lang="en-US" altLang="en-US" sz="2800" dirty="0" smtClean="0"/>
              <a:t>) variables.</a:t>
            </a:r>
          </a:p>
          <a:p>
            <a:pPr>
              <a:lnSpc>
                <a:spcPct val="90000"/>
              </a:lnSpc>
            </a:pPr>
            <a:endParaRPr lang="en-US" altLang="en-US" sz="2800" dirty="0"/>
          </a:p>
          <a:p>
            <a:pPr>
              <a:lnSpc>
                <a:spcPct val="90000"/>
              </a:lnSpc>
            </a:pPr>
            <a:r>
              <a:rPr lang="en-US" altLang="en-US" sz="2800" dirty="0" err="1" smtClean="0"/>
              <a:t>Rsqd</a:t>
            </a:r>
            <a:r>
              <a:rPr lang="en-US" altLang="en-US" sz="2800" dirty="0" smtClean="0"/>
              <a:t>=0.999, </a:t>
            </a:r>
            <a:r>
              <a:rPr lang="en-US" altLang="en-US" sz="2800" dirty="0" err="1" smtClean="0"/>
              <a:t>RsqdAdj</a:t>
            </a:r>
            <a:r>
              <a:rPr lang="en-US" altLang="en-US" sz="2800" dirty="0" smtClean="0"/>
              <a:t>=0.999</a:t>
            </a:r>
          </a:p>
          <a:p>
            <a:pPr lvl="1">
              <a:lnSpc>
                <a:spcPct val="90000"/>
              </a:lnSpc>
            </a:pPr>
            <a:r>
              <a:rPr lang="en-US" altLang="en-US" sz="1800" dirty="0" smtClean="0"/>
              <a:t>Better than Full Quadratic</a:t>
            </a:r>
          </a:p>
          <a:p>
            <a:pPr lvl="1">
              <a:lnSpc>
                <a:spcPct val="90000"/>
              </a:lnSpc>
            </a:pPr>
            <a:endParaRPr lang="en-US" altLang="en-US" sz="1800" dirty="0"/>
          </a:p>
          <a:p>
            <a:pPr>
              <a:lnSpc>
                <a:spcPct val="90000"/>
              </a:lnSpc>
            </a:pPr>
            <a:r>
              <a:rPr lang="en-US" altLang="en-US" sz="2800" dirty="0" smtClean="0"/>
              <a:t>Can get predictions of log(Deflection), find sweet spots, etc.</a:t>
            </a:r>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15</a:t>
            </a:fld>
            <a:endParaRPr lang="en-US"/>
          </a:p>
        </p:txBody>
      </p:sp>
    </p:spTree>
    <p:extLst>
      <p:ext uri="{BB962C8B-B14F-4D97-AF65-F5344CB8AC3E}">
        <p14:creationId xmlns:p14="http://schemas.microsoft.com/office/powerpoint/2010/main" val="20621939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What about the Physics?  Undoing the Transform</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Prediction equation is still not very meaningful</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a:p>
          <a:p>
            <a:pPr>
              <a:lnSpc>
                <a:spcPct val="90000"/>
              </a:lnSpc>
            </a:pPr>
            <a:r>
              <a:rPr lang="en-US" altLang="en-US" dirty="0" smtClean="0"/>
              <a:t>If we work through the algebra, the prediction equation simplifies to:</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16</a:t>
            </a:fld>
            <a:endParaRPr lang="en-US"/>
          </a:p>
        </p:txBody>
      </p:sp>
      <p:sp>
        <p:nvSpPr>
          <p:cNvPr id="7" name="Rectangle 6"/>
          <p:cNvSpPr/>
          <p:nvPr/>
        </p:nvSpPr>
        <p:spPr>
          <a:xfrm>
            <a:off x="858644" y="1402140"/>
            <a:ext cx="8084633" cy="1754326"/>
          </a:xfrm>
          <a:prstGeom prst="rect">
            <a:avLst/>
          </a:prstGeom>
        </p:spPr>
        <p:txBody>
          <a:bodyPr wrap="square">
            <a:spAutoFit/>
          </a:bodyPr>
          <a:lstStyle/>
          <a:p>
            <a:r>
              <a:rPr lang="en-US" dirty="0" err="1" smtClean="0"/>
              <a:t>logDeflection</a:t>
            </a:r>
            <a:r>
              <a:rPr lang="en-US" dirty="0" smtClean="0"/>
              <a:t> = (-</a:t>
            </a:r>
            <a:r>
              <a:rPr lang="en-US" dirty="0"/>
              <a:t>3.25029 ) </a:t>
            </a:r>
            <a:endParaRPr lang="en-US" dirty="0" smtClean="0"/>
          </a:p>
          <a:p>
            <a:r>
              <a:rPr lang="en-US" dirty="0"/>
              <a:t> </a:t>
            </a:r>
            <a:r>
              <a:rPr lang="en-US" dirty="0" smtClean="0"/>
              <a:t>        +</a:t>
            </a:r>
            <a:r>
              <a:rPr lang="en-US" dirty="0"/>
              <a:t>0.244671 * </a:t>
            </a:r>
            <a:r>
              <a:rPr lang="en-US" dirty="0" smtClean="0"/>
              <a:t>((</a:t>
            </a:r>
            <a:r>
              <a:rPr lang="en-US" dirty="0" err="1" smtClean="0"/>
              <a:t>LogF</a:t>
            </a:r>
            <a:r>
              <a:rPr lang="en-US" dirty="0" smtClean="0"/>
              <a:t> </a:t>
            </a:r>
            <a:r>
              <a:rPr lang="en-US" dirty="0"/>
              <a:t>- </a:t>
            </a:r>
            <a:r>
              <a:rPr lang="en-US" dirty="0" smtClean="0"/>
              <a:t>0.23856 )/</a:t>
            </a:r>
            <a:r>
              <a:rPr lang="en-US" dirty="0"/>
              <a:t>-0.23856 ) </a:t>
            </a:r>
            <a:endParaRPr lang="en-US" dirty="0" smtClean="0"/>
          </a:p>
          <a:p>
            <a:r>
              <a:rPr lang="en-US" dirty="0" smtClean="0"/>
              <a:t>         + </a:t>
            </a:r>
            <a:r>
              <a:rPr lang="en-US" dirty="0"/>
              <a:t>0.457526 * </a:t>
            </a:r>
            <a:r>
              <a:rPr lang="en-US" dirty="0" smtClean="0"/>
              <a:t>((</a:t>
            </a:r>
            <a:r>
              <a:rPr lang="en-US" dirty="0" err="1" smtClean="0"/>
              <a:t>LogL</a:t>
            </a:r>
            <a:r>
              <a:rPr lang="en-US" dirty="0" smtClean="0"/>
              <a:t>- 0.15051 </a:t>
            </a:r>
            <a:r>
              <a:rPr lang="en-US" dirty="0"/>
              <a:t>) / </a:t>
            </a:r>
            <a:r>
              <a:rPr lang="en-US" dirty="0" smtClean="0"/>
              <a:t>0.15051 </a:t>
            </a:r>
            <a:r>
              <a:rPr lang="en-US" dirty="0"/>
              <a:t>)</a:t>
            </a:r>
          </a:p>
          <a:p>
            <a:r>
              <a:rPr lang="en-US" dirty="0"/>
              <a:t> </a:t>
            </a:r>
            <a:r>
              <a:rPr lang="en-US" dirty="0" smtClean="0"/>
              <a:t>        + -</a:t>
            </a:r>
            <a:r>
              <a:rPr lang="en-US" dirty="0"/>
              <a:t>0.72308 * </a:t>
            </a:r>
            <a:r>
              <a:rPr lang="en-US" dirty="0" smtClean="0"/>
              <a:t>((</a:t>
            </a:r>
            <a:r>
              <a:rPr lang="en-US" dirty="0" err="1" smtClean="0"/>
              <a:t>LogT</a:t>
            </a:r>
            <a:r>
              <a:rPr lang="en-US" dirty="0" smtClean="0"/>
              <a:t> </a:t>
            </a:r>
            <a:r>
              <a:rPr lang="en-US" dirty="0"/>
              <a:t>- </a:t>
            </a:r>
            <a:r>
              <a:rPr lang="en-US" dirty="0" smtClean="0"/>
              <a:t>1.761439 ) </a:t>
            </a:r>
            <a:r>
              <a:rPr lang="en-US" dirty="0"/>
              <a:t>/ 0.238561 )</a:t>
            </a:r>
            <a:endParaRPr lang="en-US" dirty="0" smtClean="0"/>
          </a:p>
          <a:p>
            <a:r>
              <a:rPr lang="en-US" dirty="0"/>
              <a:t> </a:t>
            </a:r>
            <a:r>
              <a:rPr lang="en-US" dirty="0" smtClean="0"/>
              <a:t>        + </a:t>
            </a:r>
            <a:r>
              <a:rPr lang="en-US" dirty="0"/>
              <a:t>-0.26573 * </a:t>
            </a:r>
            <a:r>
              <a:rPr lang="en-US" dirty="0" smtClean="0"/>
              <a:t>((</a:t>
            </a:r>
            <a:r>
              <a:rPr lang="en-US" dirty="0" err="1" smtClean="0"/>
              <a:t>LogW</a:t>
            </a:r>
            <a:r>
              <a:rPr lang="en-US" dirty="0" smtClean="0"/>
              <a:t> </a:t>
            </a:r>
            <a:r>
              <a:rPr lang="en-US" dirty="0"/>
              <a:t>- </a:t>
            </a:r>
            <a:r>
              <a:rPr lang="en-US" dirty="0" smtClean="0"/>
              <a:t>(</a:t>
            </a:r>
            <a:r>
              <a:rPr lang="en-US" dirty="0"/>
              <a:t>1.261439 )) / 0.261439 ) </a:t>
            </a:r>
            <a:endParaRPr lang="en-US" dirty="0" smtClean="0"/>
          </a:p>
          <a:p>
            <a:r>
              <a:rPr lang="en-US" dirty="0" smtClean="0"/>
              <a:t>         + </a:t>
            </a:r>
            <a:r>
              <a:rPr lang="en-US" dirty="0"/>
              <a:t>-0.24299 * </a:t>
            </a:r>
            <a:r>
              <a:rPr lang="en-US" dirty="0" smtClean="0"/>
              <a:t>((</a:t>
            </a:r>
            <a:r>
              <a:rPr lang="en-US" dirty="0" err="1" smtClean="0"/>
              <a:t>LogE</a:t>
            </a:r>
            <a:r>
              <a:rPr lang="en-US" dirty="0" smtClean="0"/>
              <a:t> </a:t>
            </a:r>
            <a:r>
              <a:rPr lang="en-US" dirty="0"/>
              <a:t>- </a:t>
            </a:r>
            <a:r>
              <a:rPr lang="en-US" dirty="0" smtClean="0"/>
              <a:t>11.0805 </a:t>
            </a:r>
            <a:r>
              <a:rPr lang="en-US" dirty="0"/>
              <a:t>) / 0.235436 )</a:t>
            </a:r>
          </a:p>
        </p:txBody>
      </p:sp>
      <p:sp>
        <p:nvSpPr>
          <p:cNvPr id="8" name="Rectangle 7"/>
          <p:cNvSpPr/>
          <p:nvPr/>
        </p:nvSpPr>
        <p:spPr>
          <a:xfrm>
            <a:off x="1011043" y="4465009"/>
            <a:ext cx="8084633" cy="1754326"/>
          </a:xfrm>
          <a:prstGeom prst="rect">
            <a:avLst/>
          </a:prstGeom>
        </p:spPr>
        <p:txBody>
          <a:bodyPr wrap="square">
            <a:spAutoFit/>
          </a:bodyPr>
          <a:lstStyle/>
          <a:p>
            <a:r>
              <a:rPr lang="en-US" dirty="0" err="1" smtClean="0"/>
              <a:t>logDeflection</a:t>
            </a:r>
            <a:r>
              <a:rPr lang="en-US" dirty="0" smtClean="0"/>
              <a:t> = </a:t>
            </a:r>
            <a:r>
              <a:rPr lang="en-US" dirty="0"/>
              <a:t>7.288509866 </a:t>
            </a:r>
            <a:endParaRPr lang="en-US" dirty="0" smtClean="0"/>
          </a:p>
          <a:p>
            <a:r>
              <a:rPr lang="en-US" dirty="0"/>
              <a:t> </a:t>
            </a:r>
            <a:r>
              <a:rPr lang="en-US" dirty="0" smtClean="0"/>
              <a:t>       + </a:t>
            </a:r>
            <a:r>
              <a:rPr lang="en-US" dirty="0"/>
              <a:t>1.025615560 </a:t>
            </a:r>
            <a:r>
              <a:rPr lang="en-US" dirty="0" smtClean="0"/>
              <a:t> * </a:t>
            </a:r>
            <a:r>
              <a:rPr lang="en-US" dirty="0" err="1" smtClean="0"/>
              <a:t>LogF</a:t>
            </a:r>
            <a:r>
              <a:rPr lang="en-US" dirty="0" smtClean="0"/>
              <a:t> </a:t>
            </a:r>
          </a:p>
          <a:p>
            <a:r>
              <a:rPr lang="en-US" dirty="0"/>
              <a:t> </a:t>
            </a:r>
            <a:r>
              <a:rPr lang="en-US" dirty="0" smtClean="0"/>
              <a:t>       + </a:t>
            </a:r>
            <a:r>
              <a:rPr lang="en-US" dirty="0"/>
              <a:t>3.039734441 * </a:t>
            </a:r>
            <a:r>
              <a:rPr lang="en-US" dirty="0" err="1" smtClean="0"/>
              <a:t>LogL</a:t>
            </a:r>
            <a:r>
              <a:rPr lang="en-US" dirty="0" smtClean="0"/>
              <a:t> </a:t>
            </a:r>
          </a:p>
          <a:p>
            <a:r>
              <a:rPr lang="en-US" dirty="0"/>
              <a:t> </a:t>
            </a:r>
            <a:r>
              <a:rPr lang="en-US" dirty="0" smtClean="0"/>
              <a:t>       - 3.031011854 </a:t>
            </a:r>
            <a:r>
              <a:rPr lang="en-US" dirty="0"/>
              <a:t>* </a:t>
            </a:r>
            <a:r>
              <a:rPr lang="en-US" dirty="0" err="1" smtClean="0"/>
              <a:t>LogT</a:t>
            </a:r>
            <a:endParaRPr lang="en-US" dirty="0" smtClean="0"/>
          </a:p>
          <a:p>
            <a:r>
              <a:rPr lang="en-US" dirty="0"/>
              <a:t> </a:t>
            </a:r>
            <a:r>
              <a:rPr lang="en-US" dirty="0" smtClean="0"/>
              <a:t>       – 1.016415176 </a:t>
            </a:r>
            <a:r>
              <a:rPr lang="en-US" dirty="0"/>
              <a:t>* </a:t>
            </a:r>
            <a:r>
              <a:rPr lang="en-US" dirty="0" err="1" smtClean="0"/>
              <a:t>LogW</a:t>
            </a:r>
            <a:r>
              <a:rPr lang="en-US" dirty="0" smtClean="0"/>
              <a:t>  </a:t>
            </a:r>
          </a:p>
          <a:p>
            <a:r>
              <a:rPr lang="en-US" dirty="0"/>
              <a:t> </a:t>
            </a:r>
            <a:r>
              <a:rPr lang="en-US" dirty="0" smtClean="0"/>
              <a:t>        - </a:t>
            </a:r>
            <a:r>
              <a:rPr lang="en-US" dirty="0"/>
              <a:t>-1.032099898 * </a:t>
            </a:r>
            <a:r>
              <a:rPr lang="en-US" dirty="0" err="1" smtClean="0"/>
              <a:t>LogE</a:t>
            </a:r>
            <a:endParaRPr lang="en-US" dirty="0"/>
          </a:p>
        </p:txBody>
      </p:sp>
      <p:sp>
        <p:nvSpPr>
          <p:cNvPr id="9" name="Rectangle 8"/>
          <p:cNvSpPr/>
          <p:nvPr/>
        </p:nvSpPr>
        <p:spPr>
          <a:xfrm>
            <a:off x="4294570" y="4584865"/>
            <a:ext cx="8084633" cy="369332"/>
          </a:xfrm>
          <a:prstGeom prst="rect">
            <a:avLst/>
          </a:prstGeom>
        </p:spPr>
        <p:txBody>
          <a:bodyPr wrap="square">
            <a:spAutoFit/>
          </a:bodyPr>
          <a:lstStyle/>
          <a:p>
            <a:r>
              <a:rPr lang="en-US" dirty="0" smtClean="0"/>
              <a:t>Looks like:</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1057096905"/>
              </p:ext>
            </p:extLst>
          </p:nvPr>
        </p:nvGraphicFramePr>
        <p:xfrm>
          <a:off x="5677247" y="4465009"/>
          <a:ext cx="1389005" cy="1829097"/>
        </p:xfrm>
        <a:graphic>
          <a:graphicData uri="http://schemas.openxmlformats.org/presentationml/2006/ole">
            <mc:AlternateContent xmlns:mc="http://schemas.openxmlformats.org/markup-compatibility/2006">
              <mc:Choice xmlns:v="urn:schemas-microsoft-com:vml" Requires="v">
                <p:oleObj spid="_x0000_s12304" name="Equation" r:id="rId3" imgW="1041120" imgH="1371600" progId="Equation.3">
                  <p:embed/>
                </p:oleObj>
              </mc:Choice>
              <mc:Fallback>
                <p:oleObj name="Equation" r:id="rId3" imgW="1041120" imgH="1371600" progId="Equation.3">
                  <p:embed/>
                  <p:pic>
                    <p:nvPicPr>
                      <p:cNvPr id="0" name="Object 8"/>
                      <p:cNvPicPr>
                        <a:picLocks noChangeAspect="1" noChangeArrowheads="1"/>
                      </p:cNvPicPr>
                      <p:nvPr/>
                    </p:nvPicPr>
                    <p:blipFill>
                      <a:blip r:embed="rId4"/>
                      <a:srcRect/>
                      <a:stretch>
                        <a:fillRect/>
                      </a:stretch>
                    </p:blipFill>
                    <p:spPr bwMode="auto">
                      <a:xfrm>
                        <a:off x="5677247" y="4465009"/>
                        <a:ext cx="1389005" cy="182909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7877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Further simplification leads to final equation</a:t>
            </a:r>
            <a:endParaRPr lang="en-US" sz="32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17</a:t>
            </a:fld>
            <a:endParaRPr lang="en-US"/>
          </a:p>
        </p:txBody>
      </p:sp>
      <p:sp>
        <p:nvSpPr>
          <p:cNvPr id="8" name="Rectangle 7"/>
          <p:cNvSpPr/>
          <p:nvPr/>
        </p:nvSpPr>
        <p:spPr>
          <a:xfrm>
            <a:off x="832623" y="840864"/>
            <a:ext cx="8084633" cy="2677656"/>
          </a:xfrm>
          <a:prstGeom prst="rect">
            <a:avLst/>
          </a:prstGeom>
        </p:spPr>
        <p:txBody>
          <a:bodyPr wrap="square">
            <a:spAutoFit/>
          </a:bodyPr>
          <a:lstStyle/>
          <a:p>
            <a:r>
              <a:rPr lang="en-US" sz="2800" dirty="0" err="1" smtClean="0"/>
              <a:t>logDeflection</a:t>
            </a:r>
            <a:r>
              <a:rPr lang="en-US" sz="2800" dirty="0" smtClean="0"/>
              <a:t> = log[</a:t>
            </a:r>
            <a:r>
              <a:rPr lang="en-US" sz="2800" dirty="0"/>
              <a:t>7.288509866 </a:t>
            </a:r>
            <a:endParaRPr lang="en-US" sz="2800" dirty="0" smtClean="0"/>
          </a:p>
          <a:p>
            <a:r>
              <a:rPr lang="en-US" sz="2800" dirty="0"/>
              <a:t> </a:t>
            </a:r>
            <a:r>
              <a:rPr lang="en-US" sz="2800" dirty="0" smtClean="0"/>
              <a:t>                                  * F </a:t>
            </a:r>
            <a:r>
              <a:rPr lang="en-US" sz="2800" baseline="30000" dirty="0" smtClean="0"/>
              <a:t>1.025615560</a:t>
            </a:r>
          </a:p>
          <a:p>
            <a:r>
              <a:rPr lang="en-US" sz="2800" dirty="0"/>
              <a:t> </a:t>
            </a:r>
            <a:r>
              <a:rPr lang="en-US" sz="2800" dirty="0" smtClean="0"/>
              <a:t>                                  * L </a:t>
            </a:r>
            <a:r>
              <a:rPr lang="en-US" sz="2800" baseline="30000" dirty="0" smtClean="0"/>
              <a:t>3.039734441 </a:t>
            </a:r>
            <a:r>
              <a:rPr lang="en-US" sz="2800" dirty="0" smtClean="0"/>
              <a:t> </a:t>
            </a:r>
          </a:p>
          <a:p>
            <a:r>
              <a:rPr lang="en-US" sz="2800" dirty="0"/>
              <a:t> </a:t>
            </a:r>
            <a:r>
              <a:rPr lang="en-US" sz="2800" dirty="0" smtClean="0"/>
              <a:t>                                  * t </a:t>
            </a:r>
            <a:r>
              <a:rPr lang="en-US" sz="2800" baseline="30000" dirty="0" smtClean="0"/>
              <a:t>-3.031011854 </a:t>
            </a:r>
            <a:r>
              <a:rPr lang="en-US" sz="2800" dirty="0" smtClean="0"/>
              <a:t> </a:t>
            </a:r>
          </a:p>
          <a:p>
            <a:r>
              <a:rPr lang="en-US" sz="2800" dirty="0"/>
              <a:t> </a:t>
            </a:r>
            <a:r>
              <a:rPr lang="en-US" sz="2800" dirty="0" smtClean="0"/>
              <a:t>                                  * w </a:t>
            </a:r>
            <a:r>
              <a:rPr lang="en-US" sz="2800" baseline="30000" dirty="0" smtClean="0"/>
              <a:t>-</a:t>
            </a:r>
            <a:r>
              <a:rPr lang="en-US" sz="2800" baseline="30000" dirty="0"/>
              <a:t>1.016415176 </a:t>
            </a:r>
            <a:r>
              <a:rPr lang="en-US" sz="2800" baseline="30000" dirty="0" smtClean="0"/>
              <a:t>  </a:t>
            </a:r>
          </a:p>
          <a:p>
            <a:r>
              <a:rPr lang="en-US" sz="2800" baseline="30000" dirty="0"/>
              <a:t> </a:t>
            </a:r>
            <a:r>
              <a:rPr lang="en-US" sz="2800" baseline="30000" dirty="0" smtClean="0"/>
              <a:t>                                                   </a:t>
            </a:r>
            <a:r>
              <a:rPr lang="en-US" sz="2800" dirty="0" smtClean="0"/>
              <a:t>* E </a:t>
            </a:r>
            <a:r>
              <a:rPr lang="en-US" sz="2800" baseline="30000" dirty="0" smtClean="0"/>
              <a:t>-</a:t>
            </a:r>
            <a:r>
              <a:rPr lang="en-US" sz="2800" baseline="30000" dirty="0"/>
              <a:t>1.032099898 </a:t>
            </a:r>
            <a:r>
              <a:rPr lang="en-US" sz="2800" dirty="0"/>
              <a:t> </a:t>
            </a:r>
            <a:r>
              <a:rPr lang="en-US" sz="2800" dirty="0" smtClean="0"/>
              <a:t>]</a:t>
            </a:r>
            <a:endParaRPr lang="en-US" sz="2800" dirty="0"/>
          </a:p>
        </p:txBody>
      </p:sp>
      <p:sp>
        <p:nvSpPr>
          <p:cNvPr id="10" name="Rectangle 9"/>
          <p:cNvSpPr/>
          <p:nvPr/>
        </p:nvSpPr>
        <p:spPr>
          <a:xfrm>
            <a:off x="735981" y="3518520"/>
            <a:ext cx="8084633" cy="830997"/>
          </a:xfrm>
          <a:prstGeom prst="rect">
            <a:avLst/>
          </a:prstGeom>
          <a:ln>
            <a:solidFill>
              <a:schemeClr val="accent1"/>
            </a:solidFill>
          </a:ln>
        </p:spPr>
        <p:txBody>
          <a:bodyPr wrap="square">
            <a:spAutoFit/>
          </a:bodyPr>
          <a:lstStyle/>
          <a:p>
            <a:r>
              <a:rPr lang="en-US" sz="2400" dirty="0" smtClean="0"/>
              <a:t>Deflection =        </a:t>
            </a:r>
            <a:r>
              <a:rPr lang="en-US" sz="2400" u="sng" dirty="0"/>
              <a:t>7.288509866</a:t>
            </a:r>
            <a:r>
              <a:rPr lang="en-US" sz="2400" u="sng" dirty="0" smtClean="0"/>
              <a:t>* </a:t>
            </a:r>
            <a:r>
              <a:rPr lang="en-US" sz="2400" u="sng" dirty="0"/>
              <a:t>F </a:t>
            </a:r>
            <a:r>
              <a:rPr lang="en-US" sz="2400" u="sng" baseline="30000" dirty="0"/>
              <a:t>1.025615560</a:t>
            </a:r>
            <a:r>
              <a:rPr lang="en-US" sz="2400" u="sng" dirty="0" smtClean="0"/>
              <a:t> * </a:t>
            </a:r>
            <a:r>
              <a:rPr lang="en-US" sz="2400" u="sng" dirty="0"/>
              <a:t>L </a:t>
            </a:r>
            <a:r>
              <a:rPr lang="en-US" sz="2400" u="sng" baseline="30000" dirty="0"/>
              <a:t>3.039734441</a:t>
            </a:r>
            <a:r>
              <a:rPr lang="en-US" sz="2400" dirty="0" smtClean="0"/>
              <a:t> </a:t>
            </a:r>
          </a:p>
          <a:p>
            <a:r>
              <a:rPr lang="en-US" sz="2400" dirty="0" smtClean="0"/>
              <a:t>                              </a:t>
            </a:r>
            <a:r>
              <a:rPr lang="en-US" sz="2400" dirty="0"/>
              <a:t>t </a:t>
            </a:r>
            <a:r>
              <a:rPr lang="en-US" sz="2400" baseline="30000" dirty="0" smtClean="0"/>
              <a:t>3.031011854</a:t>
            </a:r>
            <a:r>
              <a:rPr lang="en-US" sz="2400" dirty="0" smtClean="0"/>
              <a:t> * </a:t>
            </a:r>
            <a:r>
              <a:rPr lang="en-US" sz="2400" dirty="0"/>
              <a:t>w </a:t>
            </a:r>
            <a:r>
              <a:rPr lang="en-US" sz="2400" baseline="30000" dirty="0" smtClean="0"/>
              <a:t>1.016415176  </a:t>
            </a:r>
            <a:r>
              <a:rPr lang="en-US" sz="2400" dirty="0" smtClean="0"/>
              <a:t>* </a:t>
            </a:r>
            <a:r>
              <a:rPr lang="en-US" sz="2400" dirty="0"/>
              <a:t>E </a:t>
            </a:r>
            <a:r>
              <a:rPr lang="en-US" sz="2400" baseline="30000" dirty="0" smtClean="0"/>
              <a:t>1.032099898 </a:t>
            </a:r>
            <a:endParaRPr lang="en-US" sz="2400" dirty="0"/>
          </a:p>
        </p:txBody>
      </p:sp>
    </p:spTree>
    <p:extLst>
      <p:ext uri="{BB962C8B-B14F-4D97-AF65-F5344CB8AC3E}">
        <p14:creationId xmlns:p14="http://schemas.microsoft.com/office/powerpoint/2010/main" val="52762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Use some Logarithm Identities to Simplify</a:t>
            </a:r>
            <a:endParaRPr lang="en-US" sz="3200" dirty="0"/>
          </a:p>
        </p:txBody>
      </p:sp>
      <p:sp>
        <p:nvSpPr>
          <p:cNvPr id="3" name="Content Placeholder 2"/>
          <p:cNvSpPr>
            <a:spLocks noGrp="1"/>
          </p:cNvSpPr>
          <p:nvPr>
            <p:ph idx="1"/>
          </p:nvPr>
        </p:nvSpPr>
        <p:spPr>
          <a:xfrm>
            <a:off x="490654" y="2075985"/>
            <a:ext cx="8229600" cy="5287963"/>
          </a:xfrm>
        </p:spPr>
        <p:txBody>
          <a:bodyPr>
            <a:normAutofit/>
          </a:bodyPr>
          <a:lstStyle/>
          <a:p>
            <a:pPr>
              <a:lnSpc>
                <a:spcPct val="90000"/>
              </a:lnSpc>
            </a:pPr>
            <a:r>
              <a:rPr lang="en-US" altLang="en-US" dirty="0" smtClean="0"/>
              <a:t> Now we can see that:</a:t>
            </a:r>
          </a:p>
          <a:p>
            <a:pPr lvl="1">
              <a:lnSpc>
                <a:spcPct val="90000"/>
              </a:lnSpc>
            </a:pPr>
            <a:r>
              <a:rPr lang="en-US" altLang="en-US" dirty="0" smtClean="0"/>
              <a:t>Deflection is directly proportional to Force</a:t>
            </a:r>
          </a:p>
          <a:p>
            <a:pPr lvl="1">
              <a:lnSpc>
                <a:spcPct val="90000"/>
              </a:lnSpc>
            </a:pPr>
            <a:r>
              <a:rPr lang="en-US" altLang="en-US" dirty="0" smtClean="0"/>
              <a:t>Deflection is inversely proportional to Width and to Modulus</a:t>
            </a:r>
          </a:p>
          <a:p>
            <a:pPr lvl="1">
              <a:lnSpc>
                <a:spcPct val="90000"/>
              </a:lnSpc>
            </a:pPr>
            <a:r>
              <a:rPr lang="en-US" altLang="en-US" dirty="0" smtClean="0"/>
              <a:t>Deflection is directly proportional to the Cube of Length</a:t>
            </a:r>
          </a:p>
          <a:p>
            <a:pPr lvl="1">
              <a:lnSpc>
                <a:spcPct val="90000"/>
              </a:lnSpc>
            </a:pPr>
            <a:r>
              <a:rPr lang="en-US" altLang="en-US" dirty="0" smtClean="0"/>
              <a:t>Deflection is inversely proportional to the Cube of Thickness</a:t>
            </a:r>
            <a:endParaRPr lang="en-US" altLang="en-US" dirty="0"/>
          </a:p>
          <a:p>
            <a:pPr>
              <a:lnSpc>
                <a:spcPct val="90000"/>
              </a:lnSpc>
            </a:pPr>
            <a:endParaRPr lang="en-US" altLang="en-US" dirty="0" smtClean="0"/>
          </a:p>
          <a:p>
            <a:pPr>
              <a:lnSpc>
                <a:spcPct val="90000"/>
              </a:lnSpc>
            </a:pPr>
            <a:r>
              <a:rPr lang="en-US" altLang="en-US" dirty="0" smtClean="0"/>
              <a:t>This form can be very valuable to engineers and scientists!</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18</a:t>
            </a:fld>
            <a:endParaRPr lang="en-US"/>
          </a:p>
        </p:txBody>
      </p:sp>
      <p:sp>
        <p:nvSpPr>
          <p:cNvPr id="12" name="Rectangle 11"/>
          <p:cNvSpPr/>
          <p:nvPr/>
        </p:nvSpPr>
        <p:spPr>
          <a:xfrm>
            <a:off x="735980" y="1010847"/>
            <a:ext cx="8084633" cy="830997"/>
          </a:xfrm>
          <a:prstGeom prst="rect">
            <a:avLst/>
          </a:prstGeom>
          <a:ln>
            <a:solidFill>
              <a:schemeClr val="accent1"/>
            </a:solidFill>
          </a:ln>
        </p:spPr>
        <p:txBody>
          <a:bodyPr wrap="square">
            <a:spAutoFit/>
          </a:bodyPr>
          <a:lstStyle/>
          <a:p>
            <a:r>
              <a:rPr lang="en-US" sz="2400" dirty="0" smtClean="0"/>
              <a:t>Deflection =        </a:t>
            </a:r>
            <a:r>
              <a:rPr lang="en-US" sz="2400" u="sng" dirty="0" smtClean="0"/>
              <a:t>7.29* </a:t>
            </a:r>
            <a:r>
              <a:rPr lang="en-US" sz="2400" u="sng" dirty="0"/>
              <a:t>F </a:t>
            </a:r>
            <a:r>
              <a:rPr lang="en-US" sz="2400" u="sng" baseline="30000" dirty="0" smtClean="0"/>
              <a:t>1.03</a:t>
            </a:r>
            <a:r>
              <a:rPr lang="en-US" sz="2400" u="sng" dirty="0" smtClean="0"/>
              <a:t> * </a:t>
            </a:r>
            <a:r>
              <a:rPr lang="en-US" sz="2400" u="sng" dirty="0"/>
              <a:t>L </a:t>
            </a:r>
            <a:r>
              <a:rPr lang="en-US" sz="2400" u="sng" baseline="30000" dirty="0" smtClean="0"/>
              <a:t>3.04</a:t>
            </a:r>
            <a:r>
              <a:rPr lang="en-US" sz="2400" dirty="0" smtClean="0"/>
              <a:t> </a:t>
            </a:r>
          </a:p>
          <a:p>
            <a:r>
              <a:rPr lang="en-US" sz="2400" dirty="0" smtClean="0"/>
              <a:t>                              </a:t>
            </a:r>
            <a:r>
              <a:rPr lang="en-US" sz="2400" dirty="0"/>
              <a:t>t </a:t>
            </a:r>
            <a:r>
              <a:rPr lang="en-US" sz="2400" baseline="30000" dirty="0" smtClean="0"/>
              <a:t>3.03</a:t>
            </a:r>
            <a:r>
              <a:rPr lang="en-US" sz="2400" dirty="0" smtClean="0"/>
              <a:t> * </a:t>
            </a:r>
            <a:r>
              <a:rPr lang="en-US" sz="2400" dirty="0"/>
              <a:t>w </a:t>
            </a:r>
            <a:r>
              <a:rPr lang="en-US" sz="2400" baseline="30000" dirty="0" smtClean="0"/>
              <a:t>1.02 </a:t>
            </a:r>
            <a:r>
              <a:rPr lang="en-US" sz="2400" dirty="0" smtClean="0"/>
              <a:t>* </a:t>
            </a:r>
            <a:r>
              <a:rPr lang="en-US" sz="2400" dirty="0"/>
              <a:t>E </a:t>
            </a:r>
            <a:r>
              <a:rPr lang="en-US" sz="2400" baseline="30000" dirty="0" smtClean="0"/>
              <a:t>1.03</a:t>
            </a:r>
            <a:endParaRPr lang="en-US" sz="2400" dirty="0"/>
          </a:p>
        </p:txBody>
      </p:sp>
    </p:spTree>
    <p:extLst>
      <p:ext uri="{BB962C8B-B14F-4D97-AF65-F5344CB8AC3E}">
        <p14:creationId xmlns:p14="http://schemas.microsoft.com/office/powerpoint/2010/main" val="89805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Comparison to Known Solution</a:t>
            </a:r>
            <a:endParaRPr lang="en-US" sz="3200" dirty="0"/>
          </a:p>
        </p:txBody>
      </p:sp>
      <p:sp>
        <p:nvSpPr>
          <p:cNvPr id="3" name="Content Placeholder 2"/>
          <p:cNvSpPr>
            <a:spLocks noGrp="1"/>
          </p:cNvSpPr>
          <p:nvPr>
            <p:ph idx="1"/>
          </p:nvPr>
        </p:nvSpPr>
        <p:spPr/>
        <p:txBody>
          <a:bodyPr>
            <a:normAutofit/>
          </a:bodyPr>
          <a:lstStyle/>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Beam Bending Equation for Cantilever Beams, Small Deflections</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r>
              <a:rPr lang="en-US" altLang="en-US" dirty="0" smtClean="0"/>
              <a:t>Exponents look good!  But constant seems off a bit.</a:t>
            </a:r>
          </a:p>
          <a:p>
            <a:pPr lvl="1">
              <a:lnSpc>
                <a:spcPct val="90000"/>
              </a:lnSpc>
            </a:pPr>
            <a:r>
              <a:rPr lang="en-US" altLang="en-US" dirty="0" smtClean="0"/>
              <a:t>How well does it predict?</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19</a:t>
            </a:fld>
            <a:endParaRPr lang="en-US"/>
          </a:p>
        </p:txBody>
      </p:sp>
      <p:sp>
        <p:nvSpPr>
          <p:cNvPr id="11" name="Rectangle 10"/>
          <p:cNvSpPr/>
          <p:nvPr/>
        </p:nvSpPr>
        <p:spPr>
          <a:xfrm>
            <a:off x="1262453" y="4063207"/>
            <a:ext cx="8084633" cy="954107"/>
          </a:xfrm>
          <a:prstGeom prst="rect">
            <a:avLst/>
          </a:prstGeom>
        </p:spPr>
        <p:txBody>
          <a:bodyPr wrap="square">
            <a:spAutoFit/>
          </a:bodyPr>
          <a:lstStyle/>
          <a:p>
            <a:r>
              <a:rPr lang="en-US" sz="2800" dirty="0" smtClean="0"/>
              <a:t>Deflection =         4</a:t>
            </a:r>
            <a:r>
              <a:rPr lang="en-US" sz="2800" u="sng" dirty="0" smtClean="0"/>
              <a:t>  *  F * L</a:t>
            </a:r>
            <a:r>
              <a:rPr lang="en-US" sz="2800" u="sng" baseline="30000" dirty="0" smtClean="0"/>
              <a:t>3</a:t>
            </a:r>
            <a:r>
              <a:rPr lang="en-US" sz="2800" dirty="0" smtClean="0"/>
              <a:t> </a:t>
            </a:r>
          </a:p>
          <a:p>
            <a:r>
              <a:rPr lang="en-US" sz="2800" dirty="0" smtClean="0"/>
              <a:t>                               t</a:t>
            </a:r>
            <a:r>
              <a:rPr lang="en-US" sz="2800" baseline="30000" dirty="0" smtClean="0"/>
              <a:t>3  </a:t>
            </a:r>
            <a:r>
              <a:rPr lang="en-US" sz="2800" dirty="0" smtClean="0"/>
              <a:t>* w * E</a:t>
            </a:r>
            <a:endParaRPr lang="en-US" sz="2800" baseline="30000" dirty="0"/>
          </a:p>
        </p:txBody>
      </p:sp>
      <p:sp>
        <p:nvSpPr>
          <p:cNvPr id="12" name="Rectangle 11"/>
          <p:cNvSpPr/>
          <p:nvPr/>
        </p:nvSpPr>
        <p:spPr>
          <a:xfrm>
            <a:off x="735980" y="1010847"/>
            <a:ext cx="8084633" cy="830997"/>
          </a:xfrm>
          <a:prstGeom prst="rect">
            <a:avLst/>
          </a:prstGeom>
          <a:ln>
            <a:solidFill>
              <a:schemeClr val="accent1"/>
            </a:solidFill>
          </a:ln>
        </p:spPr>
        <p:txBody>
          <a:bodyPr wrap="square">
            <a:spAutoFit/>
          </a:bodyPr>
          <a:lstStyle/>
          <a:p>
            <a:r>
              <a:rPr lang="en-US" sz="2400" dirty="0" smtClean="0"/>
              <a:t>Deflection =        </a:t>
            </a:r>
            <a:r>
              <a:rPr lang="en-US" sz="2400" u="sng" dirty="0" smtClean="0"/>
              <a:t>7.29* </a:t>
            </a:r>
            <a:r>
              <a:rPr lang="en-US" sz="2400" u="sng" dirty="0"/>
              <a:t>F </a:t>
            </a:r>
            <a:r>
              <a:rPr lang="en-US" sz="2400" u="sng" baseline="30000" dirty="0" smtClean="0"/>
              <a:t>1.03</a:t>
            </a:r>
            <a:r>
              <a:rPr lang="en-US" sz="2400" u="sng" dirty="0" smtClean="0"/>
              <a:t> * </a:t>
            </a:r>
            <a:r>
              <a:rPr lang="en-US" sz="2400" u="sng" dirty="0"/>
              <a:t>L </a:t>
            </a:r>
            <a:r>
              <a:rPr lang="en-US" sz="2400" u="sng" baseline="30000" dirty="0" smtClean="0"/>
              <a:t>3.04</a:t>
            </a:r>
            <a:r>
              <a:rPr lang="en-US" sz="2400" dirty="0" smtClean="0"/>
              <a:t> </a:t>
            </a:r>
          </a:p>
          <a:p>
            <a:r>
              <a:rPr lang="en-US" sz="2400" dirty="0" smtClean="0"/>
              <a:t>                              </a:t>
            </a:r>
            <a:r>
              <a:rPr lang="en-US" sz="2400" dirty="0"/>
              <a:t>t </a:t>
            </a:r>
            <a:r>
              <a:rPr lang="en-US" sz="2400" baseline="30000" dirty="0" smtClean="0"/>
              <a:t>3.03</a:t>
            </a:r>
            <a:r>
              <a:rPr lang="en-US" sz="2400" dirty="0" smtClean="0"/>
              <a:t> * </a:t>
            </a:r>
            <a:r>
              <a:rPr lang="en-US" sz="2400" dirty="0"/>
              <a:t>w </a:t>
            </a:r>
            <a:r>
              <a:rPr lang="en-US" sz="2400" baseline="30000" dirty="0" smtClean="0"/>
              <a:t>1.02 </a:t>
            </a:r>
            <a:r>
              <a:rPr lang="en-US" sz="2400" dirty="0" smtClean="0"/>
              <a:t>* </a:t>
            </a:r>
            <a:r>
              <a:rPr lang="en-US" sz="2400" dirty="0"/>
              <a:t>E </a:t>
            </a:r>
            <a:r>
              <a:rPr lang="en-US" sz="2400" baseline="30000" dirty="0" smtClean="0"/>
              <a:t>1.03</a:t>
            </a:r>
            <a:endParaRPr lang="en-US" sz="2400" dirty="0"/>
          </a:p>
        </p:txBody>
      </p:sp>
    </p:spTree>
    <p:extLst>
      <p:ext uri="{BB962C8B-B14F-4D97-AF65-F5344CB8AC3E}">
        <p14:creationId xmlns:p14="http://schemas.microsoft.com/office/powerpoint/2010/main" val="3853164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Agenda</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Quickly Review </a:t>
            </a:r>
            <a:r>
              <a:rPr lang="en-US" altLang="en-US" dirty="0"/>
              <a:t>the traditional method of DOE</a:t>
            </a:r>
          </a:p>
          <a:p>
            <a:pPr>
              <a:lnSpc>
                <a:spcPct val="90000"/>
              </a:lnSpc>
            </a:pPr>
            <a:endParaRPr lang="en-US" altLang="en-US" sz="3200" dirty="0"/>
          </a:p>
          <a:p>
            <a:pPr>
              <a:lnSpc>
                <a:spcPct val="90000"/>
              </a:lnSpc>
            </a:pPr>
            <a:r>
              <a:rPr lang="en-US" altLang="en-US" dirty="0"/>
              <a:t>Propose a different way of looking at </a:t>
            </a:r>
            <a:r>
              <a:rPr lang="en-US" altLang="en-US" dirty="0" smtClean="0"/>
              <a:t>problems</a:t>
            </a:r>
            <a:endParaRPr lang="en-US" altLang="en-US" dirty="0"/>
          </a:p>
          <a:p>
            <a:pPr lvl="1">
              <a:lnSpc>
                <a:spcPct val="90000"/>
              </a:lnSpc>
            </a:pPr>
            <a:r>
              <a:rPr lang="en-US" altLang="en-US" dirty="0" smtClean="0"/>
              <a:t>Gives </a:t>
            </a:r>
            <a:r>
              <a:rPr lang="en-US" altLang="en-US" dirty="0" smtClean="0"/>
              <a:t>insight into physics of the </a:t>
            </a:r>
            <a:r>
              <a:rPr lang="en-US" altLang="en-US" dirty="0" smtClean="0"/>
              <a:t>system</a:t>
            </a:r>
            <a:endParaRPr lang="en-US" altLang="en-US" dirty="0" smtClean="0"/>
          </a:p>
          <a:p>
            <a:pPr lvl="1">
              <a:lnSpc>
                <a:spcPct val="90000"/>
              </a:lnSpc>
            </a:pPr>
            <a:r>
              <a:rPr lang="en-US" altLang="en-US" dirty="0" smtClean="0"/>
              <a:t>Maintain </a:t>
            </a:r>
            <a:r>
              <a:rPr lang="en-US" altLang="en-US" dirty="0" smtClean="0"/>
              <a:t>curvature (including higher order curvature)</a:t>
            </a:r>
          </a:p>
          <a:p>
            <a:pPr lvl="1">
              <a:lnSpc>
                <a:spcPct val="90000"/>
              </a:lnSpc>
            </a:pPr>
            <a:r>
              <a:rPr lang="en-US" altLang="en-US" dirty="0" smtClean="0"/>
              <a:t>Maintain interactions (including higher order interactions)</a:t>
            </a:r>
            <a:endParaRPr lang="en-US" altLang="en-US" dirty="0"/>
          </a:p>
          <a:p>
            <a:pPr lvl="1">
              <a:lnSpc>
                <a:spcPct val="90000"/>
              </a:lnSpc>
            </a:pPr>
            <a:r>
              <a:rPr lang="en-US" altLang="en-US" dirty="0"/>
              <a:t>Reduces </a:t>
            </a:r>
            <a:r>
              <a:rPr lang="en-US" altLang="en-US" dirty="0" err="1"/>
              <a:t>Ntrials</a:t>
            </a:r>
            <a:r>
              <a:rPr lang="en-US" altLang="en-US" dirty="0"/>
              <a:t> </a:t>
            </a:r>
            <a:r>
              <a:rPr lang="en-US" altLang="en-US" dirty="0" smtClean="0"/>
              <a:t>significantly!!!</a:t>
            </a:r>
            <a:endParaRPr lang="en-US" altLang="en-US" dirty="0"/>
          </a:p>
          <a:p>
            <a:pPr lvl="2">
              <a:lnSpc>
                <a:spcPct val="90000"/>
              </a:lnSpc>
            </a:pPr>
            <a:endParaRPr lang="en-US" altLang="en-US" sz="2400" dirty="0"/>
          </a:p>
          <a:p>
            <a:pPr>
              <a:lnSpc>
                <a:spcPct val="90000"/>
              </a:lnSpc>
            </a:pPr>
            <a:r>
              <a:rPr lang="en-US" altLang="en-US" dirty="0"/>
              <a:t>Examine when this works, and when it might </a:t>
            </a:r>
            <a:r>
              <a:rPr lang="en-US" altLang="en-US" dirty="0" smtClean="0"/>
              <a:t>not</a:t>
            </a:r>
          </a:p>
          <a:p>
            <a:pPr>
              <a:lnSpc>
                <a:spcPct val="90000"/>
              </a:lnSpc>
            </a:pPr>
            <a:endParaRPr lang="en-US" altLang="en-US" dirty="0"/>
          </a:p>
          <a:p>
            <a:pPr>
              <a:lnSpc>
                <a:spcPct val="90000"/>
              </a:lnSpc>
            </a:pPr>
            <a:r>
              <a:rPr lang="en-US" altLang="en-US" dirty="0" smtClean="0"/>
              <a:t>What if you try it and it doesn’t work</a:t>
            </a:r>
            <a:r>
              <a:rPr lang="en-US" altLang="en-US" dirty="0" smtClean="0"/>
              <a:t>?</a:t>
            </a:r>
          </a:p>
          <a:p>
            <a:pPr>
              <a:lnSpc>
                <a:spcPct val="90000"/>
              </a:lnSpc>
            </a:pPr>
            <a:endParaRPr lang="en-US" altLang="en-US" dirty="0"/>
          </a:p>
          <a:p>
            <a:pPr>
              <a:lnSpc>
                <a:spcPct val="90000"/>
              </a:lnSpc>
            </a:pPr>
            <a:r>
              <a:rPr lang="en-US" altLang="en-US" dirty="0" smtClean="0"/>
              <a:t>Dimensional Analysis (if time permits)</a:t>
            </a:r>
            <a:endParaRPr lang="en-US" altLang="en-US" dirty="0"/>
          </a:p>
          <a:p>
            <a:endParaRPr lang="en-US" dirty="0"/>
          </a:p>
          <a:p>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a:t>
            </a:fld>
            <a:endParaRPr lang="en-US"/>
          </a:p>
        </p:txBody>
      </p:sp>
    </p:spTree>
    <p:extLst>
      <p:ext uri="{BB962C8B-B14F-4D97-AF65-F5344CB8AC3E}">
        <p14:creationId xmlns:p14="http://schemas.microsoft.com/office/powerpoint/2010/main" val="148556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40320" y="824347"/>
            <a:ext cx="8229600" cy="5784273"/>
          </a:xfrm>
        </p:spPr>
        <p:txBody>
          <a:bodyPr>
            <a:normAutofit/>
          </a:bodyPr>
          <a:lstStyle/>
          <a:p>
            <a:r>
              <a:rPr lang="en-US" dirty="0" smtClean="0"/>
              <a:t>Predicted vs. Observed for 1000 additional tests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Agreement better than Full Quadratic</a:t>
            </a:r>
            <a:endParaRPr lang="en-US" dirty="0"/>
          </a:p>
        </p:txBody>
      </p:sp>
      <p:sp>
        <p:nvSpPr>
          <p:cNvPr id="2" name="Title 1"/>
          <p:cNvSpPr>
            <a:spLocks noGrp="1"/>
          </p:cNvSpPr>
          <p:nvPr>
            <p:ph type="title"/>
          </p:nvPr>
        </p:nvSpPr>
        <p:spPr>
          <a:xfrm>
            <a:off x="457200" y="0"/>
            <a:ext cx="8229600" cy="838200"/>
          </a:xfrm>
        </p:spPr>
        <p:txBody>
          <a:bodyPr/>
          <a:lstStyle/>
          <a:p>
            <a:r>
              <a:rPr lang="en-US" sz="3600" dirty="0" smtClean="0"/>
              <a:t>Example:  Cantilever Beam</a:t>
            </a:r>
            <a:endParaRPr lang="en-US" sz="36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20</a:t>
            </a:fld>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256" y="1339564"/>
            <a:ext cx="5408793" cy="3922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0256" y="1339564"/>
            <a:ext cx="5404446" cy="3919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412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Additional Accuracy Exploration</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 Less measurement error certainly improves accuracy of coefficients</a:t>
            </a:r>
          </a:p>
          <a:p>
            <a:pPr>
              <a:lnSpc>
                <a:spcPct val="90000"/>
              </a:lnSpc>
            </a:pPr>
            <a:endParaRPr lang="en-US" altLang="en-US" dirty="0"/>
          </a:p>
          <a:p>
            <a:pPr>
              <a:lnSpc>
                <a:spcPct val="90000"/>
              </a:lnSpc>
            </a:pPr>
            <a:r>
              <a:rPr lang="en-US" altLang="en-US" dirty="0" smtClean="0"/>
              <a:t>More trials does not necessarily improve accuracy of coefficients.</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21</a:t>
            </a:fld>
            <a:endParaRPr lang="en-US"/>
          </a:p>
        </p:txBody>
      </p:sp>
      <p:sp>
        <p:nvSpPr>
          <p:cNvPr id="7" name="TextBox 6"/>
          <p:cNvSpPr txBox="1"/>
          <p:nvPr/>
        </p:nvSpPr>
        <p:spPr>
          <a:xfrm>
            <a:off x="858982" y="4059382"/>
            <a:ext cx="7620000" cy="369332"/>
          </a:xfrm>
          <a:prstGeom prst="rect">
            <a:avLst/>
          </a:prstGeom>
          <a:noFill/>
        </p:spPr>
        <p:txBody>
          <a:bodyPr wrap="square" rtlCol="0">
            <a:spAutoFit/>
          </a:bodyPr>
          <a:lstStyle/>
          <a:p>
            <a:r>
              <a:rPr lang="en-US" dirty="0" smtClean="0"/>
              <a:t>Additional information in supplemental slides at end of presentation.</a:t>
            </a:r>
            <a:endParaRPr lang="en-US" dirty="0"/>
          </a:p>
        </p:txBody>
      </p:sp>
    </p:spTree>
    <p:extLst>
      <p:ext uri="{BB962C8B-B14F-4D97-AF65-F5344CB8AC3E}">
        <p14:creationId xmlns:p14="http://schemas.microsoft.com/office/powerpoint/2010/main" val="530572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When will this technique work?</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 Certain systems of the proper form...</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22</a:t>
            </a:fld>
            <a:endParaRPr lang="en-US"/>
          </a:p>
        </p:txBody>
      </p:sp>
      <p:grpSp>
        <p:nvGrpSpPr>
          <p:cNvPr id="9" name="Group 8"/>
          <p:cNvGrpSpPr/>
          <p:nvPr/>
        </p:nvGrpSpPr>
        <p:grpSpPr>
          <a:xfrm>
            <a:off x="838200" y="1814945"/>
            <a:ext cx="2893727" cy="1248664"/>
            <a:chOff x="838200" y="1814945"/>
            <a:chExt cx="2893727" cy="1248664"/>
          </a:xfrm>
        </p:grpSpPr>
        <p:sp>
          <p:nvSpPr>
            <p:cNvPr id="8" name="Rectangle 7"/>
            <p:cNvSpPr/>
            <p:nvPr/>
          </p:nvSpPr>
          <p:spPr>
            <a:xfrm>
              <a:off x="838200" y="1814945"/>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890" y="1925782"/>
              <a:ext cx="2519656" cy="768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421682" y="2694277"/>
              <a:ext cx="2310245" cy="369332"/>
            </a:xfrm>
            <a:prstGeom prst="rect">
              <a:avLst/>
            </a:prstGeom>
            <a:noFill/>
          </p:spPr>
          <p:txBody>
            <a:bodyPr wrap="square" rtlCol="0">
              <a:spAutoFit/>
            </a:bodyPr>
            <a:lstStyle/>
            <a:p>
              <a:r>
                <a:rPr lang="en-US" dirty="0" smtClean="0"/>
                <a:t>Darcy’s Law</a:t>
              </a:r>
              <a:endParaRPr lang="en-US" dirty="0"/>
            </a:p>
          </p:txBody>
        </p:sp>
      </p:grpSp>
      <p:grpSp>
        <p:nvGrpSpPr>
          <p:cNvPr id="29" name="Group 28"/>
          <p:cNvGrpSpPr/>
          <p:nvPr/>
        </p:nvGrpSpPr>
        <p:grpSpPr>
          <a:xfrm>
            <a:off x="3889381" y="1301450"/>
            <a:ext cx="2893727" cy="1248664"/>
            <a:chOff x="3889381" y="1301450"/>
            <a:chExt cx="2893727" cy="1248664"/>
          </a:xfrm>
        </p:grpSpPr>
        <p:sp>
          <p:nvSpPr>
            <p:cNvPr id="10" name="Rectangle 9"/>
            <p:cNvSpPr/>
            <p:nvPr/>
          </p:nvSpPr>
          <p:spPr>
            <a:xfrm>
              <a:off x="3889381" y="1301450"/>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472863" y="2180782"/>
              <a:ext cx="2310245" cy="369332"/>
            </a:xfrm>
            <a:prstGeom prst="rect">
              <a:avLst/>
            </a:prstGeom>
            <a:noFill/>
          </p:spPr>
          <p:txBody>
            <a:bodyPr wrap="square" rtlCol="0">
              <a:spAutoFit/>
            </a:bodyPr>
            <a:lstStyle/>
            <a:p>
              <a:r>
                <a:rPr lang="en-US" dirty="0" smtClean="0"/>
                <a:t>Ideal Gas Law</a:t>
              </a:r>
              <a:endParaRPr lang="en-US"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4042" y="1564264"/>
              <a:ext cx="1731978" cy="501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5" name="Group 24"/>
          <p:cNvGrpSpPr/>
          <p:nvPr/>
        </p:nvGrpSpPr>
        <p:grpSpPr>
          <a:xfrm>
            <a:off x="5780385" y="2804668"/>
            <a:ext cx="2781300" cy="1261208"/>
            <a:chOff x="5780385" y="2804668"/>
            <a:chExt cx="2781300" cy="1261208"/>
          </a:xfrm>
        </p:grpSpPr>
        <p:sp>
          <p:nvSpPr>
            <p:cNvPr id="15" name="Rectangle 14"/>
            <p:cNvSpPr/>
            <p:nvPr/>
          </p:nvSpPr>
          <p:spPr>
            <a:xfrm>
              <a:off x="5780385" y="2804668"/>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3867" y="2951016"/>
              <a:ext cx="1481236" cy="732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146020" y="3696544"/>
              <a:ext cx="2310245" cy="369332"/>
            </a:xfrm>
            <a:prstGeom prst="rect">
              <a:avLst/>
            </a:prstGeom>
            <a:noFill/>
          </p:spPr>
          <p:txBody>
            <a:bodyPr wrap="square" rtlCol="0">
              <a:spAutoFit/>
            </a:bodyPr>
            <a:lstStyle/>
            <a:p>
              <a:r>
                <a:rPr lang="en-US" dirty="0" smtClean="0"/>
                <a:t>Dynamic Pressure</a:t>
              </a:r>
              <a:endParaRPr lang="en-US" dirty="0"/>
            </a:p>
          </p:txBody>
        </p:sp>
      </p:grpSp>
      <p:grpSp>
        <p:nvGrpSpPr>
          <p:cNvPr id="13" name="Group 12"/>
          <p:cNvGrpSpPr/>
          <p:nvPr/>
        </p:nvGrpSpPr>
        <p:grpSpPr>
          <a:xfrm>
            <a:off x="1691563" y="3463634"/>
            <a:ext cx="2781300" cy="1261208"/>
            <a:chOff x="1691563" y="3463634"/>
            <a:chExt cx="2781300" cy="1261208"/>
          </a:xfrm>
        </p:grpSpPr>
        <p:sp>
          <p:nvSpPr>
            <p:cNvPr id="18" name="Rectangle 17"/>
            <p:cNvSpPr/>
            <p:nvPr/>
          </p:nvSpPr>
          <p:spPr>
            <a:xfrm>
              <a:off x="1691563" y="3463634"/>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847225" y="4355510"/>
              <a:ext cx="2625638" cy="369332"/>
            </a:xfrm>
            <a:prstGeom prst="rect">
              <a:avLst/>
            </a:prstGeom>
            <a:noFill/>
          </p:spPr>
          <p:txBody>
            <a:bodyPr wrap="square" rtlCol="0">
              <a:spAutoFit/>
            </a:bodyPr>
            <a:lstStyle/>
            <a:p>
              <a:r>
                <a:rPr lang="en-US" dirty="0" smtClean="0"/>
                <a:t>Hydrostatic Pressure</a:t>
              </a:r>
              <a:endParaRPr lang="en-US" dirty="0"/>
            </a:p>
          </p:txBody>
        </p:sp>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6569" y="3629890"/>
              <a:ext cx="2163911" cy="581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4" name="Group 13"/>
          <p:cNvGrpSpPr/>
          <p:nvPr/>
        </p:nvGrpSpPr>
        <p:grpSpPr>
          <a:xfrm>
            <a:off x="2427303" y="5306288"/>
            <a:ext cx="2781300" cy="1261208"/>
            <a:chOff x="2427303" y="5306288"/>
            <a:chExt cx="2781300" cy="1261208"/>
          </a:xfrm>
        </p:grpSpPr>
        <p:sp>
          <p:nvSpPr>
            <p:cNvPr id="22" name="Rectangle 21"/>
            <p:cNvSpPr/>
            <p:nvPr/>
          </p:nvSpPr>
          <p:spPr>
            <a:xfrm>
              <a:off x="2427303" y="5306288"/>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582965" y="6198164"/>
              <a:ext cx="2625638" cy="369332"/>
            </a:xfrm>
            <a:prstGeom prst="rect">
              <a:avLst/>
            </a:prstGeom>
            <a:noFill/>
          </p:spPr>
          <p:txBody>
            <a:bodyPr wrap="square" rtlCol="0">
              <a:spAutoFit/>
            </a:bodyPr>
            <a:lstStyle/>
            <a:p>
              <a:r>
                <a:rPr lang="en-US" dirty="0" smtClean="0"/>
                <a:t>Hagen-</a:t>
              </a:r>
              <a:r>
                <a:rPr lang="en-US" dirty="0" err="1" smtClean="0"/>
                <a:t>Poiseuille</a:t>
              </a:r>
              <a:r>
                <a:rPr lang="en-US" dirty="0" smtClean="0"/>
                <a:t> </a:t>
              </a:r>
              <a:r>
                <a:rPr lang="en-US" dirty="0" err="1" smtClean="0"/>
                <a:t>Eqn</a:t>
              </a:r>
              <a:endParaRPr lang="en-US" dirty="0"/>
            </a:p>
          </p:txBody>
        </p:sp>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3435" y="5387694"/>
              <a:ext cx="1989035" cy="787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1" name="Group 20"/>
          <p:cNvGrpSpPr/>
          <p:nvPr/>
        </p:nvGrpSpPr>
        <p:grpSpPr>
          <a:xfrm>
            <a:off x="5627985" y="4298921"/>
            <a:ext cx="2781300" cy="1261208"/>
            <a:chOff x="5627985" y="4298921"/>
            <a:chExt cx="2781300" cy="1261208"/>
          </a:xfrm>
        </p:grpSpPr>
        <p:sp>
          <p:nvSpPr>
            <p:cNvPr id="26" name="Rectangle 25"/>
            <p:cNvSpPr/>
            <p:nvPr/>
          </p:nvSpPr>
          <p:spPr>
            <a:xfrm>
              <a:off x="5627985" y="4298921"/>
              <a:ext cx="2781300" cy="1248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5783647" y="5190797"/>
              <a:ext cx="2625638" cy="369332"/>
            </a:xfrm>
            <a:prstGeom prst="rect">
              <a:avLst/>
            </a:prstGeom>
            <a:noFill/>
          </p:spPr>
          <p:txBody>
            <a:bodyPr wrap="square" rtlCol="0">
              <a:spAutoFit/>
            </a:bodyPr>
            <a:lstStyle/>
            <a:p>
              <a:r>
                <a:rPr lang="en-US" dirty="0" smtClean="0"/>
                <a:t>Helmholtz Resonance</a:t>
              </a:r>
              <a:endParaRPr lang="en-US" dirty="0"/>
            </a:p>
          </p:txBody>
        </p:sp>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26546" y="4403344"/>
              <a:ext cx="1793109" cy="835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54624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29"/>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13"/>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000"/>
                                  </p:stCondLst>
                                  <p:childTnLst>
                                    <p:set>
                                      <p:cBhvr>
                                        <p:cTn id="15" dur="1" fill="hold">
                                          <p:stCondLst>
                                            <p:cond delay="0"/>
                                          </p:stCondLst>
                                        </p:cTn>
                                        <p:tgtEl>
                                          <p:spTgt spid="25"/>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1000"/>
                                  </p:stCondLst>
                                  <p:childTnLst>
                                    <p:set>
                                      <p:cBhvr>
                                        <p:cTn id="18" dur="1" fill="hold">
                                          <p:stCondLst>
                                            <p:cond delay="0"/>
                                          </p:stCondLst>
                                        </p:cTn>
                                        <p:tgtEl>
                                          <p:spTgt spid="21"/>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628" y="3983181"/>
            <a:ext cx="1333500" cy="2238375"/>
          </a:xfrm>
          <a:prstGeom prst="rect">
            <a:avLst/>
          </a:prstGeom>
          <a:noFill/>
          <a:ln>
            <a:noFill/>
          </a:ln>
          <a:scene3d>
            <a:camera prst="orthographicFront">
              <a:rot lat="0" lon="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 y="-167265"/>
            <a:ext cx="9065940" cy="838200"/>
          </a:xfrm>
        </p:spPr>
        <p:txBody>
          <a:bodyPr/>
          <a:lstStyle/>
          <a:p>
            <a:r>
              <a:rPr lang="en-US" sz="3200" dirty="0" smtClean="0"/>
              <a:t>When will this technique NOT work?</a:t>
            </a:r>
            <a:endParaRPr lang="en-US" sz="32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nSpc>
                    <a:spcPct val="90000"/>
                  </a:lnSpc>
                </a:pPr>
                <a:r>
                  <a:rPr lang="en-US" altLang="en-US" dirty="0" smtClean="0"/>
                  <a:t> Systems with additions in their fundamentals</a:t>
                </a:r>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14:m>
                  <m:oMath xmlns:m="http://schemas.openxmlformats.org/officeDocument/2006/math">
                    <m:r>
                      <a:rPr lang="en-US" altLang="en-US" b="0" i="1" smtClean="0">
                        <a:latin typeface="Cambria Math"/>
                      </a:rPr>
                      <m:t>                                       </m:t>
                    </m:r>
                    <m:r>
                      <a:rPr lang="en-US" altLang="en-US" i="1">
                        <a:latin typeface="Cambria Math"/>
                      </a:rPr>
                      <m:t>h</m:t>
                    </m:r>
                    <m:r>
                      <a:rPr lang="en-US" altLang="en-US" b="0" i="1" smtClean="0">
                        <a:latin typeface="Cambria Math"/>
                      </a:rPr>
                      <m:t>(</m:t>
                    </m:r>
                    <m:r>
                      <a:rPr lang="en-US" altLang="en-US" b="0" i="1" smtClean="0">
                        <a:latin typeface="Cambria Math"/>
                      </a:rPr>
                      <m:t>𝑡</m:t>
                    </m:r>
                    <m:r>
                      <a:rPr lang="en-US" altLang="en-US" b="0" i="1" smtClean="0">
                        <a:latin typeface="Cambria Math"/>
                      </a:rPr>
                      <m:t>)=</m:t>
                    </m:r>
                    <m:sSub>
                      <m:sSubPr>
                        <m:ctrlPr>
                          <a:rPr lang="en-US" altLang="en-US" i="1">
                            <a:latin typeface="Cambria Math"/>
                          </a:rPr>
                        </m:ctrlPr>
                      </m:sSubPr>
                      <m:e>
                        <m:r>
                          <a:rPr lang="en-US" altLang="en-US" i="1">
                            <a:latin typeface="Cambria Math"/>
                          </a:rPr>
                          <m:t>𝐻</m:t>
                        </m:r>
                      </m:e>
                      <m:sub>
                        <m:r>
                          <a:rPr lang="en-US" altLang="en-US" i="1">
                            <a:latin typeface="Cambria Math"/>
                          </a:rPr>
                          <m:t>0</m:t>
                        </m:r>
                      </m:sub>
                    </m:sSub>
                    <m:r>
                      <a:rPr lang="en-US" altLang="en-US" i="1">
                        <a:latin typeface="Cambria Math"/>
                      </a:rPr>
                      <m:t>+</m:t>
                    </m:r>
                    <m:d>
                      <m:dPr>
                        <m:ctrlPr>
                          <a:rPr lang="en-US" altLang="en-US" i="1">
                            <a:latin typeface="Cambria Math"/>
                          </a:rPr>
                        </m:ctrlPr>
                      </m:dPr>
                      <m:e>
                        <m:f>
                          <m:fPr>
                            <m:ctrlPr>
                              <a:rPr lang="en-US" altLang="en-US" i="1">
                                <a:latin typeface="Cambria Math"/>
                              </a:rPr>
                            </m:ctrlPr>
                          </m:fPr>
                          <m:num>
                            <m:sSub>
                              <m:sSubPr>
                                <m:ctrlPr>
                                  <a:rPr lang="en-US" altLang="en-US" i="1">
                                    <a:latin typeface="Cambria Math"/>
                                  </a:rPr>
                                </m:ctrlPr>
                              </m:sSubPr>
                              <m:e>
                                <m:acc>
                                  <m:accPr>
                                    <m:chr m:val="̇"/>
                                    <m:ctrlPr>
                                      <a:rPr lang="en-US" altLang="en-US" i="1">
                                        <a:latin typeface="Cambria Math"/>
                                      </a:rPr>
                                    </m:ctrlPr>
                                  </m:accPr>
                                  <m:e>
                                    <m:r>
                                      <a:rPr lang="en-US" altLang="en-US" i="1">
                                        <a:latin typeface="Cambria Math"/>
                                      </a:rPr>
                                      <m:t>𝑚</m:t>
                                    </m:r>
                                  </m:e>
                                </m:acc>
                              </m:e>
                              <m:sub>
                                <m:r>
                                  <a:rPr lang="en-US" altLang="en-US" i="1">
                                    <a:latin typeface="Cambria Math"/>
                                  </a:rPr>
                                  <m:t>1</m:t>
                                </m:r>
                              </m:sub>
                            </m:sSub>
                          </m:num>
                          <m:den>
                            <m:r>
                              <a:rPr lang="en-US" altLang="en-US" i="1">
                                <a:latin typeface="Cambria Math"/>
                                <a:ea typeface="Cambria Math"/>
                              </a:rPr>
                              <m:t>𝜌</m:t>
                            </m:r>
                            <m:r>
                              <a:rPr lang="en-US" altLang="en-US" i="1">
                                <a:latin typeface="Cambria Math"/>
                                <a:ea typeface="Cambria Math"/>
                              </a:rPr>
                              <m:t>𝐴</m:t>
                            </m:r>
                          </m:den>
                        </m:f>
                        <m:r>
                          <a:rPr lang="en-US" altLang="en-US" i="1">
                            <a:latin typeface="Cambria Math"/>
                          </a:rPr>
                          <m:t>+</m:t>
                        </m:r>
                        <m:f>
                          <m:fPr>
                            <m:ctrlPr>
                              <a:rPr lang="en-US" altLang="en-US" i="1">
                                <a:latin typeface="Cambria Math"/>
                              </a:rPr>
                            </m:ctrlPr>
                          </m:fPr>
                          <m:num>
                            <m:sSub>
                              <m:sSubPr>
                                <m:ctrlPr>
                                  <a:rPr lang="en-US" altLang="en-US" i="1">
                                    <a:latin typeface="Cambria Math"/>
                                  </a:rPr>
                                </m:ctrlPr>
                              </m:sSubPr>
                              <m:e>
                                <m:acc>
                                  <m:accPr>
                                    <m:chr m:val="̇"/>
                                    <m:ctrlPr>
                                      <a:rPr lang="en-US" altLang="en-US" i="1">
                                        <a:latin typeface="Cambria Math"/>
                                      </a:rPr>
                                    </m:ctrlPr>
                                  </m:accPr>
                                  <m:e>
                                    <m:r>
                                      <a:rPr lang="en-US" altLang="en-US" i="1">
                                        <a:latin typeface="Cambria Math"/>
                                      </a:rPr>
                                      <m:t>𝑚</m:t>
                                    </m:r>
                                  </m:e>
                                </m:acc>
                              </m:e>
                              <m:sub>
                                <m:r>
                                  <a:rPr lang="en-US" altLang="en-US" i="1">
                                    <a:latin typeface="Cambria Math"/>
                                  </a:rPr>
                                  <m:t>2</m:t>
                                </m:r>
                              </m:sub>
                            </m:sSub>
                          </m:num>
                          <m:den>
                            <m:r>
                              <a:rPr lang="en-US" altLang="en-US" i="1">
                                <a:latin typeface="Cambria Math"/>
                                <a:ea typeface="Cambria Math"/>
                              </a:rPr>
                              <m:t>𝜌</m:t>
                            </m:r>
                            <m:r>
                              <a:rPr lang="en-US" altLang="en-US" i="1">
                                <a:latin typeface="Cambria Math"/>
                                <a:ea typeface="Cambria Math"/>
                              </a:rPr>
                              <m:t>𝐴</m:t>
                            </m:r>
                          </m:den>
                        </m:f>
                        <m:r>
                          <m:rPr>
                            <m:nor/>
                          </m:rPr>
                          <a:rPr lang="en-US" altLang="en-US" dirty="0"/>
                          <m:t>−</m:t>
                        </m:r>
                        <m:f>
                          <m:fPr>
                            <m:ctrlPr>
                              <a:rPr lang="en-US" altLang="en-US" i="1">
                                <a:latin typeface="Cambria Math"/>
                              </a:rPr>
                            </m:ctrlPr>
                          </m:fPr>
                          <m:num>
                            <m:sSub>
                              <m:sSubPr>
                                <m:ctrlPr>
                                  <a:rPr lang="en-US" altLang="en-US" i="1">
                                    <a:latin typeface="Cambria Math"/>
                                  </a:rPr>
                                </m:ctrlPr>
                              </m:sSubPr>
                              <m:e>
                                <m:acc>
                                  <m:accPr>
                                    <m:chr m:val="̇"/>
                                    <m:ctrlPr>
                                      <a:rPr lang="en-US" altLang="en-US" i="1">
                                        <a:latin typeface="Cambria Math"/>
                                      </a:rPr>
                                    </m:ctrlPr>
                                  </m:accPr>
                                  <m:e>
                                    <m:r>
                                      <a:rPr lang="en-US" altLang="en-US" i="1">
                                        <a:latin typeface="Cambria Math"/>
                                      </a:rPr>
                                      <m:t>𝑚</m:t>
                                    </m:r>
                                  </m:e>
                                </m:acc>
                              </m:e>
                              <m:sub>
                                <m:r>
                                  <a:rPr lang="en-US" altLang="en-US" i="1">
                                    <a:latin typeface="Cambria Math"/>
                                  </a:rPr>
                                  <m:t>3</m:t>
                                </m:r>
                              </m:sub>
                            </m:sSub>
                          </m:num>
                          <m:den>
                            <m:r>
                              <a:rPr lang="en-US" altLang="en-US" i="1">
                                <a:latin typeface="Cambria Math"/>
                                <a:ea typeface="Cambria Math"/>
                              </a:rPr>
                              <m:t>𝜌</m:t>
                            </m:r>
                            <m:r>
                              <a:rPr lang="en-US" altLang="en-US" i="1">
                                <a:latin typeface="Cambria Math"/>
                                <a:ea typeface="Cambria Math"/>
                              </a:rPr>
                              <m:t>𝐴</m:t>
                            </m:r>
                          </m:den>
                        </m:f>
                      </m:e>
                    </m:d>
                    <m:r>
                      <a:rPr lang="en-US" altLang="en-US" i="1">
                        <a:latin typeface="Cambria Math"/>
                      </a:rPr>
                      <m:t>𝑡</m:t>
                    </m:r>
                  </m:oMath>
                </a14:m>
                <a:endParaRPr lang="en-US" alt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963" t="-1615"/>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23</a:t>
            </a:fld>
            <a:endParaRPr lang="en-US"/>
          </a:p>
        </p:txBody>
      </p:sp>
      <p:pic>
        <p:nvPicPr>
          <p:cNvPr id="9218" name="Picture 2" descr="C:\Users\Experistats1\AppData\Local\Microsoft\Windows\Temporary Internet Files\Content.IE5\ZYEQUIFQ\349072,1304180750,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925" y="1894695"/>
            <a:ext cx="1387834" cy="169248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9781" y="1716135"/>
            <a:ext cx="1333500" cy="2238375"/>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2369127" y="3768436"/>
            <a:ext cx="5167746"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flipV="1">
            <a:off x="2369127" y="2978727"/>
            <a:ext cx="0" cy="200890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550892" y="2978722"/>
            <a:ext cx="0" cy="200890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2369128" y="4987632"/>
            <a:ext cx="5181764" cy="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16" name="Straight Connector 9215"/>
          <p:cNvCxnSpPr/>
          <p:nvPr/>
        </p:nvCxnSpPr>
        <p:spPr>
          <a:xfrm>
            <a:off x="7661564" y="4987636"/>
            <a:ext cx="7204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633855" y="3782290"/>
            <a:ext cx="7204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21" name="Straight Arrow Connector 9220"/>
          <p:cNvCxnSpPr/>
          <p:nvPr/>
        </p:nvCxnSpPr>
        <p:spPr>
          <a:xfrm>
            <a:off x="8160327" y="3782290"/>
            <a:ext cx="0" cy="120534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22" name="TextBox 9221"/>
          <p:cNvSpPr txBox="1"/>
          <p:nvPr/>
        </p:nvSpPr>
        <p:spPr>
          <a:xfrm>
            <a:off x="8354291" y="4128655"/>
            <a:ext cx="346364" cy="369332"/>
          </a:xfrm>
          <a:prstGeom prst="rect">
            <a:avLst/>
          </a:prstGeom>
          <a:noFill/>
        </p:spPr>
        <p:txBody>
          <a:bodyPr wrap="square" rtlCol="0">
            <a:spAutoFit/>
          </a:bodyPr>
          <a:lstStyle/>
          <a:p>
            <a:r>
              <a:rPr lang="en-US" dirty="0" smtClean="0"/>
              <a:t>h</a:t>
            </a:r>
            <a:endParaRPr lang="en-US" dirty="0"/>
          </a:p>
        </p:txBody>
      </p:sp>
      <p:sp>
        <p:nvSpPr>
          <p:cNvPr id="9223" name="Rectangle 9222"/>
          <p:cNvSpPr/>
          <p:nvPr/>
        </p:nvSpPr>
        <p:spPr>
          <a:xfrm>
            <a:off x="6622472" y="1716135"/>
            <a:ext cx="457200" cy="1664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8598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How can I tell if this technique worked?</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 It all boils down to how well the results model the system or process.</a:t>
            </a:r>
          </a:p>
          <a:p>
            <a:pPr>
              <a:lnSpc>
                <a:spcPct val="90000"/>
              </a:lnSpc>
            </a:pPr>
            <a:endParaRPr lang="en-US" altLang="en-US" dirty="0"/>
          </a:p>
          <a:p>
            <a:pPr>
              <a:lnSpc>
                <a:spcPct val="90000"/>
              </a:lnSpc>
            </a:pPr>
            <a:r>
              <a:rPr lang="en-US" altLang="en-US" dirty="0" smtClean="0"/>
              <a:t>Test some points that haven’t yet been run</a:t>
            </a:r>
          </a:p>
          <a:p>
            <a:pPr lvl="1">
              <a:lnSpc>
                <a:spcPct val="90000"/>
              </a:lnSpc>
            </a:pPr>
            <a:r>
              <a:rPr lang="en-US" altLang="en-US" dirty="0" smtClean="0"/>
              <a:t>Does it predict sweet spots well?</a:t>
            </a:r>
          </a:p>
          <a:p>
            <a:pPr lvl="1">
              <a:lnSpc>
                <a:spcPct val="90000"/>
              </a:lnSpc>
            </a:pPr>
            <a:r>
              <a:rPr lang="en-US" altLang="en-US" dirty="0" smtClean="0"/>
              <a:t>Does it model the system well in the region of interest?</a:t>
            </a:r>
          </a:p>
          <a:p>
            <a:pPr>
              <a:lnSpc>
                <a:spcPct val="90000"/>
              </a:lnSpc>
            </a:pPr>
            <a:endParaRPr lang="en-US" altLang="en-US" dirty="0" smtClean="0"/>
          </a:p>
          <a:p>
            <a:pPr>
              <a:lnSpc>
                <a:spcPct val="90000"/>
              </a:lnSpc>
            </a:pPr>
            <a:r>
              <a:rPr lang="en-US" altLang="en-US" dirty="0" smtClean="0"/>
              <a:t>If it doesn’t fit the behavior well, then it didn’t work.</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24</a:t>
            </a:fld>
            <a:endParaRPr lang="en-US"/>
          </a:p>
        </p:txBody>
      </p:sp>
    </p:spTree>
    <p:extLst>
      <p:ext uri="{BB962C8B-B14F-4D97-AF65-F5344CB8AC3E}">
        <p14:creationId xmlns:p14="http://schemas.microsoft.com/office/powerpoint/2010/main" val="28350711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I tried it, and it didn’t work.  What now?</a:t>
            </a:r>
            <a:endParaRPr lang="en-US" sz="3200" dirty="0"/>
          </a:p>
        </p:txBody>
      </p:sp>
      <p:sp>
        <p:nvSpPr>
          <p:cNvPr id="3" name="Content Placeholder 2"/>
          <p:cNvSpPr>
            <a:spLocks noGrp="1"/>
          </p:cNvSpPr>
          <p:nvPr>
            <p:ph idx="1"/>
          </p:nvPr>
        </p:nvSpPr>
        <p:spPr/>
        <p:txBody>
          <a:bodyPr>
            <a:normAutofit/>
          </a:bodyPr>
          <a:lstStyle/>
          <a:p>
            <a:pPr>
              <a:lnSpc>
                <a:spcPct val="90000"/>
              </a:lnSpc>
            </a:pPr>
            <a:endParaRPr lang="en-US" altLang="en-US" dirty="0" smtClean="0"/>
          </a:p>
          <a:p>
            <a:pPr>
              <a:lnSpc>
                <a:spcPct val="90000"/>
              </a:lnSpc>
            </a:pPr>
            <a:r>
              <a:rPr lang="en-US" altLang="en-US" dirty="0" smtClean="0"/>
              <a:t>Collected data is still valid!</a:t>
            </a:r>
          </a:p>
          <a:p>
            <a:pPr lvl="1">
              <a:lnSpc>
                <a:spcPct val="90000"/>
              </a:lnSpc>
            </a:pPr>
            <a:r>
              <a:rPr lang="en-US" altLang="en-US" dirty="0" smtClean="0"/>
              <a:t>Just use un-transformed variables as usual.</a:t>
            </a:r>
          </a:p>
          <a:p>
            <a:pPr>
              <a:lnSpc>
                <a:spcPct val="90000"/>
              </a:lnSpc>
            </a:pPr>
            <a:endParaRPr lang="en-US" altLang="en-US" dirty="0"/>
          </a:p>
          <a:p>
            <a:pPr>
              <a:lnSpc>
                <a:spcPct val="90000"/>
              </a:lnSpc>
            </a:pPr>
            <a:r>
              <a:rPr lang="en-US" altLang="en-US" dirty="0" smtClean="0"/>
              <a:t>Of course, you’ll be starting with a main-effects model</a:t>
            </a:r>
          </a:p>
          <a:p>
            <a:pPr>
              <a:lnSpc>
                <a:spcPct val="90000"/>
              </a:lnSpc>
            </a:pPr>
            <a:endParaRPr lang="en-US" altLang="en-US" dirty="0"/>
          </a:p>
          <a:p>
            <a:pPr>
              <a:lnSpc>
                <a:spcPct val="90000"/>
              </a:lnSpc>
            </a:pPr>
            <a:r>
              <a:rPr lang="en-US" altLang="en-US" dirty="0" smtClean="0"/>
              <a:t>If you want curvature and interaction effects, go back to the original design and Augment.</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25</a:t>
            </a:fld>
            <a:endParaRPr lang="en-US"/>
          </a:p>
        </p:txBody>
      </p:sp>
    </p:spTree>
    <p:extLst>
      <p:ext uri="{BB962C8B-B14F-4D97-AF65-F5344CB8AC3E}">
        <p14:creationId xmlns:p14="http://schemas.microsoft.com/office/powerpoint/2010/main" val="16080143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34400" cy="838200"/>
          </a:xfrm>
        </p:spPr>
        <p:txBody>
          <a:bodyPr/>
          <a:lstStyle/>
          <a:p>
            <a:r>
              <a:rPr lang="en-US" sz="3600" dirty="0" smtClean="0"/>
              <a:t>About the Author</a:t>
            </a:r>
            <a:endParaRPr lang="en-US" sz="3600" dirty="0"/>
          </a:p>
        </p:txBody>
      </p:sp>
      <p:sp>
        <p:nvSpPr>
          <p:cNvPr id="3" name="Content Placeholder 2"/>
          <p:cNvSpPr>
            <a:spLocks noGrp="1"/>
          </p:cNvSpPr>
          <p:nvPr>
            <p:ph idx="1"/>
          </p:nvPr>
        </p:nvSpPr>
        <p:spPr>
          <a:xfrm>
            <a:off x="457200" y="914400"/>
            <a:ext cx="8229600" cy="5211763"/>
          </a:xfrm>
        </p:spPr>
        <p:txBody>
          <a:bodyPr>
            <a:normAutofit/>
          </a:bodyPr>
          <a:lstStyle/>
          <a:p>
            <a:r>
              <a:rPr lang="en-US" dirty="0"/>
              <a:t>Jerry Fish is owner and President of </a:t>
            </a:r>
            <a:r>
              <a:rPr lang="en-US" dirty="0" err="1"/>
              <a:t>Experistats</a:t>
            </a:r>
            <a:r>
              <a:rPr lang="en-US" dirty="0"/>
              <a:t> LLC.  He is a trained Lean Six Sigma Black Belt, and has many years of experience in statistics and DOE while working for Caterpillar Tractor, Cummins Engine, GE Aircraft Engines, and Lexmark International.  He and his wife live in Lexington, KY</a:t>
            </a:r>
            <a:r>
              <a:rPr lang="en-US" dirty="0" smtClean="0"/>
              <a:t>.</a:t>
            </a:r>
          </a:p>
          <a:p>
            <a:endParaRPr lang="en-US" dirty="0"/>
          </a:p>
          <a:p>
            <a:r>
              <a:rPr lang="en-US" dirty="0" smtClean="0"/>
              <a:t>Contact Info:</a:t>
            </a:r>
          </a:p>
          <a:p>
            <a:pPr marL="0" indent="0" algn="ctr">
              <a:buNone/>
            </a:pPr>
            <a:r>
              <a:rPr lang="en-US" dirty="0" smtClean="0"/>
              <a:t>Jerry Fish</a:t>
            </a:r>
          </a:p>
          <a:p>
            <a:pPr marL="0" indent="0" algn="ctr">
              <a:buNone/>
            </a:pPr>
            <a:r>
              <a:rPr lang="en-US" dirty="0" err="1" smtClean="0"/>
              <a:t>Experistats</a:t>
            </a:r>
            <a:r>
              <a:rPr lang="en-US" dirty="0" smtClean="0"/>
              <a:t> LLC</a:t>
            </a:r>
          </a:p>
          <a:p>
            <a:pPr marL="0" indent="0" algn="ctr">
              <a:buNone/>
            </a:pPr>
            <a:r>
              <a:rPr lang="en-US" dirty="0" smtClean="0">
                <a:hlinkClick r:id="rId2"/>
              </a:rPr>
              <a:t>experistats@gmail.com</a:t>
            </a:r>
            <a:endParaRPr lang="en-US" dirty="0" smtClean="0"/>
          </a:p>
          <a:p>
            <a:pPr marL="0" indent="0" algn="ctr">
              <a:buNone/>
            </a:pPr>
            <a:r>
              <a:rPr lang="en-US" dirty="0" smtClean="0"/>
              <a:t>859-433-6231</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26</a:t>
            </a:fld>
            <a:endParaRPr lang="en-US"/>
          </a:p>
        </p:txBody>
      </p:sp>
    </p:spTree>
    <p:extLst>
      <p:ext uri="{BB962C8B-B14F-4D97-AF65-F5344CB8AC3E}">
        <p14:creationId xmlns:p14="http://schemas.microsoft.com/office/powerpoint/2010/main" val="7296905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How does Dimensional Analysis fit in with this?</a:t>
            </a:r>
            <a:endParaRPr lang="en-US" sz="32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 Dimensional Analysis can mean different things to different people.</a:t>
            </a:r>
          </a:p>
          <a:p>
            <a:pPr>
              <a:lnSpc>
                <a:spcPct val="90000"/>
              </a:lnSpc>
            </a:pPr>
            <a:endParaRPr lang="en-US" altLang="en-US" dirty="0"/>
          </a:p>
          <a:p>
            <a:pPr>
              <a:lnSpc>
                <a:spcPct val="90000"/>
              </a:lnSpc>
            </a:pPr>
            <a:r>
              <a:rPr lang="en-US" altLang="en-US" dirty="0" smtClean="0"/>
              <a:t>In the case of problems like the cantilever beam, we can use dimensional analysis to estimate the final form of the model.</a:t>
            </a:r>
          </a:p>
          <a:p>
            <a:pPr>
              <a:lnSpc>
                <a:spcPct val="90000"/>
              </a:lnSpc>
            </a:pPr>
            <a:endParaRPr lang="en-US" altLang="en-US" dirty="0"/>
          </a:p>
          <a:p>
            <a:pPr>
              <a:lnSpc>
                <a:spcPct val="90000"/>
              </a:lnSpc>
            </a:pPr>
            <a:r>
              <a:rPr lang="en-US" altLang="en-US" dirty="0" smtClean="0"/>
              <a:t>It takes a little practice and engineering judgement to get started with the analysis.</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27</a:t>
            </a:fld>
            <a:endParaRPr lang="en-US"/>
          </a:p>
        </p:txBody>
      </p:sp>
    </p:spTree>
    <p:extLst>
      <p:ext uri="{BB962C8B-B14F-4D97-AF65-F5344CB8AC3E}">
        <p14:creationId xmlns:p14="http://schemas.microsoft.com/office/powerpoint/2010/main" val="2629363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Example:  Cantilever Beam Problem</a:t>
            </a:r>
            <a:endParaRPr lang="en-US" sz="3200" dirty="0"/>
          </a:p>
        </p:txBody>
      </p:sp>
      <p:sp>
        <p:nvSpPr>
          <p:cNvPr id="3" name="Content Placeholder 2"/>
          <p:cNvSpPr>
            <a:spLocks noGrp="1"/>
          </p:cNvSpPr>
          <p:nvPr>
            <p:ph idx="1"/>
          </p:nvPr>
        </p:nvSpPr>
        <p:spPr>
          <a:xfrm>
            <a:off x="490654" y="1395761"/>
            <a:ext cx="8229600" cy="5287963"/>
          </a:xfrm>
        </p:spPr>
        <p:txBody>
          <a:bodyPr>
            <a:normAutofit/>
          </a:bodyPr>
          <a:lstStyle/>
          <a:p>
            <a:pPr>
              <a:lnSpc>
                <a:spcPct val="90000"/>
              </a:lnSpc>
            </a:pPr>
            <a:r>
              <a:rPr lang="en-US" altLang="en-US" dirty="0" smtClean="0"/>
              <a:t>List all variables and their base units</a:t>
            </a:r>
          </a:p>
          <a:p>
            <a:pPr lvl="1">
              <a:lnSpc>
                <a:spcPct val="90000"/>
              </a:lnSpc>
            </a:pPr>
            <a:r>
              <a:rPr lang="en-US" altLang="en-US" dirty="0" smtClean="0"/>
              <a:t>[L]=length, [M]=mass, [T]=time </a:t>
            </a:r>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lvl="1">
              <a:lnSpc>
                <a:spcPct val="90000"/>
              </a:lnSpc>
            </a:pPr>
            <a:endParaRPr lang="en-US" altLang="en-US" dirty="0"/>
          </a:p>
          <a:p>
            <a:pPr lvl="1">
              <a:lnSpc>
                <a:spcPct val="90000"/>
              </a:lnSpc>
            </a:pPr>
            <a:endParaRPr lang="en-US" altLang="en-US" dirty="0" smtClean="0"/>
          </a:p>
          <a:p>
            <a:pPr marL="0" indent="0">
              <a:lnSpc>
                <a:spcPct val="90000"/>
              </a:lnSpc>
              <a:buNone/>
            </a:pPr>
            <a:r>
              <a:rPr lang="en-US" altLang="en-US" dirty="0" smtClean="0"/>
              <a:t>* Engineering Experience says deflection depends on I, which depends on t and w.</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88280782"/>
              </p:ext>
            </p:extLst>
          </p:nvPr>
        </p:nvGraphicFramePr>
        <p:xfrm>
          <a:off x="1434790" y="2289098"/>
          <a:ext cx="6096000" cy="2763520"/>
        </p:xfrm>
        <a:graphic>
          <a:graphicData uri="http://schemas.openxmlformats.org/drawingml/2006/table">
            <a:tbl>
              <a:tblPr firstRow="1" bandRow="1">
                <a:tableStyleId>{5C22544A-7EE6-4342-B048-85BDC9FD1C3A}</a:tableStyleId>
              </a:tblPr>
              <a:tblGrid>
                <a:gridCol w="1408771"/>
                <a:gridCol w="2655229"/>
                <a:gridCol w="2032000"/>
              </a:tblGrid>
              <a:tr h="370840">
                <a:tc>
                  <a:txBody>
                    <a:bodyPr/>
                    <a:lstStyle/>
                    <a:p>
                      <a:r>
                        <a:rPr lang="en-US" dirty="0" smtClean="0"/>
                        <a:t>Variable of Interest</a:t>
                      </a:r>
                      <a:endParaRPr lang="en-US" dirty="0"/>
                    </a:p>
                  </a:txBody>
                  <a:tcPr/>
                </a:tc>
                <a:tc>
                  <a:txBody>
                    <a:bodyPr/>
                    <a:lstStyle/>
                    <a:p>
                      <a:r>
                        <a:rPr lang="en-US" dirty="0" smtClean="0"/>
                        <a:t>Description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Base Units</a:t>
                      </a:r>
                    </a:p>
                    <a:p>
                      <a:endParaRPr lang="en-US" dirty="0"/>
                    </a:p>
                  </a:txBody>
                  <a:tcPr/>
                </a:tc>
              </a:tr>
              <a:tr h="370840">
                <a:tc>
                  <a:txBody>
                    <a:bodyPr/>
                    <a:lstStyle/>
                    <a:p>
                      <a:r>
                        <a:rPr lang="en-US" dirty="0" smtClean="0">
                          <a:latin typeface="Symbol" panose="05050102010706020507" pitchFamily="18" charset="2"/>
                        </a:rPr>
                        <a:t>d</a:t>
                      </a:r>
                      <a:endParaRPr lang="en-US" dirty="0">
                        <a:latin typeface="Symbol" panose="05050102010706020507" pitchFamily="18" charset="2"/>
                      </a:endParaRPr>
                    </a:p>
                  </a:txBody>
                  <a:tcPr/>
                </a:tc>
                <a:tc>
                  <a:txBody>
                    <a:bodyPr/>
                    <a:lstStyle/>
                    <a:p>
                      <a:r>
                        <a:rPr lang="en-US" dirty="0" smtClean="0"/>
                        <a:t>Deflection (response)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t>
                      </a:r>
                    </a:p>
                  </a:txBody>
                  <a:tcPr/>
                </a:tc>
              </a:tr>
              <a:tr h="370840">
                <a:tc>
                  <a:txBody>
                    <a:bodyPr/>
                    <a:lstStyle/>
                    <a:p>
                      <a:r>
                        <a:rPr lang="en-US" dirty="0" smtClean="0"/>
                        <a:t>F</a:t>
                      </a:r>
                      <a:endParaRPr lang="en-US" dirty="0"/>
                    </a:p>
                  </a:txBody>
                  <a:tcPr/>
                </a:tc>
                <a:tc>
                  <a:txBody>
                    <a:bodyPr/>
                    <a:lstStyle/>
                    <a:p>
                      <a:r>
                        <a:rPr lang="en-US" dirty="0" smtClean="0"/>
                        <a:t>Force (factor)</a:t>
                      </a:r>
                      <a:endParaRPr lang="en-US" dirty="0"/>
                    </a:p>
                  </a:txBody>
                  <a:tcPr/>
                </a:tc>
                <a:tc>
                  <a:txBody>
                    <a:bodyPr/>
                    <a:lstStyle/>
                    <a:p>
                      <a:r>
                        <a:rPr lang="en-US" dirty="0" smtClean="0"/>
                        <a:t>[M][L]/[T</a:t>
                      </a:r>
                      <a:r>
                        <a:rPr lang="en-US" baseline="30000" dirty="0" smtClean="0"/>
                        <a:t>2</a:t>
                      </a:r>
                      <a:r>
                        <a:rPr lang="en-US" dirty="0" smtClean="0"/>
                        <a:t>]</a:t>
                      </a:r>
                      <a:endParaRPr lang="en-US" dirty="0"/>
                    </a:p>
                  </a:txBody>
                  <a:tcPr/>
                </a:tc>
              </a:tr>
              <a:tr h="370840">
                <a:tc>
                  <a:txBody>
                    <a:bodyPr/>
                    <a:lstStyle/>
                    <a:p>
                      <a:r>
                        <a:rPr lang="en-US" dirty="0" smtClean="0"/>
                        <a:t>E</a:t>
                      </a:r>
                      <a:endParaRPr lang="en-US" dirty="0"/>
                    </a:p>
                  </a:txBody>
                  <a:tcPr/>
                </a:tc>
                <a:tc>
                  <a:txBody>
                    <a:bodyPr/>
                    <a:lstStyle/>
                    <a:p>
                      <a:r>
                        <a:rPr lang="en-US" dirty="0" smtClean="0"/>
                        <a:t>Elastic</a:t>
                      </a:r>
                      <a:r>
                        <a:rPr lang="en-US" baseline="0" dirty="0" smtClean="0"/>
                        <a:t> Modulus (factor)</a:t>
                      </a:r>
                      <a:endParaRPr lang="en-US" dirty="0"/>
                    </a:p>
                  </a:txBody>
                  <a:tcPr/>
                </a:tc>
                <a:tc>
                  <a:txBody>
                    <a:bodyPr/>
                    <a:lstStyle/>
                    <a:p>
                      <a:r>
                        <a:rPr lang="en-US" dirty="0" smtClean="0"/>
                        <a:t>[M]/{ [L][T</a:t>
                      </a:r>
                      <a:r>
                        <a:rPr lang="en-US" baseline="30000" dirty="0" smtClean="0"/>
                        <a:t>2</a:t>
                      </a:r>
                      <a:r>
                        <a:rPr lang="en-US" dirty="0" smtClean="0"/>
                        <a:t>] }</a:t>
                      </a:r>
                      <a:endParaRPr lang="en-US" dirty="0"/>
                    </a:p>
                  </a:txBody>
                  <a:tcPr/>
                </a:tc>
              </a:tr>
              <a:tr h="370840">
                <a:tc>
                  <a:txBody>
                    <a:bodyPr/>
                    <a:lstStyle/>
                    <a:p>
                      <a:r>
                        <a:rPr lang="en-US" dirty="0" smtClean="0"/>
                        <a:t>L</a:t>
                      </a:r>
                      <a:endParaRPr lang="en-US" dirty="0"/>
                    </a:p>
                  </a:txBody>
                  <a:tcPr/>
                </a:tc>
                <a:tc>
                  <a:txBody>
                    <a:bodyPr/>
                    <a:lstStyle/>
                    <a:p>
                      <a:r>
                        <a:rPr lang="en-US" dirty="0" smtClean="0"/>
                        <a:t>Beam Length (factor)</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t>
                      </a:r>
                    </a:p>
                  </a:txBody>
                  <a:tcPr/>
                </a:tc>
              </a:tr>
              <a:tr h="370840">
                <a:tc>
                  <a:txBody>
                    <a:bodyPr/>
                    <a:lstStyle/>
                    <a:p>
                      <a:r>
                        <a:rPr lang="en-US" dirty="0" smtClean="0"/>
                        <a:t>I*</a:t>
                      </a:r>
                      <a:endParaRPr lang="en-US" dirty="0"/>
                    </a:p>
                  </a:txBody>
                  <a:tcPr/>
                </a:tc>
                <a:tc>
                  <a:txBody>
                    <a:bodyPr/>
                    <a:lstStyle/>
                    <a:p>
                      <a:r>
                        <a:rPr lang="en-US" dirty="0" smtClean="0"/>
                        <a:t>Beam Area</a:t>
                      </a:r>
                      <a:r>
                        <a:rPr lang="en-US" baseline="0" dirty="0" smtClean="0"/>
                        <a:t> Moment of Inertia (factor)</a:t>
                      </a:r>
                      <a:endParaRPr lang="en-US" dirty="0"/>
                    </a:p>
                  </a:txBody>
                  <a:tcPr/>
                </a:tc>
                <a:tc>
                  <a:txBody>
                    <a:bodyPr/>
                    <a:lstStyle/>
                    <a:p>
                      <a:r>
                        <a:rPr lang="en-US" dirty="0" smtClean="0"/>
                        <a:t>[L</a:t>
                      </a:r>
                      <a:r>
                        <a:rPr lang="en-US" baseline="30000" dirty="0" smtClean="0"/>
                        <a:t>4</a:t>
                      </a:r>
                      <a:r>
                        <a:rPr lang="en-US" dirty="0" smtClean="0"/>
                        <a:t>]</a:t>
                      </a:r>
                      <a:endParaRPr lang="en-US" dirty="0"/>
                    </a:p>
                  </a:txBody>
                  <a:tcPr/>
                </a:tc>
              </a:tr>
            </a:tbl>
          </a:graphicData>
        </a:graphic>
      </p:graphicFrame>
    </p:spTree>
    <p:extLst>
      <p:ext uri="{BB962C8B-B14F-4D97-AF65-F5344CB8AC3E}">
        <p14:creationId xmlns:p14="http://schemas.microsoft.com/office/powerpoint/2010/main" val="2835071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Example:  Cantilever Beam Problem</a:t>
            </a:r>
            <a:endParaRPr lang="en-US" sz="3200" dirty="0"/>
          </a:p>
        </p:txBody>
      </p:sp>
      <p:sp>
        <p:nvSpPr>
          <p:cNvPr id="3" name="Content Placeholder 2"/>
          <p:cNvSpPr>
            <a:spLocks noGrp="1"/>
          </p:cNvSpPr>
          <p:nvPr>
            <p:ph idx="1"/>
          </p:nvPr>
        </p:nvSpPr>
        <p:spPr>
          <a:xfrm>
            <a:off x="490654" y="1016620"/>
            <a:ext cx="8229600" cy="5287963"/>
          </a:xfrm>
        </p:spPr>
        <p:txBody>
          <a:bodyPr>
            <a:normAutofit/>
          </a:bodyPr>
          <a:lstStyle/>
          <a:p>
            <a:pPr>
              <a:lnSpc>
                <a:spcPct val="90000"/>
              </a:lnSpc>
            </a:pPr>
            <a:r>
              <a:rPr lang="en-US" altLang="en-US" dirty="0" smtClean="0"/>
              <a:t>Write equation as before:</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Replace variables with base units</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r>
              <a:rPr lang="en-US" altLang="en-US" dirty="0" smtClean="0"/>
              <a:t>Now solve for exponents.  For example, for [L] terms:</a:t>
            </a:r>
          </a:p>
          <a:p>
            <a:pPr>
              <a:lnSpc>
                <a:spcPct val="90000"/>
              </a:lnSpc>
            </a:pP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29</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287992151"/>
              </p:ext>
            </p:extLst>
          </p:nvPr>
        </p:nvGraphicFramePr>
        <p:xfrm>
          <a:off x="1936286" y="1484428"/>
          <a:ext cx="4562475" cy="647700"/>
        </p:xfrm>
        <a:graphic>
          <a:graphicData uri="http://schemas.openxmlformats.org/presentationml/2006/ole">
            <mc:AlternateContent xmlns:mc="http://schemas.openxmlformats.org/markup-compatibility/2006">
              <mc:Choice xmlns:v="urn:schemas-microsoft-com:vml" Requires="v">
                <p:oleObj spid="_x0000_s15378" name="Equation" r:id="rId3" imgW="1701720" imgH="241200" progId="Equation.3">
                  <p:embed/>
                </p:oleObj>
              </mc:Choice>
              <mc:Fallback>
                <p:oleObj name="Equation" r:id="rId3" imgW="1701720" imgH="241200" progId="Equation.3">
                  <p:embed/>
                  <p:pic>
                    <p:nvPicPr>
                      <p:cNvPr id="0" name="Object 6"/>
                      <p:cNvPicPr>
                        <a:picLocks noChangeAspect="1" noChangeArrowheads="1"/>
                      </p:cNvPicPr>
                      <p:nvPr/>
                    </p:nvPicPr>
                    <p:blipFill>
                      <a:blip r:embed="rId4"/>
                      <a:srcRect/>
                      <a:stretch>
                        <a:fillRect/>
                      </a:stretch>
                    </p:blipFill>
                    <p:spPr bwMode="auto">
                      <a:xfrm>
                        <a:off x="1936286" y="1484428"/>
                        <a:ext cx="45624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667087344"/>
              </p:ext>
            </p:extLst>
          </p:nvPr>
        </p:nvGraphicFramePr>
        <p:xfrm>
          <a:off x="519771" y="3135621"/>
          <a:ext cx="8035925" cy="1330325"/>
        </p:xfrm>
        <a:graphic>
          <a:graphicData uri="http://schemas.openxmlformats.org/presentationml/2006/ole">
            <mc:AlternateContent xmlns:mc="http://schemas.openxmlformats.org/markup-compatibility/2006">
              <mc:Choice xmlns:v="urn:schemas-microsoft-com:vml" Requires="v">
                <p:oleObj spid="_x0000_s15379" name="Equation" r:id="rId5" imgW="2997000" imgH="495000" progId="Equation.3">
                  <p:embed/>
                </p:oleObj>
              </mc:Choice>
              <mc:Fallback>
                <p:oleObj name="Equation" r:id="rId5" imgW="2997000" imgH="495000" progId="Equation.3">
                  <p:embed/>
                  <p:pic>
                    <p:nvPicPr>
                      <p:cNvPr id="0" name="Object 7"/>
                      <p:cNvPicPr>
                        <a:picLocks noChangeAspect="1" noChangeArrowheads="1"/>
                      </p:cNvPicPr>
                      <p:nvPr/>
                    </p:nvPicPr>
                    <p:blipFill>
                      <a:blip r:embed="rId6"/>
                      <a:srcRect/>
                      <a:stretch>
                        <a:fillRect/>
                      </a:stretch>
                    </p:blipFill>
                    <p:spPr bwMode="auto">
                      <a:xfrm>
                        <a:off x="519771" y="3135621"/>
                        <a:ext cx="8035925" cy="133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041100194"/>
              </p:ext>
            </p:extLst>
          </p:nvPr>
        </p:nvGraphicFramePr>
        <p:xfrm>
          <a:off x="2599048" y="5198559"/>
          <a:ext cx="3609975" cy="614363"/>
        </p:xfrm>
        <a:graphic>
          <a:graphicData uri="http://schemas.openxmlformats.org/presentationml/2006/ole">
            <mc:AlternateContent xmlns:mc="http://schemas.openxmlformats.org/markup-compatibility/2006">
              <mc:Choice xmlns:v="urn:schemas-microsoft-com:vml" Requires="v">
                <p:oleObj spid="_x0000_s15380" name="Equation" r:id="rId7" imgW="1346040" imgH="228600" progId="Equation.3">
                  <p:embed/>
                </p:oleObj>
              </mc:Choice>
              <mc:Fallback>
                <p:oleObj name="Equation" r:id="rId7" imgW="1346040" imgH="228600" progId="Equation.3">
                  <p:embed/>
                  <p:pic>
                    <p:nvPicPr>
                      <p:cNvPr id="0" name="Object 7"/>
                      <p:cNvPicPr>
                        <a:picLocks noChangeAspect="1" noChangeArrowheads="1"/>
                      </p:cNvPicPr>
                      <p:nvPr/>
                    </p:nvPicPr>
                    <p:blipFill>
                      <a:blip r:embed="rId8"/>
                      <a:srcRect/>
                      <a:stretch>
                        <a:fillRect/>
                      </a:stretch>
                    </p:blipFill>
                    <p:spPr bwMode="auto">
                      <a:xfrm>
                        <a:off x="2599048" y="5198559"/>
                        <a:ext cx="3609975"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7318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594" y="-178416"/>
            <a:ext cx="8731405" cy="838200"/>
          </a:xfrm>
        </p:spPr>
        <p:txBody>
          <a:bodyPr/>
          <a:lstStyle/>
          <a:p>
            <a:pPr>
              <a:lnSpc>
                <a:spcPct val="100000"/>
              </a:lnSpc>
            </a:pPr>
            <a:r>
              <a:rPr lang="en-US" sz="3200" dirty="0" smtClean="0"/>
              <a:t>Traditional DOE Applied to Cantilever Beam</a:t>
            </a:r>
            <a:endParaRPr lang="en-US" sz="3200" dirty="0"/>
          </a:p>
        </p:txBody>
      </p:sp>
      <p:sp>
        <p:nvSpPr>
          <p:cNvPr id="3" name="Content Placeholder 2"/>
          <p:cNvSpPr>
            <a:spLocks noGrp="1"/>
          </p:cNvSpPr>
          <p:nvPr>
            <p:ph idx="1"/>
          </p:nvPr>
        </p:nvSpPr>
        <p:spPr>
          <a:xfrm>
            <a:off x="401444" y="1099093"/>
            <a:ext cx="8229600" cy="5287963"/>
          </a:xfrm>
        </p:spPr>
        <p:txBody>
          <a:bodyPr>
            <a:normAutofit/>
          </a:bodyPr>
          <a:lstStyle/>
          <a:p>
            <a:pPr>
              <a:lnSpc>
                <a:spcPct val="90000"/>
              </a:lnSpc>
            </a:pPr>
            <a:r>
              <a:rPr lang="en-US" altLang="en-US" sz="3200" dirty="0" smtClean="0"/>
              <a:t>There are 5 factors in this experiment:</a:t>
            </a:r>
          </a:p>
          <a:p>
            <a:pPr lvl="1">
              <a:lnSpc>
                <a:spcPct val="90000"/>
              </a:lnSpc>
            </a:pPr>
            <a:r>
              <a:rPr lang="en-US" sz="2000" dirty="0" smtClean="0"/>
              <a:t>All Continuous factors </a:t>
            </a:r>
          </a:p>
          <a:p>
            <a:pPr lvl="1">
              <a:lnSpc>
                <a:spcPct val="90000"/>
              </a:lnSpc>
            </a:pPr>
            <a:r>
              <a:rPr lang="en-US" sz="2000" dirty="0" smtClean="0"/>
              <a:t>F, t, w, L, E (depends on material)</a:t>
            </a:r>
          </a:p>
          <a:p>
            <a:pPr>
              <a:lnSpc>
                <a:spcPct val="90000"/>
              </a:lnSpc>
            </a:pPr>
            <a:endParaRPr lang="en-US" sz="3200" dirty="0"/>
          </a:p>
          <a:p>
            <a:pPr>
              <a:lnSpc>
                <a:spcPct val="90000"/>
              </a:lnSpc>
            </a:pPr>
            <a:endParaRPr lang="en-US" sz="3200" dirty="0" smtClean="0"/>
          </a:p>
          <a:p>
            <a:pPr>
              <a:lnSpc>
                <a:spcPct val="90000"/>
              </a:lnSpc>
            </a:pPr>
            <a:endParaRPr lang="en-US" sz="3200" dirty="0"/>
          </a:p>
          <a:p>
            <a:pPr>
              <a:lnSpc>
                <a:spcPct val="90000"/>
              </a:lnSpc>
            </a:pPr>
            <a:endParaRPr lang="en-US" sz="3200" dirty="0" smtClean="0"/>
          </a:p>
          <a:p>
            <a:pPr>
              <a:lnSpc>
                <a:spcPct val="90000"/>
              </a:lnSpc>
            </a:pPr>
            <a:endParaRPr lang="en-US" sz="3200" dirty="0"/>
          </a:p>
          <a:p>
            <a:pPr>
              <a:lnSpc>
                <a:spcPct val="90000"/>
              </a:lnSpc>
            </a:pPr>
            <a:r>
              <a:rPr lang="en-US" sz="3200" dirty="0" smtClean="0"/>
              <a:t>There is one response</a:t>
            </a:r>
          </a:p>
          <a:p>
            <a:pPr lvl="1">
              <a:lnSpc>
                <a:spcPct val="90000"/>
              </a:lnSpc>
            </a:pPr>
            <a:r>
              <a:rPr lang="en-US" sz="2000" dirty="0" smtClean="0"/>
              <a:t>Deflection</a:t>
            </a:r>
            <a:r>
              <a:rPr lang="en-US" sz="2000" dirty="0" smtClean="0">
                <a:latin typeface="Symbol" panose="05050102010706020507" pitchFamily="18" charset="2"/>
              </a:rPr>
              <a:t> d </a:t>
            </a:r>
            <a:r>
              <a:rPr lang="en-US" sz="2000" dirty="0" smtClean="0"/>
              <a:t>at the end of the beam</a:t>
            </a:r>
            <a:endParaRPr lang="en-US" sz="20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a:t>
            </a:fld>
            <a:endParaRPr lang="en-US"/>
          </a:p>
        </p:txBody>
      </p:sp>
      <p:grpSp>
        <p:nvGrpSpPr>
          <p:cNvPr id="8" name="Group 7"/>
          <p:cNvGrpSpPr/>
          <p:nvPr/>
        </p:nvGrpSpPr>
        <p:grpSpPr>
          <a:xfrm>
            <a:off x="190636" y="2625919"/>
            <a:ext cx="7125506" cy="1894081"/>
            <a:chOff x="1302544" y="2733675"/>
            <a:chExt cx="5231606" cy="139065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9850" y="2733675"/>
              <a:ext cx="392430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rc 6"/>
            <p:cNvSpPr/>
            <p:nvPr/>
          </p:nvSpPr>
          <p:spPr>
            <a:xfrm>
              <a:off x="1302544" y="3657600"/>
              <a:ext cx="4005263" cy="304800"/>
            </a:xfrm>
            <a:prstGeom prst="arc">
              <a:avLst>
                <a:gd name="adj1" fmla="val 16200000"/>
                <a:gd name="adj2" fmla="val 5312"/>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5336381" y="3657600"/>
              <a:ext cx="204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336381" y="3810000"/>
              <a:ext cx="204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479256" y="3429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479256" y="3810000"/>
              <a:ext cx="0" cy="219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45905" y="3588545"/>
              <a:ext cx="257175" cy="276999"/>
            </a:xfrm>
            <a:prstGeom prst="rect">
              <a:avLst/>
            </a:prstGeom>
            <a:noFill/>
          </p:spPr>
          <p:txBody>
            <a:bodyPr wrap="square" rtlCol="0">
              <a:spAutoFit/>
            </a:bodyPr>
            <a:lstStyle/>
            <a:p>
              <a:r>
                <a:rPr lang="en-US" sz="1200" dirty="0" smtClean="0">
                  <a:solidFill>
                    <a:srgbClr val="FF0000"/>
                  </a:solidFill>
                  <a:latin typeface="Symbol" panose="05050102010706020507" pitchFamily="18" charset="2"/>
                </a:rPr>
                <a:t>d</a:t>
              </a:r>
              <a:endParaRPr lang="en-US" sz="1200" dirty="0">
                <a:solidFill>
                  <a:srgbClr val="FF0000"/>
                </a:solidFill>
                <a:latin typeface="Symbol" panose="05050102010706020507" pitchFamily="18" charset="2"/>
              </a:endParaRPr>
            </a:p>
          </p:txBody>
        </p:sp>
        <p:cxnSp>
          <p:nvCxnSpPr>
            <p:cNvPr id="17" name="Straight Connector 16"/>
            <p:cNvCxnSpPr/>
            <p:nvPr/>
          </p:nvCxnSpPr>
          <p:spPr>
            <a:xfrm>
              <a:off x="5333999" y="3657599"/>
              <a:ext cx="20478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333999" y="3809999"/>
              <a:ext cx="20478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476874" y="3428999"/>
              <a:ext cx="0"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476874" y="3809999"/>
              <a:ext cx="0" cy="2190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783335" y="2646772"/>
            <a:ext cx="2338123" cy="307777"/>
          </a:xfrm>
          <a:prstGeom prst="rect">
            <a:avLst/>
          </a:prstGeom>
          <a:solidFill>
            <a:schemeClr val="bg1"/>
          </a:solidFill>
        </p:spPr>
        <p:txBody>
          <a:bodyPr wrap="square" rtlCol="0">
            <a:spAutoFit/>
          </a:bodyPr>
          <a:lstStyle/>
          <a:p>
            <a:r>
              <a:rPr lang="en-US" sz="1400" dirty="0" smtClean="0"/>
              <a:t>Material Elastic Modulus E</a:t>
            </a:r>
            <a:endParaRPr lang="en-US" sz="1400" dirty="0"/>
          </a:p>
        </p:txBody>
      </p:sp>
      <p:sp>
        <p:nvSpPr>
          <p:cNvPr id="16" name="TextBox 15"/>
          <p:cNvSpPr txBox="1"/>
          <p:nvPr/>
        </p:nvSpPr>
        <p:spPr>
          <a:xfrm>
            <a:off x="4636292" y="4068074"/>
            <a:ext cx="269082" cy="338554"/>
          </a:xfrm>
          <a:prstGeom prst="rect">
            <a:avLst/>
          </a:prstGeom>
          <a:solidFill>
            <a:schemeClr val="bg1"/>
          </a:solidFill>
        </p:spPr>
        <p:txBody>
          <a:bodyPr wrap="square" rtlCol="0">
            <a:spAutoFit/>
          </a:bodyPr>
          <a:lstStyle/>
          <a:p>
            <a:r>
              <a:rPr lang="en-US" sz="1600" dirty="0" smtClean="0"/>
              <a:t>L</a:t>
            </a:r>
            <a:endParaRPr lang="en-US" sz="1600" dirty="0"/>
          </a:p>
        </p:txBody>
      </p:sp>
    </p:spTree>
    <p:extLst>
      <p:ext uri="{BB962C8B-B14F-4D97-AF65-F5344CB8AC3E}">
        <p14:creationId xmlns:p14="http://schemas.microsoft.com/office/powerpoint/2010/main" val="3418237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Example:  Cantilever Beam Problem</a:t>
            </a:r>
            <a:endParaRPr lang="en-US" sz="3200" dirty="0"/>
          </a:p>
        </p:txBody>
      </p:sp>
      <p:sp>
        <p:nvSpPr>
          <p:cNvPr id="3" name="Content Placeholder 2"/>
          <p:cNvSpPr>
            <a:spLocks noGrp="1"/>
          </p:cNvSpPr>
          <p:nvPr>
            <p:ph idx="1"/>
          </p:nvPr>
        </p:nvSpPr>
        <p:spPr>
          <a:xfrm>
            <a:off x="490654" y="1016620"/>
            <a:ext cx="8229600" cy="5287963"/>
          </a:xfrm>
        </p:spPr>
        <p:txBody>
          <a:bodyPr>
            <a:normAutofit/>
          </a:bodyPr>
          <a:lstStyle/>
          <a:p>
            <a:pPr>
              <a:lnSpc>
                <a:spcPct val="90000"/>
              </a:lnSpc>
            </a:pPr>
            <a:r>
              <a:rPr lang="en-US" altLang="en-US" dirty="0" smtClean="0"/>
              <a:t>Similarly, for [M] terms:</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And for [T] terms:</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r>
              <a:rPr lang="en-US" altLang="en-US" dirty="0" smtClean="0"/>
              <a:t>From the last 2 equations, we know that C1=-C4. </a:t>
            </a:r>
          </a:p>
          <a:p>
            <a:pPr lvl="1">
              <a:lnSpc>
                <a:spcPct val="90000"/>
              </a:lnSpc>
            </a:pPr>
            <a:r>
              <a:rPr lang="en-US" altLang="en-US" dirty="0" smtClean="0"/>
              <a:t>So either F or E is in numerator, and other is in denominator of final eqn.</a:t>
            </a:r>
          </a:p>
          <a:p>
            <a:pPr>
              <a:lnSpc>
                <a:spcPct val="90000"/>
              </a:lnSpc>
            </a:pPr>
            <a:endParaRPr lang="en-US" altLang="en-US" dirty="0" smtClean="0"/>
          </a:p>
          <a:p>
            <a:pPr>
              <a:lnSpc>
                <a:spcPct val="90000"/>
              </a:lnSpc>
            </a:pPr>
            <a:r>
              <a:rPr lang="en-US" altLang="en-US" dirty="0" smtClean="0"/>
              <a:t> Substituting into first equation, this leaves:</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30</a:t>
            </a:fld>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460779771"/>
              </p:ext>
            </p:extLst>
          </p:nvPr>
        </p:nvGraphicFramePr>
        <p:xfrm>
          <a:off x="2719504" y="3296928"/>
          <a:ext cx="2519363" cy="581025"/>
        </p:xfrm>
        <a:graphic>
          <a:graphicData uri="http://schemas.openxmlformats.org/presentationml/2006/ole">
            <mc:AlternateContent xmlns:mc="http://schemas.openxmlformats.org/markup-compatibility/2006">
              <mc:Choice xmlns:v="urn:schemas-microsoft-com:vml" Requires="v">
                <p:oleObj spid="_x0000_s16398" name="Equation" r:id="rId3" imgW="939600" imgH="215640" progId="Equation.3">
                  <p:embed/>
                </p:oleObj>
              </mc:Choice>
              <mc:Fallback>
                <p:oleObj name="Equation" r:id="rId3" imgW="939600" imgH="215640" progId="Equation.3">
                  <p:embed/>
                  <p:pic>
                    <p:nvPicPr>
                      <p:cNvPr id="0" name=""/>
                      <p:cNvPicPr>
                        <a:picLocks noChangeAspect="1" noChangeArrowheads="1"/>
                      </p:cNvPicPr>
                      <p:nvPr/>
                    </p:nvPicPr>
                    <p:blipFill>
                      <a:blip r:embed="rId4"/>
                      <a:srcRect/>
                      <a:stretch>
                        <a:fillRect/>
                      </a:stretch>
                    </p:blipFill>
                    <p:spPr bwMode="auto">
                      <a:xfrm>
                        <a:off x="2719504" y="3296928"/>
                        <a:ext cx="2519363"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449875709"/>
              </p:ext>
            </p:extLst>
          </p:nvPr>
        </p:nvGraphicFramePr>
        <p:xfrm>
          <a:off x="2984500" y="1565315"/>
          <a:ext cx="1873250" cy="581025"/>
        </p:xfrm>
        <a:graphic>
          <a:graphicData uri="http://schemas.openxmlformats.org/presentationml/2006/ole">
            <mc:AlternateContent xmlns:mc="http://schemas.openxmlformats.org/markup-compatibility/2006">
              <mc:Choice xmlns:v="urn:schemas-microsoft-com:vml" Requires="v">
                <p:oleObj spid="_x0000_s16399" name="Equation" r:id="rId5" imgW="698400" imgH="215640" progId="Equation.3">
                  <p:embed/>
                </p:oleObj>
              </mc:Choice>
              <mc:Fallback>
                <p:oleObj name="Equation" r:id="rId5" imgW="698400" imgH="215640" progId="Equation.3">
                  <p:embed/>
                  <p:pic>
                    <p:nvPicPr>
                      <p:cNvPr id="0" name="Object 9"/>
                      <p:cNvPicPr>
                        <a:picLocks noChangeAspect="1" noChangeArrowheads="1"/>
                      </p:cNvPicPr>
                      <p:nvPr/>
                    </p:nvPicPr>
                    <p:blipFill>
                      <a:blip r:embed="rId6"/>
                      <a:srcRect/>
                      <a:stretch>
                        <a:fillRect/>
                      </a:stretch>
                    </p:blipFill>
                    <p:spPr bwMode="auto">
                      <a:xfrm>
                        <a:off x="2984500" y="1565315"/>
                        <a:ext cx="1873250"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68153792"/>
              </p:ext>
            </p:extLst>
          </p:nvPr>
        </p:nvGraphicFramePr>
        <p:xfrm>
          <a:off x="1865971" y="5733584"/>
          <a:ext cx="6369050" cy="614363"/>
        </p:xfrm>
        <a:graphic>
          <a:graphicData uri="http://schemas.openxmlformats.org/presentationml/2006/ole">
            <mc:AlternateContent xmlns:mc="http://schemas.openxmlformats.org/markup-compatibility/2006">
              <mc:Choice xmlns:v="urn:schemas-microsoft-com:vml" Requires="v">
                <p:oleObj spid="_x0000_s16400" name="Equation" r:id="rId7" imgW="2374560" imgH="228600" progId="Equation.3">
                  <p:embed/>
                </p:oleObj>
              </mc:Choice>
              <mc:Fallback>
                <p:oleObj name="Equation" r:id="rId7" imgW="2374560" imgH="228600" progId="Equation.3">
                  <p:embed/>
                  <p:pic>
                    <p:nvPicPr>
                      <p:cNvPr id="0" name="Object 9"/>
                      <p:cNvPicPr>
                        <a:picLocks noChangeAspect="1" noChangeArrowheads="1"/>
                      </p:cNvPicPr>
                      <p:nvPr/>
                    </p:nvPicPr>
                    <p:blipFill>
                      <a:blip r:embed="rId8"/>
                      <a:srcRect/>
                      <a:stretch>
                        <a:fillRect/>
                      </a:stretch>
                    </p:blipFill>
                    <p:spPr bwMode="auto">
                      <a:xfrm>
                        <a:off x="1865971" y="5733584"/>
                        <a:ext cx="6369050"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6280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ssolv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Example:  Cantilever Beam Problem</a:t>
            </a:r>
            <a:endParaRPr lang="en-US" sz="3200" dirty="0"/>
          </a:p>
        </p:txBody>
      </p:sp>
      <p:sp>
        <p:nvSpPr>
          <p:cNvPr id="3" name="Content Placeholder 2"/>
          <p:cNvSpPr>
            <a:spLocks noGrp="1"/>
          </p:cNvSpPr>
          <p:nvPr>
            <p:ph idx="1"/>
          </p:nvPr>
        </p:nvSpPr>
        <p:spPr>
          <a:xfrm>
            <a:off x="490654" y="1016620"/>
            <a:ext cx="8229600" cy="5287963"/>
          </a:xfrm>
        </p:spPr>
        <p:txBody>
          <a:bodyPr>
            <a:normAutofit/>
          </a:bodyPr>
          <a:lstStyle/>
          <a:p>
            <a:pPr>
              <a:lnSpc>
                <a:spcPct val="90000"/>
              </a:lnSpc>
            </a:pPr>
            <a:r>
              <a:rPr lang="en-US" altLang="en-US" dirty="0" smtClean="0"/>
              <a:t>We have 1 equation and 3 unknowns, so there are several possible solutions to this particular problem:</a:t>
            </a:r>
          </a:p>
          <a:p>
            <a:pPr>
              <a:lnSpc>
                <a:spcPct val="90000"/>
              </a:lnSpc>
            </a:pPr>
            <a:endParaRPr lang="en-US" altLang="en-US" dirty="0"/>
          </a:p>
          <a:p>
            <a:pPr>
              <a:lnSpc>
                <a:spcPct val="90000"/>
              </a:lnSpc>
            </a:pPr>
            <a:endParaRPr lang="en-US" altLang="en-US" dirty="0" smtClean="0"/>
          </a:p>
          <a:p>
            <a:pPr>
              <a:lnSpc>
                <a:spcPct val="90000"/>
              </a:lnSpc>
            </a:pPr>
            <a:r>
              <a:rPr lang="en-US" altLang="en-US" dirty="0" smtClean="0"/>
              <a:t>The original equation was:</a:t>
            </a:r>
          </a:p>
          <a:p>
            <a:pPr>
              <a:lnSpc>
                <a:spcPct val="90000"/>
              </a:lnSpc>
            </a:pPr>
            <a:endParaRPr lang="en-US" altLang="en-US" dirty="0"/>
          </a:p>
          <a:p>
            <a:pPr>
              <a:lnSpc>
                <a:spcPct val="90000"/>
              </a:lnSpc>
            </a:pPr>
            <a:endParaRPr lang="en-US" altLang="en-US" dirty="0" smtClean="0"/>
          </a:p>
          <a:p>
            <a:pPr>
              <a:lnSpc>
                <a:spcPct val="90000"/>
              </a:lnSpc>
            </a:pPr>
            <a:r>
              <a:rPr lang="en-US" altLang="en-US" dirty="0" smtClean="0"/>
              <a:t>Engineering </a:t>
            </a:r>
            <a:r>
              <a:rPr lang="en-US" altLang="en-US" dirty="0"/>
              <a:t>experience tells us that d </a:t>
            </a:r>
            <a:r>
              <a:rPr lang="en-US" altLang="en-US" dirty="0" smtClean="0"/>
              <a:t>generally:</a:t>
            </a:r>
          </a:p>
          <a:p>
            <a:pPr lvl="1">
              <a:lnSpc>
                <a:spcPct val="90000"/>
              </a:lnSpc>
            </a:pPr>
            <a:r>
              <a:rPr lang="en-US" altLang="en-US" dirty="0" smtClean="0"/>
              <a:t>increases </a:t>
            </a:r>
            <a:r>
              <a:rPr lang="en-US" altLang="en-US" dirty="0"/>
              <a:t>as force increases, </a:t>
            </a:r>
            <a:r>
              <a:rPr lang="en-US" altLang="en-US" dirty="0" smtClean="0"/>
              <a:t>so C1 is positive</a:t>
            </a:r>
          </a:p>
          <a:p>
            <a:pPr lvl="1">
              <a:lnSpc>
                <a:spcPct val="90000"/>
              </a:lnSpc>
            </a:pPr>
            <a:r>
              <a:rPr lang="en-US" altLang="en-US" dirty="0" smtClean="0"/>
              <a:t>Increases as L increases, so C2 is positive</a:t>
            </a:r>
          </a:p>
          <a:p>
            <a:pPr lvl="1">
              <a:lnSpc>
                <a:spcPct val="90000"/>
              </a:lnSpc>
            </a:pPr>
            <a:r>
              <a:rPr lang="en-US" altLang="en-US" dirty="0" smtClean="0"/>
              <a:t>Decreases as stiffness increases, so C3 is negative</a:t>
            </a:r>
            <a:endParaRPr lang="en-US" altLang="en-US" dirty="0"/>
          </a:p>
          <a:p>
            <a:pPr>
              <a:lnSpc>
                <a:spcPct val="90000"/>
              </a:lnSpc>
            </a:pPr>
            <a:endParaRPr lang="en-US" altLang="en-US" dirty="0"/>
          </a:p>
          <a:p>
            <a:pPr>
              <a:lnSpc>
                <a:spcPct val="90000"/>
              </a:lnSpc>
            </a:pPr>
            <a:endParaRPr lang="en-US" altLang="en-US" dirty="0" smtClean="0"/>
          </a:p>
          <a:p>
            <a:pPr>
              <a:lnSpc>
                <a:spcPct val="90000"/>
              </a:lnSpc>
            </a:pP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31</a:t>
            </a:fld>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3409516471"/>
              </p:ext>
            </p:extLst>
          </p:nvPr>
        </p:nvGraphicFramePr>
        <p:xfrm>
          <a:off x="3144838" y="1708150"/>
          <a:ext cx="3030537" cy="614363"/>
        </p:xfrm>
        <a:graphic>
          <a:graphicData uri="http://schemas.openxmlformats.org/presentationml/2006/ole">
            <mc:AlternateContent xmlns:mc="http://schemas.openxmlformats.org/markup-compatibility/2006">
              <mc:Choice xmlns:v="urn:schemas-microsoft-com:vml" Requires="v">
                <p:oleObj spid="_x0000_s17418" name="Equation" r:id="rId3" imgW="1130040" imgH="228600" progId="Equation.3">
                  <p:embed/>
                </p:oleObj>
              </mc:Choice>
              <mc:Fallback>
                <p:oleObj name="Equation" r:id="rId3" imgW="1130040" imgH="228600" progId="Equation.3">
                  <p:embed/>
                  <p:pic>
                    <p:nvPicPr>
                      <p:cNvPr id="0" name=""/>
                      <p:cNvPicPr>
                        <a:picLocks noChangeAspect="1" noChangeArrowheads="1"/>
                      </p:cNvPicPr>
                      <p:nvPr/>
                    </p:nvPicPr>
                    <p:blipFill>
                      <a:blip r:embed="rId4"/>
                      <a:srcRect/>
                      <a:stretch>
                        <a:fillRect/>
                      </a:stretch>
                    </p:blipFill>
                    <p:spPr bwMode="auto">
                      <a:xfrm>
                        <a:off x="3144838" y="1708150"/>
                        <a:ext cx="3030537"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228472286"/>
              </p:ext>
            </p:extLst>
          </p:nvPr>
        </p:nvGraphicFramePr>
        <p:xfrm>
          <a:off x="1970204" y="2844762"/>
          <a:ext cx="4562475" cy="647700"/>
        </p:xfrm>
        <a:graphic>
          <a:graphicData uri="http://schemas.openxmlformats.org/presentationml/2006/ole">
            <mc:AlternateContent xmlns:mc="http://schemas.openxmlformats.org/markup-compatibility/2006">
              <mc:Choice xmlns:v="urn:schemas-microsoft-com:vml" Requires="v">
                <p:oleObj spid="_x0000_s17419" name="Equation" r:id="rId5" imgW="1701720" imgH="241200" progId="Equation.3">
                  <p:embed/>
                </p:oleObj>
              </mc:Choice>
              <mc:Fallback>
                <p:oleObj name="Equation" r:id="rId5" imgW="1701720" imgH="2412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0204" y="2844762"/>
                        <a:ext cx="45624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02157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Example:  Cantilever Beam Problem</a:t>
            </a:r>
            <a:endParaRPr lang="en-US" sz="3200" dirty="0"/>
          </a:p>
        </p:txBody>
      </p:sp>
      <p:sp>
        <p:nvSpPr>
          <p:cNvPr id="3" name="Content Placeholder 2"/>
          <p:cNvSpPr>
            <a:spLocks noGrp="1"/>
          </p:cNvSpPr>
          <p:nvPr>
            <p:ph idx="1"/>
          </p:nvPr>
        </p:nvSpPr>
        <p:spPr>
          <a:xfrm>
            <a:off x="490654" y="1016620"/>
            <a:ext cx="8229600" cy="5287963"/>
          </a:xfrm>
        </p:spPr>
        <p:txBody>
          <a:bodyPr>
            <a:normAutofit/>
          </a:bodyPr>
          <a:lstStyle/>
          <a:p>
            <a:pPr>
              <a:lnSpc>
                <a:spcPct val="90000"/>
              </a:lnSpc>
            </a:pPr>
            <a:r>
              <a:rPr lang="en-US" altLang="en-US" dirty="0" smtClean="0"/>
              <a:t>Possible combinations:</a:t>
            </a:r>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endParaRPr lang="en-US" altLang="en-US" dirty="0"/>
          </a:p>
          <a:p>
            <a:pPr>
              <a:lnSpc>
                <a:spcPct val="90000"/>
              </a:lnSpc>
            </a:pPr>
            <a:endParaRPr lang="en-US" altLang="en-US" dirty="0" smtClean="0"/>
          </a:p>
          <a:p>
            <a:pPr>
              <a:lnSpc>
                <a:spcPct val="90000"/>
              </a:lnSpc>
            </a:pPr>
            <a:r>
              <a:rPr lang="en-US" altLang="en-US" dirty="0" smtClean="0"/>
              <a:t>All of these solutions are dimensionally possible</a:t>
            </a:r>
          </a:p>
          <a:p>
            <a:pPr>
              <a:lnSpc>
                <a:spcPct val="90000"/>
              </a:lnSpc>
            </a:pPr>
            <a:r>
              <a:rPr lang="en-US" altLang="en-US" dirty="0" smtClean="0"/>
              <a:t>True behavior is </a:t>
            </a:r>
            <a:endParaRPr lang="en-US" altLang="en-US" dirty="0"/>
          </a:p>
          <a:p>
            <a:pPr>
              <a:lnSpc>
                <a:spcPct val="90000"/>
              </a:lnSpc>
            </a:pPr>
            <a:endParaRPr lang="en-US" altLang="en-US" dirty="0" smtClean="0"/>
          </a:p>
          <a:p>
            <a:pPr>
              <a:lnSpc>
                <a:spcPct val="90000"/>
              </a:lnSpc>
            </a:pP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725644483"/>
              </p:ext>
            </p:extLst>
          </p:nvPr>
        </p:nvGraphicFramePr>
        <p:xfrm>
          <a:off x="1735872" y="1564268"/>
          <a:ext cx="6096000" cy="37084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C1</a:t>
                      </a:r>
                      <a:endParaRPr lang="en-US" dirty="0"/>
                    </a:p>
                  </a:txBody>
                  <a:tcPr/>
                </a:tc>
                <a:tc>
                  <a:txBody>
                    <a:bodyPr/>
                    <a:lstStyle/>
                    <a:p>
                      <a:pPr algn="ctr"/>
                      <a:r>
                        <a:rPr lang="en-US" dirty="0" smtClean="0"/>
                        <a:t>C2</a:t>
                      </a:r>
                      <a:endParaRPr lang="en-US" dirty="0"/>
                    </a:p>
                  </a:txBody>
                  <a:tcPr/>
                </a:tc>
                <a:tc>
                  <a:txBody>
                    <a:bodyPr/>
                    <a:lstStyle/>
                    <a:p>
                      <a:pPr algn="ctr"/>
                      <a:r>
                        <a:rPr lang="en-US" dirty="0" smtClean="0"/>
                        <a:t>C3</a:t>
                      </a:r>
                      <a:endParaRPr lang="en-US" dirty="0"/>
                    </a:p>
                  </a:txBody>
                  <a:tcPr/>
                </a:tc>
              </a:tr>
              <a:tr h="370840">
                <a:tc>
                  <a:txBody>
                    <a:bodyPr/>
                    <a:lstStyle/>
                    <a:p>
                      <a:pPr algn="ctr"/>
                      <a:r>
                        <a:rPr lang="en-US" dirty="0" smtClean="0"/>
                        <a:t>1</a:t>
                      </a:r>
                      <a:endParaRPr lang="en-US" dirty="0"/>
                    </a:p>
                  </a:txBody>
                  <a:tcPr/>
                </a:tc>
                <a:tc>
                  <a:txBody>
                    <a:bodyPr/>
                    <a:lstStyle/>
                    <a:p>
                      <a:pPr algn="ctr"/>
                      <a:r>
                        <a:rPr lang="en-US" dirty="0" smtClean="0"/>
                        <a:t>1</a:t>
                      </a:r>
                      <a:endParaRPr lang="en-US" dirty="0"/>
                    </a:p>
                  </a:txBody>
                  <a:tcPr/>
                </a:tc>
                <a:tc>
                  <a:txBody>
                    <a:bodyPr/>
                    <a:lstStyle/>
                    <a:p>
                      <a:pPr algn="ctr"/>
                      <a:r>
                        <a:rPr lang="en-US" dirty="0" smtClean="0"/>
                        <a:t>-0.5</a:t>
                      </a:r>
                      <a:endParaRPr lang="en-US" dirty="0"/>
                    </a:p>
                  </a:txBody>
                  <a:tcPr/>
                </a:tc>
              </a:tr>
              <a:tr h="370840">
                <a:tc>
                  <a:txBody>
                    <a:bodyPr/>
                    <a:lstStyle/>
                    <a:p>
                      <a:pPr algn="ctr"/>
                      <a:r>
                        <a:rPr lang="en-US" dirty="0" smtClean="0"/>
                        <a:t>1</a:t>
                      </a:r>
                      <a:endParaRPr lang="en-US" dirty="0"/>
                    </a:p>
                  </a:txBody>
                  <a:tcPr/>
                </a:tc>
                <a:tc>
                  <a:txBody>
                    <a:bodyPr/>
                    <a:lstStyle/>
                    <a:p>
                      <a:pPr algn="ctr"/>
                      <a:r>
                        <a:rPr lang="en-US" dirty="0" smtClean="0"/>
                        <a:t>2</a:t>
                      </a:r>
                      <a:endParaRPr lang="en-US" dirty="0"/>
                    </a:p>
                  </a:txBody>
                  <a:tcPr/>
                </a:tc>
                <a:tc>
                  <a:txBody>
                    <a:bodyPr/>
                    <a:lstStyle/>
                    <a:p>
                      <a:pPr algn="ctr"/>
                      <a:r>
                        <a:rPr lang="en-US" dirty="0" smtClean="0"/>
                        <a:t>-0.75</a:t>
                      </a:r>
                      <a:endParaRPr lang="en-US" dirty="0"/>
                    </a:p>
                  </a:txBody>
                  <a:tcPr/>
                </a:tc>
              </a:tr>
              <a:tr h="370840">
                <a:tc>
                  <a:txBody>
                    <a:bodyPr/>
                    <a:lstStyle/>
                    <a:p>
                      <a:pPr algn="ctr"/>
                      <a:r>
                        <a:rPr lang="en-US" dirty="0" smtClean="0"/>
                        <a:t>1</a:t>
                      </a:r>
                      <a:endParaRPr lang="en-US" dirty="0"/>
                    </a:p>
                  </a:txBody>
                  <a:tcPr/>
                </a:tc>
                <a:tc>
                  <a:txBody>
                    <a:bodyPr/>
                    <a:lstStyle/>
                    <a:p>
                      <a:pPr algn="ctr"/>
                      <a:r>
                        <a:rPr lang="en-US" dirty="0" smtClean="0"/>
                        <a:t>3</a:t>
                      </a:r>
                      <a:endParaRPr lang="en-US" dirty="0"/>
                    </a:p>
                  </a:txBody>
                  <a:tcPr/>
                </a:tc>
                <a:tc>
                  <a:txBody>
                    <a:bodyPr/>
                    <a:lstStyle/>
                    <a:p>
                      <a:pPr algn="ctr"/>
                      <a:r>
                        <a:rPr lang="en-US" dirty="0" smtClean="0"/>
                        <a:t>-1</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1</a:t>
                      </a:r>
                      <a:endParaRPr lang="en-US" dirty="0"/>
                    </a:p>
                  </a:txBody>
                  <a:tcPr/>
                </a:tc>
                <a:tc>
                  <a:txBody>
                    <a:bodyPr/>
                    <a:lstStyle/>
                    <a:p>
                      <a:pPr algn="ctr"/>
                      <a:r>
                        <a:rPr lang="en-US" dirty="0" smtClean="0"/>
                        <a:t>-1</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2</a:t>
                      </a:r>
                      <a:endParaRPr lang="en-US" dirty="0"/>
                    </a:p>
                  </a:txBody>
                  <a:tcPr/>
                </a:tc>
                <a:tc>
                  <a:txBody>
                    <a:bodyPr/>
                    <a:lstStyle/>
                    <a:p>
                      <a:pPr algn="ctr"/>
                      <a:r>
                        <a:rPr lang="en-US" dirty="0" smtClean="0"/>
                        <a:t>-1.25</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3</a:t>
                      </a:r>
                      <a:endParaRPr lang="en-US" dirty="0"/>
                    </a:p>
                  </a:txBody>
                  <a:tcPr/>
                </a:tc>
                <a:tc>
                  <a:txBody>
                    <a:bodyPr/>
                    <a:lstStyle/>
                    <a:p>
                      <a:pPr algn="ctr"/>
                      <a:r>
                        <a:rPr lang="en-US" dirty="0" smtClean="0"/>
                        <a:t>-1.5</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1</a:t>
                      </a:r>
                      <a:endParaRPr lang="en-US" dirty="0"/>
                    </a:p>
                  </a:txBody>
                  <a:tcPr/>
                </a:tc>
                <a:tc>
                  <a:txBody>
                    <a:bodyPr/>
                    <a:lstStyle/>
                    <a:p>
                      <a:pPr algn="ctr"/>
                      <a:r>
                        <a:rPr lang="en-US" dirty="0" smtClean="0"/>
                        <a:t>-1.5</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2</a:t>
                      </a:r>
                      <a:endParaRPr lang="en-US" dirty="0"/>
                    </a:p>
                  </a:txBody>
                  <a:tcPr/>
                </a:tc>
                <a:tc>
                  <a:txBody>
                    <a:bodyPr/>
                    <a:lstStyle/>
                    <a:p>
                      <a:pPr algn="ctr"/>
                      <a:r>
                        <a:rPr lang="en-US" dirty="0" smtClean="0"/>
                        <a:t>-1.75</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3</a:t>
                      </a:r>
                      <a:endParaRPr lang="en-US" dirty="0"/>
                    </a:p>
                  </a:txBody>
                  <a:tcPr/>
                </a:tc>
                <a:tc>
                  <a:txBody>
                    <a:bodyPr/>
                    <a:lstStyle/>
                    <a:p>
                      <a:pPr algn="ctr"/>
                      <a:r>
                        <a:rPr lang="en-US" dirty="0" smtClean="0"/>
                        <a:t>-2</a:t>
                      </a:r>
                      <a:endParaRPr lang="en-US" dirty="0"/>
                    </a:p>
                  </a:txBody>
                  <a:tcPr/>
                </a:tc>
              </a:tr>
            </a:tbl>
          </a:graphicData>
        </a:graphic>
      </p:graphicFrame>
      <p:sp>
        <p:nvSpPr>
          <p:cNvPr id="9" name="Rectangle 8"/>
          <p:cNvSpPr/>
          <p:nvPr/>
        </p:nvSpPr>
        <p:spPr>
          <a:xfrm>
            <a:off x="3838385" y="5784657"/>
            <a:ext cx="8084633" cy="954107"/>
          </a:xfrm>
          <a:prstGeom prst="rect">
            <a:avLst/>
          </a:prstGeom>
        </p:spPr>
        <p:txBody>
          <a:bodyPr wrap="square">
            <a:spAutoFit/>
          </a:bodyPr>
          <a:lstStyle/>
          <a:p>
            <a:r>
              <a:rPr lang="en-US" sz="2800" dirty="0" smtClean="0">
                <a:latin typeface="Symbol" panose="05050102010706020507" pitchFamily="18" charset="2"/>
              </a:rPr>
              <a:t>d</a:t>
            </a:r>
            <a:r>
              <a:rPr lang="en-US" sz="2800" dirty="0" smtClean="0"/>
              <a:t>   =       </a:t>
            </a:r>
            <a:r>
              <a:rPr lang="en-US" sz="2800" u="sng" dirty="0" smtClean="0"/>
              <a:t> F * L</a:t>
            </a:r>
            <a:r>
              <a:rPr lang="en-US" sz="2800" u="sng" baseline="30000" dirty="0" smtClean="0"/>
              <a:t>3</a:t>
            </a:r>
            <a:r>
              <a:rPr lang="en-US" sz="2800" dirty="0" smtClean="0"/>
              <a:t> </a:t>
            </a:r>
          </a:p>
          <a:p>
            <a:r>
              <a:rPr lang="en-US" sz="2800" dirty="0" smtClean="0"/>
              <a:t>             3 * E * I</a:t>
            </a:r>
            <a:endParaRPr lang="en-US" sz="2800" baseline="30000" dirty="0"/>
          </a:p>
        </p:txBody>
      </p:sp>
      <p:sp>
        <p:nvSpPr>
          <p:cNvPr id="7" name="Rectangle 6"/>
          <p:cNvSpPr/>
          <p:nvPr/>
        </p:nvSpPr>
        <p:spPr>
          <a:xfrm>
            <a:off x="1672683" y="2653990"/>
            <a:ext cx="6122019" cy="3902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60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0" nodeType="afterEffect">
                                  <p:stCondLst>
                                    <p:cond delay="20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Results for Varying Measurement Error</a:t>
            </a:r>
            <a:endParaRPr lang="en-US" sz="3200" dirty="0"/>
          </a:p>
        </p:txBody>
      </p:sp>
      <p:sp>
        <p:nvSpPr>
          <p:cNvPr id="3" name="Content Placeholder 2"/>
          <p:cNvSpPr>
            <a:spLocks noGrp="1"/>
          </p:cNvSpPr>
          <p:nvPr>
            <p:ph idx="1"/>
          </p:nvPr>
        </p:nvSpPr>
        <p:spPr>
          <a:xfrm>
            <a:off x="443345" y="4094018"/>
            <a:ext cx="8229600" cy="5287963"/>
          </a:xfrm>
        </p:spPr>
        <p:txBody>
          <a:bodyPr>
            <a:normAutofit/>
          </a:bodyPr>
          <a:lstStyle/>
          <a:p>
            <a:pPr>
              <a:lnSpc>
                <a:spcPct val="90000"/>
              </a:lnSpc>
            </a:pPr>
            <a:r>
              <a:rPr lang="en-US" altLang="en-US" dirty="0" smtClean="0"/>
              <a:t> Smaller measurement error improves fit.</a:t>
            </a:r>
          </a:p>
          <a:p>
            <a:pPr>
              <a:lnSpc>
                <a:spcPct val="90000"/>
              </a:lnSpc>
            </a:pPr>
            <a:endParaRPr lang="en-US" altLang="en-US" dirty="0"/>
          </a:p>
          <a:p>
            <a:pPr>
              <a:lnSpc>
                <a:spcPct val="90000"/>
              </a:lnSpc>
            </a:pPr>
            <a:r>
              <a:rPr lang="en-US" altLang="en-US" dirty="0" smtClean="0"/>
              <a:t>Data for 17 trials, varying standard deviation of measurement error.</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33</a:t>
            </a:fld>
            <a:endParaRPr lang="en-US"/>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666" y="984106"/>
            <a:ext cx="8611050" cy="2784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01880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7265"/>
            <a:ext cx="9065940" cy="838200"/>
          </a:xfrm>
        </p:spPr>
        <p:txBody>
          <a:bodyPr/>
          <a:lstStyle/>
          <a:p>
            <a:r>
              <a:rPr lang="en-US" sz="3200" dirty="0" smtClean="0"/>
              <a:t>Results for Varying Measurement Error</a:t>
            </a:r>
            <a:endParaRPr lang="en-US" sz="3200" dirty="0"/>
          </a:p>
        </p:txBody>
      </p:sp>
      <p:sp>
        <p:nvSpPr>
          <p:cNvPr id="3" name="Content Placeholder 2"/>
          <p:cNvSpPr>
            <a:spLocks noGrp="1"/>
          </p:cNvSpPr>
          <p:nvPr>
            <p:ph idx="1"/>
          </p:nvPr>
        </p:nvSpPr>
        <p:spPr>
          <a:xfrm>
            <a:off x="443345" y="4094018"/>
            <a:ext cx="8229600" cy="5287963"/>
          </a:xfrm>
        </p:spPr>
        <p:txBody>
          <a:bodyPr>
            <a:normAutofit/>
          </a:bodyPr>
          <a:lstStyle/>
          <a:p>
            <a:pPr>
              <a:lnSpc>
                <a:spcPct val="90000"/>
              </a:lnSpc>
            </a:pPr>
            <a:r>
              <a:rPr lang="en-US" altLang="en-US" dirty="0" smtClean="0"/>
              <a:t> More trials may help improve fit somewhat.</a:t>
            </a:r>
          </a:p>
          <a:p>
            <a:pPr>
              <a:lnSpc>
                <a:spcPct val="90000"/>
              </a:lnSpc>
            </a:pPr>
            <a:endParaRPr lang="en-US" altLang="en-US" dirty="0"/>
          </a:p>
          <a:p>
            <a:pPr>
              <a:lnSpc>
                <a:spcPct val="90000"/>
              </a:lnSpc>
            </a:pPr>
            <a:r>
              <a:rPr lang="en-US" altLang="en-US" dirty="0" smtClean="0"/>
              <a:t>Data for Measurement Error = 0.000001, varying </a:t>
            </a:r>
            <a:r>
              <a:rPr lang="en-US" altLang="en-US" dirty="0" err="1" smtClean="0"/>
              <a:t>Ntrials</a:t>
            </a:r>
            <a:r>
              <a:rPr lang="en-US" altLang="en-US" dirty="0" smtClean="0"/>
              <a:t>, using 5 replicate trials in each case.</a:t>
            </a:r>
            <a:endParaRPr lang="en-US" alt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34</a:t>
            </a:fld>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867" y="1343890"/>
            <a:ext cx="8536808" cy="2075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4664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Example:  Cantilever Beam</a:t>
            </a:r>
            <a:endParaRPr lang="en-US" sz="3600" dirty="0"/>
          </a:p>
        </p:txBody>
      </p:sp>
      <p:sp>
        <p:nvSpPr>
          <p:cNvPr id="3" name="Content Placeholder 2"/>
          <p:cNvSpPr>
            <a:spLocks noGrp="1"/>
          </p:cNvSpPr>
          <p:nvPr>
            <p:ph idx="1"/>
          </p:nvPr>
        </p:nvSpPr>
        <p:spPr/>
        <p:txBody>
          <a:bodyPr>
            <a:normAutofit/>
          </a:bodyPr>
          <a:lstStyle/>
          <a:p>
            <a:pPr>
              <a:lnSpc>
                <a:spcPct val="90000"/>
              </a:lnSpc>
            </a:pPr>
            <a:endParaRPr lang="en-US" altLang="en-US" dirty="0" smtClean="0"/>
          </a:p>
          <a:p>
            <a:pPr>
              <a:lnSpc>
                <a:spcPct val="90000"/>
              </a:lnSpc>
            </a:pPr>
            <a:endParaRPr lang="en-US" altLang="en-US" dirty="0" smtClean="0"/>
          </a:p>
          <a:p>
            <a:pPr>
              <a:lnSpc>
                <a:spcPct val="90000"/>
              </a:lnSpc>
            </a:pPr>
            <a:r>
              <a:rPr lang="en-US" altLang="en-US" dirty="0" smtClean="0"/>
              <a:t>Choose a Model</a:t>
            </a:r>
          </a:p>
          <a:p>
            <a:pPr lvl="1">
              <a:lnSpc>
                <a:spcPct val="90000"/>
              </a:lnSpc>
            </a:pPr>
            <a:r>
              <a:rPr lang="en-US" altLang="en-US" sz="1800" dirty="0" smtClean="0"/>
              <a:t>Full Quadratic</a:t>
            </a:r>
          </a:p>
          <a:p>
            <a:pPr>
              <a:lnSpc>
                <a:spcPct val="90000"/>
              </a:lnSpc>
            </a:pPr>
            <a:endParaRPr lang="en-US" altLang="en-US" sz="2600" dirty="0"/>
          </a:p>
          <a:p>
            <a:pPr>
              <a:lnSpc>
                <a:spcPct val="90000"/>
              </a:lnSpc>
            </a:pPr>
            <a:endParaRPr lang="en-US" altLang="en-US" sz="2600" dirty="0" smtClean="0"/>
          </a:p>
          <a:p>
            <a:pPr>
              <a:lnSpc>
                <a:spcPct val="90000"/>
              </a:lnSpc>
            </a:pPr>
            <a:endParaRPr lang="en-US" altLang="en-US" sz="2600" dirty="0" smtClean="0"/>
          </a:p>
          <a:p>
            <a:pPr>
              <a:lnSpc>
                <a:spcPct val="90000"/>
              </a:lnSpc>
            </a:pPr>
            <a:r>
              <a:rPr lang="en-US" altLang="en-US" sz="2600" dirty="0" smtClean="0"/>
              <a:t>Choose a Design</a:t>
            </a:r>
          </a:p>
          <a:p>
            <a:pPr lvl="1">
              <a:lnSpc>
                <a:spcPct val="90000"/>
              </a:lnSpc>
            </a:pPr>
            <a:r>
              <a:rPr lang="en-US" altLang="en-US" sz="1800" dirty="0" smtClean="0"/>
              <a:t>N unknown coefficients determines minimum number of trials</a:t>
            </a:r>
          </a:p>
          <a:p>
            <a:pPr lvl="2">
              <a:lnSpc>
                <a:spcPct val="90000"/>
              </a:lnSpc>
            </a:pPr>
            <a:r>
              <a:rPr lang="en-US" altLang="en-US" sz="1800" dirty="0" err="1" smtClean="0"/>
              <a:t>N_Independent_trials</a:t>
            </a:r>
            <a:r>
              <a:rPr lang="en-US" altLang="en-US" sz="1800" baseline="-25000" dirty="0" err="1" smtClean="0"/>
              <a:t>minimum</a:t>
            </a:r>
            <a:r>
              <a:rPr lang="en-US" altLang="en-US" sz="1800" dirty="0" smtClean="0"/>
              <a:t> = </a:t>
            </a:r>
            <a:r>
              <a:rPr lang="en-US" altLang="en-US" sz="1800" dirty="0" err="1" smtClean="0"/>
              <a:t>N_b_coefficients</a:t>
            </a:r>
            <a:r>
              <a:rPr lang="en-US" altLang="en-US" sz="1800" dirty="0" smtClean="0"/>
              <a:t> = 21 independent trials</a:t>
            </a:r>
          </a:p>
          <a:p>
            <a:pPr lvl="1">
              <a:lnSpc>
                <a:spcPct val="90000"/>
              </a:lnSpc>
            </a:pPr>
            <a:r>
              <a:rPr lang="en-US" altLang="en-US" sz="1800" dirty="0" smtClean="0"/>
              <a:t>JMP DOE Custom Designer recommends a minimum of 27 trials</a:t>
            </a:r>
          </a:p>
          <a:p>
            <a:pPr lvl="1">
              <a:lnSpc>
                <a:spcPct val="90000"/>
              </a:lnSpc>
            </a:pPr>
            <a:r>
              <a:rPr lang="en-US" altLang="en-US" sz="1800" dirty="0" smtClean="0"/>
              <a:t>I’ll add 5 repeated trials, so a total of 32 tests to run.</a:t>
            </a:r>
          </a:p>
          <a:p>
            <a:endParaRPr lang="en-US" dirty="0"/>
          </a:p>
          <a:p>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710541937"/>
              </p:ext>
            </p:extLst>
          </p:nvPr>
        </p:nvGraphicFramePr>
        <p:xfrm>
          <a:off x="239025" y="2665297"/>
          <a:ext cx="8686800" cy="763703"/>
        </p:xfrm>
        <a:graphic>
          <a:graphicData uri="http://schemas.openxmlformats.org/presentationml/2006/ole">
            <mc:AlternateContent xmlns:mc="http://schemas.openxmlformats.org/markup-compatibility/2006">
              <mc:Choice xmlns:v="urn:schemas-microsoft-com:vml" Requires="v">
                <p:oleObj spid="_x0000_s2089" name="Equation" r:id="rId3" imgW="5486400" imgH="482400" progId="Equation.3">
                  <p:embed/>
                </p:oleObj>
              </mc:Choice>
              <mc:Fallback>
                <p:oleObj name="Equation" r:id="rId3" imgW="5486400" imgH="482400" progId="Equation.3">
                  <p:embed/>
                  <p:pic>
                    <p:nvPicPr>
                      <p:cNvPr id="0" name=""/>
                      <p:cNvPicPr>
                        <a:picLocks noChangeAspect="1" noChangeArrowheads="1"/>
                      </p:cNvPicPr>
                      <p:nvPr/>
                    </p:nvPicPr>
                    <p:blipFill>
                      <a:blip r:embed="rId4"/>
                      <a:srcRect/>
                      <a:stretch>
                        <a:fillRect/>
                      </a:stretch>
                    </p:blipFill>
                    <p:spPr bwMode="auto">
                      <a:xfrm>
                        <a:off x="239025" y="2665297"/>
                        <a:ext cx="8686800" cy="763703"/>
                      </a:xfrm>
                      <a:prstGeom prst="rect">
                        <a:avLst/>
                      </a:prstGeom>
                      <a:noFill/>
                      <a:ln>
                        <a:noFill/>
                      </a:ln>
                      <a:effectLst/>
                    </p:spPr>
                  </p:pic>
                </p:oleObj>
              </mc:Fallback>
            </mc:AlternateContent>
          </a:graphicData>
        </a:graphic>
      </p:graphicFrame>
      <p:sp>
        <p:nvSpPr>
          <p:cNvPr id="8" name="Rectangle 7"/>
          <p:cNvSpPr/>
          <p:nvPr/>
        </p:nvSpPr>
        <p:spPr>
          <a:xfrm>
            <a:off x="591450"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0102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59157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22022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90602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563250"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20142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6817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01750"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914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2296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0678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934600"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8204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6586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51587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182625" y="26447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563500"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439800"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325625"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8192400" y="3101975"/>
            <a:ext cx="3048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42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500"/>
                                  </p:stCondLst>
                                  <p:childTnLst>
                                    <p:set>
                                      <p:cBhvr>
                                        <p:cTn id="15" dur="1" fill="hold">
                                          <p:stCondLst>
                                            <p:cond delay="0"/>
                                          </p:stCondLst>
                                        </p:cTn>
                                        <p:tgtEl>
                                          <p:spTgt spid="9"/>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grpId="0" nodeType="afterEffect">
                                  <p:stCondLst>
                                    <p:cond delay="50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1500"/>
                            </p:stCondLst>
                            <p:childTnLst>
                              <p:par>
                                <p:cTn id="23" presetID="1" presetClass="entr" presetSubtype="0" fill="hold" grpId="0" nodeType="afterEffect">
                                  <p:stCondLst>
                                    <p:cond delay="500"/>
                                  </p:stCondLst>
                                  <p:childTnLst>
                                    <p:set>
                                      <p:cBhvr>
                                        <p:cTn id="24" dur="1" fill="hold">
                                          <p:stCondLst>
                                            <p:cond delay="0"/>
                                          </p:stCondLst>
                                        </p:cTn>
                                        <p:tgtEl>
                                          <p:spTgt spid="12"/>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grpId="0" nodeType="afterEffect">
                                  <p:stCondLst>
                                    <p:cond delay="50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2500"/>
                            </p:stCondLst>
                            <p:childTnLst>
                              <p:par>
                                <p:cTn id="29" presetID="1" presetClass="entr" presetSubtype="0" fill="hold" grpId="0" nodeType="afterEffect">
                                  <p:stCondLst>
                                    <p:cond delay="50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3000"/>
                            </p:stCondLst>
                            <p:childTnLst>
                              <p:par>
                                <p:cTn id="32" presetID="1" presetClass="entr" presetSubtype="0" fill="hold" grpId="0" nodeType="afterEffect">
                                  <p:stCondLst>
                                    <p:cond delay="500"/>
                                  </p:stCondLst>
                                  <p:childTnLst>
                                    <p:set>
                                      <p:cBhvr>
                                        <p:cTn id="33" dur="1" fill="hold">
                                          <p:stCondLst>
                                            <p:cond delay="0"/>
                                          </p:stCondLst>
                                        </p:cTn>
                                        <p:tgtEl>
                                          <p:spTgt spid="15"/>
                                        </p:tgtEl>
                                        <p:attrNameLst>
                                          <p:attrName>style.visibility</p:attrName>
                                        </p:attrNameLst>
                                      </p:cBhvr>
                                      <p:to>
                                        <p:strVal val="visible"/>
                                      </p:to>
                                    </p:set>
                                  </p:childTnLst>
                                </p:cTn>
                              </p:par>
                            </p:childTnLst>
                          </p:cTn>
                        </p:par>
                        <p:par>
                          <p:cTn id="34" fill="hold">
                            <p:stCondLst>
                              <p:cond delay="3500"/>
                            </p:stCondLst>
                            <p:childTnLst>
                              <p:par>
                                <p:cTn id="35" presetID="1" presetClass="entr" presetSubtype="0" fill="hold" grpId="0" nodeType="afterEffect">
                                  <p:stCondLst>
                                    <p:cond delay="500"/>
                                  </p:stCondLst>
                                  <p:childTnLst>
                                    <p:set>
                                      <p:cBhvr>
                                        <p:cTn id="36" dur="1" fill="hold">
                                          <p:stCondLst>
                                            <p:cond delay="0"/>
                                          </p:stCondLst>
                                        </p:cTn>
                                        <p:tgtEl>
                                          <p:spTgt spid="26"/>
                                        </p:tgtEl>
                                        <p:attrNameLst>
                                          <p:attrName>style.visibility</p:attrName>
                                        </p:attrNameLst>
                                      </p:cBhvr>
                                      <p:to>
                                        <p:strVal val="visible"/>
                                      </p:to>
                                    </p:set>
                                  </p:childTnLst>
                                </p:cTn>
                              </p:par>
                            </p:childTnLst>
                          </p:cTn>
                        </p:par>
                        <p:par>
                          <p:cTn id="37" fill="hold">
                            <p:stCondLst>
                              <p:cond delay="4000"/>
                            </p:stCondLst>
                            <p:childTnLst>
                              <p:par>
                                <p:cTn id="38" presetID="1" presetClass="entr" presetSubtype="0" fill="hold" grpId="0" nodeType="afterEffect">
                                  <p:stCondLst>
                                    <p:cond delay="500"/>
                                  </p:stCondLst>
                                  <p:childTnLst>
                                    <p:set>
                                      <p:cBhvr>
                                        <p:cTn id="39" dur="1" fill="hold">
                                          <p:stCondLst>
                                            <p:cond delay="0"/>
                                          </p:stCondLst>
                                        </p:cTn>
                                        <p:tgtEl>
                                          <p:spTgt spid="27"/>
                                        </p:tgtEl>
                                        <p:attrNameLst>
                                          <p:attrName>style.visibility</p:attrName>
                                        </p:attrNameLst>
                                      </p:cBhvr>
                                      <p:to>
                                        <p:strVal val="visible"/>
                                      </p:to>
                                    </p:set>
                                  </p:childTnLst>
                                </p:cTn>
                              </p:par>
                            </p:childTnLst>
                          </p:cTn>
                        </p:par>
                        <p:par>
                          <p:cTn id="40" fill="hold">
                            <p:stCondLst>
                              <p:cond delay="4500"/>
                            </p:stCondLst>
                            <p:childTnLst>
                              <p:par>
                                <p:cTn id="41" presetID="1" presetClass="entr" presetSubtype="0" fill="hold" grpId="0" nodeType="afterEffect">
                                  <p:stCondLst>
                                    <p:cond delay="500"/>
                                  </p:stCondLst>
                                  <p:childTnLst>
                                    <p:set>
                                      <p:cBhvr>
                                        <p:cTn id="42" dur="1" fill="hold">
                                          <p:stCondLst>
                                            <p:cond delay="0"/>
                                          </p:stCondLst>
                                        </p:cTn>
                                        <p:tgtEl>
                                          <p:spTgt spid="16"/>
                                        </p:tgtEl>
                                        <p:attrNameLst>
                                          <p:attrName>style.visibility</p:attrName>
                                        </p:attrNameLst>
                                      </p:cBhvr>
                                      <p:to>
                                        <p:strVal val="visible"/>
                                      </p:to>
                                    </p:set>
                                  </p:childTnLst>
                                </p:cTn>
                              </p:par>
                            </p:childTnLst>
                          </p:cTn>
                        </p:par>
                        <p:par>
                          <p:cTn id="43" fill="hold">
                            <p:stCondLst>
                              <p:cond delay="5000"/>
                            </p:stCondLst>
                            <p:childTnLst>
                              <p:par>
                                <p:cTn id="44" presetID="1" presetClass="entr" presetSubtype="0" fill="hold" grpId="0" nodeType="afterEffect">
                                  <p:stCondLst>
                                    <p:cond delay="500"/>
                                  </p:stCondLst>
                                  <p:childTnLst>
                                    <p:set>
                                      <p:cBhvr>
                                        <p:cTn id="45" dur="1" fill="hold">
                                          <p:stCondLst>
                                            <p:cond delay="0"/>
                                          </p:stCondLst>
                                        </p:cTn>
                                        <p:tgtEl>
                                          <p:spTgt spid="17"/>
                                        </p:tgtEl>
                                        <p:attrNameLst>
                                          <p:attrName>style.visibility</p:attrName>
                                        </p:attrNameLst>
                                      </p:cBhvr>
                                      <p:to>
                                        <p:strVal val="visible"/>
                                      </p:to>
                                    </p:set>
                                  </p:childTnLst>
                                </p:cTn>
                              </p:par>
                            </p:childTnLst>
                          </p:cTn>
                        </p:par>
                        <p:par>
                          <p:cTn id="46" fill="hold">
                            <p:stCondLst>
                              <p:cond delay="5500"/>
                            </p:stCondLst>
                            <p:childTnLst>
                              <p:par>
                                <p:cTn id="47" presetID="1" presetClass="entr" presetSubtype="0" fill="hold" grpId="0" nodeType="afterEffect">
                                  <p:stCondLst>
                                    <p:cond delay="500"/>
                                  </p:stCondLst>
                                  <p:childTnLst>
                                    <p:set>
                                      <p:cBhvr>
                                        <p:cTn id="48" dur="1" fill="hold">
                                          <p:stCondLst>
                                            <p:cond delay="0"/>
                                          </p:stCondLst>
                                        </p:cTn>
                                        <p:tgtEl>
                                          <p:spTgt spid="19"/>
                                        </p:tgtEl>
                                        <p:attrNameLst>
                                          <p:attrName>style.visibility</p:attrName>
                                        </p:attrNameLst>
                                      </p:cBhvr>
                                      <p:to>
                                        <p:strVal val="visible"/>
                                      </p:to>
                                    </p:set>
                                  </p:childTnLst>
                                </p:cTn>
                              </p:par>
                            </p:childTnLst>
                          </p:cTn>
                        </p:par>
                        <p:par>
                          <p:cTn id="49" fill="hold">
                            <p:stCondLst>
                              <p:cond delay="6000"/>
                            </p:stCondLst>
                            <p:childTnLst>
                              <p:par>
                                <p:cTn id="50" presetID="1" presetClass="entr" presetSubtype="0" fill="hold" grpId="0" nodeType="afterEffect">
                                  <p:stCondLst>
                                    <p:cond delay="500"/>
                                  </p:stCondLst>
                                  <p:childTnLst>
                                    <p:set>
                                      <p:cBhvr>
                                        <p:cTn id="51" dur="1" fill="hold">
                                          <p:stCondLst>
                                            <p:cond delay="0"/>
                                          </p:stCondLst>
                                        </p:cTn>
                                        <p:tgtEl>
                                          <p:spTgt spid="20"/>
                                        </p:tgtEl>
                                        <p:attrNameLst>
                                          <p:attrName>style.visibility</p:attrName>
                                        </p:attrNameLst>
                                      </p:cBhvr>
                                      <p:to>
                                        <p:strVal val="visible"/>
                                      </p:to>
                                    </p:set>
                                  </p:childTnLst>
                                </p:cTn>
                              </p:par>
                            </p:childTnLst>
                          </p:cTn>
                        </p:par>
                        <p:par>
                          <p:cTn id="52" fill="hold">
                            <p:stCondLst>
                              <p:cond delay="6500"/>
                            </p:stCondLst>
                            <p:childTnLst>
                              <p:par>
                                <p:cTn id="53" presetID="1" presetClass="entr" presetSubtype="0" fill="hold" grpId="0" nodeType="afterEffect">
                                  <p:stCondLst>
                                    <p:cond delay="500"/>
                                  </p:stCondLst>
                                  <p:childTnLst>
                                    <p:set>
                                      <p:cBhvr>
                                        <p:cTn id="54" dur="1" fill="hold">
                                          <p:stCondLst>
                                            <p:cond delay="0"/>
                                          </p:stCondLst>
                                        </p:cTn>
                                        <p:tgtEl>
                                          <p:spTgt spid="21"/>
                                        </p:tgtEl>
                                        <p:attrNameLst>
                                          <p:attrName>style.visibility</p:attrName>
                                        </p:attrNameLst>
                                      </p:cBhvr>
                                      <p:to>
                                        <p:strVal val="visible"/>
                                      </p:to>
                                    </p:set>
                                  </p:childTnLst>
                                </p:cTn>
                              </p:par>
                            </p:childTnLst>
                          </p:cTn>
                        </p:par>
                        <p:par>
                          <p:cTn id="55" fill="hold">
                            <p:stCondLst>
                              <p:cond delay="7000"/>
                            </p:stCondLst>
                            <p:childTnLst>
                              <p:par>
                                <p:cTn id="56" presetID="1" presetClass="entr" presetSubtype="0" fill="hold" grpId="0" nodeType="afterEffect">
                                  <p:stCondLst>
                                    <p:cond delay="500"/>
                                  </p:stCondLst>
                                  <p:childTnLst>
                                    <p:set>
                                      <p:cBhvr>
                                        <p:cTn id="57" dur="1" fill="hold">
                                          <p:stCondLst>
                                            <p:cond delay="0"/>
                                          </p:stCondLst>
                                        </p:cTn>
                                        <p:tgtEl>
                                          <p:spTgt spid="23"/>
                                        </p:tgtEl>
                                        <p:attrNameLst>
                                          <p:attrName>style.visibility</p:attrName>
                                        </p:attrNameLst>
                                      </p:cBhvr>
                                      <p:to>
                                        <p:strVal val="visible"/>
                                      </p:to>
                                    </p:set>
                                  </p:childTnLst>
                                </p:cTn>
                              </p:par>
                            </p:childTnLst>
                          </p:cTn>
                        </p:par>
                        <p:par>
                          <p:cTn id="58" fill="hold">
                            <p:stCondLst>
                              <p:cond delay="7500"/>
                            </p:stCondLst>
                            <p:childTnLst>
                              <p:par>
                                <p:cTn id="59" presetID="1" presetClass="entr" presetSubtype="0" fill="hold" grpId="0" nodeType="afterEffect">
                                  <p:stCondLst>
                                    <p:cond delay="500"/>
                                  </p:stCondLst>
                                  <p:childTnLst>
                                    <p:set>
                                      <p:cBhvr>
                                        <p:cTn id="60" dur="1" fill="hold">
                                          <p:stCondLst>
                                            <p:cond delay="0"/>
                                          </p:stCondLst>
                                        </p:cTn>
                                        <p:tgtEl>
                                          <p:spTgt spid="24"/>
                                        </p:tgtEl>
                                        <p:attrNameLst>
                                          <p:attrName>style.visibility</p:attrName>
                                        </p:attrNameLst>
                                      </p:cBhvr>
                                      <p:to>
                                        <p:strVal val="visible"/>
                                      </p:to>
                                    </p:set>
                                  </p:childTnLst>
                                </p:cTn>
                              </p:par>
                            </p:childTnLst>
                          </p:cTn>
                        </p:par>
                        <p:par>
                          <p:cTn id="61" fill="hold">
                            <p:stCondLst>
                              <p:cond delay="8000"/>
                            </p:stCondLst>
                            <p:childTnLst>
                              <p:par>
                                <p:cTn id="62" presetID="1" presetClass="entr" presetSubtype="0" fill="hold" grpId="0" nodeType="afterEffect">
                                  <p:stCondLst>
                                    <p:cond delay="500"/>
                                  </p:stCondLst>
                                  <p:childTnLst>
                                    <p:set>
                                      <p:cBhvr>
                                        <p:cTn id="63" dur="1" fill="hold">
                                          <p:stCondLst>
                                            <p:cond delay="0"/>
                                          </p:stCondLst>
                                        </p:cTn>
                                        <p:tgtEl>
                                          <p:spTgt spid="28"/>
                                        </p:tgtEl>
                                        <p:attrNameLst>
                                          <p:attrName>style.visibility</p:attrName>
                                        </p:attrNameLst>
                                      </p:cBhvr>
                                      <p:to>
                                        <p:strVal val="visible"/>
                                      </p:to>
                                    </p:set>
                                  </p:childTnLst>
                                </p:cTn>
                              </p:par>
                            </p:childTnLst>
                          </p:cTn>
                        </p:par>
                        <p:par>
                          <p:cTn id="64" fill="hold">
                            <p:stCondLst>
                              <p:cond delay="8500"/>
                            </p:stCondLst>
                            <p:childTnLst>
                              <p:par>
                                <p:cTn id="65" presetID="1" presetClass="entr" presetSubtype="0" fill="hold" grpId="0" nodeType="afterEffect">
                                  <p:stCondLst>
                                    <p:cond delay="500"/>
                                  </p:stCondLst>
                                  <p:childTnLst>
                                    <p:set>
                                      <p:cBhvr>
                                        <p:cTn id="66" dur="1" fill="hold">
                                          <p:stCondLst>
                                            <p:cond delay="0"/>
                                          </p:stCondLst>
                                        </p:cTn>
                                        <p:tgtEl>
                                          <p:spTgt spid="29"/>
                                        </p:tgtEl>
                                        <p:attrNameLst>
                                          <p:attrName>style.visibility</p:attrName>
                                        </p:attrNameLst>
                                      </p:cBhvr>
                                      <p:to>
                                        <p:strVal val="visible"/>
                                      </p:to>
                                    </p:set>
                                  </p:childTnLst>
                                </p:cTn>
                              </p:par>
                            </p:childTnLst>
                          </p:cTn>
                        </p:par>
                        <p:par>
                          <p:cTn id="67" fill="hold">
                            <p:stCondLst>
                              <p:cond delay="9000"/>
                            </p:stCondLst>
                            <p:childTnLst>
                              <p:par>
                                <p:cTn id="68" presetID="1" presetClass="entr" presetSubtype="0" fill="hold" grpId="0" nodeType="afterEffect">
                                  <p:stCondLst>
                                    <p:cond delay="500"/>
                                  </p:stCondLst>
                                  <p:childTnLst>
                                    <p:set>
                                      <p:cBhvr>
                                        <p:cTn id="69" dur="1" fill="hold">
                                          <p:stCondLst>
                                            <p:cond delay="0"/>
                                          </p:stCondLst>
                                        </p:cTn>
                                        <p:tgtEl>
                                          <p:spTgt spid="30"/>
                                        </p:tgtEl>
                                        <p:attrNameLst>
                                          <p:attrName>style.visibility</p:attrName>
                                        </p:attrNameLst>
                                      </p:cBhvr>
                                      <p:to>
                                        <p:strVal val="visible"/>
                                      </p:to>
                                    </p:set>
                                  </p:childTnLst>
                                </p:cTn>
                              </p:par>
                            </p:childTnLst>
                          </p:cTn>
                        </p:par>
                        <p:par>
                          <p:cTn id="70" fill="hold">
                            <p:stCondLst>
                              <p:cond delay="9500"/>
                            </p:stCondLst>
                            <p:childTnLst>
                              <p:par>
                                <p:cTn id="71" presetID="1" presetClass="entr" presetSubtype="0" fill="hold" grpId="0" nodeType="afterEffect">
                                  <p:stCondLst>
                                    <p:cond delay="500"/>
                                  </p:stCondLst>
                                  <p:childTnLst>
                                    <p:set>
                                      <p:cBhvr>
                                        <p:cTn id="72" dur="1" fill="hold">
                                          <p:stCondLst>
                                            <p:cond delay="0"/>
                                          </p:stCondLst>
                                        </p:cTn>
                                        <p:tgtEl>
                                          <p:spTgt spid="3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
                                            <p:txEl>
                                              <p:pRg st="9" end="9"/>
                                            </p:txEl>
                                          </p:spTgt>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1" grpId="0" animBg="1"/>
      <p:bldP spid="23" grpId="0" animBg="1"/>
      <p:bldP spid="24" grpId="0" animBg="1"/>
      <p:bldP spid="26" grpId="0" animBg="1"/>
      <p:bldP spid="27" grpId="0" animBg="1"/>
      <p:bldP spid="28" grpId="0" animBg="1"/>
      <p:bldP spid="29" grpId="0" animBg="1"/>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Example:  Cantilever Beam</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Run the Test</a:t>
            </a:r>
          </a:p>
          <a:p>
            <a:pPr lvl="1">
              <a:lnSpc>
                <a:spcPct val="90000"/>
              </a:lnSpc>
            </a:pPr>
            <a:r>
              <a:rPr lang="en-US" dirty="0" smtClean="0"/>
              <a:t>JMP demo – see file “Beam </a:t>
            </a:r>
            <a:r>
              <a:rPr lang="en-US" dirty="0" err="1" smtClean="0"/>
              <a:t>Experiment.jmp</a:t>
            </a:r>
            <a:r>
              <a:rPr lang="en-US" dirty="0" smtClean="0"/>
              <a:t>”</a:t>
            </a:r>
          </a:p>
          <a:p>
            <a:pPr lvl="1">
              <a:lnSpc>
                <a:spcPct val="90000"/>
              </a:lnSpc>
            </a:pPr>
            <a:r>
              <a:rPr lang="en-US" dirty="0" smtClean="0"/>
              <a:t>Perform Response Surface Analysis</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5</a:t>
            </a:fld>
            <a:endParaRPr lang="en-US"/>
          </a:p>
        </p:txBody>
      </p:sp>
    </p:spTree>
    <p:extLst>
      <p:ext uri="{BB962C8B-B14F-4D97-AF65-F5344CB8AC3E}">
        <p14:creationId xmlns:p14="http://schemas.microsoft.com/office/powerpoint/2010/main" val="792772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Example:  Cantilever Beam</a:t>
            </a:r>
            <a:endParaRPr lang="en-US" sz="3600" dirty="0"/>
          </a:p>
        </p:txBody>
      </p:sp>
      <p:sp>
        <p:nvSpPr>
          <p:cNvPr id="3" name="Content Placeholder 2"/>
          <p:cNvSpPr>
            <a:spLocks noGrp="1"/>
          </p:cNvSpPr>
          <p:nvPr>
            <p:ph idx="1"/>
          </p:nvPr>
        </p:nvSpPr>
        <p:spPr/>
        <p:txBody>
          <a:bodyPr>
            <a:normAutofit/>
          </a:bodyPr>
          <a:lstStyle/>
          <a:p>
            <a:pPr>
              <a:lnSpc>
                <a:spcPct val="90000"/>
              </a:lnSpc>
            </a:pPr>
            <a:endParaRPr lang="en-US" dirty="0" smtClean="0"/>
          </a:p>
          <a:p>
            <a:pPr>
              <a:lnSpc>
                <a:spcPct val="90000"/>
              </a:lnSpc>
            </a:pPr>
            <a:endParaRPr lang="en-US" dirty="0"/>
          </a:p>
          <a:p>
            <a:pPr>
              <a:lnSpc>
                <a:spcPct val="90000"/>
              </a:lnSpc>
            </a:pPr>
            <a:r>
              <a:rPr lang="en-US" dirty="0" smtClean="0"/>
              <a:t>Effects tables &amp; charts show relationships.</a:t>
            </a:r>
          </a:p>
          <a:p>
            <a:pPr>
              <a:lnSpc>
                <a:spcPct val="90000"/>
              </a:lnSpc>
            </a:pPr>
            <a:endParaRPr lang="en-US" dirty="0" smtClean="0"/>
          </a:p>
          <a:p>
            <a:pPr>
              <a:lnSpc>
                <a:spcPct val="90000"/>
              </a:lnSpc>
            </a:pPr>
            <a:r>
              <a:rPr lang="en-US" dirty="0" smtClean="0"/>
              <a:t>Profiler </a:t>
            </a:r>
            <a:r>
              <a:rPr lang="en-US" dirty="0"/>
              <a:t>certainly identifies trends.</a:t>
            </a:r>
          </a:p>
          <a:p>
            <a:pPr>
              <a:lnSpc>
                <a:spcPct val="90000"/>
              </a:lnSpc>
            </a:pPr>
            <a:endParaRPr lang="en-US" altLang="en-US" dirty="0" smtClean="0"/>
          </a:p>
          <a:p>
            <a:pPr>
              <a:lnSpc>
                <a:spcPct val="90000"/>
              </a:lnSpc>
            </a:pPr>
            <a:r>
              <a:rPr lang="en-US" altLang="en-US" dirty="0" err="1" smtClean="0"/>
              <a:t>Rsqd</a:t>
            </a:r>
            <a:r>
              <a:rPr lang="en-US" altLang="en-US" dirty="0" smtClean="0"/>
              <a:t>=0.964, </a:t>
            </a:r>
            <a:r>
              <a:rPr lang="en-US" altLang="en-US" dirty="0" err="1" smtClean="0"/>
              <a:t>RsqdAdj</a:t>
            </a:r>
            <a:r>
              <a:rPr lang="en-US" altLang="en-US" dirty="0" smtClean="0"/>
              <a:t>=0.900</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1933729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40320" y="824347"/>
            <a:ext cx="8229600" cy="5784273"/>
          </a:xfrm>
        </p:spPr>
        <p:txBody>
          <a:bodyPr>
            <a:normAutofit lnSpcReduction="10000"/>
          </a:bodyPr>
          <a:lstStyle/>
          <a:p>
            <a:r>
              <a:rPr lang="en-US" dirty="0" smtClean="0"/>
              <a:t>Predicted vs. Observed for 1000 additional tests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Agreement not “the best”.</a:t>
            </a:r>
          </a:p>
          <a:p>
            <a:r>
              <a:rPr lang="en-US" dirty="0" smtClean="0"/>
              <a:t>Could continue using transforms on response</a:t>
            </a:r>
          </a:p>
          <a:p>
            <a:pPr lvl="3"/>
            <a:r>
              <a:rPr lang="en-US" dirty="0" smtClean="0"/>
              <a:t>Not shown here</a:t>
            </a:r>
            <a:endParaRPr lang="en-US" dirty="0"/>
          </a:p>
        </p:txBody>
      </p:sp>
      <p:sp>
        <p:nvSpPr>
          <p:cNvPr id="2" name="Title 1"/>
          <p:cNvSpPr>
            <a:spLocks noGrp="1"/>
          </p:cNvSpPr>
          <p:nvPr>
            <p:ph type="title"/>
          </p:nvPr>
        </p:nvSpPr>
        <p:spPr>
          <a:xfrm>
            <a:off x="457200" y="0"/>
            <a:ext cx="8229600" cy="838200"/>
          </a:xfrm>
        </p:spPr>
        <p:txBody>
          <a:bodyPr/>
          <a:lstStyle/>
          <a:p>
            <a:r>
              <a:rPr lang="en-US" sz="3600" dirty="0" smtClean="0"/>
              <a:t>Example:  Cantilever Beam</a:t>
            </a:r>
            <a:endParaRPr lang="en-US" sz="3600"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7</a:t>
            </a:fld>
            <a:endParaRPr lang="en-US"/>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7628" y="1288474"/>
            <a:ext cx="5404446" cy="3919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4764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What about the underlying physics?</a:t>
            </a:r>
            <a:endParaRPr lang="en-US" sz="3600" dirty="0"/>
          </a:p>
        </p:txBody>
      </p:sp>
      <p:sp>
        <p:nvSpPr>
          <p:cNvPr id="3" name="Content Placeholder 2"/>
          <p:cNvSpPr>
            <a:spLocks noGrp="1"/>
          </p:cNvSpPr>
          <p:nvPr>
            <p:ph idx="1"/>
          </p:nvPr>
        </p:nvSpPr>
        <p:spPr>
          <a:xfrm>
            <a:off x="318655" y="5424059"/>
            <a:ext cx="8229600" cy="1073727"/>
          </a:xfrm>
        </p:spPr>
        <p:txBody>
          <a:bodyPr>
            <a:normAutofit/>
          </a:bodyPr>
          <a:lstStyle/>
          <a:p>
            <a:pPr>
              <a:lnSpc>
                <a:spcPct val="90000"/>
              </a:lnSpc>
            </a:pPr>
            <a:r>
              <a:rPr lang="en-US" dirty="0" smtClean="0"/>
              <a:t>Difficult for me to understand much about the physics of this system.</a:t>
            </a:r>
          </a:p>
          <a:p>
            <a:pPr lvl="3">
              <a:lnSpc>
                <a:spcPct val="90000"/>
              </a:lnSpc>
            </a:pPr>
            <a:r>
              <a:rPr lang="en-US" dirty="0" smtClean="0"/>
              <a:t>Often important in lab &amp; design work.</a:t>
            </a:r>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8</a:t>
            </a:fld>
            <a:endParaRPr lang="en-US"/>
          </a:p>
        </p:txBody>
      </p:sp>
      <p:sp>
        <p:nvSpPr>
          <p:cNvPr id="7" name="Rectangle 6"/>
          <p:cNvSpPr/>
          <p:nvPr/>
        </p:nvSpPr>
        <p:spPr>
          <a:xfrm>
            <a:off x="193964" y="817419"/>
            <a:ext cx="9656618" cy="4616648"/>
          </a:xfrm>
          <a:prstGeom prst="rect">
            <a:avLst/>
          </a:prstGeom>
        </p:spPr>
        <p:txBody>
          <a:bodyPr wrap="square">
            <a:spAutoFit/>
          </a:bodyPr>
          <a:lstStyle/>
          <a:p>
            <a:r>
              <a:rPr lang="en-US" sz="1400" dirty="0"/>
              <a:t>0.0000319694961701581+ </a:t>
            </a:r>
            <a:endParaRPr lang="en-US" sz="1400" dirty="0" smtClean="0"/>
          </a:p>
          <a:p>
            <a:r>
              <a:rPr lang="en-US" sz="1400" dirty="0"/>
              <a:t>0.002512757779669* </a:t>
            </a:r>
            <a:r>
              <a:rPr lang="en-US" sz="1400" dirty="0" smtClean="0"/>
              <a:t>(F </a:t>
            </a:r>
            <a:r>
              <a:rPr lang="en-US" sz="1400" dirty="0"/>
              <a:t>- 3) / 2) </a:t>
            </a:r>
            <a:r>
              <a:rPr lang="en-US" sz="1400" dirty="0" smtClean="0"/>
              <a:t>+</a:t>
            </a:r>
          </a:p>
          <a:p>
            <a:r>
              <a:rPr lang="en-US" sz="1400" dirty="0"/>
              <a:t>0.00144229447158926* </a:t>
            </a:r>
            <a:r>
              <a:rPr lang="en-US" sz="1400" dirty="0" smtClean="0"/>
              <a:t>(L </a:t>
            </a:r>
            <a:r>
              <a:rPr lang="en-US" sz="1400" dirty="0"/>
              <a:t>- 1.5) / </a:t>
            </a:r>
            <a:r>
              <a:rPr lang="en-US" sz="1400" dirty="0" smtClean="0"/>
              <a:t>0.5 </a:t>
            </a:r>
            <a:r>
              <a:rPr lang="en-US" sz="1400" dirty="0"/>
              <a:t>+ </a:t>
            </a:r>
            <a:endParaRPr lang="en-US" sz="1400" dirty="0" smtClean="0"/>
          </a:p>
          <a:p>
            <a:r>
              <a:rPr lang="en-US" sz="1400" dirty="0" smtClean="0"/>
              <a:t>-</a:t>
            </a:r>
            <a:r>
              <a:rPr lang="en-US" sz="1400" dirty="0"/>
              <a:t>0.00407173769780801*(</a:t>
            </a:r>
            <a:r>
              <a:rPr lang="en-US" sz="1400" dirty="0" smtClean="0"/>
              <a:t>t </a:t>
            </a:r>
            <a:r>
              <a:rPr lang="en-US" sz="1400" dirty="0"/>
              <a:t>- 0.02) / </a:t>
            </a:r>
            <a:r>
              <a:rPr lang="en-US" sz="1400" dirty="0" smtClean="0"/>
              <a:t>0.01 </a:t>
            </a:r>
            <a:r>
              <a:rPr lang="en-US" sz="1400" dirty="0"/>
              <a:t>+ </a:t>
            </a:r>
            <a:endParaRPr lang="en-US" sz="1400" dirty="0" smtClean="0"/>
          </a:p>
          <a:p>
            <a:r>
              <a:rPr lang="en-US" sz="1400" dirty="0"/>
              <a:t>-0.0018597962799624* </a:t>
            </a:r>
            <a:r>
              <a:rPr lang="en-US" sz="1400" dirty="0" smtClean="0"/>
              <a:t>(w </a:t>
            </a:r>
            <a:r>
              <a:rPr lang="en-US" sz="1400" dirty="0"/>
              <a:t>- 0.065) / </a:t>
            </a:r>
            <a:r>
              <a:rPr lang="en-US" sz="1400" dirty="0" smtClean="0"/>
              <a:t>0.035 +</a:t>
            </a:r>
          </a:p>
          <a:p>
            <a:r>
              <a:rPr lang="en-US" sz="1400" dirty="0"/>
              <a:t>-0.00142643334004068* </a:t>
            </a:r>
            <a:r>
              <a:rPr lang="en-US" sz="1400" dirty="0" smtClean="0"/>
              <a:t>(E </a:t>
            </a:r>
            <a:r>
              <a:rPr lang="en-US" sz="1400" dirty="0"/>
              <a:t>- 138500000000) / 68500000000) + </a:t>
            </a:r>
            <a:endParaRPr lang="en-US" sz="1400" dirty="0" smtClean="0"/>
          </a:p>
          <a:p>
            <a:r>
              <a:rPr lang="en-US" sz="1400" dirty="0"/>
              <a:t>0.000374736293727855* </a:t>
            </a:r>
            <a:r>
              <a:rPr lang="en-US" sz="1400" dirty="0" smtClean="0"/>
              <a:t>((F </a:t>
            </a:r>
            <a:r>
              <a:rPr lang="en-US" sz="1400" dirty="0"/>
              <a:t>- </a:t>
            </a:r>
            <a:r>
              <a:rPr lang="en-US" sz="1400" dirty="0" smtClean="0"/>
              <a:t>3) </a:t>
            </a:r>
            <a:r>
              <a:rPr lang="en-US" sz="1400" dirty="0"/>
              <a:t>/ </a:t>
            </a:r>
            <a:r>
              <a:rPr lang="en-US" sz="1400" dirty="0" smtClean="0"/>
              <a:t>2))^2 </a:t>
            </a:r>
            <a:r>
              <a:rPr lang="en-US" sz="1400" dirty="0"/>
              <a:t>+ </a:t>
            </a:r>
            <a:endParaRPr lang="en-US" sz="1400" dirty="0" smtClean="0"/>
          </a:p>
          <a:p>
            <a:r>
              <a:rPr lang="en-US" sz="1400" dirty="0"/>
              <a:t>0.0014381091144981* </a:t>
            </a:r>
            <a:r>
              <a:rPr lang="en-US" sz="1400" dirty="0" smtClean="0"/>
              <a:t>((F </a:t>
            </a:r>
            <a:r>
              <a:rPr lang="en-US" sz="1400" dirty="0"/>
              <a:t>- 3) / </a:t>
            </a:r>
            <a:r>
              <a:rPr lang="en-US" sz="1400" dirty="0" smtClean="0"/>
              <a:t>2) </a:t>
            </a:r>
            <a:r>
              <a:rPr lang="en-US" sz="1400" dirty="0"/>
              <a:t>* </a:t>
            </a:r>
            <a:r>
              <a:rPr lang="en-US" sz="1400" dirty="0" smtClean="0"/>
              <a:t>((L </a:t>
            </a:r>
            <a:r>
              <a:rPr lang="en-US" sz="1400" dirty="0"/>
              <a:t>- 1.5) / 0.5) </a:t>
            </a:r>
            <a:r>
              <a:rPr lang="en-US" sz="1400" dirty="0" smtClean="0"/>
              <a:t>+</a:t>
            </a:r>
            <a:endParaRPr lang="en-US" sz="1400" dirty="0"/>
          </a:p>
          <a:p>
            <a:r>
              <a:rPr lang="en-US" sz="1400" dirty="0"/>
              <a:t>0.00198455291351259* </a:t>
            </a:r>
            <a:r>
              <a:rPr lang="en-US" sz="1400" dirty="0" smtClean="0"/>
              <a:t>((L </a:t>
            </a:r>
            <a:r>
              <a:rPr lang="en-US" sz="1400" dirty="0"/>
              <a:t>- 1.5) / 0.5</a:t>
            </a:r>
            <a:r>
              <a:rPr lang="en-US" sz="1400" dirty="0" smtClean="0"/>
              <a:t>)^2 </a:t>
            </a:r>
            <a:r>
              <a:rPr lang="en-US" sz="1400" dirty="0"/>
              <a:t>+ </a:t>
            </a:r>
            <a:endParaRPr lang="en-US" sz="1400" dirty="0" smtClean="0"/>
          </a:p>
          <a:p>
            <a:r>
              <a:rPr lang="en-US" sz="1400" dirty="0" smtClean="0"/>
              <a:t>-</a:t>
            </a:r>
            <a:r>
              <a:rPr lang="en-US" sz="1400" dirty="0"/>
              <a:t>0.00284360562448336* </a:t>
            </a:r>
            <a:r>
              <a:rPr lang="en-US" sz="1400" dirty="0" smtClean="0"/>
              <a:t>((F - 3</a:t>
            </a:r>
            <a:r>
              <a:rPr lang="en-US" sz="1400" dirty="0"/>
              <a:t>) / 2) * </a:t>
            </a:r>
            <a:r>
              <a:rPr lang="en-US" sz="1400" dirty="0" smtClean="0"/>
              <a:t>((t </a:t>
            </a:r>
            <a:r>
              <a:rPr lang="en-US" sz="1400" dirty="0"/>
              <a:t>- 0.02) / 0.01</a:t>
            </a:r>
            <a:r>
              <a:rPr lang="en-US" sz="1400" dirty="0" smtClean="0"/>
              <a:t>) +</a:t>
            </a:r>
            <a:endParaRPr lang="en-US" sz="1400" dirty="0"/>
          </a:p>
          <a:p>
            <a:r>
              <a:rPr lang="en-US" sz="1400" dirty="0"/>
              <a:t>-0.00136472901503948*((</a:t>
            </a:r>
            <a:r>
              <a:rPr lang="en-US" sz="1400" dirty="0" smtClean="0"/>
              <a:t>L </a:t>
            </a:r>
            <a:r>
              <a:rPr lang="en-US" sz="1400" dirty="0"/>
              <a:t>- 1.5) / 0.5) * </a:t>
            </a:r>
            <a:r>
              <a:rPr lang="en-US" sz="1400" dirty="0" smtClean="0"/>
              <a:t>((t </a:t>
            </a:r>
            <a:r>
              <a:rPr lang="en-US" sz="1400" dirty="0"/>
              <a:t>- 0.02) / </a:t>
            </a:r>
            <a:r>
              <a:rPr lang="en-US" sz="1400" dirty="0" smtClean="0"/>
              <a:t>0.01)+ </a:t>
            </a:r>
          </a:p>
          <a:p>
            <a:r>
              <a:rPr lang="en-US" sz="1400" dirty="0"/>
              <a:t>0.00488466797916716* </a:t>
            </a:r>
            <a:r>
              <a:rPr lang="en-US" sz="1400" dirty="0" smtClean="0"/>
              <a:t>(t </a:t>
            </a:r>
            <a:r>
              <a:rPr lang="en-US" sz="1400" dirty="0"/>
              <a:t>- 0.02) / 0.01</a:t>
            </a:r>
            <a:r>
              <a:rPr lang="en-US" sz="1400" dirty="0" smtClean="0"/>
              <a:t>)^2) </a:t>
            </a:r>
            <a:r>
              <a:rPr lang="en-US" sz="1400" dirty="0"/>
              <a:t>+ </a:t>
            </a:r>
            <a:endParaRPr lang="en-US" sz="1400" dirty="0" smtClean="0"/>
          </a:p>
          <a:p>
            <a:r>
              <a:rPr lang="en-US" sz="1400" dirty="0"/>
              <a:t>-0.00108356975056316* </a:t>
            </a:r>
            <a:r>
              <a:rPr lang="en-US" sz="1400" dirty="0" smtClean="0"/>
              <a:t>((F </a:t>
            </a:r>
            <a:r>
              <a:rPr lang="en-US" sz="1400" dirty="0"/>
              <a:t>- 3) / </a:t>
            </a:r>
            <a:r>
              <a:rPr lang="en-US" sz="1400" dirty="0" smtClean="0"/>
              <a:t>2) </a:t>
            </a:r>
            <a:r>
              <a:rPr lang="en-US" sz="1400" dirty="0"/>
              <a:t>* </a:t>
            </a:r>
            <a:r>
              <a:rPr lang="en-US" sz="1400" dirty="0" smtClean="0"/>
              <a:t>((w </a:t>
            </a:r>
            <a:r>
              <a:rPr lang="en-US" sz="1400" dirty="0"/>
              <a:t>- 0.065) / 0.035</a:t>
            </a:r>
            <a:r>
              <a:rPr lang="en-US" sz="1400" dirty="0" smtClean="0"/>
              <a:t>)) </a:t>
            </a:r>
            <a:r>
              <a:rPr lang="en-US" sz="1400" dirty="0"/>
              <a:t>+ </a:t>
            </a:r>
            <a:endParaRPr lang="en-US" sz="1400" dirty="0" smtClean="0"/>
          </a:p>
          <a:p>
            <a:r>
              <a:rPr lang="en-US" sz="1400" dirty="0"/>
              <a:t>-0.00105664993062599* </a:t>
            </a:r>
            <a:r>
              <a:rPr lang="en-US" sz="1400" dirty="0" smtClean="0"/>
              <a:t>((L- </a:t>
            </a:r>
            <a:r>
              <a:rPr lang="en-US" sz="1400" dirty="0"/>
              <a:t>1.5) / 0.5) * </a:t>
            </a:r>
            <a:r>
              <a:rPr lang="en-US" sz="1400" dirty="0" smtClean="0"/>
              <a:t>((w </a:t>
            </a:r>
            <a:r>
              <a:rPr lang="en-US" sz="1400" dirty="0"/>
              <a:t>- 0.065) / 0.035) </a:t>
            </a:r>
            <a:r>
              <a:rPr lang="en-US" sz="1400" dirty="0" smtClean="0"/>
              <a:t>+ </a:t>
            </a:r>
          </a:p>
          <a:p>
            <a:r>
              <a:rPr lang="en-US" sz="1400" dirty="0"/>
              <a:t>0.00178868423368001* </a:t>
            </a:r>
            <a:r>
              <a:rPr lang="en-US" sz="1400" dirty="0" smtClean="0"/>
              <a:t>((t </a:t>
            </a:r>
            <a:r>
              <a:rPr lang="en-US" sz="1400" dirty="0"/>
              <a:t>- 0.02) / </a:t>
            </a:r>
            <a:r>
              <a:rPr lang="en-US" sz="1400" dirty="0" smtClean="0"/>
              <a:t>0.01) </a:t>
            </a:r>
            <a:r>
              <a:rPr lang="en-US" sz="1400" dirty="0"/>
              <a:t>* </a:t>
            </a:r>
            <a:r>
              <a:rPr lang="en-US" sz="1400" dirty="0" smtClean="0"/>
              <a:t>((w </a:t>
            </a:r>
            <a:r>
              <a:rPr lang="en-US" sz="1400" dirty="0"/>
              <a:t>- 0.065) / 0.035</a:t>
            </a:r>
            <a:r>
              <a:rPr lang="en-US" sz="1400" dirty="0" smtClean="0"/>
              <a:t>)) </a:t>
            </a:r>
            <a:r>
              <a:rPr lang="en-US" sz="1400" dirty="0"/>
              <a:t>+ </a:t>
            </a:r>
            <a:endParaRPr lang="en-US" sz="1400" dirty="0" smtClean="0"/>
          </a:p>
          <a:p>
            <a:r>
              <a:rPr lang="en-US" sz="1400" dirty="0" smtClean="0"/>
              <a:t>0.000413649650154398 * ((w </a:t>
            </a:r>
            <a:r>
              <a:rPr lang="en-US" sz="1400" dirty="0"/>
              <a:t>- 0.065) / 0.035</a:t>
            </a:r>
            <a:r>
              <a:rPr lang="en-US" sz="1400" dirty="0" smtClean="0"/>
              <a:t>)^2 + </a:t>
            </a:r>
          </a:p>
          <a:p>
            <a:r>
              <a:rPr lang="en-US" sz="1400" dirty="0"/>
              <a:t>-0.000847480109303951* </a:t>
            </a:r>
            <a:r>
              <a:rPr lang="en-US" sz="1400" dirty="0" smtClean="0"/>
              <a:t>((F </a:t>
            </a:r>
            <a:r>
              <a:rPr lang="en-US" sz="1400" dirty="0"/>
              <a:t>- 3) / 2) * </a:t>
            </a:r>
            <a:r>
              <a:rPr lang="en-US" sz="1400" dirty="0" smtClean="0"/>
              <a:t>((E </a:t>
            </a:r>
            <a:r>
              <a:rPr lang="en-US" sz="1400" dirty="0"/>
              <a:t>- 138500000000) / 68500000000) </a:t>
            </a:r>
            <a:r>
              <a:rPr lang="en-US" sz="1400" dirty="0" smtClean="0"/>
              <a:t>+</a:t>
            </a:r>
            <a:endParaRPr lang="en-US" sz="1400" dirty="0"/>
          </a:p>
          <a:p>
            <a:r>
              <a:rPr lang="en-US" sz="1400" dirty="0"/>
              <a:t>-0.00100830655707504* </a:t>
            </a:r>
            <a:r>
              <a:rPr lang="en-US" sz="1400" dirty="0" smtClean="0"/>
              <a:t>((L </a:t>
            </a:r>
            <a:r>
              <a:rPr lang="en-US" sz="1400" dirty="0"/>
              <a:t>- 1.5) / 0.5) * </a:t>
            </a:r>
            <a:r>
              <a:rPr lang="en-US" sz="1400" dirty="0" smtClean="0"/>
              <a:t>((E </a:t>
            </a:r>
            <a:r>
              <a:rPr lang="en-US" sz="1400" dirty="0"/>
              <a:t>- 138500000000</a:t>
            </a:r>
            <a:r>
              <a:rPr lang="en-US" sz="1400" dirty="0" smtClean="0"/>
              <a:t>) </a:t>
            </a:r>
            <a:r>
              <a:rPr lang="en-US" sz="1400" dirty="0"/>
              <a:t>/ 68500000000</a:t>
            </a:r>
            <a:r>
              <a:rPr lang="en-US" sz="1400" dirty="0" smtClean="0"/>
              <a:t>) </a:t>
            </a:r>
            <a:r>
              <a:rPr lang="en-US" sz="1400" dirty="0"/>
              <a:t>+ </a:t>
            </a:r>
            <a:endParaRPr lang="en-US" sz="1400" dirty="0" smtClean="0"/>
          </a:p>
          <a:p>
            <a:r>
              <a:rPr lang="en-US" sz="1400" dirty="0"/>
              <a:t>0.00164031654389554* </a:t>
            </a:r>
            <a:r>
              <a:rPr lang="en-US" sz="1400" dirty="0" smtClean="0"/>
              <a:t>((t </a:t>
            </a:r>
            <a:r>
              <a:rPr lang="en-US" sz="1400" dirty="0"/>
              <a:t>- 0.02) / 0.01</a:t>
            </a:r>
            <a:r>
              <a:rPr lang="en-US" sz="1400" dirty="0" smtClean="0"/>
              <a:t>) </a:t>
            </a:r>
            <a:r>
              <a:rPr lang="en-US" sz="1400" dirty="0"/>
              <a:t>* </a:t>
            </a:r>
            <a:r>
              <a:rPr lang="en-US" sz="1400" dirty="0" smtClean="0"/>
              <a:t>((E </a:t>
            </a:r>
            <a:r>
              <a:rPr lang="en-US" sz="1400" dirty="0"/>
              <a:t>- 138500000000) / 68500000000) </a:t>
            </a:r>
            <a:r>
              <a:rPr lang="en-US" sz="1400" dirty="0" smtClean="0"/>
              <a:t>+ </a:t>
            </a:r>
          </a:p>
          <a:p>
            <a:r>
              <a:rPr lang="en-US" sz="1400" dirty="0"/>
              <a:t>0.00111394547397489 </a:t>
            </a:r>
            <a:r>
              <a:rPr lang="en-US" sz="1400" dirty="0" smtClean="0"/>
              <a:t>* ((w </a:t>
            </a:r>
            <a:r>
              <a:rPr lang="en-US" sz="1400" dirty="0"/>
              <a:t>- 0.065) / 0.035) * </a:t>
            </a:r>
            <a:r>
              <a:rPr lang="en-US" sz="1400" dirty="0" smtClean="0"/>
              <a:t>((E -138500000000</a:t>
            </a:r>
            <a:r>
              <a:rPr lang="en-US" sz="1400" dirty="0"/>
              <a:t>) / 68500000000) </a:t>
            </a:r>
            <a:r>
              <a:rPr lang="en-US" sz="1400" dirty="0" smtClean="0"/>
              <a:t>+ </a:t>
            </a:r>
          </a:p>
          <a:p>
            <a:r>
              <a:rPr lang="en-US" sz="1400" dirty="0"/>
              <a:t>-0.00307859029759946* </a:t>
            </a:r>
            <a:r>
              <a:rPr lang="en-US" sz="1400" dirty="0" smtClean="0"/>
              <a:t>((E -138500000000</a:t>
            </a:r>
            <a:r>
              <a:rPr lang="en-US" sz="1400" dirty="0"/>
              <a:t>) / 68500000000</a:t>
            </a:r>
            <a:r>
              <a:rPr lang="en-US" sz="1400" dirty="0" smtClean="0"/>
              <a:t>)^2</a:t>
            </a:r>
            <a:endParaRPr lang="en-US" sz="1400" dirty="0"/>
          </a:p>
        </p:txBody>
      </p:sp>
      <p:sp>
        <p:nvSpPr>
          <p:cNvPr id="8" name="TextBox 7"/>
          <p:cNvSpPr txBox="1"/>
          <p:nvPr/>
        </p:nvSpPr>
        <p:spPr>
          <a:xfrm>
            <a:off x="6012873" y="1302327"/>
            <a:ext cx="2286000" cy="1200329"/>
          </a:xfrm>
          <a:prstGeom prst="rect">
            <a:avLst/>
          </a:prstGeom>
          <a:noFill/>
        </p:spPr>
        <p:txBody>
          <a:bodyPr wrap="square" rtlCol="0">
            <a:spAutoFit/>
          </a:bodyPr>
          <a:lstStyle/>
          <a:p>
            <a:r>
              <a:rPr lang="en-US" dirty="0" smtClean="0"/>
              <a:t>Prediction Equation resulting from Full Quadratic Model, 32 trials</a:t>
            </a:r>
            <a:endParaRPr lang="en-US" dirty="0"/>
          </a:p>
        </p:txBody>
      </p:sp>
    </p:spTree>
    <p:extLst>
      <p:ext uri="{BB962C8B-B14F-4D97-AF65-F5344CB8AC3E}">
        <p14:creationId xmlns:p14="http://schemas.microsoft.com/office/powerpoint/2010/main" val="4182441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600" dirty="0" smtClean="0"/>
              <a:t>But what if…</a:t>
            </a:r>
            <a:endParaRPr lang="en-US" sz="3600" dirty="0"/>
          </a:p>
        </p:txBody>
      </p:sp>
      <p:sp>
        <p:nvSpPr>
          <p:cNvPr id="3" name="Content Placeholder 2"/>
          <p:cNvSpPr>
            <a:spLocks noGrp="1"/>
          </p:cNvSpPr>
          <p:nvPr>
            <p:ph idx="1"/>
          </p:nvPr>
        </p:nvSpPr>
        <p:spPr/>
        <p:txBody>
          <a:bodyPr>
            <a:normAutofit/>
          </a:bodyPr>
          <a:lstStyle/>
          <a:p>
            <a:pPr>
              <a:lnSpc>
                <a:spcPct val="90000"/>
              </a:lnSpc>
            </a:pPr>
            <a:r>
              <a:rPr lang="en-US" altLang="en-US" dirty="0" smtClean="0"/>
              <a:t>What if we could </a:t>
            </a:r>
          </a:p>
          <a:p>
            <a:pPr lvl="1">
              <a:lnSpc>
                <a:spcPct val="90000"/>
              </a:lnSpc>
            </a:pPr>
            <a:r>
              <a:rPr lang="en-US" altLang="en-US" sz="2000" dirty="0" smtClean="0"/>
              <a:t>Reduce the test size…</a:t>
            </a:r>
          </a:p>
          <a:p>
            <a:pPr lvl="1">
              <a:lnSpc>
                <a:spcPct val="90000"/>
              </a:lnSpc>
            </a:pPr>
            <a:r>
              <a:rPr lang="en-US" sz="2000" dirty="0" smtClean="0"/>
              <a:t>While keeping curvature…</a:t>
            </a:r>
          </a:p>
          <a:p>
            <a:pPr lvl="2">
              <a:lnSpc>
                <a:spcPct val="90000"/>
              </a:lnSpc>
            </a:pPr>
            <a:r>
              <a:rPr lang="en-US" sz="2000" dirty="0" smtClean="0"/>
              <a:t>Even accounting for higher order curvature</a:t>
            </a:r>
          </a:p>
          <a:p>
            <a:pPr lvl="1">
              <a:lnSpc>
                <a:spcPct val="90000"/>
              </a:lnSpc>
            </a:pPr>
            <a:r>
              <a:rPr lang="en-US" sz="2000" dirty="0" smtClean="0"/>
              <a:t>While keeping interactions…</a:t>
            </a:r>
          </a:p>
          <a:p>
            <a:pPr lvl="2">
              <a:lnSpc>
                <a:spcPct val="90000"/>
              </a:lnSpc>
            </a:pPr>
            <a:r>
              <a:rPr lang="en-US" sz="2000" dirty="0" smtClean="0"/>
              <a:t>Even including higher order interactions</a:t>
            </a:r>
          </a:p>
          <a:p>
            <a:pPr lvl="1">
              <a:lnSpc>
                <a:spcPct val="90000"/>
              </a:lnSpc>
            </a:pPr>
            <a:r>
              <a:rPr lang="en-US" sz="2000" dirty="0" smtClean="0"/>
              <a:t>While keeping all factors in the model</a:t>
            </a:r>
          </a:p>
          <a:p>
            <a:pPr>
              <a:lnSpc>
                <a:spcPct val="90000"/>
              </a:lnSpc>
            </a:pPr>
            <a:endParaRPr lang="en-US" dirty="0"/>
          </a:p>
          <a:p>
            <a:pPr marL="0" indent="0">
              <a:lnSpc>
                <a:spcPct val="90000"/>
              </a:lnSpc>
              <a:buNone/>
            </a:pPr>
            <a:r>
              <a:rPr lang="en-US" dirty="0" smtClean="0"/>
              <a:t>                                  AND</a:t>
            </a:r>
          </a:p>
          <a:p>
            <a:pPr>
              <a:lnSpc>
                <a:spcPct val="90000"/>
              </a:lnSpc>
            </a:pPr>
            <a:endParaRPr lang="en-US" dirty="0"/>
          </a:p>
          <a:p>
            <a:pPr>
              <a:lnSpc>
                <a:spcPct val="90000"/>
              </a:lnSpc>
            </a:pPr>
            <a:r>
              <a:rPr lang="en-US" dirty="0" smtClean="0"/>
              <a:t>Develop a model that gives more understanding into the physics of the system?</a:t>
            </a:r>
            <a:endParaRPr lang="en-US" dirty="0"/>
          </a:p>
        </p:txBody>
      </p:sp>
      <p:sp>
        <p:nvSpPr>
          <p:cNvPr id="4" name="Date Placeholder 3"/>
          <p:cNvSpPr>
            <a:spLocks noGrp="1"/>
          </p:cNvSpPr>
          <p:nvPr>
            <p:ph type="dt" sz="half" idx="10"/>
          </p:nvPr>
        </p:nvSpPr>
        <p:spPr/>
        <p:txBody>
          <a:bodyPr/>
          <a:lstStyle/>
          <a:p>
            <a:fld id="{B11D738E-8962-435F-8C43-147B8DD7E819}" type="datetime1">
              <a:rPr lang="en-US" smtClean="0"/>
              <a:t>8/13/2015</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9</a:t>
            </a:fld>
            <a:endParaRPr lang="en-US"/>
          </a:p>
        </p:txBody>
      </p:sp>
    </p:spTree>
    <p:extLst>
      <p:ext uri="{BB962C8B-B14F-4D97-AF65-F5344CB8AC3E}">
        <p14:creationId xmlns:p14="http://schemas.microsoft.com/office/powerpoint/2010/main" val="523988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53695</TotalTime>
  <Words>2095</Words>
  <Application>Microsoft Office PowerPoint</Application>
  <PresentationFormat>On-screen Show (4:3)</PresentationFormat>
  <Paragraphs>532</Paragraphs>
  <Slides>34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Executive</vt:lpstr>
      <vt:lpstr>Equation</vt:lpstr>
      <vt:lpstr>Using Input Variable Transformations to Improve Model Fit and Reduce Experimental Test Size (on Some Models!)</vt:lpstr>
      <vt:lpstr>Agenda</vt:lpstr>
      <vt:lpstr>Traditional DOE Applied to Cantilever Beam</vt:lpstr>
      <vt:lpstr>Example:  Cantilever Beam</vt:lpstr>
      <vt:lpstr>Example:  Cantilever Beam</vt:lpstr>
      <vt:lpstr>Example:  Cantilever Beam</vt:lpstr>
      <vt:lpstr>Example:  Cantilever Beam</vt:lpstr>
      <vt:lpstr>What about the underlying physics?</vt:lpstr>
      <vt:lpstr>But what if…</vt:lpstr>
      <vt:lpstr>Here’s how</vt:lpstr>
      <vt:lpstr>Log10 Transform the Input Factors and Response!</vt:lpstr>
      <vt:lpstr>Transform the Input Factors!</vt:lpstr>
      <vt:lpstr>JMP (Almost) does this for you!</vt:lpstr>
      <vt:lpstr>Proceed from here as normal</vt:lpstr>
      <vt:lpstr>Output is interesting, but still not meaningful</vt:lpstr>
      <vt:lpstr>What about the Physics?  Undoing the Transform</vt:lpstr>
      <vt:lpstr>Further simplification leads to final equation</vt:lpstr>
      <vt:lpstr>Use some Logarithm Identities to Simplify</vt:lpstr>
      <vt:lpstr>Comparison to Known Solution</vt:lpstr>
      <vt:lpstr>Example:  Cantilever Beam</vt:lpstr>
      <vt:lpstr>Additional Accuracy Exploration</vt:lpstr>
      <vt:lpstr>When will this technique work?</vt:lpstr>
      <vt:lpstr>When will this technique NOT work?</vt:lpstr>
      <vt:lpstr>How can I tell if this technique worked?</vt:lpstr>
      <vt:lpstr>I tried it, and it didn’t work.  What now?</vt:lpstr>
      <vt:lpstr>About the Author</vt:lpstr>
      <vt:lpstr>How does Dimensional Analysis fit in with this?</vt:lpstr>
      <vt:lpstr>Example:  Cantilever Beam Problem</vt:lpstr>
      <vt:lpstr>Example:  Cantilever Beam Problem</vt:lpstr>
      <vt:lpstr>Example:  Cantilever Beam Problem</vt:lpstr>
      <vt:lpstr>Example:  Cantilever Beam Problem</vt:lpstr>
      <vt:lpstr>Example:  Cantilever Beam Problem</vt:lpstr>
      <vt:lpstr>Results for Varying Measurement Error</vt:lpstr>
      <vt:lpstr>Results for Varying Measurement Error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JMP Script to Enhance  Spectral Density Analysis in JMP’s Time Series Analysis Platform</dc:title>
  <dc:creator>Experistats1</dc:creator>
  <cp:lastModifiedBy>Experistats1</cp:lastModifiedBy>
  <cp:revision>68</cp:revision>
  <dcterms:created xsi:type="dcterms:W3CDTF">2014-08-15T15:29:37Z</dcterms:created>
  <dcterms:modified xsi:type="dcterms:W3CDTF">2015-08-14T03:04:35Z</dcterms:modified>
</cp:coreProperties>
</file>