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61" r:id="rId2"/>
  </p:sldIdLst>
  <p:sldSz cx="37463413" cy="21067713"/>
  <p:notesSz cx="7010400" cy="9296400"/>
  <p:defaultTextStyle>
    <a:defPPr>
      <a:defRPr lang="en-US"/>
    </a:defPPr>
    <a:lvl1pPr algn="l" defTabSz="1871663" rtl="0" fontAlgn="base">
      <a:spcBef>
        <a:spcPct val="0"/>
      </a:spcBef>
      <a:spcAft>
        <a:spcPct val="0"/>
      </a:spcAft>
      <a:defRPr kern="1200">
        <a:solidFill>
          <a:schemeClr val="tx1"/>
        </a:solidFill>
        <a:latin typeface="Calibri" charset="0"/>
        <a:ea typeface="MS PGothic" charset="0"/>
        <a:cs typeface="MS PGothic" charset="0"/>
      </a:defRPr>
    </a:lvl1pPr>
    <a:lvl2pPr marL="1871663" indent="-1414463" algn="l" defTabSz="1871663" rtl="0" fontAlgn="base">
      <a:spcBef>
        <a:spcPct val="0"/>
      </a:spcBef>
      <a:spcAft>
        <a:spcPct val="0"/>
      </a:spcAft>
      <a:defRPr kern="1200">
        <a:solidFill>
          <a:schemeClr val="tx1"/>
        </a:solidFill>
        <a:latin typeface="Calibri" charset="0"/>
        <a:ea typeface="MS PGothic" charset="0"/>
        <a:cs typeface="MS PGothic" charset="0"/>
      </a:defRPr>
    </a:lvl2pPr>
    <a:lvl3pPr marL="3744913" indent="-2830513" algn="l" defTabSz="1871663" rtl="0" fontAlgn="base">
      <a:spcBef>
        <a:spcPct val="0"/>
      </a:spcBef>
      <a:spcAft>
        <a:spcPct val="0"/>
      </a:spcAft>
      <a:defRPr kern="1200">
        <a:solidFill>
          <a:schemeClr val="tx1"/>
        </a:solidFill>
        <a:latin typeface="Calibri" charset="0"/>
        <a:ea typeface="MS PGothic" charset="0"/>
        <a:cs typeface="MS PGothic" charset="0"/>
      </a:defRPr>
    </a:lvl3pPr>
    <a:lvl4pPr marL="5618163" indent="-4246563" algn="l" defTabSz="1871663" rtl="0" fontAlgn="base">
      <a:spcBef>
        <a:spcPct val="0"/>
      </a:spcBef>
      <a:spcAft>
        <a:spcPct val="0"/>
      </a:spcAft>
      <a:defRPr kern="1200">
        <a:solidFill>
          <a:schemeClr val="tx1"/>
        </a:solidFill>
        <a:latin typeface="Calibri" charset="0"/>
        <a:ea typeface="MS PGothic" charset="0"/>
        <a:cs typeface="MS PGothic" charset="0"/>
      </a:defRPr>
    </a:lvl4pPr>
    <a:lvl5pPr marL="7491413" indent="-5662613" algn="l" defTabSz="1871663" rtl="0" fontAlgn="base">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p:defaultTextStyle>
  <p:extLst>
    <p:ext uri="{EFAFB233-063F-42B5-8137-9DF3F51BA10A}">
      <p15:sldGuideLst xmlns:p15="http://schemas.microsoft.com/office/powerpoint/2012/main">
        <p15:guide id="1" orient="horz" pos="2268" userDrawn="1">
          <p15:clr>
            <a:srgbClr val="A4A3A4"/>
          </p15:clr>
        </p15:guide>
        <p15:guide id="2" pos="12664" userDrawn="1">
          <p15:clr>
            <a:srgbClr val="A4A3A4"/>
          </p15:clr>
        </p15:guide>
        <p15:guide id="3" pos="18136" userDrawn="1">
          <p15:clr>
            <a:srgbClr val="A4A3A4"/>
          </p15:clr>
        </p15:guide>
        <p15:guide id="4" pos="15400" userDrawn="1">
          <p15:clr>
            <a:srgbClr val="A4A3A4"/>
          </p15:clr>
        </p15:guide>
        <p15:guide id="5" pos="21376" userDrawn="1">
          <p15:clr>
            <a:srgbClr val="A4A3A4"/>
          </p15:clr>
        </p15:guide>
        <p15:guide id="6" orient="horz" pos="10236" userDrawn="1">
          <p15:clr>
            <a:srgbClr val="A4A3A4"/>
          </p15:clr>
        </p15:guide>
        <p15:guide id="7" orient="horz" pos="6276" userDrawn="1">
          <p15:clr>
            <a:srgbClr val="A4A3A4"/>
          </p15:clr>
        </p15:guide>
        <p15:guide id="8" orient="horz" pos="8268" userDrawn="1">
          <p15:clr>
            <a:srgbClr val="A4A3A4"/>
          </p15:clr>
        </p15:guide>
        <p15:guide id="9" orient="horz" pos="4284" userDrawn="1">
          <p15:clr>
            <a:srgbClr val="A4A3A4"/>
          </p15:clr>
        </p15:guide>
        <p15:guide id="10" pos="6232" userDrawn="1">
          <p15:clr>
            <a:srgbClr val="A4A3A4"/>
          </p15:clr>
        </p15:guide>
        <p15:guide id="11" orient="horz" pos="127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12CDC"/>
    <a:srgbClr val="21BD91"/>
    <a:srgbClr val="CF7926"/>
    <a:srgbClr val="406FDF"/>
    <a:srgbClr val="1FB6B6"/>
    <a:srgbClr val="C8C127"/>
    <a:srgbClr val="C925CD"/>
    <a:srgbClr val="39B143"/>
    <a:srgbClr val="D5485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68" autoAdjust="0"/>
    <p:restoredTop sz="94540" autoAdjust="0"/>
  </p:normalViewPr>
  <p:slideViewPr>
    <p:cSldViewPr snapToGrid="0" snapToObjects="1">
      <p:cViewPr varScale="1">
        <p:scale>
          <a:sx n="28" d="100"/>
          <a:sy n="28" d="100"/>
        </p:scale>
        <p:origin x="600" y="144"/>
      </p:cViewPr>
      <p:guideLst>
        <p:guide orient="horz" pos="2268"/>
        <p:guide pos="12664"/>
        <p:guide pos="18136"/>
        <p:guide pos="15400"/>
        <p:guide pos="21376"/>
        <p:guide orient="horz" pos="10236"/>
        <p:guide orient="horz" pos="6276"/>
        <p:guide orient="horz" pos="8268"/>
        <p:guide orient="horz" pos="4284"/>
        <p:guide pos="6232"/>
        <p:guide orient="horz" pos="12780"/>
      </p:guideLst>
    </p:cSldViewPr>
  </p:slideViewPr>
  <p:notesTextViewPr>
    <p:cViewPr>
      <p:scale>
        <a:sx n="3" d="2"/>
        <a:sy n="3" d="2"/>
      </p:scale>
      <p:origin x="0" y="0"/>
    </p:cViewPr>
  </p:notesTextViewPr>
  <p:notesViewPr>
    <p:cSldViewPr snapToGrid="0" snapToObjects="1">
      <p:cViewPr varScale="1">
        <p:scale>
          <a:sx n="65" d="100"/>
          <a:sy n="65" d="100"/>
        </p:scale>
        <p:origin x="2760" y="66"/>
      </p:cViewPr>
      <p:guideLst/>
    </p:cSldViewPr>
  </p:notesViewPr>
  <p:gridSpacing cx="457200" cy="457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4D530785-DA9C-480D-997F-4DE5CB37AFDC}" type="datetimeFigureOut">
              <a:rPr lang="en-US" smtClean="0"/>
              <a:t>8/14/2015</a:t>
            </a:fld>
            <a:endParaRPr lang="en-US"/>
          </a:p>
        </p:txBody>
      </p:sp>
      <p:sp>
        <p:nvSpPr>
          <p:cNvPr id="4" name="Slide Image Placeholder 3"/>
          <p:cNvSpPr>
            <a:spLocks noGrp="1" noRot="1" noChangeAspect="1"/>
          </p:cNvSpPr>
          <p:nvPr>
            <p:ph type="sldImg" idx="2"/>
          </p:nvPr>
        </p:nvSpPr>
        <p:spPr>
          <a:xfrm>
            <a:off x="715963" y="1162050"/>
            <a:ext cx="5578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BEAB4E5F-492A-4905-AE50-1880D9C0BC9F}" type="slidenum">
              <a:rPr lang="en-US" smtClean="0"/>
              <a:t>‹#›</a:t>
            </a:fld>
            <a:endParaRPr lang="en-US"/>
          </a:p>
        </p:txBody>
      </p:sp>
    </p:spTree>
    <p:extLst>
      <p:ext uri="{BB962C8B-B14F-4D97-AF65-F5344CB8AC3E}">
        <p14:creationId xmlns:p14="http://schemas.microsoft.com/office/powerpoint/2010/main" val="1482017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DC 4x8 Scientific Poster Dar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295220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73250" y="844550"/>
            <a:ext cx="33716913" cy="351155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1873250" y="4916488"/>
            <a:ext cx="33716913" cy="1390173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873250" y="19526250"/>
            <a:ext cx="8740775" cy="1125538"/>
          </a:xfrm>
          <a:prstGeom prst="rect">
            <a:avLst/>
          </a:prstGeom>
        </p:spPr>
        <p:txBody>
          <a:bodyPr/>
          <a:lstStyle>
            <a:lvl1pPr>
              <a:defRPr/>
            </a:lvl1pPr>
          </a:lstStyle>
          <a:p>
            <a:fld id="{6BFA5391-3EB1-4D4A-BCEE-EC9AA073AD86}" type="datetimeFigureOut">
              <a:rPr lang="en-US"/>
              <a:pPr/>
              <a:t>8/14/2015</a:t>
            </a:fld>
            <a:endParaRPr lang="en-US" dirty="0"/>
          </a:p>
        </p:txBody>
      </p:sp>
      <p:sp>
        <p:nvSpPr>
          <p:cNvPr id="5" name="Footer Placeholder 4"/>
          <p:cNvSpPr>
            <a:spLocks noGrp="1"/>
          </p:cNvSpPr>
          <p:nvPr>
            <p:ph type="ftr" sz="quarter" idx="11"/>
          </p:nvPr>
        </p:nvSpPr>
        <p:spPr>
          <a:xfrm>
            <a:off x="12800013" y="19526250"/>
            <a:ext cx="11863387" cy="1125538"/>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26849388" y="19526250"/>
            <a:ext cx="8740775" cy="1125538"/>
          </a:xfrm>
          <a:prstGeom prst="rect">
            <a:avLst/>
          </a:prstGeom>
        </p:spPr>
        <p:txBody>
          <a:bodyPr/>
          <a:lstStyle>
            <a:lvl1pPr>
              <a:defRPr/>
            </a:lvl1pPr>
          </a:lstStyle>
          <a:p>
            <a:fld id="{E258886D-3B0B-B144-A532-51E47F023333}" type="slidenum">
              <a:rPr lang="en-US"/>
              <a:pPr/>
              <a:t>‹#›</a:t>
            </a:fld>
            <a:endParaRPr lang="en-US" dirty="0"/>
          </a:p>
        </p:txBody>
      </p:sp>
    </p:spTree>
    <p:extLst>
      <p:ext uri="{BB962C8B-B14F-4D97-AF65-F5344CB8AC3E}">
        <p14:creationId xmlns:p14="http://schemas.microsoft.com/office/powerpoint/2010/main" val="27005170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44B96"/>
        </a:solidFill>
        <a:effectLst/>
      </p:bgPr>
    </p:bg>
    <p:spTree>
      <p:nvGrpSpPr>
        <p:cNvPr id="1" name=""/>
        <p:cNvGrpSpPr/>
        <p:nvPr/>
      </p:nvGrpSpPr>
      <p:grpSpPr>
        <a:xfrm>
          <a:off x="0" y="0"/>
          <a:ext cx="0" cy="0"/>
          <a:chOff x="0" y="0"/>
          <a:chExt cx="0" cy="0"/>
        </a:xfrm>
      </p:grpSpPr>
      <p:grpSp>
        <p:nvGrpSpPr>
          <p:cNvPr id="15" name="Group 23"/>
          <p:cNvGrpSpPr/>
          <p:nvPr/>
        </p:nvGrpSpPr>
        <p:grpSpPr>
          <a:xfrm>
            <a:off x="0" y="0"/>
            <a:ext cx="37463413" cy="21067713"/>
            <a:chOff x="0" y="3448594"/>
            <a:chExt cx="10972800" cy="18497006"/>
          </a:xfrm>
        </p:grpSpPr>
        <p:sp>
          <p:nvSpPr>
            <p:cNvPr id="20" name="Freeform 19"/>
            <p:cNvSpPr/>
            <p:nvPr/>
          </p:nvSpPr>
          <p:spPr>
            <a:xfrm>
              <a:off x="0" y="15925798"/>
              <a:ext cx="10972800" cy="6019801"/>
            </a:xfrm>
            <a:custGeom>
              <a:avLst/>
              <a:gdLst>
                <a:gd name="connsiteX0" fmla="*/ 0 w 3778623"/>
                <a:gd name="connsiteY0" fmla="*/ 5553635 h 5553635"/>
                <a:gd name="connsiteX1" fmla="*/ 1889312 w 3778623"/>
                <a:gd name="connsiteY1" fmla="*/ 0 h 5553635"/>
                <a:gd name="connsiteX2" fmla="*/ 3778623 w 3778623"/>
                <a:gd name="connsiteY2" fmla="*/ 5553635 h 5553635"/>
                <a:gd name="connsiteX3" fmla="*/ 0 w 3778623"/>
                <a:gd name="connsiteY3" fmla="*/ 5553635 h 5553635"/>
                <a:gd name="connsiteX0" fmla="*/ 0 w 6548718"/>
                <a:gd name="connsiteY0" fmla="*/ 7436223 h 7436223"/>
                <a:gd name="connsiteX1" fmla="*/ 4659407 w 6548718"/>
                <a:gd name="connsiteY1" fmla="*/ 0 h 7436223"/>
                <a:gd name="connsiteX2" fmla="*/ 6548718 w 6548718"/>
                <a:gd name="connsiteY2" fmla="*/ 5553635 h 7436223"/>
                <a:gd name="connsiteX3" fmla="*/ 0 w 6548718"/>
                <a:gd name="connsiteY3" fmla="*/ 7436223 h 7436223"/>
                <a:gd name="connsiteX0" fmla="*/ 0 w 16459200"/>
                <a:gd name="connsiteY0" fmla="*/ 7436223 h 7436223"/>
                <a:gd name="connsiteX1" fmla="*/ 4659407 w 16459200"/>
                <a:gd name="connsiteY1" fmla="*/ 0 h 7436223"/>
                <a:gd name="connsiteX2" fmla="*/ 16459200 w 16459200"/>
                <a:gd name="connsiteY2" fmla="*/ 7436223 h 7436223"/>
                <a:gd name="connsiteX3" fmla="*/ 0 w 16459200"/>
                <a:gd name="connsiteY3" fmla="*/ 7436223 h 7436223"/>
                <a:gd name="connsiteX0" fmla="*/ 0 w 16459200"/>
                <a:gd name="connsiteY0" fmla="*/ 8431305 h 8431305"/>
                <a:gd name="connsiteX1" fmla="*/ 16459200 w 16459200"/>
                <a:gd name="connsiteY1" fmla="*/ 0 h 8431305"/>
                <a:gd name="connsiteX2" fmla="*/ 16459200 w 16459200"/>
                <a:gd name="connsiteY2" fmla="*/ 8431305 h 8431305"/>
                <a:gd name="connsiteX3" fmla="*/ 0 w 16459200"/>
                <a:gd name="connsiteY3" fmla="*/ 8431305 h 8431305"/>
                <a:gd name="connsiteX0" fmla="*/ 0 w 16459200"/>
                <a:gd name="connsiteY0" fmla="*/ 9036423 h 9036423"/>
                <a:gd name="connsiteX1" fmla="*/ 16459200 w 16459200"/>
                <a:gd name="connsiteY1" fmla="*/ 0 h 9036423"/>
                <a:gd name="connsiteX2" fmla="*/ 16459200 w 16459200"/>
                <a:gd name="connsiteY2" fmla="*/ 9036423 h 9036423"/>
                <a:gd name="connsiteX3" fmla="*/ 0 w 16459200"/>
                <a:gd name="connsiteY3" fmla="*/ 9036423 h 9036423"/>
                <a:gd name="connsiteX0" fmla="*/ 0 w 16459200"/>
                <a:gd name="connsiteY0" fmla="*/ 5867400 h 5867400"/>
                <a:gd name="connsiteX1" fmla="*/ 16459200 w 16459200"/>
                <a:gd name="connsiteY1" fmla="*/ 0 h 5867400"/>
                <a:gd name="connsiteX2" fmla="*/ 16459200 w 16459200"/>
                <a:gd name="connsiteY2" fmla="*/ 5867400 h 5867400"/>
                <a:gd name="connsiteX3" fmla="*/ 0 w 16459200"/>
                <a:gd name="connsiteY3" fmla="*/ 5867400 h 5867400"/>
                <a:gd name="connsiteX0" fmla="*/ 0 w 16459200"/>
                <a:gd name="connsiteY0" fmla="*/ 6019801 h 6019801"/>
                <a:gd name="connsiteX1" fmla="*/ 16459200 w 16459200"/>
                <a:gd name="connsiteY1" fmla="*/ 0 h 6019801"/>
                <a:gd name="connsiteX2" fmla="*/ 16459200 w 16459200"/>
                <a:gd name="connsiteY2" fmla="*/ 6019801 h 6019801"/>
                <a:gd name="connsiteX3" fmla="*/ 0 w 16459200"/>
                <a:gd name="connsiteY3" fmla="*/ 6019801 h 6019801"/>
              </a:gdLst>
              <a:ahLst/>
              <a:cxnLst>
                <a:cxn ang="0">
                  <a:pos x="connsiteX0" y="connsiteY0"/>
                </a:cxn>
                <a:cxn ang="0">
                  <a:pos x="connsiteX1" y="connsiteY1"/>
                </a:cxn>
                <a:cxn ang="0">
                  <a:pos x="connsiteX2" y="connsiteY2"/>
                </a:cxn>
                <a:cxn ang="0">
                  <a:pos x="connsiteX3" y="connsiteY3"/>
                </a:cxn>
              </a:cxnLst>
              <a:rect l="l" t="t" r="r" b="b"/>
              <a:pathLst>
                <a:path w="16459200" h="6019801">
                  <a:moveTo>
                    <a:pt x="0" y="6019801"/>
                  </a:moveTo>
                  <a:lnTo>
                    <a:pt x="16459200" y="0"/>
                  </a:lnTo>
                  <a:lnTo>
                    <a:pt x="16459200" y="6019801"/>
                  </a:lnTo>
                  <a:lnTo>
                    <a:pt x="0" y="6019801"/>
                  </a:lnTo>
                  <a:close/>
                </a:path>
              </a:pathLst>
            </a:custGeom>
            <a:solidFill>
              <a:srgbClr val="146CB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0" y="3448594"/>
              <a:ext cx="10972800" cy="18497006"/>
            </a:xfrm>
            <a:custGeom>
              <a:avLst/>
              <a:gdLst>
                <a:gd name="connsiteX0" fmla="*/ 0 w 5096435"/>
                <a:gd name="connsiteY0" fmla="*/ 0 h 1492624"/>
                <a:gd name="connsiteX1" fmla="*/ 5096435 w 5096435"/>
                <a:gd name="connsiteY1" fmla="*/ 0 h 1492624"/>
                <a:gd name="connsiteX2" fmla="*/ 5096435 w 5096435"/>
                <a:gd name="connsiteY2" fmla="*/ 1492624 h 1492624"/>
                <a:gd name="connsiteX3" fmla="*/ 0 w 5096435"/>
                <a:gd name="connsiteY3" fmla="*/ 1492624 h 1492624"/>
                <a:gd name="connsiteX4" fmla="*/ 0 w 5096435"/>
                <a:gd name="connsiteY4" fmla="*/ 0 h 1492624"/>
                <a:gd name="connsiteX0" fmla="*/ 699247 w 5795682"/>
                <a:gd name="connsiteY0" fmla="*/ 0 h 7718612"/>
                <a:gd name="connsiteX1" fmla="*/ 5795682 w 5795682"/>
                <a:gd name="connsiteY1" fmla="*/ 0 h 7718612"/>
                <a:gd name="connsiteX2" fmla="*/ 5795682 w 5795682"/>
                <a:gd name="connsiteY2" fmla="*/ 1492624 h 7718612"/>
                <a:gd name="connsiteX3" fmla="*/ 0 w 5795682"/>
                <a:gd name="connsiteY3" fmla="*/ 7718612 h 7718612"/>
                <a:gd name="connsiteX4" fmla="*/ 699247 w 5795682"/>
                <a:gd name="connsiteY4" fmla="*/ 0 h 7718612"/>
                <a:gd name="connsiteX0" fmla="*/ 699247 w 14226988"/>
                <a:gd name="connsiteY0" fmla="*/ 457200 h 8175812"/>
                <a:gd name="connsiteX1" fmla="*/ 5795682 w 14226988"/>
                <a:gd name="connsiteY1" fmla="*/ 457200 h 8175812"/>
                <a:gd name="connsiteX2" fmla="*/ 14226988 w 14226988"/>
                <a:gd name="connsiteY2" fmla="*/ 0 h 8175812"/>
                <a:gd name="connsiteX3" fmla="*/ 0 w 14226988"/>
                <a:gd name="connsiteY3" fmla="*/ 8175812 h 8175812"/>
                <a:gd name="connsiteX4" fmla="*/ 699247 w 14226988"/>
                <a:gd name="connsiteY4" fmla="*/ 457200 h 8175812"/>
                <a:gd name="connsiteX0" fmla="*/ 699247 w 16459200"/>
                <a:gd name="connsiteY0" fmla="*/ 13447 h 7732059"/>
                <a:gd name="connsiteX1" fmla="*/ 5795682 w 16459200"/>
                <a:gd name="connsiteY1" fmla="*/ 13447 h 7732059"/>
                <a:gd name="connsiteX2" fmla="*/ 16459200 w 16459200"/>
                <a:gd name="connsiteY2" fmla="*/ 0 h 7732059"/>
                <a:gd name="connsiteX3" fmla="*/ 0 w 16459200"/>
                <a:gd name="connsiteY3" fmla="*/ 7732059 h 7732059"/>
                <a:gd name="connsiteX4" fmla="*/ 699247 w 16459200"/>
                <a:gd name="connsiteY4" fmla="*/ 13447 h 7732059"/>
                <a:gd name="connsiteX0" fmla="*/ 699247 w 16459200"/>
                <a:gd name="connsiteY0" fmla="*/ 537882 h 8256494"/>
                <a:gd name="connsiteX1" fmla="*/ 7234518 w 16459200"/>
                <a:gd name="connsiteY1" fmla="*/ 0 h 8256494"/>
                <a:gd name="connsiteX2" fmla="*/ 16459200 w 16459200"/>
                <a:gd name="connsiteY2" fmla="*/ 524435 h 8256494"/>
                <a:gd name="connsiteX3" fmla="*/ 0 w 16459200"/>
                <a:gd name="connsiteY3" fmla="*/ 8256494 h 8256494"/>
                <a:gd name="connsiteX4" fmla="*/ 699247 w 16459200"/>
                <a:gd name="connsiteY4" fmla="*/ 537882 h 8256494"/>
                <a:gd name="connsiteX0" fmla="*/ 699247 w 16459200"/>
                <a:gd name="connsiteY0" fmla="*/ 3254188 h 10972800"/>
                <a:gd name="connsiteX1" fmla="*/ 16459200 w 16459200"/>
                <a:gd name="connsiteY1" fmla="*/ 0 h 10972800"/>
                <a:gd name="connsiteX2" fmla="*/ 16459200 w 16459200"/>
                <a:gd name="connsiteY2" fmla="*/ 3240741 h 10972800"/>
                <a:gd name="connsiteX3" fmla="*/ 0 w 16459200"/>
                <a:gd name="connsiteY3" fmla="*/ 10972800 h 10972800"/>
                <a:gd name="connsiteX4" fmla="*/ 699247 w 16459200"/>
                <a:gd name="connsiteY4" fmla="*/ 3254188 h 10972800"/>
                <a:gd name="connsiteX0" fmla="*/ 13473953 w 16459200"/>
                <a:gd name="connsiteY0" fmla="*/ 0 h 10972800"/>
                <a:gd name="connsiteX1" fmla="*/ 16459200 w 16459200"/>
                <a:gd name="connsiteY1" fmla="*/ 0 h 10972800"/>
                <a:gd name="connsiteX2" fmla="*/ 16459200 w 16459200"/>
                <a:gd name="connsiteY2" fmla="*/ 3240741 h 10972800"/>
                <a:gd name="connsiteX3" fmla="*/ 0 w 16459200"/>
                <a:gd name="connsiteY3" fmla="*/ 10972800 h 10972800"/>
                <a:gd name="connsiteX4" fmla="*/ 13473953 w 16459200"/>
                <a:gd name="connsiteY4" fmla="*/ 0 h 10972800"/>
                <a:gd name="connsiteX0" fmla="*/ 13473953 w 16459200"/>
                <a:gd name="connsiteY0" fmla="*/ 0 h 10972800"/>
                <a:gd name="connsiteX1" fmla="*/ 16459200 w 16459200"/>
                <a:gd name="connsiteY1" fmla="*/ 0 h 10972800"/>
                <a:gd name="connsiteX2" fmla="*/ 16459200 w 16459200"/>
                <a:gd name="connsiteY2" fmla="*/ 1219200 h 10972800"/>
                <a:gd name="connsiteX3" fmla="*/ 0 w 16459200"/>
                <a:gd name="connsiteY3" fmla="*/ 10972800 h 10972800"/>
                <a:gd name="connsiteX4" fmla="*/ 13473953 w 16459200"/>
                <a:gd name="connsiteY4" fmla="*/ 0 h 10972800"/>
                <a:gd name="connsiteX0" fmla="*/ 14973300 w 16459200"/>
                <a:gd name="connsiteY0" fmla="*/ 0 h 21945600"/>
                <a:gd name="connsiteX1" fmla="*/ 16459200 w 16459200"/>
                <a:gd name="connsiteY1" fmla="*/ 10972800 h 21945600"/>
                <a:gd name="connsiteX2" fmla="*/ 16459200 w 16459200"/>
                <a:gd name="connsiteY2" fmla="*/ 12192000 h 21945600"/>
                <a:gd name="connsiteX3" fmla="*/ 0 w 16459200"/>
                <a:gd name="connsiteY3" fmla="*/ 21945600 h 21945600"/>
                <a:gd name="connsiteX4" fmla="*/ 14973300 w 16459200"/>
                <a:gd name="connsiteY4" fmla="*/ 0 h 21945600"/>
                <a:gd name="connsiteX0" fmla="*/ 14973300 w 16459200"/>
                <a:gd name="connsiteY0" fmla="*/ 0 h 21945600"/>
                <a:gd name="connsiteX1" fmla="*/ 16459200 w 16459200"/>
                <a:gd name="connsiteY1" fmla="*/ 0 h 21945600"/>
                <a:gd name="connsiteX2" fmla="*/ 16459200 w 16459200"/>
                <a:gd name="connsiteY2" fmla="*/ 12192000 h 21945600"/>
                <a:gd name="connsiteX3" fmla="*/ 0 w 16459200"/>
                <a:gd name="connsiteY3" fmla="*/ 21945600 h 21945600"/>
                <a:gd name="connsiteX4" fmla="*/ 14973300 w 16459200"/>
                <a:gd name="connsiteY4" fmla="*/ 0 h 21945600"/>
                <a:gd name="connsiteX0" fmla="*/ 14973300 w 16459200"/>
                <a:gd name="connsiteY0" fmla="*/ 0 h 21945600"/>
                <a:gd name="connsiteX1" fmla="*/ 16459200 w 16459200"/>
                <a:gd name="connsiteY1" fmla="*/ 0 h 21945600"/>
                <a:gd name="connsiteX2" fmla="*/ 16459200 w 16459200"/>
                <a:gd name="connsiteY2" fmla="*/ 8305800 h 21945600"/>
                <a:gd name="connsiteX3" fmla="*/ 0 w 16459200"/>
                <a:gd name="connsiteY3" fmla="*/ 21945600 h 21945600"/>
                <a:gd name="connsiteX4" fmla="*/ 14973300 w 16459200"/>
                <a:gd name="connsiteY4" fmla="*/ 0 h 21945600"/>
                <a:gd name="connsiteX0" fmla="*/ 14973300 w 16459200"/>
                <a:gd name="connsiteY0" fmla="*/ 0 h 21945600"/>
                <a:gd name="connsiteX1" fmla="*/ 16459200 w 16459200"/>
                <a:gd name="connsiteY1" fmla="*/ 0 h 21945600"/>
                <a:gd name="connsiteX2" fmla="*/ 16459200 w 16459200"/>
                <a:gd name="connsiteY2" fmla="*/ 7620000 h 21945600"/>
                <a:gd name="connsiteX3" fmla="*/ 0 w 16459200"/>
                <a:gd name="connsiteY3" fmla="*/ 21945600 h 21945600"/>
                <a:gd name="connsiteX4" fmla="*/ 14973300 w 16459200"/>
                <a:gd name="connsiteY4" fmla="*/ 0 h 21945600"/>
                <a:gd name="connsiteX0" fmla="*/ 14973300 w 16459200"/>
                <a:gd name="connsiteY0" fmla="*/ 0 h 21945600"/>
                <a:gd name="connsiteX1" fmla="*/ 16459200 w 16459200"/>
                <a:gd name="connsiteY1" fmla="*/ 0 h 21945600"/>
                <a:gd name="connsiteX2" fmla="*/ 16459200 w 16459200"/>
                <a:gd name="connsiteY2" fmla="*/ 8229600 h 21945600"/>
                <a:gd name="connsiteX3" fmla="*/ 0 w 16459200"/>
                <a:gd name="connsiteY3" fmla="*/ 21945600 h 21945600"/>
                <a:gd name="connsiteX4" fmla="*/ 14973300 w 16459200"/>
                <a:gd name="connsiteY4" fmla="*/ 0 h 21945600"/>
                <a:gd name="connsiteX0" fmla="*/ 14970034 w 16459200"/>
                <a:gd name="connsiteY0" fmla="*/ 3448594 h 21945600"/>
                <a:gd name="connsiteX1" fmla="*/ 16459200 w 16459200"/>
                <a:gd name="connsiteY1" fmla="*/ 0 h 21945600"/>
                <a:gd name="connsiteX2" fmla="*/ 16459200 w 16459200"/>
                <a:gd name="connsiteY2" fmla="*/ 8229600 h 21945600"/>
                <a:gd name="connsiteX3" fmla="*/ 0 w 16459200"/>
                <a:gd name="connsiteY3" fmla="*/ 21945600 h 21945600"/>
                <a:gd name="connsiteX4" fmla="*/ 14970034 w 16459200"/>
                <a:gd name="connsiteY4" fmla="*/ 3448594 h 21945600"/>
                <a:gd name="connsiteX0" fmla="*/ 14970034 w 16459200"/>
                <a:gd name="connsiteY0" fmla="*/ 0 h 18497006"/>
                <a:gd name="connsiteX1" fmla="*/ 16459200 w 16459200"/>
                <a:gd name="connsiteY1" fmla="*/ 0 h 18497006"/>
                <a:gd name="connsiteX2" fmla="*/ 16459200 w 16459200"/>
                <a:gd name="connsiteY2" fmla="*/ 4781006 h 18497006"/>
                <a:gd name="connsiteX3" fmla="*/ 0 w 16459200"/>
                <a:gd name="connsiteY3" fmla="*/ 18497006 h 18497006"/>
                <a:gd name="connsiteX4" fmla="*/ 14970034 w 16459200"/>
                <a:gd name="connsiteY4" fmla="*/ 0 h 18497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59200" h="18497006">
                  <a:moveTo>
                    <a:pt x="14970034" y="0"/>
                  </a:moveTo>
                  <a:lnTo>
                    <a:pt x="16459200" y="0"/>
                  </a:lnTo>
                  <a:lnTo>
                    <a:pt x="16459200" y="4781006"/>
                  </a:lnTo>
                  <a:lnTo>
                    <a:pt x="0" y="18497006"/>
                  </a:lnTo>
                  <a:lnTo>
                    <a:pt x="14970034" y="0"/>
                  </a:lnTo>
                  <a:close/>
                </a:path>
              </a:pathLst>
            </a:custGeom>
            <a:solidFill>
              <a:srgbClr val="146FBC">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0" y="13030200"/>
              <a:ext cx="10972800" cy="8915400"/>
            </a:xfrm>
            <a:custGeom>
              <a:avLst/>
              <a:gdLst>
                <a:gd name="connsiteX0" fmla="*/ 0 w 3778623"/>
                <a:gd name="connsiteY0" fmla="*/ 5553635 h 5553635"/>
                <a:gd name="connsiteX1" fmla="*/ 1889312 w 3778623"/>
                <a:gd name="connsiteY1" fmla="*/ 0 h 5553635"/>
                <a:gd name="connsiteX2" fmla="*/ 3778623 w 3778623"/>
                <a:gd name="connsiteY2" fmla="*/ 5553635 h 5553635"/>
                <a:gd name="connsiteX3" fmla="*/ 0 w 3778623"/>
                <a:gd name="connsiteY3" fmla="*/ 5553635 h 5553635"/>
                <a:gd name="connsiteX0" fmla="*/ 0 w 6548718"/>
                <a:gd name="connsiteY0" fmla="*/ 7436223 h 7436223"/>
                <a:gd name="connsiteX1" fmla="*/ 4659407 w 6548718"/>
                <a:gd name="connsiteY1" fmla="*/ 0 h 7436223"/>
                <a:gd name="connsiteX2" fmla="*/ 6548718 w 6548718"/>
                <a:gd name="connsiteY2" fmla="*/ 5553635 h 7436223"/>
                <a:gd name="connsiteX3" fmla="*/ 0 w 6548718"/>
                <a:gd name="connsiteY3" fmla="*/ 7436223 h 7436223"/>
                <a:gd name="connsiteX0" fmla="*/ 0 w 16459200"/>
                <a:gd name="connsiteY0" fmla="*/ 7436223 h 7436223"/>
                <a:gd name="connsiteX1" fmla="*/ 4659407 w 16459200"/>
                <a:gd name="connsiteY1" fmla="*/ 0 h 7436223"/>
                <a:gd name="connsiteX2" fmla="*/ 16459200 w 16459200"/>
                <a:gd name="connsiteY2" fmla="*/ 7436223 h 7436223"/>
                <a:gd name="connsiteX3" fmla="*/ 0 w 16459200"/>
                <a:gd name="connsiteY3" fmla="*/ 7436223 h 7436223"/>
                <a:gd name="connsiteX0" fmla="*/ 0 w 16459200"/>
                <a:gd name="connsiteY0" fmla="*/ 8431305 h 8431305"/>
                <a:gd name="connsiteX1" fmla="*/ 16459200 w 16459200"/>
                <a:gd name="connsiteY1" fmla="*/ 0 h 8431305"/>
                <a:gd name="connsiteX2" fmla="*/ 16459200 w 16459200"/>
                <a:gd name="connsiteY2" fmla="*/ 8431305 h 8431305"/>
                <a:gd name="connsiteX3" fmla="*/ 0 w 16459200"/>
                <a:gd name="connsiteY3" fmla="*/ 8431305 h 8431305"/>
                <a:gd name="connsiteX0" fmla="*/ 0 w 16459200"/>
                <a:gd name="connsiteY0" fmla="*/ 9036423 h 9036423"/>
                <a:gd name="connsiteX1" fmla="*/ 16459200 w 16459200"/>
                <a:gd name="connsiteY1" fmla="*/ 0 h 9036423"/>
                <a:gd name="connsiteX2" fmla="*/ 16459200 w 16459200"/>
                <a:gd name="connsiteY2" fmla="*/ 9036423 h 9036423"/>
                <a:gd name="connsiteX3" fmla="*/ 0 w 16459200"/>
                <a:gd name="connsiteY3" fmla="*/ 9036423 h 9036423"/>
                <a:gd name="connsiteX0" fmla="*/ 0 w 16208188"/>
                <a:gd name="connsiteY0" fmla="*/ 10067364 h 10067364"/>
                <a:gd name="connsiteX1" fmla="*/ 16208188 w 16208188"/>
                <a:gd name="connsiteY1" fmla="*/ 0 h 10067364"/>
                <a:gd name="connsiteX2" fmla="*/ 16208188 w 16208188"/>
                <a:gd name="connsiteY2" fmla="*/ 9036423 h 10067364"/>
                <a:gd name="connsiteX3" fmla="*/ 0 w 16208188"/>
                <a:gd name="connsiteY3" fmla="*/ 10067364 h 10067364"/>
                <a:gd name="connsiteX0" fmla="*/ 0 w 16208188"/>
                <a:gd name="connsiteY0" fmla="*/ 10972801 h 10972801"/>
                <a:gd name="connsiteX1" fmla="*/ 8973670 w 16208188"/>
                <a:gd name="connsiteY1" fmla="*/ 0 h 10972801"/>
                <a:gd name="connsiteX2" fmla="*/ 16208188 w 16208188"/>
                <a:gd name="connsiteY2" fmla="*/ 9941860 h 10972801"/>
                <a:gd name="connsiteX3" fmla="*/ 0 w 16208188"/>
                <a:gd name="connsiteY3" fmla="*/ 10972801 h 10972801"/>
                <a:gd name="connsiteX0" fmla="*/ 0 w 12362329"/>
                <a:gd name="connsiteY0" fmla="*/ 10972801 h 10972801"/>
                <a:gd name="connsiteX1" fmla="*/ 8973670 w 12362329"/>
                <a:gd name="connsiteY1" fmla="*/ 0 h 10972801"/>
                <a:gd name="connsiteX2" fmla="*/ 12362329 w 12362329"/>
                <a:gd name="connsiteY2" fmla="*/ 1 h 10972801"/>
                <a:gd name="connsiteX3" fmla="*/ 0 w 12362329"/>
                <a:gd name="connsiteY3" fmla="*/ 10972801 h 10972801"/>
                <a:gd name="connsiteX0" fmla="*/ 0 w 16459199"/>
                <a:gd name="connsiteY0" fmla="*/ 10972801 h 10972801"/>
                <a:gd name="connsiteX1" fmla="*/ 8973670 w 16459199"/>
                <a:gd name="connsiteY1" fmla="*/ 0 h 10972801"/>
                <a:gd name="connsiteX2" fmla="*/ 16459199 w 16459199"/>
                <a:gd name="connsiteY2" fmla="*/ 1219200 h 10972801"/>
                <a:gd name="connsiteX3" fmla="*/ 0 w 16459199"/>
                <a:gd name="connsiteY3" fmla="*/ 10972801 h 10972801"/>
                <a:gd name="connsiteX0" fmla="*/ 0 w 16459199"/>
                <a:gd name="connsiteY0" fmla="*/ 10972801 h 10972801"/>
                <a:gd name="connsiteX1" fmla="*/ 13487398 w 16459199"/>
                <a:gd name="connsiteY1" fmla="*/ 0 h 10972801"/>
                <a:gd name="connsiteX2" fmla="*/ 16459199 w 16459199"/>
                <a:gd name="connsiteY2" fmla="*/ 1219200 h 10972801"/>
                <a:gd name="connsiteX3" fmla="*/ 0 w 16459199"/>
                <a:gd name="connsiteY3" fmla="*/ 10972801 h 10972801"/>
                <a:gd name="connsiteX0" fmla="*/ 0 w 16459199"/>
                <a:gd name="connsiteY0" fmla="*/ 10972801 h 10972801"/>
                <a:gd name="connsiteX1" fmla="*/ 13487398 w 16459199"/>
                <a:gd name="connsiteY1" fmla="*/ 0 h 10972801"/>
                <a:gd name="connsiteX2" fmla="*/ 16459199 w 16459199"/>
                <a:gd name="connsiteY2" fmla="*/ 5867401 h 10972801"/>
                <a:gd name="connsiteX3" fmla="*/ 0 w 16459199"/>
                <a:gd name="connsiteY3" fmla="*/ 10972801 h 10972801"/>
                <a:gd name="connsiteX0" fmla="*/ 0 w 16459199"/>
                <a:gd name="connsiteY0" fmla="*/ 8915400 h 8915400"/>
                <a:gd name="connsiteX1" fmla="*/ 16459199 w 16459199"/>
                <a:gd name="connsiteY1" fmla="*/ 0 h 8915400"/>
                <a:gd name="connsiteX2" fmla="*/ 16459199 w 16459199"/>
                <a:gd name="connsiteY2" fmla="*/ 3810000 h 8915400"/>
                <a:gd name="connsiteX3" fmla="*/ 0 w 16459199"/>
                <a:gd name="connsiteY3" fmla="*/ 8915400 h 8915400"/>
              </a:gdLst>
              <a:ahLst/>
              <a:cxnLst>
                <a:cxn ang="0">
                  <a:pos x="connsiteX0" y="connsiteY0"/>
                </a:cxn>
                <a:cxn ang="0">
                  <a:pos x="connsiteX1" y="connsiteY1"/>
                </a:cxn>
                <a:cxn ang="0">
                  <a:pos x="connsiteX2" y="connsiteY2"/>
                </a:cxn>
                <a:cxn ang="0">
                  <a:pos x="connsiteX3" y="connsiteY3"/>
                </a:cxn>
              </a:cxnLst>
              <a:rect l="l" t="t" r="r" b="b"/>
              <a:pathLst>
                <a:path w="16459199" h="8915400">
                  <a:moveTo>
                    <a:pt x="0" y="8915400"/>
                  </a:moveTo>
                  <a:lnTo>
                    <a:pt x="16459199" y="0"/>
                  </a:lnTo>
                  <a:lnTo>
                    <a:pt x="16459199" y="3810000"/>
                  </a:lnTo>
                  <a:lnTo>
                    <a:pt x="0" y="8915400"/>
                  </a:lnTo>
                  <a:close/>
                </a:path>
              </a:pathLst>
            </a:custGeom>
            <a:solidFill>
              <a:srgbClr val="145FAC">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0" y="8534400"/>
              <a:ext cx="10972800" cy="13411200"/>
            </a:xfrm>
            <a:custGeom>
              <a:avLst/>
              <a:gdLst>
                <a:gd name="connsiteX0" fmla="*/ 0 w 3778623"/>
                <a:gd name="connsiteY0" fmla="*/ 5553635 h 5553635"/>
                <a:gd name="connsiteX1" fmla="*/ 1889312 w 3778623"/>
                <a:gd name="connsiteY1" fmla="*/ 0 h 5553635"/>
                <a:gd name="connsiteX2" fmla="*/ 3778623 w 3778623"/>
                <a:gd name="connsiteY2" fmla="*/ 5553635 h 5553635"/>
                <a:gd name="connsiteX3" fmla="*/ 0 w 3778623"/>
                <a:gd name="connsiteY3" fmla="*/ 5553635 h 5553635"/>
                <a:gd name="connsiteX0" fmla="*/ 0 w 6548718"/>
                <a:gd name="connsiteY0" fmla="*/ 7436223 h 7436223"/>
                <a:gd name="connsiteX1" fmla="*/ 4659407 w 6548718"/>
                <a:gd name="connsiteY1" fmla="*/ 0 h 7436223"/>
                <a:gd name="connsiteX2" fmla="*/ 6548718 w 6548718"/>
                <a:gd name="connsiteY2" fmla="*/ 5553635 h 7436223"/>
                <a:gd name="connsiteX3" fmla="*/ 0 w 6548718"/>
                <a:gd name="connsiteY3" fmla="*/ 7436223 h 7436223"/>
                <a:gd name="connsiteX0" fmla="*/ 0 w 16459200"/>
                <a:gd name="connsiteY0" fmla="*/ 7436223 h 7436223"/>
                <a:gd name="connsiteX1" fmla="*/ 4659407 w 16459200"/>
                <a:gd name="connsiteY1" fmla="*/ 0 h 7436223"/>
                <a:gd name="connsiteX2" fmla="*/ 16459200 w 16459200"/>
                <a:gd name="connsiteY2" fmla="*/ 7436223 h 7436223"/>
                <a:gd name="connsiteX3" fmla="*/ 0 w 16459200"/>
                <a:gd name="connsiteY3" fmla="*/ 7436223 h 7436223"/>
                <a:gd name="connsiteX0" fmla="*/ 0 w 16459200"/>
                <a:gd name="connsiteY0" fmla="*/ 8431305 h 8431305"/>
                <a:gd name="connsiteX1" fmla="*/ 16459200 w 16459200"/>
                <a:gd name="connsiteY1" fmla="*/ 0 h 8431305"/>
                <a:gd name="connsiteX2" fmla="*/ 16459200 w 16459200"/>
                <a:gd name="connsiteY2" fmla="*/ 8431305 h 8431305"/>
                <a:gd name="connsiteX3" fmla="*/ 0 w 16459200"/>
                <a:gd name="connsiteY3" fmla="*/ 8431305 h 8431305"/>
                <a:gd name="connsiteX0" fmla="*/ 0 w 16459200"/>
                <a:gd name="connsiteY0" fmla="*/ 9036423 h 9036423"/>
                <a:gd name="connsiteX1" fmla="*/ 16459200 w 16459200"/>
                <a:gd name="connsiteY1" fmla="*/ 0 h 9036423"/>
                <a:gd name="connsiteX2" fmla="*/ 16459200 w 16459200"/>
                <a:gd name="connsiteY2" fmla="*/ 9036423 h 9036423"/>
                <a:gd name="connsiteX3" fmla="*/ 0 w 16459200"/>
                <a:gd name="connsiteY3" fmla="*/ 9036423 h 9036423"/>
                <a:gd name="connsiteX0" fmla="*/ 0 w 16208188"/>
                <a:gd name="connsiteY0" fmla="*/ 10067364 h 10067364"/>
                <a:gd name="connsiteX1" fmla="*/ 16208188 w 16208188"/>
                <a:gd name="connsiteY1" fmla="*/ 0 h 10067364"/>
                <a:gd name="connsiteX2" fmla="*/ 16208188 w 16208188"/>
                <a:gd name="connsiteY2" fmla="*/ 9036423 h 10067364"/>
                <a:gd name="connsiteX3" fmla="*/ 0 w 16208188"/>
                <a:gd name="connsiteY3" fmla="*/ 10067364 h 10067364"/>
                <a:gd name="connsiteX0" fmla="*/ 0 w 16208188"/>
                <a:gd name="connsiteY0" fmla="*/ 10972801 h 10972801"/>
                <a:gd name="connsiteX1" fmla="*/ 8973670 w 16208188"/>
                <a:gd name="connsiteY1" fmla="*/ 0 h 10972801"/>
                <a:gd name="connsiteX2" fmla="*/ 16208188 w 16208188"/>
                <a:gd name="connsiteY2" fmla="*/ 9941860 h 10972801"/>
                <a:gd name="connsiteX3" fmla="*/ 0 w 16208188"/>
                <a:gd name="connsiteY3" fmla="*/ 10972801 h 10972801"/>
                <a:gd name="connsiteX0" fmla="*/ 0 w 12362329"/>
                <a:gd name="connsiteY0" fmla="*/ 10972801 h 10972801"/>
                <a:gd name="connsiteX1" fmla="*/ 8973670 w 12362329"/>
                <a:gd name="connsiteY1" fmla="*/ 0 h 10972801"/>
                <a:gd name="connsiteX2" fmla="*/ 12362329 w 12362329"/>
                <a:gd name="connsiteY2" fmla="*/ 1 h 10972801"/>
                <a:gd name="connsiteX3" fmla="*/ 0 w 12362329"/>
                <a:gd name="connsiteY3" fmla="*/ 10972801 h 10972801"/>
                <a:gd name="connsiteX0" fmla="*/ 0 w 12362329"/>
                <a:gd name="connsiteY0" fmla="*/ 10972800 h 10972800"/>
                <a:gd name="connsiteX1" fmla="*/ 4953000 w 12362329"/>
                <a:gd name="connsiteY1" fmla="*/ 0 h 10972800"/>
                <a:gd name="connsiteX2" fmla="*/ 12362329 w 12362329"/>
                <a:gd name="connsiteY2" fmla="*/ 0 h 10972800"/>
                <a:gd name="connsiteX3" fmla="*/ 0 w 12362329"/>
                <a:gd name="connsiteY3" fmla="*/ 10972800 h 10972800"/>
                <a:gd name="connsiteX0" fmla="*/ 0 w 8812305"/>
                <a:gd name="connsiteY0" fmla="*/ 10972801 h 10972801"/>
                <a:gd name="connsiteX1" fmla="*/ 4953000 w 8812305"/>
                <a:gd name="connsiteY1" fmla="*/ 1 h 10972801"/>
                <a:gd name="connsiteX2" fmla="*/ 8812305 w 8812305"/>
                <a:gd name="connsiteY2" fmla="*/ 0 h 10972801"/>
                <a:gd name="connsiteX3" fmla="*/ 0 w 8812305"/>
                <a:gd name="connsiteY3" fmla="*/ 10972801 h 10972801"/>
                <a:gd name="connsiteX0" fmla="*/ 0 w 13258800"/>
                <a:gd name="connsiteY0" fmla="*/ 10972801 h 10972801"/>
                <a:gd name="connsiteX1" fmla="*/ 4953000 w 13258800"/>
                <a:gd name="connsiteY1" fmla="*/ 1 h 10972801"/>
                <a:gd name="connsiteX2" fmla="*/ 13258800 w 13258800"/>
                <a:gd name="connsiteY2" fmla="*/ 0 h 10972801"/>
                <a:gd name="connsiteX3" fmla="*/ 0 w 13258800"/>
                <a:gd name="connsiteY3" fmla="*/ 10972801 h 10972801"/>
                <a:gd name="connsiteX0" fmla="*/ 0 w 13258800"/>
                <a:gd name="connsiteY0" fmla="*/ 10972801 h 10972801"/>
                <a:gd name="connsiteX1" fmla="*/ 7543800 w 13258800"/>
                <a:gd name="connsiteY1" fmla="*/ 0 h 10972801"/>
                <a:gd name="connsiteX2" fmla="*/ 13258800 w 13258800"/>
                <a:gd name="connsiteY2" fmla="*/ 0 h 10972801"/>
                <a:gd name="connsiteX3" fmla="*/ 0 w 13258800"/>
                <a:gd name="connsiteY3" fmla="*/ 10972801 h 10972801"/>
                <a:gd name="connsiteX0" fmla="*/ 0 w 13258800"/>
                <a:gd name="connsiteY0" fmla="*/ 10972801 h 10972801"/>
                <a:gd name="connsiteX1" fmla="*/ 7429500 w 13258800"/>
                <a:gd name="connsiteY1" fmla="*/ 0 h 10972801"/>
                <a:gd name="connsiteX2" fmla="*/ 13258800 w 13258800"/>
                <a:gd name="connsiteY2" fmla="*/ 0 h 10972801"/>
                <a:gd name="connsiteX3" fmla="*/ 0 w 13258800"/>
                <a:gd name="connsiteY3" fmla="*/ 10972801 h 10972801"/>
                <a:gd name="connsiteX0" fmla="*/ 0 w 16459200"/>
                <a:gd name="connsiteY0" fmla="*/ 10972801 h 10972801"/>
                <a:gd name="connsiteX1" fmla="*/ 7429500 w 16459200"/>
                <a:gd name="connsiteY1" fmla="*/ 0 h 10972801"/>
                <a:gd name="connsiteX2" fmla="*/ 16459200 w 16459200"/>
                <a:gd name="connsiteY2" fmla="*/ 1219201 h 10972801"/>
                <a:gd name="connsiteX3" fmla="*/ 0 w 16459200"/>
                <a:gd name="connsiteY3" fmla="*/ 10972801 h 10972801"/>
                <a:gd name="connsiteX0" fmla="*/ 0 w 16459200"/>
                <a:gd name="connsiteY0" fmla="*/ 13411200 h 13411200"/>
                <a:gd name="connsiteX1" fmla="*/ 16459200 w 16459200"/>
                <a:gd name="connsiteY1" fmla="*/ 0 h 13411200"/>
                <a:gd name="connsiteX2" fmla="*/ 16459200 w 16459200"/>
                <a:gd name="connsiteY2" fmla="*/ 3657600 h 13411200"/>
                <a:gd name="connsiteX3" fmla="*/ 0 w 16459200"/>
                <a:gd name="connsiteY3" fmla="*/ 13411200 h 13411200"/>
              </a:gdLst>
              <a:ahLst/>
              <a:cxnLst>
                <a:cxn ang="0">
                  <a:pos x="connsiteX0" y="connsiteY0"/>
                </a:cxn>
                <a:cxn ang="0">
                  <a:pos x="connsiteX1" y="connsiteY1"/>
                </a:cxn>
                <a:cxn ang="0">
                  <a:pos x="connsiteX2" y="connsiteY2"/>
                </a:cxn>
                <a:cxn ang="0">
                  <a:pos x="connsiteX3" y="connsiteY3"/>
                </a:cxn>
              </a:cxnLst>
              <a:rect l="l" t="t" r="r" b="b"/>
              <a:pathLst>
                <a:path w="16459200" h="13411200">
                  <a:moveTo>
                    <a:pt x="0" y="13411200"/>
                  </a:moveTo>
                  <a:lnTo>
                    <a:pt x="16459200" y="0"/>
                  </a:lnTo>
                  <a:lnTo>
                    <a:pt x="16459200" y="3657600"/>
                  </a:lnTo>
                  <a:lnTo>
                    <a:pt x="0" y="13411200"/>
                  </a:lnTo>
                  <a:close/>
                </a:path>
              </a:pathLst>
            </a:custGeom>
            <a:solidFill>
              <a:srgbClr val="1458A4">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0" y="3448594"/>
              <a:ext cx="9666514" cy="18497004"/>
            </a:xfrm>
            <a:custGeom>
              <a:avLst/>
              <a:gdLst>
                <a:gd name="connsiteX0" fmla="*/ 0 w 3778623"/>
                <a:gd name="connsiteY0" fmla="*/ 5553635 h 5553635"/>
                <a:gd name="connsiteX1" fmla="*/ 1889312 w 3778623"/>
                <a:gd name="connsiteY1" fmla="*/ 0 h 5553635"/>
                <a:gd name="connsiteX2" fmla="*/ 3778623 w 3778623"/>
                <a:gd name="connsiteY2" fmla="*/ 5553635 h 5553635"/>
                <a:gd name="connsiteX3" fmla="*/ 0 w 3778623"/>
                <a:gd name="connsiteY3" fmla="*/ 5553635 h 5553635"/>
                <a:gd name="connsiteX0" fmla="*/ 0 w 6548718"/>
                <a:gd name="connsiteY0" fmla="*/ 7436223 h 7436223"/>
                <a:gd name="connsiteX1" fmla="*/ 4659407 w 6548718"/>
                <a:gd name="connsiteY1" fmla="*/ 0 h 7436223"/>
                <a:gd name="connsiteX2" fmla="*/ 6548718 w 6548718"/>
                <a:gd name="connsiteY2" fmla="*/ 5553635 h 7436223"/>
                <a:gd name="connsiteX3" fmla="*/ 0 w 6548718"/>
                <a:gd name="connsiteY3" fmla="*/ 7436223 h 7436223"/>
                <a:gd name="connsiteX0" fmla="*/ 0 w 16459200"/>
                <a:gd name="connsiteY0" fmla="*/ 7436223 h 7436223"/>
                <a:gd name="connsiteX1" fmla="*/ 4659407 w 16459200"/>
                <a:gd name="connsiteY1" fmla="*/ 0 h 7436223"/>
                <a:gd name="connsiteX2" fmla="*/ 16459200 w 16459200"/>
                <a:gd name="connsiteY2" fmla="*/ 7436223 h 7436223"/>
                <a:gd name="connsiteX3" fmla="*/ 0 w 16459200"/>
                <a:gd name="connsiteY3" fmla="*/ 7436223 h 7436223"/>
                <a:gd name="connsiteX0" fmla="*/ 0 w 16459200"/>
                <a:gd name="connsiteY0" fmla="*/ 8431305 h 8431305"/>
                <a:gd name="connsiteX1" fmla="*/ 16459200 w 16459200"/>
                <a:gd name="connsiteY1" fmla="*/ 0 h 8431305"/>
                <a:gd name="connsiteX2" fmla="*/ 16459200 w 16459200"/>
                <a:gd name="connsiteY2" fmla="*/ 8431305 h 8431305"/>
                <a:gd name="connsiteX3" fmla="*/ 0 w 16459200"/>
                <a:gd name="connsiteY3" fmla="*/ 8431305 h 8431305"/>
                <a:gd name="connsiteX0" fmla="*/ 0 w 16459200"/>
                <a:gd name="connsiteY0" fmla="*/ 9036423 h 9036423"/>
                <a:gd name="connsiteX1" fmla="*/ 16459200 w 16459200"/>
                <a:gd name="connsiteY1" fmla="*/ 0 h 9036423"/>
                <a:gd name="connsiteX2" fmla="*/ 16459200 w 16459200"/>
                <a:gd name="connsiteY2" fmla="*/ 9036423 h 9036423"/>
                <a:gd name="connsiteX3" fmla="*/ 0 w 16459200"/>
                <a:gd name="connsiteY3" fmla="*/ 9036423 h 9036423"/>
                <a:gd name="connsiteX0" fmla="*/ 0 w 16208188"/>
                <a:gd name="connsiteY0" fmla="*/ 10067364 h 10067364"/>
                <a:gd name="connsiteX1" fmla="*/ 16208188 w 16208188"/>
                <a:gd name="connsiteY1" fmla="*/ 0 h 10067364"/>
                <a:gd name="connsiteX2" fmla="*/ 16208188 w 16208188"/>
                <a:gd name="connsiteY2" fmla="*/ 9036423 h 10067364"/>
                <a:gd name="connsiteX3" fmla="*/ 0 w 16208188"/>
                <a:gd name="connsiteY3" fmla="*/ 10067364 h 10067364"/>
                <a:gd name="connsiteX0" fmla="*/ 0 w 16208188"/>
                <a:gd name="connsiteY0" fmla="*/ 10972801 h 10972801"/>
                <a:gd name="connsiteX1" fmla="*/ 8973670 w 16208188"/>
                <a:gd name="connsiteY1" fmla="*/ 0 h 10972801"/>
                <a:gd name="connsiteX2" fmla="*/ 16208188 w 16208188"/>
                <a:gd name="connsiteY2" fmla="*/ 9941860 h 10972801"/>
                <a:gd name="connsiteX3" fmla="*/ 0 w 16208188"/>
                <a:gd name="connsiteY3" fmla="*/ 10972801 h 10972801"/>
                <a:gd name="connsiteX0" fmla="*/ 0 w 12362329"/>
                <a:gd name="connsiteY0" fmla="*/ 10972801 h 10972801"/>
                <a:gd name="connsiteX1" fmla="*/ 8973670 w 12362329"/>
                <a:gd name="connsiteY1" fmla="*/ 0 h 10972801"/>
                <a:gd name="connsiteX2" fmla="*/ 12362329 w 12362329"/>
                <a:gd name="connsiteY2" fmla="*/ 1 h 10972801"/>
                <a:gd name="connsiteX3" fmla="*/ 0 w 12362329"/>
                <a:gd name="connsiteY3" fmla="*/ 10972801 h 10972801"/>
                <a:gd name="connsiteX0" fmla="*/ 0 w 12362329"/>
                <a:gd name="connsiteY0" fmla="*/ 10972800 h 10972800"/>
                <a:gd name="connsiteX1" fmla="*/ 4953000 w 12362329"/>
                <a:gd name="connsiteY1" fmla="*/ 0 h 10972800"/>
                <a:gd name="connsiteX2" fmla="*/ 12362329 w 12362329"/>
                <a:gd name="connsiteY2" fmla="*/ 0 h 10972800"/>
                <a:gd name="connsiteX3" fmla="*/ 0 w 12362329"/>
                <a:gd name="connsiteY3" fmla="*/ 10972800 h 10972800"/>
                <a:gd name="connsiteX0" fmla="*/ 0 w 8812305"/>
                <a:gd name="connsiteY0" fmla="*/ 10972801 h 10972801"/>
                <a:gd name="connsiteX1" fmla="*/ 4953000 w 8812305"/>
                <a:gd name="connsiteY1" fmla="*/ 1 h 10972801"/>
                <a:gd name="connsiteX2" fmla="*/ 8812305 w 8812305"/>
                <a:gd name="connsiteY2" fmla="*/ 0 h 10972801"/>
                <a:gd name="connsiteX3" fmla="*/ 0 w 8812305"/>
                <a:gd name="connsiteY3" fmla="*/ 10972801 h 10972801"/>
                <a:gd name="connsiteX0" fmla="*/ 0 w 8812305"/>
                <a:gd name="connsiteY0" fmla="*/ 10972801 h 10972801"/>
                <a:gd name="connsiteX1" fmla="*/ 1483659 w 8812305"/>
                <a:gd name="connsiteY1" fmla="*/ 1 h 10972801"/>
                <a:gd name="connsiteX2" fmla="*/ 8812305 w 8812305"/>
                <a:gd name="connsiteY2" fmla="*/ 0 h 10972801"/>
                <a:gd name="connsiteX3" fmla="*/ 0 w 8812305"/>
                <a:gd name="connsiteY3" fmla="*/ 10972801 h 10972801"/>
                <a:gd name="connsiteX0" fmla="*/ 0 w 4845423"/>
                <a:gd name="connsiteY0" fmla="*/ 10972800 h 10972800"/>
                <a:gd name="connsiteX1" fmla="*/ 1483659 w 4845423"/>
                <a:gd name="connsiteY1" fmla="*/ 0 h 10972800"/>
                <a:gd name="connsiteX2" fmla="*/ 4845423 w 4845423"/>
                <a:gd name="connsiteY2" fmla="*/ 0 h 10972800"/>
                <a:gd name="connsiteX3" fmla="*/ 0 w 4845423"/>
                <a:gd name="connsiteY3" fmla="*/ 10972800 h 10972800"/>
                <a:gd name="connsiteX0" fmla="*/ 0 w 7315200"/>
                <a:gd name="connsiteY0" fmla="*/ 10972801 h 10972801"/>
                <a:gd name="connsiteX1" fmla="*/ 1483659 w 7315200"/>
                <a:gd name="connsiteY1" fmla="*/ 1 h 10972801"/>
                <a:gd name="connsiteX2" fmla="*/ 7315200 w 7315200"/>
                <a:gd name="connsiteY2" fmla="*/ 0 h 10972801"/>
                <a:gd name="connsiteX3" fmla="*/ 0 w 7315200"/>
                <a:gd name="connsiteY3" fmla="*/ 10972801 h 10972801"/>
                <a:gd name="connsiteX0" fmla="*/ 0 w 7315200"/>
                <a:gd name="connsiteY0" fmla="*/ 10972801 h 10972801"/>
                <a:gd name="connsiteX1" fmla="*/ 2743200 w 7315200"/>
                <a:gd name="connsiteY1" fmla="*/ 1 h 10972801"/>
                <a:gd name="connsiteX2" fmla="*/ 7315200 w 7315200"/>
                <a:gd name="connsiteY2" fmla="*/ 0 h 10972801"/>
                <a:gd name="connsiteX3" fmla="*/ 0 w 7315200"/>
                <a:gd name="connsiteY3" fmla="*/ 10972801 h 10972801"/>
                <a:gd name="connsiteX0" fmla="*/ 0 w 7315200"/>
                <a:gd name="connsiteY0" fmla="*/ 10972801 h 10972801"/>
                <a:gd name="connsiteX1" fmla="*/ 2286000 w 7315200"/>
                <a:gd name="connsiteY1" fmla="*/ 1 h 10972801"/>
                <a:gd name="connsiteX2" fmla="*/ 7315200 w 7315200"/>
                <a:gd name="connsiteY2" fmla="*/ 0 h 10972801"/>
                <a:gd name="connsiteX3" fmla="*/ 0 w 7315200"/>
                <a:gd name="connsiteY3" fmla="*/ 10972801 h 10972801"/>
                <a:gd name="connsiteX0" fmla="*/ 0 w 14516100"/>
                <a:gd name="connsiteY0" fmla="*/ 21945599 h 21945599"/>
                <a:gd name="connsiteX1" fmla="*/ 2286000 w 14516100"/>
                <a:gd name="connsiteY1" fmla="*/ 10972799 h 21945599"/>
                <a:gd name="connsiteX2" fmla="*/ 14516100 w 14516100"/>
                <a:gd name="connsiteY2" fmla="*/ 0 h 21945599"/>
                <a:gd name="connsiteX3" fmla="*/ 0 w 14516100"/>
                <a:gd name="connsiteY3" fmla="*/ 21945599 h 21945599"/>
                <a:gd name="connsiteX0" fmla="*/ 0 w 14516100"/>
                <a:gd name="connsiteY0" fmla="*/ 21945599 h 21945599"/>
                <a:gd name="connsiteX1" fmla="*/ 4572000 w 14516100"/>
                <a:gd name="connsiteY1" fmla="*/ 0 h 21945599"/>
                <a:gd name="connsiteX2" fmla="*/ 14516100 w 14516100"/>
                <a:gd name="connsiteY2" fmla="*/ 0 h 21945599"/>
                <a:gd name="connsiteX3" fmla="*/ 0 w 14516100"/>
                <a:gd name="connsiteY3" fmla="*/ 21945599 h 21945599"/>
                <a:gd name="connsiteX0" fmla="*/ 0 w 14499770"/>
                <a:gd name="connsiteY0" fmla="*/ 21945599 h 21945599"/>
                <a:gd name="connsiteX1" fmla="*/ 4572000 w 14499770"/>
                <a:gd name="connsiteY1" fmla="*/ 0 h 21945599"/>
                <a:gd name="connsiteX2" fmla="*/ 14499770 w 14499770"/>
                <a:gd name="connsiteY2" fmla="*/ 3448594 h 21945599"/>
                <a:gd name="connsiteX3" fmla="*/ 0 w 14499770"/>
                <a:gd name="connsiteY3" fmla="*/ 21945599 h 21945599"/>
                <a:gd name="connsiteX0" fmla="*/ 0 w 14499770"/>
                <a:gd name="connsiteY0" fmla="*/ 18497005 h 18497005"/>
                <a:gd name="connsiteX1" fmla="*/ 4624251 w 14499770"/>
                <a:gd name="connsiteY1" fmla="*/ 0 h 18497005"/>
                <a:gd name="connsiteX2" fmla="*/ 14499770 w 14499770"/>
                <a:gd name="connsiteY2" fmla="*/ 0 h 18497005"/>
                <a:gd name="connsiteX3" fmla="*/ 0 w 14499770"/>
                <a:gd name="connsiteY3" fmla="*/ 18497005 h 18497005"/>
              </a:gdLst>
              <a:ahLst/>
              <a:cxnLst>
                <a:cxn ang="0">
                  <a:pos x="connsiteX0" y="connsiteY0"/>
                </a:cxn>
                <a:cxn ang="0">
                  <a:pos x="connsiteX1" y="connsiteY1"/>
                </a:cxn>
                <a:cxn ang="0">
                  <a:pos x="connsiteX2" y="connsiteY2"/>
                </a:cxn>
                <a:cxn ang="0">
                  <a:pos x="connsiteX3" y="connsiteY3"/>
                </a:cxn>
              </a:cxnLst>
              <a:rect l="l" t="t" r="r" b="b"/>
              <a:pathLst>
                <a:path w="14499770" h="18497005">
                  <a:moveTo>
                    <a:pt x="0" y="18497005"/>
                  </a:moveTo>
                  <a:lnTo>
                    <a:pt x="4624251" y="0"/>
                  </a:lnTo>
                  <a:lnTo>
                    <a:pt x="14499770" y="0"/>
                  </a:lnTo>
                  <a:lnTo>
                    <a:pt x="0" y="18497005"/>
                  </a:lnTo>
                  <a:close/>
                </a:path>
              </a:pathLst>
            </a:custGeom>
            <a:solidFill>
              <a:srgbClr val="145FA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ounded Rectangle 16"/>
          <p:cNvSpPr/>
          <p:nvPr/>
        </p:nvSpPr>
        <p:spPr>
          <a:xfrm>
            <a:off x="1243266" y="1633953"/>
            <a:ext cx="34919343" cy="17937648"/>
          </a:xfrm>
          <a:prstGeom prst="roundRect">
            <a:avLst>
              <a:gd name="adj" fmla="val 1508"/>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268947" tIns="134473" rIns="268947" bIns="134473" rtlCol="0" anchor="ctr"/>
          <a:lstStyle/>
          <a:p>
            <a:pPr algn="ctr"/>
            <a:endParaRPr lang="en-US"/>
          </a:p>
        </p:txBody>
      </p:sp>
      <p:sp>
        <p:nvSpPr>
          <p:cNvPr id="35" name="TextBox 34"/>
          <p:cNvSpPr txBox="1"/>
          <p:nvPr/>
        </p:nvSpPr>
        <p:spPr>
          <a:xfrm>
            <a:off x="1605577" y="19712915"/>
            <a:ext cx="28900346" cy="1379568"/>
          </a:xfrm>
          <a:prstGeom prst="rect">
            <a:avLst/>
          </a:prstGeom>
          <a:noFill/>
        </p:spPr>
        <p:txBody>
          <a:bodyPr wrap="square" lIns="268947" tIns="134473" rIns="268947" bIns="134473" rtlCol="0">
            <a:spAutoFit/>
          </a:bodyPr>
          <a:lstStyle/>
          <a:p>
            <a:pPr marL="0" marR="0" indent="0" algn="l" defTabSz="3688349" rtl="0" eaLnBrk="1" fontAlgn="auto" latinLnBrk="0" hangingPunct="1">
              <a:lnSpc>
                <a:spcPct val="100000"/>
              </a:lnSpc>
              <a:spcBef>
                <a:spcPts val="0"/>
              </a:spcBef>
              <a:spcAft>
                <a:spcPts val="0"/>
              </a:spcAft>
              <a:buClrTx/>
              <a:buSzTx/>
              <a:buFontTx/>
              <a:buNone/>
              <a:tabLst/>
              <a:defRPr/>
            </a:pPr>
            <a:r>
              <a:rPr lang="en-US" sz="2400" kern="1200" baseline="0" dirty="0" smtClean="0">
                <a:solidFill>
                  <a:schemeClr val="tx2"/>
                </a:solidFill>
                <a:latin typeface="Calibri" pitchFamily="34" charset="0"/>
                <a:ea typeface="+mn-ea"/>
                <a:cs typeface="+mn-cs"/>
              </a:rPr>
              <a:t>www.cdc.gov | Contact CDC at: 1-800-CDC-INFO or www.cdc.gov/info</a:t>
            </a:r>
          </a:p>
          <a:p>
            <a:pPr marL="0" marR="0" indent="0" algn="l" defTabSz="3688349" rtl="0" eaLnBrk="1" fontAlgn="auto" latinLnBrk="0" hangingPunct="1">
              <a:lnSpc>
                <a:spcPct val="100000"/>
              </a:lnSpc>
              <a:spcBef>
                <a:spcPts val="0"/>
              </a:spcBef>
              <a:spcAft>
                <a:spcPts val="0"/>
              </a:spcAft>
              <a:buClrTx/>
              <a:buSzTx/>
              <a:buFontTx/>
              <a:buNone/>
              <a:tabLst/>
              <a:defRPr/>
            </a:pPr>
            <a:r>
              <a:rPr lang="en-US" sz="2400" dirty="0" smtClean="0">
                <a:solidFill>
                  <a:schemeClr val="tx2"/>
                </a:solidFill>
                <a:effectLst/>
              </a:rPr>
              <a:t>The findings and conclusions in this study are those of the authors and do not necessarily represent the views of the U.S. Department of Health and Human Services, or the U.S. Centers for Disease Control and Prevention. Use of trade names and commercial sources is for identification only and does not constitute endorsement by the U.S. Department of Health and Human Services, or the U.S. Centers for Disease Control and Prevention.</a:t>
            </a:r>
            <a:endParaRPr lang="en-US" sz="2400" kern="1200" baseline="0" dirty="0" smtClean="0">
              <a:solidFill>
                <a:schemeClr val="tx2"/>
              </a:solidFill>
              <a:latin typeface="Calibri" pitchFamily="34" charset="0"/>
              <a:ea typeface="+mn-ea"/>
              <a:cs typeface="+mn-cs"/>
            </a:endParaRPr>
          </a:p>
        </p:txBody>
      </p:sp>
      <p:sp>
        <p:nvSpPr>
          <p:cNvPr id="36" name="Rounded Rectangle 35"/>
          <p:cNvSpPr/>
          <p:nvPr/>
        </p:nvSpPr>
        <p:spPr>
          <a:xfrm>
            <a:off x="1843440" y="595133"/>
            <a:ext cx="33657606" cy="2077637"/>
          </a:xfrm>
          <a:prstGeom prst="roundRect">
            <a:avLst/>
          </a:prstGeom>
          <a:solidFill>
            <a:srgbClr val="008265"/>
          </a:solidFill>
          <a:ln w="190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lIns="268947" tIns="134473" rIns="268947" bIns="134473" rtlCol="0" anchor="ctr"/>
          <a:lstStyle/>
          <a:p>
            <a:pPr algn="ctr"/>
            <a:endParaRPr lang="en-US">
              <a:ln w="19050">
                <a:solidFill>
                  <a:schemeClr val="tx1"/>
                </a:solidFill>
              </a:ln>
            </a:endParaRPr>
          </a:p>
        </p:txBody>
      </p:sp>
      <p:sp>
        <p:nvSpPr>
          <p:cNvPr id="2" name="Rounded Rectangle 1"/>
          <p:cNvSpPr/>
          <p:nvPr userDrawn="1"/>
        </p:nvSpPr>
        <p:spPr>
          <a:xfrm>
            <a:off x="1338146" y="2832410"/>
            <a:ext cx="34702595" cy="16610853"/>
          </a:xfrm>
          <a:prstGeom prst="roundRect">
            <a:avLst>
              <a:gd name="adj" fmla="val 2300"/>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3549142" y="18354816"/>
            <a:ext cx="21994453" cy="1950943"/>
          </a:xfrm>
          <a:prstGeom prst="rect">
            <a:avLst/>
          </a:prstGeom>
          <a:noFill/>
          <a:ln w="9525">
            <a:noFill/>
            <a:miter lim="800000"/>
            <a:headEnd/>
            <a:tailEnd/>
          </a:ln>
          <a:effectLst/>
        </p:spPr>
      </p:pic>
    </p:spTree>
    <p:extLst>
      <p:ext uri="{BB962C8B-B14F-4D97-AF65-F5344CB8AC3E}">
        <p14:creationId xmlns:p14="http://schemas.microsoft.com/office/powerpoint/2010/main" val="903014305"/>
      </p:ext>
    </p:extLst>
  </p:cSld>
  <p:clrMap bg1="lt1" tx1="dk1" bg2="lt2" tx2="dk2" accent1="accent1" accent2="accent2" accent3="accent3" accent4="accent4" accent5="accent5" accent6="accent6" hlink="hlink" folHlink="folHlink"/>
  <p:sldLayoutIdLst>
    <p:sldLayoutId id="2147483661" r:id="rId1"/>
    <p:sldLayoutId id="2147483662" r:id="rId2"/>
  </p:sldLayoutIdLst>
  <p:transition>
    <p:fade/>
  </p:transition>
  <p:txStyles>
    <p:titleStyle>
      <a:lvl1pPr algn="ctr" defTabSz="2407384" rtl="0" eaLnBrk="1" latinLnBrk="0" hangingPunct="1">
        <a:spcBef>
          <a:spcPct val="0"/>
        </a:spcBef>
        <a:buNone/>
        <a:defRPr sz="11520" kern="1200">
          <a:solidFill>
            <a:schemeClr val="tx1"/>
          </a:solidFill>
          <a:latin typeface="+mj-lt"/>
          <a:ea typeface="+mj-ea"/>
          <a:cs typeface="+mj-cs"/>
        </a:defRPr>
      </a:lvl1pPr>
    </p:titleStyle>
    <p:bodyStyle>
      <a:lvl1pPr marL="902769" indent="-902769" algn="l" defTabSz="2407384" rtl="0" eaLnBrk="1" latinLnBrk="0" hangingPunct="1">
        <a:spcBef>
          <a:spcPct val="20000"/>
        </a:spcBef>
        <a:buFont typeface="Arial" pitchFamily="34" charset="0"/>
        <a:buChar char="•"/>
        <a:defRPr sz="8448" kern="1200">
          <a:solidFill>
            <a:schemeClr val="tx1"/>
          </a:solidFill>
          <a:latin typeface="+mn-lt"/>
          <a:ea typeface="+mn-ea"/>
          <a:cs typeface="+mn-cs"/>
        </a:defRPr>
      </a:lvl1pPr>
      <a:lvl2pPr marL="1956000" indent="-752310" algn="l" defTabSz="2407384" rtl="0" eaLnBrk="1" latinLnBrk="0" hangingPunct="1">
        <a:spcBef>
          <a:spcPct val="20000"/>
        </a:spcBef>
        <a:buFont typeface="Arial" pitchFamily="34" charset="0"/>
        <a:buChar char="–"/>
        <a:defRPr sz="7296" kern="1200">
          <a:solidFill>
            <a:schemeClr val="tx1"/>
          </a:solidFill>
          <a:latin typeface="+mn-lt"/>
          <a:ea typeface="+mn-ea"/>
          <a:cs typeface="+mn-cs"/>
        </a:defRPr>
      </a:lvl2pPr>
      <a:lvl3pPr marL="3009231" indent="-601847" algn="l" defTabSz="2407384" rtl="0" eaLnBrk="1" latinLnBrk="0" hangingPunct="1">
        <a:spcBef>
          <a:spcPct val="20000"/>
        </a:spcBef>
        <a:buFont typeface="Arial" pitchFamily="34" charset="0"/>
        <a:buChar char="•"/>
        <a:defRPr sz="6528" kern="1200">
          <a:solidFill>
            <a:schemeClr val="tx1"/>
          </a:solidFill>
          <a:latin typeface="+mn-lt"/>
          <a:ea typeface="+mn-ea"/>
          <a:cs typeface="+mn-cs"/>
        </a:defRPr>
      </a:lvl3pPr>
      <a:lvl4pPr marL="4212924" indent="-601847" algn="l" defTabSz="2407384" rtl="0" eaLnBrk="1" latinLnBrk="0" hangingPunct="1">
        <a:spcBef>
          <a:spcPct val="20000"/>
        </a:spcBef>
        <a:buFont typeface="Arial" pitchFamily="34" charset="0"/>
        <a:buChar char="–"/>
        <a:defRPr sz="5376" kern="1200">
          <a:solidFill>
            <a:schemeClr val="tx1"/>
          </a:solidFill>
          <a:latin typeface="+mn-lt"/>
          <a:ea typeface="+mn-ea"/>
          <a:cs typeface="+mn-cs"/>
        </a:defRPr>
      </a:lvl4pPr>
      <a:lvl5pPr marL="5416618" indent="-601847" algn="l" defTabSz="2407384" rtl="0" eaLnBrk="1" latinLnBrk="0" hangingPunct="1">
        <a:spcBef>
          <a:spcPct val="20000"/>
        </a:spcBef>
        <a:buFont typeface="Arial" pitchFamily="34" charset="0"/>
        <a:buChar char="»"/>
        <a:defRPr sz="5376" kern="1200">
          <a:solidFill>
            <a:schemeClr val="tx1"/>
          </a:solidFill>
          <a:latin typeface="+mn-lt"/>
          <a:ea typeface="+mn-ea"/>
          <a:cs typeface="+mn-cs"/>
        </a:defRPr>
      </a:lvl5pPr>
      <a:lvl6pPr marL="6620308" indent="-601847" algn="l" defTabSz="2407384" rtl="0" eaLnBrk="1" latinLnBrk="0" hangingPunct="1">
        <a:spcBef>
          <a:spcPct val="20000"/>
        </a:spcBef>
        <a:buFont typeface="Arial" pitchFamily="34" charset="0"/>
        <a:buChar char="•"/>
        <a:defRPr sz="5376" kern="1200">
          <a:solidFill>
            <a:schemeClr val="tx1"/>
          </a:solidFill>
          <a:latin typeface="+mn-lt"/>
          <a:ea typeface="+mn-ea"/>
          <a:cs typeface="+mn-cs"/>
        </a:defRPr>
      </a:lvl6pPr>
      <a:lvl7pPr marL="7824002" indent="-601847" algn="l" defTabSz="2407384" rtl="0" eaLnBrk="1" latinLnBrk="0" hangingPunct="1">
        <a:spcBef>
          <a:spcPct val="20000"/>
        </a:spcBef>
        <a:buFont typeface="Arial" pitchFamily="34" charset="0"/>
        <a:buChar char="•"/>
        <a:defRPr sz="5376" kern="1200">
          <a:solidFill>
            <a:schemeClr val="tx1"/>
          </a:solidFill>
          <a:latin typeface="+mn-lt"/>
          <a:ea typeface="+mn-ea"/>
          <a:cs typeface="+mn-cs"/>
        </a:defRPr>
      </a:lvl7pPr>
      <a:lvl8pPr marL="9027696" indent="-601847" algn="l" defTabSz="2407384" rtl="0" eaLnBrk="1" latinLnBrk="0" hangingPunct="1">
        <a:spcBef>
          <a:spcPct val="20000"/>
        </a:spcBef>
        <a:buFont typeface="Arial" pitchFamily="34" charset="0"/>
        <a:buChar char="•"/>
        <a:defRPr sz="5376" kern="1200">
          <a:solidFill>
            <a:schemeClr val="tx1"/>
          </a:solidFill>
          <a:latin typeface="+mn-lt"/>
          <a:ea typeface="+mn-ea"/>
          <a:cs typeface="+mn-cs"/>
        </a:defRPr>
      </a:lvl8pPr>
      <a:lvl9pPr marL="10231386" indent="-601847" algn="l" defTabSz="2407384" rtl="0" eaLnBrk="1" latinLnBrk="0" hangingPunct="1">
        <a:spcBef>
          <a:spcPct val="20000"/>
        </a:spcBef>
        <a:buFont typeface="Arial" pitchFamily="34" charset="0"/>
        <a:buChar char="•"/>
        <a:defRPr sz="5376" kern="1200">
          <a:solidFill>
            <a:schemeClr val="tx1"/>
          </a:solidFill>
          <a:latin typeface="+mn-lt"/>
          <a:ea typeface="+mn-ea"/>
          <a:cs typeface="+mn-cs"/>
        </a:defRPr>
      </a:lvl9pPr>
    </p:bodyStyle>
    <p:otherStyle>
      <a:defPPr>
        <a:defRPr lang="en-US"/>
      </a:defPPr>
      <a:lvl1pPr marL="0" algn="l" defTabSz="2407384" rtl="0" eaLnBrk="1" latinLnBrk="0" hangingPunct="1">
        <a:defRPr sz="4800" kern="1200">
          <a:solidFill>
            <a:schemeClr val="tx1"/>
          </a:solidFill>
          <a:latin typeface="+mn-lt"/>
          <a:ea typeface="+mn-ea"/>
          <a:cs typeface="+mn-cs"/>
        </a:defRPr>
      </a:lvl1pPr>
      <a:lvl2pPr marL="1203694" algn="l" defTabSz="2407384" rtl="0" eaLnBrk="1" latinLnBrk="0" hangingPunct="1">
        <a:defRPr sz="4800" kern="1200">
          <a:solidFill>
            <a:schemeClr val="tx1"/>
          </a:solidFill>
          <a:latin typeface="+mn-lt"/>
          <a:ea typeface="+mn-ea"/>
          <a:cs typeface="+mn-cs"/>
        </a:defRPr>
      </a:lvl2pPr>
      <a:lvl3pPr marL="2407384" algn="l" defTabSz="2407384" rtl="0" eaLnBrk="1" latinLnBrk="0" hangingPunct="1">
        <a:defRPr sz="4800" kern="1200">
          <a:solidFill>
            <a:schemeClr val="tx1"/>
          </a:solidFill>
          <a:latin typeface="+mn-lt"/>
          <a:ea typeface="+mn-ea"/>
          <a:cs typeface="+mn-cs"/>
        </a:defRPr>
      </a:lvl3pPr>
      <a:lvl4pPr marL="3611078" algn="l" defTabSz="2407384" rtl="0" eaLnBrk="1" latinLnBrk="0" hangingPunct="1">
        <a:defRPr sz="4800" kern="1200">
          <a:solidFill>
            <a:schemeClr val="tx1"/>
          </a:solidFill>
          <a:latin typeface="+mn-lt"/>
          <a:ea typeface="+mn-ea"/>
          <a:cs typeface="+mn-cs"/>
        </a:defRPr>
      </a:lvl4pPr>
      <a:lvl5pPr marL="4814771" algn="l" defTabSz="2407384" rtl="0" eaLnBrk="1" latinLnBrk="0" hangingPunct="1">
        <a:defRPr sz="4800" kern="1200">
          <a:solidFill>
            <a:schemeClr val="tx1"/>
          </a:solidFill>
          <a:latin typeface="+mn-lt"/>
          <a:ea typeface="+mn-ea"/>
          <a:cs typeface="+mn-cs"/>
        </a:defRPr>
      </a:lvl5pPr>
      <a:lvl6pPr marL="6018465" algn="l" defTabSz="2407384" rtl="0" eaLnBrk="1" latinLnBrk="0" hangingPunct="1">
        <a:defRPr sz="4800" kern="1200">
          <a:solidFill>
            <a:schemeClr val="tx1"/>
          </a:solidFill>
          <a:latin typeface="+mn-lt"/>
          <a:ea typeface="+mn-ea"/>
          <a:cs typeface="+mn-cs"/>
        </a:defRPr>
      </a:lvl6pPr>
      <a:lvl7pPr marL="7222155" algn="l" defTabSz="2407384" rtl="0" eaLnBrk="1" latinLnBrk="0" hangingPunct="1">
        <a:defRPr sz="4800" kern="1200">
          <a:solidFill>
            <a:schemeClr val="tx1"/>
          </a:solidFill>
          <a:latin typeface="+mn-lt"/>
          <a:ea typeface="+mn-ea"/>
          <a:cs typeface="+mn-cs"/>
        </a:defRPr>
      </a:lvl7pPr>
      <a:lvl8pPr marL="8425849" algn="l" defTabSz="2407384" rtl="0" eaLnBrk="1" latinLnBrk="0" hangingPunct="1">
        <a:defRPr sz="4800" kern="1200">
          <a:solidFill>
            <a:schemeClr val="tx1"/>
          </a:solidFill>
          <a:latin typeface="+mn-lt"/>
          <a:ea typeface="+mn-ea"/>
          <a:cs typeface="+mn-cs"/>
        </a:defRPr>
      </a:lvl8pPr>
      <a:lvl9pPr marL="9629543" algn="l" defTabSz="2407384" rtl="0" eaLnBrk="1" latinLnBrk="0" hangingPunct="1">
        <a:defRPr sz="4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3.emf"/><Relationship Id="rId7" Type="http://schemas.openxmlformats.org/officeDocument/2006/relationships/hyperlink" Target="http://www.cdc.gov/biomonitoring/tobacco.html" TargetMode="External"/><Relationship Id="rId2" Type="http://schemas.openxmlformats.org/officeDocument/2006/relationships/image" Target="../media/image2.emf"/><Relationship Id="rId1" Type="http://schemas.openxmlformats.org/officeDocument/2006/relationships/slideLayout" Target="../slideLayouts/slideLayout2.xml"/><Relationship Id="rId6" Type="http://schemas.openxmlformats.org/officeDocument/2006/relationships/hyperlink" Target="mailto:vfn3@cdc.gov" TargetMode="External"/><Relationship Id="rId5" Type="http://schemas.openxmlformats.org/officeDocument/2006/relationships/image" Target="../media/image5.jpg"/><Relationship Id="rId4" Type="http://schemas.openxmlformats.org/officeDocument/2006/relationships/image" Target="../media/image4.jpg"/><Relationship Id="rId9"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250" y="532316"/>
            <a:ext cx="33716913" cy="3511550"/>
          </a:xfrm>
        </p:spPr>
        <p:txBody>
          <a:bodyPr/>
          <a:lstStyle/>
          <a:p>
            <a:pPr lvl="0" defTabSz="1872966" fontAlgn="base">
              <a:spcAft>
                <a:spcPct val="0"/>
              </a:spcAft>
              <a:defRPr/>
            </a:pPr>
            <a:r>
              <a:rPr lang="en-US" sz="7200" b="1" dirty="0">
                <a:solidFill>
                  <a:srgbClr val="FFFFFF"/>
                </a:solidFill>
                <a:latin typeface="Calibri" charset="0"/>
                <a:ea typeface="MS PGothic" charset="0"/>
              </a:rPr>
              <a:t>Utilization of JMP® for Nicotine Biomarker Method Validation</a:t>
            </a:r>
            <a:br>
              <a:rPr lang="en-US" sz="7200" b="1" dirty="0">
                <a:solidFill>
                  <a:srgbClr val="FFFFFF"/>
                </a:solidFill>
                <a:latin typeface="Calibri" charset="0"/>
                <a:ea typeface="MS PGothic" charset="0"/>
              </a:rPr>
            </a:br>
            <a:r>
              <a:rPr lang="en-US" sz="3200" b="1" dirty="0">
                <a:solidFill>
                  <a:srgbClr val="FFFFFF"/>
                </a:solidFill>
                <a:ea typeface="MS PGothic" charset="0"/>
                <a:cs typeface="+mn-cs"/>
              </a:rPr>
              <a:t>Stephen Arnstein, MS; June Feng, PhD; Connie Sosnoff, MA; Lanqing Wang, PhD; </a:t>
            </a:r>
            <a:br>
              <a:rPr lang="en-US" sz="3200" b="1" dirty="0">
                <a:solidFill>
                  <a:srgbClr val="FFFFFF"/>
                </a:solidFill>
                <a:ea typeface="MS PGothic" charset="0"/>
                <a:cs typeface="+mn-cs"/>
              </a:rPr>
            </a:br>
            <a:r>
              <a:rPr lang="en-US" sz="3200" b="1" dirty="0">
                <a:solidFill>
                  <a:srgbClr val="FFFFFF"/>
                </a:solidFill>
                <a:ea typeface="MS PGothic" charset="0"/>
                <a:cs typeface="+mn-cs"/>
              </a:rPr>
              <a:t>Division of Laboratory Sciences, Centers for Disease Control and </a:t>
            </a:r>
            <a:r>
              <a:rPr lang="en-US" sz="3200" b="1" dirty="0" smtClean="0">
                <a:solidFill>
                  <a:srgbClr val="FFFFFF"/>
                </a:solidFill>
                <a:ea typeface="MS PGothic" charset="0"/>
                <a:cs typeface="+mn-cs"/>
              </a:rPr>
              <a:t>Prevention</a:t>
            </a:r>
            <a:endParaRPr lang="en-US" sz="3200" dirty="0">
              <a:solidFill>
                <a:srgbClr val="FFFFFF"/>
              </a:solidFill>
            </a:endParaRPr>
          </a:p>
        </p:txBody>
      </p:sp>
      <p:sp>
        <p:nvSpPr>
          <p:cNvPr id="15" name="Text Placeholder 39"/>
          <p:cNvSpPr txBox="1">
            <a:spLocks/>
          </p:cNvSpPr>
          <p:nvPr/>
        </p:nvSpPr>
        <p:spPr>
          <a:xfrm>
            <a:off x="14795993" y="19476156"/>
            <a:ext cx="8542924" cy="481087"/>
          </a:xfrm>
          <a:prstGeom prst="rect">
            <a:avLst/>
          </a:prstGeom>
        </p:spPr>
        <p:txBody>
          <a:bodyPr lIns="140077" tIns="70038" rIns="140077" bIns="70038"/>
          <a:lstStyle>
            <a:lvl1pPr marL="470253" indent="-470253" algn="l" defTabSz="1254008" rtl="0" eaLnBrk="1" latinLnBrk="0" hangingPunct="1">
              <a:spcBef>
                <a:spcPct val="20000"/>
              </a:spcBef>
              <a:buFont typeface="Arial" pitchFamily="34" charset="0"/>
              <a:buNone/>
              <a:defRPr sz="1000" b="0" kern="1200" baseline="0">
                <a:solidFill>
                  <a:schemeClr val="accent1">
                    <a:lumMod val="50000"/>
                  </a:schemeClr>
                </a:solidFill>
                <a:latin typeface="+mn-lt"/>
                <a:ea typeface="+mn-ea"/>
                <a:cs typeface="+mn-cs"/>
              </a:defRPr>
            </a:lvl1pPr>
            <a:lvl2pPr marL="1018882" indent="-391878" algn="l" defTabSz="1254008" rtl="0" eaLnBrk="1" latinLnBrk="0" hangingPunct="1">
              <a:spcBef>
                <a:spcPct val="20000"/>
              </a:spcBef>
              <a:buFont typeface="Arial" pitchFamily="34" charset="0"/>
              <a:buNone/>
              <a:defRPr sz="1100" b="0" kern="1200">
                <a:solidFill>
                  <a:schemeClr val="bg2"/>
                </a:solidFill>
                <a:latin typeface="+mn-lt"/>
                <a:ea typeface="+mn-ea"/>
                <a:cs typeface="+mn-cs"/>
              </a:defRPr>
            </a:lvl2pPr>
            <a:lvl3pPr marL="1567510" indent="-313502" algn="l" defTabSz="1254008" rtl="0" eaLnBrk="1" latinLnBrk="0" hangingPunct="1">
              <a:spcBef>
                <a:spcPct val="20000"/>
              </a:spcBef>
              <a:buFont typeface="Arial" pitchFamily="34" charset="0"/>
              <a:buNone/>
              <a:defRPr sz="1100" b="0" kern="1200">
                <a:solidFill>
                  <a:schemeClr val="bg2"/>
                </a:solidFill>
                <a:latin typeface="+mn-lt"/>
                <a:ea typeface="+mn-ea"/>
                <a:cs typeface="+mn-cs"/>
              </a:defRPr>
            </a:lvl3pPr>
            <a:lvl4pPr marL="2194514" indent="-313502" algn="l" defTabSz="1254008" rtl="0" eaLnBrk="1" latinLnBrk="0" hangingPunct="1">
              <a:spcBef>
                <a:spcPct val="20000"/>
              </a:spcBef>
              <a:buFont typeface="Arial" pitchFamily="34" charset="0"/>
              <a:buNone/>
              <a:defRPr sz="1100" b="0" kern="1200">
                <a:solidFill>
                  <a:schemeClr val="bg2"/>
                </a:solidFill>
                <a:latin typeface="+mn-lt"/>
                <a:ea typeface="+mn-ea"/>
                <a:cs typeface="+mn-cs"/>
              </a:defRPr>
            </a:lvl4pPr>
            <a:lvl5pPr marL="2821518" indent="-313502" algn="l" defTabSz="1254008" rtl="0" eaLnBrk="1" latinLnBrk="0" hangingPunct="1">
              <a:spcBef>
                <a:spcPct val="20000"/>
              </a:spcBef>
              <a:buFont typeface="Arial" pitchFamily="34" charset="0"/>
              <a:buNone/>
              <a:defRPr sz="1100" b="0" kern="1200">
                <a:solidFill>
                  <a:schemeClr val="bg2"/>
                </a:solidFill>
                <a:latin typeface="+mn-lt"/>
                <a:ea typeface="+mn-ea"/>
                <a:cs typeface="+mn-cs"/>
              </a:defRPr>
            </a:lvl5pPr>
            <a:lvl6pPr marL="3448522" indent="-313502" algn="l" defTabSz="1254008"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4075527" indent="-313502" algn="l" defTabSz="1254008"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702531" indent="-313502" algn="l" defTabSz="1254008"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329535" indent="-313502" algn="l" defTabSz="1254008"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r>
              <a:rPr lang="en-US" sz="3000" dirty="0" smtClean="0">
                <a:solidFill>
                  <a:schemeClr val="bg2"/>
                </a:solidFill>
                <a:latin typeface="Calibri" pitchFamily="34" charset="0"/>
                <a:cs typeface="Calibri" pitchFamily="34" charset="0"/>
              </a:rPr>
              <a:t>Division of Laboratory Sciences</a:t>
            </a:r>
            <a:endParaRPr lang="en-US" sz="3000" dirty="0">
              <a:solidFill>
                <a:schemeClr val="bg2"/>
              </a:solidFill>
              <a:latin typeface="Calibri" pitchFamily="34" charset="0"/>
              <a:cs typeface="Calibri" pitchFamily="34" charset="0"/>
            </a:endParaRPr>
          </a:p>
        </p:txBody>
      </p:sp>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5289" y="14824218"/>
            <a:ext cx="7902739" cy="439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68" r="7812"/>
          <a:stretch/>
        </p:blipFill>
        <p:spPr bwMode="auto">
          <a:xfrm>
            <a:off x="19911222" y="3942523"/>
            <a:ext cx="8412480" cy="5769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p:cNvPicPr>
          <p:nvPr/>
        </p:nvPicPr>
        <p:blipFill rotWithShape="1">
          <a:blip r:embed="rId4">
            <a:extLst>
              <a:ext uri="{28A0092B-C50C-407E-A947-70E740481C1C}">
                <a14:useLocalDpi xmlns:a14="http://schemas.microsoft.com/office/drawing/2010/main" val="0"/>
              </a:ext>
            </a:extLst>
          </a:blip>
          <a:srcRect t="31007" r="84450" b="40618"/>
          <a:stretch/>
        </p:blipFill>
        <p:spPr>
          <a:xfrm>
            <a:off x="11865797" y="15028013"/>
            <a:ext cx="2704153" cy="2949679"/>
          </a:xfrm>
          <a:prstGeom prst="rect">
            <a:avLst/>
          </a:prstGeom>
        </p:spPr>
      </p:pic>
      <p:pic>
        <p:nvPicPr>
          <p:cNvPr id="19" name="Picture 18"/>
          <p:cNvPicPr>
            <a:picLocks noChangeAspect="1"/>
          </p:cNvPicPr>
          <p:nvPr/>
        </p:nvPicPr>
        <p:blipFill rotWithShape="1">
          <a:blip r:embed="rId4">
            <a:extLst>
              <a:ext uri="{28A0092B-C50C-407E-A947-70E740481C1C}">
                <a14:useLocalDpi xmlns:a14="http://schemas.microsoft.com/office/drawing/2010/main" val="0"/>
              </a:ext>
            </a:extLst>
          </a:blip>
          <a:srcRect l="17218" t="30961" r="67007" b="41515"/>
          <a:stretch/>
        </p:blipFill>
        <p:spPr>
          <a:xfrm>
            <a:off x="14813990" y="15071901"/>
            <a:ext cx="2743200" cy="2861187"/>
          </a:xfrm>
          <a:prstGeom prst="rect">
            <a:avLst/>
          </a:prstGeom>
        </p:spPr>
      </p:pic>
      <p:pic>
        <p:nvPicPr>
          <p:cNvPr id="20" name="Picture 19"/>
          <p:cNvPicPr>
            <a:picLocks noChangeAspect="1"/>
          </p:cNvPicPr>
          <p:nvPr/>
        </p:nvPicPr>
        <p:blipFill rotWithShape="1">
          <a:blip r:embed="rId4">
            <a:extLst>
              <a:ext uri="{28A0092B-C50C-407E-A947-70E740481C1C}">
                <a14:useLocalDpi xmlns:a14="http://schemas.microsoft.com/office/drawing/2010/main" val="0"/>
              </a:ext>
            </a:extLst>
          </a:blip>
          <a:srcRect l="73302" t="-284" r="6344" b="75153"/>
          <a:stretch/>
        </p:blipFill>
        <p:spPr>
          <a:xfrm>
            <a:off x="9509208" y="4573691"/>
            <a:ext cx="3539612" cy="2612398"/>
          </a:xfrm>
          <a:prstGeom prst="rect">
            <a:avLst/>
          </a:prstGeom>
        </p:spPr>
      </p:pic>
      <p:pic>
        <p:nvPicPr>
          <p:cNvPr id="21" name="Picture 20"/>
          <p:cNvPicPr>
            <a:picLocks noChangeAspect="1"/>
          </p:cNvPicPr>
          <p:nvPr/>
        </p:nvPicPr>
        <p:blipFill rotWithShape="1">
          <a:blip r:embed="rId4">
            <a:extLst>
              <a:ext uri="{28A0092B-C50C-407E-A947-70E740481C1C}">
                <a14:useLocalDpi xmlns:a14="http://schemas.microsoft.com/office/drawing/2010/main" val="0"/>
              </a:ext>
            </a:extLst>
          </a:blip>
          <a:srcRect l="17790" t="-110" r="67284" b="74005"/>
          <a:stretch/>
        </p:blipFill>
        <p:spPr>
          <a:xfrm>
            <a:off x="16868087" y="4508246"/>
            <a:ext cx="2595716" cy="2713702"/>
          </a:xfrm>
          <a:prstGeom prst="rect">
            <a:avLst/>
          </a:prstGeom>
        </p:spPr>
      </p:pic>
      <p:pic>
        <p:nvPicPr>
          <p:cNvPr id="22" name="Picture 21"/>
          <p:cNvPicPr>
            <a:picLocks noChangeAspect="1"/>
          </p:cNvPicPr>
          <p:nvPr/>
        </p:nvPicPr>
        <p:blipFill rotWithShape="1">
          <a:blip r:embed="rId4">
            <a:extLst>
              <a:ext uri="{28A0092B-C50C-407E-A947-70E740481C1C}">
                <a14:useLocalDpi xmlns:a14="http://schemas.microsoft.com/office/drawing/2010/main" val="0"/>
              </a:ext>
            </a:extLst>
          </a:blip>
          <a:srcRect l="34744" t="-1293" r="45919" b="73202"/>
          <a:stretch/>
        </p:blipFill>
        <p:spPr>
          <a:xfrm>
            <a:off x="13151493" y="7589123"/>
            <a:ext cx="3362633" cy="2920181"/>
          </a:xfrm>
          <a:prstGeom prst="rect">
            <a:avLst/>
          </a:prstGeom>
        </p:spPr>
      </p:pic>
      <p:pic>
        <p:nvPicPr>
          <p:cNvPr id="23" name="Picture 22"/>
          <p:cNvPicPr>
            <a:picLocks noChangeAspect="1"/>
          </p:cNvPicPr>
          <p:nvPr/>
        </p:nvPicPr>
        <p:blipFill rotWithShape="1">
          <a:blip r:embed="rId4">
            <a:extLst>
              <a:ext uri="{28A0092B-C50C-407E-A947-70E740481C1C}">
                <a14:useLocalDpi xmlns:a14="http://schemas.microsoft.com/office/drawing/2010/main" val="0"/>
              </a:ext>
            </a:extLst>
          </a:blip>
          <a:srcRect r="83998" b="74153"/>
          <a:stretch/>
        </p:blipFill>
        <p:spPr>
          <a:xfrm>
            <a:off x="13357971" y="3770868"/>
            <a:ext cx="2782810" cy="2686845"/>
          </a:xfrm>
          <a:prstGeom prst="rect">
            <a:avLst/>
          </a:prstGeom>
        </p:spPr>
      </p:pic>
      <p:sp>
        <p:nvSpPr>
          <p:cNvPr id="24" name="TextBox 23"/>
          <p:cNvSpPr txBox="1"/>
          <p:nvPr/>
        </p:nvSpPr>
        <p:spPr>
          <a:xfrm>
            <a:off x="11645864" y="14584512"/>
            <a:ext cx="6207023" cy="646331"/>
          </a:xfrm>
          <a:prstGeom prst="rect">
            <a:avLst/>
          </a:prstGeom>
          <a:noFill/>
        </p:spPr>
        <p:txBody>
          <a:bodyPr wrap="square" rtlCol="0">
            <a:spAutoFit/>
          </a:bodyPr>
          <a:lstStyle/>
          <a:p>
            <a:r>
              <a:rPr lang="en-US" sz="3600" b="1" dirty="0" smtClean="0"/>
              <a:t>Monitored Analogs of Nicotine</a:t>
            </a:r>
          </a:p>
        </p:txBody>
      </p:sp>
      <p:sp>
        <p:nvSpPr>
          <p:cNvPr id="25" name="TextBox 24"/>
          <p:cNvSpPr txBox="1"/>
          <p:nvPr/>
        </p:nvSpPr>
        <p:spPr>
          <a:xfrm>
            <a:off x="1494262" y="4046546"/>
            <a:ext cx="7786379" cy="9140964"/>
          </a:xfrm>
          <a:prstGeom prst="rect">
            <a:avLst/>
          </a:prstGeom>
          <a:noFill/>
        </p:spPr>
        <p:txBody>
          <a:bodyPr wrap="square" rtlCol="0">
            <a:spAutoFit/>
          </a:bodyPr>
          <a:lstStyle/>
          <a:p>
            <a:pPr algn="just"/>
            <a:r>
              <a:rPr lang="en-US" sz="2800" dirty="0"/>
              <a:t>The Division of Laboratory Sciences (DLS) at the Centers for Disease Control and Prevention (CDC) provides guidance to the staff within DLS for acceptance criteria in development and validation analytical chemistry methods. We have utilized basic functionality in JMP® 11 to validate liquid chromatography tandem-mass spectrometry (LC-MS/MS) methods developed by the Tobacco Exposure Biomarkers Lab (TEBL). This presentation will show how “Fit Y by X” and “Matched Pairs” analyses are used to validate a method for measuring nicotine exposure biomarkers. Specifically, the “Fit Y by X” analysis is used to validate the linearity of calibration curves for multiple analytes in the method. Additionally, “Fit Y by X” and “Matched Pairs” analyses are used to compare a new analytical chemistry method with a previous method by generating correlation and difference plots. These techniques are the first steps to creating a JMP® Toolbox for analytical chemistry method validation within TEBL.</a:t>
            </a:r>
          </a:p>
        </p:txBody>
      </p:sp>
      <p:sp>
        <p:nvSpPr>
          <p:cNvPr id="26" name="Rounded Rectangle 25"/>
          <p:cNvSpPr>
            <a:spLocks noChangeArrowheads="1"/>
          </p:cNvSpPr>
          <p:nvPr/>
        </p:nvSpPr>
        <p:spPr bwMode="auto">
          <a:xfrm>
            <a:off x="1468846" y="3059190"/>
            <a:ext cx="7811796" cy="853970"/>
          </a:xfrm>
          <a:prstGeom prst="roundRect">
            <a:avLst>
              <a:gd name="adj" fmla="val 1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lIns="374593" tIns="187297" rIns="374593" bIns="187297" anchor="ctr"/>
          <a:lstStyle/>
          <a:p>
            <a:pPr algn="ctr" defTabSz="1872966">
              <a:defRPr/>
            </a:pPr>
            <a:r>
              <a:rPr lang="en-US" sz="4900" b="1" dirty="0">
                <a:solidFill>
                  <a:srgbClr val="FFFFFF"/>
                </a:solidFill>
                <a:latin typeface="+mn-lt"/>
                <a:ea typeface="+mn-ea"/>
                <a:cs typeface="+mn-cs"/>
              </a:rPr>
              <a:t>Abstract</a:t>
            </a:r>
          </a:p>
        </p:txBody>
      </p:sp>
      <p:pic>
        <p:nvPicPr>
          <p:cNvPr id="27" name="Picture 26"/>
          <p:cNvPicPr>
            <a:picLocks noChangeAspect="1"/>
          </p:cNvPicPr>
          <p:nvPr/>
        </p:nvPicPr>
        <p:blipFill rotWithShape="1">
          <a:blip r:embed="rId5">
            <a:extLst>
              <a:ext uri="{28A0092B-C50C-407E-A947-70E740481C1C}">
                <a14:useLocalDpi xmlns:a14="http://schemas.microsoft.com/office/drawing/2010/main" val="0"/>
              </a:ext>
            </a:extLst>
          </a:blip>
          <a:srcRect l="83129" t="20254" r="5402" b="67792"/>
          <a:stretch/>
        </p:blipFill>
        <p:spPr>
          <a:xfrm>
            <a:off x="9670965" y="8960722"/>
            <a:ext cx="2949679" cy="3185651"/>
          </a:xfrm>
          <a:prstGeom prst="rect">
            <a:avLst/>
          </a:prstGeom>
        </p:spPr>
      </p:pic>
      <p:pic>
        <p:nvPicPr>
          <p:cNvPr id="28" name="Picture 27"/>
          <p:cNvPicPr>
            <a:picLocks noChangeAspect="1"/>
          </p:cNvPicPr>
          <p:nvPr/>
        </p:nvPicPr>
        <p:blipFill rotWithShape="1">
          <a:blip r:embed="rId5">
            <a:extLst>
              <a:ext uri="{28A0092B-C50C-407E-A947-70E740481C1C}">
                <a14:useLocalDpi xmlns:a14="http://schemas.microsoft.com/office/drawing/2010/main" val="0"/>
              </a:ext>
            </a:extLst>
          </a:blip>
          <a:srcRect l="51391" t="47321" r="37272" b="43654"/>
          <a:stretch/>
        </p:blipFill>
        <p:spPr>
          <a:xfrm>
            <a:off x="13112116" y="11888462"/>
            <a:ext cx="2915668" cy="2405186"/>
          </a:xfrm>
          <a:prstGeom prst="rect">
            <a:avLst/>
          </a:prstGeom>
        </p:spPr>
      </p:pic>
      <p:sp>
        <p:nvSpPr>
          <p:cNvPr id="29" name="TextBox 28"/>
          <p:cNvSpPr txBox="1"/>
          <p:nvPr/>
        </p:nvSpPr>
        <p:spPr>
          <a:xfrm>
            <a:off x="10973567" y="2970328"/>
            <a:ext cx="7294002" cy="646331"/>
          </a:xfrm>
          <a:prstGeom prst="rect">
            <a:avLst/>
          </a:prstGeom>
          <a:noFill/>
        </p:spPr>
        <p:txBody>
          <a:bodyPr wrap="square" rtlCol="0">
            <a:spAutoFit/>
          </a:bodyPr>
          <a:lstStyle/>
          <a:p>
            <a:r>
              <a:rPr lang="en-US" sz="3600" b="1" dirty="0" smtClean="0"/>
              <a:t>Monitored Metabolites of Nicotine*</a:t>
            </a:r>
          </a:p>
        </p:txBody>
      </p:sp>
      <p:cxnSp>
        <p:nvCxnSpPr>
          <p:cNvPr id="30" name="Straight Arrow Connector 29"/>
          <p:cNvCxnSpPr/>
          <p:nvPr/>
        </p:nvCxnSpPr>
        <p:spPr>
          <a:xfrm flipH="1">
            <a:off x="14739246" y="7123903"/>
            <a:ext cx="10130" cy="531990"/>
          </a:xfrm>
          <a:prstGeom prst="straightConnector1">
            <a:avLst/>
          </a:prstGeom>
          <a:ln w="88900">
            <a:tailEnd type="triangle"/>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14872420" y="7127902"/>
            <a:ext cx="1268361" cy="523220"/>
          </a:xfrm>
          <a:prstGeom prst="rect">
            <a:avLst/>
          </a:prstGeom>
          <a:noFill/>
        </p:spPr>
        <p:txBody>
          <a:bodyPr wrap="square" rtlCol="0">
            <a:spAutoFit/>
          </a:bodyPr>
          <a:lstStyle/>
          <a:p>
            <a:r>
              <a:rPr lang="en-US" sz="2800" b="1" dirty="0" smtClean="0">
                <a:solidFill>
                  <a:schemeClr val="accent1"/>
                </a:solidFill>
              </a:rPr>
              <a:t>~75%</a:t>
            </a:r>
            <a:endParaRPr lang="en-US" sz="2800" b="1" dirty="0">
              <a:solidFill>
                <a:schemeClr val="accent1"/>
              </a:solidFill>
            </a:endParaRPr>
          </a:p>
        </p:txBody>
      </p:sp>
      <p:cxnSp>
        <p:nvCxnSpPr>
          <p:cNvPr id="32" name="Straight Arrow Connector 31"/>
          <p:cNvCxnSpPr/>
          <p:nvPr/>
        </p:nvCxnSpPr>
        <p:spPr>
          <a:xfrm flipH="1">
            <a:off x="12483295" y="5270131"/>
            <a:ext cx="638916" cy="317921"/>
          </a:xfrm>
          <a:prstGeom prst="straightConnector1">
            <a:avLst/>
          </a:prstGeom>
          <a:ln w="88900">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a:off x="16105168" y="4741538"/>
            <a:ext cx="689528" cy="369019"/>
          </a:xfrm>
          <a:prstGeom prst="straightConnector1">
            <a:avLst/>
          </a:prstGeom>
          <a:ln w="88900">
            <a:tailEnd type="triangle"/>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16376541" y="4432167"/>
            <a:ext cx="1916721" cy="523220"/>
          </a:xfrm>
          <a:prstGeom prst="rect">
            <a:avLst/>
          </a:prstGeom>
          <a:noFill/>
        </p:spPr>
        <p:txBody>
          <a:bodyPr wrap="square" rtlCol="0">
            <a:spAutoFit/>
          </a:bodyPr>
          <a:lstStyle/>
          <a:p>
            <a:r>
              <a:rPr lang="en-US" sz="2800" b="1" dirty="0" smtClean="0">
                <a:solidFill>
                  <a:schemeClr val="accent1"/>
                </a:solidFill>
              </a:rPr>
              <a:t>0.4 - 0.8%</a:t>
            </a:r>
            <a:endParaRPr lang="en-US" sz="2800" b="1" dirty="0">
              <a:solidFill>
                <a:schemeClr val="accent1"/>
              </a:solidFill>
            </a:endParaRPr>
          </a:p>
        </p:txBody>
      </p:sp>
      <p:sp>
        <p:nvSpPr>
          <p:cNvPr id="35" name="TextBox 34"/>
          <p:cNvSpPr txBox="1"/>
          <p:nvPr/>
        </p:nvSpPr>
        <p:spPr>
          <a:xfrm>
            <a:off x="13901286" y="6555621"/>
            <a:ext cx="1675921" cy="523220"/>
          </a:xfrm>
          <a:prstGeom prst="rect">
            <a:avLst/>
          </a:prstGeom>
          <a:noFill/>
        </p:spPr>
        <p:txBody>
          <a:bodyPr wrap="square" rtlCol="0">
            <a:spAutoFit/>
          </a:bodyPr>
          <a:lstStyle/>
          <a:p>
            <a:r>
              <a:rPr lang="en-US" sz="2800" b="1" dirty="0" smtClean="0">
                <a:solidFill>
                  <a:schemeClr val="accent1"/>
                </a:solidFill>
              </a:rPr>
              <a:t>(11 - 15%)</a:t>
            </a:r>
            <a:endParaRPr lang="en-US" sz="2800" b="1" dirty="0">
              <a:solidFill>
                <a:schemeClr val="accent1"/>
              </a:solidFill>
            </a:endParaRPr>
          </a:p>
        </p:txBody>
      </p:sp>
      <p:sp>
        <p:nvSpPr>
          <p:cNvPr id="36" name="TextBox 35"/>
          <p:cNvSpPr txBox="1"/>
          <p:nvPr/>
        </p:nvSpPr>
        <p:spPr>
          <a:xfrm>
            <a:off x="12284250" y="4756873"/>
            <a:ext cx="1675921" cy="523220"/>
          </a:xfrm>
          <a:prstGeom prst="rect">
            <a:avLst/>
          </a:prstGeom>
          <a:noFill/>
        </p:spPr>
        <p:txBody>
          <a:bodyPr wrap="square" rtlCol="0">
            <a:spAutoFit/>
          </a:bodyPr>
          <a:lstStyle/>
          <a:p>
            <a:r>
              <a:rPr lang="en-US" sz="2800" b="1" dirty="0" smtClean="0">
                <a:solidFill>
                  <a:schemeClr val="accent1"/>
                </a:solidFill>
              </a:rPr>
              <a:t>4 - 7%</a:t>
            </a:r>
            <a:endParaRPr lang="en-US" sz="2800" b="1" dirty="0">
              <a:solidFill>
                <a:schemeClr val="accent1"/>
              </a:solidFill>
            </a:endParaRPr>
          </a:p>
        </p:txBody>
      </p:sp>
      <p:sp>
        <p:nvSpPr>
          <p:cNvPr id="37" name="TextBox 36"/>
          <p:cNvSpPr txBox="1"/>
          <p:nvPr/>
        </p:nvSpPr>
        <p:spPr>
          <a:xfrm>
            <a:off x="14070513" y="10498112"/>
            <a:ext cx="1675921" cy="523220"/>
          </a:xfrm>
          <a:prstGeom prst="rect">
            <a:avLst/>
          </a:prstGeom>
          <a:noFill/>
        </p:spPr>
        <p:txBody>
          <a:bodyPr wrap="square" rtlCol="0">
            <a:spAutoFit/>
          </a:bodyPr>
          <a:lstStyle/>
          <a:p>
            <a:r>
              <a:rPr lang="en-US" sz="2800" b="1" dirty="0" smtClean="0">
                <a:solidFill>
                  <a:schemeClr val="accent1"/>
                </a:solidFill>
              </a:rPr>
              <a:t>(22 - 32%)</a:t>
            </a:r>
            <a:endParaRPr lang="en-US" sz="2800" b="1" dirty="0">
              <a:solidFill>
                <a:schemeClr val="accent1"/>
              </a:solidFill>
            </a:endParaRPr>
          </a:p>
        </p:txBody>
      </p:sp>
      <p:sp>
        <p:nvSpPr>
          <p:cNvPr id="40" name="TextBox 8"/>
          <p:cNvSpPr txBox="1">
            <a:spLocks noChangeArrowheads="1"/>
          </p:cNvSpPr>
          <p:nvPr/>
        </p:nvSpPr>
        <p:spPr bwMode="auto">
          <a:xfrm>
            <a:off x="28608167" y="15616915"/>
            <a:ext cx="7284614" cy="2101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74593" tIns="187297" rIns="374593" bIns="187297">
            <a:spAutoFit/>
          </a:bodyPr>
          <a:lstStyle>
            <a:lvl1pPr marL="171450" indent="-171450"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defTabSz="1871663"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defTabSz="1871663"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defTabSz="1871663"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defTabSz="1871663" eaLnBrk="0" fontAlgn="base" hangingPunct="0">
              <a:spcBef>
                <a:spcPct val="0"/>
              </a:spcBef>
              <a:spcAft>
                <a:spcPct val="0"/>
              </a:spcAft>
              <a:defRPr>
                <a:solidFill>
                  <a:schemeClr val="tx1"/>
                </a:solidFill>
                <a:latin typeface="Calibri" charset="0"/>
                <a:ea typeface="MS PGothic" charset="0"/>
                <a:cs typeface="MS PGothic" charset="0"/>
              </a:defRPr>
            </a:lvl9pPr>
          </a:lstStyle>
          <a:p>
            <a:pPr eaLnBrk="1" hangingPunct="1">
              <a:buFontTx/>
              <a:buChar char="-"/>
            </a:pPr>
            <a:r>
              <a:rPr lang="en-US" sz="2800" dirty="0"/>
              <a:t>Pharmacological Reviews </a:t>
            </a:r>
            <a:r>
              <a:rPr lang="en-US" sz="2800" b="1" dirty="0"/>
              <a:t>March 2005</a:t>
            </a:r>
            <a:r>
              <a:rPr lang="en-US" sz="2800" dirty="0"/>
              <a:t> vol. 57 no. 1 </a:t>
            </a:r>
            <a:r>
              <a:rPr lang="en-US" sz="2800" b="1" dirty="0" smtClean="0"/>
              <a:t>79-115</a:t>
            </a:r>
          </a:p>
          <a:p>
            <a:pPr eaLnBrk="1" hangingPunct="1">
              <a:buFontTx/>
              <a:buChar char="-"/>
            </a:pPr>
            <a:r>
              <a:rPr lang="en-US" sz="2800" dirty="0" smtClean="0"/>
              <a:t>JMP®, </a:t>
            </a:r>
            <a:r>
              <a:rPr lang="en-US" sz="2800" dirty="0"/>
              <a:t>Version </a:t>
            </a:r>
            <a:r>
              <a:rPr lang="en-US" sz="2800" dirty="0" smtClean="0"/>
              <a:t>11. </a:t>
            </a:r>
            <a:r>
              <a:rPr lang="en-US" sz="2800" dirty="0"/>
              <a:t>SAS Institute Inc., Cary, NC, 1989-2007.</a:t>
            </a:r>
            <a:endParaRPr lang="en-US" sz="2800" b="1" dirty="0"/>
          </a:p>
        </p:txBody>
      </p:sp>
      <p:cxnSp>
        <p:nvCxnSpPr>
          <p:cNvPr id="41" name="Straight Arrow Connector 40"/>
          <p:cNvCxnSpPr/>
          <p:nvPr/>
        </p:nvCxnSpPr>
        <p:spPr>
          <a:xfrm flipH="1">
            <a:off x="12336131" y="9148288"/>
            <a:ext cx="638916" cy="317921"/>
          </a:xfrm>
          <a:prstGeom prst="straightConnector1">
            <a:avLst/>
          </a:prstGeom>
          <a:ln w="88900">
            <a:tailEnd type="triangle"/>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12137086" y="8635030"/>
            <a:ext cx="1675921" cy="523220"/>
          </a:xfrm>
          <a:prstGeom prst="rect">
            <a:avLst/>
          </a:prstGeom>
          <a:noFill/>
        </p:spPr>
        <p:txBody>
          <a:bodyPr wrap="square" rtlCol="0">
            <a:spAutoFit/>
          </a:bodyPr>
          <a:lstStyle/>
          <a:p>
            <a:r>
              <a:rPr lang="en-US" sz="2800" b="1" dirty="0">
                <a:solidFill>
                  <a:schemeClr val="accent1"/>
                </a:solidFill>
              </a:rPr>
              <a:t>2</a:t>
            </a:r>
            <a:r>
              <a:rPr lang="en-US" sz="2800" b="1" dirty="0" smtClean="0">
                <a:solidFill>
                  <a:schemeClr val="accent1"/>
                </a:solidFill>
              </a:rPr>
              <a:t> - 5%</a:t>
            </a:r>
            <a:endParaRPr lang="en-US" sz="2800" b="1" dirty="0">
              <a:solidFill>
                <a:schemeClr val="accent1"/>
              </a:solidFill>
            </a:endParaRPr>
          </a:p>
        </p:txBody>
      </p:sp>
      <p:grpSp>
        <p:nvGrpSpPr>
          <p:cNvPr id="43" name="Group 42"/>
          <p:cNvGrpSpPr/>
          <p:nvPr/>
        </p:nvGrpSpPr>
        <p:grpSpPr>
          <a:xfrm>
            <a:off x="16355447" y="8866165"/>
            <a:ext cx="3344330" cy="3671437"/>
            <a:chOff x="16779193" y="10469321"/>
            <a:chExt cx="3344330" cy="3671437"/>
          </a:xfrm>
        </p:grpSpPr>
        <p:pic>
          <p:nvPicPr>
            <p:cNvPr id="44" name="Picture 43"/>
            <p:cNvPicPr>
              <a:picLocks noChangeAspect="1"/>
            </p:cNvPicPr>
            <p:nvPr/>
          </p:nvPicPr>
          <p:blipFill rotWithShape="1">
            <a:blip r:embed="rId5">
              <a:extLst>
                <a:ext uri="{28A0092B-C50C-407E-A947-70E740481C1C}">
                  <a14:useLocalDpi xmlns:a14="http://schemas.microsoft.com/office/drawing/2010/main" val="0"/>
                </a:ext>
              </a:extLst>
            </a:blip>
            <a:srcRect l="84750" t="36031" r="2863" b="50232"/>
            <a:stretch/>
          </p:blipFill>
          <p:spPr>
            <a:xfrm>
              <a:off x="16937872" y="10479856"/>
              <a:ext cx="3185651" cy="3660902"/>
            </a:xfrm>
            <a:prstGeom prst="rect">
              <a:avLst/>
            </a:prstGeom>
          </p:spPr>
        </p:pic>
        <p:cxnSp>
          <p:nvCxnSpPr>
            <p:cNvPr id="45" name="Straight Arrow Connector 44"/>
            <p:cNvCxnSpPr/>
            <p:nvPr/>
          </p:nvCxnSpPr>
          <p:spPr>
            <a:xfrm>
              <a:off x="16779193" y="10469321"/>
              <a:ext cx="820193" cy="519098"/>
            </a:xfrm>
            <a:prstGeom prst="straightConnector1">
              <a:avLst/>
            </a:prstGeom>
            <a:ln w="88900">
              <a:tailEnd type="triangle"/>
            </a:ln>
          </p:spPr>
          <p:style>
            <a:lnRef idx="2">
              <a:schemeClr val="accent1"/>
            </a:lnRef>
            <a:fillRef idx="0">
              <a:schemeClr val="accent1"/>
            </a:fillRef>
            <a:effectRef idx="1">
              <a:schemeClr val="accent1"/>
            </a:effectRef>
            <a:fontRef idx="minor">
              <a:schemeClr val="tx1"/>
            </a:fontRef>
          </p:style>
        </p:cxnSp>
      </p:grpSp>
      <p:sp>
        <p:nvSpPr>
          <p:cNvPr id="46" name="TextBox 45"/>
          <p:cNvSpPr txBox="1"/>
          <p:nvPr/>
        </p:nvSpPr>
        <p:spPr>
          <a:xfrm>
            <a:off x="16703621" y="8677064"/>
            <a:ext cx="1916721" cy="523220"/>
          </a:xfrm>
          <a:prstGeom prst="rect">
            <a:avLst/>
          </a:prstGeom>
          <a:noFill/>
        </p:spPr>
        <p:txBody>
          <a:bodyPr wrap="square" rtlCol="0">
            <a:spAutoFit/>
          </a:bodyPr>
          <a:lstStyle/>
          <a:p>
            <a:r>
              <a:rPr lang="en-US" sz="2800" b="1" dirty="0" smtClean="0">
                <a:solidFill>
                  <a:schemeClr val="accent1"/>
                </a:solidFill>
              </a:rPr>
              <a:t>40 - 49%</a:t>
            </a:r>
            <a:endParaRPr lang="en-US" sz="2800" b="1" dirty="0">
              <a:solidFill>
                <a:schemeClr val="accent1"/>
              </a:solidFill>
            </a:endParaRPr>
          </a:p>
        </p:txBody>
      </p:sp>
      <p:cxnSp>
        <p:nvCxnSpPr>
          <p:cNvPr id="47" name="Straight Arrow Connector 46"/>
          <p:cNvCxnSpPr/>
          <p:nvPr/>
        </p:nvCxnSpPr>
        <p:spPr>
          <a:xfrm>
            <a:off x="14820044" y="11007003"/>
            <a:ext cx="0" cy="846364"/>
          </a:xfrm>
          <a:prstGeom prst="straightConnector1">
            <a:avLst/>
          </a:prstGeom>
          <a:ln w="88900">
            <a:tailEnd type="triangle"/>
          </a:ln>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14908473" y="11269485"/>
            <a:ext cx="1268361" cy="523220"/>
          </a:xfrm>
          <a:prstGeom prst="rect">
            <a:avLst/>
          </a:prstGeom>
          <a:noFill/>
        </p:spPr>
        <p:txBody>
          <a:bodyPr wrap="square" rtlCol="0">
            <a:spAutoFit/>
          </a:bodyPr>
          <a:lstStyle/>
          <a:p>
            <a:r>
              <a:rPr lang="en-US" sz="2800" b="1" dirty="0" smtClean="0">
                <a:solidFill>
                  <a:schemeClr val="accent1"/>
                </a:solidFill>
              </a:rPr>
              <a:t>1 - 2%</a:t>
            </a:r>
            <a:endParaRPr lang="en-US" sz="2800" b="1" dirty="0">
              <a:solidFill>
                <a:schemeClr val="accent1"/>
              </a:solidFill>
            </a:endParaRPr>
          </a:p>
        </p:txBody>
      </p:sp>
      <p:sp>
        <p:nvSpPr>
          <p:cNvPr id="49" name="TextBox 48"/>
          <p:cNvSpPr txBox="1"/>
          <p:nvPr/>
        </p:nvSpPr>
        <p:spPr>
          <a:xfrm>
            <a:off x="9747702" y="18165473"/>
            <a:ext cx="8949377" cy="1384995"/>
          </a:xfrm>
          <a:prstGeom prst="rect">
            <a:avLst/>
          </a:prstGeom>
          <a:noFill/>
        </p:spPr>
        <p:txBody>
          <a:bodyPr wrap="square" rtlCol="0">
            <a:spAutoFit/>
          </a:bodyPr>
          <a:lstStyle/>
          <a:p>
            <a:r>
              <a:rPr lang="en-US" sz="2800" dirty="0" smtClean="0"/>
              <a:t>* Monitored metabolites account for ~90% of nicotine dose. See the reference in Pharmacological Reviews for more information.</a:t>
            </a:r>
            <a:endParaRPr lang="en-US" sz="2800" dirty="0"/>
          </a:p>
        </p:txBody>
      </p:sp>
      <p:cxnSp>
        <p:nvCxnSpPr>
          <p:cNvPr id="50" name="Straight Connector 49"/>
          <p:cNvCxnSpPr/>
          <p:nvPr/>
        </p:nvCxnSpPr>
        <p:spPr>
          <a:xfrm flipH="1">
            <a:off x="19693054" y="3126019"/>
            <a:ext cx="6724" cy="16115332"/>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9457088" y="3082050"/>
            <a:ext cx="21080" cy="16039818"/>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28367154" y="3148879"/>
            <a:ext cx="0" cy="16087289"/>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53" name="Table 52"/>
          <p:cNvGraphicFramePr>
            <a:graphicFrameLocks noGrp="1"/>
          </p:cNvGraphicFramePr>
          <p:nvPr>
            <p:extLst>
              <p:ext uri="{D42A27DB-BD31-4B8C-83A1-F6EECF244321}">
                <p14:modId xmlns:p14="http://schemas.microsoft.com/office/powerpoint/2010/main" val="719161050"/>
              </p:ext>
            </p:extLst>
          </p:nvPr>
        </p:nvGraphicFramePr>
        <p:xfrm>
          <a:off x="19977905" y="18308025"/>
          <a:ext cx="8163696" cy="518160"/>
        </p:xfrm>
        <a:graphic>
          <a:graphicData uri="http://schemas.openxmlformats.org/drawingml/2006/table">
            <a:tbl>
              <a:tblPr firstRow="1" bandCol="1">
                <a:tableStyleId>{5C22544A-7EE6-4342-B048-85BDC9FD1C3A}</a:tableStyleId>
              </a:tblPr>
              <a:tblGrid>
                <a:gridCol w="8163696"/>
              </a:tblGrid>
              <a:tr h="370840">
                <a:tc>
                  <a:txBody>
                    <a:bodyPr/>
                    <a:lstStyle/>
                    <a:p>
                      <a:pPr algn="ctr"/>
                      <a:r>
                        <a:rPr lang="en-US" sz="2800" dirty="0" smtClean="0">
                          <a:solidFill>
                            <a:srgbClr val="FFFFFF"/>
                          </a:solidFill>
                        </a:rPr>
                        <a:t>Prob</a:t>
                      </a:r>
                      <a:r>
                        <a:rPr lang="en-US" sz="2800" baseline="0" dirty="0" smtClean="0">
                          <a:solidFill>
                            <a:srgbClr val="FFFFFF"/>
                          </a:solidFill>
                        </a:rPr>
                        <a:t> &gt; |t| for Squared Term is &gt; 0.2 for all.</a:t>
                      </a:r>
                    </a:p>
                  </a:txBody>
                  <a:tcPr/>
                </a:tc>
              </a:tr>
            </a:tbl>
          </a:graphicData>
        </a:graphic>
      </p:graphicFrame>
      <p:graphicFrame>
        <p:nvGraphicFramePr>
          <p:cNvPr id="54" name="Table 53"/>
          <p:cNvGraphicFramePr>
            <a:graphicFrameLocks noGrp="1"/>
          </p:cNvGraphicFramePr>
          <p:nvPr>
            <p:extLst>
              <p:ext uri="{D42A27DB-BD31-4B8C-83A1-F6EECF244321}">
                <p14:modId xmlns:p14="http://schemas.microsoft.com/office/powerpoint/2010/main" val="3941391245"/>
              </p:ext>
            </p:extLst>
          </p:nvPr>
        </p:nvGraphicFramePr>
        <p:xfrm>
          <a:off x="20005841" y="9578114"/>
          <a:ext cx="8163696" cy="2072640"/>
        </p:xfrm>
        <a:graphic>
          <a:graphicData uri="http://schemas.openxmlformats.org/drawingml/2006/table">
            <a:tbl>
              <a:tblPr firstRow="1" bandCol="1">
                <a:tableStyleId>{5C22544A-7EE6-4342-B048-85BDC9FD1C3A}</a:tableStyleId>
              </a:tblPr>
              <a:tblGrid>
                <a:gridCol w="1360616"/>
                <a:gridCol w="1360616"/>
                <a:gridCol w="1360616"/>
                <a:gridCol w="1360616"/>
                <a:gridCol w="1360616"/>
                <a:gridCol w="1360616"/>
              </a:tblGrid>
              <a:tr h="370840">
                <a:tc gridSpan="6">
                  <a:txBody>
                    <a:bodyPr/>
                    <a:lstStyle/>
                    <a:p>
                      <a:pPr algn="ctr"/>
                      <a:r>
                        <a:rPr lang="en-US" sz="2800" baseline="0" dirty="0" smtClean="0">
                          <a:solidFill>
                            <a:srgbClr val="FFFFFF"/>
                          </a:solidFill>
                        </a:rPr>
                        <a:t>Correlation Coefficient R</a:t>
                      </a:r>
                      <a:r>
                        <a:rPr lang="en-US" sz="2800" baseline="30000" dirty="0" smtClean="0">
                          <a:solidFill>
                            <a:srgbClr val="FFFFFF"/>
                          </a:solidFill>
                        </a:rPr>
                        <a:t>2</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n-US" sz="2800" dirty="0" smtClean="0"/>
                        <a:t>ANBT</a:t>
                      </a:r>
                      <a:endParaRPr lang="en-US" sz="2800" dirty="0"/>
                    </a:p>
                  </a:txBody>
                  <a:tcPr/>
                </a:tc>
                <a:tc>
                  <a:txBody>
                    <a:bodyPr/>
                    <a:lstStyle/>
                    <a:p>
                      <a:r>
                        <a:rPr lang="en-US" sz="2800" dirty="0" smtClean="0"/>
                        <a:t>0.9993</a:t>
                      </a:r>
                      <a:endParaRPr lang="en-US" sz="2800" dirty="0"/>
                    </a:p>
                  </a:txBody>
                  <a:tcPr/>
                </a:tc>
                <a:tc>
                  <a:txBody>
                    <a:bodyPr/>
                    <a:lstStyle/>
                    <a:p>
                      <a:r>
                        <a:rPr lang="en-US" sz="2800" dirty="0" smtClean="0"/>
                        <a:t>COXT</a:t>
                      </a:r>
                      <a:endParaRPr lang="en-US" sz="2800" dirty="0"/>
                    </a:p>
                  </a:txBody>
                  <a:tcPr/>
                </a:tc>
                <a:tc>
                  <a:txBody>
                    <a:bodyPr/>
                    <a:lstStyle/>
                    <a:p>
                      <a:r>
                        <a:rPr lang="en-US" sz="2800" dirty="0" smtClean="0"/>
                        <a:t>0.9995</a:t>
                      </a:r>
                      <a:endParaRPr lang="en-US" sz="2800" dirty="0"/>
                    </a:p>
                  </a:txBody>
                  <a:tcPr/>
                </a:tc>
                <a:tc>
                  <a:txBody>
                    <a:bodyPr/>
                    <a:lstStyle/>
                    <a:p>
                      <a:r>
                        <a:rPr lang="en-US" sz="2800" dirty="0" smtClean="0"/>
                        <a:t>NICT</a:t>
                      </a:r>
                      <a:endParaRPr lang="en-US" sz="2800" dirty="0"/>
                    </a:p>
                  </a:txBody>
                  <a:tcPr/>
                </a:tc>
                <a:tc>
                  <a:txBody>
                    <a:bodyPr/>
                    <a:lstStyle/>
                    <a:p>
                      <a:r>
                        <a:rPr lang="en-US" sz="2800" dirty="0" smtClean="0"/>
                        <a:t>0.9999</a:t>
                      </a:r>
                      <a:endParaRPr lang="en-US" sz="2800" dirty="0"/>
                    </a:p>
                  </a:txBody>
                  <a:tcPr/>
                </a:tc>
              </a:tr>
              <a:tr h="370840">
                <a:tc>
                  <a:txBody>
                    <a:bodyPr/>
                    <a:lstStyle/>
                    <a:p>
                      <a:r>
                        <a:rPr lang="en-US" sz="2800" dirty="0" smtClean="0"/>
                        <a:t>ANTT</a:t>
                      </a:r>
                      <a:endParaRPr lang="en-US" sz="2800" dirty="0"/>
                    </a:p>
                  </a:txBody>
                  <a:tcPr/>
                </a:tc>
                <a:tc>
                  <a:txBody>
                    <a:bodyPr/>
                    <a:lstStyle/>
                    <a:p>
                      <a:r>
                        <a:rPr lang="en-US" sz="2800" dirty="0" smtClean="0"/>
                        <a:t>0.9996</a:t>
                      </a:r>
                      <a:endParaRPr lang="en-US" sz="2800" dirty="0"/>
                    </a:p>
                  </a:txBody>
                  <a:tcPr/>
                </a:tc>
                <a:tc>
                  <a:txBody>
                    <a:bodyPr/>
                    <a:lstStyle/>
                    <a:p>
                      <a:r>
                        <a:rPr lang="en-US" sz="2800" dirty="0" smtClean="0"/>
                        <a:t>HCTT</a:t>
                      </a:r>
                      <a:endParaRPr lang="en-US" sz="2800" dirty="0"/>
                    </a:p>
                  </a:txBody>
                  <a:tcPr/>
                </a:tc>
                <a:tc>
                  <a:txBody>
                    <a:bodyPr/>
                    <a:lstStyle/>
                    <a:p>
                      <a:r>
                        <a:rPr lang="en-US" sz="2800" dirty="0" smtClean="0"/>
                        <a:t>0.9999</a:t>
                      </a:r>
                      <a:endParaRPr lang="en-US" sz="2800" dirty="0"/>
                    </a:p>
                  </a:txBody>
                  <a:tcPr/>
                </a:tc>
                <a:tc>
                  <a:txBody>
                    <a:bodyPr/>
                    <a:lstStyle/>
                    <a:p>
                      <a:r>
                        <a:rPr lang="en-US" sz="2800" dirty="0" smtClean="0"/>
                        <a:t>NNCT</a:t>
                      </a:r>
                      <a:endParaRPr lang="en-US" sz="2800" dirty="0"/>
                    </a:p>
                  </a:txBody>
                  <a:tcPr/>
                </a:tc>
                <a:tc>
                  <a:txBody>
                    <a:bodyPr/>
                    <a:lstStyle/>
                    <a:p>
                      <a:r>
                        <a:rPr lang="en-US" sz="2800" dirty="0" smtClean="0"/>
                        <a:t>0.9997</a:t>
                      </a:r>
                      <a:endParaRPr lang="en-US" sz="2800" dirty="0"/>
                    </a:p>
                  </a:txBody>
                  <a:tcPr/>
                </a:tc>
              </a:tr>
              <a:tr h="370840">
                <a:tc>
                  <a:txBody>
                    <a:bodyPr/>
                    <a:lstStyle/>
                    <a:p>
                      <a:r>
                        <a:rPr lang="en-US" sz="2800" dirty="0" smtClean="0"/>
                        <a:t>COTT</a:t>
                      </a:r>
                      <a:endParaRPr lang="en-US" sz="2800" dirty="0"/>
                    </a:p>
                  </a:txBody>
                  <a:tcPr/>
                </a:tc>
                <a:tc>
                  <a:txBody>
                    <a:bodyPr/>
                    <a:lstStyle/>
                    <a:p>
                      <a:r>
                        <a:rPr lang="en-US" sz="2800" dirty="0" smtClean="0"/>
                        <a:t>0.9991</a:t>
                      </a:r>
                      <a:endParaRPr lang="en-US" sz="2800" dirty="0"/>
                    </a:p>
                  </a:txBody>
                  <a:tcPr/>
                </a:tc>
                <a:tc>
                  <a:txBody>
                    <a:bodyPr/>
                    <a:lstStyle/>
                    <a:p>
                      <a:r>
                        <a:rPr lang="en-US" sz="2800" dirty="0" smtClean="0"/>
                        <a:t>NCTT</a:t>
                      </a:r>
                      <a:endParaRPr lang="en-US" sz="2800" dirty="0"/>
                    </a:p>
                  </a:txBody>
                  <a:tcPr/>
                </a:tc>
                <a:tc>
                  <a:txBody>
                    <a:bodyPr/>
                    <a:lstStyle/>
                    <a:p>
                      <a:r>
                        <a:rPr lang="en-US" sz="2800" dirty="0" smtClean="0"/>
                        <a:t>0.9998</a:t>
                      </a:r>
                      <a:endParaRPr lang="en-US" sz="2800" dirty="0"/>
                    </a:p>
                  </a:txBody>
                  <a:tcPr/>
                </a:tc>
                <a:tc>
                  <a:txBody>
                    <a:bodyPr/>
                    <a:lstStyle/>
                    <a:p>
                      <a:r>
                        <a:rPr lang="en-US" sz="2800" dirty="0" smtClean="0"/>
                        <a:t>NOXT</a:t>
                      </a:r>
                      <a:endParaRPr lang="en-US" sz="2800" dirty="0"/>
                    </a:p>
                  </a:txBody>
                  <a:tcPr/>
                </a:tc>
                <a:tc>
                  <a:txBody>
                    <a:bodyPr/>
                    <a:lstStyle/>
                    <a:p>
                      <a:r>
                        <a:rPr lang="en-US" sz="2800" dirty="0" smtClean="0"/>
                        <a:t>0.9999</a:t>
                      </a:r>
                      <a:endParaRPr lang="en-US" sz="2800" dirty="0"/>
                    </a:p>
                  </a:txBody>
                  <a:tcPr/>
                </a:tc>
              </a:tr>
            </a:tbl>
          </a:graphicData>
        </a:graphic>
      </p:graphicFrame>
      <p:sp>
        <p:nvSpPr>
          <p:cNvPr id="55" name="TextBox 54"/>
          <p:cNvSpPr txBox="1"/>
          <p:nvPr/>
        </p:nvSpPr>
        <p:spPr>
          <a:xfrm>
            <a:off x="20286721" y="3502954"/>
            <a:ext cx="7487549" cy="523220"/>
          </a:xfrm>
          <a:prstGeom prst="rect">
            <a:avLst/>
          </a:prstGeom>
          <a:noFill/>
        </p:spPr>
        <p:txBody>
          <a:bodyPr wrap="square" rtlCol="0">
            <a:spAutoFit/>
          </a:bodyPr>
          <a:lstStyle/>
          <a:p>
            <a:r>
              <a:rPr lang="en-US" sz="2800" b="1" dirty="0" smtClean="0"/>
              <a:t>Linear Fit of Response by Nominal Concentration</a:t>
            </a:r>
            <a:endParaRPr lang="en-US" sz="2800" b="1" dirty="0"/>
          </a:p>
        </p:txBody>
      </p:sp>
      <p:sp>
        <p:nvSpPr>
          <p:cNvPr id="57" name="TextBox 19"/>
          <p:cNvSpPr txBox="1">
            <a:spLocks noChangeArrowheads="1"/>
          </p:cNvSpPr>
          <p:nvPr/>
        </p:nvSpPr>
        <p:spPr bwMode="auto">
          <a:xfrm>
            <a:off x="28379063" y="10180069"/>
            <a:ext cx="7501809" cy="54411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74593" tIns="187297" rIns="374593" bIns="187297">
            <a:spAutoFit/>
          </a:bodyPr>
          <a:lstStyle>
            <a:lvl1pPr marL="171450" indent="-171450"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defTabSz="1871663"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defTabSz="1871663"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defTabSz="1871663"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defTabSz="1871663" eaLnBrk="0" fontAlgn="base" hangingPunct="0">
              <a:spcBef>
                <a:spcPct val="0"/>
              </a:spcBef>
              <a:spcAft>
                <a:spcPct val="0"/>
              </a:spcAft>
              <a:defRPr>
                <a:solidFill>
                  <a:schemeClr val="tx1"/>
                </a:solidFill>
                <a:latin typeface="Calibri" charset="0"/>
                <a:ea typeface="MS PGothic" charset="0"/>
                <a:cs typeface="MS PGothic" charset="0"/>
              </a:defRPr>
            </a:lvl9pPr>
          </a:lstStyle>
          <a:p>
            <a:pPr marL="244475" indent="-244475" eaLnBrk="1" hangingPunct="1">
              <a:buFont typeface="Arial" panose="020B0604020202020204" pitchFamily="34" charset="0"/>
              <a:buChar char="•"/>
            </a:pPr>
            <a:r>
              <a:rPr lang="en-US" sz="3200" dirty="0" smtClean="0"/>
              <a:t>The calibration curves for nine nicotine metabolites are linear. </a:t>
            </a:r>
          </a:p>
          <a:p>
            <a:pPr marL="244475" indent="-244475" eaLnBrk="1" hangingPunct="1">
              <a:buFont typeface="Arial" panose="020B0604020202020204" pitchFamily="34" charset="0"/>
              <a:buChar char="•"/>
            </a:pPr>
            <a:r>
              <a:rPr lang="en-US" sz="3200" dirty="0" smtClean="0"/>
              <a:t>Two methods for measuring cotinine have well correlated results.</a:t>
            </a:r>
          </a:p>
          <a:p>
            <a:pPr marL="244475" indent="-244475" eaLnBrk="1" hangingPunct="1">
              <a:buFont typeface="Arial" panose="020B0604020202020204" pitchFamily="34" charset="0"/>
              <a:buChar char="•"/>
            </a:pPr>
            <a:r>
              <a:rPr lang="en-US" sz="3200" dirty="0" smtClean="0"/>
              <a:t>The two instruments that are used for the same assay do not show bias over the reportable range.</a:t>
            </a:r>
          </a:p>
          <a:p>
            <a:pPr marL="244475" indent="-244475" eaLnBrk="1" hangingPunct="1">
              <a:buFont typeface="Arial" panose="020B0604020202020204" pitchFamily="34" charset="0"/>
              <a:buChar char="•"/>
            </a:pPr>
            <a:r>
              <a:rPr lang="en-US" sz="3200" dirty="0" smtClean="0"/>
              <a:t>JMP® is a useful tool for method validation.</a:t>
            </a:r>
          </a:p>
          <a:p>
            <a:pPr marL="571500" indent="-571500" eaLnBrk="1" hangingPunct="1">
              <a:buFont typeface="Arial" panose="020B0604020202020204" pitchFamily="34" charset="0"/>
              <a:buChar char="•"/>
            </a:pPr>
            <a:endParaRPr lang="en-US" sz="4100" dirty="0"/>
          </a:p>
        </p:txBody>
      </p:sp>
      <p:sp>
        <p:nvSpPr>
          <p:cNvPr id="58" name="TextBox 57"/>
          <p:cNvSpPr txBox="1"/>
          <p:nvPr/>
        </p:nvSpPr>
        <p:spPr>
          <a:xfrm>
            <a:off x="12631212" y="17849613"/>
            <a:ext cx="1011944" cy="523220"/>
          </a:xfrm>
          <a:prstGeom prst="rect">
            <a:avLst/>
          </a:prstGeom>
          <a:noFill/>
        </p:spPr>
        <p:txBody>
          <a:bodyPr wrap="none" rtlCol="0">
            <a:spAutoFit/>
          </a:bodyPr>
          <a:lstStyle/>
          <a:p>
            <a:r>
              <a:rPr lang="en-US" sz="2800" b="1" dirty="0" smtClean="0">
                <a:solidFill>
                  <a:srgbClr val="D54857"/>
                </a:solidFill>
              </a:rPr>
              <a:t>ANBT</a:t>
            </a:r>
            <a:endParaRPr lang="en-US" sz="2800" b="1" dirty="0">
              <a:solidFill>
                <a:srgbClr val="D54857"/>
              </a:solidFill>
            </a:endParaRPr>
          </a:p>
        </p:txBody>
      </p:sp>
      <p:sp>
        <p:nvSpPr>
          <p:cNvPr id="59" name="TextBox 58"/>
          <p:cNvSpPr txBox="1"/>
          <p:nvPr/>
        </p:nvSpPr>
        <p:spPr>
          <a:xfrm>
            <a:off x="15669540" y="17849613"/>
            <a:ext cx="1000146" cy="523220"/>
          </a:xfrm>
          <a:prstGeom prst="rect">
            <a:avLst/>
          </a:prstGeom>
          <a:noFill/>
        </p:spPr>
        <p:txBody>
          <a:bodyPr wrap="none" rtlCol="0">
            <a:spAutoFit/>
          </a:bodyPr>
          <a:lstStyle/>
          <a:p>
            <a:r>
              <a:rPr lang="en-US" sz="2800" b="1" dirty="0" smtClean="0">
                <a:solidFill>
                  <a:srgbClr val="39B143"/>
                </a:solidFill>
              </a:rPr>
              <a:t>ANTT</a:t>
            </a:r>
            <a:endParaRPr lang="en-US" sz="2800" b="1" dirty="0">
              <a:solidFill>
                <a:srgbClr val="39B143"/>
              </a:solidFill>
            </a:endParaRPr>
          </a:p>
        </p:txBody>
      </p:sp>
      <p:sp>
        <p:nvSpPr>
          <p:cNvPr id="60" name="TextBox 59"/>
          <p:cNvSpPr txBox="1"/>
          <p:nvPr/>
        </p:nvSpPr>
        <p:spPr>
          <a:xfrm>
            <a:off x="10788323" y="7025925"/>
            <a:ext cx="1026820" cy="523220"/>
          </a:xfrm>
          <a:prstGeom prst="rect">
            <a:avLst/>
          </a:prstGeom>
          <a:noFill/>
        </p:spPr>
        <p:txBody>
          <a:bodyPr wrap="none" rtlCol="0">
            <a:spAutoFit/>
          </a:bodyPr>
          <a:lstStyle/>
          <a:p>
            <a:r>
              <a:rPr lang="en-US" sz="2800" b="1" dirty="0" smtClean="0">
                <a:solidFill>
                  <a:srgbClr val="C925CD"/>
                </a:solidFill>
              </a:rPr>
              <a:t>NOXT</a:t>
            </a:r>
            <a:endParaRPr lang="en-US" sz="2800" b="1" dirty="0">
              <a:solidFill>
                <a:srgbClr val="C925CD"/>
              </a:solidFill>
            </a:endParaRPr>
          </a:p>
        </p:txBody>
      </p:sp>
      <p:sp>
        <p:nvSpPr>
          <p:cNvPr id="61" name="TextBox 60"/>
          <p:cNvSpPr txBox="1"/>
          <p:nvPr/>
        </p:nvSpPr>
        <p:spPr>
          <a:xfrm>
            <a:off x="14305316" y="6243656"/>
            <a:ext cx="888513" cy="523220"/>
          </a:xfrm>
          <a:prstGeom prst="rect">
            <a:avLst/>
          </a:prstGeom>
          <a:noFill/>
        </p:spPr>
        <p:txBody>
          <a:bodyPr wrap="none" rtlCol="0">
            <a:spAutoFit/>
          </a:bodyPr>
          <a:lstStyle/>
          <a:p>
            <a:r>
              <a:rPr lang="en-US" sz="2800" b="1" dirty="0" smtClean="0">
                <a:solidFill>
                  <a:srgbClr val="C8C127"/>
                </a:solidFill>
              </a:rPr>
              <a:t>NICT</a:t>
            </a:r>
            <a:endParaRPr lang="en-US" sz="2800" b="1" dirty="0">
              <a:solidFill>
                <a:srgbClr val="C8C127"/>
              </a:solidFill>
            </a:endParaRPr>
          </a:p>
        </p:txBody>
      </p:sp>
      <p:sp>
        <p:nvSpPr>
          <p:cNvPr id="62" name="TextBox 61"/>
          <p:cNvSpPr txBox="1"/>
          <p:nvPr/>
        </p:nvSpPr>
        <p:spPr>
          <a:xfrm>
            <a:off x="17651156" y="7014988"/>
            <a:ext cx="1029577" cy="523220"/>
          </a:xfrm>
          <a:prstGeom prst="rect">
            <a:avLst/>
          </a:prstGeom>
          <a:noFill/>
        </p:spPr>
        <p:txBody>
          <a:bodyPr wrap="none" rtlCol="0">
            <a:spAutoFit/>
          </a:bodyPr>
          <a:lstStyle/>
          <a:p>
            <a:r>
              <a:rPr lang="en-US" sz="2800" b="1" dirty="0" smtClean="0">
                <a:solidFill>
                  <a:srgbClr val="1FB6B6"/>
                </a:solidFill>
              </a:rPr>
              <a:t>NNCT</a:t>
            </a:r>
            <a:endParaRPr lang="en-US" sz="2800" b="1" dirty="0">
              <a:solidFill>
                <a:srgbClr val="1FB6B6"/>
              </a:solidFill>
            </a:endParaRPr>
          </a:p>
        </p:txBody>
      </p:sp>
      <p:sp>
        <p:nvSpPr>
          <p:cNvPr id="63" name="TextBox 62"/>
          <p:cNvSpPr txBox="1"/>
          <p:nvPr/>
        </p:nvSpPr>
        <p:spPr>
          <a:xfrm>
            <a:off x="14300335" y="10123714"/>
            <a:ext cx="967188" cy="523220"/>
          </a:xfrm>
          <a:prstGeom prst="rect">
            <a:avLst/>
          </a:prstGeom>
          <a:noFill/>
        </p:spPr>
        <p:txBody>
          <a:bodyPr wrap="none" rtlCol="0">
            <a:spAutoFit/>
          </a:bodyPr>
          <a:lstStyle/>
          <a:p>
            <a:r>
              <a:rPr lang="en-US" sz="2800" b="1" dirty="0" smtClean="0">
                <a:solidFill>
                  <a:srgbClr val="406FDF"/>
                </a:solidFill>
              </a:rPr>
              <a:t>COTT</a:t>
            </a:r>
            <a:endParaRPr lang="en-US" sz="2800" b="1" dirty="0">
              <a:solidFill>
                <a:srgbClr val="406FDF"/>
              </a:solidFill>
            </a:endParaRPr>
          </a:p>
        </p:txBody>
      </p:sp>
      <p:sp>
        <p:nvSpPr>
          <p:cNvPr id="64" name="TextBox 63"/>
          <p:cNvSpPr txBox="1"/>
          <p:nvPr/>
        </p:nvSpPr>
        <p:spPr>
          <a:xfrm>
            <a:off x="10824257" y="12001386"/>
            <a:ext cx="977704" cy="523220"/>
          </a:xfrm>
          <a:prstGeom prst="rect">
            <a:avLst/>
          </a:prstGeom>
          <a:noFill/>
        </p:spPr>
        <p:txBody>
          <a:bodyPr wrap="none" rtlCol="0">
            <a:spAutoFit/>
          </a:bodyPr>
          <a:lstStyle/>
          <a:p>
            <a:r>
              <a:rPr lang="en-US" sz="2800" b="1" dirty="0" smtClean="0">
                <a:solidFill>
                  <a:srgbClr val="CF7926"/>
                </a:solidFill>
              </a:rPr>
              <a:t>COXT</a:t>
            </a:r>
            <a:endParaRPr lang="en-US" sz="2800" b="1" dirty="0">
              <a:solidFill>
                <a:srgbClr val="CF7926"/>
              </a:solidFill>
            </a:endParaRPr>
          </a:p>
        </p:txBody>
      </p:sp>
      <p:sp>
        <p:nvSpPr>
          <p:cNvPr id="65" name="TextBox 64"/>
          <p:cNvSpPr txBox="1"/>
          <p:nvPr/>
        </p:nvSpPr>
        <p:spPr>
          <a:xfrm>
            <a:off x="17623438" y="12377438"/>
            <a:ext cx="963405" cy="523220"/>
          </a:xfrm>
          <a:prstGeom prst="rect">
            <a:avLst/>
          </a:prstGeom>
          <a:noFill/>
        </p:spPr>
        <p:txBody>
          <a:bodyPr wrap="none" rtlCol="0">
            <a:spAutoFit/>
          </a:bodyPr>
          <a:lstStyle/>
          <a:p>
            <a:r>
              <a:rPr lang="en-US" sz="2800" b="1" dirty="0" smtClean="0">
                <a:solidFill>
                  <a:srgbClr val="21BD91"/>
                </a:solidFill>
              </a:rPr>
              <a:t>HCTT</a:t>
            </a:r>
            <a:endParaRPr lang="en-US" sz="2800" b="1" dirty="0">
              <a:solidFill>
                <a:srgbClr val="21BD91"/>
              </a:solidFill>
            </a:endParaRPr>
          </a:p>
        </p:txBody>
      </p:sp>
      <p:sp>
        <p:nvSpPr>
          <p:cNvPr id="66" name="TextBox 65"/>
          <p:cNvSpPr txBox="1"/>
          <p:nvPr/>
        </p:nvSpPr>
        <p:spPr>
          <a:xfrm>
            <a:off x="14222391" y="14111737"/>
            <a:ext cx="974626" cy="523220"/>
          </a:xfrm>
          <a:prstGeom prst="rect">
            <a:avLst/>
          </a:prstGeom>
          <a:noFill/>
        </p:spPr>
        <p:txBody>
          <a:bodyPr wrap="none" rtlCol="0">
            <a:spAutoFit/>
          </a:bodyPr>
          <a:lstStyle/>
          <a:p>
            <a:r>
              <a:rPr lang="en-US" sz="2800" b="1" dirty="0" smtClean="0">
                <a:solidFill>
                  <a:srgbClr val="A12CDC"/>
                </a:solidFill>
              </a:rPr>
              <a:t>NCTT</a:t>
            </a:r>
            <a:endParaRPr lang="en-US" sz="2800" b="1" dirty="0">
              <a:solidFill>
                <a:srgbClr val="A12CDC"/>
              </a:solidFill>
            </a:endParaRPr>
          </a:p>
        </p:txBody>
      </p:sp>
      <p:sp>
        <p:nvSpPr>
          <p:cNvPr id="67" name="TextBox 66"/>
          <p:cNvSpPr txBox="1"/>
          <p:nvPr/>
        </p:nvSpPr>
        <p:spPr>
          <a:xfrm>
            <a:off x="28326327" y="17498639"/>
            <a:ext cx="9137085" cy="880108"/>
          </a:xfrm>
          <a:prstGeom prst="rect">
            <a:avLst/>
          </a:prstGeom>
          <a:noFill/>
        </p:spPr>
        <p:txBody>
          <a:bodyPr wrap="square" lIns="140077" tIns="70038" rIns="140077" bIns="70038" rtlCol="0">
            <a:spAutoFit/>
          </a:bodyPr>
          <a:lstStyle/>
          <a:p>
            <a:pPr marL="0" marR="0" indent="0" algn="l" defTabSz="1921015" rtl="0" eaLnBrk="1" fontAlgn="auto" latinLnBrk="0" hangingPunct="1">
              <a:lnSpc>
                <a:spcPct val="100000"/>
              </a:lnSpc>
              <a:spcBef>
                <a:spcPts val="0"/>
              </a:spcBef>
              <a:spcAft>
                <a:spcPts val="0"/>
              </a:spcAft>
              <a:buClrTx/>
              <a:buSzTx/>
              <a:buFontTx/>
              <a:buNone/>
              <a:tabLst/>
              <a:defRPr/>
            </a:pPr>
            <a:r>
              <a:rPr lang="en-US" sz="2400" b="1" dirty="0" smtClean="0">
                <a:latin typeface="Calibri" pitchFamily="34" charset="0"/>
                <a:ea typeface="+mn-ea"/>
                <a:cs typeface="+mn-cs"/>
              </a:rPr>
              <a:t>Contact Info:</a:t>
            </a:r>
            <a:r>
              <a:rPr lang="en-US" sz="2400" dirty="0" smtClean="0">
                <a:latin typeface="Calibri" pitchFamily="34" charset="0"/>
                <a:ea typeface="+mn-ea"/>
                <a:cs typeface="+mn-cs"/>
              </a:rPr>
              <a:t> Stephen Arnstein, </a:t>
            </a:r>
            <a:r>
              <a:rPr lang="en-US" sz="2400" dirty="0" smtClean="0">
                <a:solidFill>
                  <a:schemeClr val="bg1"/>
                </a:solidFill>
                <a:latin typeface="Calibri" pitchFamily="34" charset="0"/>
                <a:ea typeface="+mn-ea"/>
                <a:cs typeface="+mn-cs"/>
                <a:hlinkClick r:id="rId6"/>
              </a:rPr>
              <a:t>vfn3@cdc.gov</a:t>
            </a:r>
            <a:r>
              <a:rPr lang="en-US" sz="2400" dirty="0" smtClean="0">
                <a:latin typeface="Calibri" pitchFamily="34" charset="0"/>
                <a:ea typeface="+mn-ea"/>
                <a:cs typeface="+mn-cs"/>
              </a:rPr>
              <a:t>, 770-488-7170</a:t>
            </a:r>
          </a:p>
          <a:p>
            <a:pPr marL="0" marR="0" indent="0" algn="l" defTabSz="1921015" rtl="0" eaLnBrk="1" fontAlgn="auto" latinLnBrk="0" hangingPunct="1">
              <a:lnSpc>
                <a:spcPct val="100000"/>
              </a:lnSpc>
              <a:spcBef>
                <a:spcPts val="0"/>
              </a:spcBef>
              <a:spcAft>
                <a:spcPts val="0"/>
              </a:spcAft>
              <a:buClrTx/>
              <a:buSzTx/>
              <a:buFontTx/>
              <a:buNone/>
              <a:tabLst/>
              <a:defRPr/>
            </a:pPr>
            <a:r>
              <a:rPr lang="en-US" sz="2400" kern="1200" baseline="0" dirty="0" smtClean="0">
                <a:latin typeface="Calibri" pitchFamily="34" charset="0"/>
                <a:ea typeface="+mn-ea"/>
                <a:cs typeface="+mn-cs"/>
              </a:rPr>
              <a:t>For more information:</a:t>
            </a:r>
            <a:r>
              <a:rPr lang="en-US" sz="2400" kern="1200" dirty="0" smtClean="0">
                <a:latin typeface="Calibri" pitchFamily="34" charset="0"/>
                <a:ea typeface="+mn-ea"/>
                <a:cs typeface="+mn-cs"/>
              </a:rPr>
              <a:t> </a:t>
            </a:r>
            <a:r>
              <a:rPr lang="en-US" sz="2400" kern="1200" baseline="0" dirty="0" smtClean="0">
                <a:latin typeface="Calibri" pitchFamily="34" charset="0"/>
                <a:ea typeface="+mn-ea"/>
                <a:cs typeface="+mn-cs"/>
                <a:hlinkClick r:id="rId7"/>
              </a:rPr>
              <a:t>cdc.gov/</a:t>
            </a:r>
            <a:r>
              <a:rPr lang="en-US" sz="2400" kern="1200" baseline="0" dirty="0" err="1" smtClean="0">
                <a:latin typeface="Calibri" pitchFamily="34" charset="0"/>
                <a:ea typeface="+mn-ea"/>
                <a:cs typeface="+mn-cs"/>
                <a:hlinkClick r:id="rId7"/>
              </a:rPr>
              <a:t>biomonitoring</a:t>
            </a:r>
            <a:r>
              <a:rPr lang="en-US" sz="2400" kern="1200" baseline="0" dirty="0" smtClean="0">
                <a:latin typeface="Calibri" pitchFamily="34" charset="0"/>
                <a:ea typeface="+mn-ea"/>
                <a:cs typeface="+mn-cs"/>
                <a:hlinkClick r:id="rId7"/>
              </a:rPr>
              <a:t>/tobacco.html</a:t>
            </a:r>
            <a:endParaRPr lang="en-US" sz="2400" kern="1200" baseline="0" dirty="0" smtClean="0">
              <a:latin typeface="Calibri" pitchFamily="34" charset="0"/>
              <a:ea typeface="+mn-ea"/>
              <a:cs typeface="+mn-cs"/>
            </a:endParaRPr>
          </a:p>
        </p:txBody>
      </p:sp>
      <p:sp>
        <p:nvSpPr>
          <p:cNvPr id="73" name="TextBox 72"/>
          <p:cNvSpPr txBox="1"/>
          <p:nvPr/>
        </p:nvSpPr>
        <p:spPr>
          <a:xfrm>
            <a:off x="19977905" y="2970923"/>
            <a:ext cx="8557241" cy="646331"/>
          </a:xfrm>
          <a:prstGeom prst="rect">
            <a:avLst/>
          </a:prstGeom>
          <a:noFill/>
        </p:spPr>
        <p:txBody>
          <a:bodyPr wrap="square" rtlCol="0">
            <a:spAutoFit/>
          </a:bodyPr>
          <a:lstStyle/>
          <a:p>
            <a:r>
              <a:rPr lang="en-US" sz="3600" b="1" dirty="0" smtClean="0"/>
              <a:t>Calibration Curve Assessment of Linearity</a:t>
            </a:r>
          </a:p>
        </p:txBody>
      </p:sp>
      <p:sp>
        <p:nvSpPr>
          <p:cNvPr id="74" name="TextBox 73"/>
          <p:cNvSpPr txBox="1"/>
          <p:nvPr/>
        </p:nvSpPr>
        <p:spPr>
          <a:xfrm>
            <a:off x="28380157" y="3017536"/>
            <a:ext cx="7439257" cy="646331"/>
          </a:xfrm>
          <a:prstGeom prst="rect">
            <a:avLst/>
          </a:prstGeom>
          <a:noFill/>
        </p:spPr>
        <p:txBody>
          <a:bodyPr wrap="square" rtlCol="0">
            <a:spAutoFit/>
          </a:bodyPr>
          <a:lstStyle/>
          <a:p>
            <a:pPr algn="ctr"/>
            <a:r>
              <a:rPr lang="en-US" sz="3600" b="1" dirty="0" smtClean="0"/>
              <a:t>Instrument Cross Validation (COTT) </a:t>
            </a:r>
          </a:p>
        </p:txBody>
      </p:sp>
      <p:sp>
        <p:nvSpPr>
          <p:cNvPr id="75" name="TextBox 74"/>
          <p:cNvSpPr txBox="1"/>
          <p:nvPr/>
        </p:nvSpPr>
        <p:spPr>
          <a:xfrm>
            <a:off x="1468845" y="14274213"/>
            <a:ext cx="7854927" cy="646331"/>
          </a:xfrm>
          <a:prstGeom prst="rect">
            <a:avLst/>
          </a:prstGeom>
          <a:noFill/>
        </p:spPr>
        <p:txBody>
          <a:bodyPr wrap="square" rtlCol="0">
            <a:spAutoFit/>
          </a:bodyPr>
          <a:lstStyle/>
          <a:p>
            <a:pPr algn="ctr"/>
            <a:r>
              <a:rPr lang="en-US" sz="3600" b="1" dirty="0"/>
              <a:t>Method Cross </a:t>
            </a:r>
            <a:r>
              <a:rPr lang="en-US" sz="3600" b="1" dirty="0" smtClean="0"/>
              <a:t>Validation </a:t>
            </a:r>
          </a:p>
        </p:txBody>
      </p:sp>
      <p:sp>
        <p:nvSpPr>
          <p:cNvPr id="76" name="TextBox 75"/>
          <p:cNvSpPr txBox="1"/>
          <p:nvPr/>
        </p:nvSpPr>
        <p:spPr>
          <a:xfrm>
            <a:off x="5577285" y="17179465"/>
            <a:ext cx="3570208" cy="954107"/>
          </a:xfrm>
          <a:prstGeom prst="rect">
            <a:avLst/>
          </a:prstGeom>
          <a:noFill/>
        </p:spPr>
        <p:txBody>
          <a:bodyPr wrap="none" rtlCol="0">
            <a:spAutoFit/>
          </a:bodyPr>
          <a:lstStyle/>
          <a:p>
            <a:r>
              <a:rPr lang="en-US" sz="2800" dirty="0"/>
              <a:t>y</a:t>
            </a:r>
            <a:r>
              <a:rPr lang="en-US" sz="2800" dirty="0" smtClean="0"/>
              <a:t> = </a:t>
            </a:r>
            <a:r>
              <a:rPr lang="en-US" sz="2800" dirty="0"/>
              <a:t>-</a:t>
            </a:r>
            <a:r>
              <a:rPr lang="en-US" sz="2800" dirty="0" smtClean="0"/>
              <a:t>0.0747 </a:t>
            </a:r>
            <a:r>
              <a:rPr lang="en-US" sz="2800" dirty="0"/>
              <a:t>+ </a:t>
            </a:r>
            <a:r>
              <a:rPr lang="en-US" sz="2800" dirty="0" smtClean="0"/>
              <a:t>1.1111*x </a:t>
            </a:r>
          </a:p>
          <a:p>
            <a:r>
              <a:rPr lang="en-US" sz="2800" dirty="0" smtClean="0"/>
              <a:t>R</a:t>
            </a:r>
            <a:r>
              <a:rPr lang="en-US" sz="2800" baseline="30000" dirty="0" smtClean="0"/>
              <a:t>2</a:t>
            </a:r>
            <a:r>
              <a:rPr lang="en-US" sz="2800" dirty="0" smtClean="0"/>
              <a:t> = 0.9685</a:t>
            </a:r>
          </a:p>
        </p:txBody>
      </p:sp>
      <p:pic>
        <p:nvPicPr>
          <p:cNvPr id="77" name="Picture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76140" y="3578275"/>
            <a:ext cx="6447290" cy="5853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TextBox 77"/>
          <p:cNvSpPr txBox="1"/>
          <p:nvPr/>
        </p:nvSpPr>
        <p:spPr>
          <a:xfrm>
            <a:off x="30290306" y="3747552"/>
            <a:ext cx="1850186" cy="954107"/>
          </a:xfrm>
          <a:prstGeom prst="rect">
            <a:avLst/>
          </a:prstGeom>
          <a:noFill/>
        </p:spPr>
        <p:txBody>
          <a:bodyPr wrap="none" rtlCol="0">
            <a:spAutoFit/>
          </a:bodyPr>
          <a:lstStyle/>
          <a:p>
            <a:r>
              <a:rPr lang="en-US" sz="2800" dirty="0" smtClean="0"/>
              <a:t>N = 627</a:t>
            </a:r>
          </a:p>
          <a:p>
            <a:r>
              <a:rPr lang="en-US" sz="2800" dirty="0" smtClean="0"/>
              <a:t>R</a:t>
            </a:r>
            <a:r>
              <a:rPr lang="en-US" sz="2800" baseline="30000" dirty="0" smtClean="0"/>
              <a:t>2</a:t>
            </a:r>
            <a:r>
              <a:rPr lang="en-US" sz="2800" dirty="0" smtClean="0"/>
              <a:t> = 0.9976</a:t>
            </a:r>
          </a:p>
        </p:txBody>
      </p:sp>
      <p:pic>
        <p:nvPicPr>
          <p:cNvPr id="79" name="Picture 2"/>
          <p:cNvPicPr>
            <a:picLocks noChangeAspect="1" noChangeArrowheads="1"/>
          </p:cNvPicPr>
          <p:nvPr/>
        </p:nvPicPr>
        <p:blipFill rotWithShape="1">
          <a:blip r:embed="rId9">
            <a:extLst>
              <a:ext uri="{28A0092B-C50C-407E-A947-70E740481C1C}">
                <a14:useLocalDpi xmlns:a14="http://schemas.microsoft.com/office/drawing/2010/main" val="0"/>
              </a:ext>
            </a:extLst>
          </a:blip>
          <a:srcRect l="1890" r="9563" b="3155"/>
          <a:stretch/>
        </p:blipFill>
        <p:spPr bwMode="auto">
          <a:xfrm>
            <a:off x="20005288" y="12427551"/>
            <a:ext cx="8229600" cy="5608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TextBox 79"/>
          <p:cNvSpPr txBox="1"/>
          <p:nvPr/>
        </p:nvSpPr>
        <p:spPr>
          <a:xfrm>
            <a:off x="20008385" y="12103910"/>
            <a:ext cx="8054669" cy="523220"/>
          </a:xfrm>
          <a:prstGeom prst="rect">
            <a:avLst/>
          </a:prstGeom>
          <a:noFill/>
        </p:spPr>
        <p:txBody>
          <a:bodyPr wrap="square" rtlCol="0">
            <a:spAutoFit/>
          </a:bodyPr>
          <a:lstStyle/>
          <a:p>
            <a:pPr algn="ctr"/>
            <a:r>
              <a:rPr lang="en-US" sz="2800" b="1" dirty="0" smtClean="0"/>
              <a:t>Lack of Quadratic Fit</a:t>
            </a:r>
            <a:endParaRPr lang="en-US" sz="2800" b="1" dirty="0"/>
          </a:p>
        </p:txBody>
      </p:sp>
      <p:sp>
        <p:nvSpPr>
          <p:cNvPr id="157" name="Rounded Rectangle 156"/>
          <p:cNvSpPr>
            <a:spLocks noChangeArrowheads="1"/>
          </p:cNvSpPr>
          <p:nvPr/>
        </p:nvSpPr>
        <p:spPr bwMode="auto">
          <a:xfrm>
            <a:off x="1463222" y="13338650"/>
            <a:ext cx="7811796" cy="853970"/>
          </a:xfrm>
          <a:prstGeom prst="roundRect">
            <a:avLst>
              <a:gd name="adj" fmla="val 1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lIns="374593" tIns="187297" rIns="374593" bIns="187297" anchor="ctr"/>
          <a:lstStyle/>
          <a:p>
            <a:pPr algn="ctr" defTabSz="1872966">
              <a:defRPr/>
            </a:pPr>
            <a:r>
              <a:rPr lang="en-US" sz="4900" b="1" dirty="0" smtClean="0">
                <a:solidFill>
                  <a:srgbClr val="FFFFFF"/>
                </a:solidFill>
                <a:latin typeface="+mn-lt"/>
                <a:ea typeface="+mn-ea"/>
                <a:cs typeface="+mn-cs"/>
              </a:rPr>
              <a:t>Results</a:t>
            </a:r>
            <a:endParaRPr lang="en-US" sz="4900" b="1" dirty="0">
              <a:solidFill>
                <a:srgbClr val="FFFFFF"/>
              </a:solidFill>
              <a:latin typeface="+mn-lt"/>
              <a:ea typeface="+mn-ea"/>
              <a:cs typeface="+mn-cs"/>
            </a:endParaRPr>
          </a:p>
        </p:txBody>
      </p:sp>
      <p:sp>
        <p:nvSpPr>
          <p:cNvPr id="160" name="Rounded Rectangle 159"/>
          <p:cNvSpPr>
            <a:spLocks noChangeArrowheads="1"/>
          </p:cNvSpPr>
          <p:nvPr/>
        </p:nvSpPr>
        <p:spPr bwMode="auto">
          <a:xfrm>
            <a:off x="28596257" y="9474527"/>
            <a:ext cx="7296524" cy="853970"/>
          </a:xfrm>
          <a:prstGeom prst="roundRect">
            <a:avLst>
              <a:gd name="adj" fmla="val 1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lIns="374593" tIns="187297" rIns="374593" bIns="187297" anchor="ctr"/>
          <a:lstStyle/>
          <a:p>
            <a:pPr algn="ctr" defTabSz="1872966">
              <a:defRPr/>
            </a:pPr>
            <a:r>
              <a:rPr lang="en-US" sz="4900" b="1" dirty="0" smtClean="0">
                <a:solidFill>
                  <a:srgbClr val="FFFFFF"/>
                </a:solidFill>
                <a:latin typeface="+mn-lt"/>
                <a:ea typeface="+mn-ea"/>
                <a:cs typeface="+mn-cs"/>
              </a:rPr>
              <a:t>Conclusions</a:t>
            </a:r>
            <a:endParaRPr lang="en-US" sz="4900" b="1" dirty="0">
              <a:solidFill>
                <a:srgbClr val="FFFFFF"/>
              </a:solidFill>
              <a:latin typeface="+mn-lt"/>
              <a:ea typeface="+mn-ea"/>
              <a:cs typeface="+mn-cs"/>
            </a:endParaRPr>
          </a:p>
        </p:txBody>
      </p:sp>
      <p:sp>
        <p:nvSpPr>
          <p:cNvPr id="161" name="Rounded Rectangle 160"/>
          <p:cNvSpPr>
            <a:spLocks noChangeArrowheads="1"/>
          </p:cNvSpPr>
          <p:nvPr/>
        </p:nvSpPr>
        <p:spPr bwMode="auto">
          <a:xfrm>
            <a:off x="28596256" y="14803858"/>
            <a:ext cx="7296524" cy="853970"/>
          </a:xfrm>
          <a:prstGeom prst="roundRect">
            <a:avLst>
              <a:gd name="adj" fmla="val 1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lIns="374593" tIns="187297" rIns="374593" bIns="187297" anchor="ctr"/>
          <a:lstStyle/>
          <a:p>
            <a:pPr algn="ctr" defTabSz="1872966">
              <a:defRPr/>
            </a:pPr>
            <a:r>
              <a:rPr lang="en-US" sz="4900" b="1" dirty="0" smtClean="0">
                <a:solidFill>
                  <a:srgbClr val="FFFFFF"/>
                </a:solidFill>
                <a:latin typeface="+mn-lt"/>
                <a:ea typeface="+mn-ea"/>
                <a:cs typeface="+mn-cs"/>
              </a:rPr>
              <a:t>References</a:t>
            </a:r>
            <a:endParaRPr lang="en-US" sz="4900" b="1" dirty="0">
              <a:solidFill>
                <a:srgbClr val="FFFFFF"/>
              </a:solidFill>
              <a:latin typeface="+mn-lt"/>
              <a:ea typeface="+mn-ea"/>
              <a:cs typeface="+mn-cs"/>
            </a:endParaRPr>
          </a:p>
        </p:txBody>
      </p:sp>
    </p:spTree>
    <p:extLst>
      <p:ext uri="{BB962C8B-B14F-4D97-AF65-F5344CB8AC3E}">
        <p14:creationId xmlns:p14="http://schemas.microsoft.com/office/powerpoint/2010/main" val="748191535"/>
      </p:ext>
    </p:extLst>
  </p:cSld>
  <p:clrMapOvr>
    <a:masterClrMapping/>
  </p:clrMapOvr>
</p:sld>
</file>

<file path=ppt/theme/theme1.xml><?xml version="1.0" encoding="utf-8"?>
<a:theme xmlns:a="http://schemas.openxmlformats.org/drawingml/2006/main" name="Theme1">
  <a:themeElements>
    <a:clrScheme name="NCHHSTP SciPoster Colors">
      <a:dk1>
        <a:srgbClr val="3F3F3F"/>
      </a:dk1>
      <a:lt1>
        <a:srgbClr val="0F56DC"/>
      </a:lt1>
      <a:dk2>
        <a:srgbClr val="FFFFFF"/>
      </a:dk2>
      <a:lt2>
        <a:srgbClr val="FFFFFF"/>
      </a:lt2>
      <a:accent1>
        <a:srgbClr val="006778"/>
      </a:accent1>
      <a:accent2>
        <a:srgbClr val="452325"/>
      </a:accent2>
      <a:accent3>
        <a:srgbClr val="8E258D"/>
      </a:accent3>
      <a:accent4>
        <a:srgbClr val="AA272F"/>
      </a:accent4>
      <a:accent5>
        <a:srgbClr val="EC7A08"/>
      </a:accent5>
      <a:accent6>
        <a:srgbClr val="002060"/>
      </a:accent6>
      <a:hlink>
        <a:srgbClr val="FFC000"/>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 id="{19923485-E5C0-443E-9288-B9B9355AEA23}" vid="{FF76C82F-C556-4973-A26A-F9D02C4561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1748</TotalTime>
  <Words>429</Words>
  <Application>Microsoft Office PowerPoint</Application>
  <PresentationFormat>Custom</PresentationFormat>
  <Paragraphs>64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MS PGothic</vt:lpstr>
      <vt:lpstr>Arial</vt:lpstr>
      <vt:lpstr>Calibri</vt:lpstr>
      <vt:lpstr>Myriad Web Pro</vt:lpstr>
      <vt:lpstr>Theme1</vt:lpstr>
      <vt:lpstr>Utilization of JMP® for Nicotine Biomarker Method Validation Stephen Arnstein, MS; June Feng, PhD; Connie Sosnoff, MA; Lanqing Wang, PhD;  Division of Laboratory Sciences, Centers for Disease Control and Prevention</vt:lpstr>
    </vt:vector>
  </TitlesOfParts>
  <Company>ePosterBoards LLC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Phillippe</dc:creator>
  <cp:lastModifiedBy>Arnstein, Stephen A. (CDC/ONDIEH/NCEH)</cp:lastModifiedBy>
  <cp:revision>73</cp:revision>
  <cp:lastPrinted>2015-08-04T22:28:41Z</cp:lastPrinted>
  <dcterms:created xsi:type="dcterms:W3CDTF">2013-03-04T18:11:28Z</dcterms:created>
  <dcterms:modified xsi:type="dcterms:W3CDTF">2015-08-14T17:52:39Z</dcterms:modified>
</cp:coreProperties>
</file>