
<file path=[Content_Types].xml><?xml version="1.0" encoding="utf-8"?>
<Types xmlns="http://schemas.openxmlformats.org/package/2006/content-types">
  <Default Extension="bin" ContentType="application/vnd.ms-office.activeX"/>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ctiveX/activeX1.xml" ContentType="application/vnd.ms-office.activeX+xml"/>
  <Override PartName="/ppt/notesSlides/notesSlide1.xml" ContentType="application/vnd.openxmlformats-officedocument.presentationml.notesSlide+xml"/>
  <Override PartName="/ppt/charts/chart1.xml" ContentType="application/vnd.openxmlformats-officedocument.drawingml.chart+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269" r:id="rId2"/>
    <p:sldId id="271" r:id="rId3"/>
    <p:sldId id="270" r:id="rId4"/>
  </p:sldIdLst>
  <p:sldSz cx="37463413" cy="21067713"/>
  <p:notesSz cx="6858000" cy="9144000"/>
  <p:defaultTextStyle>
    <a:defPPr>
      <a:defRPr lang="en-US"/>
    </a:defPPr>
    <a:lvl1pPr algn="l" defTabSz="1871663" rtl="0" fontAlgn="base">
      <a:spcBef>
        <a:spcPct val="0"/>
      </a:spcBef>
      <a:spcAft>
        <a:spcPct val="0"/>
      </a:spcAft>
      <a:defRPr kern="1200">
        <a:solidFill>
          <a:schemeClr val="tx1"/>
        </a:solidFill>
        <a:latin typeface="Calibri" charset="0"/>
        <a:ea typeface="MS PGothic" charset="0"/>
        <a:cs typeface="MS PGothic" charset="0"/>
      </a:defRPr>
    </a:lvl1pPr>
    <a:lvl2pPr marL="1871663" indent="-1414463" algn="l" defTabSz="1871663" rtl="0" fontAlgn="base">
      <a:spcBef>
        <a:spcPct val="0"/>
      </a:spcBef>
      <a:spcAft>
        <a:spcPct val="0"/>
      </a:spcAft>
      <a:defRPr kern="1200">
        <a:solidFill>
          <a:schemeClr val="tx1"/>
        </a:solidFill>
        <a:latin typeface="Calibri" charset="0"/>
        <a:ea typeface="MS PGothic" charset="0"/>
        <a:cs typeface="MS PGothic" charset="0"/>
      </a:defRPr>
    </a:lvl2pPr>
    <a:lvl3pPr marL="3744913" indent="-2830513" algn="l" defTabSz="1871663" rtl="0" fontAlgn="base">
      <a:spcBef>
        <a:spcPct val="0"/>
      </a:spcBef>
      <a:spcAft>
        <a:spcPct val="0"/>
      </a:spcAft>
      <a:defRPr kern="1200">
        <a:solidFill>
          <a:schemeClr val="tx1"/>
        </a:solidFill>
        <a:latin typeface="Calibri" charset="0"/>
        <a:ea typeface="MS PGothic" charset="0"/>
        <a:cs typeface="MS PGothic" charset="0"/>
      </a:defRPr>
    </a:lvl3pPr>
    <a:lvl4pPr marL="5618163" indent="-4246563" algn="l" defTabSz="1871663" rtl="0" fontAlgn="base">
      <a:spcBef>
        <a:spcPct val="0"/>
      </a:spcBef>
      <a:spcAft>
        <a:spcPct val="0"/>
      </a:spcAft>
      <a:defRPr kern="1200">
        <a:solidFill>
          <a:schemeClr val="tx1"/>
        </a:solidFill>
        <a:latin typeface="Calibri" charset="0"/>
        <a:ea typeface="MS PGothic" charset="0"/>
        <a:cs typeface="MS PGothic" charset="0"/>
      </a:defRPr>
    </a:lvl4pPr>
    <a:lvl5pPr marL="7491413" indent="-5662613" algn="l" defTabSz="1871663" rtl="0" fontAlgn="base">
      <a:spcBef>
        <a:spcPct val="0"/>
      </a:spcBef>
      <a:spcAft>
        <a:spcPct val="0"/>
      </a:spcAft>
      <a:defRPr kern="1200">
        <a:solidFill>
          <a:schemeClr val="tx1"/>
        </a:solidFill>
        <a:latin typeface="Calibri" charset="0"/>
        <a:ea typeface="MS PGothic" charset="0"/>
        <a:cs typeface="MS PGothic" charset="0"/>
      </a:defRPr>
    </a:lvl5pPr>
    <a:lvl6pPr marL="2286000" algn="l" defTabSz="457200" rtl="0" eaLnBrk="1" latinLnBrk="0" hangingPunct="1">
      <a:defRPr kern="1200">
        <a:solidFill>
          <a:schemeClr val="tx1"/>
        </a:solidFill>
        <a:latin typeface="Calibri" charset="0"/>
        <a:ea typeface="MS PGothic" charset="0"/>
        <a:cs typeface="MS PGothic" charset="0"/>
      </a:defRPr>
    </a:lvl6pPr>
    <a:lvl7pPr marL="2743200" algn="l" defTabSz="457200" rtl="0" eaLnBrk="1" latinLnBrk="0" hangingPunct="1">
      <a:defRPr kern="1200">
        <a:solidFill>
          <a:schemeClr val="tx1"/>
        </a:solidFill>
        <a:latin typeface="Calibri" charset="0"/>
        <a:ea typeface="MS PGothic" charset="0"/>
        <a:cs typeface="MS PGothic" charset="0"/>
      </a:defRPr>
    </a:lvl7pPr>
    <a:lvl8pPr marL="3200400" algn="l" defTabSz="457200" rtl="0" eaLnBrk="1" latinLnBrk="0" hangingPunct="1">
      <a:defRPr kern="1200">
        <a:solidFill>
          <a:schemeClr val="tx1"/>
        </a:solidFill>
        <a:latin typeface="Calibri" charset="0"/>
        <a:ea typeface="MS PGothic" charset="0"/>
        <a:cs typeface="MS PGothic" charset="0"/>
      </a:defRPr>
    </a:lvl8pPr>
    <a:lvl9pPr marL="3657600" algn="l" defTabSz="457200" rtl="0" eaLnBrk="1" latinLnBrk="0" hangingPunct="1">
      <a:defRPr kern="1200">
        <a:solidFill>
          <a:schemeClr val="tx1"/>
        </a:solidFill>
        <a:latin typeface="Calibri" charset="0"/>
        <a:ea typeface="MS PGothic" charset="0"/>
        <a:cs typeface="MS PGothic" charset="0"/>
      </a:defRPr>
    </a:lvl9pPr>
  </p:defaultTextStyle>
  <p:extLst>
    <p:ext uri="{EFAFB233-063F-42B5-8137-9DF3F51BA10A}">
      <p15:sldGuideLst xmlns:p15="http://schemas.microsoft.com/office/powerpoint/2012/main">
        <p15:guide id="1" orient="horz" pos="6636">
          <p15:clr>
            <a:srgbClr val="A4A3A4"/>
          </p15:clr>
        </p15:guide>
        <p15:guide id="2" pos="1180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5" d="100"/>
          <a:sy n="15" d="100"/>
        </p:scale>
        <p:origin x="115" y="24"/>
      </p:cViewPr>
      <p:guideLst>
        <p:guide orient="horz" pos="6636"/>
        <p:guide pos="1180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standalone="no"?>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3200" dirty="0" smtClean="0"/>
              <a:t>DATNBI Solubility </a:t>
            </a:r>
            <a:r>
              <a:rPr lang="en-US" sz="3200" dirty="0"/>
              <a:t>in Water</a:t>
            </a:r>
          </a:p>
        </c:rich>
      </c:tx>
      <c:layout/>
      <c:overlay val="0"/>
    </c:title>
    <c:autoTitleDeleted val="0"/>
    <c:plotArea>
      <c:layout>
        <c:manualLayout>
          <c:layoutTarget val="inner"/>
          <c:xMode val="edge"/>
          <c:yMode val="edge"/>
          <c:x val="0.13211468965062842"/>
          <c:y val="0.109537004543818"/>
          <c:w val="0.67894881889763858"/>
          <c:h val="0.73456364829396326"/>
        </c:manualLayout>
      </c:layout>
      <c:scatterChart>
        <c:scatterStyle val="lineMarker"/>
        <c:varyColors val="0"/>
        <c:ser>
          <c:idx val="1"/>
          <c:order val="1"/>
          <c:tx>
            <c:v>Clear Point</c:v>
          </c:tx>
          <c:spPr>
            <a:ln w="28575">
              <a:noFill/>
            </a:ln>
          </c:spPr>
          <c:marker>
            <c:symbol val="square"/>
            <c:size val="3"/>
          </c:marker>
          <c:trendline>
            <c:trendlineType val="exp"/>
            <c:forward val="10"/>
            <c:backward val="10"/>
            <c:dispRSqr val="0"/>
            <c:dispEq val="0"/>
          </c:trendline>
          <c:xVal>
            <c:numRef>
              <c:f>Sheet1!$E$4:$E$51</c:f>
              <c:numCache>
                <c:formatCode>General</c:formatCode>
                <c:ptCount val="48"/>
                <c:pt idx="0">
                  <c:v>26.8</c:v>
                </c:pt>
                <c:pt idx="1">
                  <c:v>26.4</c:v>
                </c:pt>
                <c:pt idx="2">
                  <c:v>26.7</c:v>
                </c:pt>
                <c:pt idx="3">
                  <c:v>27.2</c:v>
                </c:pt>
                <c:pt idx="4">
                  <c:v>32.1</c:v>
                </c:pt>
                <c:pt idx="5">
                  <c:v>32.1</c:v>
                </c:pt>
                <c:pt idx="6">
                  <c:v>35.800000000000004</c:v>
                </c:pt>
                <c:pt idx="7">
                  <c:v>36.5</c:v>
                </c:pt>
                <c:pt idx="8">
                  <c:v>43.9</c:v>
                </c:pt>
                <c:pt idx="9">
                  <c:v>44.6</c:v>
                </c:pt>
                <c:pt idx="10">
                  <c:v>46.5</c:v>
                </c:pt>
                <c:pt idx="11">
                  <c:v>47.3</c:v>
                </c:pt>
                <c:pt idx="12">
                  <c:v>50.6</c:v>
                </c:pt>
                <c:pt idx="13">
                  <c:v>50.6</c:v>
                </c:pt>
                <c:pt idx="14">
                  <c:v>50.8</c:v>
                </c:pt>
                <c:pt idx="15">
                  <c:v>50.9</c:v>
                </c:pt>
                <c:pt idx="16">
                  <c:v>56.2</c:v>
                </c:pt>
                <c:pt idx="17">
                  <c:v>56.5</c:v>
                </c:pt>
                <c:pt idx="18">
                  <c:v>56.6</c:v>
                </c:pt>
                <c:pt idx="19">
                  <c:v>56.6</c:v>
                </c:pt>
                <c:pt idx="20">
                  <c:v>60.1</c:v>
                </c:pt>
                <c:pt idx="21">
                  <c:v>60.1</c:v>
                </c:pt>
                <c:pt idx="22">
                  <c:v>60.4</c:v>
                </c:pt>
                <c:pt idx="23">
                  <c:v>60.6</c:v>
                </c:pt>
                <c:pt idx="24">
                  <c:v>68.900000000000006</c:v>
                </c:pt>
                <c:pt idx="25">
                  <c:v>69.5</c:v>
                </c:pt>
                <c:pt idx="26">
                  <c:v>69.599999999999994</c:v>
                </c:pt>
                <c:pt idx="27">
                  <c:v>69.8</c:v>
                </c:pt>
                <c:pt idx="28">
                  <c:v>73.599999999999994</c:v>
                </c:pt>
                <c:pt idx="29">
                  <c:v>73.099999999999994</c:v>
                </c:pt>
                <c:pt idx="30">
                  <c:v>74.400000000000006</c:v>
                </c:pt>
                <c:pt idx="31">
                  <c:v>74.8</c:v>
                </c:pt>
                <c:pt idx="32">
                  <c:v>81.400000000000006</c:v>
                </c:pt>
                <c:pt idx="33">
                  <c:v>81.2</c:v>
                </c:pt>
                <c:pt idx="34">
                  <c:v>81.400000000000006</c:v>
                </c:pt>
                <c:pt idx="35">
                  <c:v>81.8</c:v>
                </c:pt>
                <c:pt idx="36">
                  <c:v>85.4</c:v>
                </c:pt>
                <c:pt idx="37">
                  <c:v>82</c:v>
                </c:pt>
                <c:pt idx="38">
                  <c:v>84.9</c:v>
                </c:pt>
                <c:pt idx="39">
                  <c:v>85.1</c:v>
                </c:pt>
                <c:pt idx="40">
                  <c:v>86.8</c:v>
                </c:pt>
                <c:pt idx="41">
                  <c:v>86.1</c:v>
                </c:pt>
                <c:pt idx="42">
                  <c:v>86.5</c:v>
                </c:pt>
                <c:pt idx="43">
                  <c:v>86.6</c:v>
                </c:pt>
                <c:pt idx="44">
                  <c:v>90.2</c:v>
                </c:pt>
                <c:pt idx="45">
                  <c:v>88.3</c:v>
                </c:pt>
                <c:pt idx="46">
                  <c:v>89.3</c:v>
                </c:pt>
                <c:pt idx="47">
                  <c:v>90.7</c:v>
                </c:pt>
              </c:numCache>
            </c:numRef>
          </c:xVal>
          <c:yVal>
            <c:numRef>
              <c:f>Sheet1!$F$4:$F$51</c:f>
              <c:numCache>
                <c:formatCode>General</c:formatCode>
                <c:ptCount val="48"/>
                <c:pt idx="0">
                  <c:v>6.3</c:v>
                </c:pt>
                <c:pt idx="1">
                  <c:v>6.3</c:v>
                </c:pt>
                <c:pt idx="2">
                  <c:v>6.3</c:v>
                </c:pt>
                <c:pt idx="3">
                  <c:v>6.3</c:v>
                </c:pt>
                <c:pt idx="4">
                  <c:v>7.9</c:v>
                </c:pt>
                <c:pt idx="5">
                  <c:v>7.9</c:v>
                </c:pt>
                <c:pt idx="6">
                  <c:v>7.9</c:v>
                </c:pt>
                <c:pt idx="7">
                  <c:v>7.9</c:v>
                </c:pt>
                <c:pt idx="8">
                  <c:v>11.4</c:v>
                </c:pt>
                <c:pt idx="9">
                  <c:v>11.4</c:v>
                </c:pt>
                <c:pt idx="10">
                  <c:v>11.4</c:v>
                </c:pt>
                <c:pt idx="11">
                  <c:v>11.4</c:v>
                </c:pt>
                <c:pt idx="12">
                  <c:v>14.2</c:v>
                </c:pt>
                <c:pt idx="13">
                  <c:v>14.2</c:v>
                </c:pt>
                <c:pt idx="14">
                  <c:v>14.2</c:v>
                </c:pt>
                <c:pt idx="15">
                  <c:v>14.2</c:v>
                </c:pt>
                <c:pt idx="16">
                  <c:v>16.100000000000001</c:v>
                </c:pt>
                <c:pt idx="17">
                  <c:v>16.100000000000001</c:v>
                </c:pt>
                <c:pt idx="18">
                  <c:v>16.100000000000001</c:v>
                </c:pt>
                <c:pt idx="19">
                  <c:v>16.100000000000001</c:v>
                </c:pt>
                <c:pt idx="20">
                  <c:v>18.7</c:v>
                </c:pt>
                <c:pt idx="21">
                  <c:v>18.7</c:v>
                </c:pt>
                <c:pt idx="22">
                  <c:v>18.7</c:v>
                </c:pt>
                <c:pt idx="23">
                  <c:v>18.7</c:v>
                </c:pt>
                <c:pt idx="24">
                  <c:v>25.2</c:v>
                </c:pt>
                <c:pt idx="25">
                  <c:v>25.2</c:v>
                </c:pt>
                <c:pt idx="26">
                  <c:v>25.2</c:v>
                </c:pt>
                <c:pt idx="27">
                  <c:v>25.2</c:v>
                </c:pt>
                <c:pt idx="28">
                  <c:v>29</c:v>
                </c:pt>
                <c:pt idx="29">
                  <c:v>29</c:v>
                </c:pt>
                <c:pt idx="30">
                  <c:v>29</c:v>
                </c:pt>
                <c:pt idx="31">
                  <c:v>29</c:v>
                </c:pt>
                <c:pt idx="32">
                  <c:v>36.6</c:v>
                </c:pt>
                <c:pt idx="33">
                  <c:v>36.6</c:v>
                </c:pt>
                <c:pt idx="34">
                  <c:v>36.6</c:v>
                </c:pt>
                <c:pt idx="35">
                  <c:v>36.6</c:v>
                </c:pt>
                <c:pt idx="36">
                  <c:v>41.9</c:v>
                </c:pt>
                <c:pt idx="37">
                  <c:v>41.9</c:v>
                </c:pt>
                <c:pt idx="38">
                  <c:v>41.9</c:v>
                </c:pt>
                <c:pt idx="39">
                  <c:v>41.9</c:v>
                </c:pt>
                <c:pt idx="40">
                  <c:v>44.2</c:v>
                </c:pt>
                <c:pt idx="41">
                  <c:v>44.2</c:v>
                </c:pt>
                <c:pt idx="42">
                  <c:v>44.2</c:v>
                </c:pt>
                <c:pt idx="43">
                  <c:v>44.2</c:v>
                </c:pt>
                <c:pt idx="44">
                  <c:v>48.5</c:v>
                </c:pt>
                <c:pt idx="45">
                  <c:v>48.5</c:v>
                </c:pt>
                <c:pt idx="46">
                  <c:v>48.5</c:v>
                </c:pt>
                <c:pt idx="47">
                  <c:v>48.5</c:v>
                </c:pt>
              </c:numCache>
            </c:numRef>
          </c:yVal>
          <c:smooth val="0"/>
        </c:ser>
        <c:ser>
          <c:idx val="0"/>
          <c:order val="0"/>
          <c:tx>
            <c:v>Cloud Point</c:v>
          </c:tx>
          <c:spPr>
            <a:ln w="28575">
              <a:noFill/>
            </a:ln>
          </c:spPr>
          <c:marker>
            <c:symbol val="triangle"/>
            <c:size val="3"/>
          </c:marker>
          <c:trendline>
            <c:trendlineType val="exp"/>
            <c:forward val="10"/>
            <c:backward val="10"/>
            <c:dispRSqr val="0"/>
            <c:dispEq val="0"/>
          </c:trendline>
          <c:xVal>
            <c:numRef>
              <c:f>Sheet1!$J$4:$J$47</c:f>
              <c:numCache>
                <c:formatCode>General</c:formatCode>
                <c:ptCount val="44"/>
                <c:pt idx="0">
                  <c:v>26.330000000000005</c:v>
                </c:pt>
                <c:pt idx="1">
                  <c:v>25.5</c:v>
                </c:pt>
                <c:pt idx="2">
                  <c:v>26</c:v>
                </c:pt>
                <c:pt idx="3">
                  <c:v>28.4</c:v>
                </c:pt>
                <c:pt idx="4">
                  <c:v>38.32</c:v>
                </c:pt>
                <c:pt idx="5">
                  <c:v>37.800000000000004</c:v>
                </c:pt>
                <c:pt idx="6">
                  <c:v>37.800000000000004</c:v>
                </c:pt>
                <c:pt idx="7">
                  <c:v>39.4</c:v>
                </c:pt>
                <c:pt idx="8">
                  <c:v>39.4</c:v>
                </c:pt>
                <c:pt idx="9">
                  <c:v>39</c:v>
                </c:pt>
                <c:pt idx="10">
                  <c:v>41.3</c:v>
                </c:pt>
                <c:pt idx="11">
                  <c:v>41.7</c:v>
                </c:pt>
                <c:pt idx="12">
                  <c:v>45.790000000000013</c:v>
                </c:pt>
                <c:pt idx="13">
                  <c:v>46.4</c:v>
                </c:pt>
                <c:pt idx="14">
                  <c:v>48.5</c:v>
                </c:pt>
                <c:pt idx="15">
                  <c:v>49.2</c:v>
                </c:pt>
                <c:pt idx="16">
                  <c:v>53.3</c:v>
                </c:pt>
                <c:pt idx="17">
                  <c:v>51.9</c:v>
                </c:pt>
                <c:pt idx="18">
                  <c:v>52.7</c:v>
                </c:pt>
                <c:pt idx="19">
                  <c:v>53.3</c:v>
                </c:pt>
                <c:pt idx="20">
                  <c:v>60.7</c:v>
                </c:pt>
                <c:pt idx="21">
                  <c:v>62.32</c:v>
                </c:pt>
                <c:pt idx="22">
                  <c:v>62.8</c:v>
                </c:pt>
                <c:pt idx="23">
                  <c:v>63.4</c:v>
                </c:pt>
                <c:pt idx="24">
                  <c:v>66.8</c:v>
                </c:pt>
                <c:pt idx="25">
                  <c:v>66.8</c:v>
                </c:pt>
                <c:pt idx="26">
                  <c:v>67</c:v>
                </c:pt>
                <c:pt idx="27">
                  <c:v>67.900000000000006</c:v>
                </c:pt>
                <c:pt idx="28">
                  <c:v>75.66</c:v>
                </c:pt>
                <c:pt idx="29">
                  <c:v>74.8</c:v>
                </c:pt>
                <c:pt idx="30">
                  <c:v>75.2</c:v>
                </c:pt>
                <c:pt idx="31">
                  <c:v>75.3</c:v>
                </c:pt>
                <c:pt idx="32">
                  <c:v>77.16</c:v>
                </c:pt>
                <c:pt idx="33">
                  <c:v>75.099999999999994</c:v>
                </c:pt>
                <c:pt idx="34">
                  <c:v>75.8</c:v>
                </c:pt>
                <c:pt idx="35">
                  <c:v>77.8</c:v>
                </c:pt>
                <c:pt idx="36">
                  <c:v>81.69</c:v>
                </c:pt>
                <c:pt idx="37">
                  <c:v>78.900000000000006</c:v>
                </c:pt>
                <c:pt idx="38">
                  <c:v>79.099999999999994</c:v>
                </c:pt>
                <c:pt idx="39">
                  <c:v>79.3</c:v>
                </c:pt>
                <c:pt idx="40">
                  <c:v>84.66</c:v>
                </c:pt>
                <c:pt idx="41">
                  <c:v>79.599999999999994</c:v>
                </c:pt>
                <c:pt idx="42">
                  <c:v>82.8</c:v>
                </c:pt>
                <c:pt idx="43">
                  <c:v>83.6</c:v>
                </c:pt>
              </c:numCache>
            </c:numRef>
          </c:xVal>
          <c:yVal>
            <c:numRef>
              <c:f>Sheet1!$K$4:$K$47</c:f>
              <c:numCache>
                <c:formatCode>General</c:formatCode>
                <c:ptCount val="44"/>
                <c:pt idx="0">
                  <c:v>7.9</c:v>
                </c:pt>
                <c:pt idx="1">
                  <c:v>7.9</c:v>
                </c:pt>
                <c:pt idx="2">
                  <c:v>7.9</c:v>
                </c:pt>
                <c:pt idx="3">
                  <c:v>7.9</c:v>
                </c:pt>
                <c:pt idx="4">
                  <c:v>11.4</c:v>
                </c:pt>
                <c:pt idx="5">
                  <c:v>11.4</c:v>
                </c:pt>
                <c:pt idx="6">
                  <c:v>11.4</c:v>
                </c:pt>
                <c:pt idx="7">
                  <c:v>11.4</c:v>
                </c:pt>
                <c:pt idx="8">
                  <c:v>14.2</c:v>
                </c:pt>
                <c:pt idx="9">
                  <c:v>14.2</c:v>
                </c:pt>
                <c:pt idx="10">
                  <c:v>14.2</c:v>
                </c:pt>
                <c:pt idx="11">
                  <c:v>14.2</c:v>
                </c:pt>
                <c:pt idx="12">
                  <c:v>16.100000000000001</c:v>
                </c:pt>
                <c:pt idx="13">
                  <c:v>16.100000000000001</c:v>
                </c:pt>
                <c:pt idx="14">
                  <c:v>16.100000000000001</c:v>
                </c:pt>
                <c:pt idx="15">
                  <c:v>16.100000000000001</c:v>
                </c:pt>
                <c:pt idx="16">
                  <c:v>18.7</c:v>
                </c:pt>
                <c:pt idx="17">
                  <c:v>18.7</c:v>
                </c:pt>
                <c:pt idx="18">
                  <c:v>18.7</c:v>
                </c:pt>
                <c:pt idx="19">
                  <c:v>18.7</c:v>
                </c:pt>
                <c:pt idx="20">
                  <c:v>25.2</c:v>
                </c:pt>
                <c:pt idx="21">
                  <c:v>25.2</c:v>
                </c:pt>
                <c:pt idx="22">
                  <c:v>25.2</c:v>
                </c:pt>
                <c:pt idx="23">
                  <c:v>25.2</c:v>
                </c:pt>
                <c:pt idx="24">
                  <c:v>29</c:v>
                </c:pt>
                <c:pt idx="25">
                  <c:v>29</c:v>
                </c:pt>
                <c:pt idx="26">
                  <c:v>29</c:v>
                </c:pt>
                <c:pt idx="27">
                  <c:v>29</c:v>
                </c:pt>
                <c:pt idx="28">
                  <c:v>36.6</c:v>
                </c:pt>
                <c:pt idx="29">
                  <c:v>36.6</c:v>
                </c:pt>
                <c:pt idx="30">
                  <c:v>36.6</c:v>
                </c:pt>
                <c:pt idx="31">
                  <c:v>36.6</c:v>
                </c:pt>
                <c:pt idx="32">
                  <c:v>41.9</c:v>
                </c:pt>
                <c:pt idx="33">
                  <c:v>41.9</c:v>
                </c:pt>
                <c:pt idx="34">
                  <c:v>41.9</c:v>
                </c:pt>
                <c:pt idx="35">
                  <c:v>41.9</c:v>
                </c:pt>
                <c:pt idx="36">
                  <c:v>44.2</c:v>
                </c:pt>
                <c:pt idx="37">
                  <c:v>44.2</c:v>
                </c:pt>
                <c:pt idx="38">
                  <c:v>44.2</c:v>
                </c:pt>
                <c:pt idx="39">
                  <c:v>44.2</c:v>
                </c:pt>
                <c:pt idx="40">
                  <c:v>48.5</c:v>
                </c:pt>
                <c:pt idx="41">
                  <c:v>48.5</c:v>
                </c:pt>
                <c:pt idx="42">
                  <c:v>48.5</c:v>
                </c:pt>
                <c:pt idx="43">
                  <c:v>48.5</c:v>
                </c:pt>
              </c:numCache>
            </c:numRef>
          </c:yVal>
          <c:smooth val="0"/>
        </c:ser>
        <c:dLbls>
          <c:showLegendKey val="0"/>
          <c:showVal val="0"/>
          <c:showCatName val="0"/>
          <c:showSerName val="0"/>
          <c:showPercent val="0"/>
          <c:showBubbleSize val="0"/>
        </c:dLbls>
        <c:axId val="459311688"/>
        <c:axId val="459309728"/>
      </c:scatterChart>
      <c:valAx>
        <c:axId val="459311688"/>
        <c:scaling>
          <c:orientation val="minMax"/>
          <c:max val="100"/>
        </c:scaling>
        <c:delete val="0"/>
        <c:axPos val="b"/>
        <c:title>
          <c:tx>
            <c:rich>
              <a:bodyPr/>
              <a:lstStyle/>
              <a:p>
                <a:pPr>
                  <a:defRPr/>
                </a:pPr>
                <a:r>
                  <a:rPr lang="en-US"/>
                  <a:t>Temperature (°C)</a:t>
                </a:r>
              </a:p>
            </c:rich>
          </c:tx>
          <c:layout/>
          <c:overlay val="0"/>
        </c:title>
        <c:numFmt formatCode="General" sourceLinked="1"/>
        <c:majorTickMark val="out"/>
        <c:minorTickMark val="none"/>
        <c:tickLblPos val="nextTo"/>
        <c:crossAx val="459309728"/>
        <c:crosses val="autoZero"/>
        <c:crossBetween val="midCat"/>
        <c:majorUnit val="10"/>
      </c:valAx>
      <c:valAx>
        <c:axId val="459309728"/>
        <c:scaling>
          <c:orientation val="minMax"/>
          <c:max val="50"/>
        </c:scaling>
        <c:delete val="0"/>
        <c:axPos val="l"/>
        <c:majorGridlines/>
        <c:title>
          <c:tx>
            <c:rich>
              <a:bodyPr rot="-5400000" vert="horz"/>
              <a:lstStyle/>
              <a:p>
                <a:pPr>
                  <a:defRPr/>
                </a:pPr>
                <a:r>
                  <a:rPr lang="en-US"/>
                  <a:t>Concentration (mg/ml)</a:t>
                </a:r>
              </a:p>
            </c:rich>
          </c:tx>
          <c:layout/>
          <c:overlay val="0"/>
        </c:title>
        <c:numFmt formatCode="General" sourceLinked="1"/>
        <c:majorTickMark val="out"/>
        <c:minorTickMark val="none"/>
        <c:tickLblPos val="nextTo"/>
        <c:crossAx val="459311688"/>
        <c:crosses val="autoZero"/>
        <c:crossBetween val="midCat"/>
      </c:valAx>
    </c:plotArea>
    <c:plotVisOnly val="1"/>
    <c:dispBlanksAs val="gap"/>
    <c:showDLblsOverMax val="0"/>
  </c:chart>
  <c:txPr>
    <a:bodyPr/>
    <a:lstStyle/>
    <a:p>
      <a:pPr>
        <a:defRPr sz="2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 Id="rId4"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62A2BB-CE34-405D-8BCE-771886C980FA}" type="datetimeFigureOut">
              <a:rPr lang="en-US" smtClean="0"/>
              <a:t>10/1/2015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36BE98-AF95-4208-B936-0207E4964576}" type="slidenum">
              <a:rPr lang="en-US" smtClean="0"/>
              <a:t>‹#›</a:t>
            </a:fld>
            <a:endParaRPr lang="en-US"/>
          </a:p>
        </p:txBody>
      </p:sp>
    </p:spTree>
    <p:extLst>
      <p:ext uri="{BB962C8B-B14F-4D97-AF65-F5344CB8AC3E}">
        <p14:creationId xmlns:p14="http://schemas.microsoft.com/office/powerpoint/2010/main" val="560593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36BE98-AF95-4208-B936-0207E4964576}" type="slidenum">
              <a:rPr lang="en-US" smtClean="0"/>
              <a:t>1</a:t>
            </a:fld>
            <a:endParaRPr lang="en-US"/>
          </a:p>
        </p:txBody>
      </p:sp>
    </p:spTree>
    <p:extLst>
      <p:ext uri="{BB962C8B-B14F-4D97-AF65-F5344CB8AC3E}">
        <p14:creationId xmlns:p14="http://schemas.microsoft.com/office/powerpoint/2010/main" val="3424022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09756" y="6544649"/>
            <a:ext cx="31843901" cy="4515904"/>
          </a:xfrm>
        </p:spPr>
        <p:txBody>
          <a:bodyPr/>
          <a:lstStyle/>
          <a:p>
            <a:r>
              <a:rPr lang="en-US" smtClean="0"/>
              <a:t>Click to edit Master title style</a:t>
            </a:r>
            <a:endParaRPr lang="en-US"/>
          </a:p>
        </p:txBody>
      </p:sp>
      <p:sp>
        <p:nvSpPr>
          <p:cNvPr id="3" name="Subtitle 2"/>
          <p:cNvSpPr>
            <a:spLocks noGrp="1"/>
          </p:cNvSpPr>
          <p:nvPr>
            <p:ph type="subTitle" idx="1"/>
          </p:nvPr>
        </p:nvSpPr>
        <p:spPr>
          <a:xfrm>
            <a:off x="5619512" y="11938371"/>
            <a:ext cx="26224389" cy="5383971"/>
          </a:xfrm>
        </p:spPr>
        <p:txBody>
          <a:bodyPr/>
          <a:lstStyle>
            <a:lvl1pPr marL="0" indent="0" algn="ctr">
              <a:buNone/>
              <a:defRPr>
                <a:solidFill>
                  <a:schemeClr val="tx1">
                    <a:tint val="75000"/>
                  </a:schemeClr>
                </a:solidFill>
              </a:defRPr>
            </a:lvl1pPr>
            <a:lvl2pPr marL="1872966" indent="0" algn="ctr">
              <a:buNone/>
              <a:defRPr>
                <a:solidFill>
                  <a:schemeClr val="tx1">
                    <a:tint val="75000"/>
                  </a:schemeClr>
                </a:solidFill>
              </a:defRPr>
            </a:lvl2pPr>
            <a:lvl3pPr marL="3745931" indent="0" algn="ctr">
              <a:buNone/>
              <a:defRPr>
                <a:solidFill>
                  <a:schemeClr val="tx1">
                    <a:tint val="75000"/>
                  </a:schemeClr>
                </a:solidFill>
              </a:defRPr>
            </a:lvl3pPr>
            <a:lvl4pPr marL="5618897" indent="0" algn="ctr">
              <a:buNone/>
              <a:defRPr>
                <a:solidFill>
                  <a:schemeClr val="tx1">
                    <a:tint val="75000"/>
                  </a:schemeClr>
                </a:solidFill>
              </a:defRPr>
            </a:lvl4pPr>
            <a:lvl5pPr marL="7491862" indent="0" algn="ctr">
              <a:buNone/>
              <a:defRPr>
                <a:solidFill>
                  <a:schemeClr val="tx1">
                    <a:tint val="75000"/>
                  </a:schemeClr>
                </a:solidFill>
              </a:defRPr>
            </a:lvl5pPr>
            <a:lvl6pPr marL="9364828" indent="0" algn="ctr">
              <a:buNone/>
              <a:defRPr>
                <a:solidFill>
                  <a:schemeClr val="tx1">
                    <a:tint val="75000"/>
                  </a:schemeClr>
                </a:solidFill>
              </a:defRPr>
            </a:lvl6pPr>
            <a:lvl7pPr marL="11237793" indent="0" algn="ctr">
              <a:buNone/>
              <a:defRPr>
                <a:solidFill>
                  <a:schemeClr val="tx1">
                    <a:tint val="75000"/>
                  </a:schemeClr>
                </a:solidFill>
              </a:defRPr>
            </a:lvl7pPr>
            <a:lvl8pPr marL="13110759" indent="0" algn="ctr">
              <a:buNone/>
              <a:defRPr>
                <a:solidFill>
                  <a:schemeClr val="tx1">
                    <a:tint val="75000"/>
                  </a:schemeClr>
                </a:solidFill>
              </a:defRPr>
            </a:lvl8pPr>
            <a:lvl9pPr marL="14983724"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5568455E-66EE-364F-8BF3-F6F4A7AD24C4}" type="datetimeFigureOut">
              <a:rPr lang="en-US"/>
              <a:pPr/>
              <a:t>10/1/2015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F9C11EC-786F-414D-A900-9A273AEC7AEA}" type="slidenum">
              <a:rPr lang="en-US"/>
              <a:pPr/>
              <a:t>‹#›</a:t>
            </a:fld>
            <a:endParaRPr lang="en-US"/>
          </a:p>
        </p:txBody>
      </p:sp>
    </p:spTree>
    <p:extLst>
      <p:ext uri="{BB962C8B-B14F-4D97-AF65-F5344CB8AC3E}">
        <p14:creationId xmlns:p14="http://schemas.microsoft.com/office/powerpoint/2010/main" val="2564173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0B3374D-2F74-F845-8E50-BF210E39F19B}" type="datetimeFigureOut">
              <a:rPr lang="en-US"/>
              <a:pPr/>
              <a:t>10/1/2015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04D5D39-EECF-7447-87DE-60A0BFA86407}" type="slidenum">
              <a:rPr lang="en-US"/>
              <a:pPr/>
              <a:t>‹#›</a:t>
            </a:fld>
            <a:endParaRPr lang="en-US"/>
          </a:p>
        </p:txBody>
      </p:sp>
    </p:spTree>
    <p:extLst>
      <p:ext uri="{BB962C8B-B14F-4D97-AF65-F5344CB8AC3E}">
        <p14:creationId xmlns:p14="http://schemas.microsoft.com/office/powerpoint/2010/main" val="2047248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160974" y="633981"/>
            <a:ext cx="8429268" cy="134794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73170" y="633981"/>
            <a:ext cx="24663414" cy="13479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0940176-2F61-7D44-A811-61B6EE4D3013}" type="datetimeFigureOut">
              <a:rPr lang="en-US"/>
              <a:pPr/>
              <a:t>10/1/2015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476DE9B-743B-7243-942A-D96515A4ED34}" type="slidenum">
              <a:rPr lang="en-US"/>
              <a:pPr/>
              <a:t>‹#›</a:t>
            </a:fld>
            <a:endParaRPr lang="en-US"/>
          </a:p>
        </p:txBody>
      </p:sp>
    </p:spTree>
    <p:extLst>
      <p:ext uri="{BB962C8B-B14F-4D97-AF65-F5344CB8AC3E}">
        <p14:creationId xmlns:p14="http://schemas.microsoft.com/office/powerpoint/2010/main" val="2996780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BFA5391-3EB1-4D4A-BCEE-EC9AA073AD86}" type="datetimeFigureOut">
              <a:rPr lang="en-US"/>
              <a:pPr/>
              <a:t>10/1/2015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258886D-3B0B-B144-A532-51E47F023333}" type="slidenum">
              <a:rPr lang="en-US"/>
              <a:pPr/>
              <a:t>‹#›</a:t>
            </a:fld>
            <a:endParaRPr lang="en-US"/>
          </a:p>
        </p:txBody>
      </p:sp>
    </p:spTree>
    <p:extLst>
      <p:ext uri="{BB962C8B-B14F-4D97-AF65-F5344CB8AC3E}">
        <p14:creationId xmlns:p14="http://schemas.microsoft.com/office/powerpoint/2010/main" val="169767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59352" y="13537960"/>
            <a:ext cx="31843901" cy="4184281"/>
          </a:xfrm>
        </p:spPr>
        <p:txBody>
          <a:bodyPr anchor="t"/>
          <a:lstStyle>
            <a:lvl1pPr algn="l">
              <a:defRPr sz="16400" b="1" cap="all"/>
            </a:lvl1pPr>
          </a:lstStyle>
          <a:p>
            <a:r>
              <a:rPr lang="en-US" smtClean="0"/>
              <a:t>Click to edit Master title style</a:t>
            </a:r>
            <a:endParaRPr lang="en-US"/>
          </a:p>
        </p:txBody>
      </p:sp>
      <p:sp>
        <p:nvSpPr>
          <p:cNvPr id="3" name="Text Placeholder 2"/>
          <p:cNvSpPr>
            <a:spLocks noGrp="1"/>
          </p:cNvSpPr>
          <p:nvPr>
            <p:ph type="body" idx="1"/>
          </p:nvPr>
        </p:nvSpPr>
        <p:spPr>
          <a:xfrm>
            <a:off x="2959352" y="8929396"/>
            <a:ext cx="31843901" cy="4608560"/>
          </a:xfrm>
        </p:spPr>
        <p:txBody>
          <a:bodyPr anchor="b"/>
          <a:lstStyle>
            <a:lvl1pPr marL="0" indent="0">
              <a:buNone/>
              <a:defRPr sz="8200">
                <a:solidFill>
                  <a:schemeClr val="tx1">
                    <a:tint val="75000"/>
                  </a:schemeClr>
                </a:solidFill>
              </a:defRPr>
            </a:lvl1pPr>
            <a:lvl2pPr marL="1872966" indent="0">
              <a:buNone/>
              <a:defRPr sz="7400">
                <a:solidFill>
                  <a:schemeClr val="tx1">
                    <a:tint val="75000"/>
                  </a:schemeClr>
                </a:solidFill>
              </a:defRPr>
            </a:lvl2pPr>
            <a:lvl3pPr marL="3745931" indent="0">
              <a:buNone/>
              <a:defRPr sz="6600">
                <a:solidFill>
                  <a:schemeClr val="tx1">
                    <a:tint val="75000"/>
                  </a:schemeClr>
                </a:solidFill>
              </a:defRPr>
            </a:lvl3pPr>
            <a:lvl4pPr marL="5618897" indent="0">
              <a:buNone/>
              <a:defRPr sz="5700">
                <a:solidFill>
                  <a:schemeClr val="tx1">
                    <a:tint val="75000"/>
                  </a:schemeClr>
                </a:solidFill>
              </a:defRPr>
            </a:lvl4pPr>
            <a:lvl5pPr marL="7491862" indent="0">
              <a:buNone/>
              <a:defRPr sz="5700">
                <a:solidFill>
                  <a:schemeClr val="tx1">
                    <a:tint val="75000"/>
                  </a:schemeClr>
                </a:solidFill>
              </a:defRPr>
            </a:lvl5pPr>
            <a:lvl6pPr marL="9364828" indent="0">
              <a:buNone/>
              <a:defRPr sz="5700">
                <a:solidFill>
                  <a:schemeClr val="tx1">
                    <a:tint val="75000"/>
                  </a:schemeClr>
                </a:solidFill>
              </a:defRPr>
            </a:lvl6pPr>
            <a:lvl7pPr marL="11237793" indent="0">
              <a:buNone/>
              <a:defRPr sz="5700">
                <a:solidFill>
                  <a:schemeClr val="tx1">
                    <a:tint val="75000"/>
                  </a:schemeClr>
                </a:solidFill>
              </a:defRPr>
            </a:lvl7pPr>
            <a:lvl8pPr marL="13110759" indent="0">
              <a:buNone/>
              <a:defRPr sz="5700">
                <a:solidFill>
                  <a:schemeClr val="tx1">
                    <a:tint val="75000"/>
                  </a:schemeClr>
                </a:solidFill>
              </a:defRPr>
            </a:lvl8pPr>
            <a:lvl9pPr marL="14983724" indent="0">
              <a:buNone/>
              <a:defRPr sz="5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799804B5-761B-124F-BB0F-C00264B542EB}" type="datetimeFigureOut">
              <a:rPr lang="en-US"/>
              <a:pPr/>
              <a:t>10/1/2015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CBA8918-3A0C-EF4F-BDB9-026E6BD4EEDC}" type="slidenum">
              <a:rPr lang="en-US"/>
              <a:pPr/>
              <a:t>‹#›</a:t>
            </a:fld>
            <a:endParaRPr lang="en-US"/>
          </a:p>
        </p:txBody>
      </p:sp>
    </p:spTree>
    <p:extLst>
      <p:ext uri="{BB962C8B-B14F-4D97-AF65-F5344CB8AC3E}">
        <p14:creationId xmlns:p14="http://schemas.microsoft.com/office/powerpoint/2010/main" val="1685943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73171" y="3686852"/>
            <a:ext cx="16546341" cy="10426566"/>
          </a:xfrm>
        </p:spPr>
        <p:txBody>
          <a:bodyPr/>
          <a:lstStyle>
            <a:lvl1pPr>
              <a:defRPr sz="11500"/>
            </a:lvl1pPr>
            <a:lvl2pPr>
              <a:defRPr sz="98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9043901" y="3686852"/>
            <a:ext cx="16546341" cy="10426566"/>
          </a:xfrm>
        </p:spPr>
        <p:txBody>
          <a:bodyPr/>
          <a:lstStyle>
            <a:lvl1pPr>
              <a:defRPr sz="11500"/>
            </a:lvl1pPr>
            <a:lvl2pPr>
              <a:defRPr sz="98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89D2AD67-1E1E-E44A-80BA-CAE1B6273E72}" type="datetimeFigureOut">
              <a:rPr lang="en-US"/>
              <a:pPr/>
              <a:t>10/1/2015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7325CDE-4738-B145-A4D3-D87B82FA4E7E}" type="slidenum">
              <a:rPr lang="en-US"/>
              <a:pPr/>
              <a:t>‹#›</a:t>
            </a:fld>
            <a:endParaRPr lang="en-US"/>
          </a:p>
        </p:txBody>
      </p:sp>
    </p:spTree>
    <p:extLst>
      <p:ext uri="{BB962C8B-B14F-4D97-AF65-F5344CB8AC3E}">
        <p14:creationId xmlns:p14="http://schemas.microsoft.com/office/powerpoint/2010/main" val="1672298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73171" y="843687"/>
            <a:ext cx="33717072" cy="3511286"/>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73171" y="4715854"/>
            <a:ext cx="16552847" cy="1965345"/>
          </a:xfrm>
        </p:spPr>
        <p:txBody>
          <a:bodyPr anchor="b"/>
          <a:lstStyle>
            <a:lvl1pPr marL="0" indent="0">
              <a:buNone/>
              <a:defRPr sz="9800" b="1"/>
            </a:lvl1pPr>
            <a:lvl2pPr marL="1872966" indent="0">
              <a:buNone/>
              <a:defRPr sz="8200" b="1"/>
            </a:lvl2pPr>
            <a:lvl3pPr marL="3745931" indent="0">
              <a:buNone/>
              <a:defRPr sz="7400" b="1"/>
            </a:lvl3pPr>
            <a:lvl4pPr marL="5618897" indent="0">
              <a:buNone/>
              <a:defRPr sz="6600" b="1"/>
            </a:lvl4pPr>
            <a:lvl5pPr marL="7491862" indent="0">
              <a:buNone/>
              <a:defRPr sz="6600" b="1"/>
            </a:lvl5pPr>
            <a:lvl6pPr marL="9364828" indent="0">
              <a:buNone/>
              <a:defRPr sz="6600" b="1"/>
            </a:lvl6pPr>
            <a:lvl7pPr marL="11237793" indent="0">
              <a:buNone/>
              <a:defRPr sz="6600" b="1"/>
            </a:lvl7pPr>
            <a:lvl8pPr marL="13110759" indent="0">
              <a:buNone/>
              <a:defRPr sz="6600" b="1"/>
            </a:lvl8pPr>
            <a:lvl9pPr marL="14983724" indent="0">
              <a:buNone/>
              <a:defRPr sz="6600" b="1"/>
            </a:lvl9pPr>
          </a:lstStyle>
          <a:p>
            <a:pPr lvl="0"/>
            <a:r>
              <a:rPr lang="en-US" smtClean="0"/>
              <a:t>Click to edit Master text styles</a:t>
            </a:r>
          </a:p>
        </p:txBody>
      </p:sp>
      <p:sp>
        <p:nvSpPr>
          <p:cNvPr id="4" name="Content Placeholder 3"/>
          <p:cNvSpPr>
            <a:spLocks noGrp="1"/>
          </p:cNvSpPr>
          <p:nvPr>
            <p:ph sz="half" idx="2"/>
          </p:nvPr>
        </p:nvSpPr>
        <p:spPr>
          <a:xfrm>
            <a:off x="1873171" y="6681195"/>
            <a:ext cx="16552847" cy="12138320"/>
          </a:xfrm>
        </p:spPr>
        <p:txBody>
          <a:bodyPr/>
          <a:lstStyle>
            <a:lvl1pPr>
              <a:defRPr sz="98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9030900" y="4715854"/>
            <a:ext cx="16559349" cy="1965345"/>
          </a:xfrm>
        </p:spPr>
        <p:txBody>
          <a:bodyPr anchor="b"/>
          <a:lstStyle>
            <a:lvl1pPr marL="0" indent="0">
              <a:buNone/>
              <a:defRPr sz="9800" b="1"/>
            </a:lvl1pPr>
            <a:lvl2pPr marL="1872966" indent="0">
              <a:buNone/>
              <a:defRPr sz="8200" b="1"/>
            </a:lvl2pPr>
            <a:lvl3pPr marL="3745931" indent="0">
              <a:buNone/>
              <a:defRPr sz="7400" b="1"/>
            </a:lvl3pPr>
            <a:lvl4pPr marL="5618897" indent="0">
              <a:buNone/>
              <a:defRPr sz="6600" b="1"/>
            </a:lvl4pPr>
            <a:lvl5pPr marL="7491862" indent="0">
              <a:buNone/>
              <a:defRPr sz="6600" b="1"/>
            </a:lvl5pPr>
            <a:lvl6pPr marL="9364828" indent="0">
              <a:buNone/>
              <a:defRPr sz="6600" b="1"/>
            </a:lvl6pPr>
            <a:lvl7pPr marL="11237793" indent="0">
              <a:buNone/>
              <a:defRPr sz="6600" b="1"/>
            </a:lvl7pPr>
            <a:lvl8pPr marL="13110759" indent="0">
              <a:buNone/>
              <a:defRPr sz="6600" b="1"/>
            </a:lvl8pPr>
            <a:lvl9pPr marL="14983724" indent="0">
              <a:buNone/>
              <a:defRPr sz="6600" b="1"/>
            </a:lvl9pPr>
          </a:lstStyle>
          <a:p>
            <a:pPr lvl="0"/>
            <a:r>
              <a:rPr lang="en-US" smtClean="0"/>
              <a:t>Click to edit Master text styles</a:t>
            </a:r>
          </a:p>
        </p:txBody>
      </p:sp>
      <p:sp>
        <p:nvSpPr>
          <p:cNvPr id="6" name="Content Placeholder 5"/>
          <p:cNvSpPr>
            <a:spLocks noGrp="1"/>
          </p:cNvSpPr>
          <p:nvPr>
            <p:ph sz="quarter" idx="4"/>
          </p:nvPr>
        </p:nvSpPr>
        <p:spPr>
          <a:xfrm>
            <a:off x="19030900" y="6681195"/>
            <a:ext cx="16559349" cy="12138320"/>
          </a:xfrm>
        </p:spPr>
        <p:txBody>
          <a:bodyPr/>
          <a:lstStyle>
            <a:lvl1pPr>
              <a:defRPr sz="98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BA5F40A6-36DD-2042-A65D-358FC88D3DAC}" type="datetimeFigureOut">
              <a:rPr lang="en-US"/>
              <a:pPr/>
              <a:t>10/1/2015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7A73D836-7881-5245-A2FA-0E477B6BEC9D}" type="slidenum">
              <a:rPr lang="en-US"/>
              <a:pPr/>
              <a:t>‹#›</a:t>
            </a:fld>
            <a:endParaRPr lang="en-US"/>
          </a:p>
        </p:txBody>
      </p:sp>
    </p:spTree>
    <p:extLst>
      <p:ext uri="{BB962C8B-B14F-4D97-AF65-F5344CB8AC3E}">
        <p14:creationId xmlns:p14="http://schemas.microsoft.com/office/powerpoint/2010/main" val="3016174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32753DB7-1277-6042-A6C0-43544453C119}" type="datetimeFigureOut">
              <a:rPr lang="en-US"/>
              <a:pPr/>
              <a:t>10/1/2015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82EFC008-FAED-614E-B59F-C6FF68F4B4E4}" type="slidenum">
              <a:rPr lang="en-US"/>
              <a:pPr/>
              <a:t>‹#›</a:t>
            </a:fld>
            <a:endParaRPr lang="en-US"/>
          </a:p>
        </p:txBody>
      </p:sp>
    </p:spTree>
    <p:extLst>
      <p:ext uri="{BB962C8B-B14F-4D97-AF65-F5344CB8AC3E}">
        <p14:creationId xmlns:p14="http://schemas.microsoft.com/office/powerpoint/2010/main" val="3622953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8B6032E8-2F80-B845-838E-3716086427CA}" type="datetimeFigureOut">
              <a:rPr lang="en-US"/>
              <a:pPr/>
              <a:t>10/1/2015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209D2311-0C04-DE49-AE57-2D2E63C79F0A}" type="slidenum">
              <a:rPr lang="en-US"/>
              <a:pPr/>
              <a:t>‹#›</a:t>
            </a:fld>
            <a:endParaRPr lang="en-US"/>
          </a:p>
        </p:txBody>
      </p:sp>
    </p:spTree>
    <p:extLst>
      <p:ext uri="{BB962C8B-B14F-4D97-AF65-F5344CB8AC3E}">
        <p14:creationId xmlns:p14="http://schemas.microsoft.com/office/powerpoint/2010/main" val="4051464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73177" y="838805"/>
            <a:ext cx="12325205" cy="3569809"/>
          </a:xfrm>
        </p:spPr>
        <p:txBody>
          <a:bodyPr anchor="b"/>
          <a:lstStyle>
            <a:lvl1pPr algn="l">
              <a:defRPr sz="8200" b="1"/>
            </a:lvl1pPr>
          </a:lstStyle>
          <a:p>
            <a:r>
              <a:rPr lang="en-US" smtClean="0"/>
              <a:t>Click to edit Master title style</a:t>
            </a:r>
            <a:endParaRPr lang="en-US"/>
          </a:p>
        </p:txBody>
      </p:sp>
      <p:sp>
        <p:nvSpPr>
          <p:cNvPr id="3" name="Content Placeholder 2"/>
          <p:cNvSpPr>
            <a:spLocks noGrp="1"/>
          </p:cNvSpPr>
          <p:nvPr>
            <p:ph idx="1"/>
          </p:nvPr>
        </p:nvSpPr>
        <p:spPr>
          <a:xfrm>
            <a:off x="14647154" y="838811"/>
            <a:ext cx="20943089" cy="17980710"/>
          </a:xfrm>
        </p:spPr>
        <p:txBody>
          <a:bodyPr/>
          <a:lstStyle>
            <a:lvl1pPr>
              <a:defRPr sz="13100"/>
            </a:lvl1pPr>
            <a:lvl2pPr>
              <a:defRPr sz="11500"/>
            </a:lvl2pPr>
            <a:lvl3pPr>
              <a:defRPr sz="98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873177" y="4408620"/>
            <a:ext cx="12325205" cy="14410901"/>
          </a:xfrm>
        </p:spPr>
        <p:txBody>
          <a:bodyPr/>
          <a:lstStyle>
            <a:lvl1pPr marL="0" indent="0">
              <a:buNone/>
              <a:defRPr sz="5700"/>
            </a:lvl1pPr>
            <a:lvl2pPr marL="1872966" indent="0">
              <a:buNone/>
              <a:defRPr sz="4900"/>
            </a:lvl2pPr>
            <a:lvl3pPr marL="3745931" indent="0">
              <a:buNone/>
              <a:defRPr sz="4100"/>
            </a:lvl3pPr>
            <a:lvl4pPr marL="5618897" indent="0">
              <a:buNone/>
              <a:defRPr sz="3700"/>
            </a:lvl4pPr>
            <a:lvl5pPr marL="7491862" indent="0">
              <a:buNone/>
              <a:defRPr sz="3700"/>
            </a:lvl5pPr>
            <a:lvl6pPr marL="9364828" indent="0">
              <a:buNone/>
              <a:defRPr sz="3700"/>
            </a:lvl6pPr>
            <a:lvl7pPr marL="11237793" indent="0">
              <a:buNone/>
              <a:defRPr sz="3700"/>
            </a:lvl7pPr>
            <a:lvl8pPr marL="13110759" indent="0">
              <a:buNone/>
              <a:defRPr sz="3700"/>
            </a:lvl8pPr>
            <a:lvl9pPr marL="14983724" indent="0">
              <a:buNone/>
              <a:defRPr sz="37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8B6D9121-896A-2241-A59B-F677D3983048}" type="datetimeFigureOut">
              <a:rPr lang="en-US"/>
              <a:pPr/>
              <a:t>10/1/2015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4C5D9806-BCD3-7844-9D30-62FDECDDE42F}" type="slidenum">
              <a:rPr lang="en-US"/>
              <a:pPr/>
              <a:t>‹#›</a:t>
            </a:fld>
            <a:endParaRPr lang="en-US"/>
          </a:p>
        </p:txBody>
      </p:sp>
    </p:spTree>
    <p:extLst>
      <p:ext uri="{BB962C8B-B14F-4D97-AF65-F5344CB8AC3E}">
        <p14:creationId xmlns:p14="http://schemas.microsoft.com/office/powerpoint/2010/main" val="1998354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43091" y="14747399"/>
            <a:ext cx="22478048" cy="1741016"/>
          </a:xfrm>
        </p:spPr>
        <p:txBody>
          <a:bodyPr anchor="b"/>
          <a:lstStyle>
            <a:lvl1pPr algn="l">
              <a:defRPr sz="8200" b="1"/>
            </a:lvl1pPr>
          </a:lstStyle>
          <a:p>
            <a:r>
              <a:rPr lang="en-US" smtClean="0"/>
              <a:t>Click to edit Master title style</a:t>
            </a:r>
            <a:endParaRPr lang="en-US"/>
          </a:p>
        </p:txBody>
      </p:sp>
      <p:sp>
        <p:nvSpPr>
          <p:cNvPr id="3" name="Picture Placeholder 2"/>
          <p:cNvSpPr>
            <a:spLocks noGrp="1"/>
          </p:cNvSpPr>
          <p:nvPr>
            <p:ph type="pic" idx="1"/>
          </p:nvPr>
        </p:nvSpPr>
        <p:spPr>
          <a:xfrm>
            <a:off x="7343091" y="1882438"/>
            <a:ext cx="22478048" cy="12640628"/>
          </a:xfrm>
        </p:spPr>
        <p:txBody>
          <a:bodyPr rtlCol="0">
            <a:normAutofit/>
          </a:bodyPr>
          <a:lstStyle>
            <a:lvl1pPr marL="0" indent="0">
              <a:buNone/>
              <a:defRPr sz="13100"/>
            </a:lvl1pPr>
            <a:lvl2pPr marL="1872966" indent="0">
              <a:buNone/>
              <a:defRPr sz="11500"/>
            </a:lvl2pPr>
            <a:lvl3pPr marL="3745931" indent="0">
              <a:buNone/>
              <a:defRPr sz="9800"/>
            </a:lvl3pPr>
            <a:lvl4pPr marL="5618897" indent="0">
              <a:buNone/>
              <a:defRPr sz="8200"/>
            </a:lvl4pPr>
            <a:lvl5pPr marL="7491862" indent="0">
              <a:buNone/>
              <a:defRPr sz="8200"/>
            </a:lvl5pPr>
            <a:lvl6pPr marL="9364828" indent="0">
              <a:buNone/>
              <a:defRPr sz="8200"/>
            </a:lvl6pPr>
            <a:lvl7pPr marL="11237793" indent="0">
              <a:buNone/>
              <a:defRPr sz="8200"/>
            </a:lvl7pPr>
            <a:lvl8pPr marL="13110759" indent="0">
              <a:buNone/>
              <a:defRPr sz="8200"/>
            </a:lvl8pPr>
            <a:lvl9pPr marL="14983724" indent="0">
              <a:buNone/>
              <a:defRPr sz="8200"/>
            </a:lvl9pPr>
          </a:lstStyle>
          <a:p>
            <a:pPr lvl="0"/>
            <a:endParaRPr lang="en-US" noProof="0"/>
          </a:p>
        </p:txBody>
      </p:sp>
      <p:sp>
        <p:nvSpPr>
          <p:cNvPr id="4" name="Text Placeholder 3"/>
          <p:cNvSpPr>
            <a:spLocks noGrp="1"/>
          </p:cNvSpPr>
          <p:nvPr>
            <p:ph type="body" sz="half" idx="2"/>
          </p:nvPr>
        </p:nvSpPr>
        <p:spPr>
          <a:xfrm>
            <a:off x="7343091" y="16488413"/>
            <a:ext cx="22478048" cy="2472531"/>
          </a:xfrm>
        </p:spPr>
        <p:txBody>
          <a:bodyPr/>
          <a:lstStyle>
            <a:lvl1pPr marL="0" indent="0">
              <a:buNone/>
              <a:defRPr sz="5700"/>
            </a:lvl1pPr>
            <a:lvl2pPr marL="1872966" indent="0">
              <a:buNone/>
              <a:defRPr sz="4900"/>
            </a:lvl2pPr>
            <a:lvl3pPr marL="3745931" indent="0">
              <a:buNone/>
              <a:defRPr sz="4100"/>
            </a:lvl3pPr>
            <a:lvl4pPr marL="5618897" indent="0">
              <a:buNone/>
              <a:defRPr sz="3700"/>
            </a:lvl4pPr>
            <a:lvl5pPr marL="7491862" indent="0">
              <a:buNone/>
              <a:defRPr sz="3700"/>
            </a:lvl5pPr>
            <a:lvl6pPr marL="9364828" indent="0">
              <a:buNone/>
              <a:defRPr sz="3700"/>
            </a:lvl6pPr>
            <a:lvl7pPr marL="11237793" indent="0">
              <a:buNone/>
              <a:defRPr sz="3700"/>
            </a:lvl7pPr>
            <a:lvl8pPr marL="13110759" indent="0">
              <a:buNone/>
              <a:defRPr sz="3700"/>
            </a:lvl8pPr>
            <a:lvl9pPr marL="14983724" indent="0">
              <a:buNone/>
              <a:defRPr sz="37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B6BF492F-3EC4-D34E-B88B-7BC987353620}" type="datetimeFigureOut">
              <a:rPr lang="en-US"/>
              <a:pPr/>
              <a:t>10/1/2015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B3D2750-D5BA-0E45-AD38-352B99CAE1AA}" type="slidenum">
              <a:rPr lang="en-US"/>
              <a:pPr/>
              <a:t>‹#›</a:t>
            </a:fld>
            <a:endParaRPr lang="en-US"/>
          </a:p>
        </p:txBody>
      </p:sp>
    </p:spTree>
    <p:extLst>
      <p:ext uri="{BB962C8B-B14F-4D97-AF65-F5344CB8AC3E}">
        <p14:creationId xmlns:p14="http://schemas.microsoft.com/office/powerpoint/2010/main" val="1101723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7000">
              <a:schemeClr val="bg1"/>
            </a:gs>
            <a:gs pos="56000">
              <a:schemeClr val="accent3">
                <a:lumMod val="40000"/>
                <a:lumOff val="60000"/>
              </a:schemeClr>
            </a:gs>
            <a:gs pos="96000">
              <a:schemeClr val="accent3">
                <a:lumMod val="60000"/>
                <a:lumOff val="40000"/>
              </a:schemeClr>
            </a:gs>
            <a:gs pos="100000">
              <a:schemeClr val="accent3"/>
            </a:gs>
          </a:gsLst>
          <a:lin ang="5400000" scaled="1"/>
          <a:tileRect/>
        </a:grad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1873250" y="844550"/>
            <a:ext cx="33716913" cy="3511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74593" tIns="187297" rIns="374593" bIns="187297" numCol="1" anchor="ctr" anchorCtr="0" compatLnSpc="1">
            <a:prstTxWarp prst="textNoShape">
              <a:avLst/>
            </a:prstTxWarp>
          </a:bodyPr>
          <a:lstStyle/>
          <a:p>
            <a:pPr lvl="0"/>
            <a:r>
              <a:rPr lang="en-US"/>
              <a:t>Click to edit Master title style</a:t>
            </a:r>
          </a:p>
        </p:txBody>
      </p:sp>
      <p:sp>
        <p:nvSpPr>
          <p:cNvPr id="4099" name="Text Placeholder 2"/>
          <p:cNvSpPr>
            <a:spLocks noGrp="1"/>
          </p:cNvSpPr>
          <p:nvPr>
            <p:ph type="body" idx="1"/>
          </p:nvPr>
        </p:nvSpPr>
        <p:spPr bwMode="auto">
          <a:xfrm>
            <a:off x="1873250" y="4916488"/>
            <a:ext cx="33716913" cy="13901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74593" tIns="187297" rIns="374593" bIns="187297"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873250" y="19526250"/>
            <a:ext cx="8740775" cy="1125538"/>
          </a:xfrm>
          <a:prstGeom prst="rect">
            <a:avLst/>
          </a:prstGeom>
        </p:spPr>
        <p:txBody>
          <a:bodyPr vert="horz" wrap="square" lIns="374593" tIns="187297" rIns="374593" bIns="187297" numCol="1" anchor="ctr" anchorCtr="0" compatLnSpc="1">
            <a:prstTxWarp prst="textNoShape">
              <a:avLst/>
            </a:prstTxWarp>
          </a:bodyPr>
          <a:lstStyle>
            <a:lvl1pPr>
              <a:defRPr sz="4900">
                <a:solidFill>
                  <a:srgbClr val="898989"/>
                </a:solidFill>
              </a:defRPr>
            </a:lvl1pPr>
          </a:lstStyle>
          <a:p>
            <a:fld id="{673BBBC9-FC42-7B41-947C-BB40FB326523}" type="datetimeFigureOut">
              <a:rPr lang="en-US"/>
              <a:pPr/>
              <a:t>10/1/2015</a:t>
            </a:fld>
            <a:endParaRPr lang="en-US"/>
          </a:p>
        </p:txBody>
      </p:sp>
      <p:sp>
        <p:nvSpPr>
          <p:cNvPr id="5" name="Footer Placeholder 4"/>
          <p:cNvSpPr>
            <a:spLocks noGrp="1"/>
          </p:cNvSpPr>
          <p:nvPr>
            <p:ph type="ftr" sz="quarter" idx="3"/>
          </p:nvPr>
        </p:nvSpPr>
        <p:spPr>
          <a:xfrm>
            <a:off x="12800013" y="19526250"/>
            <a:ext cx="11863387" cy="1125538"/>
          </a:xfrm>
          <a:prstGeom prst="rect">
            <a:avLst/>
          </a:prstGeom>
        </p:spPr>
        <p:txBody>
          <a:bodyPr vert="horz" lIns="374593" tIns="187297" rIns="374593" bIns="187297" rtlCol="0" anchor="ctr"/>
          <a:lstStyle>
            <a:lvl1pPr algn="ctr" defTabSz="1872966" fontAlgn="auto">
              <a:spcBef>
                <a:spcPts val="0"/>
              </a:spcBef>
              <a:spcAft>
                <a:spcPts val="0"/>
              </a:spcAft>
              <a:defRPr sz="49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26849388" y="19526250"/>
            <a:ext cx="8740775" cy="1125538"/>
          </a:xfrm>
          <a:prstGeom prst="rect">
            <a:avLst/>
          </a:prstGeom>
        </p:spPr>
        <p:txBody>
          <a:bodyPr vert="horz" wrap="square" lIns="374593" tIns="187297" rIns="374593" bIns="187297" numCol="1" anchor="ctr" anchorCtr="0" compatLnSpc="1">
            <a:prstTxWarp prst="textNoShape">
              <a:avLst/>
            </a:prstTxWarp>
          </a:bodyPr>
          <a:lstStyle>
            <a:lvl1pPr algn="r">
              <a:defRPr sz="4900">
                <a:solidFill>
                  <a:srgbClr val="898989"/>
                </a:solidFill>
              </a:defRPr>
            </a:lvl1pPr>
          </a:lstStyle>
          <a:p>
            <a:fld id="{4C7EF654-B782-794C-A98C-E69C87426FB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871663" rtl="0" eaLnBrk="0" fontAlgn="base" hangingPunct="0">
        <a:spcBef>
          <a:spcPct val="0"/>
        </a:spcBef>
        <a:spcAft>
          <a:spcPct val="0"/>
        </a:spcAft>
        <a:defRPr sz="18000" kern="1200">
          <a:solidFill>
            <a:schemeClr val="tx1"/>
          </a:solidFill>
          <a:latin typeface="+mj-lt"/>
          <a:ea typeface="MS PGothic" pitchFamily="34" charset="-128"/>
          <a:cs typeface="MS PGothic" charset="0"/>
        </a:defRPr>
      </a:lvl1pPr>
      <a:lvl2pPr algn="ctr" defTabSz="1871663" rtl="0" eaLnBrk="0" fontAlgn="base" hangingPunct="0">
        <a:spcBef>
          <a:spcPct val="0"/>
        </a:spcBef>
        <a:spcAft>
          <a:spcPct val="0"/>
        </a:spcAft>
        <a:defRPr sz="18000">
          <a:solidFill>
            <a:schemeClr val="tx1"/>
          </a:solidFill>
          <a:latin typeface="Calibri" charset="0"/>
          <a:ea typeface="MS PGothic" pitchFamily="34" charset="-128"/>
          <a:cs typeface="MS PGothic" charset="0"/>
        </a:defRPr>
      </a:lvl2pPr>
      <a:lvl3pPr algn="ctr" defTabSz="1871663" rtl="0" eaLnBrk="0" fontAlgn="base" hangingPunct="0">
        <a:spcBef>
          <a:spcPct val="0"/>
        </a:spcBef>
        <a:spcAft>
          <a:spcPct val="0"/>
        </a:spcAft>
        <a:defRPr sz="18000">
          <a:solidFill>
            <a:schemeClr val="tx1"/>
          </a:solidFill>
          <a:latin typeface="Calibri" charset="0"/>
          <a:ea typeface="MS PGothic" pitchFamily="34" charset="-128"/>
          <a:cs typeface="MS PGothic" charset="0"/>
        </a:defRPr>
      </a:lvl3pPr>
      <a:lvl4pPr algn="ctr" defTabSz="1871663" rtl="0" eaLnBrk="0" fontAlgn="base" hangingPunct="0">
        <a:spcBef>
          <a:spcPct val="0"/>
        </a:spcBef>
        <a:spcAft>
          <a:spcPct val="0"/>
        </a:spcAft>
        <a:defRPr sz="18000">
          <a:solidFill>
            <a:schemeClr val="tx1"/>
          </a:solidFill>
          <a:latin typeface="Calibri" charset="0"/>
          <a:ea typeface="MS PGothic" pitchFamily="34" charset="-128"/>
          <a:cs typeface="MS PGothic" charset="0"/>
        </a:defRPr>
      </a:lvl4pPr>
      <a:lvl5pPr algn="ctr" defTabSz="1871663" rtl="0" eaLnBrk="0" fontAlgn="base" hangingPunct="0">
        <a:spcBef>
          <a:spcPct val="0"/>
        </a:spcBef>
        <a:spcAft>
          <a:spcPct val="0"/>
        </a:spcAft>
        <a:defRPr sz="18000">
          <a:solidFill>
            <a:schemeClr val="tx1"/>
          </a:solidFill>
          <a:latin typeface="Calibri" charset="0"/>
          <a:ea typeface="MS PGothic" pitchFamily="34" charset="-128"/>
          <a:cs typeface="MS PGothic" charset="0"/>
        </a:defRPr>
      </a:lvl5pPr>
      <a:lvl6pPr marL="1872966" algn="ctr" defTabSz="1872966" rtl="0" fontAlgn="base">
        <a:spcBef>
          <a:spcPct val="0"/>
        </a:spcBef>
        <a:spcAft>
          <a:spcPct val="0"/>
        </a:spcAft>
        <a:defRPr sz="18000">
          <a:solidFill>
            <a:schemeClr val="tx1"/>
          </a:solidFill>
          <a:latin typeface="Calibri" charset="0"/>
          <a:ea typeface="ＭＳ Ｐゴシック" charset="0"/>
          <a:cs typeface="ＭＳ Ｐゴシック" charset="0"/>
        </a:defRPr>
      </a:lvl6pPr>
      <a:lvl7pPr marL="3745931" algn="ctr" defTabSz="1872966" rtl="0" fontAlgn="base">
        <a:spcBef>
          <a:spcPct val="0"/>
        </a:spcBef>
        <a:spcAft>
          <a:spcPct val="0"/>
        </a:spcAft>
        <a:defRPr sz="18000">
          <a:solidFill>
            <a:schemeClr val="tx1"/>
          </a:solidFill>
          <a:latin typeface="Calibri" charset="0"/>
          <a:ea typeface="ＭＳ Ｐゴシック" charset="0"/>
          <a:cs typeface="ＭＳ Ｐゴシック" charset="0"/>
        </a:defRPr>
      </a:lvl7pPr>
      <a:lvl8pPr marL="5618897" algn="ctr" defTabSz="1872966" rtl="0" fontAlgn="base">
        <a:spcBef>
          <a:spcPct val="0"/>
        </a:spcBef>
        <a:spcAft>
          <a:spcPct val="0"/>
        </a:spcAft>
        <a:defRPr sz="18000">
          <a:solidFill>
            <a:schemeClr val="tx1"/>
          </a:solidFill>
          <a:latin typeface="Calibri" charset="0"/>
          <a:ea typeface="ＭＳ Ｐゴシック" charset="0"/>
          <a:cs typeface="ＭＳ Ｐゴシック" charset="0"/>
        </a:defRPr>
      </a:lvl8pPr>
      <a:lvl9pPr marL="7491862" algn="ctr" defTabSz="1872966" rtl="0" fontAlgn="base">
        <a:spcBef>
          <a:spcPct val="0"/>
        </a:spcBef>
        <a:spcAft>
          <a:spcPct val="0"/>
        </a:spcAft>
        <a:defRPr sz="18000">
          <a:solidFill>
            <a:schemeClr val="tx1"/>
          </a:solidFill>
          <a:latin typeface="Calibri" charset="0"/>
          <a:ea typeface="ＭＳ Ｐゴシック" charset="0"/>
          <a:cs typeface="ＭＳ Ｐゴシック" charset="0"/>
        </a:defRPr>
      </a:lvl9pPr>
    </p:titleStyle>
    <p:bodyStyle>
      <a:lvl1pPr marL="1403350" indent="-1403350" algn="l" defTabSz="1871663" rtl="0" eaLnBrk="0" fontAlgn="base" hangingPunct="0">
        <a:spcBef>
          <a:spcPct val="20000"/>
        </a:spcBef>
        <a:spcAft>
          <a:spcPct val="0"/>
        </a:spcAft>
        <a:buFont typeface="Arial" charset="0"/>
        <a:buChar char="•"/>
        <a:defRPr sz="13100" kern="1200">
          <a:solidFill>
            <a:schemeClr val="tx1"/>
          </a:solidFill>
          <a:latin typeface="+mn-lt"/>
          <a:ea typeface="MS PGothic" pitchFamily="34" charset="-128"/>
          <a:cs typeface="MS PGothic" charset="0"/>
        </a:defRPr>
      </a:lvl1pPr>
      <a:lvl2pPr marL="3043238" indent="-1169988" algn="l" defTabSz="1871663" rtl="0" eaLnBrk="0" fontAlgn="base" hangingPunct="0">
        <a:spcBef>
          <a:spcPct val="20000"/>
        </a:spcBef>
        <a:spcAft>
          <a:spcPct val="0"/>
        </a:spcAft>
        <a:buFont typeface="Arial" charset="0"/>
        <a:buChar char="–"/>
        <a:defRPr sz="11500" kern="1200">
          <a:solidFill>
            <a:schemeClr val="tx1"/>
          </a:solidFill>
          <a:latin typeface="+mn-lt"/>
          <a:ea typeface="MS PGothic" pitchFamily="34" charset="-128"/>
          <a:cs typeface="MS PGothic" charset="0"/>
        </a:defRPr>
      </a:lvl2pPr>
      <a:lvl3pPr marL="4681538" indent="-935038" algn="l" defTabSz="1871663" rtl="0" eaLnBrk="0" fontAlgn="base" hangingPunct="0">
        <a:spcBef>
          <a:spcPct val="20000"/>
        </a:spcBef>
        <a:spcAft>
          <a:spcPct val="0"/>
        </a:spcAft>
        <a:buFont typeface="Arial" charset="0"/>
        <a:buChar char="•"/>
        <a:defRPr sz="9800" kern="1200">
          <a:solidFill>
            <a:schemeClr val="tx1"/>
          </a:solidFill>
          <a:latin typeface="+mn-lt"/>
          <a:ea typeface="MS PGothic" pitchFamily="34" charset="-128"/>
          <a:cs typeface="MS PGothic" charset="0"/>
        </a:defRPr>
      </a:lvl3pPr>
      <a:lvl4pPr marL="6554788" indent="-935038" algn="l" defTabSz="1871663" rtl="0" eaLnBrk="0" fontAlgn="base" hangingPunct="0">
        <a:spcBef>
          <a:spcPct val="20000"/>
        </a:spcBef>
        <a:spcAft>
          <a:spcPct val="0"/>
        </a:spcAft>
        <a:buFont typeface="Arial" charset="0"/>
        <a:buChar char="–"/>
        <a:defRPr sz="8200" kern="1200">
          <a:solidFill>
            <a:schemeClr val="tx1"/>
          </a:solidFill>
          <a:latin typeface="+mn-lt"/>
          <a:ea typeface="MS PGothic" pitchFamily="34" charset="-128"/>
          <a:cs typeface="MS PGothic" charset="0"/>
        </a:defRPr>
      </a:lvl4pPr>
      <a:lvl5pPr marL="8428038" indent="-935038" algn="l" defTabSz="1871663" rtl="0" eaLnBrk="0" fontAlgn="base" hangingPunct="0">
        <a:spcBef>
          <a:spcPct val="20000"/>
        </a:spcBef>
        <a:spcAft>
          <a:spcPct val="0"/>
        </a:spcAft>
        <a:buFont typeface="Arial" charset="0"/>
        <a:buChar char="»"/>
        <a:defRPr sz="8200" kern="1200">
          <a:solidFill>
            <a:schemeClr val="tx1"/>
          </a:solidFill>
          <a:latin typeface="+mn-lt"/>
          <a:ea typeface="MS PGothic" pitchFamily="34" charset="-128"/>
          <a:cs typeface="MS PGothic" charset="0"/>
        </a:defRPr>
      </a:lvl5pPr>
      <a:lvl6pPr marL="10301310" indent="-936483" algn="l" defTabSz="1872966" rtl="0" eaLnBrk="1" latinLnBrk="0" hangingPunct="1">
        <a:spcBef>
          <a:spcPct val="20000"/>
        </a:spcBef>
        <a:buFont typeface="Arial"/>
        <a:buChar char="•"/>
        <a:defRPr sz="8200" kern="1200">
          <a:solidFill>
            <a:schemeClr val="tx1"/>
          </a:solidFill>
          <a:latin typeface="+mn-lt"/>
          <a:ea typeface="+mn-ea"/>
          <a:cs typeface="+mn-cs"/>
        </a:defRPr>
      </a:lvl6pPr>
      <a:lvl7pPr marL="12174276" indent="-936483" algn="l" defTabSz="1872966" rtl="0" eaLnBrk="1" latinLnBrk="0" hangingPunct="1">
        <a:spcBef>
          <a:spcPct val="20000"/>
        </a:spcBef>
        <a:buFont typeface="Arial"/>
        <a:buChar char="•"/>
        <a:defRPr sz="8200" kern="1200">
          <a:solidFill>
            <a:schemeClr val="tx1"/>
          </a:solidFill>
          <a:latin typeface="+mn-lt"/>
          <a:ea typeface="+mn-ea"/>
          <a:cs typeface="+mn-cs"/>
        </a:defRPr>
      </a:lvl7pPr>
      <a:lvl8pPr marL="14047241" indent="-936483" algn="l" defTabSz="1872966" rtl="0" eaLnBrk="1" latinLnBrk="0" hangingPunct="1">
        <a:spcBef>
          <a:spcPct val="20000"/>
        </a:spcBef>
        <a:buFont typeface="Arial"/>
        <a:buChar char="•"/>
        <a:defRPr sz="8200" kern="1200">
          <a:solidFill>
            <a:schemeClr val="tx1"/>
          </a:solidFill>
          <a:latin typeface="+mn-lt"/>
          <a:ea typeface="+mn-ea"/>
          <a:cs typeface="+mn-cs"/>
        </a:defRPr>
      </a:lvl8pPr>
      <a:lvl9pPr marL="15920207" indent="-936483" algn="l" defTabSz="1872966" rtl="0" eaLnBrk="1" latinLnBrk="0" hangingPunct="1">
        <a:spcBef>
          <a:spcPct val="20000"/>
        </a:spcBef>
        <a:buFont typeface="Arial"/>
        <a:buChar char="•"/>
        <a:defRPr sz="8200" kern="1200">
          <a:solidFill>
            <a:schemeClr val="tx1"/>
          </a:solidFill>
          <a:latin typeface="+mn-lt"/>
          <a:ea typeface="+mn-ea"/>
          <a:cs typeface="+mn-cs"/>
        </a:defRPr>
      </a:lvl9pPr>
    </p:bodyStyle>
    <p:otherStyle>
      <a:defPPr>
        <a:defRPr lang="en-US"/>
      </a:defPPr>
      <a:lvl1pPr marL="0" algn="l" defTabSz="1872966" rtl="0" eaLnBrk="1" latinLnBrk="0" hangingPunct="1">
        <a:defRPr sz="7400" kern="1200">
          <a:solidFill>
            <a:schemeClr val="tx1"/>
          </a:solidFill>
          <a:latin typeface="+mn-lt"/>
          <a:ea typeface="+mn-ea"/>
          <a:cs typeface="+mn-cs"/>
        </a:defRPr>
      </a:lvl1pPr>
      <a:lvl2pPr marL="1872966" algn="l" defTabSz="1872966" rtl="0" eaLnBrk="1" latinLnBrk="0" hangingPunct="1">
        <a:defRPr sz="7400" kern="1200">
          <a:solidFill>
            <a:schemeClr val="tx1"/>
          </a:solidFill>
          <a:latin typeface="+mn-lt"/>
          <a:ea typeface="+mn-ea"/>
          <a:cs typeface="+mn-cs"/>
        </a:defRPr>
      </a:lvl2pPr>
      <a:lvl3pPr marL="3745931" algn="l" defTabSz="1872966" rtl="0" eaLnBrk="1" latinLnBrk="0" hangingPunct="1">
        <a:defRPr sz="7400" kern="1200">
          <a:solidFill>
            <a:schemeClr val="tx1"/>
          </a:solidFill>
          <a:latin typeface="+mn-lt"/>
          <a:ea typeface="+mn-ea"/>
          <a:cs typeface="+mn-cs"/>
        </a:defRPr>
      </a:lvl3pPr>
      <a:lvl4pPr marL="5618897" algn="l" defTabSz="1872966" rtl="0" eaLnBrk="1" latinLnBrk="0" hangingPunct="1">
        <a:defRPr sz="7400" kern="1200">
          <a:solidFill>
            <a:schemeClr val="tx1"/>
          </a:solidFill>
          <a:latin typeface="+mn-lt"/>
          <a:ea typeface="+mn-ea"/>
          <a:cs typeface="+mn-cs"/>
        </a:defRPr>
      </a:lvl4pPr>
      <a:lvl5pPr marL="7491862" algn="l" defTabSz="1872966" rtl="0" eaLnBrk="1" latinLnBrk="0" hangingPunct="1">
        <a:defRPr sz="7400" kern="1200">
          <a:solidFill>
            <a:schemeClr val="tx1"/>
          </a:solidFill>
          <a:latin typeface="+mn-lt"/>
          <a:ea typeface="+mn-ea"/>
          <a:cs typeface="+mn-cs"/>
        </a:defRPr>
      </a:lvl5pPr>
      <a:lvl6pPr marL="9364828" algn="l" defTabSz="1872966" rtl="0" eaLnBrk="1" latinLnBrk="0" hangingPunct="1">
        <a:defRPr sz="7400" kern="1200">
          <a:solidFill>
            <a:schemeClr val="tx1"/>
          </a:solidFill>
          <a:latin typeface="+mn-lt"/>
          <a:ea typeface="+mn-ea"/>
          <a:cs typeface="+mn-cs"/>
        </a:defRPr>
      </a:lvl6pPr>
      <a:lvl7pPr marL="11237793" algn="l" defTabSz="1872966" rtl="0" eaLnBrk="1" latinLnBrk="0" hangingPunct="1">
        <a:defRPr sz="7400" kern="1200">
          <a:solidFill>
            <a:schemeClr val="tx1"/>
          </a:solidFill>
          <a:latin typeface="+mn-lt"/>
          <a:ea typeface="+mn-ea"/>
          <a:cs typeface="+mn-cs"/>
        </a:defRPr>
      </a:lvl7pPr>
      <a:lvl8pPr marL="13110759" algn="l" defTabSz="1872966" rtl="0" eaLnBrk="1" latinLnBrk="0" hangingPunct="1">
        <a:defRPr sz="7400" kern="1200">
          <a:solidFill>
            <a:schemeClr val="tx1"/>
          </a:solidFill>
          <a:latin typeface="+mn-lt"/>
          <a:ea typeface="+mn-ea"/>
          <a:cs typeface="+mn-cs"/>
        </a:defRPr>
      </a:lvl8pPr>
      <a:lvl9pPr marL="14983724" algn="l" defTabSz="1872966" rtl="0" eaLnBrk="1" latinLnBrk="0" hangingPunct="1">
        <a:defRPr sz="7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emf"/><Relationship Id="rId18" Type="http://schemas.openxmlformats.org/officeDocument/2006/relationships/image" Target="../media/image9.png"/><Relationship Id="rId26" Type="http://schemas.openxmlformats.org/officeDocument/2006/relationships/image" Target="../media/image4.wmf"/><Relationship Id="rId3" Type="http://schemas.openxmlformats.org/officeDocument/2006/relationships/video" Target="../media/media1.gif"/><Relationship Id="rId21" Type="http://schemas.openxmlformats.org/officeDocument/2006/relationships/image" Target="../media/image12.jpeg"/><Relationship Id="rId7" Type="http://schemas.openxmlformats.org/officeDocument/2006/relationships/image" Target="../media/image5.jpeg"/><Relationship Id="rId12" Type="http://schemas.openxmlformats.org/officeDocument/2006/relationships/oleObject" Target="../embeddings/oleObject2.bin"/><Relationship Id="rId17" Type="http://schemas.openxmlformats.org/officeDocument/2006/relationships/image" Target="../media/image3.emf"/><Relationship Id="rId25" Type="http://schemas.openxmlformats.org/officeDocument/2006/relationships/image" Target="../media/image16.emf"/><Relationship Id="rId2" Type="http://schemas.microsoft.com/office/2007/relationships/media" Target="../media/media1.gif"/><Relationship Id="rId16" Type="http://schemas.openxmlformats.org/officeDocument/2006/relationships/oleObject" Target="../embeddings/oleObject4.bin"/><Relationship Id="rId20" Type="http://schemas.openxmlformats.org/officeDocument/2006/relationships/image" Target="../media/image11.jpeg"/><Relationship Id="rId1" Type="http://schemas.openxmlformats.org/officeDocument/2006/relationships/vmlDrawing" Target="../drawings/vmlDrawing1.vml"/><Relationship Id="rId6" Type="http://schemas.openxmlformats.org/officeDocument/2006/relationships/notesSlide" Target="../notesSlides/notesSlide1.xml"/><Relationship Id="rId11" Type="http://schemas.openxmlformats.org/officeDocument/2006/relationships/chart" Target="../charts/chart1.xml"/><Relationship Id="rId24" Type="http://schemas.openxmlformats.org/officeDocument/2006/relationships/image" Target="../media/image15.emf"/><Relationship Id="rId5" Type="http://schemas.openxmlformats.org/officeDocument/2006/relationships/slideLayout" Target="../slideLayouts/slideLayout6.xml"/><Relationship Id="rId15" Type="http://schemas.openxmlformats.org/officeDocument/2006/relationships/image" Target="../media/image2.emf"/><Relationship Id="rId23" Type="http://schemas.openxmlformats.org/officeDocument/2006/relationships/image" Target="../media/image14.emf"/><Relationship Id="rId10" Type="http://schemas.openxmlformats.org/officeDocument/2006/relationships/image" Target="../media/image8.png"/><Relationship Id="rId19" Type="http://schemas.openxmlformats.org/officeDocument/2006/relationships/image" Target="../media/image10.jpeg"/><Relationship Id="rId4" Type="http://schemas.openxmlformats.org/officeDocument/2006/relationships/control" Target="../activeX/activeX1.xml"/><Relationship Id="rId9" Type="http://schemas.openxmlformats.org/officeDocument/2006/relationships/image" Target="../media/image7.png"/><Relationship Id="rId14" Type="http://schemas.openxmlformats.org/officeDocument/2006/relationships/oleObject" Target="../embeddings/oleObject3.bin"/><Relationship Id="rId22" Type="http://schemas.openxmlformats.org/officeDocument/2006/relationships/image" Target="../media/image13.emf"/></Relationships>
</file>

<file path=ppt/slides/_rels/slide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658652" y="457200"/>
            <a:ext cx="20177858" cy="3235569"/>
          </a:xfrm>
        </p:spPr>
        <p:txBody>
          <a:bodyPr/>
          <a:lstStyle/>
          <a:p>
            <a:pPr defTabSz="1872966">
              <a:defRPr/>
            </a:pPr>
            <a:r>
              <a:rPr lang="en-US" sz="6000" b="1" dirty="0"/>
              <a:t>Recrystallization of DATNBI Guided by JMP</a:t>
            </a:r>
            <a:br>
              <a:rPr lang="en-US" sz="6000" b="1" dirty="0"/>
            </a:br>
            <a:r>
              <a:rPr lang="en-US" sz="4800" b="1" dirty="0"/>
              <a:t>Edward Cooke, Dr. Paul Anderson, Dr. Alexander Paraskos, </a:t>
            </a:r>
            <a:br>
              <a:rPr lang="en-US" sz="4800" b="1" dirty="0"/>
            </a:br>
            <a:r>
              <a:rPr lang="en-US" sz="4800" b="1" dirty="0"/>
              <a:t>Melissa Rhode, Douglas Ray, Kevin Singer</a:t>
            </a:r>
            <a:br>
              <a:rPr lang="en-US" sz="4800" b="1" dirty="0"/>
            </a:br>
            <a:r>
              <a:rPr lang="en-US" sz="4800" b="1" dirty="0"/>
              <a:t>US Army – Armament Research Development &amp; Engineering Center (ARDEC</a:t>
            </a:r>
            <a:r>
              <a:rPr lang="en-US" sz="4800" b="1" dirty="0" smtClean="0"/>
              <a:t>)</a:t>
            </a:r>
            <a:endParaRPr lang="en-US" sz="8800" dirty="0"/>
          </a:p>
        </p:txBody>
      </p:sp>
      <p:pic>
        <p:nvPicPr>
          <p:cNvPr id="2062" name="Picture 14" descr="https://upload.wikimedia.org/wikipedia/commons/thumb/3/32/ARDEClogo.jpg/250px-ARDEClog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68456" y="53727"/>
            <a:ext cx="3181842" cy="318184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653218" y="53728"/>
            <a:ext cx="5994257" cy="3181842"/>
          </a:xfrm>
          <a:prstGeom prst="rect">
            <a:avLst/>
          </a:prstGeom>
        </p:spPr>
      </p:pic>
      <p:pic>
        <p:nvPicPr>
          <p:cNvPr id="8" name="Picture 7"/>
          <p:cNvPicPr>
            <a:picLocks noChangeAspect="1"/>
          </p:cNvPicPr>
          <p:nvPr/>
        </p:nvPicPr>
        <p:blipFill>
          <a:blip r:embed="rId9"/>
          <a:stretch>
            <a:fillRect/>
          </a:stretch>
        </p:blipFill>
        <p:spPr>
          <a:xfrm>
            <a:off x="743359" y="53728"/>
            <a:ext cx="3916743" cy="3235570"/>
          </a:xfrm>
          <a:prstGeom prst="rect">
            <a:avLst/>
          </a:prstGeom>
        </p:spPr>
      </p:pic>
      <p:pic>
        <p:nvPicPr>
          <p:cNvPr id="11" name="DATNBI">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a:blip r:embed="rId10"/>
          <a:stretch>
            <a:fillRect/>
          </a:stretch>
        </p:blipFill>
        <p:spPr>
          <a:xfrm>
            <a:off x="468020" y="15228888"/>
            <a:ext cx="6848475" cy="5467350"/>
          </a:xfrm>
          <a:prstGeom prst="rect">
            <a:avLst/>
          </a:prstGeom>
        </p:spPr>
      </p:pic>
      <p:graphicFrame>
        <p:nvGraphicFramePr>
          <p:cNvPr id="105" name="Chart 104"/>
          <p:cNvGraphicFramePr/>
          <p:nvPr>
            <p:extLst>
              <p:ext uri="{D42A27DB-BD31-4B8C-83A1-F6EECF244321}">
                <p14:modId xmlns:p14="http://schemas.microsoft.com/office/powerpoint/2010/main" val="476470566"/>
              </p:ext>
            </p:extLst>
          </p:nvPr>
        </p:nvGraphicFramePr>
        <p:xfrm>
          <a:off x="15337755" y="13849017"/>
          <a:ext cx="10381268" cy="6582570"/>
        </p:xfrm>
        <a:graphic>
          <a:graphicData uri="http://schemas.openxmlformats.org/drawingml/2006/chart">
            <c:chart xmlns:c="http://schemas.openxmlformats.org/drawingml/2006/chart" xmlns:r="http://schemas.openxmlformats.org/officeDocument/2006/relationships" r:id="rId11"/>
          </a:graphicData>
        </a:graphic>
      </p:graphicFrame>
      <p:sp>
        <p:nvSpPr>
          <p:cNvPr id="140" name="TextBox 139"/>
          <p:cNvSpPr txBox="1"/>
          <p:nvPr/>
        </p:nvSpPr>
        <p:spPr>
          <a:xfrm>
            <a:off x="24003000" y="16491269"/>
            <a:ext cx="13108984" cy="4524315"/>
          </a:xfrm>
          <a:prstGeom prst="rect">
            <a:avLst/>
          </a:prstGeom>
          <a:noFill/>
        </p:spPr>
        <p:txBody>
          <a:bodyPr wrap="square" rtlCol="0">
            <a:spAutoFit/>
          </a:bodyPr>
          <a:lstStyle/>
          <a:p>
            <a:pPr algn="ctr"/>
            <a:r>
              <a:rPr lang="en-US" sz="3200" b="1" u="sng" dirty="0" smtClean="0"/>
              <a:t>Conclusions</a:t>
            </a:r>
            <a:endParaRPr lang="en-US" sz="2800" dirty="0"/>
          </a:p>
          <a:p>
            <a:pPr algn="just"/>
            <a:r>
              <a:rPr lang="en-US" sz="2800" dirty="0" smtClean="0"/>
              <a:t>DATNBI is a viable RDX replacement with a crude crystal morphology that required modification in order to be processed in an explosive formulation.  Through a fractional factorial DOE and JMP guided optimizations, a more desirable morphology and optimized recrystallization yield was able to be achieved.  The process was scaled up to produce one pound of improved DATNBI for continued explosive testing and characterization.</a:t>
            </a:r>
          </a:p>
          <a:p>
            <a:pPr algn="ctr"/>
            <a:r>
              <a:rPr lang="en-US" sz="3200" b="1" u="sng" dirty="0" smtClean="0"/>
              <a:t>Acknowledgments</a:t>
            </a:r>
          </a:p>
          <a:p>
            <a:pPr algn="just"/>
            <a:r>
              <a:rPr lang="en-US" sz="2800" dirty="0"/>
              <a:t>The authors would like to acknowledge </a:t>
            </a:r>
            <a:r>
              <a:rPr lang="en-US" sz="2800" dirty="0" err="1"/>
              <a:t>Ellari</a:t>
            </a:r>
            <a:r>
              <a:rPr lang="en-US" sz="2800" dirty="0"/>
              <a:t> L. </a:t>
            </a:r>
            <a:r>
              <a:rPr lang="en-US" sz="2800" dirty="0" err="1"/>
              <a:t>Hillard</a:t>
            </a:r>
            <a:r>
              <a:rPr lang="en-US" sz="2800" dirty="0"/>
              <a:t> and Scott Nies for help with crystal image measurements and Kelley Caflin for solubility data. The research described herein was funded by the Army FREEDM </a:t>
            </a:r>
            <a:r>
              <a:rPr lang="en-US" sz="2800" dirty="0" smtClean="0"/>
              <a:t>program. </a:t>
            </a:r>
            <a:endParaRPr lang="en-US" sz="2800" dirty="0"/>
          </a:p>
        </p:txBody>
      </p:sp>
      <p:graphicFrame>
        <p:nvGraphicFramePr>
          <p:cNvPr id="142" name="Object 3"/>
          <p:cNvGraphicFramePr>
            <a:graphicFrameLocks noChangeAspect="1"/>
          </p:cNvGraphicFramePr>
          <p:nvPr>
            <p:extLst/>
          </p:nvPr>
        </p:nvGraphicFramePr>
        <p:xfrm>
          <a:off x="7855289" y="16386482"/>
          <a:ext cx="7245641" cy="1766606"/>
        </p:xfrm>
        <a:graphic>
          <a:graphicData uri="http://schemas.openxmlformats.org/presentationml/2006/ole">
            <mc:AlternateContent xmlns:mc="http://schemas.openxmlformats.org/markup-compatibility/2006">
              <mc:Choice xmlns:v="urn:schemas-microsoft-com:vml" Requires="v">
                <p:oleObj spid="_x0000_s9299" name="CS ChemDraw Drawing" r:id="rId12" imgW="4010664" imgH="976549" progId="">
                  <p:embed/>
                </p:oleObj>
              </mc:Choice>
              <mc:Fallback>
                <p:oleObj name="CS ChemDraw Drawing" r:id="rId12" imgW="4010664" imgH="976549" progId="">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855289" y="16386482"/>
                        <a:ext cx="7245641" cy="1766606"/>
                      </a:xfrm>
                      <a:prstGeom prst="rect">
                        <a:avLst/>
                      </a:prstGeom>
                      <a:noFill/>
                      <a:ln>
                        <a:noFill/>
                      </a:ln>
                      <a:effectLst/>
                      <a:extLst/>
                    </p:spPr>
                  </p:pic>
                </p:oleObj>
              </mc:Fallback>
            </mc:AlternateContent>
          </a:graphicData>
        </a:graphic>
      </p:graphicFrame>
      <p:graphicFrame>
        <p:nvGraphicFramePr>
          <p:cNvPr id="143" name="Object 5"/>
          <p:cNvGraphicFramePr>
            <a:graphicFrameLocks noChangeAspect="1"/>
          </p:cNvGraphicFramePr>
          <p:nvPr>
            <p:extLst/>
          </p:nvPr>
        </p:nvGraphicFramePr>
        <p:xfrm>
          <a:off x="7563792" y="14718021"/>
          <a:ext cx="7828637" cy="1668461"/>
        </p:xfrm>
        <a:graphic>
          <a:graphicData uri="http://schemas.openxmlformats.org/presentationml/2006/ole">
            <mc:AlternateContent xmlns:mc="http://schemas.openxmlformats.org/markup-compatibility/2006">
              <mc:Choice xmlns:v="urn:schemas-microsoft-com:vml" Requires="v">
                <p:oleObj spid="_x0000_s9300" name="CS ChemDraw Drawing" r:id="rId14" imgW="4291250" imgH="913995" progId="ChemDraw.Document.6.0">
                  <p:embed/>
                </p:oleObj>
              </mc:Choice>
              <mc:Fallback>
                <p:oleObj name="CS ChemDraw Drawing" r:id="rId14" imgW="4291250" imgH="913995" progId="ChemDraw.Document.6.0">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563792" y="14718021"/>
                        <a:ext cx="7828637" cy="1668461"/>
                      </a:xfrm>
                      <a:prstGeom prst="rect">
                        <a:avLst/>
                      </a:prstGeom>
                      <a:noFill/>
                      <a:ln>
                        <a:noFill/>
                      </a:ln>
                      <a:effectLst/>
                      <a:extLst/>
                    </p:spPr>
                  </p:pic>
                </p:oleObj>
              </mc:Fallback>
            </mc:AlternateContent>
          </a:graphicData>
        </a:graphic>
      </p:graphicFrame>
      <p:graphicFrame>
        <p:nvGraphicFramePr>
          <p:cNvPr id="144" name="Object 4"/>
          <p:cNvGraphicFramePr>
            <a:graphicFrameLocks noChangeAspect="1"/>
          </p:cNvGraphicFramePr>
          <p:nvPr>
            <p:extLst/>
          </p:nvPr>
        </p:nvGraphicFramePr>
        <p:xfrm>
          <a:off x="8092114" y="18153088"/>
          <a:ext cx="6771990" cy="2545909"/>
        </p:xfrm>
        <a:graphic>
          <a:graphicData uri="http://schemas.openxmlformats.org/presentationml/2006/ole">
            <mc:AlternateContent xmlns:mc="http://schemas.openxmlformats.org/markup-compatibility/2006">
              <mc:Choice xmlns:v="urn:schemas-microsoft-com:vml" Requires="v">
                <p:oleObj spid="_x0000_s9301" r:id="rId16" imgW="4618733" imgH="1736928" progId="">
                  <p:embed/>
                </p:oleObj>
              </mc:Choice>
              <mc:Fallback>
                <p:oleObj r:id="rId16" imgW="4618733" imgH="1736928" progId="">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092114" y="18153088"/>
                        <a:ext cx="6771990" cy="2545909"/>
                      </a:xfrm>
                      <a:prstGeom prst="rect">
                        <a:avLst/>
                      </a:prstGeom>
                      <a:noFill/>
                      <a:extLst/>
                    </p:spPr>
                  </p:pic>
                </p:oleObj>
              </mc:Fallback>
            </mc:AlternateContent>
          </a:graphicData>
        </a:graphic>
      </p:graphicFrame>
      <p:pic>
        <p:nvPicPr>
          <p:cNvPr id="145" name="Picture 3"/>
          <p:cNvPicPr>
            <a:picLocks noChangeAspect="1" noChangeArrowheads="1"/>
          </p:cNvPicPr>
          <p:nvPr/>
        </p:nvPicPr>
        <p:blipFill>
          <a:blip r:embed="rId18" cstate="print"/>
          <a:srcRect/>
          <a:stretch>
            <a:fillRect/>
          </a:stretch>
        </p:blipFill>
        <p:spPr bwMode="auto">
          <a:xfrm>
            <a:off x="9323772" y="3854611"/>
            <a:ext cx="4487989" cy="3366902"/>
          </a:xfrm>
          <a:prstGeom prst="rect">
            <a:avLst/>
          </a:prstGeom>
          <a:noFill/>
          <a:ln w="9525">
            <a:noFill/>
            <a:miter lim="800000"/>
            <a:headEnd/>
            <a:tailEnd/>
          </a:ln>
        </p:spPr>
      </p:pic>
      <p:pic>
        <p:nvPicPr>
          <p:cNvPr id="146" name="Picture 145"/>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4192223" y="3902249"/>
            <a:ext cx="4425685" cy="3319264"/>
          </a:xfrm>
          <a:prstGeom prst="rect">
            <a:avLst/>
          </a:prstGeom>
        </p:spPr>
      </p:pic>
      <p:pic>
        <p:nvPicPr>
          <p:cNvPr id="147" name="Picture 146"/>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8998369" y="3902249"/>
            <a:ext cx="4425685" cy="3319264"/>
          </a:xfrm>
          <a:prstGeom prst="rect">
            <a:avLst/>
          </a:prstGeom>
        </p:spPr>
      </p:pic>
      <p:pic>
        <p:nvPicPr>
          <p:cNvPr id="148" name="Picture 147"/>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23804514" y="3854611"/>
            <a:ext cx="4489203" cy="3366902"/>
          </a:xfrm>
          <a:prstGeom prst="rect">
            <a:avLst/>
          </a:prstGeom>
        </p:spPr>
      </p:pic>
      <p:sp>
        <p:nvSpPr>
          <p:cNvPr id="22" name="TextBox 21"/>
          <p:cNvSpPr txBox="1"/>
          <p:nvPr/>
        </p:nvSpPr>
        <p:spPr>
          <a:xfrm>
            <a:off x="14304199" y="257145"/>
            <a:ext cx="8798867" cy="400110"/>
          </a:xfrm>
          <a:prstGeom prst="rect">
            <a:avLst/>
          </a:prstGeom>
          <a:noFill/>
        </p:spPr>
        <p:txBody>
          <a:bodyPr wrap="square" rtlCol="0">
            <a:spAutoFit/>
          </a:bodyPr>
          <a:lstStyle/>
          <a:p>
            <a:r>
              <a:rPr lang="en-US" sz="2000" dirty="0" smtClean="0"/>
              <a:t>Unclassified.  Distribution A: Approved for Public Release.  Distribution is unlimited.</a:t>
            </a:r>
            <a:endParaRPr lang="en-US" sz="2000" dirty="0"/>
          </a:p>
        </p:txBody>
      </p:sp>
      <p:sp>
        <p:nvSpPr>
          <p:cNvPr id="24" name="TextBox 23"/>
          <p:cNvSpPr txBox="1"/>
          <p:nvPr/>
        </p:nvSpPr>
        <p:spPr>
          <a:xfrm>
            <a:off x="14348933" y="20498942"/>
            <a:ext cx="8798867" cy="400110"/>
          </a:xfrm>
          <a:prstGeom prst="rect">
            <a:avLst/>
          </a:prstGeom>
          <a:noFill/>
        </p:spPr>
        <p:txBody>
          <a:bodyPr wrap="square" rtlCol="0">
            <a:spAutoFit/>
          </a:bodyPr>
          <a:lstStyle/>
          <a:p>
            <a:r>
              <a:rPr lang="en-US" sz="2000" dirty="0" smtClean="0"/>
              <a:t>Unclassified.  Distribution A: Approved for Public Release.  Distribution is unlimited.</a:t>
            </a:r>
            <a:endParaRPr lang="en-US" sz="2000" dirty="0"/>
          </a:p>
        </p:txBody>
      </p:sp>
      <p:sp>
        <p:nvSpPr>
          <p:cNvPr id="33" name="TextBox 32"/>
          <p:cNvSpPr txBox="1"/>
          <p:nvPr/>
        </p:nvSpPr>
        <p:spPr>
          <a:xfrm>
            <a:off x="220723" y="3235569"/>
            <a:ext cx="8923277" cy="12218730"/>
          </a:xfrm>
          <a:prstGeom prst="rect">
            <a:avLst/>
          </a:prstGeom>
          <a:noFill/>
        </p:spPr>
        <p:txBody>
          <a:bodyPr wrap="square" rtlCol="0">
            <a:spAutoFit/>
          </a:bodyPr>
          <a:lstStyle/>
          <a:p>
            <a:pPr algn="ctr"/>
            <a:r>
              <a:rPr lang="en-US" sz="3200" b="1" u="sng" dirty="0" smtClean="0"/>
              <a:t>Abstract</a:t>
            </a:r>
          </a:p>
          <a:p>
            <a:pPr algn="just"/>
            <a:r>
              <a:rPr lang="en-US" sz="2800" dirty="0" smtClean="0"/>
              <a:t>      </a:t>
            </a:r>
            <a:r>
              <a:rPr lang="en-US" sz="2800" dirty="0"/>
              <a:t>Research into novel replacements for legacy explosive materials such as RDX has been ongoing for decades.  The underlying goals of that research are to synthesize insensitive and environmentally benign compounds that maintain the baseline explosive performance.  Synthesis efforts at </a:t>
            </a:r>
            <a:r>
              <a:rPr lang="en-US" sz="2800" dirty="0" err="1"/>
              <a:t>Picatinny</a:t>
            </a:r>
            <a:r>
              <a:rPr lang="en-US" sz="2800" dirty="0"/>
              <a:t> Arsenal have recently produced a material to meet such requirements: </a:t>
            </a:r>
            <a:r>
              <a:rPr lang="en-US" sz="2800" dirty="0" err="1"/>
              <a:t>Diammonium</a:t>
            </a:r>
            <a:r>
              <a:rPr lang="en-US" sz="2800" dirty="0"/>
              <a:t> 4,4’,5,5’-Tetranitro-2,2’-biimidazolate (DATNBI).  Calculations and initial test data indicate this material is a viable candidate to replace RDX in future Army formulations.  One hurdle that DATNBI faced in that transition was the crude crystal morphology.  The synthesis process produced a needle-like crystal, which has detrimental effects on the processing of the explosive formulation.  In order for this material to move forward, modified crystal morphologies were achieved through a recrystallization process.  </a:t>
            </a:r>
          </a:p>
          <a:p>
            <a:pPr algn="just"/>
            <a:r>
              <a:rPr lang="en-US" sz="2800" dirty="0"/>
              <a:t>      A ‘textbook’ blocked fraction-factorial experimental design was developed in order to produce these desirable crystals.  This poster presents the use of JMP software in modeling and understanding the chemical behaviors at play in the recrystallization process.  With categorical and continuous variables producing both qualitative and quantitative responses, various models were necessary to optimize the final recrystallization process.  Experimental parameters, microscopy images, and process yields are shared to support justification for final process selection.  </a:t>
            </a:r>
          </a:p>
        </p:txBody>
      </p:sp>
      <p:sp>
        <p:nvSpPr>
          <p:cNvPr id="34" name="TextBox 33"/>
          <p:cNvSpPr txBox="1"/>
          <p:nvPr/>
        </p:nvSpPr>
        <p:spPr>
          <a:xfrm>
            <a:off x="28540136" y="3235570"/>
            <a:ext cx="8655651" cy="8340745"/>
          </a:xfrm>
          <a:prstGeom prst="rect">
            <a:avLst/>
          </a:prstGeom>
          <a:noFill/>
        </p:spPr>
        <p:txBody>
          <a:bodyPr wrap="square" rtlCol="0">
            <a:spAutoFit/>
          </a:bodyPr>
          <a:lstStyle/>
          <a:p>
            <a:pPr algn="ctr"/>
            <a:r>
              <a:rPr lang="en-US" sz="3200" b="1" u="sng" dirty="0" smtClean="0"/>
              <a:t>Results</a:t>
            </a:r>
          </a:p>
          <a:p>
            <a:pPr algn="just"/>
            <a:r>
              <a:rPr lang="en-US" sz="2800" dirty="0"/>
              <a:t>      Three repetitions were measured for each of the replicates from the 24-run designed experiment.  The yield was acquired by filtering the crashed out crystals from the mixture solution.  The aspect ratio and surface area were determined by completing a log linear analysis of mean and standard deviations of dimensions measured on microscope images by three different observers totaling  45 different crystals.  This analysis accounted for the variance in obtaining those measurements.  </a:t>
            </a:r>
          </a:p>
          <a:p>
            <a:pPr algn="just"/>
            <a:r>
              <a:rPr lang="en-US" sz="2800" dirty="0"/>
              <a:t>      Numerical optimization was executed in order to </a:t>
            </a:r>
            <a:r>
              <a:rPr lang="en-US" sz="2800" i="1" dirty="0"/>
              <a:t>maximize</a:t>
            </a:r>
            <a:r>
              <a:rPr lang="en-US" sz="2800" dirty="0"/>
              <a:t> the recovered crystal </a:t>
            </a:r>
            <a:r>
              <a:rPr lang="en-US" sz="2800" u="sng" dirty="0"/>
              <a:t>yield</a:t>
            </a:r>
            <a:r>
              <a:rPr lang="en-US" sz="2800" dirty="0"/>
              <a:t>, </a:t>
            </a:r>
            <a:r>
              <a:rPr lang="en-US" sz="2800" i="1" dirty="0"/>
              <a:t>minimize</a:t>
            </a:r>
            <a:r>
              <a:rPr lang="en-US" sz="2800" dirty="0"/>
              <a:t> the </a:t>
            </a:r>
            <a:r>
              <a:rPr lang="en-US" sz="2800" u="sng" dirty="0"/>
              <a:t>aspect ratio</a:t>
            </a:r>
            <a:r>
              <a:rPr lang="en-US" sz="2800" dirty="0"/>
              <a:t> and </a:t>
            </a:r>
            <a:r>
              <a:rPr lang="en-US" sz="2800" i="1" dirty="0"/>
              <a:t>maximize</a:t>
            </a:r>
            <a:r>
              <a:rPr lang="en-US" sz="2800" dirty="0"/>
              <a:t> the </a:t>
            </a:r>
            <a:r>
              <a:rPr lang="en-US" sz="2800" u="sng" dirty="0"/>
              <a:t>surface area</a:t>
            </a:r>
            <a:r>
              <a:rPr lang="en-US" sz="2800" dirty="0"/>
              <a:t>.  The results showed that anti-solvent temperature, DATNBI concentration, and the type of anti-solvent were the strongest factors affecting the responses.  Minimal temperature, maximum concentration, and </a:t>
            </a:r>
            <a:r>
              <a:rPr lang="en-US" sz="2800" dirty="0" err="1"/>
              <a:t>tert</a:t>
            </a:r>
            <a:r>
              <a:rPr lang="en-US" sz="2800" dirty="0"/>
              <a:t> butanol as an anti-solvent were determined and evaluated with scale-up efforts confirming the value of the optimizations.  </a:t>
            </a:r>
          </a:p>
        </p:txBody>
      </p:sp>
      <p:pic>
        <p:nvPicPr>
          <p:cNvPr id="35" name="Picture 34"/>
          <p:cNvPicPr>
            <a:picLocks noChangeAspect="1"/>
          </p:cNvPicPr>
          <p:nvPr/>
        </p:nvPicPr>
        <p:blipFill>
          <a:blip r:embed="rId22"/>
          <a:stretch>
            <a:fillRect/>
          </a:stretch>
        </p:blipFill>
        <p:spPr>
          <a:xfrm>
            <a:off x="18617908" y="7778720"/>
            <a:ext cx="4805424" cy="2262553"/>
          </a:xfrm>
          <a:prstGeom prst="rect">
            <a:avLst/>
          </a:prstGeom>
          <a:effectLst>
            <a:outerShdw blurRad="63500" sx="102000" sy="102000" algn="ctr" rotWithShape="0">
              <a:prstClr val="black">
                <a:alpha val="40000"/>
              </a:prstClr>
            </a:outerShdw>
          </a:effectLst>
        </p:spPr>
      </p:pic>
      <p:pic>
        <p:nvPicPr>
          <p:cNvPr id="36" name="Picture 35"/>
          <p:cNvPicPr>
            <a:picLocks noChangeAspect="1"/>
          </p:cNvPicPr>
          <p:nvPr/>
        </p:nvPicPr>
        <p:blipFill>
          <a:blip r:embed="rId23"/>
          <a:stretch>
            <a:fillRect/>
          </a:stretch>
        </p:blipFill>
        <p:spPr>
          <a:xfrm>
            <a:off x="9419825" y="9232605"/>
            <a:ext cx="6145838" cy="5139255"/>
          </a:xfrm>
          <a:prstGeom prst="rect">
            <a:avLst/>
          </a:prstGeom>
          <a:effectLst>
            <a:outerShdw blurRad="63500" sx="102000" sy="102000" algn="ctr" rotWithShape="0">
              <a:prstClr val="black">
                <a:alpha val="40000"/>
              </a:prstClr>
            </a:outerShdw>
          </a:effectLst>
        </p:spPr>
      </p:pic>
      <p:pic>
        <p:nvPicPr>
          <p:cNvPr id="37" name="Picture 36"/>
          <p:cNvPicPr>
            <a:picLocks noChangeAspect="1"/>
          </p:cNvPicPr>
          <p:nvPr/>
        </p:nvPicPr>
        <p:blipFill>
          <a:blip r:embed="rId24"/>
          <a:stretch>
            <a:fillRect/>
          </a:stretch>
        </p:blipFill>
        <p:spPr>
          <a:xfrm>
            <a:off x="16521195" y="10429354"/>
            <a:ext cx="6896173" cy="2982703"/>
          </a:xfrm>
          <a:prstGeom prst="rect">
            <a:avLst/>
          </a:prstGeom>
          <a:effectLst>
            <a:outerShdw blurRad="63500" sx="102000" sy="102000" algn="ctr" rotWithShape="0">
              <a:prstClr val="black">
                <a:alpha val="40000"/>
              </a:prstClr>
            </a:outerShdw>
          </a:effectLst>
        </p:spPr>
      </p:pic>
      <p:pic>
        <p:nvPicPr>
          <p:cNvPr id="38" name="Picture 37"/>
          <p:cNvPicPr>
            <a:picLocks noChangeAspect="1"/>
          </p:cNvPicPr>
          <p:nvPr/>
        </p:nvPicPr>
        <p:blipFill rotWithShape="1">
          <a:blip r:embed="rId25"/>
          <a:srcRect l="1504" t="6886" r="54115"/>
          <a:stretch/>
        </p:blipFill>
        <p:spPr>
          <a:xfrm>
            <a:off x="23804514" y="7301998"/>
            <a:ext cx="4460994" cy="4433885"/>
          </a:xfrm>
          <a:prstGeom prst="rect">
            <a:avLst/>
          </a:prstGeom>
        </p:spPr>
      </p:pic>
    </p:spTree>
    <p:controls>
      <mc:AlternateContent xmlns:mc="http://schemas.openxmlformats.org/markup-compatibility/2006">
        <mc:Choice xmlns:v="urn:schemas-microsoft-com:vml" Requires="v">
          <p:control spid="9302" name="ShockwaveFlash1" r:id="rId4" imgW="1828800" imgH="1828800"/>
        </mc:Choice>
        <mc:Fallback>
          <p:control name="ShockwaveFlash1" r:id="rId4" imgW="1828800" imgH="1828800">
            <p:pic>
              <p:nvPicPr>
                <p:cNvPr id="2" name="ShockwaveFlash1"/>
                <p:cNvPicPr>
                  <a:picLocks/>
                </p:cNvPicPr>
                <p:nvPr/>
              </p:nvPicPr>
              <p:blipFill>
                <a:blip r:embed="rId26"/>
                <a:stretch>
                  <a:fillRect/>
                </a:stretch>
              </p:blipFill>
              <p:spPr>
                <a:xfrm>
                  <a:off x="24531326" y="11576315"/>
                  <a:ext cx="12307262" cy="4914954"/>
                </a:xfrm>
                <a:prstGeom prst="rect">
                  <a:avLst/>
                </a:prstGeom>
              </p:spPr>
            </p:pic>
          </p:control>
        </mc:Fallback>
      </mc:AlternateContent>
    </p:controls>
    <p:extLst>
      <p:ext uri="{BB962C8B-B14F-4D97-AF65-F5344CB8AC3E}">
        <p14:creationId xmlns:p14="http://schemas.microsoft.com/office/powerpoint/2010/main" val="686121570"/>
      </p:ext>
    </p:extLst>
  </p:cSld>
  <p:clrMapOvr>
    <a:masterClrMapping/>
  </p:clrMapOvr>
  <p:timing>
    <p:tnLst>
      <p:par>
        <p:cTn id="1" dur="indefinite" restart="never" nodeType="tmRoot">
          <p:childTnLst>
            <p:video>
              <p:cMediaNode vol="80000">
                <p:cTn id="2" fill="hold" display="0">
                  <p:stCondLst>
                    <p:cond delay="indefinite"/>
                  </p:stCondLst>
                </p:cTn>
                <p:tgtEl>
                  <p:spTgt spid="11"/>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06400" y="2249666"/>
            <a:ext cx="36677600" cy="17613134"/>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9774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par>
                          <p:cTn id="7" fill="hold">
                            <p:stCondLst>
                              <p:cond delay="0"/>
                            </p:stCondLst>
                            <p:childTnLst>
                              <p:par>
                                <p:cTn id="8" presetID="6" presetClass="emph" presetSubtype="0" fill="hold" grpId="1" nodeType="afterEffect">
                                  <p:stCondLst>
                                    <p:cond delay="0"/>
                                  </p:stCondLst>
                                  <p:childTnLst>
                                    <p:animScale>
                                      <p:cBhvr>
                                        <p:cTn id="9" dur="10" fill="hold"/>
                                        <p:tgtEl>
                                          <p:spTgt spid="3"/>
                                        </p:tgtEl>
                                      </p:cBhvr>
                                      <p:by x="10000" y="10000"/>
                                    </p:animScale>
                                  </p:childTnLst>
                                </p:cTn>
                              </p:par>
                            </p:childTnLst>
                          </p:cTn>
                        </p:par>
                        <p:par>
                          <p:cTn id="10" fill="hold">
                            <p:stCondLst>
                              <p:cond delay="10"/>
                            </p:stCondLst>
                            <p:childTnLst>
                              <p:par>
                                <p:cTn id="11" presetID="1" presetClass="entr" presetSubtype="0" fill="hold" grpId="2" nodeType="after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6" presetClass="emph" presetSubtype="0" fill="hold" grpId="3" nodeType="clickEffect">
                                  <p:stCondLst>
                                    <p:cond delay="0"/>
                                  </p:stCondLst>
                                  <p:childTnLst>
                                    <p:animScale>
                                      <p:cBhvr>
                                        <p:cTn id="16" dur="2000" fill="hold"/>
                                        <p:tgtEl>
                                          <p:spTgt spid="3"/>
                                        </p:tgtEl>
                                      </p:cBhvr>
                                      <p:by x="1000000" y="1000000"/>
                                    </p:animScale>
                                  </p:childTnLst>
                                </p:cTn>
                              </p:par>
                            </p:childTnLst>
                          </p:cTn>
                        </p:par>
                      </p:childTnLst>
                    </p:cTn>
                  </p:par>
                  <p:par>
                    <p:cTn id="17" fill="hold">
                      <p:stCondLst>
                        <p:cond delay="indefinite"/>
                      </p:stCondLst>
                      <p:childTnLst>
                        <p:par>
                          <p:cTn id="18" fill="hold">
                            <p:stCondLst>
                              <p:cond delay="0"/>
                            </p:stCondLst>
                            <p:childTnLst>
                              <p:par>
                                <p:cTn id="19" presetID="6" presetClass="emph" presetSubtype="0" fill="hold" grpId="4" nodeType="clickEffect">
                                  <p:stCondLst>
                                    <p:cond delay="0"/>
                                  </p:stCondLst>
                                  <p:childTnLst>
                                    <p:animScale>
                                      <p:cBhvr>
                                        <p:cTn id="20" dur="2000" fill="hold"/>
                                        <p:tgtEl>
                                          <p:spTgt spid="3"/>
                                        </p:tgtEl>
                                      </p:cBhvr>
                                      <p:by x="10000" y="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 grpId="2" animBg="1"/>
      <p:bldP spid="3" grpId="3" animBg="1"/>
      <p:bldP spid="3" grpId="4"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65200" y="1284466"/>
            <a:ext cx="35661600" cy="18781534"/>
          </a:xfrm>
          <a:prstGeom prst="rect">
            <a:avLst/>
          </a:prstGeom>
          <a:blipFill dpi="0" rotWithShape="1">
            <a:blip r:embed="rId2">
              <a:extLst>
                <a:ext uri="{28A0092B-C50C-407E-A947-70E740481C1C}">
                  <a14:useLocalDpi xmlns:a14="http://schemas.microsoft.com/office/drawing/2010/main" val="0"/>
                </a:ext>
              </a:extLst>
            </a:blip>
            <a:srcRect/>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2135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par>
                          <p:cTn id="7" fill="hold">
                            <p:stCondLst>
                              <p:cond delay="0"/>
                            </p:stCondLst>
                            <p:childTnLst>
                              <p:par>
                                <p:cTn id="8" presetID="6" presetClass="emph" presetSubtype="0" fill="hold" grpId="1" nodeType="afterEffect">
                                  <p:stCondLst>
                                    <p:cond delay="0"/>
                                  </p:stCondLst>
                                  <p:childTnLst>
                                    <p:animScale>
                                      <p:cBhvr>
                                        <p:cTn id="9" dur="10" fill="hold"/>
                                        <p:tgtEl>
                                          <p:spTgt spid="3"/>
                                        </p:tgtEl>
                                      </p:cBhvr>
                                      <p:by x="10000" y="10000"/>
                                    </p:animScale>
                                  </p:childTnLst>
                                </p:cTn>
                              </p:par>
                            </p:childTnLst>
                          </p:cTn>
                        </p:par>
                        <p:par>
                          <p:cTn id="10" fill="hold">
                            <p:stCondLst>
                              <p:cond delay="10"/>
                            </p:stCondLst>
                            <p:childTnLst>
                              <p:par>
                                <p:cTn id="11" presetID="1" presetClass="entr" presetSubtype="0" fill="hold" grpId="2" nodeType="after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6" presetClass="emph" presetSubtype="0" fill="hold" grpId="3" nodeType="clickEffect">
                                  <p:stCondLst>
                                    <p:cond delay="0"/>
                                  </p:stCondLst>
                                  <p:childTnLst>
                                    <p:animScale>
                                      <p:cBhvr>
                                        <p:cTn id="16" dur="2000" fill="hold"/>
                                        <p:tgtEl>
                                          <p:spTgt spid="3"/>
                                        </p:tgtEl>
                                      </p:cBhvr>
                                      <p:by x="1000000" y="1000000"/>
                                    </p:animScale>
                                  </p:childTnLst>
                                </p:cTn>
                              </p:par>
                            </p:childTnLst>
                          </p:cTn>
                        </p:par>
                      </p:childTnLst>
                    </p:cTn>
                  </p:par>
                  <p:par>
                    <p:cTn id="17" fill="hold">
                      <p:stCondLst>
                        <p:cond delay="indefinite"/>
                      </p:stCondLst>
                      <p:childTnLst>
                        <p:par>
                          <p:cTn id="18" fill="hold">
                            <p:stCondLst>
                              <p:cond delay="0"/>
                            </p:stCondLst>
                            <p:childTnLst>
                              <p:par>
                                <p:cTn id="19" presetID="6" presetClass="emph" presetSubtype="0" fill="hold" grpId="4" nodeType="clickEffect">
                                  <p:stCondLst>
                                    <p:cond delay="0"/>
                                  </p:stCondLst>
                                  <p:childTnLst>
                                    <p:animScale>
                                      <p:cBhvr>
                                        <p:cTn id="20" dur="2000" fill="hold"/>
                                        <p:tgtEl>
                                          <p:spTgt spid="3"/>
                                        </p:tgtEl>
                                      </p:cBhvr>
                                      <p:by x="10000" y="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 grpId="2" animBg="1"/>
      <p:bldP spid="3" grpId="3" animBg="1"/>
      <p:bldP spid="3" grpId="4"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653</TotalTime>
  <Words>526</Words>
  <Application>Microsoft Office PowerPoint</Application>
  <PresentationFormat>Custom</PresentationFormat>
  <Paragraphs>17</Paragraphs>
  <Slides>3</Slides>
  <Notes>1</Notes>
  <HiddenSlides>0</HiddenSlides>
  <MMClips>1</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9" baseType="lpstr">
      <vt:lpstr>MS PGothic</vt:lpstr>
      <vt:lpstr>MS PGothic</vt:lpstr>
      <vt:lpstr>Arial</vt:lpstr>
      <vt:lpstr>Calibri</vt:lpstr>
      <vt:lpstr>Office Theme</vt:lpstr>
      <vt:lpstr>CS ChemDraw Drawing</vt:lpstr>
      <vt:lpstr>Recrystallization of DATNBI Guided by JMP Edward Cooke, Dr. Paul Anderson, Dr. Alexander Paraskos,  Melissa Rhode, Douglas Ray, Kevin Singer US Army – Armament Research Development &amp; Engineering Center (ARDEC)</vt:lpstr>
      <vt:lpstr>PowerPoint Presentation</vt:lpstr>
      <vt:lpstr>PowerPoint Presentation</vt:lpstr>
    </vt:vector>
  </TitlesOfParts>
  <Company>ePosterBoards LLC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Phillippe</dc:creator>
  <cp:lastModifiedBy>Gail Massari</cp:lastModifiedBy>
  <cp:revision>70</cp:revision>
  <dcterms:created xsi:type="dcterms:W3CDTF">2013-03-04T18:11:28Z</dcterms:created>
  <dcterms:modified xsi:type="dcterms:W3CDTF">2015-10-01T18:49:51Z</dcterms:modified>
</cp:coreProperties>
</file>