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9" r:id="rId2"/>
  </p:sldMasterIdLst>
  <p:notesMasterIdLst>
    <p:notesMasterId r:id="rId31"/>
  </p:notesMasterIdLst>
  <p:handoutMasterIdLst>
    <p:handoutMasterId r:id="rId32"/>
  </p:handoutMasterIdLst>
  <p:sldIdLst>
    <p:sldId id="275" r:id="rId3"/>
    <p:sldId id="276" r:id="rId4"/>
    <p:sldId id="283" r:id="rId5"/>
    <p:sldId id="282" r:id="rId6"/>
    <p:sldId id="293" r:id="rId7"/>
    <p:sldId id="280" r:id="rId8"/>
    <p:sldId id="303" r:id="rId9"/>
    <p:sldId id="284" r:id="rId10"/>
    <p:sldId id="279" r:id="rId11"/>
    <p:sldId id="290" r:id="rId12"/>
    <p:sldId id="291" r:id="rId13"/>
    <p:sldId id="292" r:id="rId14"/>
    <p:sldId id="307" r:id="rId15"/>
    <p:sldId id="294" r:id="rId16"/>
    <p:sldId id="287" r:id="rId17"/>
    <p:sldId id="310" r:id="rId18"/>
    <p:sldId id="308" r:id="rId19"/>
    <p:sldId id="295" r:id="rId20"/>
    <p:sldId id="296" r:id="rId21"/>
    <p:sldId id="312" r:id="rId22"/>
    <p:sldId id="309" r:id="rId23"/>
    <p:sldId id="297" r:id="rId24"/>
    <p:sldId id="298" r:id="rId25"/>
    <p:sldId id="311" r:id="rId26"/>
    <p:sldId id="306" r:id="rId27"/>
    <p:sldId id="302" r:id="rId28"/>
    <p:sldId id="301" r:id="rId29"/>
    <p:sldId id="300" r:id="rId30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0000"/>
    <a:srgbClr val="0033CC"/>
    <a:srgbClr val="00FF00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18" autoAdjust="0"/>
    <p:restoredTop sz="94660"/>
  </p:normalViewPr>
  <p:slideViewPr>
    <p:cSldViewPr snapToGrid="0">
      <p:cViewPr>
        <p:scale>
          <a:sx n="80" d="100"/>
          <a:sy n="80" d="100"/>
        </p:scale>
        <p:origin x="-1589" y="-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57607" cy="5760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B317AA7-A662-40FC-9240-18CCCD934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343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6CB29BDD-566E-4079-8B88-3C6A73C14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9696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2662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6629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663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2AEE5A6-A157-4F5B-A7A2-3CCF725494D7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584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5845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584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D0E06A0-9E7C-4B4B-9B4D-39279C97C56F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686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6869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687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CCDA64D-CC09-49BE-A6C9-FAECE29A7415}" type="slidenum">
              <a:rPr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789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7893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789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77B526-A3E4-4C89-A829-4F53F6C8B5F4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891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8917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891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F2B2BBA-D6B1-407D-AC13-0942EB0EE1A6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891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8917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891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F2B2BBA-D6B1-407D-AC13-0942EB0EE1A6}" type="slidenum">
              <a:rPr lang="en-US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4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9941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994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48E2A49-1920-4928-82A5-8C3EFD7E1761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B29BDD-566E-4079-8B88-3C6A73C14C7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926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198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989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99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4F953E8-3A44-41E7-B3D6-9581E4D379AE}" type="slidenum">
              <a:rPr lang="en-US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096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0965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096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14FA5FE-C7E2-43FC-9398-E87D090B781C}" type="slidenum">
              <a:rPr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198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989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99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4F953E8-3A44-41E7-B3D6-9581E4D379AE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F0D49A5-4C61-4100-9F82-25624081F5D0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B29BDD-566E-4079-8B88-3C6A73C14C7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287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301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3013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301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11A21E9-4475-4D54-A537-3B80D8669CD0}" type="slidenum">
              <a:rPr lang="en-US" altLang="en-US" smtClean="0"/>
              <a:pPr eaLnBrk="1" hangingPunct="1"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301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3013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301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11A21E9-4475-4D54-A537-3B80D8669CD0}" type="slidenum">
              <a:rPr lang="en-US" altLang="en-US" smtClean="0"/>
              <a:pPr eaLnBrk="1" hangingPunct="1">
                <a:spcBef>
                  <a:spcPct val="0"/>
                </a:spcBef>
              </a:pPr>
              <a:t>22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403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4037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403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EF0E5BE-94E6-4CE1-8245-C37D7B3FABA9}" type="slidenum">
              <a:rPr lang="en-US" altLang="en-US" smtClean="0"/>
              <a:pPr eaLnBrk="1" hangingPunct="1">
                <a:spcBef>
                  <a:spcPct val="0"/>
                </a:spcBef>
              </a:pPr>
              <a:t>23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B29BDD-566E-4079-8B88-3C6A73C14C7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287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506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mtClean="0"/>
          </a:p>
        </p:txBody>
      </p:sp>
      <p:sp>
        <p:nvSpPr>
          <p:cNvPr id="45061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mtClean="0"/>
          </a:p>
        </p:txBody>
      </p:sp>
      <p:sp>
        <p:nvSpPr>
          <p:cNvPr id="4506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E0E81FF-86F6-49D9-A49F-42F5E73B6D06}" type="slidenum">
              <a:rPr lang="en-US" altLang="en-US" smtClean="0"/>
              <a:pPr eaLnBrk="1" hangingPunct="1"/>
              <a:t>25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608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6085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608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DBC9F4A-2B7B-45BA-BBC4-F0622FD01FD2}" type="slidenum">
              <a:rPr lang="en-US" altLang="en-US" smtClean="0"/>
              <a:pPr eaLnBrk="1" hangingPunct="1">
                <a:spcBef>
                  <a:spcPct val="0"/>
                </a:spcBef>
              </a:pPr>
              <a:t>26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710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7109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711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95424BB-7041-4EF9-AD0C-7E7B662B20C5}" type="slidenum">
              <a:rPr lang="en-US" altLang="en-US" smtClean="0"/>
              <a:pPr eaLnBrk="1" hangingPunct="1"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813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813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494F9CF-BF16-487D-9595-24BE6E167456}" type="slidenum">
              <a:rPr lang="en-US" altLang="en-US" smtClean="0"/>
              <a:pPr eaLnBrk="1" hangingPunct="1">
                <a:spcBef>
                  <a:spcPct val="0"/>
                </a:spcBef>
              </a:pPr>
              <a:t>28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2867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1DB093E-509D-49CF-A09D-94A36FDEBD68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9701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970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872A7A9-A2E0-459E-8E90-912746FCF21F}" type="slidenum">
              <a:rPr lang="en-US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072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0725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072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88C922D-31BE-4468-A377-1CB18DD1E583}" type="slidenum">
              <a:rPr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174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9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5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B54884F-0BDC-41DE-9B80-C614E9795DCE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277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2773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277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1DCE2F6-45F7-45AC-95A3-024CDB870F82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379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3797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379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8A5C7A0-088B-481F-9D61-EF7B18AC09F9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482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4821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482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AE19042-CE83-44D8-99DC-6A08946F3E46}" type="slidenum">
              <a:rPr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375" y="2768902"/>
            <a:ext cx="8131175" cy="467820"/>
          </a:xfrm>
        </p:spPr>
        <p:txBody>
          <a:bodyPr wrap="square" tIns="0" rIns="0" bIns="0" anchor="b" anchorCtr="0">
            <a:spAutoFit/>
          </a:bodyPr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376" y="3272085"/>
            <a:ext cx="8131176" cy="309315"/>
          </a:xfrm>
        </p:spPr>
        <p:txBody>
          <a:bodyPr wrap="square" tIns="0" rIns="0">
            <a:spAutoFit/>
          </a:bodyPr>
          <a:lstStyle>
            <a:lvl1pPr marL="0" indent="0">
              <a:buFontTx/>
              <a:buNone/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1488" y="4594225"/>
            <a:ext cx="2576512" cy="282575"/>
          </a:xfrm>
        </p:spPr>
        <p:txBody>
          <a:bodyPr rIns="0"/>
          <a:lstStyle>
            <a:lvl1pPr marL="0" indent="0">
              <a:buNone/>
              <a:defRPr sz="18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merck_be_well_whit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6019800"/>
            <a:ext cx="1676399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 Dar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24ACC06-7BC1-438B-B88E-28D711E155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" name="Picture 6" descr="merck_be_well_whit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6019800"/>
            <a:ext cx="1676399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24948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10600" cy="110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447800"/>
            <a:ext cx="8458200" cy="467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534" y="-1"/>
            <a:ext cx="7500938" cy="1104901"/>
          </a:xfrm>
        </p:spPr>
        <p:txBody>
          <a:bodyPr tIns="45720" bIns="4572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473825"/>
            <a:ext cx="406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24ACC06-7BC1-438B-B88E-28D711E155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51689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53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2BF70-C244-4D70-B120-646D12659F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24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94615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0648C-0C0B-4979-8558-AA3F8490C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31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94615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C622A-D9A2-4FE2-82B2-F002717DD4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264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Dark Backgroun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375" y="2768902"/>
            <a:ext cx="8131175" cy="467820"/>
          </a:xfrm>
        </p:spPr>
        <p:txBody>
          <a:bodyPr wrap="square" rIns="0" bIns="0" anchor="b" anchorCtr="0">
            <a:sp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376" y="3273552"/>
            <a:ext cx="8131176" cy="263149"/>
          </a:xfrm>
        </p:spPr>
        <p:txBody>
          <a:bodyPr wrap="square" tIns="0" rIns="0" bIns="0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1488" y="4594225"/>
            <a:ext cx="2576512" cy="282575"/>
          </a:xfrm>
        </p:spPr>
        <p:txBody>
          <a:bodyPr rIns="0"/>
          <a:lstStyle>
            <a:lvl1pPr marL="0" indent="0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merck_be_well_whit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6019800"/>
            <a:ext cx="1676399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9790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flippe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375" y="2768902"/>
            <a:ext cx="8131175" cy="467820"/>
          </a:xfrm>
        </p:spPr>
        <p:txBody>
          <a:bodyPr wrap="square" rIns="0" bIns="0" anchor="b" anchorCtr="0">
            <a:spAutoFit/>
          </a:bodyPr>
          <a:lstStyle>
            <a:lvl1pPr algn="r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376" y="3273552"/>
            <a:ext cx="8131174" cy="263149"/>
          </a:xfrm>
        </p:spPr>
        <p:txBody>
          <a:bodyPr wrap="square" tIns="0" rIns="0" bIns="0">
            <a:spAutoFit/>
          </a:bodyPr>
          <a:lstStyle>
            <a:lvl1pPr marL="0" indent="0" algn="r">
              <a:buFontTx/>
              <a:buNone/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15038" y="4594225"/>
            <a:ext cx="2576512" cy="282575"/>
          </a:xfrm>
        </p:spPr>
        <p:txBody>
          <a:bodyPr rIns="0"/>
          <a:lstStyle>
            <a:lvl1pPr marL="0" indent="0" algn="r">
              <a:buNone/>
              <a:defRPr sz="18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798884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Dark Background flippe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375" y="2768902"/>
            <a:ext cx="8131175" cy="467820"/>
          </a:xfrm>
        </p:spPr>
        <p:txBody>
          <a:bodyPr wrap="square" rIns="0" bIns="0" anchor="b" anchorCtr="0">
            <a:spAutoFit/>
          </a:bodyPr>
          <a:lstStyle>
            <a:lvl1pPr algn="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376" y="3273552"/>
            <a:ext cx="8131174" cy="263149"/>
          </a:xfrm>
        </p:spPr>
        <p:txBody>
          <a:bodyPr wrap="square" tIns="0" rIns="0" bIns="0">
            <a:spAutoFit/>
          </a:bodyPr>
          <a:lstStyle>
            <a:lvl1pPr marL="0" indent="0" algn="r"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15038" y="4594225"/>
            <a:ext cx="2576512" cy="282575"/>
          </a:xfr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merck_be_well_whit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6019800"/>
            <a:ext cx="1676399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898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light smaller 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375" y="2768902"/>
            <a:ext cx="8131175" cy="467820"/>
          </a:xfrm>
        </p:spPr>
        <p:txBody>
          <a:bodyPr wrap="square" tIns="0" rIns="0" bIns="0" anchor="b" anchorCtr="0">
            <a:spAutoFit/>
          </a:bodyPr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376" y="3272085"/>
            <a:ext cx="8131174" cy="309315"/>
          </a:xfrm>
        </p:spPr>
        <p:txBody>
          <a:bodyPr wrap="square" tIns="0" rIns="0">
            <a:spAutoFit/>
          </a:bodyPr>
          <a:lstStyle>
            <a:lvl1pPr marL="0" indent="0">
              <a:buFontTx/>
              <a:buNone/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1488" y="4594225"/>
            <a:ext cx="2576512" cy="282575"/>
          </a:xfrm>
        </p:spPr>
        <p:txBody>
          <a:bodyPr rIns="0"/>
          <a:lstStyle>
            <a:lvl1pPr marL="0" indent="0">
              <a:buNone/>
              <a:defRPr sz="18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914418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dark smaller 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375" y="2768902"/>
            <a:ext cx="8131175" cy="467820"/>
          </a:xfrm>
        </p:spPr>
        <p:txBody>
          <a:bodyPr wrap="square" rIns="0" bIns="0" anchor="b" anchorCtr="0">
            <a:sp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376" y="3273552"/>
            <a:ext cx="8131174" cy="263149"/>
          </a:xfrm>
        </p:spPr>
        <p:txBody>
          <a:bodyPr wrap="square" tIns="0" rIns="0" bIns="0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1488" y="4594225"/>
            <a:ext cx="2576512" cy="282575"/>
          </a:xfrm>
        </p:spPr>
        <p:txBody>
          <a:bodyPr rIns="0"/>
          <a:lstStyle>
            <a:lvl1pPr marL="0" indent="0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merck_be_well_whit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6019800"/>
            <a:ext cx="1676399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032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light smaller LD flippe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375" y="2768902"/>
            <a:ext cx="8131175" cy="467820"/>
          </a:xfrm>
        </p:spPr>
        <p:txBody>
          <a:bodyPr wrap="square" tIns="0" rIns="0" bIns="0" anchor="b" anchorCtr="0">
            <a:spAutoFit/>
          </a:bodyPr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376" y="3272085"/>
            <a:ext cx="8131174" cy="309315"/>
          </a:xfrm>
        </p:spPr>
        <p:txBody>
          <a:bodyPr wrap="square" tIns="0" rIns="0">
            <a:spAutoFit/>
          </a:bodyPr>
          <a:lstStyle>
            <a:lvl1pPr marL="0" indent="0">
              <a:buFontTx/>
              <a:buNone/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1488" y="4594225"/>
            <a:ext cx="2576512" cy="282575"/>
          </a:xfrm>
        </p:spPr>
        <p:txBody>
          <a:bodyPr rIns="0"/>
          <a:lstStyle>
            <a:lvl1pPr marL="0" indent="0">
              <a:buNone/>
              <a:defRPr sz="18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34137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dark smaller LD flippe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375" y="2768902"/>
            <a:ext cx="8131175" cy="467820"/>
          </a:xfrm>
        </p:spPr>
        <p:txBody>
          <a:bodyPr wrap="square" rIns="0" bIns="0" anchor="b" anchorCtr="0">
            <a:sp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376" y="3273552"/>
            <a:ext cx="8131174" cy="263149"/>
          </a:xfrm>
        </p:spPr>
        <p:txBody>
          <a:bodyPr wrap="square" tIns="0" rIns="0" bIns="0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1488" y="4594225"/>
            <a:ext cx="2576512" cy="282575"/>
          </a:xfrm>
        </p:spPr>
        <p:txBody>
          <a:bodyPr rIns="0"/>
          <a:lstStyle>
            <a:lvl1pPr marL="0" indent="0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merck_be_well_whit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6019800"/>
            <a:ext cx="1676399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063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28787"/>
            <a:ext cx="8445499" cy="4397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CF4316C-5260-4D0A-A292-CF4D9CE896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171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30338" y="228601"/>
            <a:ext cx="7408862" cy="1209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dirty="0" smtClean="0"/>
          </a:p>
        </p:txBody>
      </p:sp>
      <p:sp>
        <p:nvSpPr>
          <p:cNvPr id="215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28787"/>
            <a:ext cx="8445500" cy="439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473825"/>
            <a:ext cx="406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24ACC06-7BC1-438B-B88E-28D711E155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 descr="merck_be_well_white.eps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239000" y="6019800"/>
            <a:ext cx="1676399" cy="761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  <p:sldLayoutId id="2147483892" r:id="rId13"/>
    <p:sldLayoutId id="214748389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ct val="95000"/>
        </a:lnSpc>
        <a:spcBef>
          <a:spcPts val="1200"/>
        </a:spcBef>
        <a:spcAft>
          <a:spcPts val="0"/>
        </a:spcAft>
        <a:buClr>
          <a:schemeClr val="accent1"/>
        </a:buClr>
        <a:buChar char="•"/>
        <a:tabLst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5000"/>
        </a:lnSpc>
        <a:spcBef>
          <a:spcPts val="600"/>
        </a:spcBef>
        <a:spcAft>
          <a:spcPts val="0"/>
        </a:spcAft>
        <a:buClr>
          <a:schemeClr val="accent2">
            <a:lumMod val="75000"/>
          </a:schemeClr>
        </a:buClr>
        <a:buFont typeface="Arial" charset="0"/>
        <a:buChar char="–"/>
        <a:tabLst/>
        <a:defRPr sz="2400">
          <a:solidFill>
            <a:schemeClr val="tx1"/>
          </a:solidFill>
          <a:latin typeface="+mn-lt"/>
          <a:cs typeface="+mn-cs"/>
        </a:defRPr>
      </a:lvl2pPr>
      <a:lvl3pPr marL="1085850" indent="-171450" algn="l" rtl="0" eaLnBrk="1" fontAlgn="base" hangingPunct="1">
        <a:lnSpc>
          <a:spcPct val="95000"/>
        </a:lnSpc>
        <a:spcBef>
          <a:spcPts val="300"/>
        </a:spcBef>
        <a:spcAft>
          <a:spcPts val="0"/>
        </a:spcAft>
        <a:buClr>
          <a:schemeClr val="accent2">
            <a:lumMod val="75000"/>
          </a:schemeClr>
        </a:buClr>
        <a:buChar char="•"/>
        <a:tabLst>
          <a:tab pos="114300" algn="l"/>
        </a:tabLst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ct val="95000"/>
        </a:lnSpc>
        <a:spcBef>
          <a:spcPts val="300"/>
        </a:spcBef>
        <a:spcAft>
          <a:spcPts val="0"/>
        </a:spcAft>
        <a:buClrTx/>
        <a:buChar char="–"/>
        <a:tabLst>
          <a:tab pos="114300" algn="l"/>
        </a:tabLst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114300" algn="l"/>
        </a:tabLst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114300" algn="l"/>
        </a:tabLst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114300" algn="l"/>
        </a:tabLst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114300" algn="l"/>
        </a:tabLst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114300" algn="l"/>
        </a:tabLst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anet_alvarado@merck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6.emf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emf"/><Relationship Id="rId5" Type="http://schemas.openxmlformats.org/officeDocument/2006/relationships/image" Target="../media/image19.emf"/><Relationship Id="rId10" Type="http://schemas.openxmlformats.org/officeDocument/2006/relationships/image" Target="../media/image14.png"/><Relationship Id="rId4" Type="http://schemas.openxmlformats.org/officeDocument/2006/relationships/image" Target="../media/image17.emf"/><Relationship Id="rId9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16.emf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emf"/><Relationship Id="rId5" Type="http://schemas.openxmlformats.org/officeDocument/2006/relationships/image" Target="../media/image24.emf"/><Relationship Id="rId10" Type="http://schemas.openxmlformats.org/officeDocument/2006/relationships/image" Target="../media/image14.png"/><Relationship Id="rId4" Type="http://schemas.openxmlformats.org/officeDocument/2006/relationships/image" Target="../media/image17.emf"/><Relationship Id="rId9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30.emf"/><Relationship Id="rId4" Type="http://schemas.openxmlformats.org/officeDocument/2006/relationships/image" Target="../media/image2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4.png"/><Relationship Id="rId4" Type="http://schemas.openxmlformats.org/officeDocument/2006/relationships/image" Target="../media/image3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9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4.png"/><Relationship Id="rId4" Type="http://schemas.openxmlformats.org/officeDocument/2006/relationships/image" Target="../media/image5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6.emf"/><Relationship Id="rId5" Type="http://schemas.openxmlformats.org/officeDocument/2006/relationships/image" Target="../media/image65.emf"/><Relationship Id="rId4" Type="http://schemas.openxmlformats.org/officeDocument/2006/relationships/image" Target="../media/image6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 Narrow" pitchFamily="34" charset="0"/>
              </a:rPr>
              <a:t>Novel Multivariate Approach for the Assessment of Product Comparability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7461" y="4545705"/>
            <a:ext cx="8131174" cy="960263"/>
          </a:xfrm>
        </p:spPr>
        <p:txBody>
          <a:bodyPr/>
          <a:lstStyle/>
          <a:p>
            <a:pPr algn="r" eaLnBrk="1" hangingPunct="1"/>
            <a:r>
              <a:rPr lang="en-US" altLang="en-US" sz="2000" dirty="0" smtClean="0">
                <a:latin typeface="Arial Narrow" pitchFamily="34" charset="0"/>
              </a:rPr>
              <a:t>Janet Alvarado</a:t>
            </a:r>
          </a:p>
          <a:p>
            <a:pPr algn="r" eaLnBrk="1" hangingPunct="1">
              <a:spcBef>
                <a:spcPts val="0"/>
              </a:spcBef>
            </a:pPr>
            <a:r>
              <a:rPr lang="en-US" altLang="en-US" sz="1600" dirty="0" smtClean="0">
                <a:latin typeface="Arial Narrow" pitchFamily="34" charset="0"/>
                <a:hlinkClick r:id="rId3"/>
              </a:rPr>
              <a:t>janet_alvarado@merck.com</a:t>
            </a:r>
            <a:endParaRPr lang="en-US" altLang="en-US" sz="1600" dirty="0" smtClean="0">
              <a:latin typeface="Arial Narrow" pitchFamily="34" charset="0"/>
            </a:endParaRPr>
          </a:p>
          <a:p>
            <a:pPr algn="r" eaLnBrk="1" hangingPunct="1"/>
            <a:r>
              <a:rPr lang="en-US" altLang="en-US" sz="1600" dirty="0" smtClean="0">
                <a:latin typeface="Arial Narrow" pitchFamily="34" charset="0"/>
              </a:rPr>
              <a:t>Center for Mathematical Sciences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65058" y="3625397"/>
            <a:ext cx="5123769" cy="282575"/>
          </a:xfrm>
        </p:spPr>
        <p:txBody>
          <a:bodyPr/>
          <a:lstStyle/>
          <a:p>
            <a:pPr algn="r"/>
            <a:r>
              <a:rPr lang="en-US" sz="2400" dirty="0"/>
              <a:t>JMP Discovery Summit 2016</a:t>
            </a:r>
          </a:p>
          <a:p>
            <a:pPr algn="r"/>
            <a:endParaRPr lang="en-US" sz="2400" dirty="0"/>
          </a:p>
        </p:txBody>
      </p:sp>
      <p:sp>
        <p:nvSpPr>
          <p:cNvPr id="3074" name="Rectangle 5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239000" y="6248400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B1395B0-A2BA-4C77-96C9-F0F779DBD291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US" altLang="en-US" sz="1000" smtClean="0"/>
          </a:p>
        </p:txBody>
      </p:sp>
      <p:pic>
        <p:nvPicPr>
          <p:cNvPr id="7" name="bjClassifierImageBottom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 Narrow" pitchFamily="34" charset="0"/>
              </a:rPr>
              <a:t>Random Forest model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6A14B3D-A8A8-4775-A7EC-144AD4F9394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000" smtClean="0"/>
          </a:p>
        </p:txBody>
      </p:sp>
      <p:pic>
        <p:nvPicPr>
          <p:cNvPr id="12292" name="Picture 3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5" r="9875"/>
          <a:stretch>
            <a:fillRect/>
          </a:stretch>
        </p:blipFill>
        <p:spPr bwMode="auto">
          <a:xfrm>
            <a:off x="3308350" y="1479550"/>
            <a:ext cx="2182813" cy="21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1320800"/>
            <a:ext cx="381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294" name="Group 278"/>
          <p:cNvGrpSpPr>
            <a:grpSpLocks/>
          </p:cNvGrpSpPr>
          <p:nvPr/>
        </p:nvGrpSpPr>
        <p:grpSpPr bwMode="auto">
          <a:xfrm>
            <a:off x="6186488" y="3860800"/>
            <a:ext cx="3121025" cy="2771775"/>
            <a:chOff x="5316172" y="3795215"/>
            <a:chExt cx="3120255" cy="2772346"/>
          </a:xfrm>
        </p:grpSpPr>
        <p:grpSp>
          <p:nvGrpSpPr>
            <p:cNvPr id="12357" name="Group 133"/>
            <p:cNvGrpSpPr>
              <a:grpSpLocks/>
            </p:cNvGrpSpPr>
            <p:nvPr/>
          </p:nvGrpSpPr>
          <p:grpSpPr bwMode="auto">
            <a:xfrm>
              <a:off x="5316172" y="3795215"/>
              <a:ext cx="3120255" cy="2444528"/>
              <a:chOff x="490872" y="3778380"/>
              <a:chExt cx="3120688" cy="2444818"/>
            </a:xfrm>
          </p:grpSpPr>
          <p:sp>
            <p:nvSpPr>
              <p:cNvPr id="48" name="Flowchart: Connector 47"/>
              <p:cNvSpPr/>
              <p:nvPr/>
            </p:nvSpPr>
            <p:spPr>
              <a:xfrm>
                <a:off x="1643273" y="3778380"/>
                <a:ext cx="498421" cy="371596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dirty="0">
                    <a:solidFill>
                      <a:schemeClr val="tx1"/>
                    </a:solidFill>
                    <a:latin typeface="+mj-lt"/>
                  </a:rPr>
                  <a:t>X1 </a:t>
                </a:r>
              </a:p>
            </p:txBody>
          </p:sp>
          <p:sp>
            <p:nvSpPr>
              <p:cNvPr id="49" name="Flowchart: Connector 48"/>
              <p:cNvSpPr/>
              <p:nvPr/>
            </p:nvSpPr>
            <p:spPr>
              <a:xfrm>
                <a:off x="2336935" y="4319894"/>
                <a:ext cx="460325" cy="347775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+mj-lt"/>
                  </a:rPr>
                  <a:t>X2 </a:t>
                </a:r>
              </a:p>
            </p:txBody>
          </p:sp>
          <p:cxnSp>
            <p:nvCxnSpPr>
              <p:cNvPr id="50" name="Straight Arrow Connector 49"/>
              <p:cNvCxnSpPr>
                <a:stCxn id="48" idx="3"/>
                <a:endCxn id="58" idx="7"/>
              </p:cNvCxnSpPr>
              <p:nvPr/>
            </p:nvCxnSpPr>
            <p:spPr>
              <a:xfrm flipH="1">
                <a:off x="1392475" y="4095983"/>
                <a:ext cx="323815" cy="22073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stCxn id="48" idx="5"/>
                <a:endCxn id="49" idx="0"/>
              </p:cNvCxnSpPr>
              <p:nvPr/>
            </p:nvCxnSpPr>
            <p:spPr>
              <a:xfrm>
                <a:off x="2068677" y="4095983"/>
                <a:ext cx="498421" cy="2239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68" name="TextBox 56"/>
              <p:cNvSpPr txBox="1">
                <a:spLocks noChangeArrowheads="1"/>
              </p:cNvSpPr>
              <p:nvPr/>
            </p:nvSpPr>
            <p:spPr bwMode="auto">
              <a:xfrm>
                <a:off x="975294" y="4037250"/>
                <a:ext cx="508546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&lt; 0.62</a:t>
                </a:r>
              </a:p>
            </p:txBody>
          </p:sp>
          <p:sp>
            <p:nvSpPr>
              <p:cNvPr id="12369" name="TextBox 57"/>
              <p:cNvSpPr txBox="1">
                <a:spLocks noChangeArrowheads="1"/>
              </p:cNvSpPr>
              <p:nvPr/>
            </p:nvSpPr>
            <p:spPr bwMode="auto">
              <a:xfrm>
                <a:off x="2271773" y="4044211"/>
                <a:ext cx="505340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≥ 0.62</a:t>
                </a:r>
              </a:p>
            </p:txBody>
          </p:sp>
          <p:cxnSp>
            <p:nvCxnSpPr>
              <p:cNvPr id="54" name="Straight Arrow Connector 53"/>
              <p:cNvCxnSpPr>
                <a:stCxn id="49" idx="3"/>
                <a:endCxn id="67" idx="0"/>
              </p:cNvCxnSpPr>
              <p:nvPr/>
            </p:nvCxnSpPr>
            <p:spPr>
              <a:xfrm flipH="1">
                <a:off x="2222647" y="4616852"/>
                <a:ext cx="180955" cy="4208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stCxn id="58" idx="3"/>
                <a:endCxn id="277" idx="0"/>
              </p:cNvCxnSpPr>
              <p:nvPr/>
            </p:nvCxnSpPr>
            <p:spPr>
              <a:xfrm flipH="1">
                <a:off x="762305" y="4562859"/>
                <a:ext cx="304767" cy="30966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72" name="TextBox 60"/>
              <p:cNvSpPr txBox="1">
                <a:spLocks noChangeArrowheads="1"/>
              </p:cNvSpPr>
              <p:nvPr/>
            </p:nvSpPr>
            <p:spPr bwMode="auto">
              <a:xfrm>
                <a:off x="1848003" y="4630278"/>
                <a:ext cx="572672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&lt; 1.495</a:t>
                </a:r>
              </a:p>
            </p:txBody>
          </p:sp>
          <p:sp>
            <p:nvSpPr>
              <p:cNvPr id="12373" name="TextBox 61"/>
              <p:cNvSpPr txBox="1">
                <a:spLocks noChangeArrowheads="1"/>
              </p:cNvSpPr>
              <p:nvPr/>
            </p:nvSpPr>
            <p:spPr bwMode="auto">
              <a:xfrm>
                <a:off x="2851639" y="4630278"/>
                <a:ext cx="759921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≥ 1.495</a:t>
                </a:r>
              </a:p>
            </p:txBody>
          </p:sp>
          <p:sp>
            <p:nvSpPr>
              <p:cNvPr id="58" name="Flowchart: Connector 57"/>
              <p:cNvSpPr/>
              <p:nvPr/>
            </p:nvSpPr>
            <p:spPr>
              <a:xfrm>
                <a:off x="998817" y="4265901"/>
                <a:ext cx="460325" cy="347775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+mj-lt"/>
                  </a:rPr>
                  <a:t>X1</a:t>
                </a:r>
              </a:p>
            </p:txBody>
          </p:sp>
          <p:cxnSp>
            <p:nvCxnSpPr>
              <p:cNvPr id="59" name="Straight Arrow Connector 58"/>
              <p:cNvCxnSpPr>
                <a:stCxn id="49" idx="5"/>
                <a:endCxn id="286" idx="0"/>
              </p:cNvCxnSpPr>
              <p:nvPr/>
            </p:nvCxnSpPr>
            <p:spPr>
              <a:xfrm>
                <a:off x="2729005" y="4616852"/>
                <a:ext cx="369847" cy="3414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>
                <a:stCxn id="58" idx="5"/>
                <a:endCxn id="278" idx="0"/>
              </p:cNvCxnSpPr>
              <p:nvPr/>
            </p:nvCxnSpPr>
            <p:spPr>
              <a:xfrm>
                <a:off x="1392475" y="4562859"/>
                <a:ext cx="212702" cy="29537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77" name="TextBox 65"/>
              <p:cNvSpPr txBox="1">
                <a:spLocks noChangeArrowheads="1"/>
              </p:cNvSpPr>
              <p:nvPr/>
            </p:nvSpPr>
            <p:spPr bwMode="auto">
              <a:xfrm>
                <a:off x="490872" y="4562582"/>
                <a:ext cx="508546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&lt; 0.34</a:t>
                </a:r>
              </a:p>
            </p:txBody>
          </p:sp>
          <p:sp>
            <p:nvSpPr>
              <p:cNvPr id="12378" name="TextBox 66"/>
              <p:cNvSpPr txBox="1">
                <a:spLocks noChangeArrowheads="1"/>
              </p:cNvSpPr>
              <p:nvPr/>
            </p:nvSpPr>
            <p:spPr bwMode="auto">
              <a:xfrm>
                <a:off x="1439956" y="4553693"/>
                <a:ext cx="505340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≥ 0.34</a:t>
                </a:r>
              </a:p>
            </p:txBody>
          </p:sp>
          <p:sp>
            <p:nvSpPr>
              <p:cNvPr id="67" name="Flowchart: Connector 66"/>
              <p:cNvSpPr/>
              <p:nvPr/>
            </p:nvSpPr>
            <p:spPr>
              <a:xfrm>
                <a:off x="1992485" y="5037676"/>
                <a:ext cx="458737" cy="347775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+mj-lt"/>
                  </a:rPr>
                  <a:t>X1 </a:t>
                </a:r>
              </a:p>
            </p:txBody>
          </p:sp>
          <p:cxnSp>
            <p:nvCxnSpPr>
              <p:cNvPr id="68" name="Straight Arrow Connector 67"/>
              <p:cNvCxnSpPr>
                <a:stCxn id="67" idx="3"/>
                <a:endCxn id="72" idx="0"/>
              </p:cNvCxnSpPr>
              <p:nvPr/>
            </p:nvCxnSpPr>
            <p:spPr>
              <a:xfrm flipH="1">
                <a:off x="1800418" y="5334635"/>
                <a:ext cx="258735" cy="3033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81" name="TextBox 119"/>
              <p:cNvSpPr txBox="1">
                <a:spLocks noChangeArrowheads="1"/>
              </p:cNvSpPr>
              <p:nvPr/>
            </p:nvSpPr>
            <p:spPr bwMode="auto">
              <a:xfrm>
                <a:off x="1470261" y="5306375"/>
                <a:ext cx="572672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&lt; 0.745</a:t>
                </a:r>
              </a:p>
            </p:txBody>
          </p:sp>
          <p:sp>
            <p:nvSpPr>
              <p:cNvPr id="12382" name="TextBox 120"/>
              <p:cNvSpPr txBox="1">
                <a:spLocks noChangeArrowheads="1"/>
              </p:cNvSpPr>
              <p:nvPr/>
            </p:nvSpPr>
            <p:spPr bwMode="auto">
              <a:xfrm>
                <a:off x="2425219" y="5302855"/>
                <a:ext cx="571910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≥ 0.745</a:t>
                </a:r>
              </a:p>
            </p:txBody>
          </p:sp>
          <p:cxnSp>
            <p:nvCxnSpPr>
              <p:cNvPr id="71" name="Straight Arrow Connector 70"/>
              <p:cNvCxnSpPr>
                <a:stCxn id="67" idx="5"/>
                <a:endCxn id="293" idx="0"/>
              </p:cNvCxnSpPr>
              <p:nvPr/>
            </p:nvCxnSpPr>
            <p:spPr>
              <a:xfrm>
                <a:off x="2384555" y="5334635"/>
                <a:ext cx="307942" cy="31601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Flowchart: Connector 71"/>
              <p:cNvSpPr/>
              <p:nvPr/>
            </p:nvSpPr>
            <p:spPr>
              <a:xfrm>
                <a:off x="1570255" y="5637946"/>
                <a:ext cx="460325" cy="347775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+mj-lt"/>
                  </a:rPr>
                  <a:t>X2 </a:t>
                </a:r>
              </a:p>
            </p:txBody>
          </p:sp>
          <p:cxnSp>
            <p:nvCxnSpPr>
              <p:cNvPr id="73" name="Straight Arrow Connector 72"/>
              <p:cNvCxnSpPr>
                <a:stCxn id="72" idx="3"/>
                <a:endCxn id="301" idx="0"/>
              </p:cNvCxnSpPr>
              <p:nvPr/>
            </p:nvCxnSpPr>
            <p:spPr>
              <a:xfrm flipH="1">
                <a:off x="1440094" y="5934904"/>
                <a:ext cx="198416" cy="28901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86" name="TextBox 125"/>
              <p:cNvSpPr txBox="1">
                <a:spLocks noChangeArrowheads="1"/>
              </p:cNvSpPr>
              <p:nvPr/>
            </p:nvSpPr>
            <p:spPr bwMode="auto">
              <a:xfrm>
                <a:off x="2033223" y="5939856"/>
                <a:ext cx="680826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≥ 0.195</a:t>
                </a:r>
              </a:p>
            </p:txBody>
          </p:sp>
          <p:cxnSp>
            <p:nvCxnSpPr>
              <p:cNvPr id="75" name="Straight Arrow Connector 74"/>
              <p:cNvCxnSpPr>
                <a:stCxn id="72" idx="5"/>
                <a:endCxn id="303" idx="0"/>
              </p:cNvCxnSpPr>
              <p:nvPr/>
            </p:nvCxnSpPr>
            <p:spPr>
              <a:xfrm>
                <a:off x="1963913" y="5934904"/>
                <a:ext cx="242861" cy="28107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88" name="TextBox 148"/>
              <p:cNvSpPr txBox="1">
                <a:spLocks noChangeArrowheads="1"/>
              </p:cNvSpPr>
              <p:nvPr/>
            </p:nvSpPr>
            <p:spPr bwMode="auto">
              <a:xfrm>
                <a:off x="1022619" y="5942636"/>
                <a:ext cx="669644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&lt; 0.195</a:t>
                </a:r>
              </a:p>
            </p:txBody>
          </p:sp>
        </p:grpSp>
        <p:sp>
          <p:nvSpPr>
            <p:cNvPr id="277" name="Rectangle 276"/>
            <p:cNvSpPr/>
            <p:nvPr/>
          </p:nvSpPr>
          <p:spPr>
            <a:xfrm>
              <a:off x="5373308" y="4889228"/>
              <a:ext cx="430106" cy="327092"/>
            </a:xfrm>
            <a:prstGeom prst="rect">
              <a:avLst/>
            </a:prstGeom>
            <a:solidFill>
              <a:srgbClr val="0033CC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6216062" y="4874937"/>
              <a:ext cx="430107" cy="328681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7709531" y="4974971"/>
              <a:ext cx="430106" cy="328680"/>
            </a:xfrm>
            <a:prstGeom prst="rect">
              <a:avLst/>
            </a:prstGeom>
            <a:solidFill>
              <a:srgbClr val="0033CC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7301644" y="5667264"/>
              <a:ext cx="430107" cy="328680"/>
            </a:xfrm>
            <a:prstGeom prst="rect">
              <a:avLst/>
            </a:prstGeom>
            <a:solidFill>
              <a:srgbClr val="00FF00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6049416" y="6240469"/>
              <a:ext cx="431693" cy="327092"/>
            </a:xfrm>
            <a:prstGeom prst="rect">
              <a:avLst/>
            </a:prstGeom>
            <a:solidFill>
              <a:srgbClr val="00FF00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6815989" y="6232530"/>
              <a:ext cx="430107" cy="327092"/>
            </a:xfrm>
            <a:prstGeom prst="rect">
              <a:avLst/>
            </a:prstGeom>
            <a:solidFill>
              <a:srgbClr val="0033CC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C</a:t>
              </a:r>
            </a:p>
          </p:txBody>
        </p:sp>
      </p:grpSp>
      <p:grpSp>
        <p:nvGrpSpPr>
          <p:cNvPr id="12295" name="Group 1"/>
          <p:cNvGrpSpPr>
            <a:grpSpLocks/>
          </p:cNvGrpSpPr>
          <p:nvPr/>
        </p:nvGrpSpPr>
        <p:grpSpPr bwMode="auto">
          <a:xfrm>
            <a:off x="68263" y="3852863"/>
            <a:ext cx="3040062" cy="2640012"/>
            <a:chOff x="68702" y="3853291"/>
            <a:chExt cx="3039743" cy="2639996"/>
          </a:xfrm>
        </p:grpSpPr>
        <p:grpSp>
          <p:nvGrpSpPr>
            <p:cNvPr id="12324" name="Group 250"/>
            <p:cNvGrpSpPr>
              <a:grpSpLocks/>
            </p:cNvGrpSpPr>
            <p:nvPr/>
          </p:nvGrpSpPr>
          <p:grpSpPr bwMode="auto">
            <a:xfrm>
              <a:off x="68702" y="3853291"/>
              <a:ext cx="2696703" cy="2639996"/>
              <a:chOff x="14272" y="3907721"/>
              <a:chExt cx="2696703" cy="2639996"/>
            </a:xfrm>
          </p:grpSpPr>
          <p:grpSp>
            <p:nvGrpSpPr>
              <p:cNvPr id="12327" name="Group 108"/>
              <p:cNvGrpSpPr>
                <a:grpSpLocks/>
              </p:cNvGrpSpPr>
              <p:nvPr/>
            </p:nvGrpSpPr>
            <p:grpSpPr bwMode="auto">
              <a:xfrm>
                <a:off x="14272" y="3907721"/>
                <a:ext cx="2481511" cy="2312177"/>
                <a:chOff x="5112237" y="3772374"/>
                <a:chExt cx="2481511" cy="2312177"/>
              </a:xfrm>
            </p:grpSpPr>
            <p:sp>
              <p:nvSpPr>
                <p:cNvPr id="110" name="Flowchart: Connector 109"/>
                <p:cNvSpPr/>
                <p:nvPr/>
              </p:nvSpPr>
              <p:spPr>
                <a:xfrm>
                  <a:off x="6558297" y="3772374"/>
                  <a:ext cx="498423" cy="371473"/>
                </a:xfrm>
                <a:prstGeom prst="flowChartConnector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1000" dirty="0">
                      <a:solidFill>
                        <a:schemeClr val="tx1"/>
                      </a:solidFill>
                      <a:latin typeface="+mj-lt"/>
                    </a:rPr>
                    <a:t>X2 </a:t>
                  </a:r>
                </a:p>
              </p:txBody>
            </p:sp>
            <p:sp>
              <p:nvSpPr>
                <p:cNvPr id="111" name="Flowchart: Connector 110"/>
                <p:cNvSpPr/>
                <p:nvPr/>
              </p:nvSpPr>
              <p:spPr>
                <a:xfrm>
                  <a:off x="6161464" y="4307358"/>
                  <a:ext cx="487312" cy="346073"/>
                </a:xfrm>
                <a:prstGeom prst="flowChartConnector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900" dirty="0">
                      <a:solidFill>
                        <a:schemeClr val="tx1"/>
                      </a:solidFill>
                      <a:latin typeface="+mj-lt"/>
                    </a:rPr>
                    <a:t>X2 </a:t>
                  </a:r>
                </a:p>
              </p:txBody>
            </p:sp>
            <p:cxnSp>
              <p:nvCxnSpPr>
                <p:cNvPr id="112" name="Straight Arrow Connector 111"/>
                <p:cNvCxnSpPr>
                  <a:stCxn id="110" idx="5"/>
                  <a:endCxn id="194" idx="0"/>
                </p:cNvCxnSpPr>
                <p:nvPr/>
              </p:nvCxnSpPr>
              <p:spPr>
                <a:xfrm>
                  <a:off x="6983703" y="4089872"/>
                  <a:ext cx="257148" cy="207961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Arrow Connector 112"/>
                <p:cNvCxnSpPr>
                  <a:stCxn id="110" idx="3"/>
                  <a:endCxn id="111" idx="0"/>
                </p:cNvCxnSpPr>
                <p:nvPr/>
              </p:nvCxnSpPr>
              <p:spPr>
                <a:xfrm flipH="1">
                  <a:off x="6404327" y="4089872"/>
                  <a:ext cx="226988" cy="21748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41" name="TextBox 174"/>
                <p:cNvSpPr txBox="1">
                  <a:spLocks noChangeArrowheads="1"/>
                </p:cNvSpPr>
                <p:nvPr/>
              </p:nvSpPr>
              <p:spPr bwMode="auto">
                <a:xfrm>
                  <a:off x="6106564" y="4025917"/>
                  <a:ext cx="508473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&lt; 0.92</a:t>
                  </a:r>
                </a:p>
              </p:txBody>
            </p:sp>
            <p:sp>
              <p:nvSpPr>
                <p:cNvPr id="12342" name="TextBox 175"/>
                <p:cNvSpPr txBox="1">
                  <a:spLocks noChangeArrowheads="1"/>
                </p:cNvSpPr>
                <p:nvPr/>
              </p:nvSpPr>
              <p:spPr bwMode="auto">
                <a:xfrm>
                  <a:off x="7039527" y="4021740"/>
                  <a:ext cx="505267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≥ 0.92</a:t>
                  </a:r>
                </a:p>
              </p:txBody>
            </p:sp>
            <p:cxnSp>
              <p:nvCxnSpPr>
                <p:cNvPr id="116" name="Straight Arrow Connector 115"/>
                <p:cNvCxnSpPr>
                  <a:stCxn id="111" idx="3"/>
                  <a:endCxn id="185" idx="0"/>
                </p:cNvCxnSpPr>
                <p:nvPr/>
              </p:nvCxnSpPr>
              <p:spPr>
                <a:xfrm flipH="1">
                  <a:off x="5905904" y="4602631"/>
                  <a:ext cx="326991" cy="29209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44" name="TextBox 178"/>
                <p:cNvSpPr txBox="1">
                  <a:spLocks noChangeArrowheads="1"/>
                </p:cNvSpPr>
                <p:nvPr/>
              </p:nvSpPr>
              <p:spPr bwMode="auto">
                <a:xfrm>
                  <a:off x="5627261" y="4586028"/>
                  <a:ext cx="508473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&lt; 0.52</a:t>
                  </a:r>
                </a:p>
              </p:txBody>
            </p:sp>
            <p:sp>
              <p:nvSpPr>
                <p:cNvPr id="12345" name="TextBox 179"/>
                <p:cNvSpPr txBox="1">
                  <a:spLocks noChangeArrowheads="1"/>
                </p:cNvSpPr>
                <p:nvPr/>
              </p:nvSpPr>
              <p:spPr bwMode="auto">
                <a:xfrm>
                  <a:off x="6756380" y="4607329"/>
                  <a:ext cx="520700" cy="231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≥ 0.52</a:t>
                  </a:r>
                </a:p>
              </p:txBody>
            </p:sp>
            <p:cxnSp>
              <p:nvCxnSpPr>
                <p:cNvPr id="121" name="Straight Arrow Connector 120"/>
                <p:cNvCxnSpPr>
                  <a:stCxn id="111" idx="5"/>
                  <a:endCxn id="126" idx="1"/>
                </p:cNvCxnSpPr>
                <p:nvPr/>
              </p:nvCxnSpPr>
              <p:spPr>
                <a:xfrm>
                  <a:off x="6577345" y="4602631"/>
                  <a:ext cx="479375" cy="29844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Flowchart: Connector 125"/>
                <p:cNvSpPr/>
                <p:nvPr/>
              </p:nvSpPr>
              <p:spPr>
                <a:xfrm>
                  <a:off x="6990052" y="4850279"/>
                  <a:ext cx="460327" cy="347661"/>
                </a:xfrm>
                <a:prstGeom prst="flowChartConnector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900" dirty="0">
                      <a:solidFill>
                        <a:schemeClr val="tx1"/>
                      </a:solidFill>
                      <a:latin typeface="+mj-lt"/>
                    </a:rPr>
                    <a:t>X1 </a:t>
                  </a:r>
                </a:p>
              </p:txBody>
            </p:sp>
            <p:cxnSp>
              <p:nvCxnSpPr>
                <p:cNvPr id="127" name="Straight Arrow Connector 126"/>
                <p:cNvCxnSpPr>
                  <a:stCxn id="185" idx="5"/>
                  <a:endCxn id="131" idx="0"/>
                </p:cNvCxnSpPr>
                <p:nvPr/>
              </p:nvCxnSpPr>
              <p:spPr>
                <a:xfrm>
                  <a:off x="6069399" y="5190002"/>
                  <a:ext cx="141273" cy="258761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49" name="TextBox 191"/>
                <p:cNvSpPr txBox="1">
                  <a:spLocks noChangeArrowheads="1"/>
                </p:cNvSpPr>
                <p:nvPr/>
              </p:nvSpPr>
              <p:spPr bwMode="auto">
                <a:xfrm>
                  <a:off x="5445021" y="5796651"/>
                  <a:ext cx="572593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&lt; 0.405</a:t>
                  </a:r>
                </a:p>
              </p:txBody>
            </p:sp>
            <p:sp>
              <p:nvSpPr>
                <p:cNvPr id="12350" name="TextBox 192"/>
                <p:cNvSpPr txBox="1">
                  <a:spLocks noChangeArrowheads="1"/>
                </p:cNvSpPr>
                <p:nvPr/>
              </p:nvSpPr>
              <p:spPr bwMode="auto">
                <a:xfrm>
                  <a:off x="6440427" y="5796651"/>
                  <a:ext cx="697222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≥ 0.405</a:t>
                  </a:r>
                </a:p>
              </p:txBody>
            </p:sp>
            <p:cxnSp>
              <p:nvCxnSpPr>
                <p:cNvPr id="130" name="Straight Arrow Connector 129"/>
                <p:cNvCxnSpPr>
                  <a:stCxn id="126" idx="5"/>
                  <a:endCxn id="227" idx="0"/>
                </p:cNvCxnSpPr>
                <p:nvPr/>
              </p:nvCxnSpPr>
              <p:spPr>
                <a:xfrm>
                  <a:off x="7382124" y="5147141"/>
                  <a:ext cx="211115" cy="320673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Flowchart: Connector 130"/>
                <p:cNvSpPr/>
                <p:nvPr/>
              </p:nvSpPr>
              <p:spPr>
                <a:xfrm>
                  <a:off x="5980508" y="5448764"/>
                  <a:ext cx="460327" cy="347660"/>
                </a:xfrm>
                <a:prstGeom prst="flowChartConnector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900" dirty="0">
                      <a:solidFill>
                        <a:schemeClr val="tx1"/>
                      </a:solidFill>
                      <a:latin typeface="+mj-lt"/>
                    </a:rPr>
                    <a:t>X2 </a:t>
                  </a:r>
                </a:p>
              </p:txBody>
            </p:sp>
            <p:cxnSp>
              <p:nvCxnSpPr>
                <p:cNvPr id="132" name="Straight Arrow Connector 131"/>
                <p:cNvCxnSpPr>
                  <a:stCxn id="131" idx="3"/>
                  <a:endCxn id="225" idx="0"/>
                </p:cNvCxnSpPr>
                <p:nvPr/>
              </p:nvCxnSpPr>
              <p:spPr>
                <a:xfrm flipH="1">
                  <a:off x="5891617" y="5745624"/>
                  <a:ext cx="155559" cy="33813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54" name="TextBox 196"/>
                <p:cNvSpPr txBox="1">
                  <a:spLocks noChangeArrowheads="1"/>
                </p:cNvSpPr>
                <p:nvPr/>
              </p:nvSpPr>
              <p:spPr bwMode="auto">
                <a:xfrm>
                  <a:off x="6035182" y="5120023"/>
                  <a:ext cx="674460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≥ 0.195</a:t>
                  </a:r>
                </a:p>
              </p:txBody>
            </p:sp>
            <p:sp>
              <p:nvSpPr>
                <p:cNvPr id="12355" name="TextBox 198"/>
                <p:cNvSpPr txBox="1">
                  <a:spLocks noChangeArrowheads="1"/>
                </p:cNvSpPr>
                <p:nvPr/>
              </p:nvSpPr>
              <p:spPr bwMode="auto">
                <a:xfrm>
                  <a:off x="5112237" y="5115795"/>
                  <a:ext cx="689395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&lt; 0.195</a:t>
                  </a:r>
                </a:p>
              </p:txBody>
            </p:sp>
            <p:cxnSp>
              <p:nvCxnSpPr>
                <p:cNvPr id="135" name="Straight Arrow Connector 134"/>
                <p:cNvCxnSpPr>
                  <a:stCxn id="131" idx="5"/>
                  <a:endCxn id="226" idx="0"/>
                </p:cNvCxnSpPr>
                <p:nvPr/>
              </p:nvCxnSpPr>
              <p:spPr>
                <a:xfrm>
                  <a:off x="6372580" y="5745624"/>
                  <a:ext cx="269847" cy="33813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Rectangle 27"/>
              <p:cNvSpPr/>
              <p:nvPr/>
            </p:nvSpPr>
            <p:spPr>
              <a:xfrm>
                <a:off x="142846" y="5531723"/>
                <a:ext cx="430168" cy="328611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B</a:t>
                </a:r>
              </a:p>
            </p:txBody>
          </p:sp>
          <p:sp>
            <p:nvSpPr>
              <p:cNvPr id="185" name="Flowchart: Connector 184"/>
              <p:cNvSpPr/>
              <p:nvPr/>
            </p:nvSpPr>
            <p:spPr>
              <a:xfrm>
                <a:off x="577775" y="5030076"/>
                <a:ext cx="460327" cy="347661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+mj-lt"/>
                  </a:rPr>
                  <a:t>X2 </a:t>
                </a:r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1928596" y="4433180"/>
                <a:ext cx="430167" cy="328611"/>
              </a:xfrm>
              <a:prstGeom prst="rect">
                <a:avLst/>
              </a:prstGeom>
              <a:solidFill>
                <a:srgbClr val="0033CC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C</a:t>
                </a:r>
              </a:p>
            </p:txBody>
          </p:sp>
          <p:cxnSp>
            <p:nvCxnSpPr>
              <p:cNvPr id="215" name="Straight Arrow Connector 214"/>
              <p:cNvCxnSpPr>
                <a:stCxn id="185" idx="3"/>
                <a:endCxn id="28" idx="0"/>
              </p:cNvCxnSpPr>
              <p:nvPr/>
            </p:nvCxnSpPr>
            <p:spPr>
              <a:xfrm flipH="1">
                <a:off x="357136" y="5326937"/>
                <a:ext cx="288895" cy="20478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Rectangle 224"/>
              <p:cNvSpPr/>
              <p:nvPr/>
            </p:nvSpPr>
            <p:spPr>
              <a:xfrm>
                <a:off x="577775" y="6219107"/>
                <a:ext cx="430168" cy="328610"/>
              </a:xfrm>
              <a:prstGeom prst="rect">
                <a:avLst/>
              </a:prstGeom>
              <a:solidFill>
                <a:srgbClr val="0033CC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C</a:t>
                </a:r>
              </a:p>
            </p:txBody>
          </p:sp>
          <p:sp>
            <p:nvSpPr>
              <p:cNvPr id="226" name="Rectangle 225"/>
              <p:cNvSpPr/>
              <p:nvPr/>
            </p:nvSpPr>
            <p:spPr>
              <a:xfrm>
                <a:off x="1330171" y="6219107"/>
                <a:ext cx="430168" cy="32861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B</a:t>
                </a:r>
              </a:p>
            </p:txBody>
          </p:sp>
          <p:sp>
            <p:nvSpPr>
              <p:cNvPr id="227" name="Rectangle 226"/>
              <p:cNvSpPr/>
              <p:nvPr/>
            </p:nvSpPr>
            <p:spPr>
              <a:xfrm>
                <a:off x="2280984" y="5604748"/>
                <a:ext cx="430167" cy="327023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B</a:t>
                </a:r>
              </a:p>
            </p:txBody>
          </p:sp>
          <p:sp>
            <p:nvSpPr>
              <p:cNvPr id="230" name="Rectangle 229"/>
              <p:cNvSpPr/>
              <p:nvPr/>
            </p:nvSpPr>
            <p:spPr>
              <a:xfrm>
                <a:off x="1579383" y="5617448"/>
                <a:ext cx="430167" cy="32861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A</a:t>
                </a:r>
              </a:p>
            </p:txBody>
          </p:sp>
          <p:cxnSp>
            <p:nvCxnSpPr>
              <p:cNvPr id="231" name="Straight Arrow Connector 230"/>
              <p:cNvCxnSpPr>
                <a:stCxn id="126" idx="3"/>
                <a:endCxn id="230" idx="0"/>
              </p:cNvCxnSpPr>
              <p:nvPr/>
            </p:nvCxnSpPr>
            <p:spPr>
              <a:xfrm flipH="1">
                <a:off x="1793672" y="5282488"/>
                <a:ext cx="165083" cy="33496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325" name="TextBox 191"/>
            <p:cNvSpPr txBox="1">
              <a:spLocks noChangeArrowheads="1"/>
            </p:cNvSpPr>
            <p:nvPr/>
          </p:nvSpPr>
          <p:spPr bwMode="auto">
            <a:xfrm>
              <a:off x="1419344" y="5283597"/>
              <a:ext cx="57259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900"/>
                <a:t>&lt; 0.745</a:t>
              </a:r>
            </a:p>
          </p:txBody>
        </p:sp>
        <p:sp>
          <p:nvSpPr>
            <p:cNvPr id="12326" name="TextBox 192"/>
            <p:cNvSpPr txBox="1">
              <a:spLocks noChangeArrowheads="1"/>
            </p:cNvSpPr>
            <p:nvPr/>
          </p:nvSpPr>
          <p:spPr bwMode="auto">
            <a:xfrm>
              <a:off x="2411223" y="5292791"/>
              <a:ext cx="69722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900"/>
                <a:t>≥ 0.745</a:t>
              </a:r>
            </a:p>
          </p:txBody>
        </p:sp>
      </p:grpSp>
      <p:sp>
        <p:nvSpPr>
          <p:cNvPr id="195" name="Curved Right Arrow 194"/>
          <p:cNvSpPr/>
          <p:nvPr/>
        </p:nvSpPr>
        <p:spPr>
          <a:xfrm rot="20738766" flipV="1">
            <a:off x="5637213" y="3851275"/>
            <a:ext cx="487362" cy="1023938"/>
          </a:xfrm>
          <a:prstGeom prst="curvedRightArrow">
            <a:avLst/>
          </a:prstGeom>
          <a:solidFill>
            <a:schemeClr val="accent1">
              <a:lumMod val="75000"/>
              <a:alpha val="980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39" name="Curved Right Arrow 338"/>
          <p:cNvSpPr/>
          <p:nvPr/>
        </p:nvSpPr>
        <p:spPr>
          <a:xfrm rot="1620607" flipH="1" flipV="1">
            <a:off x="2755900" y="3851275"/>
            <a:ext cx="487363" cy="1023938"/>
          </a:xfrm>
          <a:prstGeom prst="curvedRightArrow">
            <a:avLst/>
          </a:prstGeom>
          <a:solidFill>
            <a:schemeClr val="accent1">
              <a:lumMod val="75000"/>
              <a:alpha val="980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2299" name="Group 92"/>
          <p:cNvGrpSpPr>
            <a:grpSpLocks/>
          </p:cNvGrpSpPr>
          <p:nvPr/>
        </p:nvGrpSpPr>
        <p:grpSpPr bwMode="auto">
          <a:xfrm>
            <a:off x="6045200" y="1392238"/>
            <a:ext cx="2535238" cy="2449512"/>
            <a:chOff x="6116067" y="2370703"/>
            <a:chExt cx="2535936" cy="2449068"/>
          </a:xfrm>
        </p:grpSpPr>
        <p:grpSp>
          <p:nvGrpSpPr>
            <p:cNvPr id="12300" name="Group 93"/>
            <p:cNvGrpSpPr>
              <a:grpSpLocks noChangeAspect="1"/>
            </p:cNvGrpSpPr>
            <p:nvPr/>
          </p:nvGrpSpPr>
          <p:grpSpPr bwMode="auto">
            <a:xfrm>
              <a:off x="6116067" y="2370703"/>
              <a:ext cx="2535936" cy="2449068"/>
              <a:chOff x="2498726" y="1457325"/>
              <a:chExt cx="5283201" cy="5102226"/>
            </a:xfrm>
          </p:grpSpPr>
          <p:pic>
            <p:nvPicPr>
              <p:cNvPr id="12304" name="Picture 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42" r="10156"/>
              <a:stretch>
                <a:fillRect/>
              </a:stretch>
            </p:blipFill>
            <p:spPr bwMode="auto">
              <a:xfrm>
                <a:off x="2498726" y="1457325"/>
                <a:ext cx="5283200" cy="51022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9" name="Rectangle 98"/>
              <p:cNvSpPr/>
              <p:nvPr/>
            </p:nvSpPr>
            <p:spPr>
              <a:xfrm>
                <a:off x="3080970" y="1457325"/>
                <a:ext cx="618635" cy="4672356"/>
              </a:xfrm>
              <a:prstGeom prst="rect">
                <a:avLst/>
              </a:prstGeom>
              <a:solidFill>
                <a:srgbClr val="0033CC">
                  <a:alpha val="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3699605" y="1457325"/>
                <a:ext cx="522696" cy="4672356"/>
              </a:xfrm>
              <a:prstGeom prst="rect">
                <a:avLst/>
              </a:prstGeom>
              <a:solidFill>
                <a:srgbClr val="FF0000">
                  <a:alpha val="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4222301" y="1457325"/>
                <a:ext cx="3559626" cy="1914574"/>
              </a:xfrm>
              <a:prstGeom prst="rect">
                <a:avLst/>
              </a:prstGeom>
              <a:solidFill>
                <a:srgbClr val="0033CC">
                  <a:alpha val="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4457182" y="3371899"/>
                <a:ext cx="3324745" cy="2757782"/>
              </a:xfrm>
              <a:prstGeom prst="rect">
                <a:avLst/>
              </a:prstGeom>
              <a:solidFill>
                <a:srgbClr val="00FF00">
                  <a:alpha val="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4222301" y="5769252"/>
                <a:ext cx="234881" cy="360428"/>
              </a:xfrm>
              <a:prstGeom prst="rect">
                <a:avLst/>
              </a:prstGeom>
              <a:solidFill>
                <a:srgbClr val="00FF00">
                  <a:alpha val="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4222301" y="3371899"/>
                <a:ext cx="234881" cy="2397353"/>
              </a:xfrm>
              <a:prstGeom prst="rect">
                <a:avLst/>
              </a:prstGeom>
              <a:solidFill>
                <a:srgbClr val="0033CC">
                  <a:alpha val="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2301" name="TextBox 94"/>
            <p:cNvSpPr txBox="1">
              <a:spLocks noChangeArrowheads="1"/>
            </p:cNvSpPr>
            <p:nvPr/>
          </p:nvSpPr>
          <p:spPr bwMode="auto">
            <a:xfrm>
              <a:off x="7399993" y="4209207"/>
              <a:ext cx="2423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 dirty="0"/>
                <a:t>6</a:t>
              </a:r>
            </a:p>
          </p:txBody>
        </p:sp>
        <p:sp>
          <p:nvSpPr>
            <p:cNvPr id="12302" name="TextBox 95"/>
            <p:cNvSpPr txBox="1">
              <a:spLocks noChangeArrowheads="1"/>
            </p:cNvSpPr>
            <p:nvPr/>
          </p:nvSpPr>
          <p:spPr bwMode="auto">
            <a:xfrm>
              <a:off x="8222343" y="3814133"/>
              <a:ext cx="2423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7</a:t>
              </a:r>
            </a:p>
          </p:txBody>
        </p:sp>
        <p:sp>
          <p:nvSpPr>
            <p:cNvPr id="12303" name="TextBox 96"/>
            <p:cNvSpPr txBox="1">
              <a:spLocks noChangeArrowheads="1"/>
            </p:cNvSpPr>
            <p:nvPr/>
          </p:nvSpPr>
          <p:spPr bwMode="auto">
            <a:xfrm>
              <a:off x="7597431" y="3598689"/>
              <a:ext cx="30008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 dirty="0"/>
                <a:t>12</a:t>
              </a:r>
            </a:p>
          </p:txBody>
        </p:sp>
      </p:grpSp>
      <p:sp>
        <p:nvSpPr>
          <p:cNvPr id="105" name="TextBox 251"/>
          <p:cNvSpPr txBox="1">
            <a:spLocks noChangeArrowheads="1"/>
          </p:cNvSpPr>
          <p:nvPr/>
        </p:nvSpPr>
        <p:spPr bwMode="auto">
          <a:xfrm>
            <a:off x="3234531" y="4912816"/>
            <a:ext cx="273446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 smtClean="0"/>
              <a:t>Classification error is based on the OOB samples </a:t>
            </a:r>
            <a:endParaRPr lang="en-US" altLang="en-US" sz="1800" dirty="0"/>
          </a:p>
        </p:txBody>
      </p:sp>
      <p:grpSp>
        <p:nvGrpSpPr>
          <p:cNvPr id="2" name="Group 1"/>
          <p:cNvGrpSpPr/>
          <p:nvPr/>
        </p:nvGrpSpPr>
        <p:grpSpPr>
          <a:xfrm>
            <a:off x="439738" y="1387475"/>
            <a:ext cx="2540000" cy="2459038"/>
            <a:chOff x="439738" y="1387475"/>
            <a:chExt cx="2540000" cy="2459038"/>
          </a:xfrm>
        </p:grpSpPr>
        <p:grpSp>
          <p:nvGrpSpPr>
            <p:cNvPr id="12298" name="Group 78"/>
            <p:cNvGrpSpPr>
              <a:grpSpLocks/>
            </p:cNvGrpSpPr>
            <p:nvPr/>
          </p:nvGrpSpPr>
          <p:grpSpPr bwMode="auto">
            <a:xfrm>
              <a:off x="439738" y="1387475"/>
              <a:ext cx="2540000" cy="2459038"/>
              <a:chOff x="346075" y="3546446"/>
              <a:chExt cx="2540506" cy="2459736"/>
            </a:xfrm>
          </p:grpSpPr>
          <p:grpSp>
            <p:nvGrpSpPr>
              <p:cNvPr id="12311" name="Group 79"/>
              <p:cNvGrpSpPr>
                <a:grpSpLocks noChangeAspect="1"/>
              </p:cNvGrpSpPr>
              <p:nvPr/>
            </p:nvGrpSpPr>
            <p:grpSpPr bwMode="auto">
              <a:xfrm>
                <a:off x="346075" y="3546446"/>
                <a:ext cx="2540506" cy="2459736"/>
                <a:chOff x="374650" y="1625600"/>
                <a:chExt cx="5292725" cy="5124451"/>
              </a:xfrm>
            </p:grpSpPr>
            <p:pic>
              <p:nvPicPr>
                <p:cNvPr id="12316" name="Picture 353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120" r="9995"/>
                <a:stretch>
                  <a:fillRect/>
                </a:stretch>
              </p:blipFill>
              <p:spPr bwMode="auto">
                <a:xfrm>
                  <a:off x="374650" y="1625600"/>
                  <a:ext cx="5292725" cy="51244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86" name="Rectangle 85"/>
                <p:cNvSpPr/>
                <p:nvPr/>
              </p:nvSpPr>
              <p:spPr>
                <a:xfrm>
                  <a:off x="940309" y="4609624"/>
                  <a:ext cx="1392649" cy="750969"/>
                </a:xfrm>
                <a:prstGeom prst="rect">
                  <a:avLst/>
                </a:prstGeom>
                <a:solidFill>
                  <a:srgbClr val="FF0000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940309" y="5952766"/>
                  <a:ext cx="4677446" cy="357289"/>
                </a:xfrm>
                <a:prstGeom prst="rect">
                  <a:avLst/>
                </a:prstGeom>
                <a:solidFill>
                  <a:srgbClr val="00FF00">
                    <a:alpha val="1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2332958" y="5360594"/>
                  <a:ext cx="3324492" cy="188568"/>
                </a:xfrm>
                <a:prstGeom prst="rect">
                  <a:avLst/>
                </a:prstGeom>
                <a:solidFill>
                  <a:srgbClr val="00FF00">
                    <a:alpha val="1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940309" y="1625600"/>
                  <a:ext cx="4677446" cy="2984024"/>
                </a:xfrm>
                <a:prstGeom prst="rect">
                  <a:avLst/>
                </a:prstGeom>
                <a:solidFill>
                  <a:srgbClr val="0033CC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2332958" y="4609624"/>
                  <a:ext cx="3284796" cy="750969"/>
                </a:xfrm>
                <a:prstGeom prst="rect">
                  <a:avLst/>
                </a:prstGeom>
                <a:solidFill>
                  <a:srgbClr val="00FF00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940309" y="5549162"/>
                  <a:ext cx="4677446" cy="403604"/>
                </a:xfrm>
                <a:prstGeom prst="rect">
                  <a:avLst/>
                </a:prstGeom>
                <a:solidFill>
                  <a:srgbClr val="0033CC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940309" y="5360594"/>
                  <a:ext cx="1392649" cy="188568"/>
                </a:xfrm>
                <a:prstGeom prst="rect">
                  <a:avLst/>
                </a:prstGeom>
                <a:solidFill>
                  <a:srgbClr val="00FF00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12312" name="TextBox 80"/>
              <p:cNvSpPr txBox="1">
                <a:spLocks noChangeArrowheads="1"/>
              </p:cNvSpPr>
              <p:nvPr/>
            </p:nvSpPr>
            <p:spPr bwMode="auto">
              <a:xfrm>
                <a:off x="1173769" y="5569082"/>
                <a:ext cx="242422" cy="2155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 dirty="0" smtClean="0"/>
                  <a:t>4</a:t>
                </a:r>
                <a:endParaRPr lang="en-US" altLang="en-US" sz="800" dirty="0"/>
              </a:p>
            </p:txBody>
          </p:sp>
          <p:sp>
            <p:nvSpPr>
              <p:cNvPr id="12313" name="TextBox 81"/>
              <p:cNvSpPr txBox="1">
                <a:spLocks noChangeArrowheads="1"/>
              </p:cNvSpPr>
              <p:nvPr/>
            </p:nvSpPr>
            <p:spPr bwMode="auto">
              <a:xfrm>
                <a:off x="2430997" y="5570689"/>
                <a:ext cx="30008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 dirty="0" smtClean="0"/>
                  <a:t>14</a:t>
                </a:r>
                <a:endParaRPr lang="en-US" altLang="en-US" sz="800" dirty="0"/>
              </a:p>
            </p:txBody>
          </p:sp>
          <p:sp>
            <p:nvSpPr>
              <p:cNvPr id="12314" name="TextBox 82"/>
              <p:cNvSpPr txBox="1">
                <a:spLocks noChangeArrowheads="1"/>
              </p:cNvSpPr>
              <p:nvPr/>
            </p:nvSpPr>
            <p:spPr bwMode="auto">
              <a:xfrm>
                <a:off x="665676" y="4424651"/>
                <a:ext cx="300142" cy="2155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 dirty="0" smtClean="0"/>
                  <a:t>10</a:t>
                </a:r>
                <a:endParaRPr lang="en-US" altLang="en-US" sz="800" dirty="0"/>
              </a:p>
            </p:txBody>
          </p:sp>
          <p:sp>
            <p:nvSpPr>
              <p:cNvPr id="12315" name="TextBox 83"/>
              <p:cNvSpPr txBox="1">
                <a:spLocks noChangeArrowheads="1"/>
              </p:cNvSpPr>
              <p:nvPr/>
            </p:nvSpPr>
            <p:spPr bwMode="auto">
              <a:xfrm>
                <a:off x="1819179" y="4794296"/>
                <a:ext cx="300142" cy="2155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 dirty="0" smtClean="0"/>
                  <a:t>12</a:t>
                </a:r>
                <a:endParaRPr lang="en-US" altLang="en-US" sz="800" dirty="0"/>
              </a:p>
            </p:txBody>
          </p:sp>
        </p:grpSp>
        <p:sp>
          <p:nvSpPr>
            <p:cNvPr id="106" name="TextBox 80"/>
            <p:cNvSpPr txBox="1">
              <a:spLocks noChangeArrowheads="1"/>
            </p:cNvSpPr>
            <p:nvPr/>
          </p:nvSpPr>
          <p:spPr bwMode="auto">
            <a:xfrm>
              <a:off x="978786" y="2963184"/>
              <a:ext cx="30008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 dirty="0" smtClean="0"/>
                <a:t>16</a:t>
              </a:r>
              <a:endParaRPr lang="en-US" altLang="en-US" sz="800" dirty="0"/>
            </a:p>
          </p:txBody>
        </p:sp>
      </p:grpSp>
      <p:sp>
        <p:nvSpPr>
          <p:cNvPr id="107" name="TextBox 94"/>
          <p:cNvSpPr txBox="1">
            <a:spLocks noChangeArrowheads="1"/>
          </p:cNvSpPr>
          <p:nvPr/>
        </p:nvSpPr>
        <p:spPr bwMode="auto">
          <a:xfrm>
            <a:off x="6359362" y="3227317"/>
            <a:ext cx="242307" cy="215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dirty="0" smtClean="0"/>
              <a:t>9</a:t>
            </a:r>
            <a:endParaRPr lang="en-US" altLang="en-US" sz="800" dirty="0"/>
          </a:p>
        </p:txBody>
      </p:sp>
      <p:sp>
        <p:nvSpPr>
          <p:cNvPr id="108" name="TextBox 94"/>
          <p:cNvSpPr txBox="1">
            <a:spLocks noChangeArrowheads="1"/>
          </p:cNvSpPr>
          <p:nvPr/>
        </p:nvSpPr>
        <p:spPr bwMode="auto">
          <a:xfrm>
            <a:off x="6916888" y="3394399"/>
            <a:ext cx="242307" cy="215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dirty="0" smtClean="0"/>
              <a:t>4</a:t>
            </a:r>
            <a:endParaRPr lang="en-US" altLang="en-US" sz="800" dirty="0"/>
          </a:p>
        </p:txBody>
      </p:sp>
      <p:pic>
        <p:nvPicPr>
          <p:cNvPr id="7" name="bjClassifierImageBottom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 Narrow" pitchFamily="34" charset="0"/>
              </a:rPr>
              <a:t>RF model and Proximity Matrix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CDA717C-A68A-492C-A435-68D76BF6828D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000" smtClean="0"/>
          </a:p>
        </p:txBody>
      </p:sp>
      <p:pic>
        <p:nvPicPr>
          <p:cNvPr id="13316" name="Picture 3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5" r="9875"/>
          <a:stretch>
            <a:fillRect/>
          </a:stretch>
        </p:blipFill>
        <p:spPr bwMode="auto">
          <a:xfrm>
            <a:off x="3308350" y="1316260"/>
            <a:ext cx="2182813" cy="21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1157510"/>
            <a:ext cx="381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20" name="TextBox 4"/>
          <p:cNvSpPr txBox="1">
            <a:spLocks noChangeArrowheads="1"/>
          </p:cNvSpPr>
          <p:nvPr/>
        </p:nvSpPr>
        <p:spPr bwMode="auto">
          <a:xfrm>
            <a:off x="3171825" y="3899123"/>
            <a:ext cx="23903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/>
              <a:t>Proximity</a:t>
            </a:r>
            <a:r>
              <a:rPr lang="en-US" altLang="en-US" sz="1800" dirty="0"/>
              <a:t> matrix, </a:t>
            </a:r>
            <a:r>
              <a:rPr lang="en-US" altLang="en-US" sz="1800" dirty="0" err="1"/>
              <a:t>n</a:t>
            </a:r>
            <a:r>
              <a:rPr lang="en-US" altLang="en-US" sz="1200" dirty="0" err="1"/>
              <a:t>x</a:t>
            </a:r>
            <a:r>
              <a:rPr lang="en-US" altLang="en-US" sz="1800" dirty="0" err="1"/>
              <a:t>n</a:t>
            </a:r>
            <a:endParaRPr lang="en-US" altLang="en-US" sz="1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/>
              <a:t>n = number of cases</a:t>
            </a:r>
          </a:p>
        </p:txBody>
      </p:sp>
      <p:grpSp>
        <p:nvGrpSpPr>
          <p:cNvPr id="13321" name="Group 14"/>
          <p:cNvGrpSpPr>
            <a:grpSpLocks/>
          </p:cNvGrpSpPr>
          <p:nvPr/>
        </p:nvGrpSpPr>
        <p:grpSpPr bwMode="auto">
          <a:xfrm>
            <a:off x="3330122" y="4823144"/>
            <a:ext cx="1986416" cy="825040"/>
            <a:chOff x="3329679" y="5501634"/>
            <a:chExt cx="1987410" cy="825372"/>
          </a:xfrm>
        </p:grpSpPr>
        <p:sp>
          <p:nvSpPr>
            <p:cNvPr id="5" name="Rectangle 4"/>
            <p:cNvSpPr>
              <a:spLocks noChangeAspect="1"/>
            </p:cNvSpPr>
            <p:nvPr/>
          </p:nvSpPr>
          <p:spPr>
            <a:xfrm>
              <a:off x="3329679" y="5594884"/>
              <a:ext cx="177889" cy="166753"/>
            </a:xfrm>
            <a:prstGeom prst="rect">
              <a:avLst/>
            </a:prstGeom>
            <a:solidFill>
              <a:srgbClr val="00FF00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/>
            </a:p>
          </p:txBody>
        </p:sp>
        <p:sp>
          <p:nvSpPr>
            <p:cNvPr id="138" name="Rectangle 137"/>
            <p:cNvSpPr>
              <a:spLocks noChangeAspect="1"/>
            </p:cNvSpPr>
            <p:nvPr/>
          </p:nvSpPr>
          <p:spPr>
            <a:xfrm>
              <a:off x="3329680" y="5856923"/>
              <a:ext cx="177889" cy="16675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/>
            </a:p>
          </p:txBody>
        </p:sp>
        <p:sp>
          <p:nvSpPr>
            <p:cNvPr id="13361" name="TextBox 5"/>
            <p:cNvSpPr txBox="1">
              <a:spLocks noChangeArrowheads="1"/>
            </p:cNvSpPr>
            <p:nvPr/>
          </p:nvSpPr>
          <p:spPr bwMode="auto">
            <a:xfrm>
              <a:off x="3569499" y="5501634"/>
              <a:ext cx="160653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 dirty="0"/>
                <a:t>Not</a:t>
              </a:r>
              <a:r>
                <a:rPr lang="en-US" altLang="en-US" sz="1400" dirty="0"/>
                <a:t> in same node</a:t>
              </a:r>
            </a:p>
          </p:txBody>
        </p:sp>
        <p:sp>
          <p:nvSpPr>
            <p:cNvPr id="13362" name="TextBox 138"/>
            <p:cNvSpPr txBox="1">
              <a:spLocks noChangeArrowheads="1"/>
            </p:cNvSpPr>
            <p:nvPr/>
          </p:nvSpPr>
          <p:spPr bwMode="auto">
            <a:xfrm>
              <a:off x="3569499" y="5757992"/>
              <a:ext cx="127791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 dirty="0"/>
                <a:t>In </a:t>
              </a:r>
              <a:r>
                <a:rPr lang="en-US" altLang="en-US" sz="1400" dirty="0"/>
                <a:t>same node</a:t>
              </a:r>
            </a:p>
          </p:txBody>
        </p:sp>
        <p:sp>
          <p:nvSpPr>
            <p:cNvPr id="140" name="Rectangle 139"/>
            <p:cNvSpPr>
              <a:spLocks noChangeAspect="1"/>
            </p:cNvSpPr>
            <p:nvPr/>
          </p:nvSpPr>
          <p:spPr>
            <a:xfrm>
              <a:off x="3329680" y="6099905"/>
              <a:ext cx="177889" cy="166753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3364" name="TextBox 140"/>
            <p:cNvSpPr txBox="1">
              <a:spLocks noChangeArrowheads="1"/>
            </p:cNvSpPr>
            <p:nvPr/>
          </p:nvSpPr>
          <p:spPr bwMode="auto">
            <a:xfrm>
              <a:off x="3569495" y="6019229"/>
              <a:ext cx="174759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 dirty="0"/>
                <a:t>Not </a:t>
              </a:r>
              <a:r>
                <a:rPr lang="en-US" altLang="en-US" sz="1400" dirty="0"/>
                <a:t>in OOB sample</a:t>
              </a:r>
            </a:p>
          </p:txBody>
        </p:sp>
      </p:grpSp>
      <p:grpSp>
        <p:nvGrpSpPr>
          <p:cNvPr id="13323" name="Group 13"/>
          <p:cNvGrpSpPr>
            <a:grpSpLocks/>
          </p:cNvGrpSpPr>
          <p:nvPr/>
        </p:nvGrpSpPr>
        <p:grpSpPr bwMode="auto">
          <a:xfrm>
            <a:off x="5969000" y="1228948"/>
            <a:ext cx="2535238" cy="2449512"/>
            <a:chOff x="5968883" y="1392277"/>
            <a:chExt cx="2535936" cy="2449068"/>
          </a:xfrm>
        </p:grpSpPr>
        <p:grpSp>
          <p:nvGrpSpPr>
            <p:cNvPr id="13330" name="Group 92"/>
            <p:cNvGrpSpPr>
              <a:grpSpLocks/>
            </p:cNvGrpSpPr>
            <p:nvPr/>
          </p:nvGrpSpPr>
          <p:grpSpPr bwMode="auto">
            <a:xfrm>
              <a:off x="5968883" y="1392277"/>
              <a:ext cx="2535936" cy="2449068"/>
              <a:chOff x="6116067" y="2370703"/>
              <a:chExt cx="2535936" cy="2449068"/>
            </a:xfrm>
          </p:grpSpPr>
          <p:grpSp>
            <p:nvGrpSpPr>
              <p:cNvPr id="13333" name="Group 93"/>
              <p:cNvGrpSpPr>
                <a:grpSpLocks noChangeAspect="1"/>
              </p:cNvGrpSpPr>
              <p:nvPr/>
            </p:nvGrpSpPr>
            <p:grpSpPr bwMode="auto">
              <a:xfrm>
                <a:off x="6116067" y="2370703"/>
                <a:ext cx="2535936" cy="2449068"/>
                <a:chOff x="2498726" y="1457325"/>
                <a:chExt cx="5283201" cy="5102226"/>
              </a:xfrm>
            </p:grpSpPr>
            <p:pic>
              <p:nvPicPr>
                <p:cNvPr id="13337" name="Picture 6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542" r="10156"/>
                <a:stretch>
                  <a:fillRect/>
                </a:stretch>
              </p:blipFill>
              <p:spPr bwMode="auto">
                <a:xfrm>
                  <a:off x="2498726" y="1457325"/>
                  <a:ext cx="5283200" cy="510222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99" name="Rectangle 98"/>
                <p:cNvSpPr/>
                <p:nvPr/>
              </p:nvSpPr>
              <p:spPr>
                <a:xfrm>
                  <a:off x="3080970" y="1457325"/>
                  <a:ext cx="618635" cy="4672356"/>
                </a:xfrm>
                <a:prstGeom prst="rect">
                  <a:avLst/>
                </a:prstGeom>
                <a:solidFill>
                  <a:srgbClr val="0033CC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3699605" y="1457325"/>
                  <a:ext cx="522696" cy="4672356"/>
                </a:xfrm>
                <a:prstGeom prst="rect">
                  <a:avLst/>
                </a:prstGeom>
                <a:solidFill>
                  <a:srgbClr val="FF0000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1" name="Rectangle 100"/>
                <p:cNvSpPr/>
                <p:nvPr/>
              </p:nvSpPr>
              <p:spPr>
                <a:xfrm>
                  <a:off x="4222301" y="1457325"/>
                  <a:ext cx="3559626" cy="1914574"/>
                </a:xfrm>
                <a:prstGeom prst="rect">
                  <a:avLst/>
                </a:prstGeom>
                <a:solidFill>
                  <a:srgbClr val="0033CC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4457182" y="3371899"/>
                  <a:ext cx="3324745" cy="2757782"/>
                </a:xfrm>
                <a:prstGeom prst="rect">
                  <a:avLst/>
                </a:prstGeom>
                <a:solidFill>
                  <a:srgbClr val="00FF00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4222301" y="5769252"/>
                  <a:ext cx="234881" cy="360428"/>
                </a:xfrm>
                <a:prstGeom prst="rect">
                  <a:avLst/>
                </a:prstGeom>
                <a:solidFill>
                  <a:srgbClr val="00FF00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4222301" y="3371899"/>
                  <a:ext cx="234881" cy="2397353"/>
                </a:xfrm>
                <a:prstGeom prst="rect">
                  <a:avLst/>
                </a:prstGeom>
                <a:solidFill>
                  <a:srgbClr val="0033CC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13334" name="TextBox 94"/>
              <p:cNvSpPr txBox="1">
                <a:spLocks noChangeArrowheads="1"/>
              </p:cNvSpPr>
              <p:nvPr/>
            </p:nvSpPr>
            <p:spPr bwMode="auto">
              <a:xfrm>
                <a:off x="7399993" y="4209207"/>
                <a:ext cx="24237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6</a:t>
                </a:r>
              </a:p>
            </p:txBody>
          </p:sp>
          <p:sp>
            <p:nvSpPr>
              <p:cNvPr id="13335" name="TextBox 95"/>
              <p:cNvSpPr txBox="1">
                <a:spLocks noChangeArrowheads="1"/>
              </p:cNvSpPr>
              <p:nvPr/>
            </p:nvSpPr>
            <p:spPr bwMode="auto">
              <a:xfrm>
                <a:off x="8222343" y="3814133"/>
                <a:ext cx="24237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7</a:t>
                </a:r>
              </a:p>
            </p:txBody>
          </p:sp>
          <p:sp>
            <p:nvSpPr>
              <p:cNvPr id="13336" name="TextBox 96"/>
              <p:cNvSpPr txBox="1">
                <a:spLocks noChangeArrowheads="1"/>
              </p:cNvSpPr>
              <p:nvPr/>
            </p:nvSpPr>
            <p:spPr bwMode="auto">
              <a:xfrm>
                <a:off x="7597431" y="3598689"/>
                <a:ext cx="30008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12</a:t>
                </a:r>
              </a:p>
            </p:txBody>
          </p:sp>
        </p:grpSp>
        <p:sp>
          <p:nvSpPr>
            <p:cNvPr id="13331" name="TextBox 142"/>
            <p:cNvSpPr txBox="1">
              <a:spLocks noChangeArrowheads="1"/>
            </p:cNvSpPr>
            <p:nvPr/>
          </p:nvSpPr>
          <p:spPr bwMode="auto">
            <a:xfrm>
              <a:off x="6809886" y="3396417"/>
              <a:ext cx="2423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4</a:t>
              </a:r>
            </a:p>
          </p:txBody>
        </p:sp>
        <p:sp>
          <p:nvSpPr>
            <p:cNvPr id="13332" name="TextBox 143"/>
            <p:cNvSpPr txBox="1">
              <a:spLocks noChangeArrowheads="1"/>
            </p:cNvSpPr>
            <p:nvPr/>
          </p:nvSpPr>
          <p:spPr bwMode="auto">
            <a:xfrm>
              <a:off x="6294448" y="3188216"/>
              <a:ext cx="242441" cy="215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 dirty="0" smtClean="0"/>
                <a:t>9</a:t>
              </a:r>
              <a:endParaRPr lang="en-US" altLang="en-US" sz="800" dirty="0"/>
            </a:p>
          </p:txBody>
        </p:sp>
      </p:grpSp>
      <p:grpSp>
        <p:nvGrpSpPr>
          <p:cNvPr id="13324" name="Group 15"/>
          <p:cNvGrpSpPr>
            <a:grpSpLocks/>
          </p:cNvGrpSpPr>
          <p:nvPr/>
        </p:nvGrpSpPr>
        <p:grpSpPr bwMode="auto">
          <a:xfrm>
            <a:off x="6048375" y="4034232"/>
            <a:ext cx="2405063" cy="1903412"/>
            <a:chOff x="6049055" y="4357158"/>
            <a:chExt cx="2404600" cy="1904497"/>
          </a:xfrm>
        </p:grpSpPr>
        <p:pic>
          <p:nvPicPr>
            <p:cNvPr id="13328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4448" y="4357158"/>
              <a:ext cx="2159207" cy="1902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29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253198" y="5299300"/>
              <a:ext cx="1758212" cy="166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325" name="Group 16"/>
          <p:cNvGrpSpPr>
            <a:grpSpLocks/>
          </p:cNvGrpSpPr>
          <p:nvPr/>
        </p:nvGrpSpPr>
        <p:grpSpPr bwMode="auto">
          <a:xfrm>
            <a:off x="482600" y="4034232"/>
            <a:ext cx="2420938" cy="1903413"/>
            <a:chOff x="481902" y="4391621"/>
            <a:chExt cx="2421023" cy="1902460"/>
          </a:xfrm>
        </p:grpSpPr>
        <p:pic>
          <p:nvPicPr>
            <p:cNvPr id="13326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313955" y="5319391"/>
              <a:ext cx="1758212" cy="166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27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718" y="4391621"/>
              <a:ext cx="2159207" cy="1902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5" name="Group 54"/>
          <p:cNvGrpSpPr/>
          <p:nvPr/>
        </p:nvGrpSpPr>
        <p:grpSpPr>
          <a:xfrm>
            <a:off x="476025" y="1272492"/>
            <a:ext cx="2540000" cy="2459038"/>
            <a:chOff x="439738" y="1387475"/>
            <a:chExt cx="2540000" cy="2459038"/>
          </a:xfrm>
        </p:grpSpPr>
        <p:grpSp>
          <p:nvGrpSpPr>
            <p:cNvPr id="56" name="Group 55"/>
            <p:cNvGrpSpPr>
              <a:grpSpLocks/>
            </p:cNvGrpSpPr>
            <p:nvPr/>
          </p:nvGrpSpPr>
          <p:grpSpPr bwMode="auto">
            <a:xfrm>
              <a:off x="439738" y="1387475"/>
              <a:ext cx="2540000" cy="2459038"/>
              <a:chOff x="346075" y="3546446"/>
              <a:chExt cx="2540506" cy="2459736"/>
            </a:xfrm>
          </p:grpSpPr>
          <p:grpSp>
            <p:nvGrpSpPr>
              <p:cNvPr id="58" name="Group 57"/>
              <p:cNvGrpSpPr>
                <a:grpSpLocks noChangeAspect="1"/>
              </p:cNvGrpSpPr>
              <p:nvPr/>
            </p:nvGrpSpPr>
            <p:grpSpPr bwMode="auto">
              <a:xfrm>
                <a:off x="346075" y="3546446"/>
                <a:ext cx="2540506" cy="2459736"/>
                <a:chOff x="374650" y="1625600"/>
                <a:chExt cx="5292725" cy="5124451"/>
              </a:xfrm>
            </p:grpSpPr>
            <p:pic>
              <p:nvPicPr>
                <p:cNvPr id="63" name="Picture 62"/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120" r="9995"/>
                <a:stretch>
                  <a:fillRect/>
                </a:stretch>
              </p:blipFill>
              <p:spPr bwMode="auto">
                <a:xfrm>
                  <a:off x="374650" y="1625600"/>
                  <a:ext cx="5292725" cy="51244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4" name="Rectangle 63"/>
                <p:cNvSpPr/>
                <p:nvPr/>
              </p:nvSpPr>
              <p:spPr>
                <a:xfrm>
                  <a:off x="940309" y="4609624"/>
                  <a:ext cx="1392649" cy="750969"/>
                </a:xfrm>
                <a:prstGeom prst="rect">
                  <a:avLst/>
                </a:prstGeom>
                <a:solidFill>
                  <a:srgbClr val="FF0000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940309" y="5952766"/>
                  <a:ext cx="4677446" cy="357289"/>
                </a:xfrm>
                <a:prstGeom prst="rect">
                  <a:avLst/>
                </a:prstGeom>
                <a:solidFill>
                  <a:srgbClr val="00FF00">
                    <a:alpha val="1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2332958" y="5360594"/>
                  <a:ext cx="3324492" cy="188568"/>
                </a:xfrm>
                <a:prstGeom prst="rect">
                  <a:avLst/>
                </a:prstGeom>
                <a:solidFill>
                  <a:srgbClr val="00FF00">
                    <a:alpha val="1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940309" y="1625600"/>
                  <a:ext cx="4677446" cy="2984024"/>
                </a:xfrm>
                <a:prstGeom prst="rect">
                  <a:avLst/>
                </a:prstGeom>
                <a:solidFill>
                  <a:srgbClr val="0033CC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2332958" y="4609624"/>
                  <a:ext cx="3284796" cy="750969"/>
                </a:xfrm>
                <a:prstGeom prst="rect">
                  <a:avLst/>
                </a:prstGeom>
                <a:solidFill>
                  <a:srgbClr val="00FF00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940309" y="5549162"/>
                  <a:ext cx="4677446" cy="403604"/>
                </a:xfrm>
                <a:prstGeom prst="rect">
                  <a:avLst/>
                </a:prstGeom>
                <a:solidFill>
                  <a:srgbClr val="0033CC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940309" y="5360594"/>
                  <a:ext cx="1392649" cy="188568"/>
                </a:xfrm>
                <a:prstGeom prst="rect">
                  <a:avLst/>
                </a:prstGeom>
                <a:solidFill>
                  <a:srgbClr val="00FF00">
                    <a:alpha val="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59" name="TextBox 80"/>
              <p:cNvSpPr txBox="1">
                <a:spLocks noChangeArrowheads="1"/>
              </p:cNvSpPr>
              <p:nvPr/>
            </p:nvSpPr>
            <p:spPr bwMode="auto">
              <a:xfrm>
                <a:off x="1173769" y="5569082"/>
                <a:ext cx="242422" cy="2155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 dirty="0" smtClean="0"/>
                  <a:t>4</a:t>
                </a:r>
                <a:endParaRPr lang="en-US" altLang="en-US" sz="800" dirty="0"/>
              </a:p>
            </p:txBody>
          </p:sp>
          <p:sp>
            <p:nvSpPr>
              <p:cNvPr id="60" name="TextBox 81"/>
              <p:cNvSpPr txBox="1">
                <a:spLocks noChangeArrowheads="1"/>
              </p:cNvSpPr>
              <p:nvPr/>
            </p:nvSpPr>
            <p:spPr bwMode="auto">
              <a:xfrm>
                <a:off x="2430997" y="5570689"/>
                <a:ext cx="30008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 dirty="0" smtClean="0"/>
                  <a:t>14</a:t>
                </a:r>
                <a:endParaRPr lang="en-US" altLang="en-US" sz="800" dirty="0"/>
              </a:p>
            </p:txBody>
          </p:sp>
          <p:sp>
            <p:nvSpPr>
              <p:cNvPr id="61" name="TextBox 82"/>
              <p:cNvSpPr txBox="1">
                <a:spLocks noChangeArrowheads="1"/>
              </p:cNvSpPr>
              <p:nvPr/>
            </p:nvSpPr>
            <p:spPr bwMode="auto">
              <a:xfrm>
                <a:off x="665676" y="4424651"/>
                <a:ext cx="300142" cy="2155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 dirty="0" smtClean="0"/>
                  <a:t>10</a:t>
                </a:r>
                <a:endParaRPr lang="en-US" altLang="en-US" sz="800" dirty="0"/>
              </a:p>
            </p:txBody>
          </p:sp>
          <p:sp>
            <p:nvSpPr>
              <p:cNvPr id="62" name="TextBox 83"/>
              <p:cNvSpPr txBox="1">
                <a:spLocks noChangeArrowheads="1"/>
              </p:cNvSpPr>
              <p:nvPr/>
            </p:nvSpPr>
            <p:spPr bwMode="auto">
              <a:xfrm>
                <a:off x="1819179" y="4794296"/>
                <a:ext cx="300142" cy="2155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 dirty="0" smtClean="0"/>
                  <a:t>12</a:t>
                </a:r>
                <a:endParaRPr lang="en-US" altLang="en-US" sz="800" dirty="0"/>
              </a:p>
            </p:txBody>
          </p:sp>
        </p:grpSp>
        <p:sp>
          <p:nvSpPr>
            <p:cNvPr id="57" name="TextBox 80"/>
            <p:cNvSpPr txBox="1">
              <a:spLocks noChangeArrowheads="1"/>
            </p:cNvSpPr>
            <p:nvPr/>
          </p:nvSpPr>
          <p:spPr bwMode="auto">
            <a:xfrm>
              <a:off x="978786" y="2963184"/>
              <a:ext cx="30008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 dirty="0" smtClean="0"/>
                <a:t>16</a:t>
              </a:r>
              <a:endParaRPr lang="en-US" altLang="en-US" sz="8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549558" y="6057471"/>
            <a:ext cx="5502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Proximity </a:t>
            </a:r>
            <a:r>
              <a:rPr lang="en-US" sz="1400" b="1" i="1" dirty="0" smtClean="0">
                <a:latin typeface="+mj-lt"/>
              </a:rPr>
              <a:t>i</a:t>
            </a:r>
            <a:r>
              <a:rPr lang="en-US" sz="1400" dirty="0" smtClean="0">
                <a:latin typeface="+mj-lt"/>
              </a:rPr>
              <a:t>, </a:t>
            </a:r>
            <a:r>
              <a:rPr lang="en-US" sz="1400" b="1" i="1" dirty="0" smtClean="0">
                <a:latin typeface="+mj-lt"/>
              </a:rPr>
              <a:t>j</a:t>
            </a:r>
            <a:r>
              <a:rPr lang="en-US" sz="1400" i="1" dirty="0" smtClean="0">
                <a:latin typeface="+mj-lt"/>
              </a:rPr>
              <a:t> : </a:t>
            </a:r>
            <a:r>
              <a:rPr lang="en-US" sz="1400" dirty="0" smtClean="0">
                <a:latin typeface="+mj-lt"/>
              </a:rPr>
              <a:t>total number of times that cases </a:t>
            </a:r>
            <a:r>
              <a:rPr lang="en-US" sz="1400" i="1" dirty="0" smtClean="0">
                <a:latin typeface="+mj-lt"/>
              </a:rPr>
              <a:t>i</a:t>
            </a:r>
            <a:r>
              <a:rPr lang="en-US" sz="1400" dirty="0" smtClean="0">
                <a:latin typeface="+mj-lt"/>
              </a:rPr>
              <a:t> and </a:t>
            </a:r>
            <a:r>
              <a:rPr lang="en-US" sz="1400" i="1" dirty="0" smtClean="0">
                <a:latin typeface="+mj-lt"/>
              </a:rPr>
              <a:t>j</a:t>
            </a:r>
            <a:r>
              <a:rPr lang="en-US" sz="1400" dirty="0" smtClean="0">
                <a:latin typeface="+mj-lt"/>
              </a:rPr>
              <a:t>  ended up in the same terminal node of a tree, normalized by the total number of trees in the forest</a:t>
            </a:r>
            <a:endParaRPr lang="en-US" sz="1600" dirty="0">
              <a:latin typeface="+mj-lt"/>
            </a:endParaRPr>
          </a:p>
        </p:txBody>
      </p:sp>
      <p:sp>
        <p:nvSpPr>
          <p:cNvPr id="124" name="Right Arrow 123"/>
          <p:cNvSpPr/>
          <p:nvPr/>
        </p:nvSpPr>
        <p:spPr>
          <a:xfrm rot="16200000" flipH="1">
            <a:off x="1668462" y="3753241"/>
            <a:ext cx="195263" cy="2333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6" name="Right Arrow 75"/>
          <p:cNvSpPr/>
          <p:nvPr/>
        </p:nvSpPr>
        <p:spPr>
          <a:xfrm rot="16200000" flipH="1">
            <a:off x="7384398" y="3753242"/>
            <a:ext cx="195263" cy="2333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bjClassifierImageBottom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RF model and Dissimilarity Matrix</a:t>
            </a:r>
          </a:p>
        </p:txBody>
      </p:sp>
      <p:sp>
        <p:nvSpPr>
          <p:cNvPr id="14339" name="Slide Number Placeholder 2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BE6D746-3990-4117-A4E6-0C6A8D3A5672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000" smtClean="0"/>
          </a:p>
        </p:txBody>
      </p:sp>
      <p:grpSp>
        <p:nvGrpSpPr>
          <p:cNvPr id="14340" name="Group 6"/>
          <p:cNvGrpSpPr>
            <a:grpSpLocks/>
          </p:cNvGrpSpPr>
          <p:nvPr/>
        </p:nvGrpSpPr>
        <p:grpSpPr bwMode="auto">
          <a:xfrm>
            <a:off x="488950" y="1349375"/>
            <a:ext cx="2660650" cy="2271713"/>
            <a:chOff x="3308350" y="1320800"/>
            <a:chExt cx="2660650" cy="2271713"/>
          </a:xfrm>
        </p:grpSpPr>
        <p:pic>
          <p:nvPicPr>
            <p:cNvPr id="14357" name="Picture 35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75" r="9875"/>
            <a:stretch>
              <a:fillRect/>
            </a:stretch>
          </p:blipFill>
          <p:spPr bwMode="auto">
            <a:xfrm>
              <a:off x="3308350" y="1479550"/>
              <a:ext cx="2182813" cy="2112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58" name="Picture 3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8000" y="1320800"/>
              <a:ext cx="381000" cy="60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4" name="Right Arrow 123"/>
          <p:cNvSpPr/>
          <p:nvPr/>
        </p:nvSpPr>
        <p:spPr>
          <a:xfrm rot="10800000" flipH="1">
            <a:off x="2962275" y="2487613"/>
            <a:ext cx="390525" cy="234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42" name="TextBox 9"/>
          <p:cNvSpPr txBox="1">
            <a:spLocks noChangeArrowheads="1"/>
          </p:cNvSpPr>
          <p:nvPr/>
        </p:nvSpPr>
        <p:spPr bwMode="auto">
          <a:xfrm>
            <a:off x="6327775" y="1268413"/>
            <a:ext cx="142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/>
              <a:t>Freq  in </a:t>
            </a:r>
            <a:r>
              <a:rPr lang="en-US" altLang="en-US" sz="1000" b="1"/>
              <a:t>separate </a:t>
            </a:r>
            <a:r>
              <a:rPr lang="en-US" altLang="en-US" sz="1000"/>
              <a:t>terminal node</a:t>
            </a:r>
          </a:p>
        </p:txBody>
      </p: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3688919" y="1489552"/>
            <a:ext cx="2494597" cy="2033111"/>
            <a:chOff x="3543300" y="1312863"/>
            <a:chExt cx="2771775" cy="2259012"/>
          </a:xfrm>
        </p:grpSpPr>
        <p:pic>
          <p:nvPicPr>
            <p:cNvPr id="14343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5075" y="1312863"/>
              <a:ext cx="2540000" cy="22590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44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649537" y="2446338"/>
              <a:ext cx="1973263" cy="185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4345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513" y="1668463"/>
            <a:ext cx="768350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346" name="Group 1"/>
          <p:cNvGrpSpPr>
            <a:grpSpLocks/>
          </p:cNvGrpSpPr>
          <p:nvPr/>
        </p:nvGrpSpPr>
        <p:grpSpPr bwMode="auto">
          <a:xfrm>
            <a:off x="5746544" y="3698081"/>
            <a:ext cx="2551112" cy="2554287"/>
            <a:chOff x="5039995" y="3892550"/>
            <a:chExt cx="2550160" cy="2554176"/>
          </a:xfrm>
        </p:grpSpPr>
        <p:pic>
          <p:nvPicPr>
            <p:cNvPr id="14355" name="Picture 1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9995" y="3892550"/>
              <a:ext cx="2550160" cy="2554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Freeform 20"/>
            <p:cNvSpPr>
              <a:spLocks noChangeAspect="1"/>
            </p:cNvSpPr>
            <p:nvPr/>
          </p:nvSpPr>
          <p:spPr bwMode="auto">
            <a:xfrm rot="21229986">
              <a:off x="5344050" y="4299302"/>
              <a:ext cx="2077557" cy="1805987"/>
            </a:xfrm>
            <a:custGeom>
              <a:avLst/>
              <a:gdLst>
                <a:gd name="connsiteX0" fmla="*/ 0 w 3581400"/>
                <a:gd name="connsiteY0" fmla="*/ 1208314 h 3113314"/>
                <a:gd name="connsiteX1" fmla="*/ 2340429 w 3581400"/>
                <a:gd name="connsiteY1" fmla="*/ 3113314 h 3113314"/>
                <a:gd name="connsiteX2" fmla="*/ 3581400 w 3581400"/>
                <a:gd name="connsiteY2" fmla="*/ 1894114 h 3113314"/>
                <a:gd name="connsiteX3" fmla="*/ 1219200 w 3581400"/>
                <a:gd name="connsiteY3" fmla="*/ 0 h 3113314"/>
                <a:gd name="connsiteX4" fmla="*/ 0 w 3581400"/>
                <a:gd name="connsiteY4" fmla="*/ 1208314 h 3113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1400" h="3113314">
                  <a:moveTo>
                    <a:pt x="0" y="1208314"/>
                  </a:moveTo>
                  <a:lnTo>
                    <a:pt x="2340429" y="3113314"/>
                  </a:lnTo>
                  <a:lnTo>
                    <a:pt x="3581400" y="1894114"/>
                  </a:lnTo>
                  <a:lnTo>
                    <a:pt x="1219200" y="0"/>
                  </a:lnTo>
                  <a:lnTo>
                    <a:pt x="0" y="1208314"/>
                  </a:lnTo>
                  <a:close/>
                </a:path>
              </a:pathLst>
            </a:custGeom>
            <a:solidFill>
              <a:srgbClr val="0033CC">
                <a:alpha val="9804"/>
              </a:srgbClr>
            </a:solidFill>
            <a:ln>
              <a:noFill/>
            </a:ln>
            <a:scene3d>
              <a:camera prst="orthographicFront">
                <a:rot lat="2400000" lon="6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4347" name="TextBox 2"/>
          <p:cNvSpPr txBox="1">
            <a:spLocks noChangeArrowheads="1"/>
          </p:cNvSpPr>
          <p:nvPr/>
        </p:nvSpPr>
        <p:spPr bwMode="auto">
          <a:xfrm>
            <a:off x="2881313" y="2159000"/>
            <a:ext cx="492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RF</a:t>
            </a:r>
          </a:p>
        </p:txBody>
      </p:sp>
      <p:sp>
        <p:nvSpPr>
          <p:cNvPr id="14348" name="TextBox 3"/>
          <p:cNvSpPr txBox="1">
            <a:spLocks noChangeArrowheads="1"/>
          </p:cNvSpPr>
          <p:nvPr/>
        </p:nvSpPr>
        <p:spPr bwMode="auto">
          <a:xfrm>
            <a:off x="4082781" y="1200348"/>
            <a:ext cx="18774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/>
              <a:t>Dissimilarity </a:t>
            </a:r>
            <a:r>
              <a:rPr lang="en-US" altLang="en-US" sz="1400" dirty="0" smtClean="0"/>
              <a:t>matrix, </a:t>
            </a:r>
            <a:r>
              <a:rPr lang="en-US" altLang="en-US" sz="1400" i="1" dirty="0" smtClean="0"/>
              <a:t>d</a:t>
            </a:r>
            <a:endParaRPr lang="en-US" altLang="en-US" sz="1400" i="1" dirty="0"/>
          </a:p>
        </p:txBody>
      </p:sp>
      <p:sp>
        <p:nvSpPr>
          <p:cNvPr id="19" name="Curved Right Arrow 18"/>
          <p:cNvSpPr/>
          <p:nvPr/>
        </p:nvSpPr>
        <p:spPr>
          <a:xfrm rot="19824060" flipH="1">
            <a:off x="8086725" y="2690813"/>
            <a:ext cx="487363" cy="1025525"/>
          </a:xfrm>
          <a:prstGeom prst="curvedRightArrow">
            <a:avLst/>
          </a:prstGeom>
          <a:solidFill>
            <a:schemeClr val="accent1">
              <a:lumMod val="75000"/>
              <a:alpha val="980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14350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99" y="3769786"/>
            <a:ext cx="3008301" cy="2708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ight Arrow 21"/>
          <p:cNvSpPr/>
          <p:nvPr/>
        </p:nvSpPr>
        <p:spPr>
          <a:xfrm rot="10800000">
            <a:off x="4849813" y="5224463"/>
            <a:ext cx="390525" cy="233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52" name="TextBox 1"/>
          <p:cNvSpPr txBox="1">
            <a:spLocks noChangeArrowheads="1"/>
          </p:cNvSpPr>
          <p:nvPr/>
        </p:nvSpPr>
        <p:spPr bwMode="auto">
          <a:xfrm>
            <a:off x="260350" y="4391025"/>
            <a:ext cx="182245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Density ellipses highly overlapped,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groups can be declared to be “similar”</a:t>
            </a:r>
          </a:p>
        </p:txBody>
      </p:sp>
      <p:pic>
        <p:nvPicPr>
          <p:cNvPr id="14353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0" y="3998444"/>
            <a:ext cx="381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54" name="TextBox 3"/>
          <p:cNvSpPr txBox="1">
            <a:spLocks noChangeArrowheads="1"/>
          </p:cNvSpPr>
          <p:nvPr/>
        </p:nvSpPr>
        <p:spPr bwMode="auto">
          <a:xfrm>
            <a:off x="2298700" y="6445250"/>
            <a:ext cx="222528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/>
              <a:t>Principal Coordinates plot</a:t>
            </a:r>
          </a:p>
        </p:txBody>
      </p:sp>
      <p:sp>
        <p:nvSpPr>
          <p:cNvPr id="48" name="TextBox 3"/>
          <p:cNvSpPr txBox="1">
            <a:spLocks noChangeArrowheads="1"/>
          </p:cNvSpPr>
          <p:nvPr/>
        </p:nvSpPr>
        <p:spPr bwMode="auto">
          <a:xfrm>
            <a:off x="4263119" y="3454625"/>
            <a:ext cx="1516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i="1" dirty="0" smtClean="0"/>
              <a:t>d </a:t>
            </a:r>
            <a:r>
              <a:rPr lang="en-US" altLang="en-US" sz="1200" i="1" baseline="-25000" dirty="0" err="1" smtClean="0"/>
              <a:t>i,j</a:t>
            </a:r>
            <a:r>
              <a:rPr lang="en-US" altLang="en-US" sz="1200" i="1" baseline="-25000" dirty="0" smtClean="0"/>
              <a:t> </a:t>
            </a:r>
            <a:r>
              <a:rPr lang="en-US" altLang="en-US" sz="1200" dirty="0" smtClean="0"/>
              <a:t>= 1 - proximity</a:t>
            </a:r>
            <a:r>
              <a:rPr lang="en-US" altLang="en-US" sz="1200" i="1" baseline="-25000" dirty="0"/>
              <a:t> </a:t>
            </a:r>
            <a:r>
              <a:rPr lang="en-US" altLang="en-US" sz="1200" i="1" baseline="-25000" dirty="0" err="1"/>
              <a:t>i,j</a:t>
            </a:r>
            <a:r>
              <a:rPr lang="en-US" altLang="en-US" sz="1200" i="1" baseline="-25000" dirty="0"/>
              <a:t> </a:t>
            </a:r>
            <a:endParaRPr lang="en-US" altLang="en-US" sz="1200" dirty="0"/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 Narrow" pitchFamily="34" charset="0"/>
              </a:rPr>
              <a:t>Case Study 1: Iris dataset</a:t>
            </a:r>
          </a:p>
        </p:txBody>
      </p:sp>
      <p:sp>
        <p:nvSpPr>
          <p:cNvPr id="15363" name="Slide Number Placeholder 2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7E8C8A5-0431-43E6-B4E7-404CDD3321C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000" smtClean="0"/>
          </a:p>
        </p:txBody>
      </p:sp>
      <p:pic>
        <p:nvPicPr>
          <p:cNvPr id="1536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61" y="1488167"/>
            <a:ext cx="1703388" cy="284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849" y="1488167"/>
            <a:ext cx="5490097" cy="5021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49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167" y="1827439"/>
            <a:ext cx="2941558" cy="2505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 bwMode="auto">
          <a:xfrm flipV="1">
            <a:off x="186871" y="3681813"/>
            <a:ext cx="1731963" cy="23812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 flipV="1">
            <a:off x="222476" y="1700867"/>
            <a:ext cx="1731963" cy="23812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1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Case Study 1: Iris dataset </a:t>
            </a:r>
            <a:r>
              <a:rPr lang="en-US" altLang="en-US" sz="2800" dirty="0" smtClean="0">
                <a:latin typeface="Arial Narrow" pitchFamily="34" charset="0"/>
              </a:rPr>
              <a:t>– Analysis Results</a:t>
            </a:r>
            <a:endParaRPr lang="en-US" altLang="en-US" dirty="0" smtClean="0">
              <a:latin typeface="Arial Narrow" pitchFamily="34" charset="0"/>
            </a:endParaRPr>
          </a:p>
        </p:txBody>
      </p:sp>
      <p:sp>
        <p:nvSpPr>
          <p:cNvPr id="15363" name="Slide Number Placeholder 2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7E8C8A5-0431-43E6-B4E7-404CDD3321C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000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1250950"/>
            <a:ext cx="4694237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50950"/>
            <a:ext cx="1924050" cy="309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6" name="TextBox 2"/>
          <p:cNvSpPr txBox="1">
            <a:spLocks noChangeArrowheads="1"/>
          </p:cNvSpPr>
          <p:nvPr/>
        </p:nvSpPr>
        <p:spPr bwMode="auto">
          <a:xfrm>
            <a:off x="4741863" y="4619625"/>
            <a:ext cx="3365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Calibri" pitchFamily="34" charset="0"/>
                <a:cs typeface="Calibri" pitchFamily="34" charset="0"/>
              </a:rPr>
              <a:t>No overlap,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Calibri" pitchFamily="34" charset="0"/>
                <a:cs typeface="Calibri" pitchFamily="34" charset="0"/>
              </a:rPr>
              <a:t>Groups can be said to be different</a:t>
            </a:r>
          </a:p>
        </p:txBody>
      </p:sp>
      <p:pic>
        <p:nvPicPr>
          <p:cNvPr id="1536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4421188"/>
            <a:ext cx="3898900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250950"/>
            <a:ext cx="1703388" cy="284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6750" y="5870575"/>
            <a:ext cx="3529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Total Variance explained by first 2 </a:t>
            </a:r>
            <a:r>
              <a:rPr lang="en-US" sz="12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PCoA’s</a:t>
            </a:r>
            <a:r>
              <a:rPr lang="en-US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= 99.0%</a:t>
            </a:r>
            <a:endParaRPr lang="en-US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bjClassifierImageBottom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BE59B53-48BE-4600-A08D-F78651FA4D5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000" smtClean="0"/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1444625"/>
            <a:ext cx="5430837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444625"/>
            <a:ext cx="2127250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94225" y="6062663"/>
            <a:ext cx="858838" cy="34925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338931" y="3610770"/>
            <a:ext cx="860425" cy="34766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301625" y="5014913"/>
            <a:ext cx="860425" cy="34925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91534" y="-1"/>
            <a:ext cx="7500938" cy="1104901"/>
          </a:xfrm>
        </p:spPr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Case Study 1: Iris dataset </a:t>
            </a:r>
            <a:r>
              <a:rPr lang="en-US" altLang="en-US" sz="2800" dirty="0" smtClean="0">
                <a:latin typeface="Arial Narrow" pitchFamily="34" charset="0"/>
              </a:rPr>
              <a:t>– Analysis Results</a:t>
            </a:r>
          </a:p>
        </p:txBody>
      </p:sp>
      <p:pic>
        <p:nvPicPr>
          <p:cNvPr id="7" name="bjClassifierImageBottom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24ACC06-7BC1-438B-B88E-28D711E1554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8" y="1420019"/>
            <a:ext cx="5198077" cy="2420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1434780"/>
            <a:ext cx="2952750" cy="163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4333856"/>
            <a:ext cx="6480174" cy="967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775" y="4333856"/>
            <a:ext cx="2375149" cy="1257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9"/>
          <p:cNvCxnSpPr/>
          <p:nvPr/>
        </p:nvCxnSpPr>
        <p:spPr bwMode="auto">
          <a:xfrm>
            <a:off x="676275" y="4013224"/>
            <a:ext cx="746735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6685323" y="4988430"/>
            <a:ext cx="61082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6694230" y="5124504"/>
            <a:ext cx="60192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5" name="Oval 24"/>
          <p:cNvSpPr/>
          <p:nvPr/>
        </p:nvSpPr>
        <p:spPr bwMode="auto">
          <a:xfrm>
            <a:off x="3477985" y="2806069"/>
            <a:ext cx="674915" cy="230415"/>
          </a:xfrm>
          <a:prstGeom prst="ellipse">
            <a:avLst/>
          </a:prstGeom>
          <a:noFill/>
          <a:ln w="15875">
            <a:solidFill>
              <a:srgbClr val="FF0000"/>
            </a:solidFill>
            <a:prstDash val="sysDash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391534" y="-1"/>
            <a:ext cx="7500938" cy="1104901"/>
          </a:xfrm>
        </p:spPr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Case Study 1: Iris dataset </a:t>
            </a:r>
            <a:r>
              <a:rPr lang="en-US" altLang="en-US" sz="2800" dirty="0" smtClean="0">
                <a:latin typeface="Arial Narrow" pitchFamily="34" charset="0"/>
              </a:rPr>
              <a:t>-</a:t>
            </a:r>
            <a:br>
              <a:rPr lang="en-US" altLang="en-US" sz="2800" dirty="0" smtClean="0">
                <a:latin typeface="Arial Narrow" pitchFamily="34" charset="0"/>
              </a:rPr>
            </a:br>
            <a:r>
              <a:rPr lang="en-US" altLang="en-US" sz="2800" dirty="0" smtClean="0">
                <a:latin typeface="Arial Narrow" pitchFamily="34" charset="0"/>
              </a:rPr>
              <a:t>Comparison to DA and PLS</a:t>
            </a:r>
            <a:endParaRPr lang="en-US" altLang="en-US" sz="2400" dirty="0" smtClean="0">
              <a:latin typeface="Arial Narrow" pitchFamily="34" charset="0"/>
            </a:endParaRPr>
          </a:p>
        </p:txBody>
      </p:sp>
      <p:pic>
        <p:nvPicPr>
          <p:cNvPr id="7" name="bjClassifierImageBottom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6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Case Study 2: Site Product comparison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A238AE3-8FB3-487F-AB5D-EEF517C921E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000" smtClean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71" y="1595437"/>
            <a:ext cx="1731963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834" y="1595437"/>
            <a:ext cx="5023529" cy="486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969" y="1917905"/>
            <a:ext cx="2101850" cy="200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363" y="1918382"/>
            <a:ext cx="2159000" cy="1990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4016829" y="4638746"/>
            <a:ext cx="696685" cy="69525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 flipV="1">
            <a:off x="186871" y="3921305"/>
            <a:ext cx="1731963" cy="23812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 flipV="1">
            <a:off x="222476" y="1798841"/>
            <a:ext cx="1731963" cy="23812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11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Case Study 2: Site Product comparison </a:t>
            </a:r>
            <a:r>
              <a:rPr lang="en-US" altLang="en-US" sz="2800" dirty="0" smtClean="0">
                <a:latin typeface="Arial Narrow" pitchFamily="34" charset="0"/>
              </a:rPr>
              <a:t>–</a:t>
            </a:r>
            <a:br>
              <a:rPr lang="en-US" altLang="en-US" sz="2800" dirty="0" smtClean="0">
                <a:latin typeface="Arial Narrow" pitchFamily="34" charset="0"/>
              </a:rPr>
            </a:br>
            <a:r>
              <a:rPr lang="en-US" altLang="en-US" sz="2800" dirty="0" smtClean="0">
                <a:latin typeface="Arial Narrow" pitchFamily="34" charset="0"/>
              </a:rPr>
              <a:t>Analysis Results</a:t>
            </a:r>
          </a:p>
        </p:txBody>
      </p:sp>
      <p:sp>
        <p:nvSpPr>
          <p:cNvPr id="17411" name="Slide Number Placeholder 2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D1CB282-9BC9-4D8F-9352-FF685D8B984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000" smtClean="0"/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63" y="1233488"/>
            <a:ext cx="2098675" cy="337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550" y="1233488"/>
            <a:ext cx="4681764" cy="459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4608513"/>
            <a:ext cx="4198937" cy="155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5" name="TextBox 2"/>
          <p:cNvSpPr txBox="1">
            <a:spLocks noChangeArrowheads="1"/>
          </p:cNvSpPr>
          <p:nvPr/>
        </p:nvSpPr>
        <p:spPr bwMode="auto">
          <a:xfrm>
            <a:off x="4930775" y="4608513"/>
            <a:ext cx="3427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Calibri" pitchFamily="34" charset="0"/>
                <a:cs typeface="Calibri" pitchFamily="34" charset="0"/>
              </a:rPr>
              <a:t>L2 and L3 can be said to be similar,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Calibri" pitchFamily="34" charset="0"/>
                <a:cs typeface="Calibri" pitchFamily="34" charset="0"/>
              </a:rPr>
              <a:t>L1 is different from L2 and L3</a:t>
            </a:r>
          </a:p>
        </p:txBody>
      </p:sp>
      <p:pic>
        <p:nvPicPr>
          <p:cNvPr id="1741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1233488"/>
            <a:ext cx="1731963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514850" y="5813425"/>
            <a:ext cx="3570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Total Variance explained by first 2 </a:t>
            </a:r>
            <a:r>
              <a:rPr lang="en-US" sz="12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PCoA’s</a:t>
            </a:r>
            <a:r>
              <a:rPr lang="en-US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= 70.1%</a:t>
            </a:r>
            <a:endParaRPr lang="en-US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A238AE3-8FB3-487F-AB5D-EEF517C921E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000" smtClean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963" y="1338263"/>
            <a:ext cx="1854200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1338263"/>
            <a:ext cx="4416425" cy="425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463" y="1338263"/>
            <a:ext cx="2293937" cy="18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176" y="3276600"/>
            <a:ext cx="2293937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6124576" y="1763713"/>
            <a:ext cx="482600" cy="284162"/>
          </a:xfrm>
          <a:prstGeom prst="straightConnector1">
            <a:avLst/>
          </a:prstGeom>
          <a:ln>
            <a:solidFill>
              <a:srgbClr val="FF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305425" y="3733800"/>
            <a:ext cx="1316038" cy="671513"/>
          </a:xfrm>
          <a:prstGeom prst="straightConnector1">
            <a:avLst/>
          </a:prstGeom>
          <a:ln>
            <a:solidFill>
              <a:srgbClr val="FF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91534" y="-1"/>
            <a:ext cx="7500938" cy="1104901"/>
          </a:xfrm>
        </p:spPr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Case Study 2: Site Product comparison </a:t>
            </a:r>
            <a:r>
              <a:rPr lang="en-US" altLang="en-US" sz="2800" dirty="0" smtClean="0">
                <a:latin typeface="Arial Narrow" pitchFamily="34" charset="0"/>
              </a:rPr>
              <a:t>–</a:t>
            </a:r>
            <a:br>
              <a:rPr lang="en-US" altLang="en-US" sz="2800" dirty="0" smtClean="0">
                <a:latin typeface="Arial Narrow" pitchFamily="34" charset="0"/>
              </a:rPr>
            </a:br>
            <a:r>
              <a:rPr lang="en-US" altLang="en-US" sz="2800" dirty="0" smtClean="0">
                <a:latin typeface="Arial Narrow" pitchFamily="34" charset="0"/>
              </a:rPr>
              <a:t>Analysis Results</a:t>
            </a:r>
          </a:p>
        </p:txBody>
      </p:sp>
      <p:pic>
        <p:nvPicPr>
          <p:cNvPr id="7" name="bjClassifierImageBottom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>
                <a:latin typeface="Arial Narrow" pitchFamily="34" charset="0"/>
              </a:rPr>
              <a:t>Outline</a:t>
            </a:r>
          </a:p>
        </p:txBody>
      </p:sp>
      <p:sp>
        <p:nvSpPr>
          <p:cNvPr id="4098" name="Slide Number Placeholder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265B0C9-7843-40BD-9A65-7A3205B95C3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000" smtClean="0"/>
          </a:p>
        </p:txBody>
      </p: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636588" y="1633538"/>
            <a:ext cx="804386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7675" indent="-447675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35000"/>
              </a:spcBef>
              <a:spcAft>
                <a:spcPts val="600"/>
              </a:spcAft>
              <a:defRPr/>
            </a:pPr>
            <a:r>
              <a:rPr lang="en-US" altLang="en-US" sz="2000" dirty="0" smtClean="0">
                <a:latin typeface="+mn-lt"/>
              </a:rPr>
              <a:t>Introduction</a:t>
            </a:r>
          </a:p>
          <a:p>
            <a:pPr lvl="1" eaLnBrk="1" hangingPunct="1">
              <a:spcBef>
                <a:spcPct val="35000"/>
              </a:spcBef>
              <a:spcAft>
                <a:spcPts val="600"/>
              </a:spcAft>
              <a:defRPr/>
            </a:pPr>
            <a:r>
              <a:rPr lang="en-US" altLang="en-US" sz="1600" dirty="0" smtClean="0">
                <a:latin typeface="+mn-lt"/>
              </a:rPr>
              <a:t>What is comparability?</a:t>
            </a:r>
          </a:p>
          <a:p>
            <a:pPr lvl="1" eaLnBrk="1" hangingPunct="1">
              <a:spcBef>
                <a:spcPct val="35000"/>
              </a:spcBef>
              <a:spcAft>
                <a:spcPts val="600"/>
              </a:spcAft>
              <a:defRPr/>
            </a:pPr>
            <a:r>
              <a:rPr lang="en-US" altLang="en-US" sz="1600" dirty="0" smtClean="0">
                <a:latin typeface="+mn-lt"/>
              </a:rPr>
              <a:t>Regulations regarding establishing comparability, requirements</a:t>
            </a:r>
          </a:p>
          <a:p>
            <a:pPr eaLnBrk="1" hangingPunct="1">
              <a:spcBef>
                <a:spcPct val="35000"/>
              </a:spcBef>
              <a:spcAft>
                <a:spcPts val="600"/>
              </a:spcAft>
              <a:defRPr/>
            </a:pPr>
            <a:r>
              <a:rPr lang="en-US" altLang="en-US" sz="2000" dirty="0" smtClean="0">
                <a:latin typeface="+mn-lt"/>
              </a:rPr>
              <a:t>Current methods used to establish comparability</a:t>
            </a:r>
          </a:p>
          <a:p>
            <a:pPr eaLnBrk="1" hangingPunct="1">
              <a:spcBef>
                <a:spcPct val="35000"/>
              </a:spcBef>
              <a:spcAft>
                <a:spcPts val="600"/>
              </a:spcAft>
              <a:defRPr/>
            </a:pPr>
            <a:r>
              <a:rPr lang="en-US" altLang="en-US" sz="2000" dirty="0" smtClean="0">
                <a:latin typeface="+mn-lt"/>
              </a:rPr>
              <a:t>Overview of  suggested approach</a:t>
            </a:r>
          </a:p>
          <a:p>
            <a:pPr lvl="1" eaLnBrk="1" hangingPunct="1">
              <a:spcBef>
                <a:spcPct val="35000"/>
              </a:spcBef>
              <a:spcAft>
                <a:spcPts val="600"/>
              </a:spcAft>
              <a:defRPr/>
            </a:pPr>
            <a:r>
              <a:rPr lang="en-US" altLang="en-US" sz="1600" dirty="0" smtClean="0">
                <a:latin typeface="+mn-lt"/>
              </a:rPr>
              <a:t>Random Forest (RF) and the proximity matrix</a:t>
            </a:r>
          </a:p>
          <a:p>
            <a:pPr eaLnBrk="1" hangingPunct="1">
              <a:spcBef>
                <a:spcPct val="35000"/>
              </a:spcBef>
              <a:spcAft>
                <a:spcPts val="600"/>
              </a:spcAft>
              <a:defRPr/>
            </a:pPr>
            <a:r>
              <a:rPr lang="en-US" altLang="en-US" sz="2000" dirty="0" smtClean="0">
                <a:latin typeface="+mn-lt"/>
              </a:rPr>
              <a:t>Case studies</a:t>
            </a:r>
            <a:r>
              <a:rPr lang="en-US" altLang="en-US" sz="1600" dirty="0" smtClean="0">
                <a:latin typeface="+mn-lt"/>
              </a:rPr>
              <a:t> </a:t>
            </a:r>
          </a:p>
          <a:p>
            <a:pPr lvl="1" eaLnBrk="1" hangingPunct="1">
              <a:spcBef>
                <a:spcPct val="35000"/>
              </a:spcBef>
              <a:spcAft>
                <a:spcPts val="600"/>
              </a:spcAft>
              <a:defRPr/>
            </a:pPr>
            <a:r>
              <a:rPr lang="en-US" altLang="en-US" sz="1600" dirty="0" smtClean="0">
                <a:latin typeface="+mn-lt"/>
              </a:rPr>
              <a:t>Demonstration</a:t>
            </a:r>
          </a:p>
          <a:p>
            <a:pPr eaLnBrk="1" hangingPunct="1">
              <a:spcBef>
                <a:spcPct val="35000"/>
              </a:spcBef>
              <a:spcAft>
                <a:spcPts val="600"/>
              </a:spcAft>
              <a:defRPr/>
            </a:pPr>
            <a:r>
              <a:rPr lang="en-US" altLang="en-US" sz="2000" dirty="0" smtClean="0">
                <a:latin typeface="+mn-lt"/>
              </a:rPr>
              <a:t>Future work</a:t>
            </a:r>
          </a:p>
          <a:p>
            <a:pPr marL="0" indent="0" eaLnBrk="1" hangingPunct="1">
              <a:spcBef>
                <a:spcPct val="350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endParaRPr lang="en-US" altLang="en-US" sz="2000" dirty="0" smtClean="0">
              <a:latin typeface="+mn-lt"/>
            </a:endParaRPr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315594" y="4488175"/>
            <a:ext cx="2342631" cy="1645925"/>
            <a:chOff x="3561977" y="4675667"/>
            <a:chExt cx="2058145" cy="1403237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147" r="-1541"/>
            <a:stretch/>
          </p:blipFill>
          <p:spPr bwMode="auto">
            <a:xfrm>
              <a:off x="3561977" y="5676130"/>
              <a:ext cx="2058145" cy="402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8585"/>
            <a:stretch/>
          </p:blipFill>
          <p:spPr bwMode="auto">
            <a:xfrm>
              <a:off x="3608388" y="4675667"/>
              <a:ext cx="1965325" cy="9059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24ACC06-7BC1-438B-B88E-28D711E1554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1534" y="-1"/>
            <a:ext cx="7500938" cy="1104901"/>
          </a:xfrm>
        </p:spPr>
        <p:txBody>
          <a:bodyPr/>
          <a:lstStyle/>
          <a:p>
            <a:r>
              <a:rPr lang="en-US" altLang="en-US" dirty="0" smtClean="0"/>
              <a:t>Case Study 2: </a:t>
            </a:r>
            <a:r>
              <a:rPr lang="en-US" altLang="en-US" dirty="0" smtClean="0">
                <a:latin typeface="Arial Narrow" pitchFamily="34" charset="0"/>
              </a:rPr>
              <a:t>Site Product </a:t>
            </a:r>
            <a:r>
              <a:rPr lang="en-US" altLang="en-US" dirty="0" smtClean="0"/>
              <a:t>comparison </a:t>
            </a:r>
            <a:r>
              <a:rPr lang="en-US" altLang="en-US" sz="2800" dirty="0" smtClean="0"/>
              <a:t>-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sz="2800" dirty="0" smtClean="0"/>
              <a:t>Comparison to DA and PLS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6438205" y="5150365"/>
            <a:ext cx="4747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6415424" y="6125176"/>
            <a:ext cx="4747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402624" y="4353404"/>
            <a:ext cx="797111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35" y="1232466"/>
            <a:ext cx="3589615" cy="3061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758" y="1232468"/>
            <a:ext cx="3217725" cy="17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1" y="4430433"/>
            <a:ext cx="5943599" cy="88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Oval 23"/>
          <p:cNvSpPr/>
          <p:nvPr/>
        </p:nvSpPr>
        <p:spPr bwMode="auto">
          <a:xfrm>
            <a:off x="3140527" y="2648174"/>
            <a:ext cx="555173" cy="230415"/>
          </a:xfrm>
          <a:prstGeom prst="ellipse">
            <a:avLst/>
          </a:prstGeom>
          <a:noFill/>
          <a:ln w="15875">
            <a:solidFill>
              <a:srgbClr val="FF0000"/>
            </a:solidFill>
            <a:prstDash val="sysDash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2045152" y="2878589"/>
            <a:ext cx="555173" cy="230415"/>
          </a:xfrm>
          <a:prstGeom prst="ellipse">
            <a:avLst/>
          </a:prstGeom>
          <a:noFill/>
          <a:ln w="15875">
            <a:solidFill>
              <a:srgbClr val="FF0000"/>
            </a:solidFill>
            <a:prstDash val="sysDash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9" name="bjClassifierImageBottom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62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Case Study 3: Raw Material Lot comparison</a:t>
            </a:r>
          </a:p>
        </p:txBody>
      </p:sp>
      <p:sp>
        <p:nvSpPr>
          <p:cNvPr id="19460" name="Slide Number Placeholder 2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775673E-2EF5-4605-B24A-5B4DBB954B6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000" smtClean="0"/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1385888"/>
            <a:ext cx="1794101" cy="2797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 bwMode="auto">
          <a:xfrm flipV="1">
            <a:off x="186871" y="3474979"/>
            <a:ext cx="1731963" cy="23812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 flipV="1">
            <a:off x="222476" y="1613779"/>
            <a:ext cx="1731963" cy="23812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040" y="1385888"/>
            <a:ext cx="5121503" cy="4963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bjClassifierImageBottom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5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88" y="1300163"/>
            <a:ext cx="4664075" cy="457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Case Study 3: Raw Material Lot comparison </a:t>
            </a:r>
            <a:r>
              <a:rPr lang="en-US" altLang="en-US" sz="2800" dirty="0" smtClean="0">
                <a:latin typeface="Arial Narrow" pitchFamily="34" charset="0"/>
              </a:rPr>
              <a:t>–</a:t>
            </a:r>
            <a:br>
              <a:rPr lang="en-US" altLang="en-US" sz="2800" dirty="0" smtClean="0">
                <a:latin typeface="Arial Narrow" pitchFamily="34" charset="0"/>
              </a:rPr>
            </a:br>
            <a:r>
              <a:rPr lang="en-US" altLang="en-US" sz="2800" dirty="0" smtClean="0">
                <a:latin typeface="Arial Narrow" pitchFamily="34" charset="0"/>
              </a:rPr>
              <a:t>Analysis Results</a:t>
            </a:r>
          </a:p>
        </p:txBody>
      </p:sp>
      <p:sp>
        <p:nvSpPr>
          <p:cNvPr id="19460" name="Slide Number Placeholder 2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775673E-2EF5-4605-B24A-5B4DBB954B6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000" smtClean="0"/>
          </a:p>
        </p:txBody>
      </p:sp>
      <p:sp>
        <p:nvSpPr>
          <p:cNvPr id="19461" name="TextBox 2"/>
          <p:cNvSpPr txBox="1">
            <a:spLocks noChangeArrowheads="1"/>
          </p:cNvSpPr>
          <p:nvPr/>
        </p:nvSpPr>
        <p:spPr bwMode="auto">
          <a:xfrm>
            <a:off x="5227638" y="1725613"/>
            <a:ext cx="3365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alibri" pitchFamily="34" charset="0"/>
                <a:cs typeface="Calibri" pitchFamily="34" charset="0"/>
              </a:rPr>
              <a:t>No overlap,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alibri" pitchFamily="34" charset="0"/>
                <a:cs typeface="Calibri" pitchFamily="34" charset="0"/>
              </a:rPr>
              <a:t>Groups can be said to be different</a:t>
            </a:r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1300163"/>
            <a:ext cx="1794101" cy="2797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4827588"/>
            <a:ext cx="408305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88" y="1300163"/>
            <a:ext cx="2154237" cy="346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514850" y="5813425"/>
            <a:ext cx="3529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Total Variance explained by first 2 </a:t>
            </a:r>
            <a:r>
              <a:rPr lang="en-US" sz="12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PCoA’s</a:t>
            </a:r>
            <a:r>
              <a:rPr lang="en-US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= 84.7%</a:t>
            </a:r>
            <a:endParaRPr lang="en-US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AE58E31-7CFE-4B46-8B26-BF5B21D6D4A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000" smtClean="0"/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463" y="1570038"/>
            <a:ext cx="2400300" cy="1918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3622675"/>
            <a:ext cx="2419350" cy="197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525" y="1570038"/>
            <a:ext cx="2320017" cy="477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6313714" y="2002971"/>
            <a:ext cx="307749" cy="240167"/>
          </a:xfrm>
          <a:prstGeom prst="straightConnector1">
            <a:avLst/>
          </a:prstGeom>
          <a:ln>
            <a:solidFill>
              <a:srgbClr val="FF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953000" y="4430713"/>
            <a:ext cx="1668463" cy="870630"/>
          </a:xfrm>
          <a:prstGeom prst="straightConnector1">
            <a:avLst/>
          </a:prstGeom>
          <a:ln>
            <a:solidFill>
              <a:srgbClr val="FF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61"/>
          <a:stretch>
            <a:fillRect/>
          </a:stretch>
        </p:blipFill>
        <p:spPr bwMode="auto">
          <a:xfrm>
            <a:off x="85725" y="1570038"/>
            <a:ext cx="4181475" cy="383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391534" y="-1"/>
            <a:ext cx="7500938" cy="1104901"/>
          </a:xfrm>
        </p:spPr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Case Study 3: Raw Material Lot comparison </a:t>
            </a:r>
            <a:r>
              <a:rPr lang="en-US" altLang="en-US" sz="2800" dirty="0" smtClean="0">
                <a:latin typeface="Arial Narrow" pitchFamily="34" charset="0"/>
              </a:rPr>
              <a:t>–</a:t>
            </a:r>
            <a:br>
              <a:rPr lang="en-US" altLang="en-US" sz="2800" dirty="0" smtClean="0">
                <a:latin typeface="Arial Narrow" pitchFamily="34" charset="0"/>
              </a:rPr>
            </a:br>
            <a:r>
              <a:rPr lang="en-US" altLang="en-US" sz="2800" dirty="0" smtClean="0">
                <a:latin typeface="Arial Narrow" pitchFamily="34" charset="0"/>
              </a:rPr>
              <a:t>Analysis Results</a:t>
            </a:r>
          </a:p>
        </p:txBody>
      </p:sp>
      <p:pic>
        <p:nvPicPr>
          <p:cNvPr id="7" name="bjClassifierImageBottom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24ACC06-7BC1-438B-B88E-28D711E1554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1534" y="-1"/>
            <a:ext cx="7500938" cy="1104901"/>
          </a:xfrm>
        </p:spPr>
        <p:txBody>
          <a:bodyPr/>
          <a:lstStyle/>
          <a:p>
            <a:r>
              <a:rPr lang="en-US" altLang="en-US" dirty="0" smtClean="0"/>
              <a:t>Case Study </a:t>
            </a:r>
            <a:r>
              <a:rPr lang="en-US" altLang="en-US" dirty="0"/>
              <a:t>3: </a:t>
            </a:r>
            <a:r>
              <a:rPr lang="en-US" altLang="en-US" dirty="0">
                <a:latin typeface="Arial Narrow" pitchFamily="34" charset="0"/>
              </a:rPr>
              <a:t>Raw Material Lot</a:t>
            </a:r>
            <a:r>
              <a:rPr lang="en-US" altLang="en-US" dirty="0"/>
              <a:t> </a:t>
            </a:r>
            <a:r>
              <a:rPr lang="en-US" altLang="en-US" dirty="0" smtClean="0"/>
              <a:t>comparison </a:t>
            </a:r>
            <a:r>
              <a:rPr lang="en-US" altLang="en-US" sz="2800" dirty="0" smtClean="0"/>
              <a:t>-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sz="2800" dirty="0" smtClean="0"/>
              <a:t>Comparison to DA and PLS</a:t>
            </a:r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24" y="3940630"/>
            <a:ext cx="6219875" cy="928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518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" b="74897"/>
          <a:stretch/>
        </p:blipFill>
        <p:spPr bwMode="auto">
          <a:xfrm>
            <a:off x="6818673" y="3940630"/>
            <a:ext cx="2240380" cy="1484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519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45" r="5135"/>
          <a:stretch/>
        </p:blipFill>
        <p:spPr bwMode="auto">
          <a:xfrm>
            <a:off x="6697435" y="5486398"/>
            <a:ext cx="2361618" cy="73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Connector 14"/>
          <p:cNvCxnSpPr/>
          <p:nvPr/>
        </p:nvCxnSpPr>
        <p:spPr bwMode="auto">
          <a:xfrm>
            <a:off x="6829551" y="4588390"/>
            <a:ext cx="4747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6829551" y="5029264"/>
            <a:ext cx="4747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6829551" y="4856453"/>
            <a:ext cx="4747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3" name="Group 2"/>
          <p:cNvGrpSpPr/>
          <p:nvPr/>
        </p:nvGrpSpPr>
        <p:grpSpPr>
          <a:xfrm>
            <a:off x="402624" y="1222376"/>
            <a:ext cx="5731476" cy="2473324"/>
            <a:chOff x="296864" y="1346201"/>
            <a:chExt cx="5846762" cy="2601708"/>
          </a:xfrm>
        </p:grpSpPr>
        <p:pic>
          <p:nvPicPr>
            <p:cNvPr id="6451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64" y="1346201"/>
              <a:ext cx="5846762" cy="26017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Oval 15"/>
            <p:cNvSpPr/>
            <p:nvPr/>
          </p:nvSpPr>
          <p:spPr bwMode="auto">
            <a:xfrm>
              <a:off x="3989614" y="2676071"/>
              <a:ext cx="511629" cy="230415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17" name="Straight Connector 16"/>
          <p:cNvCxnSpPr/>
          <p:nvPr/>
        </p:nvCxnSpPr>
        <p:spPr bwMode="auto">
          <a:xfrm>
            <a:off x="515660" y="3829529"/>
            <a:ext cx="797111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099" y="1232468"/>
            <a:ext cx="2848079" cy="145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bjClassifierImageBottom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23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idx="1"/>
          </p:nvPr>
        </p:nvSpPr>
        <p:spPr>
          <a:xfrm>
            <a:off x="359229" y="2993571"/>
            <a:ext cx="8458200" cy="1164771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Arial Narrow" panose="020B0606020202030204" pitchFamily="34" charset="0"/>
              </a:rPr>
              <a:t>JMP Script link (placeholder)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860" y="2198913"/>
            <a:ext cx="7500938" cy="1104901"/>
          </a:xfrm>
        </p:spPr>
        <p:txBody>
          <a:bodyPr/>
          <a:lstStyle/>
          <a:p>
            <a:pPr algn="ctr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Live Demonstration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800" b="0" dirty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633390A-19E4-45D8-8C25-CBDBF9A4EC1D}" type="slidenum">
              <a:rPr lang="en-US" altLang="en-US" smtClean="0"/>
              <a:pPr eaLnBrk="1" hangingPunct="1"/>
              <a:t>25</a:t>
            </a:fld>
            <a:endParaRPr lang="en-US" altLang="en-US" smtClean="0"/>
          </a:p>
        </p:txBody>
      </p:sp>
      <p:pic>
        <p:nvPicPr>
          <p:cNvPr id="8" name="bjClassifierImageBott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Suggested as a multivariate exploratory tool for the assessment of comparability</a:t>
            </a:r>
          </a:p>
          <a:p>
            <a:r>
              <a:rPr lang="en-US" altLang="en-US" dirty="0" smtClean="0"/>
              <a:t>Versatile tool</a:t>
            </a:r>
          </a:p>
          <a:p>
            <a:r>
              <a:rPr lang="en-US" altLang="en-US" dirty="0" smtClean="0"/>
              <a:t>Can be used to identify which variables contribute the most to separation between groups</a:t>
            </a:r>
          </a:p>
          <a:p>
            <a:pPr lvl="1"/>
            <a:r>
              <a:rPr lang="en-US" altLang="en-US" dirty="0" smtClean="0"/>
              <a:t>Prioritize resource allocation</a:t>
            </a:r>
          </a:p>
          <a:p>
            <a:r>
              <a:rPr lang="en-US" altLang="en-US" dirty="0" smtClean="0"/>
              <a:t>Good alternative to Orthogonal-PLS-DA</a:t>
            </a:r>
          </a:p>
        </p:txBody>
      </p:sp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 Narrow" pitchFamily="34" charset="0"/>
              </a:rPr>
              <a:t>Summary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5E9712F-A52E-4922-8144-90E376B9FE0C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000" smtClean="0"/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dirty="0" smtClean="0"/>
              <a:t>Sensitivity analyses</a:t>
            </a:r>
          </a:p>
          <a:p>
            <a:pPr>
              <a:spcAft>
                <a:spcPts val="1200"/>
              </a:spcAft>
            </a:pPr>
            <a:r>
              <a:rPr lang="en-US" altLang="en-US" dirty="0" smtClean="0"/>
              <a:t>Calculate amount of ellipses overlap</a:t>
            </a:r>
          </a:p>
          <a:p>
            <a:pPr>
              <a:spcAft>
                <a:spcPts val="1200"/>
              </a:spcAft>
            </a:pPr>
            <a:r>
              <a:rPr lang="en-US" altLang="en-US" dirty="0" smtClean="0"/>
              <a:t>Develop ‘similarity’ criteria based on amount of overlap of the ellipses (highly similar - different)</a:t>
            </a:r>
          </a:p>
          <a:p>
            <a:pPr>
              <a:spcAft>
                <a:spcPts val="1200"/>
              </a:spcAft>
            </a:pPr>
            <a:r>
              <a:rPr lang="en-US" altLang="en-US" dirty="0" smtClean="0"/>
              <a:t>Mitigation of risk  by defining weights for important variables depending on their potential to impact safety and/or efficacy</a:t>
            </a:r>
          </a:p>
        </p:txBody>
      </p:sp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 Narrow" pitchFamily="34" charset="0"/>
              </a:rPr>
              <a:t>Future Work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CF9FAA5-4B35-4654-B382-D47E598C9658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000" smtClean="0"/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dirty="0" smtClean="0"/>
              <a:t>Nelson L. Afanador, PhD</a:t>
            </a:r>
          </a:p>
          <a:p>
            <a:r>
              <a:rPr lang="en-US" altLang="en-US" dirty="0"/>
              <a:t>Andy Liaw, PhD and Matt Wiener, PhD (2002</a:t>
            </a:r>
            <a:r>
              <a:rPr lang="en-US" altLang="en-US" dirty="0" smtClean="0"/>
              <a:t>).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altLang="en-US" sz="2000" dirty="0" smtClean="0"/>
              <a:t>     Classification </a:t>
            </a:r>
            <a:r>
              <a:rPr lang="en-US" altLang="en-US" sz="2000" dirty="0"/>
              <a:t>and Regression by </a:t>
            </a:r>
            <a:r>
              <a:rPr lang="en-US" altLang="en-US" sz="2000" dirty="0" err="1"/>
              <a:t>randomForest</a:t>
            </a:r>
            <a:r>
              <a:rPr lang="en-US" altLang="en-US" sz="2000" dirty="0"/>
              <a:t>. R News 2(3), </a:t>
            </a:r>
            <a:r>
              <a:rPr lang="en-US" altLang="en-US" sz="2000" dirty="0" smtClean="0"/>
              <a:t>18-22</a:t>
            </a:r>
            <a:r>
              <a:rPr lang="en-US" altLang="en-US" sz="2000" dirty="0"/>
              <a:t>.</a:t>
            </a:r>
          </a:p>
          <a:p>
            <a:pPr>
              <a:spcAft>
                <a:spcPts val="1200"/>
              </a:spcAft>
            </a:pPr>
            <a:r>
              <a:rPr lang="en-US" altLang="en-US" dirty="0" smtClean="0"/>
              <a:t>CMS colleagues</a:t>
            </a:r>
          </a:p>
          <a:p>
            <a:pPr>
              <a:spcAft>
                <a:spcPts val="1200"/>
              </a:spcAft>
            </a:pPr>
            <a:endParaRPr lang="en-US" altLang="en-US" dirty="0" smtClean="0"/>
          </a:p>
        </p:txBody>
      </p:sp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 Narrow" pitchFamily="34" charset="0"/>
              </a:rPr>
              <a:t>Acknowledgments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755D6AC-3402-4E36-BC0D-C487EB306B6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000" smtClean="0"/>
          </a:p>
        </p:txBody>
      </p:sp>
      <p:sp>
        <p:nvSpPr>
          <p:cNvPr id="5" name="Rectangle 4"/>
          <p:cNvSpPr/>
          <p:nvPr/>
        </p:nvSpPr>
        <p:spPr>
          <a:xfrm>
            <a:off x="3090863" y="4167188"/>
            <a:ext cx="518160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rgbClr val="0033CC"/>
                </a:solidFill>
                <a:effectLst>
                  <a:outerShdw blurRad="50800" dist="50800" dir="5400000" algn="ctr" rotWithShape="0">
                    <a:srgbClr val="008080"/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rPr>
              <a:t>Questions?</a:t>
            </a:r>
            <a:endParaRPr lang="en-US" sz="6000" dirty="0">
              <a:solidFill>
                <a:srgbClr val="0033CC"/>
              </a:solidFill>
              <a:effectLst>
                <a:outerShdw blurRad="50800" dist="50800" dir="5400000" algn="ctr" rotWithShape="0">
                  <a:srgbClr val="008080"/>
                </a:outerShdw>
              </a:effectLst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7" name="bjClassifierImageBott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en-US" sz="2000" b="1" dirty="0" smtClean="0"/>
              <a:t>Comparable</a:t>
            </a:r>
            <a:r>
              <a:rPr lang="en-US" sz="2000" dirty="0" smtClean="0"/>
              <a:t> —used to say that two or more things are very similar and can be compared to each other </a:t>
            </a:r>
          </a:p>
          <a:p>
            <a:pPr marL="441325" lvl="1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en-US" altLang="en-US" sz="1200" i="1" dirty="0" smtClean="0"/>
              <a:t>	</a:t>
            </a:r>
            <a:r>
              <a:rPr lang="en-US" altLang="en-US" sz="1400" i="1" dirty="0" err="1" smtClean="0"/>
              <a:t>Merrian</a:t>
            </a:r>
            <a:r>
              <a:rPr lang="en-US" altLang="en-US" sz="1400" i="1" dirty="0" smtClean="0"/>
              <a:t>-Webster dictionary online</a:t>
            </a:r>
            <a:r>
              <a:rPr lang="en-US" altLang="en-US" sz="1800" dirty="0" smtClean="0"/>
              <a:t> </a:t>
            </a:r>
          </a:p>
          <a:p>
            <a:pPr>
              <a:spcAft>
                <a:spcPts val="1200"/>
              </a:spcAft>
              <a:defRPr/>
            </a:pPr>
            <a:r>
              <a:rPr lang="en-US" altLang="en-US" sz="2000" b="1" dirty="0" smtClean="0"/>
              <a:t>ICH Q5E (</a:t>
            </a:r>
            <a:r>
              <a:rPr lang="en-US" sz="2000" dirty="0" smtClean="0"/>
              <a:t>Biotechnological/Biological Products)           </a:t>
            </a:r>
            <a:r>
              <a:rPr lang="en-US" altLang="en-US" sz="2000" dirty="0" smtClean="0"/>
              <a:t>:</a:t>
            </a:r>
          </a:p>
          <a:p>
            <a:pPr marL="796925" lvl="1" indent="-285750"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en-US" altLang="en-US" sz="2000" dirty="0" smtClean="0"/>
              <a:t>“The goal of the comparability exercise is to ascertain that pre- and post-change drug product is comparable in terms of quality, safety, and efficacy.”</a:t>
            </a:r>
          </a:p>
          <a:p>
            <a:pPr marL="796925" lvl="1" indent="-285750"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en-US" altLang="en-US" sz="2000" dirty="0" smtClean="0"/>
              <a:t>“The demonstration of comparability does not necessarily mean that the quality attributes of the pre-change and post-change products are identical; but that they are </a:t>
            </a:r>
            <a:r>
              <a:rPr lang="en-US" altLang="en-US" sz="2000" u="sng" dirty="0" smtClean="0"/>
              <a:t>highly similar </a:t>
            </a:r>
            <a:r>
              <a:rPr lang="en-US" altLang="en-US" sz="2000" dirty="0" smtClean="0"/>
              <a:t>and that the existing knowledge is sufficiently predictive to ensure that any differences in quality attributes have no adverse impact upon safety or efficacy of the drug product.”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 Narrow" pitchFamily="34" charset="0"/>
              </a:rPr>
              <a:t>Definition of Comparability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85B8100-7EC5-475E-9875-D0E1BD6D8FE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000" smtClean="0"/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Univariate methods: </a:t>
            </a:r>
          </a:p>
          <a:p>
            <a:pPr lvl="1">
              <a:defRPr/>
            </a:pPr>
            <a:r>
              <a:rPr lang="en-US" altLang="en-US" dirty="0" smtClean="0"/>
              <a:t>Equivalence</a:t>
            </a:r>
          </a:p>
          <a:p>
            <a:pPr lvl="1">
              <a:defRPr/>
            </a:pPr>
            <a:r>
              <a:rPr lang="en-US" altLang="en-US" dirty="0" smtClean="0"/>
              <a:t>Differences</a:t>
            </a:r>
          </a:p>
          <a:p>
            <a:pPr lvl="1">
              <a:defRPr/>
            </a:pPr>
            <a:r>
              <a:rPr lang="en-US" altLang="en-US" dirty="0" smtClean="0"/>
              <a:t>Intervals</a:t>
            </a:r>
          </a:p>
          <a:p>
            <a:pPr marL="457200" lvl="1" indent="0">
              <a:buNone/>
              <a:defRPr/>
            </a:pPr>
            <a:endParaRPr lang="en-US" altLang="en-US" sz="1800" dirty="0" smtClean="0"/>
          </a:p>
          <a:p>
            <a:pPr>
              <a:defRPr/>
            </a:pPr>
            <a:r>
              <a:rPr lang="en-US" altLang="en-US" dirty="0" smtClean="0"/>
              <a:t>Multivariate methods:</a:t>
            </a:r>
          </a:p>
          <a:p>
            <a:pPr lvl="1">
              <a:defRPr/>
            </a:pPr>
            <a:r>
              <a:rPr lang="en-US" altLang="en-US" dirty="0" smtClean="0"/>
              <a:t>PLS</a:t>
            </a:r>
          </a:p>
          <a:p>
            <a:pPr lvl="1">
              <a:defRPr/>
            </a:pPr>
            <a:r>
              <a:rPr lang="en-US" altLang="en-US" dirty="0" smtClean="0"/>
              <a:t>PCA</a:t>
            </a:r>
          </a:p>
          <a:p>
            <a:pPr lvl="1">
              <a:defRPr/>
            </a:pPr>
            <a:r>
              <a:rPr lang="en-US" altLang="en-US" dirty="0" smtClean="0"/>
              <a:t>Cluster analysis </a:t>
            </a:r>
          </a:p>
          <a:p>
            <a:pPr marL="449262" lvl="1" indent="0">
              <a:buFont typeface="Wingdings" pitchFamily="2" charset="2"/>
              <a:buNone/>
              <a:defRPr/>
            </a:pPr>
            <a:endParaRPr lang="en-US" altLang="en-US" dirty="0" smtClean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Current Pharmaceutical Industry practices to determine comparability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C4F2756-2C58-4B73-8380-C0EE1A65CBD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000" smtClean="0"/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57175" y="1141637"/>
            <a:ext cx="8685439" cy="4678363"/>
          </a:xfrm>
        </p:spPr>
        <p:txBody>
          <a:bodyPr/>
          <a:lstStyle/>
          <a:p>
            <a:r>
              <a:rPr lang="en-US" altLang="en-US" sz="2000" dirty="0" smtClean="0"/>
              <a:t>Multivariate approach, suggested </a:t>
            </a:r>
            <a:r>
              <a:rPr lang="en-US" altLang="en-US" sz="2000" dirty="0"/>
              <a:t>as a multivariate exploratory tool for the assessment of product </a:t>
            </a:r>
            <a:r>
              <a:rPr lang="en-US" altLang="en-US" sz="2000" dirty="0" smtClean="0"/>
              <a:t>comparability</a:t>
            </a:r>
          </a:p>
          <a:p>
            <a:r>
              <a:rPr lang="en-US" altLang="en-US" sz="2000" dirty="0" smtClean="0"/>
              <a:t>Combination of well known multivariate methods:</a:t>
            </a:r>
          </a:p>
          <a:p>
            <a:pPr marL="0" indent="0">
              <a:buNone/>
            </a:pPr>
            <a:r>
              <a:rPr lang="en-US" altLang="en-US" sz="2000" dirty="0"/>
              <a:t> </a:t>
            </a:r>
            <a:r>
              <a:rPr lang="en-US" altLang="en-US" sz="2000" dirty="0" smtClean="0"/>
              <a:t>      Random Forest (RF) -&gt; Principal Coordinate Analysis (</a:t>
            </a:r>
            <a:r>
              <a:rPr lang="en-US" altLang="en-US" sz="2000" dirty="0" err="1" smtClean="0"/>
              <a:t>PCoA</a:t>
            </a:r>
            <a:r>
              <a:rPr lang="en-US" altLang="en-US" sz="2000" dirty="0" smtClean="0"/>
              <a:t>)</a:t>
            </a:r>
          </a:p>
          <a:p>
            <a:r>
              <a:rPr lang="en-US" altLang="en-US" sz="2000" dirty="0" smtClean="0"/>
              <a:t>Accommodates continuous and categorical predictors, responses with two or more levels, and a wide range of number of cases versus </a:t>
            </a:r>
            <a:r>
              <a:rPr lang="en-US" altLang="en-US" sz="2000" dirty="0"/>
              <a:t>n</a:t>
            </a:r>
            <a:r>
              <a:rPr lang="en-US" altLang="en-US" sz="2000" dirty="0" smtClean="0"/>
              <a:t>umber of predictors</a:t>
            </a:r>
          </a:p>
          <a:p>
            <a:r>
              <a:rPr lang="en-US" altLang="en-US" sz="2000" dirty="0" smtClean="0"/>
              <a:t>Observations from different groups that lie close together in a plot of the principal coordinates are for the most part indistinguishable from one another</a:t>
            </a:r>
          </a:p>
          <a:p>
            <a:r>
              <a:rPr lang="en-US" altLang="en-US" sz="2000" dirty="0" smtClean="0"/>
              <a:t>Variable importance from RF analysis can be used </a:t>
            </a:r>
            <a:r>
              <a:rPr lang="en-US" sz="2000" dirty="0"/>
              <a:t>to </a:t>
            </a:r>
            <a:r>
              <a:rPr lang="en-US" sz="2000" dirty="0" smtClean="0"/>
              <a:t>identify which single variables contribute the </a:t>
            </a:r>
            <a:r>
              <a:rPr lang="en-US" sz="2000" dirty="0"/>
              <a:t>most to the separation between </a:t>
            </a:r>
            <a:r>
              <a:rPr lang="en-US" sz="2000" dirty="0" smtClean="0"/>
              <a:t>groups, which can then be used to determine if a more focused approach is needed</a:t>
            </a:r>
          </a:p>
          <a:p>
            <a:pPr lvl="1"/>
            <a:r>
              <a:rPr lang="en-US" altLang="en-US" sz="1800" dirty="0" smtClean="0"/>
              <a:t>Impact of these variables on product safety? On product efficacy?</a:t>
            </a:r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 Narrow" pitchFamily="34" charset="0"/>
              </a:rPr>
              <a:t>Suggested Approach Overview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171E4E8-7DB3-4AE6-8CE7-8ADFE01C47AC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000" smtClean="0"/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 Narrow" pitchFamily="34" charset="0"/>
              </a:rPr>
              <a:t>Algorithm basis</a:t>
            </a:r>
          </a:p>
        </p:txBody>
      </p:sp>
      <p:sp>
        <p:nvSpPr>
          <p:cNvPr id="8196" name="Slide Number Placeholder 2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0A69824-3880-4A6F-847D-C4F6D0A3213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000" smtClean="0"/>
          </a:p>
        </p:txBody>
      </p:sp>
      <p:sp>
        <p:nvSpPr>
          <p:cNvPr id="8195" name="Content Placeholder 3"/>
          <p:cNvSpPr>
            <a:spLocks noGrp="1"/>
          </p:cNvSpPr>
          <p:nvPr>
            <p:ph idx="1"/>
          </p:nvPr>
        </p:nvSpPr>
        <p:spPr>
          <a:xfrm>
            <a:off x="402624" y="1219190"/>
            <a:ext cx="8458200" cy="46783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altLang="en-US" sz="2000" dirty="0"/>
              <a:t>Model the data using </a:t>
            </a:r>
            <a:r>
              <a:rPr lang="en-US" altLang="en-US" sz="2000" dirty="0" smtClean="0"/>
              <a:t>Random Forest (RF) algorithm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en-US" sz="2000" dirty="0" smtClean="0"/>
              <a:t>     (</a:t>
            </a:r>
            <a:r>
              <a:rPr lang="en-US" altLang="en-US" sz="1800" dirty="0" err="1" smtClean="0"/>
              <a:t>Breiman</a:t>
            </a:r>
            <a:r>
              <a:rPr lang="en-US" altLang="en-US" sz="1800" dirty="0" smtClean="0"/>
              <a:t> &amp; Cutler, 2001, as implemented by Liaw &amp; Wiener in R</a:t>
            </a:r>
            <a:r>
              <a:rPr lang="en-US" altLang="en-US" sz="2000" dirty="0" smtClean="0"/>
              <a:t>)</a:t>
            </a:r>
          </a:p>
          <a:p>
            <a:r>
              <a:rPr lang="en-US" altLang="en-US" sz="2000" dirty="0"/>
              <a:t>Obtain dissimilarity matrix from the RF proximity </a:t>
            </a:r>
            <a:r>
              <a:rPr lang="en-US" altLang="en-US" sz="2000" dirty="0" smtClean="0"/>
              <a:t>matrix</a:t>
            </a:r>
          </a:p>
          <a:p>
            <a:pPr marL="400050" lvl="1" indent="0">
              <a:spcAft>
                <a:spcPts val="600"/>
              </a:spcAft>
              <a:buNone/>
            </a:pPr>
            <a:r>
              <a:rPr lang="en-US" altLang="en-US" sz="2000" i="1" dirty="0" smtClean="0"/>
              <a:t>dissimilarity matrix, d</a:t>
            </a:r>
            <a:r>
              <a:rPr lang="en-US" altLang="en-US" sz="2000" dirty="0" smtClean="0"/>
              <a:t> = </a:t>
            </a:r>
            <a:r>
              <a:rPr lang="en-US" altLang="en-US" sz="2000" dirty="0"/>
              <a:t>1 – </a:t>
            </a:r>
            <a:r>
              <a:rPr lang="en-US" altLang="en-US" sz="2000" i="1" dirty="0"/>
              <a:t>proximity </a:t>
            </a:r>
            <a:r>
              <a:rPr lang="en-US" altLang="en-US" sz="2000" i="1" dirty="0" smtClean="0"/>
              <a:t>matrix</a:t>
            </a:r>
          </a:p>
          <a:p>
            <a:pPr>
              <a:spcAft>
                <a:spcPts val="600"/>
              </a:spcAft>
            </a:pPr>
            <a:r>
              <a:rPr lang="en-US" altLang="en-US" sz="2000" dirty="0" smtClean="0"/>
              <a:t>Perform classical multidimensional scaling, also known as Principal Coordinate Analysis </a:t>
            </a:r>
            <a:r>
              <a:rPr lang="en-US" altLang="en-US" sz="1800" dirty="0" smtClean="0"/>
              <a:t>(Gower, 1966)</a:t>
            </a:r>
            <a:r>
              <a:rPr lang="en-US" altLang="en-US" sz="2000" dirty="0" smtClean="0"/>
              <a:t>, of the </a:t>
            </a:r>
            <a:r>
              <a:rPr lang="en-US" altLang="en-US" sz="2000" dirty="0"/>
              <a:t>dissimilarity matrix </a:t>
            </a:r>
            <a:endParaRPr lang="en-US" altLang="en-US" sz="2000" dirty="0" smtClean="0"/>
          </a:p>
          <a:p>
            <a:pPr>
              <a:spcAft>
                <a:spcPts val="600"/>
              </a:spcAft>
            </a:pPr>
            <a:r>
              <a:rPr lang="en-US" altLang="en-US" sz="2000" dirty="0" smtClean="0"/>
              <a:t>Distances between pair of points are Euclidean</a:t>
            </a:r>
          </a:p>
          <a:p>
            <a:pPr>
              <a:spcAft>
                <a:spcPts val="600"/>
              </a:spcAft>
            </a:pPr>
            <a:r>
              <a:rPr lang="en-US" altLang="en-US" sz="2000" dirty="0"/>
              <a:t>Calculate density ellipses for each group on a plot of the </a:t>
            </a:r>
            <a:r>
              <a:rPr lang="en-US" altLang="en-US" sz="2000" dirty="0" smtClean="0"/>
              <a:t>first two Principal Coordinates</a:t>
            </a:r>
          </a:p>
          <a:p>
            <a:pPr>
              <a:spcAft>
                <a:spcPts val="600"/>
              </a:spcAft>
            </a:pPr>
            <a:r>
              <a:rPr lang="en-US" altLang="en-US" sz="2000" dirty="0" smtClean="0"/>
              <a:t>Density ellipse based on bivariate normal distribution</a:t>
            </a:r>
          </a:p>
          <a:p>
            <a:pPr>
              <a:spcAft>
                <a:spcPts val="600"/>
              </a:spcAft>
            </a:pPr>
            <a:r>
              <a:rPr lang="en-US" altLang="en-US" sz="2000" dirty="0"/>
              <a:t>Make statement about similarity based on amount of overlap between pairs of ellipses</a:t>
            </a:r>
            <a:endParaRPr lang="en-US" altLang="en-US" sz="2000" dirty="0" smtClean="0"/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9044616"/>
              </p:ext>
            </p:extLst>
          </p:nvPr>
        </p:nvGraphicFramePr>
        <p:xfrm>
          <a:off x="191407" y="1211297"/>
          <a:ext cx="8675916" cy="492177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70416"/>
                <a:gridCol w="2073252"/>
                <a:gridCol w="2317849"/>
                <a:gridCol w="2514399"/>
              </a:tblGrid>
              <a:tr h="367133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</a:t>
                      </a:r>
                      <a:endParaRPr lang="en-US" sz="1600" dirty="0"/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Discriminant Analysis</a:t>
                      </a:r>
                      <a:endParaRPr lang="en-US" sz="1600" dirty="0"/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PLS</a:t>
                      </a:r>
                      <a:endParaRPr lang="en-US" sz="1600" dirty="0"/>
                    </a:p>
                  </a:txBody>
                  <a:tcPr marL="95384" marR="95384" marT="45712" marB="45712"/>
                </a:tc>
              </a:tr>
              <a:tr h="51814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Predictor Variables</a:t>
                      </a:r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Both Continuous and Categorical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Continuous only (JMP)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Continuous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only (JMP)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</a:tr>
              <a:tr h="51814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Response Variable</a:t>
                      </a:r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Categorical</a:t>
                      </a:r>
                    </a:p>
                    <a:p>
                      <a:r>
                        <a:rPr lang="en-US" sz="1400" dirty="0" smtClean="0"/>
                        <a:t>Single response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Categorical</a:t>
                      </a:r>
                    </a:p>
                    <a:p>
                      <a:r>
                        <a:rPr lang="en-US" sz="1400" dirty="0" smtClean="0"/>
                        <a:t>Single response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Continuous only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Single</a:t>
                      </a:r>
                      <a:r>
                        <a:rPr lang="en-US" sz="1400" baseline="0" dirty="0" smtClean="0"/>
                        <a:t> or multiple 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</a:tr>
              <a:tr h="731501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Data</a:t>
                      </a:r>
                      <a:r>
                        <a:rPr lang="en-US" sz="1400" b="1" baseline="0" dirty="0" smtClean="0"/>
                        <a:t> structure</a:t>
                      </a:r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Accommodates</a:t>
                      </a:r>
                      <a:r>
                        <a:rPr lang="en-US" sz="1400" baseline="0" dirty="0" smtClean="0"/>
                        <a:t> any kind of relationship among variables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Requires assumptions be made with respect to within-group covariance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Modeled relationships are linear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</a:tr>
              <a:tr h="51814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Sample size N vs. No. of predictors</a:t>
                      </a:r>
                      <a:r>
                        <a:rPr lang="en-US" sz="1400" b="1" baseline="0" dirty="0" smtClean="0"/>
                        <a:t> k</a:t>
                      </a:r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Handles</a:t>
                      </a:r>
                      <a:r>
                        <a:rPr lang="en-US" sz="1400" baseline="0" dirty="0" smtClean="0"/>
                        <a:t> k &gt;&gt; N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Requires</a:t>
                      </a:r>
                      <a:r>
                        <a:rPr lang="en-US" sz="1400" baseline="0" dirty="0" smtClean="0"/>
                        <a:t> N &gt; k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Handles</a:t>
                      </a:r>
                      <a:r>
                        <a:rPr lang="en-US" sz="1400" baseline="0" dirty="0" smtClean="0"/>
                        <a:t> k &gt;&gt; N</a:t>
                      </a:r>
                      <a:endParaRPr lang="en-US" sz="1400" dirty="0" smtClean="0"/>
                    </a:p>
                    <a:p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</a:tr>
              <a:tr h="51814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Group </a:t>
                      </a:r>
                      <a:r>
                        <a:rPr lang="en-US" sz="1400" b="1" baseline="0" dirty="0" smtClean="0"/>
                        <a:t>size</a:t>
                      </a:r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Increase in type I error with small </a:t>
                      </a:r>
                      <a:r>
                        <a:rPr lang="en-US" sz="1400" dirty="0" smtClean="0"/>
                        <a:t>group sizes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Efficacy decreases with</a:t>
                      </a:r>
                      <a:r>
                        <a:rPr lang="en-US" sz="1400" baseline="0" dirty="0" smtClean="0"/>
                        <a:t> larger differences in group sizes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Irrelevant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384" marR="95384" marT="45712" marB="45712"/>
                </a:tc>
              </a:tr>
              <a:tr h="11670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Determination</a:t>
                      </a:r>
                      <a:r>
                        <a:rPr lang="en-US" sz="1400" b="1" baseline="0" dirty="0" smtClean="0"/>
                        <a:t> of Variable Importance</a:t>
                      </a:r>
                      <a:endParaRPr lang="en-US" sz="1400" b="1" dirty="0" smtClean="0"/>
                    </a:p>
                    <a:p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Model is fit to maximize node purity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Model</a:t>
                      </a:r>
                      <a:r>
                        <a:rPr lang="en-US" sz="1400" baseline="0" dirty="0" smtClean="0"/>
                        <a:t> is fit to maximize ‘separation’ of groups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Model is fit to find</a:t>
                      </a:r>
                      <a:r>
                        <a:rPr lang="en-US" sz="1400" baseline="0" dirty="0" smtClean="0"/>
                        <a:t> direction of maximum correlation among predictors that explains the maximum variance in the response space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</a:tr>
              <a:tr h="37011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Outliers</a:t>
                      </a:r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Robust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Greatly affected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Variants</a:t>
                      </a:r>
                      <a:r>
                        <a:rPr lang="en-US" sz="1400" baseline="0" dirty="0" smtClean="0"/>
                        <a:t> exist that are robust</a:t>
                      </a:r>
                      <a:endParaRPr lang="en-US" sz="1400" dirty="0">
                        <a:latin typeface="Arial Narrow" panose="020B0606020202030204" pitchFamily="34" charset="0"/>
                      </a:endParaRPr>
                    </a:p>
                  </a:txBody>
                  <a:tcPr marL="95384" marR="95384" marT="45712" marB="45712"/>
                </a:tc>
              </a:tr>
            </a:tbl>
          </a:graphicData>
        </a:graphic>
      </p:graphicFrame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 Narrow" pitchFamily="34" charset="0"/>
              </a:rPr>
              <a:t>Comparison to other Multivariate Approaches</a:t>
            </a: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22513BF-F83D-4C85-B2EA-7EF3FCD1A71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000" smtClean="0"/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 smtClean="0"/>
              <a:t>Handling of k &gt;&gt;N</a:t>
            </a:r>
          </a:p>
          <a:p>
            <a:pPr>
              <a:defRPr/>
            </a:pPr>
            <a:r>
              <a:rPr lang="en-US" sz="2000" dirty="0" smtClean="0"/>
              <a:t>They do not expect linear features or even features that interact linearly.</a:t>
            </a:r>
          </a:p>
          <a:p>
            <a:pPr>
              <a:defRPr/>
            </a:pPr>
            <a:r>
              <a:rPr lang="en-US" sz="2000" dirty="0" smtClean="0"/>
              <a:t>Handling of continuous and categorical variables</a:t>
            </a:r>
          </a:p>
          <a:p>
            <a:pPr>
              <a:defRPr/>
            </a:pPr>
            <a:r>
              <a:rPr lang="en-US" sz="2000" dirty="0" smtClean="0"/>
              <a:t>Handling of missing values</a:t>
            </a:r>
          </a:p>
          <a:p>
            <a:pPr>
              <a:defRPr/>
            </a:pPr>
            <a:r>
              <a:rPr lang="en-US" sz="2000" dirty="0" smtClean="0"/>
              <a:t>Robust to outliers</a:t>
            </a:r>
          </a:p>
          <a:p>
            <a:pPr>
              <a:defRPr/>
            </a:pPr>
            <a:r>
              <a:rPr lang="en-US" sz="2000" dirty="0" smtClean="0"/>
              <a:t>Robust against </a:t>
            </a:r>
            <a:r>
              <a:rPr lang="en-US" sz="2000" dirty="0" err="1" smtClean="0"/>
              <a:t>overfitting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Built-in cross-validation</a:t>
            </a:r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Disadvantages:</a:t>
            </a:r>
          </a:p>
          <a:p>
            <a:pPr lvl="1">
              <a:defRPr/>
            </a:pPr>
            <a:r>
              <a:rPr lang="en-US" sz="1800" dirty="0" smtClean="0"/>
              <a:t>Ability to extract linear combinations of features</a:t>
            </a:r>
          </a:p>
          <a:p>
            <a:pPr lvl="1">
              <a:defRPr/>
            </a:pPr>
            <a:r>
              <a:rPr lang="en-US" sz="1800" dirty="0" smtClean="0"/>
              <a:t>Interpretability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000" dirty="0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 Narrow" pitchFamily="34" charset="0"/>
              </a:rPr>
              <a:t>Advantages of Random Forest models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018BC23-0793-44FE-97FF-4B1AB1CDC05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000" smtClean="0"/>
          </a:p>
        </p:txBody>
      </p:sp>
      <p:pic>
        <p:nvPicPr>
          <p:cNvPr id="7" name="bjClassifierImageBott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9" r="9882"/>
          <a:stretch>
            <a:fillRect/>
          </a:stretch>
        </p:blipFill>
        <p:spPr bwMode="auto">
          <a:xfrm>
            <a:off x="298450" y="1431925"/>
            <a:ext cx="2493963" cy="241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 Narrow" pitchFamily="34" charset="0"/>
              </a:rPr>
              <a:t>Random Forest model</a:t>
            </a:r>
          </a:p>
        </p:txBody>
      </p:sp>
      <p:sp>
        <p:nvSpPr>
          <p:cNvPr id="11268" name="Slide Number Placeholder 2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8483CC0-0A0E-41EE-8AC1-EF546A55899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000" smtClean="0"/>
          </a:p>
        </p:txBody>
      </p:sp>
      <p:pic>
        <p:nvPicPr>
          <p:cNvPr id="11269" name="Picture 3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5" r="9875"/>
          <a:stretch>
            <a:fillRect/>
          </a:stretch>
        </p:blipFill>
        <p:spPr bwMode="auto">
          <a:xfrm>
            <a:off x="3308350" y="1479550"/>
            <a:ext cx="2182813" cy="21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1257300"/>
            <a:ext cx="381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ight Arrow 14"/>
          <p:cNvSpPr/>
          <p:nvPr/>
        </p:nvSpPr>
        <p:spPr>
          <a:xfrm flipH="1">
            <a:off x="2862263" y="2241550"/>
            <a:ext cx="390525" cy="233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5588000" y="2239963"/>
            <a:ext cx="390525" cy="234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73" name="TextBox 251"/>
          <p:cNvSpPr txBox="1">
            <a:spLocks noChangeArrowheads="1"/>
          </p:cNvSpPr>
          <p:nvPr/>
        </p:nvSpPr>
        <p:spPr bwMode="auto">
          <a:xfrm>
            <a:off x="2924968" y="4281289"/>
            <a:ext cx="319167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080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080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/>
              <a:t>Each tree is built on a bootstrap sample of the </a:t>
            </a:r>
            <a:r>
              <a:rPr lang="en-US" altLang="en-US" sz="1800" dirty="0" smtClean="0"/>
              <a:t>data (training set), </a:t>
            </a:r>
            <a:r>
              <a:rPr lang="en-US" altLang="en-US" sz="1800" dirty="0"/>
              <a:t>no pruning </a:t>
            </a:r>
          </a:p>
        </p:txBody>
      </p:sp>
      <p:grpSp>
        <p:nvGrpSpPr>
          <p:cNvPr id="11274" name="Group 278"/>
          <p:cNvGrpSpPr>
            <a:grpSpLocks/>
          </p:cNvGrpSpPr>
          <p:nvPr/>
        </p:nvGrpSpPr>
        <p:grpSpPr bwMode="auto">
          <a:xfrm>
            <a:off x="6186488" y="3860800"/>
            <a:ext cx="3121025" cy="2771775"/>
            <a:chOff x="5316172" y="3795215"/>
            <a:chExt cx="3120255" cy="2772346"/>
          </a:xfrm>
        </p:grpSpPr>
        <p:grpSp>
          <p:nvGrpSpPr>
            <p:cNvPr id="11312" name="Group 133"/>
            <p:cNvGrpSpPr>
              <a:grpSpLocks/>
            </p:cNvGrpSpPr>
            <p:nvPr/>
          </p:nvGrpSpPr>
          <p:grpSpPr bwMode="auto">
            <a:xfrm>
              <a:off x="5316172" y="3795215"/>
              <a:ext cx="3120255" cy="2444528"/>
              <a:chOff x="490872" y="3778380"/>
              <a:chExt cx="3120688" cy="2444818"/>
            </a:xfrm>
          </p:grpSpPr>
          <p:sp>
            <p:nvSpPr>
              <p:cNvPr id="48" name="Flowchart: Connector 47"/>
              <p:cNvSpPr/>
              <p:nvPr/>
            </p:nvSpPr>
            <p:spPr>
              <a:xfrm>
                <a:off x="1643273" y="3778380"/>
                <a:ext cx="498421" cy="371596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dirty="0">
                    <a:solidFill>
                      <a:schemeClr val="tx1"/>
                    </a:solidFill>
                    <a:latin typeface="+mj-lt"/>
                  </a:rPr>
                  <a:t>X1 </a:t>
                </a:r>
              </a:p>
            </p:txBody>
          </p:sp>
          <p:sp>
            <p:nvSpPr>
              <p:cNvPr id="49" name="Flowchart: Connector 48"/>
              <p:cNvSpPr/>
              <p:nvPr/>
            </p:nvSpPr>
            <p:spPr>
              <a:xfrm>
                <a:off x="2336935" y="4319894"/>
                <a:ext cx="460325" cy="347775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+mj-lt"/>
                  </a:rPr>
                  <a:t>X2 </a:t>
                </a:r>
              </a:p>
            </p:txBody>
          </p:sp>
          <p:cxnSp>
            <p:nvCxnSpPr>
              <p:cNvPr id="50" name="Straight Arrow Connector 49"/>
              <p:cNvCxnSpPr>
                <a:stCxn id="48" idx="3"/>
                <a:endCxn id="58" idx="7"/>
              </p:cNvCxnSpPr>
              <p:nvPr/>
            </p:nvCxnSpPr>
            <p:spPr>
              <a:xfrm flipH="1">
                <a:off x="1392475" y="4095983"/>
                <a:ext cx="323815" cy="22073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stCxn id="48" idx="5"/>
                <a:endCxn id="49" idx="0"/>
              </p:cNvCxnSpPr>
              <p:nvPr/>
            </p:nvCxnSpPr>
            <p:spPr>
              <a:xfrm>
                <a:off x="2068677" y="4095983"/>
                <a:ext cx="498421" cy="2239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23" name="TextBox 56"/>
              <p:cNvSpPr txBox="1">
                <a:spLocks noChangeArrowheads="1"/>
              </p:cNvSpPr>
              <p:nvPr/>
            </p:nvSpPr>
            <p:spPr bwMode="auto">
              <a:xfrm>
                <a:off x="975294" y="4037250"/>
                <a:ext cx="508546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&lt; 0.62</a:t>
                </a:r>
              </a:p>
            </p:txBody>
          </p:sp>
          <p:sp>
            <p:nvSpPr>
              <p:cNvPr id="11324" name="TextBox 57"/>
              <p:cNvSpPr txBox="1">
                <a:spLocks noChangeArrowheads="1"/>
              </p:cNvSpPr>
              <p:nvPr/>
            </p:nvSpPr>
            <p:spPr bwMode="auto">
              <a:xfrm>
                <a:off x="2271773" y="4044211"/>
                <a:ext cx="505340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≥ 0.62</a:t>
                </a:r>
              </a:p>
            </p:txBody>
          </p:sp>
          <p:cxnSp>
            <p:nvCxnSpPr>
              <p:cNvPr id="54" name="Straight Arrow Connector 53"/>
              <p:cNvCxnSpPr>
                <a:stCxn id="49" idx="3"/>
                <a:endCxn id="67" idx="0"/>
              </p:cNvCxnSpPr>
              <p:nvPr/>
            </p:nvCxnSpPr>
            <p:spPr>
              <a:xfrm flipH="1">
                <a:off x="2222647" y="4616852"/>
                <a:ext cx="180955" cy="4208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stCxn id="58" idx="3"/>
                <a:endCxn id="277" idx="0"/>
              </p:cNvCxnSpPr>
              <p:nvPr/>
            </p:nvCxnSpPr>
            <p:spPr>
              <a:xfrm flipH="1">
                <a:off x="762305" y="4562859"/>
                <a:ext cx="304767" cy="30966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27" name="TextBox 60"/>
              <p:cNvSpPr txBox="1">
                <a:spLocks noChangeArrowheads="1"/>
              </p:cNvSpPr>
              <p:nvPr/>
            </p:nvSpPr>
            <p:spPr bwMode="auto">
              <a:xfrm>
                <a:off x="1848003" y="4630278"/>
                <a:ext cx="572672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&lt; 1.495</a:t>
                </a:r>
              </a:p>
            </p:txBody>
          </p:sp>
          <p:sp>
            <p:nvSpPr>
              <p:cNvPr id="11328" name="TextBox 61"/>
              <p:cNvSpPr txBox="1">
                <a:spLocks noChangeArrowheads="1"/>
              </p:cNvSpPr>
              <p:nvPr/>
            </p:nvSpPr>
            <p:spPr bwMode="auto">
              <a:xfrm>
                <a:off x="2851639" y="4630278"/>
                <a:ext cx="759921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≥ 1.495</a:t>
                </a:r>
              </a:p>
            </p:txBody>
          </p:sp>
          <p:sp>
            <p:nvSpPr>
              <p:cNvPr id="58" name="Flowchart: Connector 57"/>
              <p:cNvSpPr/>
              <p:nvPr/>
            </p:nvSpPr>
            <p:spPr>
              <a:xfrm>
                <a:off x="998817" y="4265901"/>
                <a:ext cx="460325" cy="347775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+mj-lt"/>
                  </a:rPr>
                  <a:t>X1</a:t>
                </a:r>
              </a:p>
            </p:txBody>
          </p:sp>
          <p:cxnSp>
            <p:nvCxnSpPr>
              <p:cNvPr id="59" name="Straight Arrow Connector 58"/>
              <p:cNvCxnSpPr>
                <a:stCxn id="49" idx="5"/>
                <a:endCxn id="286" idx="0"/>
              </p:cNvCxnSpPr>
              <p:nvPr/>
            </p:nvCxnSpPr>
            <p:spPr>
              <a:xfrm>
                <a:off x="2729005" y="4616852"/>
                <a:ext cx="369847" cy="3414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>
                <a:stCxn id="58" idx="5"/>
                <a:endCxn id="278" idx="0"/>
              </p:cNvCxnSpPr>
              <p:nvPr/>
            </p:nvCxnSpPr>
            <p:spPr>
              <a:xfrm>
                <a:off x="1392475" y="4562859"/>
                <a:ext cx="212702" cy="29537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32" name="TextBox 65"/>
              <p:cNvSpPr txBox="1">
                <a:spLocks noChangeArrowheads="1"/>
              </p:cNvSpPr>
              <p:nvPr/>
            </p:nvSpPr>
            <p:spPr bwMode="auto">
              <a:xfrm>
                <a:off x="490872" y="4562582"/>
                <a:ext cx="508546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&lt; 0.34</a:t>
                </a:r>
              </a:p>
            </p:txBody>
          </p:sp>
          <p:sp>
            <p:nvSpPr>
              <p:cNvPr id="11333" name="TextBox 66"/>
              <p:cNvSpPr txBox="1">
                <a:spLocks noChangeArrowheads="1"/>
              </p:cNvSpPr>
              <p:nvPr/>
            </p:nvSpPr>
            <p:spPr bwMode="auto">
              <a:xfrm>
                <a:off x="1439956" y="4553693"/>
                <a:ext cx="505340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≥ 0.34</a:t>
                </a:r>
              </a:p>
            </p:txBody>
          </p:sp>
          <p:sp>
            <p:nvSpPr>
              <p:cNvPr id="67" name="Flowchart: Connector 66"/>
              <p:cNvSpPr/>
              <p:nvPr/>
            </p:nvSpPr>
            <p:spPr>
              <a:xfrm>
                <a:off x="1992485" y="5037676"/>
                <a:ext cx="458737" cy="347775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+mj-lt"/>
                  </a:rPr>
                  <a:t>X1 </a:t>
                </a:r>
              </a:p>
            </p:txBody>
          </p:sp>
          <p:cxnSp>
            <p:nvCxnSpPr>
              <p:cNvPr id="68" name="Straight Arrow Connector 67"/>
              <p:cNvCxnSpPr>
                <a:stCxn id="67" idx="3"/>
                <a:endCxn id="72" idx="0"/>
              </p:cNvCxnSpPr>
              <p:nvPr/>
            </p:nvCxnSpPr>
            <p:spPr>
              <a:xfrm flipH="1">
                <a:off x="1800418" y="5334635"/>
                <a:ext cx="258735" cy="3033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36" name="TextBox 119"/>
              <p:cNvSpPr txBox="1">
                <a:spLocks noChangeArrowheads="1"/>
              </p:cNvSpPr>
              <p:nvPr/>
            </p:nvSpPr>
            <p:spPr bwMode="auto">
              <a:xfrm>
                <a:off x="1470261" y="5306375"/>
                <a:ext cx="572672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&lt; 0.745</a:t>
                </a:r>
              </a:p>
            </p:txBody>
          </p:sp>
          <p:sp>
            <p:nvSpPr>
              <p:cNvPr id="11337" name="TextBox 120"/>
              <p:cNvSpPr txBox="1">
                <a:spLocks noChangeArrowheads="1"/>
              </p:cNvSpPr>
              <p:nvPr/>
            </p:nvSpPr>
            <p:spPr bwMode="auto">
              <a:xfrm>
                <a:off x="2425219" y="5302855"/>
                <a:ext cx="571910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≥ 0.745</a:t>
                </a:r>
              </a:p>
            </p:txBody>
          </p:sp>
          <p:cxnSp>
            <p:nvCxnSpPr>
              <p:cNvPr id="71" name="Straight Arrow Connector 70"/>
              <p:cNvCxnSpPr>
                <a:stCxn id="67" idx="5"/>
                <a:endCxn id="293" idx="0"/>
              </p:cNvCxnSpPr>
              <p:nvPr/>
            </p:nvCxnSpPr>
            <p:spPr>
              <a:xfrm>
                <a:off x="2384555" y="5334635"/>
                <a:ext cx="307942" cy="31601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Flowchart: Connector 71"/>
              <p:cNvSpPr/>
              <p:nvPr/>
            </p:nvSpPr>
            <p:spPr>
              <a:xfrm>
                <a:off x="1570255" y="5637946"/>
                <a:ext cx="460325" cy="347775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+mj-lt"/>
                  </a:rPr>
                  <a:t>X2 </a:t>
                </a:r>
              </a:p>
            </p:txBody>
          </p:sp>
          <p:cxnSp>
            <p:nvCxnSpPr>
              <p:cNvPr id="73" name="Straight Arrow Connector 72"/>
              <p:cNvCxnSpPr>
                <a:stCxn id="72" idx="3"/>
                <a:endCxn id="301" idx="0"/>
              </p:cNvCxnSpPr>
              <p:nvPr/>
            </p:nvCxnSpPr>
            <p:spPr>
              <a:xfrm flipH="1">
                <a:off x="1440094" y="5934904"/>
                <a:ext cx="198416" cy="28901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41" name="TextBox 125"/>
              <p:cNvSpPr txBox="1">
                <a:spLocks noChangeArrowheads="1"/>
              </p:cNvSpPr>
              <p:nvPr/>
            </p:nvSpPr>
            <p:spPr bwMode="auto">
              <a:xfrm>
                <a:off x="2033223" y="5939856"/>
                <a:ext cx="680826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≥ 0.195</a:t>
                </a:r>
              </a:p>
            </p:txBody>
          </p:sp>
          <p:cxnSp>
            <p:nvCxnSpPr>
              <p:cNvPr id="75" name="Straight Arrow Connector 74"/>
              <p:cNvCxnSpPr>
                <a:stCxn id="72" idx="5"/>
                <a:endCxn id="303" idx="0"/>
              </p:cNvCxnSpPr>
              <p:nvPr/>
            </p:nvCxnSpPr>
            <p:spPr>
              <a:xfrm>
                <a:off x="1963913" y="5934904"/>
                <a:ext cx="242861" cy="28107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43" name="TextBox 148"/>
              <p:cNvSpPr txBox="1">
                <a:spLocks noChangeArrowheads="1"/>
              </p:cNvSpPr>
              <p:nvPr/>
            </p:nvSpPr>
            <p:spPr bwMode="auto">
              <a:xfrm>
                <a:off x="1022619" y="5942636"/>
                <a:ext cx="669644" cy="230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8080"/>
                  </a:buClr>
                  <a:buSzPct val="65000"/>
                  <a:buFont typeface="Wingdings" pitchFamily="2" charset="2"/>
                  <a:buChar char="¡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5000"/>
                  <a:buFont typeface="Wingdings" pitchFamily="2" charset="2"/>
                  <a:buChar char="¡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8080"/>
                  </a:buClr>
                  <a:buSzPct val="70000"/>
                  <a:buFont typeface="Wingdings" pitchFamily="2" charset="2"/>
                  <a:buChar char="n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&lt; 0.195</a:t>
                </a:r>
              </a:p>
            </p:txBody>
          </p:sp>
        </p:grpSp>
        <p:sp>
          <p:nvSpPr>
            <p:cNvPr id="277" name="Rectangle 276"/>
            <p:cNvSpPr/>
            <p:nvPr/>
          </p:nvSpPr>
          <p:spPr>
            <a:xfrm>
              <a:off x="5373308" y="4889228"/>
              <a:ext cx="430106" cy="327092"/>
            </a:xfrm>
            <a:prstGeom prst="rect">
              <a:avLst/>
            </a:prstGeom>
            <a:solidFill>
              <a:srgbClr val="0033CC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6216062" y="4874937"/>
              <a:ext cx="430107" cy="328681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7709531" y="4974971"/>
              <a:ext cx="430106" cy="328680"/>
            </a:xfrm>
            <a:prstGeom prst="rect">
              <a:avLst/>
            </a:prstGeom>
            <a:solidFill>
              <a:srgbClr val="0033CC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7301644" y="5667264"/>
              <a:ext cx="430107" cy="328680"/>
            </a:xfrm>
            <a:prstGeom prst="rect">
              <a:avLst/>
            </a:prstGeom>
            <a:solidFill>
              <a:srgbClr val="00FF00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6049416" y="6240469"/>
              <a:ext cx="431693" cy="327092"/>
            </a:xfrm>
            <a:prstGeom prst="rect">
              <a:avLst/>
            </a:prstGeom>
            <a:solidFill>
              <a:srgbClr val="00FF00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6815989" y="6232530"/>
              <a:ext cx="430107" cy="327092"/>
            </a:xfrm>
            <a:prstGeom prst="rect">
              <a:avLst/>
            </a:prstGeom>
            <a:solidFill>
              <a:srgbClr val="0033CC"/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tx1"/>
                  </a:solidFill>
                </a:rPr>
                <a:t>C</a:t>
              </a:r>
            </a:p>
          </p:txBody>
        </p:sp>
      </p:grpSp>
      <p:grpSp>
        <p:nvGrpSpPr>
          <p:cNvPr id="11275" name="Group 195"/>
          <p:cNvGrpSpPr>
            <a:grpSpLocks/>
          </p:cNvGrpSpPr>
          <p:nvPr/>
        </p:nvGrpSpPr>
        <p:grpSpPr bwMode="auto">
          <a:xfrm>
            <a:off x="68263" y="3852863"/>
            <a:ext cx="3040062" cy="2640012"/>
            <a:chOff x="68702" y="3853291"/>
            <a:chExt cx="3039743" cy="2639996"/>
          </a:xfrm>
        </p:grpSpPr>
        <p:grpSp>
          <p:nvGrpSpPr>
            <p:cNvPr id="11279" name="Group 250"/>
            <p:cNvGrpSpPr>
              <a:grpSpLocks/>
            </p:cNvGrpSpPr>
            <p:nvPr/>
          </p:nvGrpSpPr>
          <p:grpSpPr bwMode="auto">
            <a:xfrm>
              <a:off x="68702" y="3853291"/>
              <a:ext cx="2696703" cy="2639996"/>
              <a:chOff x="14272" y="3907721"/>
              <a:chExt cx="2696703" cy="2639996"/>
            </a:xfrm>
          </p:grpSpPr>
          <p:grpSp>
            <p:nvGrpSpPr>
              <p:cNvPr id="11282" name="Group 108"/>
              <p:cNvGrpSpPr>
                <a:grpSpLocks/>
              </p:cNvGrpSpPr>
              <p:nvPr/>
            </p:nvGrpSpPr>
            <p:grpSpPr bwMode="auto">
              <a:xfrm>
                <a:off x="14272" y="3907721"/>
                <a:ext cx="2481511" cy="2312177"/>
                <a:chOff x="5112237" y="3772374"/>
                <a:chExt cx="2481511" cy="2312177"/>
              </a:xfrm>
            </p:grpSpPr>
            <p:sp>
              <p:nvSpPr>
                <p:cNvPr id="110" name="Flowchart: Connector 109"/>
                <p:cNvSpPr/>
                <p:nvPr/>
              </p:nvSpPr>
              <p:spPr>
                <a:xfrm>
                  <a:off x="6558297" y="3772374"/>
                  <a:ext cx="498423" cy="371473"/>
                </a:xfrm>
                <a:prstGeom prst="flowChartConnector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1000" dirty="0">
                      <a:solidFill>
                        <a:schemeClr val="tx1"/>
                      </a:solidFill>
                      <a:latin typeface="+mj-lt"/>
                    </a:rPr>
                    <a:t>X2 </a:t>
                  </a:r>
                </a:p>
              </p:txBody>
            </p:sp>
            <p:sp>
              <p:nvSpPr>
                <p:cNvPr id="111" name="Flowchart: Connector 110"/>
                <p:cNvSpPr/>
                <p:nvPr/>
              </p:nvSpPr>
              <p:spPr>
                <a:xfrm>
                  <a:off x="6161464" y="4307358"/>
                  <a:ext cx="487312" cy="346073"/>
                </a:xfrm>
                <a:prstGeom prst="flowChartConnector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900" dirty="0">
                      <a:solidFill>
                        <a:schemeClr val="tx1"/>
                      </a:solidFill>
                      <a:latin typeface="+mj-lt"/>
                    </a:rPr>
                    <a:t>X2 </a:t>
                  </a:r>
                </a:p>
              </p:txBody>
            </p:sp>
            <p:cxnSp>
              <p:nvCxnSpPr>
                <p:cNvPr id="112" name="Straight Arrow Connector 111"/>
                <p:cNvCxnSpPr>
                  <a:stCxn id="110" idx="5"/>
                  <a:endCxn id="194" idx="0"/>
                </p:cNvCxnSpPr>
                <p:nvPr/>
              </p:nvCxnSpPr>
              <p:spPr>
                <a:xfrm>
                  <a:off x="6983703" y="4089872"/>
                  <a:ext cx="257148" cy="207961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Arrow Connector 112"/>
                <p:cNvCxnSpPr>
                  <a:stCxn id="110" idx="3"/>
                  <a:endCxn id="111" idx="0"/>
                </p:cNvCxnSpPr>
                <p:nvPr/>
              </p:nvCxnSpPr>
              <p:spPr>
                <a:xfrm flipH="1">
                  <a:off x="6404327" y="4089872"/>
                  <a:ext cx="226988" cy="21748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296" name="TextBox 174"/>
                <p:cNvSpPr txBox="1">
                  <a:spLocks noChangeArrowheads="1"/>
                </p:cNvSpPr>
                <p:nvPr/>
              </p:nvSpPr>
              <p:spPr bwMode="auto">
                <a:xfrm>
                  <a:off x="6106564" y="4025917"/>
                  <a:ext cx="508473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&lt; 0.92</a:t>
                  </a:r>
                </a:p>
              </p:txBody>
            </p:sp>
            <p:sp>
              <p:nvSpPr>
                <p:cNvPr id="11297" name="TextBox 175"/>
                <p:cNvSpPr txBox="1">
                  <a:spLocks noChangeArrowheads="1"/>
                </p:cNvSpPr>
                <p:nvPr/>
              </p:nvSpPr>
              <p:spPr bwMode="auto">
                <a:xfrm>
                  <a:off x="7039527" y="4021740"/>
                  <a:ext cx="505267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≥ 0.92</a:t>
                  </a:r>
                </a:p>
              </p:txBody>
            </p:sp>
            <p:cxnSp>
              <p:nvCxnSpPr>
                <p:cNvPr id="116" name="Straight Arrow Connector 115"/>
                <p:cNvCxnSpPr>
                  <a:stCxn id="111" idx="3"/>
                  <a:endCxn id="185" idx="0"/>
                </p:cNvCxnSpPr>
                <p:nvPr/>
              </p:nvCxnSpPr>
              <p:spPr>
                <a:xfrm flipH="1">
                  <a:off x="5905904" y="4602631"/>
                  <a:ext cx="326991" cy="29209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299" name="TextBox 178"/>
                <p:cNvSpPr txBox="1">
                  <a:spLocks noChangeArrowheads="1"/>
                </p:cNvSpPr>
                <p:nvPr/>
              </p:nvSpPr>
              <p:spPr bwMode="auto">
                <a:xfrm>
                  <a:off x="5627261" y="4586028"/>
                  <a:ext cx="508473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&lt; 0.52</a:t>
                  </a:r>
                </a:p>
              </p:txBody>
            </p:sp>
            <p:sp>
              <p:nvSpPr>
                <p:cNvPr id="11300" name="TextBox 179"/>
                <p:cNvSpPr txBox="1">
                  <a:spLocks noChangeArrowheads="1"/>
                </p:cNvSpPr>
                <p:nvPr/>
              </p:nvSpPr>
              <p:spPr bwMode="auto">
                <a:xfrm>
                  <a:off x="6756380" y="4607329"/>
                  <a:ext cx="520700" cy="231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≥ 0.52</a:t>
                  </a:r>
                </a:p>
              </p:txBody>
            </p:sp>
            <p:cxnSp>
              <p:nvCxnSpPr>
                <p:cNvPr id="121" name="Straight Arrow Connector 120"/>
                <p:cNvCxnSpPr>
                  <a:stCxn id="111" idx="5"/>
                  <a:endCxn id="126" idx="1"/>
                </p:cNvCxnSpPr>
                <p:nvPr/>
              </p:nvCxnSpPr>
              <p:spPr>
                <a:xfrm>
                  <a:off x="6577345" y="4602631"/>
                  <a:ext cx="479375" cy="29844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Flowchart: Connector 125"/>
                <p:cNvSpPr/>
                <p:nvPr/>
              </p:nvSpPr>
              <p:spPr>
                <a:xfrm>
                  <a:off x="6990052" y="4850279"/>
                  <a:ext cx="460327" cy="347661"/>
                </a:xfrm>
                <a:prstGeom prst="flowChartConnector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900" dirty="0">
                      <a:solidFill>
                        <a:schemeClr val="tx1"/>
                      </a:solidFill>
                      <a:latin typeface="+mj-lt"/>
                    </a:rPr>
                    <a:t>X1 </a:t>
                  </a:r>
                </a:p>
              </p:txBody>
            </p:sp>
            <p:cxnSp>
              <p:nvCxnSpPr>
                <p:cNvPr id="127" name="Straight Arrow Connector 126"/>
                <p:cNvCxnSpPr>
                  <a:stCxn id="185" idx="5"/>
                  <a:endCxn id="131" idx="0"/>
                </p:cNvCxnSpPr>
                <p:nvPr/>
              </p:nvCxnSpPr>
              <p:spPr>
                <a:xfrm>
                  <a:off x="6069399" y="5190002"/>
                  <a:ext cx="141273" cy="258761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04" name="TextBox 191"/>
                <p:cNvSpPr txBox="1">
                  <a:spLocks noChangeArrowheads="1"/>
                </p:cNvSpPr>
                <p:nvPr/>
              </p:nvSpPr>
              <p:spPr bwMode="auto">
                <a:xfrm>
                  <a:off x="5445021" y="5796651"/>
                  <a:ext cx="572593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&lt; 0.405</a:t>
                  </a:r>
                </a:p>
              </p:txBody>
            </p:sp>
            <p:sp>
              <p:nvSpPr>
                <p:cNvPr id="11305" name="TextBox 192"/>
                <p:cNvSpPr txBox="1">
                  <a:spLocks noChangeArrowheads="1"/>
                </p:cNvSpPr>
                <p:nvPr/>
              </p:nvSpPr>
              <p:spPr bwMode="auto">
                <a:xfrm>
                  <a:off x="6440427" y="5796651"/>
                  <a:ext cx="697222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≥ 0.405</a:t>
                  </a:r>
                </a:p>
              </p:txBody>
            </p:sp>
            <p:cxnSp>
              <p:nvCxnSpPr>
                <p:cNvPr id="130" name="Straight Arrow Connector 129"/>
                <p:cNvCxnSpPr>
                  <a:stCxn id="126" idx="5"/>
                  <a:endCxn id="227" idx="0"/>
                </p:cNvCxnSpPr>
                <p:nvPr/>
              </p:nvCxnSpPr>
              <p:spPr>
                <a:xfrm>
                  <a:off x="7382124" y="5147141"/>
                  <a:ext cx="211115" cy="320673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Flowchart: Connector 130"/>
                <p:cNvSpPr/>
                <p:nvPr/>
              </p:nvSpPr>
              <p:spPr>
                <a:xfrm>
                  <a:off x="5980508" y="5448764"/>
                  <a:ext cx="460327" cy="347660"/>
                </a:xfrm>
                <a:prstGeom prst="flowChartConnector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900" dirty="0">
                      <a:solidFill>
                        <a:schemeClr val="tx1"/>
                      </a:solidFill>
                      <a:latin typeface="+mj-lt"/>
                    </a:rPr>
                    <a:t>X2 </a:t>
                  </a:r>
                </a:p>
              </p:txBody>
            </p:sp>
            <p:cxnSp>
              <p:nvCxnSpPr>
                <p:cNvPr id="132" name="Straight Arrow Connector 131"/>
                <p:cNvCxnSpPr>
                  <a:stCxn id="131" idx="3"/>
                  <a:endCxn id="225" idx="0"/>
                </p:cNvCxnSpPr>
                <p:nvPr/>
              </p:nvCxnSpPr>
              <p:spPr>
                <a:xfrm flipH="1">
                  <a:off x="5891617" y="5745624"/>
                  <a:ext cx="155559" cy="33813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09" name="TextBox 196"/>
                <p:cNvSpPr txBox="1">
                  <a:spLocks noChangeArrowheads="1"/>
                </p:cNvSpPr>
                <p:nvPr/>
              </p:nvSpPr>
              <p:spPr bwMode="auto">
                <a:xfrm>
                  <a:off x="6035182" y="5120023"/>
                  <a:ext cx="674460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≥ 0.195</a:t>
                  </a:r>
                </a:p>
              </p:txBody>
            </p:sp>
            <p:sp>
              <p:nvSpPr>
                <p:cNvPr id="11310" name="TextBox 198"/>
                <p:cNvSpPr txBox="1">
                  <a:spLocks noChangeArrowheads="1"/>
                </p:cNvSpPr>
                <p:nvPr/>
              </p:nvSpPr>
              <p:spPr bwMode="auto">
                <a:xfrm>
                  <a:off x="5112237" y="5115795"/>
                  <a:ext cx="689395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65000"/>
                    <a:buFont typeface="Wingdings" pitchFamily="2" charset="2"/>
                    <a:buChar char="¡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5000"/>
                    <a:buFont typeface="Wingdings" pitchFamily="2" charset="2"/>
                    <a:buChar char="¡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8080"/>
                    </a:buClr>
                    <a:buSzPct val="70000"/>
                    <a:buFont typeface="Wingdings" pitchFamily="2" charset="2"/>
                    <a:buChar char="n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900"/>
                    <a:t>&lt; 0.195</a:t>
                  </a:r>
                </a:p>
              </p:txBody>
            </p:sp>
            <p:cxnSp>
              <p:nvCxnSpPr>
                <p:cNvPr id="135" name="Straight Arrow Connector 134"/>
                <p:cNvCxnSpPr>
                  <a:stCxn id="131" idx="5"/>
                  <a:endCxn id="226" idx="0"/>
                </p:cNvCxnSpPr>
                <p:nvPr/>
              </p:nvCxnSpPr>
              <p:spPr>
                <a:xfrm>
                  <a:off x="6372580" y="5745624"/>
                  <a:ext cx="269847" cy="33813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Rectangle 27"/>
              <p:cNvSpPr/>
              <p:nvPr/>
            </p:nvSpPr>
            <p:spPr>
              <a:xfrm>
                <a:off x="142846" y="5531723"/>
                <a:ext cx="430168" cy="328611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B</a:t>
                </a:r>
              </a:p>
            </p:txBody>
          </p:sp>
          <p:sp>
            <p:nvSpPr>
              <p:cNvPr id="185" name="Flowchart: Connector 184"/>
              <p:cNvSpPr/>
              <p:nvPr/>
            </p:nvSpPr>
            <p:spPr>
              <a:xfrm>
                <a:off x="577775" y="5030076"/>
                <a:ext cx="460327" cy="347661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+mj-lt"/>
                  </a:rPr>
                  <a:t>X2 </a:t>
                </a:r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1928596" y="4433180"/>
                <a:ext cx="430167" cy="328611"/>
              </a:xfrm>
              <a:prstGeom prst="rect">
                <a:avLst/>
              </a:prstGeom>
              <a:solidFill>
                <a:srgbClr val="0033CC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C</a:t>
                </a:r>
              </a:p>
            </p:txBody>
          </p:sp>
          <p:cxnSp>
            <p:nvCxnSpPr>
              <p:cNvPr id="215" name="Straight Arrow Connector 214"/>
              <p:cNvCxnSpPr>
                <a:stCxn id="185" idx="3"/>
                <a:endCxn id="28" idx="0"/>
              </p:cNvCxnSpPr>
              <p:nvPr/>
            </p:nvCxnSpPr>
            <p:spPr>
              <a:xfrm flipH="1">
                <a:off x="357136" y="5326937"/>
                <a:ext cx="288895" cy="20478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Rectangle 224"/>
              <p:cNvSpPr/>
              <p:nvPr/>
            </p:nvSpPr>
            <p:spPr>
              <a:xfrm>
                <a:off x="577775" y="6219107"/>
                <a:ext cx="430168" cy="328610"/>
              </a:xfrm>
              <a:prstGeom prst="rect">
                <a:avLst/>
              </a:prstGeom>
              <a:solidFill>
                <a:srgbClr val="0033CC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C</a:t>
                </a:r>
              </a:p>
            </p:txBody>
          </p:sp>
          <p:sp>
            <p:nvSpPr>
              <p:cNvPr id="226" name="Rectangle 225"/>
              <p:cNvSpPr/>
              <p:nvPr/>
            </p:nvSpPr>
            <p:spPr>
              <a:xfrm>
                <a:off x="1330171" y="6219107"/>
                <a:ext cx="430168" cy="32861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B</a:t>
                </a:r>
              </a:p>
            </p:txBody>
          </p:sp>
          <p:sp>
            <p:nvSpPr>
              <p:cNvPr id="227" name="Rectangle 226"/>
              <p:cNvSpPr/>
              <p:nvPr/>
            </p:nvSpPr>
            <p:spPr>
              <a:xfrm>
                <a:off x="2280984" y="5604748"/>
                <a:ext cx="430167" cy="327023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B</a:t>
                </a:r>
              </a:p>
            </p:txBody>
          </p:sp>
          <p:sp>
            <p:nvSpPr>
              <p:cNvPr id="230" name="Rectangle 229"/>
              <p:cNvSpPr/>
              <p:nvPr/>
            </p:nvSpPr>
            <p:spPr>
              <a:xfrm>
                <a:off x="1579383" y="5617448"/>
                <a:ext cx="430167" cy="32861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00" b="1" dirty="0">
                    <a:solidFill>
                      <a:schemeClr val="tx1"/>
                    </a:solidFill>
                  </a:rPr>
                  <a:t>A</a:t>
                </a:r>
              </a:p>
            </p:txBody>
          </p:sp>
          <p:cxnSp>
            <p:nvCxnSpPr>
              <p:cNvPr id="231" name="Straight Arrow Connector 230"/>
              <p:cNvCxnSpPr>
                <a:stCxn id="126" idx="3"/>
                <a:endCxn id="230" idx="0"/>
              </p:cNvCxnSpPr>
              <p:nvPr/>
            </p:nvCxnSpPr>
            <p:spPr>
              <a:xfrm flipH="1">
                <a:off x="1793672" y="5282488"/>
                <a:ext cx="165083" cy="33496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80" name="TextBox 191"/>
            <p:cNvSpPr txBox="1">
              <a:spLocks noChangeArrowheads="1"/>
            </p:cNvSpPr>
            <p:nvPr/>
          </p:nvSpPr>
          <p:spPr bwMode="auto">
            <a:xfrm>
              <a:off x="1419344" y="5283597"/>
              <a:ext cx="57259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900"/>
                <a:t>&lt; 0.745</a:t>
              </a:r>
            </a:p>
          </p:txBody>
        </p:sp>
        <p:sp>
          <p:nvSpPr>
            <p:cNvPr id="11281" name="TextBox 192"/>
            <p:cNvSpPr txBox="1">
              <a:spLocks noChangeArrowheads="1"/>
            </p:cNvSpPr>
            <p:nvPr/>
          </p:nvSpPr>
          <p:spPr bwMode="auto">
            <a:xfrm>
              <a:off x="2411223" y="5292791"/>
              <a:ext cx="69722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080"/>
                </a:buClr>
                <a:buSzPct val="65000"/>
                <a:buFont typeface="Wingdings" pitchFamily="2" charset="2"/>
                <a:buChar char="¡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080"/>
                </a:buClr>
                <a:buSzPct val="75000"/>
                <a:buFont typeface="Wingdings" pitchFamily="2" charset="2"/>
                <a:buChar char="¡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080"/>
                </a:buClr>
                <a:buSzPct val="70000"/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900"/>
                <a:t>≥ 0.745</a:t>
              </a:r>
            </a:p>
          </p:txBody>
        </p:sp>
      </p:grpSp>
      <p:pic>
        <p:nvPicPr>
          <p:cNvPr id="11276" name="Picture 36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9" r="9882"/>
          <a:stretch>
            <a:fillRect/>
          </a:stretch>
        </p:blipFill>
        <p:spPr bwMode="auto">
          <a:xfrm>
            <a:off x="6116638" y="1431925"/>
            <a:ext cx="2493962" cy="241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5" name="Curved Right Arrow 194"/>
          <p:cNvSpPr/>
          <p:nvPr/>
        </p:nvSpPr>
        <p:spPr>
          <a:xfrm rot="20073788">
            <a:off x="136525" y="3411538"/>
            <a:ext cx="487363" cy="1025525"/>
          </a:xfrm>
          <a:prstGeom prst="curvedRightArrow">
            <a:avLst/>
          </a:prstGeom>
          <a:solidFill>
            <a:schemeClr val="accent1">
              <a:lumMod val="75000"/>
              <a:alpha val="980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39" name="Curved Right Arrow 338"/>
          <p:cNvSpPr/>
          <p:nvPr/>
        </p:nvSpPr>
        <p:spPr>
          <a:xfrm rot="1526212" flipH="1">
            <a:off x="8551863" y="3411538"/>
            <a:ext cx="487362" cy="1025525"/>
          </a:xfrm>
          <a:prstGeom prst="curvedRightArrow">
            <a:avLst/>
          </a:prstGeom>
          <a:solidFill>
            <a:schemeClr val="accent1">
              <a:lumMod val="75000"/>
              <a:alpha val="980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767013" y="1866900"/>
            <a:ext cx="8143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Bootstrap sample</a:t>
            </a:r>
            <a:endParaRPr lang="en-US" sz="1100" dirty="0"/>
          </a:p>
        </p:txBody>
      </p:sp>
      <p:sp>
        <p:nvSpPr>
          <p:cNvPr id="81" name="TextBox 80"/>
          <p:cNvSpPr txBox="1"/>
          <p:nvPr/>
        </p:nvSpPr>
        <p:spPr>
          <a:xfrm>
            <a:off x="5472113" y="1866900"/>
            <a:ext cx="8143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Bootstrap sample</a:t>
            </a:r>
            <a:endParaRPr lang="en-US" sz="1100" dirty="0"/>
          </a:p>
        </p:txBody>
      </p:sp>
      <p:pic>
        <p:nvPicPr>
          <p:cNvPr id="6" name="bjClassifierImageBottom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519136"/>
            <a:ext cx="792549" cy="32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x_match_three_no_image">
  <a:themeElements>
    <a:clrScheme name="Custom 1">
      <a:dk1>
        <a:srgbClr val="000000"/>
      </a:dk1>
      <a:lt1>
        <a:srgbClr val="FFFFFF"/>
      </a:lt1>
      <a:dk2>
        <a:srgbClr val="37424A"/>
      </a:dk2>
      <a:lt2>
        <a:srgbClr val="BDBDBD"/>
      </a:lt2>
      <a:accent1>
        <a:srgbClr val="00877C"/>
      </a:accent1>
      <a:accent2>
        <a:srgbClr val="8CC7BA"/>
      </a:accent2>
      <a:accent3>
        <a:srgbClr val="D97C1E"/>
      </a:accent3>
      <a:accent4>
        <a:srgbClr val="8F8F3A"/>
      </a:accent4>
      <a:accent5>
        <a:srgbClr val="E8C90F"/>
      </a:accent5>
      <a:accent6>
        <a:srgbClr val="66203A"/>
      </a:accent6>
      <a:hlink>
        <a:srgbClr val="8CC7BA"/>
      </a:hlink>
      <a:folHlink>
        <a:srgbClr val="99CC00"/>
      </a:folHlink>
    </a:clrScheme>
    <a:fontScheme name="Custom Design">
      <a:majorFont>
        <a:latin typeface="Arial Narrow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>
            <a:lumMod val="20000"/>
            <a:lumOff val="80000"/>
          </a:schemeClr>
        </a:solidFill>
        <a:ln>
          <a:noFill/>
        </a:ln>
        <a:effectLst/>
        <a:ex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Char char="•"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Char char="•"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877C"/>
        </a:accent1>
        <a:accent2>
          <a:srgbClr val="BDBDBD"/>
        </a:accent2>
        <a:accent3>
          <a:srgbClr val="FFFFFF"/>
        </a:accent3>
        <a:accent4>
          <a:srgbClr val="000000"/>
        </a:accent4>
        <a:accent5>
          <a:srgbClr val="AAC3BF"/>
        </a:accent5>
        <a:accent6>
          <a:srgbClr val="ABABAB"/>
        </a:accent6>
        <a:hlink>
          <a:srgbClr val="8CC7BA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a10f9ac0-5937-4b4f-b459-96aedd9ed2c5">
  <element uid="id_classification_euconfidential" value=""/>
  <element uid="cefbaa69-3bfa-4b56-8d22-6839cb7b06d0" value=""/>
</sisl>
</file>

<file path=customXml/itemProps1.xml><?xml version="1.0" encoding="utf-8"?>
<ds:datastoreItem xmlns:ds="http://schemas.openxmlformats.org/officeDocument/2006/customXml" ds:itemID="{F7260360-99AF-4D93-ABFB-2FBA035FE19D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mix_match_three_no_image</Template>
  <TotalTime>10931</TotalTime>
  <Words>1169</Words>
  <Application>Microsoft Office PowerPoint</Application>
  <PresentationFormat>On-screen Show (4:3)</PresentationFormat>
  <Paragraphs>319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mix_match_three_no_image</vt:lpstr>
      <vt:lpstr>Novel Multivariate Approach for the Assessment of Product Comparability </vt:lpstr>
      <vt:lpstr>Outline</vt:lpstr>
      <vt:lpstr>Definition of Comparability</vt:lpstr>
      <vt:lpstr>Current Pharmaceutical Industry practices to determine comparability</vt:lpstr>
      <vt:lpstr>Suggested Approach Overview</vt:lpstr>
      <vt:lpstr>Algorithm basis</vt:lpstr>
      <vt:lpstr>Comparison to other Multivariate Approaches</vt:lpstr>
      <vt:lpstr>Advantages of Random Forest models</vt:lpstr>
      <vt:lpstr>Random Forest model</vt:lpstr>
      <vt:lpstr>Random Forest model</vt:lpstr>
      <vt:lpstr>RF model and Proximity Matrix</vt:lpstr>
      <vt:lpstr>RF model and Dissimilarity Matrix</vt:lpstr>
      <vt:lpstr>Case Study 1: Iris dataset</vt:lpstr>
      <vt:lpstr>Case Study 1: Iris dataset – Analysis Results</vt:lpstr>
      <vt:lpstr>Case Study 1: Iris dataset – Analysis Results</vt:lpstr>
      <vt:lpstr>Case Study 1: Iris dataset - Comparison to DA and PLS</vt:lpstr>
      <vt:lpstr>Case Study 2: Site Product comparison</vt:lpstr>
      <vt:lpstr>Case Study 2: Site Product comparison – Analysis Results</vt:lpstr>
      <vt:lpstr>Case Study 2: Site Product comparison – Analysis Results</vt:lpstr>
      <vt:lpstr>Case Study 2: Site Product comparison - Comparison to DA and PLS</vt:lpstr>
      <vt:lpstr>Case Study 3: Raw Material Lot comparison</vt:lpstr>
      <vt:lpstr>Case Study 3: Raw Material Lot comparison – Analysis Results</vt:lpstr>
      <vt:lpstr>Case Study 3: Raw Material Lot comparison – Analysis Results</vt:lpstr>
      <vt:lpstr>Case Study 3: Raw Material Lot comparison - Comparison to DA and PLS</vt:lpstr>
      <vt:lpstr>Live Demonstration  </vt:lpstr>
      <vt:lpstr>Summary</vt:lpstr>
      <vt:lpstr>Future Work</vt:lpstr>
      <vt:lpstr>Acknowledgments</vt:lpstr>
    </vt:vector>
  </TitlesOfParts>
  <Company>Merck &amp; Co.,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 Scully</dc:creator>
  <cp:lastModifiedBy>J Alvarado</cp:lastModifiedBy>
  <cp:revision>322</cp:revision>
  <dcterms:created xsi:type="dcterms:W3CDTF">2009-01-21T21:23:23Z</dcterms:created>
  <dcterms:modified xsi:type="dcterms:W3CDTF">2016-08-26T13:47:17Z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nsitivityCode">
    <vt:lpwstr>BC</vt:lpwstr>
  </property>
  <property fmtid="{D5CDD505-2E9C-101B-9397-08002B2CF9AE}" pid="3" name="docIndexRef">
    <vt:lpwstr>09abf30f-ffce-4ad7-93ec-159525a5c236</vt:lpwstr>
  </property>
  <property fmtid="{D5CDD505-2E9C-101B-9397-08002B2CF9AE}" pid="4" name="bjSaver">
    <vt:lpwstr>St5u/JANc2UkDllb0w7QGzQOWtiV71gQ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policy="a10f9ac0-5937-4b4f-b459-96aedd9ed2c5" xmlns="http://www.boldonjames.com/2008/01/sie/i</vt:lpwstr>
  </property>
  <property fmtid="{D5CDD505-2E9C-101B-9397-08002B2CF9AE}" pid="6" name="bjDocumentLabelXML-0">
    <vt:lpwstr>nternal/label"&gt;&lt;element uid="id_classification_euconfidential" value="" /&gt;&lt;element uid="cefbaa69-3bfa-4b56-8d22-6839cb7b06d0" value="" /&gt;&lt;/sisl&gt;</vt:lpwstr>
  </property>
  <property fmtid="{D5CDD505-2E9C-101B-9397-08002B2CF9AE}" pid="7" name="bjDocumentSecurityLabel">
    <vt:lpwstr>Proprietary</vt:lpwstr>
  </property>
  <property fmtid="{D5CDD505-2E9C-101B-9397-08002B2CF9AE}" pid="8" name="MerckMetadataExchange">
    <vt:lpwstr>!$MRK@Proprietary-Footer-Left</vt:lpwstr>
  </property>
</Properties>
</file>