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66" r:id="rId1"/>
  </p:sldMasterIdLst>
  <p:notesMasterIdLst>
    <p:notesMasterId r:id="rId33"/>
  </p:notesMasterIdLst>
  <p:handoutMasterIdLst>
    <p:handoutMasterId r:id="rId34"/>
  </p:handoutMasterIdLst>
  <p:sldIdLst>
    <p:sldId id="256" r:id="rId2"/>
    <p:sldId id="273" r:id="rId3"/>
    <p:sldId id="258" r:id="rId4"/>
    <p:sldId id="274" r:id="rId5"/>
    <p:sldId id="267" r:id="rId6"/>
    <p:sldId id="259" r:id="rId7"/>
    <p:sldId id="275" r:id="rId8"/>
    <p:sldId id="284" r:id="rId9"/>
    <p:sldId id="260" r:id="rId10"/>
    <p:sldId id="276" r:id="rId11"/>
    <p:sldId id="277" r:id="rId12"/>
    <p:sldId id="278" r:id="rId13"/>
    <p:sldId id="279" r:id="rId14"/>
    <p:sldId id="290" r:id="rId15"/>
    <p:sldId id="285" r:id="rId16"/>
    <p:sldId id="261" r:id="rId17"/>
    <p:sldId id="270" r:id="rId18"/>
    <p:sldId id="291" r:id="rId19"/>
    <p:sldId id="280" r:id="rId20"/>
    <p:sldId id="281" r:id="rId21"/>
    <p:sldId id="286" r:id="rId22"/>
    <p:sldId id="263" r:id="rId23"/>
    <p:sldId id="287" r:id="rId24"/>
    <p:sldId id="264" r:id="rId25"/>
    <p:sldId id="288" r:id="rId26"/>
    <p:sldId id="265" r:id="rId27"/>
    <p:sldId id="282" r:id="rId28"/>
    <p:sldId id="289" r:id="rId29"/>
    <p:sldId id="271" r:id="rId30"/>
    <p:sldId id="283" r:id="rId31"/>
    <p:sldId id="266" r:id="rId3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19">
          <p15:clr>
            <a:srgbClr val="A4A3A4"/>
          </p15:clr>
        </p15:guide>
        <p15:guide id="2" pos="2880">
          <p15:clr>
            <a:srgbClr val="A4A3A4"/>
          </p15:clr>
        </p15:guide>
      </p15:sldGuideLst>
    </p:ext>
    <p:ext uri="{2D200454-40CA-4A62-9FC3-DE9A4176ACB9}">
      <p15:notesGuideLst xmlns:p15="http://schemas.microsoft.com/office/powerpoint/2012/main">
        <p15:guide id="1" orient="horz" pos="2881">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E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94" autoAdjust="0"/>
    <p:restoredTop sz="85240" autoAdjust="0"/>
  </p:normalViewPr>
  <p:slideViewPr>
    <p:cSldViewPr snapToGrid="0" snapToObjects="1" showGuides="1">
      <p:cViewPr varScale="1">
        <p:scale>
          <a:sx n="101" d="100"/>
          <a:sy n="101" d="100"/>
        </p:scale>
        <p:origin x="126" y="462"/>
      </p:cViewPr>
      <p:guideLst>
        <p:guide orient="horz" pos="1619"/>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102" d="100"/>
          <a:sy n="102" d="100"/>
        </p:scale>
        <p:origin x="-2622" y="-96"/>
      </p:cViewPr>
      <p:guideLst>
        <p:guide orient="horz" pos="2881"/>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057400" y="360363"/>
            <a:ext cx="3113087" cy="457200"/>
          </a:xfrm>
          <a:prstGeom prst="rect">
            <a:avLst/>
          </a:prstGeom>
        </p:spPr>
        <p:txBody>
          <a:bodyPr vert="horz" lIns="91440" tIns="45720" rIns="91440" bIns="45720" rtlCol="0"/>
          <a:lstStyle>
            <a:lvl1pPr algn="l">
              <a:defRPr sz="1200"/>
            </a:lvl1pPr>
          </a:lstStyle>
          <a:p>
            <a:endParaRPr lang="en-US" cap="all" dirty="0">
              <a:solidFill>
                <a:schemeClr val="tx2"/>
              </a:solidFill>
              <a:latin typeface="Arial" pitchFamily="34" charset="0"/>
              <a:cs typeface="Arial" pitchFamily="34" charset="0"/>
            </a:endParaRPr>
          </a:p>
        </p:txBody>
      </p:sp>
      <p:sp>
        <p:nvSpPr>
          <p:cNvPr id="3" name="Date Placeholder 2"/>
          <p:cNvSpPr>
            <a:spLocks noGrp="1"/>
          </p:cNvSpPr>
          <p:nvPr>
            <p:ph type="dt" sz="quarter" idx="1"/>
          </p:nvPr>
        </p:nvSpPr>
        <p:spPr>
          <a:xfrm>
            <a:off x="5257800" y="360363"/>
            <a:ext cx="1128711" cy="457200"/>
          </a:xfrm>
          <a:prstGeom prst="rect">
            <a:avLst/>
          </a:prstGeom>
        </p:spPr>
        <p:txBody>
          <a:bodyPr vert="horz" lIns="91440" tIns="45720" rIns="91440" bIns="45720" rtlCol="0"/>
          <a:lstStyle>
            <a:lvl1pPr algn="r">
              <a:defRPr sz="1200"/>
            </a:lvl1pPr>
          </a:lstStyle>
          <a:p>
            <a:fld id="{0129DCB2-666D-443B-B634-60AAAE2CBEAB}" type="datetimeFigureOut">
              <a:rPr lang="en-US" smtClean="0">
                <a:solidFill>
                  <a:schemeClr val="tx2"/>
                </a:solidFill>
                <a:latin typeface="Arial" pitchFamily="34" charset="0"/>
                <a:cs typeface="Arial" pitchFamily="34" charset="0"/>
              </a:rPr>
              <a:t>9/20/2016</a:t>
            </a:fld>
            <a:endParaRPr lang="en-US" dirty="0">
              <a:solidFill>
                <a:schemeClr val="tx2"/>
              </a:solidFill>
              <a:latin typeface="Arial" pitchFamily="34" charset="0"/>
              <a:cs typeface="Arial" pitchFamily="34" charset="0"/>
            </a:endParaRPr>
          </a:p>
        </p:txBody>
      </p:sp>
      <p:sp>
        <p:nvSpPr>
          <p:cNvPr id="9" name="Textbox 3"/>
          <p:cNvSpPr/>
          <p:nvPr/>
        </p:nvSpPr>
        <p:spPr>
          <a:xfrm>
            <a:off x="402986" y="8578913"/>
            <a:ext cx="3026014" cy="153888"/>
          </a:xfrm>
          <a:prstGeom prst="rect">
            <a:avLst/>
          </a:prstGeom>
        </p:spPr>
        <p:txBody>
          <a:bodyPr wrap="square">
            <a:spAutoFit/>
          </a:bodyPr>
          <a:lstStyle/>
          <a:p>
            <a:pPr>
              <a:defRPr/>
            </a:pPr>
            <a:r>
              <a:rPr lang="en-US" sz="400" b="1" kern="100" spc="50" baseline="0" dirty="0" smtClean="0">
                <a:solidFill>
                  <a:schemeClr val="tx2"/>
                </a:solidFill>
                <a:latin typeface="Arial" pitchFamily="34" charset="0"/>
                <a:cs typeface="Arial" pitchFamily="34" charset="0"/>
              </a:rPr>
              <a:t>Copyright © 2012, SAS Institute Inc. All rights reserved.</a:t>
            </a:r>
          </a:p>
        </p:txBody>
      </p:sp>
      <p:sp>
        <p:nvSpPr>
          <p:cNvPr id="5" name="Slide Number Placeholder 4"/>
          <p:cNvSpPr>
            <a:spLocks noGrp="1"/>
          </p:cNvSpPr>
          <p:nvPr>
            <p:ph type="sldNum" sz="quarter" idx="3"/>
          </p:nvPr>
        </p:nvSpPr>
        <p:spPr>
          <a:xfrm>
            <a:off x="3575050" y="8303198"/>
            <a:ext cx="2811463" cy="457200"/>
          </a:xfrm>
          <a:prstGeom prst="rect">
            <a:avLst/>
          </a:prstGeom>
        </p:spPr>
        <p:txBody>
          <a:bodyPr vert="horz" lIns="91440" tIns="45720" rIns="91440" bIns="45720" rtlCol="0" anchor="b"/>
          <a:lstStyle>
            <a:lvl1pPr algn="r">
              <a:defRPr sz="1200"/>
            </a:lvl1pPr>
          </a:lstStyle>
          <a:p>
            <a:fld id="{DB127DA2-341D-4995-A858-42616FD3ECF2}" type="slidenum">
              <a:rPr lang="en-US" smtClean="0">
                <a:solidFill>
                  <a:schemeClr val="tx2"/>
                </a:solidFill>
                <a:latin typeface="Arial" pitchFamily="34" charset="0"/>
                <a:cs typeface="Arial" pitchFamily="34" charset="0"/>
              </a:rPr>
              <a:t>‹#›</a:t>
            </a:fld>
            <a:endParaRPr lang="en-US" dirty="0">
              <a:solidFill>
                <a:schemeClr val="tx2"/>
              </a:solidFill>
              <a:latin typeface="Arial" pitchFamily="34" charset="0"/>
              <a:cs typeface="Arial" pitchFamily="34" charset="0"/>
            </a:endParaRPr>
          </a:p>
        </p:txBody>
      </p:sp>
      <p:pic>
        <p:nvPicPr>
          <p:cNvPr id="8"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994" y="438187"/>
            <a:ext cx="1018358" cy="236924"/>
          </a:xfrm>
          <a:prstGeom prst="rect">
            <a:avLst/>
          </a:prstGeom>
        </p:spPr>
      </p:pic>
    </p:spTree>
    <p:extLst>
      <p:ext uri="{BB962C8B-B14F-4D97-AF65-F5344CB8AC3E}">
        <p14:creationId xmlns:p14="http://schemas.microsoft.com/office/powerpoint/2010/main" val="28230595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057400" y="360803"/>
            <a:ext cx="3113088" cy="457200"/>
          </a:xfrm>
          <a:prstGeom prst="rect">
            <a:avLst/>
          </a:prstGeom>
        </p:spPr>
        <p:txBody>
          <a:bodyPr vert="horz" lIns="91440" tIns="45720" rIns="91440" bIns="45720" rtlCol="0"/>
          <a:lstStyle>
            <a:lvl1pPr algn="l">
              <a:defRPr sz="1200" cap="all" baseline="0">
                <a:solidFill>
                  <a:schemeClr val="tx2"/>
                </a:solidFill>
                <a:latin typeface="Arial" pitchFamily="34" charset="0"/>
                <a:cs typeface="Arial" pitchFamily="34" charset="0"/>
              </a:defRPr>
            </a:lvl1pPr>
          </a:lstStyle>
          <a:p>
            <a:endParaRPr lang="en-US" dirty="0"/>
          </a:p>
        </p:txBody>
      </p:sp>
      <p:sp>
        <p:nvSpPr>
          <p:cNvPr id="3" name="Date Placeholder 2"/>
          <p:cNvSpPr>
            <a:spLocks noGrp="1"/>
          </p:cNvSpPr>
          <p:nvPr>
            <p:ph type="dt" idx="1"/>
          </p:nvPr>
        </p:nvSpPr>
        <p:spPr>
          <a:xfrm>
            <a:off x="5257800" y="360803"/>
            <a:ext cx="1128713" cy="457200"/>
          </a:xfrm>
          <a:prstGeom prst="rect">
            <a:avLst/>
          </a:prstGeom>
        </p:spPr>
        <p:txBody>
          <a:bodyPr vert="horz" lIns="91440" tIns="45720" rIns="91440" bIns="45720" rtlCol="0"/>
          <a:lstStyle>
            <a:lvl1pPr algn="r">
              <a:defRPr sz="1200">
                <a:solidFill>
                  <a:schemeClr val="tx2"/>
                </a:solidFill>
                <a:latin typeface="Arial" pitchFamily="34" charset="0"/>
                <a:cs typeface="Arial" pitchFamily="34" charset="0"/>
              </a:defRPr>
            </a:lvl1pPr>
          </a:lstStyle>
          <a:p>
            <a:fld id="{B707393A-A5CC-43F0-840F-48DA71FAE2C9}" type="datetimeFigureOut">
              <a:rPr lang="en-US" smtClean="0"/>
              <a:pPr/>
              <a:t>9/20/2016</a:t>
            </a:fld>
            <a:endParaRPr lang="en-US" dirty="0"/>
          </a:p>
        </p:txBody>
      </p:sp>
      <p:sp>
        <p:nvSpPr>
          <p:cNvPr id="4" name="Slide Image Placeholder 3"/>
          <p:cNvSpPr>
            <a:spLocks noGrp="1" noRot="1" noChangeAspect="1"/>
          </p:cNvSpPr>
          <p:nvPr>
            <p:ph type="sldImg" idx="2"/>
          </p:nvPr>
        </p:nvSpPr>
        <p:spPr>
          <a:xfrm>
            <a:off x="481013" y="914400"/>
            <a:ext cx="5905499" cy="3321844"/>
          </a:xfrm>
          <a:prstGeom prst="rect">
            <a:avLst/>
          </a:prstGeom>
          <a:noFill/>
          <a:ln w="12700">
            <a:solidFill>
              <a:schemeClr val="bg2">
                <a:lumMod val="60000"/>
                <a:lumOff val="40000"/>
              </a:schemeClr>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481013" y="4333672"/>
            <a:ext cx="5905499" cy="3970406"/>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box 5"/>
          <p:cNvSpPr/>
          <p:nvPr/>
        </p:nvSpPr>
        <p:spPr>
          <a:xfrm>
            <a:off x="408356" y="8578913"/>
            <a:ext cx="3020643" cy="153888"/>
          </a:xfrm>
          <a:prstGeom prst="rect">
            <a:avLst/>
          </a:prstGeom>
        </p:spPr>
        <p:txBody>
          <a:bodyPr wrap="square">
            <a:spAutoFit/>
          </a:bodyPr>
          <a:lstStyle/>
          <a:p>
            <a:pPr>
              <a:defRPr/>
            </a:pPr>
            <a:r>
              <a:rPr lang="en-US" sz="400" b="1" kern="100" spc="50" baseline="0" dirty="0" smtClean="0">
                <a:solidFill>
                  <a:schemeClr val="tx2"/>
                </a:solidFill>
                <a:latin typeface="Arial" pitchFamily="34" charset="0"/>
                <a:cs typeface="Arial" pitchFamily="34" charset="0"/>
              </a:rPr>
              <a:t>Copyright © 2012, SAS Institute Inc. All rights reserved.</a:t>
            </a:r>
          </a:p>
        </p:txBody>
      </p:sp>
      <p:sp>
        <p:nvSpPr>
          <p:cNvPr id="7" name="Slide Number Placeholder 6"/>
          <p:cNvSpPr>
            <a:spLocks noGrp="1"/>
          </p:cNvSpPr>
          <p:nvPr>
            <p:ph type="sldNum" sz="quarter" idx="5"/>
          </p:nvPr>
        </p:nvSpPr>
        <p:spPr>
          <a:xfrm>
            <a:off x="3575050" y="8304078"/>
            <a:ext cx="2811463" cy="457200"/>
          </a:xfrm>
          <a:prstGeom prst="rect">
            <a:avLst/>
          </a:prstGeom>
        </p:spPr>
        <p:txBody>
          <a:bodyPr vert="horz" lIns="91440" tIns="45720" rIns="91440" bIns="45720" rtlCol="0" anchor="b"/>
          <a:lstStyle>
            <a:lvl1pPr algn="r">
              <a:defRPr sz="1200">
                <a:solidFill>
                  <a:schemeClr val="tx2"/>
                </a:solidFill>
                <a:latin typeface="Arial" pitchFamily="34" charset="0"/>
                <a:cs typeface="Arial" pitchFamily="34" charset="0"/>
              </a:defRPr>
            </a:lvl1pPr>
          </a:lstStyle>
          <a:p>
            <a:fld id="{BAE402D1-88AD-43C2-B8BB-8C7904BBCA11}" type="slidenum">
              <a:rPr lang="en-US" smtClean="0"/>
              <a:pPr/>
              <a:t>‹#›</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909" y="438627"/>
            <a:ext cx="1018358" cy="236924"/>
          </a:xfrm>
          <a:prstGeom prst="rect">
            <a:avLst/>
          </a:prstGeom>
        </p:spPr>
      </p:pic>
    </p:spTree>
    <p:extLst>
      <p:ext uri="{BB962C8B-B14F-4D97-AF65-F5344CB8AC3E}">
        <p14:creationId xmlns:p14="http://schemas.microsoft.com/office/powerpoint/2010/main" val="323604440"/>
      </p:ext>
    </p:extLst>
  </p:cSld>
  <p:clrMap bg1="lt1" tx1="dk1" bg2="lt2" tx2="dk2" accent1="accent1" accent2="accent2" accent3="accent3" accent4="accent4" accent5="accent5" accent6="accent6" hlink="hlink" folHlink="folHlink"/>
  <p:notesStyle>
    <a:lvl1pPr marL="0" algn="l" defTabSz="182880" rtl="0" eaLnBrk="1" latinLnBrk="0" hangingPunct="1">
      <a:lnSpc>
        <a:spcPct val="100000"/>
      </a:lnSpc>
      <a:defRPr sz="1200" kern="1200" baseline="0">
        <a:solidFill>
          <a:schemeClr val="tx2"/>
        </a:solidFill>
        <a:effectLst/>
        <a:latin typeface="Arial" pitchFamily="34" charset="0"/>
        <a:ea typeface="+mn-ea"/>
        <a:cs typeface="Arial" pitchFamily="34" charset="0"/>
      </a:defRPr>
    </a:lvl1pPr>
    <a:lvl2pPr marL="457200" algn="l" defTabSz="182880" rtl="0" eaLnBrk="1" latinLnBrk="0" hangingPunct="1">
      <a:lnSpc>
        <a:spcPct val="100000"/>
      </a:lnSpc>
      <a:defRPr sz="1200" kern="1200" baseline="0">
        <a:solidFill>
          <a:schemeClr val="tx2"/>
        </a:solidFill>
        <a:latin typeface="Arial" pitchFamily="34" charset="0"/>
        <a:ea typeface="+mn-ea"/>
        <a:cs typeface="Arial" pitchFamily="34" charset="0"/>
      </a:defRPr>
    </a:lvl2pPr>
    <a:lvl3pPr marL="914400" algn="l" defTabSz="182880" rtl="0" eaLnBrk="1" latinLnBrk="0" hangingPunct="1">
      <a:lnSpc>
        <a:spcPct val="100000"/>
      </a:lnSpc>
      <a:defRPr sz="1200" kern="1200" baseline="0">
        <a:solidFill>
          <a:schemeClr val="tx2"/>
        </a:solidFill>
        <a:latin typeface="Arial" pitchFamily="34" charset="0"/>
        <a:ea typeface="+mn-ea"/>
        <a:cs typeface="Arial" pitchFamily="34" charset="0"/>
      </a:defRPr>
    </a:lvl3pPr>
    <a:lvl4pPr marL="1371600" algn="l" defTabSz="182880" rtl="0" eaLnBrk="1" latinLnBrk="0" hangingPunct="1">
      <a:lnSpc>
        <a:spcPct val="100000"/>
      </a:lnSpc>
      <a:defRPr sz="1200" kern="1200" baseline="0">
        <a:solidFill>
          <a:schemeClr val="tx2"/>
        </a:solidFill>
        <a:latin typeface="Arial" pitchFamily="34" charset="0"/>
        <a:ea typeface="+mn-ea"/>
        <a:cs typeface="Arial" pitchFamily="34" charset="0"/>
      </a:defRPr>
    </a:lvl4pPr>
    <a:lvl5pPr marL="1828800" algn="l" defTabSz="182880" rtl="0" eaLnBrk="1" latinLnBrk="0" hangingPunct="1">
      <a:lnSpc>
        <a:spcPct val="100000"/>
      </a:lnSpc>
      <a:defRPr sz="1200" kern="1200" baseline="0">
        <a:solidFill>
          <a:schemeClr val="tx2"/>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914400"/>
            <a:ext cx="5905500" cy="3322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a:t>
            </a:fld>
            <a:endParaRPr lang="en-US" dirty="0"/>
          </a:p>
        </p:txBody>
      </p:sp>
    </p:spTree>
    <p:extLst>
      <p:ext uri="{BB962C8B-B14F-4D97-AF65-F5344CB8AC3E}">
        <p14:creationId xmlns:p14="http://schemas.microsoft.com/office/powerpoint/2010/main" val="23174381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914400"/>
            <a:ext cx="5905500" cy="3322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27</a:t>
            </a:fld>
            <a:endParaRPr lang="en-US" dirty="0"/>
          </a:p>
        </p:txBody>
      </p:sp>
    </p:spTree>
    <p:extLst>
      <p:ext uri="{BB962C8B-B14F-4D97-AF65-F5344CB8AC3E}">
        <p14:creationId xmlns:p14="http://schemas.microsoft.com/office/powerpoint/2010/main" val="19660717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28</a:t>
            </a:fld>
            <a:endParaRPr lang="en-US" dirty="0"/>
          </a:p>
        </p:txBody>
      </p:sp>
    </p:spTree>
    <p:extLst>
      <p:ext uri="{BB962C8B-B14F-4D97-AF65-F5344CB8AC3E}">
        <p14:creationId xmlns:p14="http://schemas.microsoft.com/office/powerpoint/2010/main" val="1604502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914400"/>
            <a:ext cx="5905500" cy="3322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6</a:t>
            </a:fld>
            <a:endParaRPr lang="en-US" dirty="0"/>
          </a:p>
        </p:txBody>
      </p:sp>
    </p:spTree>
    <p:extLst>
      <p:ext uri="{BB962C8B-B14F-4D97-AF65-F5344CB8AC3E}">
        <p14:creationId xmlns:p14="http://schemas.microsoft.com/office/powerpoint/2010/main" val="3438318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914400"/>
            <a:ext cx="5905500" cy="3322638"/>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AE402D1-88AD-43C2-B8BB-8C7904BBCA11}" type="slidenum">
              <a:rPr lang="en-US" smtClean="0"/>
              <a:pPr/>
              <a:t>9</a:t>
            </a:fld>
            <a:endParaRPr lang="en-US" dirty="0"/>
          </a:p>
        </p:txBody>
      </p:sp>
    </p:spTree>
    <p:extLst>
      <p:ext uri="{BB962C8B-B14F-4D97-AF65-F5344CB8AC3E}">
        <p14:creationId xmlns:p14="http://schemas.microsoft.com/office/powerpoint/2010/main" val="430124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10</a:t>
            </a:fld>
            <a:endParaRPr lang="en-US" dirty="0"/>
          </a:p>
        </p:txBody>
      </p:sp>
    </p:spTree>
    <p:extLst>
      <p:ext uri="{BB962C8B-B14F-4D97-AF65-F5344CB8AC3E}">
        <p14:creationId xmlns:p14="http://schemas.microsoft.com/office/powerpoint/2010/main" val="2194589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914400"/>
            <a:ext cx="5905500" cy="3322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11</a:t>
            </a:fld>
            <a:endParaRPr lang="en-US" dirty="0"/>
          </a:p>
        </p:txBody>
      </p:sp>
    </p:spTree>
    <p:extLst>
      <p:ext uri="{BB962C8B-B14F-4D97-AF65-F5344CB8AC3E}">
        <p14:creationId xmlns:p14="http://schemas.microsoft.com/office/powerpoint/2010/main" val="2737825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12</a:t>
            </a:fld>
            <a:endParaRPr lang="en-US" dirty="0"/>
          </a:p>
        </p:txBody>
      </p:sp>
    </p:spTree>
    <p:extLst>
      <p:ext uri="{BB962C8B-B14F-4D97-AF65-F5344CB8AC3E}">
        <p14:creationId xmlns:p14="http://schemas.microsoft.com/office/powerpoint/2010/main" val="1012448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914400"/>
            <a:ext cx="5905500" cy="3322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16</a:t>
            </a:fld>
            <a:endParaRPr lang="en-US" dirty="0"/>
          </a:p>
        </p:txBody>
      </p:sp>
    </p:spTree>
    <p:extLst>
      <p:ext uri="{BB962C8B-B14F-4D97-AF65-F5344CB8AC3E}">
        <p14:creationId xmlns:p14="http://schemas.microsoft.com/office/powerpoint/2010/main" val="425896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914400"/>
            <a:ext cx="5905500" cy="3322638"/>
          </a:xfrm>
        </p:spPr>
      </p:sp>
      <p:sp>
        <p:nvSpPr>
          <p:cNvPr id="3" name="Notes Placeholder 2"/>
          <p:cNvSpPr>
            <a:spLocks noGrp="1"/>
          </p:cNvSpPr>
          <p:nvPr>
            <p:ph type="body" idx="1"/>
          </p:nvPr>
        </p:nvSpPr>
        <p:spPr/>
        <p:txBody>
          <a:bodyPr/>
          <a:lstStyle/>
          <a:p>
            <a:pPr marL="228600" indent="-228600">
              <a:buAutoNum type="arabicPeriod"/>
            </a:pPr>
            <a:r>
              <a:rPr lang="en-US" baseline="0" dirty="0" smtClean="0"/>
              <a:t>Capability Box Plots – I can see that Pepper Jack, Canadian Cheddar, and White American cheese all have products weights out of spec.  Monterey Jack and White Vermont Cheddar appear to be pretty off target.</a:t>
            </a:r>
          </a:p>
          <a:p>
            <a:pPr marL="228600" indent="-228600">
              <a:buAutoNum type="arabicPeriod"/>
            </a:pPr>
            <a:r>
              <a:rPr lang="en-US" baseline="0" dirty="0" smtClean="0"/>
              <a:t>Select and color out of spec values.</a:t>
            </a:r>
          </a:p>
          <a:p>
            <a:pPr marL="228600" indent="-228600">
              <a:buAutoNum type="arabicPeriod"/>
            </a:pPr>
            <a:r>
              <a:rPr lang="en-US" baseline="0" dirty="0" smtClean="0"/>
              <a:t>Goal Plot – Show the three processes that are not capable and the 2 that are off target.  These are using overall sigma.  Turn on the within sigma points.  Show that Canadian cheddar overall and within points are far apart.  Could mean an unstable process.</a:t>
            </a:r>
          </a:p>
          <a:p>
            <a:pPr marL="228600" indent="-228600">
              <a:buAutoNum type="arabicPeriod"/>
            </a:pPr>
            <a:r>
              <a:rPr lang="en-US" baseline="0" dirty="0" smtClean="0"/>
              <a:t>Show the Individual Detail Reports.  Go through a few  of them, especially Canadian Cheddar.  We need to investigate if this is an unstable process.</a:t>
            </a:r>
          </a:p>
          <a:p>
            <a:pPr marL="228600" indent="-228600">
              <a:buAutoNum type="arabicPeriod"/>
            </a:pPr>
            <a:r>
              <a:rPr lang="en-US" baseline="0" dirty="0" smtClean="0"/>
              <a:t>Go to CCB and create an </a:t>
            </a:r>
            <a:r>
              <a:rPr lang="en-US" baseline="0" dirty="0" err="1" smtClean="0"/>
              <a:t>Xbar</a:t>
            </a:r>
            <a:r>
              <a:rPr lang="en-US" baseline="0" dirty="0" smtClean="0"/>
              <a:t> and S chart for Canadian Cheddar.  Show how the process has drift and is unstable.  Show the same Process Capability report.</a:t>
            </a:r>
          </a:p>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19</a:t>
            </a:fld>
            <a:endParaRPr lang="en-US" dirty="0"/>
          </a:p>
        </p:txBody>
      </p:sp>
    </p:spTree>
    <p:extLst>
      <p:ext uri="{BB962C8B-B14F-4D97-AF65-F5344CB8AC3E}">
        <p14:creationId xmlns:p14="http://schemas.microsoft.com/office/powerpoint/2010/main" val="2418263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914400"/>
            <a:ext cx="5905500" cy="3322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E402D1-88AD-43C2-B8BB-8C7904BBCA11}" type="slidenum">
              <a:rPr lang="en-US" smtClean="0"/>
              <a:pPr/>
              <a:t>20</a:t>
            </a:fld>
            <a:endParaRPr lang="en-US" dirty="0"/>
          </a:p>
        </p:txBody>
      </p:sp>
    </p:spTree>
    <p:extLst>
      <p:ext uri="{BB962C8B-B14F-4D97-AF65-F5344CB8AC3E}">
        <p14:creationId xmlns:p14="http://schemas.microsoft.com/office/powerpoint/2010/main" val="37827568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www.sas.com/" TargetMode="External"/><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15.png"/><Relationship Id="rId4"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jpe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1249378" y="2215007"/>
            <a:ext cx="6207110" cy="430887"/>
          </a:xfrm>
        </p:spPr>
        <p:txBody>
          <a:bodyPr anchor="b"/>
          <a:lstStyle>
            <a:lvl1pPr>
              <a:defRPr sz="2200" cap="all" baseline="0">
                <a:solidFill>
                  <a:schemeClr val="bg1"/>
                </a:solidFill>
              </a:defRPr>
            </a:lvl1pPr>
          </a:lstStyle>
          <a:p>
            <a:r>
              <a:rPr lang="en-US" dirty="0" smtClean="0"/>
              <a:t>Click to edit title</a:t>
            </a:r>
            <a:endParaRPr lang="en-US" dirty="0"/>
          </a:p>
        </p:txBody>
      </p:sp>
      <p:sp>
        <p:nvSpPr>
          <p:cNvPr id="8" name="Subtitle 2"/>
          <p:cNvSpPr>
            <a:spLocks noGrp="1"/>
          </p:cNvSpPr>
          <p:nvPr>
            <p:ph type="body" sz="quarter" idx="13" hasCustomPrompt="1"/>
          </p:nvPr>
        </p:nvSpPr>
        <p:spPr>
          <a:xfrm>
            <a:off x="1249378" y="2567111"/>
            <a:ext cx="6207110" cy="276999"/>
          </a:xfrm>
        </p:spPr>
        <p:txBody>
          <a:bodyPr wrap="square" anchor="t">
            <a:spAutoFit/>
          </a:bodyPr>
          <a:lstStyle>
            <a:lvl1pPr marL="0" indent="0" algn="r">
              <a:lnSpc>
                <a:spcPct val="100000"/>
              </a:lnSpc>
              <a:buFont typeface="Arial" pitchFamily="34" charset="0"/>
              <a:buNone/>
              <a:defRPr sz="1200" b="1" cap="all" baseline="0">
                <a:solidFill>
                  <a:schemeClr val="bg1"/>
                </a:solidFill>
              </a:defRPr>
            </a:lvl1pPr>
          </a:lstStyle>
          <a:p>
            <a:pPr lvl="0"/>
            <a:r>
              <a:rPr lang="en-US" dirty="0" smtClean="0"/>
              <a:t>Click to edit subtitle</a:t>
            </a:r>
            <a:endParaRPr lang="en-US" dirty="0"/>
          </a:p>
        </p:txBody>
      </p:sp>
      <p:cxnSp>
        <p:nvCxnSpPr>
          <p:cNvPr id="7" name="Straight Connector 4"/>
          <p:cNvCxnSpPr/>
          <p:nvPr/>
        </p:nvCxnSpPr>
        <p:spPr bwMode="auto">
          <a:xfrm>
            <a:off x="7670800" y="0"/>
            <a:ext cx="0" cy="5143500"/>
          </a:xfrm>
          <a:prstGeom prst="line">
            <a:avLst/>
          </a:prstGeom>
          <a:solidFill>
            <a:schemeClr val="accent1"/>
          </a:solidFill>
          <a:ln w="12700" cap="flat" cmpd="sng" algn="ctr">
            <a:gradFill flip="none" rotWithShape="1">
              <a:gsLst>
                <a:gs pos="0">
                  <a:schemeClr val="accent1"/>
                </a:gs>
                <a:gs pos="100000">
                  <a:schemeClr val="accent1">
                    <a:alpha val="0"/>
                  </a:schemeClr>
                </a:gs>
              </a:gsLst>
              <a:lin ang="5400000" scaled="1"/>
              <a:tileRect/>
            </a:gradFill>
            <a:prstDash val="solid"/>
            <a:round/>
            <a:headEnd type="none" w="med" len="med"/>
            <a:tailEnd type="none" w="med" len="med"/>
          </a:ln>
          <a:effectLst/>
        </p:spPr>
      </p:cxnSp>
      <p:pic>
        <p:nvPicPr>
          <p:cNvPr id="2"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43838" y="2378682"/>
            <a:ext cx="725467" cy="386136"/>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87085" y="2324913"/>
            <a:ext cx="679807" cy="393676"/>
          </a:xfrm>
          <a:prstGeom prst="rect">
            <a:avLst/>
          </a:prstGeom>
        </p:spPr>
      </p:pic>
      <p:sp>
        <p:nvSpPr>
          <p:cNvPr id="9" name="TextBox 3"/>
          <p:cNvSpPr txBox="1"/>
          <p:nvPr userDrawn="1"/>
        </p:nvSpPr>
        <p:spPr>
          <a:xfrm>
            <a:off x="0" y="4928056"/>
            <a:ext cx="1931989" cy="215444"/>
          </a:xfrm>
          <a:prstGeom prst="rect">
            <a:avLst/>
          </a:prstGeom>
          <a:noFill/>
        </p:spPr>
        <p:txBody>
          <a:bodyPr wrap="square" anchor="ctr">
            <a:spAutoFit/>
          </a:bodyPr>
          <a:lstStyle/>
          <a:p>
            <a:pPr algn="l" eaLnBrk="0" hangingPunct="0">
              <a:defRPr/>
            </a:pPr>
            <a:r>
              <a:rPr lang="en-US" sz="400" b="0" kern="300" spc="50" dirty="0">
                <a:solidFill>
                  <a:schemeClr val="accent1"/>
                </a:solidFill>
                <a:latin typeface="Arial"/>
                <a:ea typeface="ＭＳ Ｐゴシック" pitchFamily="34" charset="-128"/>
                <a:cs typeface="Arial"/>
              </a:rPr>
              <a:t/>
            </a:r>
            <a:br>
              <a:rPr lang="en-US" sz="400" b="0" kern="300" spc="50" dirty="0">
                <a:solidFill>
                  <a:schemeClr val="accent1"/>
                </a:solidFill>
                <a:latin typeface="Arial"/>
                <a:ea typeface="ＭＳ Ｐゴシック" pitchFamily="34" charset="-128"/>
                <a:cs typeface="Arial"/>
              </a:rPr>
            </a:br>
            <a:r>
              <a:rPr lang="en-US" sz="400" b="0" kern="300" spc="50" dirty="0">
                <a:solidFill>
                  <a:schemeClr val="accent1"/>
                </a:solidFill>
                <a:latin typeface="Arial"/>
                <a:ea typeface="ＭＳ Ｐゴシック" pitchFamily="34" charset="-128"/>
                <a:cs typeface="Arial"/>
              </a:rPr>
              <a:t>Copyright © 2012, SAS Institute Inc. All rights reserved.</a:t>
            </a:r>
          </a:p>
        </p:txBody>
      </p:sp>
    </p:spTree>
    <p:extLst>
      <p:ext uri="{BB962C8B-B14F-4D97-AF65-F5344CB8AC3E}">
        <p14:creationId xmlns:p14="http://schemas.microsoft.com/office/powerpoint/2010/main" val="1778379046"/>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White Backgroun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4649" y="309306"/>
            <a:ext cx="8315487" cy="338554"/>
          </a:xfrm>
        </p:spPr>
        <p:txBody>
          <a:bodyPr/>
          <a:lstStyle>
            <a:lvl1pPr algn="l">
              <a:defRPr sz="1600"/>
            </a:lvl1pPr>
          </a:lstStyle>
          <a:p>
            <a:r>
              <a:rPr lang="en-US" dirty="0" smtClean="0"/>
              <a:t>Click to edit title</a:t>
            </a:r>
            <a:endParaRPr lang="en-US" dirty="0"/>
          </a:p>
        </p:txBody>
      </p:sp>
      <p:pic>
        <p:nvPicPr>
          <p:cNvPr id="9"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0441" y="4670708"/>
            <a:ext cx="1018358" cy="236924"/>
          </a:xfrm>
          <a:prstGeom prst="rect">
            <a:avLst/>
          </a:prstGeom>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6253" y="4604694"/>
            <a:ext cx="507687" cy="294001"/>
          </a:xfrm>
          <a:prstGeom prst="rect">
            <a:avLst/>
          </a:prstGeom>
        </p:spPr>
      </p:pic>
      <p:sp>
        <p:nvSpPr>
          <p:cNvPr id="7" name="TextBox 3"/>
          <p:cNvSpPr txBox="1"/>
          <p:nvPr userDrawn="1"/>
        </p:nvSpPr>
        <p:spPr>
          <a:xfrm>
            <a:off x="0" y="4928056"/>
            <a:ext cx="1931989" cy="215444"/>
          </a:xfrm>
          <a:prstGeom prst="rect">
            <a:avLst/>
          </a:prstGeom>
          <a:noFill/>
        </p:spPr>
        <p:txBody>
          <a:bodyPr wrap="square" anchor="ctr">
            <a:spAutoFit/>
          </a:bodyPr>
          <a:lstStyle/>
          <a:p>
            <a:pPr algn="l" eaLnBrk="0" hangingPunct="0">
              <a:defRPr/>
            </a:pPr>
            <a:r>
              <a:rPr lang="en-US" sz="400" b="0" kern="300" spc="50" dirty="0">
                <a:solidFill>
                  <a:schemeClr val="accent1"/>
                </a:solidFill>
                <a:latin typeface="Arial"/>
                <a:ea typeface="ＭＳ Ｐゴシック" pitchFamily="34" charset="-128"/>
                <a:cs typeface="Arial"/>
              </a:rPr>
              <a:t/>
            </a:r>
            <a:br>
              <a:rPr lang="en-US" sz="400" b="0" kern="300" spc="50" dirty="0">
                <a:solidFill>
                  <a:schemeClr val="accent1"/>
                </a:solidFill>
                <a:latin typeface="Arial"/>
                <a:ea typeface="ＭＳ Ｐゴシック" pitchFamily="34" charset="-128"/>
                <a:cs typeface="Arial"/>
              </a:rPr>
            </a:br>
            <a:r>
              <a:rPr lang="en-US" sz="400" b="0" kern="300" spc="50" dirty="0">
                <a:solidFill>
                  <a:schemeClr val="accent1"/>
                </a:solidFill>
                <a:latin typeface="Arial"/>
                <a:ea typeface="ＭＳ Ｐゴシック" pitchFamily="34" charset="-128"/>
                <a:cs typeface="Arial"/>
              </a:rPr>
              <a:t>Copyright © 2012, SAS Institute Inc. All rights reserved.</a:t>
            </a:r>
          </a:p>
        </p:txBody>
      </p:sp>
    </p:spTree>
    <p:extLst>
      <p:ext uri="{BB962C8B-B14F-4D97-AF65-F5344CB8AC3E}">
        <p14:creationId xmlns:p14="http://schemas.microsoft.com/office/powerpoint/2010/main" val="258731501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AS Clos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1412340" y="2391927"/>
            <a:ext cx="4623854" cy="338554"/>
          </a:xfrm>
        </p:spPr>
        <p:txBody>
          <a:bodyPr wrap="square">
            <a:spAutoFit/>
          </a:bodyPr>
          <a:lstStyle>
            <a:lvl1pPr algn="ctr">
              <a:defRPr baseline="0">
                <a:solidFill>
                  <a:schemeClr val="bg1"/>
                </a:solidFill>
              </a:defRPr>
            </a:lvl1pPr>
          </a:lstStyle>
          <a:p>
            <a:r>
              <a:rPr lang="en-US" dirty="0" smtClean="0"/>
              <a:t>Click to edit closing comments</a:t>
            </a:r>
            <a:endParaRPr lang="en-US" dirty="0"/>
          </a:p>
        </p:txBody>
      </p:sp>
      <p:grpSp>
        <p:nvGrpSpPr>
          <p:cNvPr id="7" name="Group 5"/>
          <p:cNvGrpSpPr/>
          <p:nvPr/>
        </p:nvGrpSpPr>
        <p:grpSpPr>
          <a:xfrm>
            <a:off x="7753017" y="4865002"/>
            <a:ext cx="1336916" cy="278498"/>
            <a:chOff x="7807084" y="4865002"/>
            <a:chExt cx="1336916" cy="278498"/>
          </a:xfrm>
        </p:grpSpPr>
        <p:sp>
          <p:nvSpPr>
            <p:cNvPr id="3" name="TextBox 3"/>
            <p:cNvSpPr txBox="1"/>
            <p:nvPr/>
          </p:nvSpPr>
          <p:spPr>
            <a:xfrm>
              <a:off x="7807084" y="4866501"/>
              <a:ext cx="1336916" cy="276999"/>
            </a:xfrm>
            <a:prstGeom prst="rect">
              <a:avLst/>
            </a:prstGeom>
            <a:noFill/>
          </p:spPr>
          <p:txBody>
            <a:bodyPr wrap="square" rtlCol="0" anchor="b">
              <a:spAutoFit/>
            </a:bodyPr>
            <a:lstStyle/>
            <a:p>
              <a:pPr algn="r" defTabSz="274320"/>
              <a:r>
                <a:rPr lang="en-US" sz="1200" baseline="0" dirty="0" smtClean="0">
                  <a:solidFill>
                    <a:schemeClr val="accent1"/>
                  </a:solidFill>
                </a:rPr>
                <a:t>www.SAS.com</a:t>
              </a:r>
            </a:p>
          </p:txBody>
        </p:sp>
        <p:sp>
          <p:nvSpPr>
            <p:cNvPr id="5" name="Rectangle 4">
              <a:hlinkClick r:id="rId3"/>
            </p:cNvPr>
            <p:cNvSpPr/>
            <p:nvPr userDrawn="1"/>
          </p:nvSpPr>
          <p:spPr>
            <a:xfrm>
              <a:off x="7876452" y="4865002"/>
              <a:ext cx="1267548" cy="278498"/>
            </a:xfrm>
            <a:prstGeom prst="rect">
              <a:avLst/>
            </a:prstGeom>
            <a:solidFill>
              <a:srgbClr val="003E74">
                <a:alpha val="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6" descr="SAS_LOGO_horz288_LG.png"/>
          <p:cNvPicPr>
            <a:picLocks noChangeAspect="1"/>
          </p:cNvPicPr>
          <p:nvPr/>
        </p:nvPicPr>
        <p:blipFill>
          <a:blip r:embed="rId4"/>
          <a:stretch>
            <a:fillRect/>
          </a:stretch>
        </p:blipFill>
        <p:spPr>
          <a:xfrm>
            <a:off x="6382777" y="2333634"/>
            <a:ext cx="2024623" cy="466707"/>
          </a:xfrm>
          <a:prstGeom prst="rect">
            <a:avLst/>
          </a:prstGeom>
        </p:spPr>
      </p:pic>
      <p:pic>
        <p:nvPicPr>
          <p:cNvPr id="9" name="Picture 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07796" y="2232177"/>
            <a:ext cx="904580" cy="523841"/>
          </a:xfrm>
          <a:prstGeom prst="rect">
            <a:avLst/>
          </a:prstGeom>
        </p:spPr>
      </p:pic>
      <p:sp>
        <p:nvSpPr>
          <p:cNvPr id="10" name="TextBox 3"/>
          <p:cNvSpPr txBox="1"/>
          <p:nvPr userDrawn="1"/>
        </p:nvSpPr>
        <p:spPr>
          <a:xfrm>
            <a:off x="0" y="4928056"/>
            <a:ext cx="1931989" cy="215444"/>
          </a:xfrm>
          <a:prstGeom prst="rect">
            <a:avLst/>
          </a:prstGeom>
          <a:noFill/>
        </p:spPr>
        <p:txBody>
          <a:bodyPr wrap="square" anchor="ctr">
            <a:spAutoFit/>
          </a:bodyPr>
          <a:lstStyle/>
          <a:p>
            <a:pPr algn="l" eaLnBrk="0" hangingPunct="0">
              <a:defRPr/>
            </a:pPr>
            <a:r>
              <a:rPr lang="en-US" sz="400" b="0" kern="300" spc="50" dirty="0">
                <a:solidFill>
                  <a:schemeClr val="accent1"/>
                </a:solidFill>
                <a:latin typeface="Arial"/>
                <a:ea typeface="ＭＳ Ｐゴシック" pitchFamily="34" charset="-128"/>
                <a:cs typeface="Arial"/>
              </a:rPr>
              <a:t/>
            </a:r>
            <a:br>
              <a:rPr lang="en-US" sz="400" b="0" kern="300" spc="50" dirty="0">
                <a:solidFill>
                  <a:schemeClr val="accent1"/>
                </a:solidFill>
                <a:latin typeface="Arial"/>
                <a:ea typeface="ＭＳ Ｐゴシック" pitchFamily="34" charset="-128"/>
                <a:cs typeface="Arial"/>
              </a:rPr>
            </a:br>
            <a:r>
              <a:rPr lang="en-US" sz="400" b="0" kern="300" spc="50" dirty="0">
                <a:solidFill>
                  <a:schemeClr val="accent1"/>
                </a:solidFill>
                <a:latin typeface="Arial"/>
                <a:ea typeface="ＭＳ Ｐゴシック" pitchFamily="34" charset="-128"/>
                <a:cs typeface="Arial"/>
              </a:rPr>
              <a:t>Copyright © 2012, SAS Institute Inc. All rights reserved.</a:t>
            </a:r>
          </a:p>
        </p:txBody>
      </p:sp>
    </p:spTree>
    <p:extLst>
      <p:ext uri="{BB962C8B-B14F-4D97-AF65-F5344CB8AC3E}">
        <p14:creationId xmlns:p14="http://schemas.microsoft.com/office/powerpoint/2010/main" val="64584948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Black Background">
    <p:bg>
      <p:bgPr>
        <a:solidFill>
          <a:schemeClr val="tx1"/>
        </a:solidFill>
        <a:effectLst/>
      </p:bgPr>
    </p:bg>
    <p:spTree>
      <p:nvGrpSpPr>
        <p:cNvPr id="1" name=""/>
        <p:cNvGrpSpPr/>
        <p:nvPr/>
      </p:nvGrpSpPr>
      <p:grpSpPr>
        <a:xfrm>
          <a:off x="0" y="0"/>
          <a:ext cx="0" cy="0"/>
          <a:chOff x="0" y="0"/>
          <a:chExt cx="0" cy="0"/>
        </a:xfrm>
      </p:grpSpPr>
      <p:sp>
        <p:nvSpPr>
          <p:cNvPr id="9" name="TextBox 1"/>
          <p:cNvSpPr txBox="1"/>
          <p:nvPr/>
        </p:nvSpPr>
        <p:spPr>
          <a:xfrm>
            <a:off x="2917284" y="1945650"/>
            <a:ext cx="3309432" cy="369332"/>
          </a:xfrm>
          <a:prstGeom prst="rect">
            <a:avLst/>
          </a:prstGeom>
          <a:noFill/>
        </p:spPr>
        <p:txBody>
          <a:bodyPr wrap="none" rtlCol="0" anchor="ctr">
            <a:spAutoFit/>
          </a:bodyPr>
          <a:lstStyle/>
          <a:p>
            <a:r>
              <a:rPr lang="en-US" baseline="0" dirty="0" smtClean="0">
                <a:solidFill>
                  <a:schemeClr val="tx2"/>
                </a:solidFill>
              </a:rPr>
              <a:t>This slide is for video use only.</a:t>
            </a:r>
            <a:endParaRPr lang="en-US" baseline="0" dirty="0">
              <a:solidFill>
                <a:schemeClr val="tx2"/>
              </a:solidFill>
            </a:endParaRPr>
          </a:p>
        </p:txBody>
      </p:sp>
      <p:sp>
        <p:nvSpPr>
          <p:cNvPr id="8" name="Media Placeholder 2"/>
          <p:cNvSpPr>
            <a:spLocks noGrp="1" noChangeAspect="1"/>
          </p:cNvSpPr>
          <p:nvPr>
            <p:ph type="media" sz="quarter" idx="10"/>
          </p:nvPr>
        </p:nvSpPr>
        <p:spPr>
          <a:xfrm>
            <a:off x="1371600" y="771525"/>
            <a:ext cx="6400800" cy="3600450"/>
          </a:xfrm>
          <a:ln>
            <a:solidFill>
              <a:schemeClr val="tx2"/>
            </a:solidFill>
          </a:ln>
        </p:spPr>
        <p:txBody>
          <a:bodyPr>
            <a:noAutofit/>
          </a:bodyPr>
          <a:lstStyle>
            <a:lvl1pPr>
              <a:buNone/>
              <a:defRPr baseline="0">
                <a:solidFill>
                  <a:schemeClr val="bg2">
                    <a:lumMod val="50000"/>
                  </a:schemeClr>
                </a:solidFill>
              </a:defRPr>
            </a:lvl1pPr>
          </a:lstStyle>
          <a:p>
            <a:r>
              <a:rPr lang="en-US" smtClean="0"/>
              <a:t>Click icon to add media</a:t>
            </a:r>
            <a:endParaRPr lang="en-US" dirty="0"/>
          </a:p>
        </p:txBody>
      </p:sp>
      <p:sp>
        <p:nvSpPr>
          <p:cNvPr id="5" name="TextBox 3"/>
          <p:cNvSpPr txBox="1"/>
          <p:nvPr userDrawn="1"/>
        </p:nvSpPr>
        <p:spPr>
          <a:xfrm>
            <a:off x="0" y="4928056"/>
            <a:ext cx="1931989" cy="215444"/>
          </a:xfrm>
          <a:prstGeom prst="rect">
            <a:avLst/>
          </a:prstGeom>
          <a:noFill/>
        </p:spPr>
        <p:txBody>
          <a:bodyPr wrap="square" anchor="ctr">
            <a:spAutoFit/>
          </a:bodyPr>
          <a:lstStyle/>
          <a:p>
            <a:pPr algn="l" eaLnBrk="0" hangingPunct="0">
              <a:defRPr/>
            </a:pPr>
            <a:r>
              <a:rPr lang="en-US" sz="400" b="0" kern="300" spc="50" dirty="0">
                <a:solidFill>
                  <a:schemeClr val="accent1"/>
                </a:solidFill>
                <a:latin typeface="Arial"/>
                <a:ea typeface="ＭＳ Ｐゴシック" pitchFamily="34" charset="-128"/>
                <a:cs typeface="Arial"/>
              </a:rPr>
              <a:t/>
            </a:r>
            <a:br>
              <a:rPr lang="en-US" sz="400" b="0" kern="300" spc="50" dirty="0">
                <a:solidFill>
                  <a:schemeClr val="accent1"/>
                </a:solidFill>
                <a:latin typeface="Arial"/>
                <a:ea typeface="ＭＳ Ｐゴシック" pitchFamily="34" charset="-128"/>
                <a:cs typeface="Arial"/>
              </a:rPr>
            </a:br>
            <a:r>
              <a:rPr lang="en-US" sz="400" b="0" kern="300" spc="50" dirty="0">
                <a:solidFill>
                  <a:schemeClr val="accent1"/>
                </a:solidFill>
                <a:latin typeface="Arial"/>
                <a:ea typeface="ＭＳ Ｐゴシック" pitchFamily="34" charset="-128"/>
                <a:cs typeface="Arial"/>
              </a:rPr>
              <a:t>Copyright © 2012, SAS Institute Inc. All rights reserved.</a:t>
            </a:r>
          </a:p>
        </p:txBody>
      </p:sp>
    </p:spTree>
    <p:extLst>
      <p:ext uri="{BB962C8B-B14F-4D97-AF65-F5344CB8AC3E}">
        <p14:creationId xmlns:p14="http://schemas.microsoft.com/office/powerpoint/2010/main" val="170253766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818" y="141044"/>
            <a:ext cx="2515438" cy="584775"/>
          </a:xfrm>
        </p:spPr>
        <p:txBody>
          <a:bodyPr/>
          <a:lstStyle/>
          <a:p>
            <a:r>
              <a:rPr lang="en-US" dirty="0" smtClean="0"/>
              <a:t>Click to edit title</a:t>
            </a:r>
            <a:endParaRPr lang="en-US" dirty="0"/>
          </a:p>
        </p:txBody>
      </p:sp>
      <p:sp>
        <p:nvSpPr>
          <p:cNvPr id="6" name="Text Placeholder 2"/>
          <p:cNvSpPr>
            <a:spLocks noGrp="1"/>
          </p:cNvSpPr>
          <p:nvPr>
            <p:ph type="body" sz="quarter" idx="12" hasCustomPrompt="1"/>
          </p:nvPr>
        </p:nvSpPr>
        <p:spPr>
          <a:xfrm flipH="1">
            <a:off x="2635255" y="264154"/>
            <a:ext cx="6054720" cy="338554"/>
          </a:xfrm>
        </p:spPr>
        <p:txBody>
          <a:bodyPr wrap="square" anchor="ctr">
            <a:spAutoFit/>
          </a:bodyPr>
          <a:lstStyle>
            <a:lvl1pPr marL="0" indent="0" algn="l">
              <a:lnSpc>
                <a:spcPct val="100000"/>
              </a:lnSpc>
              <a:buFont typeface="Arial" pitchFamily="34" charset="0"/>
              <a:buNone/>
              <a:defRPr sz="1600" b="1" cap="all" baseline="0">
                <a:solidFill>
                  <a:schemeClr val="tx2">
                    <a:lumMod val="50000"/>
                  </a:schemeClr>
                </a:solidFill>
                <a:latin typeface="+mn-lt"/>
              </a:defRPr>
            </a:lvl1pPr>
          </a:lstStyle>
          <a:p>
            <a:pPr lvl="0"/>
            <a:r>
              <a:rPr lang="en-US" dirty="0" smtClean="0"/>
              <a:t>Click to edit subtitle</a:t>
            </a:r>
            <a:endParaRPr lang="en-US" dirty="0"/>
          </a:p>
        </p:txBody>
      </p:sp>
      <p:sp>
        <p:nvSpPr>
          <p:cNvPr id="4" name="Content Placeholder 3"/>
          <p:cNvSpPr>
            <a:spLocks noGrp="1"/>
          </p:cNvSpPr>
          <p:nvPr>
            <p:ph sz="quarter" idx="11" hasCustomPrompt="1"/>
          </p:nvPr>
        </p:nvSpPr>
        <p:spPr>
          <a:xfrm>
            <a:off x="457200" y="1879253"/>
            <a:ext cx="8232776" cy="1384995"/>
          </a:xfrm>
        </p:spPr>
        <p:txBody>
          <a:bodyPr wrap="square" anchor="ctr">
            <a:spAutoFit/>
          </a:bodyPr>
          <a:lstStyle>
            <a:lvl1pPr>
              <a:defRPr baseline="0"/>
            </a:lvl1pPr>
            <a:lvl2pPr>
              <a:defRPr baseline="0"/>
            </a:lvl2pPr>
            <a:lvl3pPr>
              <a:defRPr baseline="0"/>
            </a:lvl3pPr>
            <a:lvl4pPr>
              <a:defRPr baseline="0"/>
            </a:lvl4pPr>
            <a:lvl5pPr>
              <a:defRPr baseline="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8" name="Straight Connector 4"/>
          <p:cNvCxnSpPr/>
          <p:nvPr/>
        </p:nvCxnSpPr>
        <p:spPr bwMode="auto">
          <a:xfrm>
            <a:off x="2635256" y="0"/>
            <a:ext cx="0" cy="9144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spTree>
    <p:extLst>
      <p:ext uri="{BB962C8B-B14F-4D97-AF65-F5344CB8AC3E}">
        <p14:creationId xmlns:p14="http://schemas.microsoft.com/office/powerpoint/2010/main" val="130826127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bg1"/>
        </a:solidFill>
        <a:effectLst/>
      </p:bgPr>
    </p:bg>
    <p:spTree>
      <p:nvGrpSpPr>
        <p:cNvPr id="1" name=""/>
        <p:cNvGrpSpPr/>
        <p:nvPr/>
      </p:nvGrpSpPr>
      <p:grpSpPr>
        <a:xfrm>
          <a:off x="0" y="0"/>
          <a:ext cx="0" cy="0"/>
          <a:chOff x="0" y="0"/>
          <a:chExt cx="0" cy="0"/>
        </a:xfrm>
      </p:grpSpPr>
      <p:pic>
        <p:nvPicPr>
          <p:cNvPr id="11"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22695"/>
            <a:ext cx="9144000" cy="1138844"/>
          </a:xfrm>
          <a:prstGeom prst="rect">
            <a:avLst/>
          </a:prstGeom>
        </p:spPr>
      </p:pic>
      <p:sp>
        <p:nvSpPr>
          <p:cNvPr id="2" name="Title 1"/>
          <p:cNvSpPr>
            <a:spLocks noGrp="1"/>
          </p:cNvSpPr>
          <p:nvPr>
            <p:ph type="title" hasCustomPrompt="1"/>
          </p:nvPr>
        </p:nvSpPr>
        <p:spPr>
          <a:xfrm>
            <a:off x="1167897" y="1644242"/>
            <a:ext cx="6269157" cy="397586"/>
          </a:xfrm>
        </p:spPr>
        <p:txBody>
          <a:bodyPr anchor="b"/>
          <a:lstStyle>
            <a:lvl1pPr>
              <a:defRPr sz="2000" baseline="0">
                <a:solidFill>
                  <a:schemeClr val="bg1"/>
                </a:solidFill>
              </a:defRPr>
            </a:lvl1pPr>
          </a:lstStyle>
          <a:p>
            <a:r>
              <a:rPr lang="en-US" dirty="0" smtClean="0"/>
              <a:t>Click to edit title</a:t>
            </a:r>
            <a:endParaRPr lang="en-US" dirty="0"/>
          </a:p>
        </p:txBody>
      </p:sp>
      <p:sp>
        <p:nvSpPr>
          <p:cNvPr id="4" name="Text Placeholder 2"/>
          <p:cNvSpPr>
            <a:spLocks noGrp="1"/>
          </p:cNvSpPr>
          <p:nvPr>
            <p:ph type="body" sz="quarter" idx="10" hasCustomPrompt="1"/>
          </p:nvPr>
        </p:nvSpPr>
        <p:spPr>
          <a:xfrm>
            <a:off x="1167896" y="2041730"/>
            <a:ext cx="6269541" cy="276999"/>
          </a:xfrm>
        </p:spPr>
        <p:txBody>
          <a:bodyPr wrap="square" anchor="t">
            <a:spAutoFit/>
          </a:bodyPr>
          <a:lstStyle>
            <a:lvl1pPr marL="0" indent="0" algn="r">
              <a:lnSpc>
                <a:spcPct val="100000"/>
              </a:lnSpc>
              <a:buFont typeface="Arial" pitchFamily="34" charset="0"/>
              <a:buNone/>
              <a:defRPr sz="1200" b="1" i="0" cap="all" baseline="0">
                <a:solidFill>
                  <a:schemeClr val="bg1"/>
                </a:solidFill>
              </a:defRPr>
            </a:lvl1pPr>
          </a:lstStyle>
          <a:p>
            <a:pPr lvl="0"/>
            <a:r>
              <a:rPr lang="en-US" dirty="0" smtClean="0"/>
              <a:t>Click to edit subtitle</a:t>
            </a:r>
            <a:endParaRPr lang="en-US" dirty="0"/>
          </a:p>
        </p:txBody>
      </p:sp>
      <p:cxnSp>
        <p:nvCxnSpPr>
          <p:cNvPr id="5" name="Straight Connector 4"/>
          <p:cNvCxnSpPr/>
          <p:nvPr/>
        </p:nvCxnSpPr>
        <p:spPr bwMode="auto">
          <a:xfrm>
            <a:off x="7670800" y="1425734"/>
            <a:ext cx="0" cy="1143000"/>
          </a:xfrm>
          <a:prstGeom prst="line">
            <a:avLst/>
          </a:prstGeom>
          <a:solidFill>
            <a:schemeClr val="accent1"/>
          </a:solidFill>
          <a:ln w="12700" cap="flat" cmpd="sng" algn="ctr">
            <a:gradFill flip="none" rotWithShape="1">
              <a:gsLst>
                <a:gs pos="0">
                  <a:schemeClr val="accent1"/>
                </a:gs>
                <a:gs pos="100000">
                  <a:schemeClr val="accent1">
                    <a:alpha val="0"/>
                  </a:schemeClr>
                </a:gs>
              </a:gsLst>
              <a:lin ang="5400000" scaled="1"/>
              <a:tileRect/>
            </a:gradFill>
            <a:prstDash val="solid"/>
            <a:round/>
            <a:headEnd type="none" w="med" len="med"/>
            <a:tailEnd type="none" w="med" len="med"/>
          </a:ln>
          <a:effectLst/>
        </p:spPr>
      </p:cxnSp>
      <p:pic>
        <p:nvPicPr>
          <p:cNvPr id="7"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43838" y="1804735"/>
            <a:ext cx="725467" cy="386136"/>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87085" y="1788839"/>
            <a:ext cx="679807" cy="451889"/>
          </a:xfrm>
          <a:prstGeom prst="rect">
            <a:avLst/>
          </a:prstGeom>
        </p:spPr>
      </p:pic>
      <p:sp>
        <p:nvSpPr>
          <p:cNvPr id="10" name="TextBox 3"/>
          <p:cNvSpPr txBox="1"/>
          <p:nvPr userDrawn="1"/>
        </p:nvSpPr>
        <p:spPr>
          <a:xfrm>
            <a:off x="0" y="4928056"/>
            <a:ext cx="1931989" cy="215444"/>
          </a:xfrm>
          <a:prstGeom prst="rect">
            <a:avLst/>
          </a:prstGeom>
          <a:noFill/>
        </p:spPr>
        <p:txBody>
          <a:bodyPr wrap="square" anchor="ctr">
            <a:spAutoFit/>
          </a:bodyPr>
          <a:lstStyle/>
          <a:p>
            <a:pPr algn="l" eaLnBrk="0" hangingPunct="0">
              <a:defRPr/>
            </a:pPr>
            <a:r>
              <a:rPr lang="en-US" sz="400" b="0" kern="300" spc="50" dirty="0">
                <a:solidFill>
                  <a:schemeClr val="accent1"/>
                </a:solidFill>
                <a:latin typeface="Arial"/>
                <a:ea typeface="ＭＳ Ｐゴシック" pitchFamily="34" charset="-128"/>
                <a:cs typeface="Arial"/>
              </a:rPr>
              <a:t/>
            </a:r>
            <a:br>
              <a:rPr lang="en-US" sz="400" b="0" kern="300" spc="50" dirty="0">
                <a:solidFill>
                  <a:schemeClr val="accent1"/>
                </a:solidFill>
                <a:latin typeface="Arial"/>
                <a:ea typeface="ＭＳ Ｐゴシック" pitchFamily="34" charset="-128"/>
                <a:cs typeface="Arial"/>
              </a:rPr>
            </a:br>
            <a:r>
              <a:rPr lang="en-US" sz="400" b="0" kern="300" spc="50" dirty="0">
                <a:solidFill>
                  <a:schemeClr val="accent1"/>
                </a:solidFill>
                <a:latin typeface="Arial"/>
                <a:ea typeface="ＭＳ Ｐゴシック" pitchFamily="34" charset="-128"/>
                <a:cs typeface="Arial"/>
              </a:rPr>
              <a:t>Copyright © 2012, SAS Institute Inc. All rights reserved.</a:t>
            </a:r>
          </a:p>
        </p:txBody>
      </p:sp>
    </p:spTree>
    <p:extLst>
      <p:ext uri="{BB962C8B-B14F-4D97-AF65-F5344CB8AC3E}">
        <p14:creationId xmlns:p14="http://schemas.microsoft.com/office/powerpoint/2010/main" val="426539757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818" y="141044"/>
            <a:ext cx="2515438" cy="584775"/>
          </a:xfrm>
        </p:spPr>
        <p:txBody>
          <a:bodyPr/>
          <a:lstStyle/>
          <a:p>
            <a:r>
              <a:rPr lang="en-US" dirty="0" smtClean="0"/>
              <a:t>Click to edit title</a:t>
            </a:r>
            <a:endParaRPr lang="en-US" dirty="0"/>
          </a:p>
        </p:txBody>
      </p:sp>
      <p:sp>
        <p:nvSpPr>
          <p:cNvPr id="5" name="Text Placeholder 2"/>
          <p:cNvSpPr>
            <a:spLocks noGrp="1"/>
          </p:cNvSpPr>
          <p:nvPr>
            <p:ph type="body" sz="quarter" idx="11" hasCustomPrompt="1"/>
          </p:nvPr>
        </p:nvSpPr>
        <p:spPr>
          <a:xfrm flipH="1">
            <a:off x="2635256" y="264154"/>
            <a:ext cx="6061271" cy="338554"/>
          </a:xfrm>
        </p:spPr>
        <p:txBody>
          <a:bodyPr wrap="square" anchor="ctr">
            <a:spAutoFit/>
          </a:bodyPr>
          <a:lstStyle>
            <a:lvl1pPr marL="0" indent="0" algn="l">
              <a:lnSpc>
                <a:spcPct val="100000"/>
              </a:lnSpc>
              <a:buFont typeface="Arial" pitchFamily="34" charset="0"/>
              <a:buNone/>
              <a:defRPr sz="1600" b="1" cap="all" baseline="0">
                <a:solidFill>
                  <a:schemeClr val="tx2">
                    <a:lumMod val="50000"/>
                  </a:schemeClr>
                </a:solidFill>
                <a:latin typeface="+mn-lt"/>
              </a:defRPr>
            </a:lvl1pPr>
          </a:lstStyle>
          <a:p>
            <a:pPr lvl="0"/>
            <a:r>
              <a:rPr lang="en-US" dirty="0" smtClean="0"/>
              <a:t>Click to edit subtitle</a:t>
            </a:r>
            <a:endParaRPr lang="en-US" dirty="0"/>
          </a:p>
        </p:txBody>
      </p:sp>
      <p:cxnSp>
        <p:nvCxnSpPr>
          <p:cNvPr id="8" name="Straight Connector 3"/>
          <p:cNvCxnSpPr/>
          <p:nvPr/>
        </p:nvCxnSpPr>
        <p:spPr bwMode="auto">
          <a:xfrm>
            <a:off x="2635256" y="0"/>
            <a:ext cx="0" cy="9144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spTree>
    <p:extLst>
      <p:ext uri="{BB962C8B-B14F-4D97-AF65-F5344CB8AC3E}">
        <p14:creationId xmlns:p14="http://schemas.microsoft.com/office/powerpoint/2010/main" val="191832423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Imag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672728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Content with Caption">
    <p:spTree>
      <p:nvGrpSpPr>
        <p:cNvPr id="1" name=""/>
        <p:cNvGrpSpPr/>
        <p:nvPr/>
      </p:nvGrpSpPr>
      <p:grpSpPr>
        <a:xfrm>
          <a:off x="0" y="0"/>
          <a:ext cx="0" cy="0"/>
          <a:chOff x="0" y="0"/>
          <a:chExt cx="0" cy="0"/>
        </a:xfrm>
      </p:grpSpPr>
      <p:pic>
        <p:nvPicPr>
          <p:cNvPr id="9"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629916" cy="5143500"/>
          </a:xfrm>
          <a:prstGeom prst="rect">
            <a:avLst/>
          </a:prstGeom>
        </p:spPr>
      </p:pic>
      <p:sp>
        <p:nvSpPr>
          <p:cNvPr id="2" name="Title 1"/>
          <p:cNvSpPr>
            <a:spLocks noGrp="1"/>
          </p:cNvSpPr>
          <p:nvPr>
            <p:ph type="title" hasCustomPrompt="1"/>
          </p:nvPr>
        </p:nvSpPr>
        <p:spPr>
          <a:xfrm>
            <a:off x="152400" y="141044"/>
            <a:ext cx="2330456" cy="584775"/>
          </a:xfrm>
        </p:spPr>
        <p:txBody>
          <a:bodyPr/>
          <a:lstStyle>
            <a:lvl1pPr>
              <a:defRPr baseline="0">
                <a:solidFill>
                  <a:schemeClr val="bg1"/>
                </a:solidFill>
                <a:effectLst>
                  <a:outerShdw blurRad="38100" dist="38100" dir="2700000" algn="tl">
                    <a:srgbClr val="000000">
                      <a:alpha val="43137"/>
                    </a:srgbClr>
                  </a:outerShdw>
                </a:effectLst>
              </a:defRPr>
            </a:lvl1pPr>
          </a:lstStyle>
          <a:p>
            <a:r>
              <a:rPr lang="en-US" dirty="0" smtClean="0"/>
              <a:t>Click to edit title</a:t>
            </a:r>
            <a:endParaRPr lang="en-US" dirty="0"/>
          </a:p>
        </p:txBody>
      </p:sp>
      <p:sp>
        <p:nvSpPr>
          <p:cNvPr id="16" name="Text Placeholder 2"/>
          <p:cNvSpPr>
            <a:spLocks noGrp="1"/>
          </p:cNvSpPr>
          <p:nvPr>
            <p:ph type="body" sz="quarter" idx="11" hasCustomPrompt="1"/>
          </p:nvPr>
        </p:nvSpPr>
        <p:spPr>
          <a:xfrm>
            <a:off x="2736851" y="264154"/>
            <a:ext cx="5953124" cy="338554"/>
          </a:xfrm>
        </p:spPr>
        <p:txBody>
          <a:bodyPr wrap="square" anchor="ctr">
            <a:spAutoFit/>
          </a:bodyPr>
          <a:lstStyle>
            <a:lvl1pPr marL="0" indent="0" algn="l">
              <a:lnSpc>
                <a:spcPct val="100000"/>
              </a:lnSpc>
              <a:buFont typeface="Arial" pitchFamily="34" charset="0"/>
              <a:buNone/>
              <a:defRPr sz="1600" b="1" cap="all" baseline="0">
                <a:solidFill>
                  <a:schemeClr val="tx2">
                    <a:lumMod val="50000"/>
                  </a:schemeClr>
                </a:solidFill>
                <a:effectLst/>
              </a:defRPr>
            </a:lvl1pPr>
            <a:lvl2pPr marL="0" indent="0" algn="r">
              <a:buFontTx/>
              <a:buNone/>
              <a:defRPr sz="1400" b="1">
                <a:solidFill>
                  <a:schemeClr val="bg1"/>
                </a:solidFill>
              </a:defRPr>
            </a:lvl2pPr>
            <a:lvl3pPr marL="182880" indent="0" algn="r">
              <a:buFontTx/>
              <a:buNone/>
              <a:defRPr sz="1400" b="1">
                <a:solidFill>
                  <a:schemeClr val="bg1"/>
                </a:solidFill>
              </a:defRPr>
            </a:lvl3pPr>
            <a:lvl4pPr marL="365760" indent="0" algn="r">
              <a:buFontTx/>
              <a:buNone/>
              <a:defRPr sz="1400" b="1">
                <a:solidFill>
                  <a:schemeClr val="bg1"/>
                </a:solidFill>
              </a:defRPr>
            </a:lvl4pPr>
            <a:lvl5pPr marL="548640" indent="0" algn="r">
              <a:buFontTx/>
              <a:buNone/>
              <a:defRPr sz="1400" b="1">
                <a:solidFill>
                  <a:schemeClr val="bg1"/>
                </a:solidFill>
              </a:defRPr>
            </a:lvl5pPr>
          </a:lstStyle>
          <a:p>
            <a:pPr lvl="0"/>
            <a:r>
              <a:rPr lang="en-US" dirty="0" smtClean="0"/>
              <a:t>Click to edit SUBTITLE</a:t>
            </a:r>
            <a:endParaRPr lang="en-US" dirty="0"/>
          </a:p>
        </p:txBody>
      </p:sp>
      <p:sp>
        <p:nvSpPr>
          <p:cNvPr id="5" name="Content Placeholder 3"/>
          <p:cNvSpPr>
            <a:spLocks noGrp="1"/>
          </p:cNvSpPr>
          <p:nvPr>
            <p:ph sz="quarter" idx="14" hasCustomPrompt="1"/>
          </p:nvPr>
        </p:nvSpPr>
        <p:spPr>
          <a:xfrm>
            <a:off x="2736850" y="1879253"/>
            <a:ext cx="5943600" cy="1384995"/>
          </a:xfrm>
        </p:spPr>
        <p:txBody>
          <a:bodyPr anchor="ctr">
            <a:spAutoFit/>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4"/>
          <p:cNvSpPr>
            <a:spLocks noGrp="1"/>
          </p:cNvSpPr>
          <p:nvPr>
            <p:ph type="body" sz="quarter" idx="13" hasCustomPrompt="1"/>
          </p:nvPr>
        </p:nvSpPr>
        <p:spPr>
          <a:xfrm>
            <a:off x="152400" y="2193185"/>
            <a:ext cx="2325116" cy="757130"/>
          </a:xfrm>
        </p:spPr>
        <p:txBody>
          <a:bodyPr wrap="square" anchor="ctr">
            <a:spAutoFit/>
          </a:bodyPr>
          <a:lstStyle>
            <a:lvl1pPr marL="0" indent="0" algn="r">
              <a:buFont typeface="Arial" pitchFamily="34" charset="0"/>
              <a:buNone/>
              <a:defRPr sz="1800" b="1" cap="none" baseline="0">
                <a:solidFill>
                  <a:schemeClr val="bg1"/>
                </a:solidFill>
                <a:effectLst/>
                <a:latin typeface="+mn-lt"/>
              </a:defRPr>
            </a:lvl1pPr>
          </a:lstStyle>
          <a:p>
            <a:pPr lvl="0"/>
            <a:r>
              <a:rPr lang="en-US" dirty="0" smtClean="0"/>
              <a:t>Click to edit caption text</a:t>
            </a:r>
            <a:endParaRPr lang="en-US" dirty="0"/>
          </a:p>
        </p:txBody>
      </p:sp>
      <p:pic>
        <p:nvPicPr>
          <p:cNvPr id="10"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0441" y="4670708"/>
            <a:ext cx="1018358" cy="236924"/>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80042" y="4608228"/>
            <a:ext cx="488723" cy="283020"/>
          </a:xfrm>
          <a:prstGeom prst="rect">
            <a:avLst/>
          </a:prstGeom>
        </p:spPr>
      </p:pic>
      <p:sp>
        <p:nvSpPr>
          <p:cNvPr id="11" name="TextBox 3"/>
          <p:cNvSpPr txBox="1"/>
          <p:nvPr userDrawn="1"/>
        </p:nvSpPr>
        <p:spPr>
          <a:xfrm>
            <a:off x="0" y="4928056"/>
            <a:ext cx="1931989" cy="215444"/>
          </a:xfrm>
          <a:prstGeom prst="rect">
            <a:avLst/>
          </a:prstGeom>
          <a:noFill/>
        </p:spPr>
        <p:txBody>
          <a:bodyPr wrap="square" anchor="ctr">
            <a:spAutoFit/>
          </a:bodyPr>
          <a:lstStyle/>
          <a:p>
            <a:pPr algn="l" eaLnBrk="0" hangingPunct="0">
              <a:defRPr/>
            </a:pPr>
            <a:r>
              <a:rPr lang="en-US" sz="400" b="0" kern="300" spc="50" dirty="0">
                <a:solidFill>
                  <a:schemeClr val="accent1"/>
                </a:solidFill>
                <a:latin typeface="Arial"/>
                <a:ea typeface="ＭＳ Ｐゴシック" pitchFamily="34" charset="-128"/>
                <a:cs typeface="Arial"/>
              </a:rPr>
              <a:t/>
            </a:r>
            <a:br>
              <a:rPr lang="en-US" sz="400" b="0" kern="300" spc="50" dirty="0">
                <a:solidFill>
                  <a:schemeClr val="accent1"/>
                </a:solidFill>
                <a:latin typeface="Arial"/>
                <a:ea typeface="ＭＳ Ｐゴシック" pitchFamily="34" charset="-128"/>
                <a:cs typeface="Arial"/>
              </a:rPr>
            </a:br>
            <a:r>
              <a:rPr lang="en-US" sz="400" b="0" kern="300" spc="50" dirty="0">
                <a:solidFill>
                  <a:schemeClr val="accent1"/>
                </a:solidFill>
                <a:latin typeface="Arial"/>
                <a:ea typeface="ＭＳ Ｐゴシック" pitchFamily="34" charset="-128"/>
                <a:cs typeface="Arial"/>
              </a:rPr>
              <a:t>Copyright © 2012, SAS Institute Inc. All rights reserved.</a:t>
            </a:r>
          </a:p>
        </p:txBody>
      </p:sp>
    </p:spTree>
    <p:extLst>
      <p:ext uri="{BB962C8B-B14F-4D97-AF65-F5344CB8AC3E}">
        <p14:creationId xmlns:p14="http://schemas.microsoft.com/office/powerpoint/2010/main" val="391435626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ase Study Only">
    <p:spTree>
      <p:nvGrpSpPr>
        <p:cNvPr id="1" name=""/>
        <p:cNvGrpSpPr/>
        <p:nvPr/>
      </p:nvGrpSpPr>
      <p:grpSpPr>
        <a:xfrm>
          <a:off x="0" y="0"/>
          <a:ext cx="0" cy="0"/>
          <a:chOff x="0" y="0"/>
          <a:chExt cx="0" cy="0"/>
        </a:xfrm>
      </p:grpSpPr>
      <p:pic>
        <p:nvPicPr>
          <p:cNvPr id="12"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5100" y="0"/>
            <a:ext cx="2628900" cy="5143500"/>
          </a:xfrm>
          <a:prstGeom prst="rect">
            <a:avLst/>
          </a:prstGeom>
        </p:spPr>
      </p:pic>
      <p:sp>
        <p:nvSpPr>
          <p:cNvPr id="2" name="Title 1"/>
          <p:cNvSpPr>
            <a:spLocks noGrp="1"/>
          </p:cNvSpPr>
          <p:nvPr>
            <p:ph type="title" hasCustomPrompt="1"/>
          </p:nvPr>
        </p:nvSpPr>
        <p:spPr>
          <a:xfrm>
            <a:off x="119818" y="141044"/>
            <a:ext cx="2515438" cy="584775"/>
          </a:xfrm>
        </p:spPr>
        <p:txBody>
          <a:bodyPr/>
          <a:lstStyle>
            <a:lvl1pPr>
              <a:defRPr baseline="0"/>
            </a:lvl1pPr>
          </a:lstStyle>
          <a:p>
            <a:r>
              <a:rPr lang="en-US" dirty="0" smtClean="0"/>
              <a:t>Click to edit title</a:t>
            </a:r>
            <a:endParaRPr lang="en-US" dirty="0"/>
          </a:p>
        </p:txBody>
      </p:sp>
      <p:sp>
        <p:nvSpPr>
          <p:cNvPr id="21" name="Text Placeholder 2"/>
          <p:cNvSpPr>
            <a:spLocks noGrp="1"/>
          </p:cNvSpPr>
          <p:nvPr>
            <p:ph type="body" sz="quarter" idx="11" hasCustomPrompt="1"/>
          </p:nvPr>
        </p:nvSpPr>
        <p:spPr>
          <a:xfrm>
            <a:off x="2635256" y="279543"/>
            <a:ext cx="3879844" cy="307777"/>
          </a:xfrm>
        </p:spPr>
        <p:txBody>
          <a:bodyPr wrap="square" anchor="ctr">
            <a:spAutoFit/>
          </a:bodyPr>
          <a:lstStyle>
            <a:lvl1pPr marL="0" indent="0" algn="l">
              <a:lnSpc>
                <a:spcPct val="100000"/>
              </a:lnSpc>
              <a:buFont typeface="Arial" pitchFamily="34" charset="0"/>
              <a:buNone/>
              <a:defRPr sz="1400" b="1" cap="all" baseline="0">
                <a:solidFill>
                  <a:schemeClr val="tx2">
                    <a:lumMod val="50000"/>
                  </a:schemeClr>
                </a:solidFill>
                <a:effectLst/>
              </a:defRPr>
            </a:lvl1pPr>
          </a:lstStyle>
          <a:p>
            <a:pPr lvl="0"/>
            <a:r>
              <a:rPr lang="en-US" dirty="0" smtClean="0"/>
              <a:t>Click to edit subtitle</a:t>
            </a:r>
            <a:endParaRPr lang="en-US" dirty="0"/>
          </a:p>
        </p:txBody>
      </p:sp>
      <p:sp>
        <p:nvSpPr>
          <p:cNvPr id="5" name="Content Placeholder 3"/>
          <p:cNvSpPr>
            <a:spLocks noGrp="1"/>
          </p:cNvSpPr>
          <p:nvPr>
            <p:ph sz="quarter" idx="15" hasCustomPrompt="1"/>
          </p:nvPr>
        </p:nvSpPr>
        <p:spPr>
          <a:xfrm>
            <a:off x="466405" y="1879253"/>
            <a:ext cx="5578454" cy="1384995"/>
          </a:xfrm>
        </p:spPr>
        <p:txBody>
          <a:bodyPr anchor="ctr">
            <a:spAutoFit/>
          </a:bodyPr>
          <a:lstStyle>
            <a:lvl1pPr>
              <a:defRPr baseline="0"/>
            </a:lvl1pPr>
            <a:lvl2pPr>
              <a:defRPr baseline="0"/>
            </a:lvl2pPr>
            <a:lvl3pPr>
              <a:defRPr baseline="0"/>
            </a:lvl3pPr>
            <a:lvl4pPr>
              <a:defRPr baseline="0"/>
            </a:lvl4pPr>
            <a:lvl5pPr>
              <a:defRPr baseline="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4"/>
          <p:cNvSpPr>
            <a:spLocks noGrp="1"/>
          </p:cNvSpPr>
          <p:nvPr>
            <p:ph type="body" sz="half" idx="13" hasCustomPrompt="1"/>
          </p:nvPr>
        </p:nvSpPr>
        <p:spPr>
          <a:xfrm flipH="1">
            <a:off x="6602412" y="279543"/>
            <a:ext cx="2448465" cy="307777"/>
          </a:xfrm>
        </p:spPr>
        <p:txBody>
          <a:bodyPr anchor="ctr"/>
          <a:lstStyle>
            <a:lvl1pPr marL="0" indent="0" algn="l">
              <a:lnSpc>
                <a:spcPct val="100000"/>
              </a:lnSpc>
              <a:buFont typeface="Arial" pitchFamily="34" charset="0"/>
              <a:buNone/>
              <a:defRPr sz="1400" b="1" cap="all" baseline="0">
                <a:solidFill>
                  <a:schemeClr val="bg1"/>
                </a:solidFill>
                <a:effectLst>
                  <a:outerShdw blurRad="38100" dist="38100" dir="2700000" algn="tl">
                    <a:srgbClr val="000000">
                      <a:alpha val="43137"/>
                    </a:srgbClr>
                  </a:outerShdw>
                </a:effectLst>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HEADING</a:t>
            </a:r>
            <a:endParaRPr lang="en-US" dirty="0"/>
          </a:p>
        </p:txBody>
      </p:sp>
      <p:sp>
        <p:nvSpPr>
          <p:cNvPr id="18" name="Text Placeholder 5"/>
          <p:cNvSpPr>
            <a:spLocks noGrp="1"/>
          </p:cNvSpPr>
          <p:nvPr>
            <p:ph type="body" sz="quarter" idx="14" hasCustomPrompt="1"/>
          </p:nvPr>
        </p:nvSpPr>
        <p:spPr>
          <a:xfrm>
            <a:off x="6602878" y="2193185"/>
            <a:ext cx="2448000" cy="757130"/>
          </a:xfrm>
        </p:spPr>
        <p:txBody>
          <a:bodyPr wrap="square" anchor="ctr">
            <a:spAutoFit/>
          </a:bodyPr>
          <a:lstStyle>
            <a:lvl1pPr marL="0" indent="0">
              <a:buFont typeface="Arial" pitchFamily="34" charset="0"/>
              <a:buNone/>
              <a:defRPr sz="1800" b="1" cap="none" baseline="0">
                <a:solidFill>
                  <a:schemeClr val="bg1"/>
                </a:solidFill>
              </a:defRPr>
            </a:lvl1pPr>
            <a:lvl2pPr marL="0" indent="0">
              <a:buFontTx/>
              <a:buNone/>
              <a:defRPr/>
            </a:lvl2pPr>
            <a:lvl3pPr marL="182880" indent="0">
              <a:buFontTx/>
              <a:buNone/>
              <a:defRPr/>
            </a:lvl3pPr>
            <a:lvl4pPr marL="365760" indent="0">
              <a:buFontTx/>
              <a:buNone/>
              <a:defRPr/>
            </a:lvl4pPr>
            <a:lvl5pPr marL="548640" indent="0">
              <a:buFontTx/>
              <a:buNone/>
              <a:defRPr/>
            </a:lvl5pPr>
          </a:lstStyle>
          <a:p>
            <a:pPr lvl="0"/>
            <a:r>
              <a:rPr lang="en-US" dirty="0" smtClean="0"/>
              <a:t>Click to edit caption text</a:t>
            </a:r>
            <a:endParaRPr lang="en-US" dirty="0"/>
          </a:p>
        </p:txBody>
      </p:sp>
      <p:pic>
        <p:nvPicPr>
          <p:cNvPr id="13"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9299" y="4671264"/>
            <a:ext cx="1018358" cy="235811"/>
          </a:xfrm>
          <a:prstGeom prst="rect">
            <a:avLst/>
          </a:prstGeom>
        </p:spPr>
      </p:pic>
      <p:cxnSp>
        <p:nvCxnSpPr>
          <p:cNvPr id="17" name="Straight Connector 8"/>
          <p:cNvCxnSpPr/>
          <p:nvPr/>
        </p:nvCxnSpPr>
        <p:spPr bwMode="auto">
          <a:xfrm>
            <a:off x="2635256" y="0"/>
            <a:ext cx="0" cy="9144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6253" y="4604694"/>
            <a:ext cx="507687" cy="294001"/>
          </a:xfrm>
          <a:prstGeom prst="rect">
            <a:avLst/>
          </a:prstGeom>
        </p:spPr>
      </p:pic>
      <p:sp>
        <p:nvSpPr>
          <p:cNvPr id="16" name="TextBox 3"/>
          <p:cNvSpPr txBox="1"/>
          <p:nvPr userDrawn="1"/>
        </p:nvSpPr>
        <p:spPr>
          <a:xfrm>
            <a:off x="0" y="4928056"/>
            <a:ext cx="1931989" cy="215444"/>
          </a:xfrm>
          <a:prstGeom prst="rect">
            <a:avLst/>
          </a:prstGeom>
          <a:noFill/>
        </p:spPr>
        <p:txBody>
          <a:bodyPr wrap="square" anchor="ctr">
            <a:spAutoFit/>
          </a:bodyPr>
          <a:lstStyle/>
          <a:p>
            <a:pPr algn="l" eaLnBrk="0" hangingPunct="0">
              <a:defRPr/>
            </a:pPr>
            <a:r>
              <a:rPr lang="en-US" sz="400" b="0" kern="300" spc="50" dirty="0">
                <a:solidFill>
                  <a:schemeClr val="accent1"/>
                </a:solidFill>
                <a:latin typeface="Arial"/>
                <a:ea typeface="ＭＳ Ｐゴシック" pitchFamily="34" charset="-128"/>
                <a:cs typeface="Arial"/>
              </a:rPr>
              <a:t/>
            </a:r>
            <a:br>
              <a:rPr lang="en-US" sz="400" b="0" kern="300" spc="50" dirty="0">
                <a:solidFill>
                  <a:schemeClr val="accent1"/>
                </a:solidFill>
                <a:latin typeface="Arial"/>
                <a:ea typeface="ＭＳ Ｐゴシック" pitchFamily="34" charset="-128"/>
                <a:cs typeface="Arial"/>
              </a:rPr>
            </a:br>
            <a:r>
              <a:rPr lang="en-US" sz="400" b="0" kern="300" spc="50" dirty="0">
                <a:solidFill>
                  <a:schemeClr val="accent1"/>
                </a:solidFill>
                <a:latin typeface="Arial"/>
                <a:ea typeface="ＭＳ Ｐゴシック" pitchFamily="34" charset="-128"/>
                <a:cs typeface="Arial"/>
              </a:rPr>
              <a:t>Copyright © 2012, SAS Institute Inc. All rights reserved.</a:t>
            </a:r>
          </a:p>
        </p:txBody>
      </p:sp>
    </p:spTree>
    <p:extLst>
      <p:ext uri="{BB962C8B-B14F-4D97-AF65-F5344CB8AC3E}">
        <p14:creationId xmlns:p14="http://schemas.microsoft.com/office/powerpoint/2010/main" val="210105904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wo Content">
    <p:spTree>
      <p:nvGrpSpPr>
        <p:cNvPr id="1" name=""/>
        <p:cNvGrpSpPr/>
        <p:nvPr/>
      </p:nvGrpSpPr>
      <p:grpSpPr>
        <a:xfrm>
          <a:off x="0" y="0"/>
          <a:ext cx="0" cy="0"/>
          <a:chOff x="0" y="0"/>
          <a:chExt cx="0" cy="0"/>
        </a:xfrm>
      </p:grpSpPr>
      <p:pic>
        <p:nvPicPr>
          <p:cNvPr id="3" name="Picture 8" descr="C:\Users\RussianBear\Desktop\OnCloud_Jon\CloudComputing_NIST_IMAGES\PanoramicBLU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02425"/>
            <a:ext cx="9144000" cy="29298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119818" y="141044"/>
            <a:ext cx="2515438" cy="584775"/>
          </a:xfrm>
        </p:spPr>
        <p:txBody>
          <a:bodyPr/>
          <a:lstStyle/>
          <a:p>
            <a:r>
              <a:rPr lang="en-US" dirty="0" smtClean="0"/>
              <a:t>Click to edit title</a:t>
            </a:r>
            <a:endParaRPr lang="en-US" dirty="0"/>
          </a:p>
        </p:txBody>
      </p:sp>
      <p:sp>
        <p:nvSpPr>
          <p:cNvPr id="9" name="Text Placeholder 2"/>
          <p:cNvSpPr>
            <a:spLocks noGrp="1"/>
          </p:cNvSpPr>
          <p:nvPr>
            <p:ph type="body" sz="quarter" idx="12" hasCustomPrompt="1"/>
          </p:nvPr>
        </p:nvSpPr>
        <p:spPr>
          <a:xfrm>
            <a:off x="2635250" y="264154"/>
            <a:ext cx="6051550" cy="338554"/>
          </a:xfrm>
        </p:spPr>
        <p:txBody>
          <a:bodyPr anchor="ctr"/>
          <a:lstStyle>
            <a:lvl1pPr marL="0" indent="0" algn="l">
              <a:lnSpc>
                <a:spcPct val="100000"/>
              </a:lnSpc>
              <a:buNone/>
              <a:defRPr sz="1600" b="1" i="0" cap="all" baseline="0">
                <a:solidFill>
                  <a:schemeClr val="tx2">
                    <a:lumMod val="50000"/>
                  </a:schemeClr>
                </a:solidFill>
              </a:defRPr>
            </a:lvl1pPr>
          </a:lstStyle>
          <a:p>
            <a:pPr lvl="0"/>
            <a:r>
              <a:rPr lang="en-US" dirty="0" smtClean="0"/>
              <a:t>Click to edit subtitle</a:t>
            </a:r>
          </a:p>
        </p:txBody>
      </p:sp>
      <p:sp>
        <p:nvSpPr>
          <p:cNvPr id="17" name="Content Placeholder 3"/>
          <p:cNvSpPr>
            <a:spLocks noGrp="1"/>
          </p:cNvSpPr>
          <p:nvPr>
            <p:ph sz="quarter" idx="13" hasCustomPrompt="1"/>
          </p:nvPr>
        </p:nvSpPr>
        <p:spPr>
          <a:xfrm>
            <a:off x="468313" y="1879253"/>
            <a:ext cx="4010025" cy="1384995"/>
          </a:xfrm>
        </p:spPr>
        <p:txBody>
          <a:bodyPr wrap="square" anchor="ctr">
            <a:spAutoFit/>
          </a:bodyPr>
          <a:lstStyle>
            <a:lvl1pPr>
              <a:buClr>
                <a:schemeClr val="bg1"/>
              </a:buClr>
              <a:defRPr baseline="0">
                <a:solidFill>
                  <a:schemeClr val="bg1"/>
                </a:solidFill>
              </a:defRPr>
            </a:lvl1pPr>
            <a:lvl2pPr>
              <a:buClr>
                <a:schemeClr val="bg1"/>
              </a:buClr>
              <a:defRPr baseline="0">
                <a:solidFill>
                  <a:schemeClr val="bg1"/>
                </a:solidFill>
              </a:defRPr>
            </a:lvl2pPr>
            <a:lvl3pPr>
              <a:buClr>
                <a:schemeClr val="bg1"/>
              </a:buClr>
              <a:defRPr baseline="0">
                <a:solidFill>
                  <a:schemeClr val="bg1"/>
                </a:solidFill>
              </a:defRPr>
            </a:lvl3pPr>
            <a:lvl4pPr>
              <a:buClr>
                <a:schemeClr val="bg1"/>
              </a:buClr>
              <a:defRPr baseline="0">
                <a:solidFill>
                  <a:schemeClr val="bg1"/>
                </a:solidFill>
              </a:defRPr>
            </a:lvl4pPr>
            <a:lvl5pPr>
              <a:buClr>
                <a:schemeClr val="bg1"/>
              </a:buClr>
              <a:defRPr baseline="0">
                <a:solidFill>
                  <a:schemeClr val="bg1"/>
                </a:solidFill>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4"/>
          <p:cNvSpPr>
            <a:spLocks noGrp="1"/>
          </p:cNvSpPr>
          <p:nvPr>
            <p:ph sz="quarter" idx="14" hasCustomPrompt="1"/>
          </p:nvPr>
        </p:nvSpPr>
        <p:spPr>
          <a:xfrm>
            <a:off x="4664075" y="1879253"/>
            <a:ext cx="4022725" cy="1384995"/>
          </a:xfrm>
        </p:spPr>
        <p:txBody>
          <a:bodyPr anchor="ctr"/>
          <a:lstStyle>
            <a:lvl1pPr>
              <a:buClr>
                <a:schemeClr val="bg1"/>
              </a:buClr>
              <a:defRPr baseline="0">
                <a:solidFill>
                  <a:schemeClr val="bg1"/>
                </a:solidFill>
              </a:defRPr>
            </a:lvl1pPr>
            <a:lvl2pPr>
              <a:buClr>
                <a:schemeClr val="bg1"/>
              </a:buClr>
              <a:defRPr baseline="0">
                <a:solidFill>
                  <a:schemeClr val="bg1"/>
                </a:solidFill>
              </a:defRPr>
            </a:lvl2pPr>
            <a:lvl3pPr>
              <a:buClr>
                <a:schemeClr val="bg1"/>
              </a:buClr>
              <a:defRPr baseline="0">
                <a:solidFill>
                  <a:schemeClr val="bg1"/>
                </a:solidFill>
              </a:defRPr>
            </a:lvl3pPr>
            <a:lvl4pPr>
              <a:buClr>
                <a:schemeClr val="bg1"/>
              </a:buClr>
              <a:defRPr baseline="0">
                <a:solidFill>
                  <a:schemeClr val="bg1"/>
                </a:solidFill>
              </a:defRPr>
            </a:lvl4pPr>
            <a:lvl5pPr>
              <a:buClr>
                <a:schemeClr val="bg1"/>
              </a:buClr>
              <a:defRPr baseline="0">
                <a:solidFill>
                  <a:schemeClr val="bg1"/>
                </a:solidFill>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0441" y="4670708"/>
            <a:ext cx="1018358" cy="236924"/>
          </a:xfrm>
          <a:prstGeom prst="rect">
            <a:avLst/>
          </a:prstGeom>
        </p:spPr>
      </p:pic>
      <p:cxnSp>
        <p:nvCxnSpPr>
          <p:cNvPr id="6" name="Straight Connector 7"/>
          <p:cNvCxnSpPr/>
          <p:nvPr/>
        </p:nvCxnSpPr>
        <p:spPr bwMode="auto">
          <a:xfrm>
            <a:off x="2635256" y="0"/>
            <a:ext cx="0" cy="9144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6253" y="4604694"/>
            <a:ext cx="507687" cy="294001"/>
          </a:xfrm>
          <a:prstGeom prst="rect">
            <a:avLst/>
          </a:prstGeom>
        </p:spPr>
      </p:pic>
      <p:sp>
        <p:nvSpPr>
          <p:cNvPr id="11" name="TextBox 3"/>
          <p:cNvSpPr txBox="1"/>
          <p:nvPr userDrawn="1"/>
        </p:nvSpPr>
        <p:spPr>
          <a:xfrm>
            <a:off x="0" y="4928056"/>
            <a:ext cx="1931989" cy="215444"/>
          </a:xfrm>
          <a:prstGeom prst="rect">
            <a:avLst/>
          </a:prstGeom>
          <a:noFill/>
        </p:spPr>
        <p:txBody>
          <a:bodyPr wrap="square" anchor="ctr">
            <a:spAutoFit/>
          </a:bodyPr>
          <a:lstStyle/>
          <a:p>
            <a:pPr algn="l" eaLnBrk="0" hangingPunct="0">
              <a:defRPr/>
            </a:pPr>
            <a:r>
              <a:rPr lang="en-US" sz="400" b="0" kern="300" spc="50" dirty="0">
                <a:solidFill>
                  <a:schemeClr val="accent1"/>
                </a:solidFill>
                <a:latin typeface="Arial"/>
                <a:ea typeface="ＭＳ Ｐゴシック" pitchFamily="34" charset="-128"/>
                <a:cs typeface="Arial"/>
              </a:rPr>
              <a:t/>
            </a:r>
            <a:br>
              <a:rPr lang="en-US" sz="400" b="0" kern="300" spc="50" dirty="0">
                <a:solidFill>
                  <a:schemeClr val="accent1"/>
                </a:solidFill>
                <a:latin typeface="Arial"/>
                <a:ea typeface="ＭＳ Ｐゴシック" pitchFamily="34" charset="-128"/>
                <a:cs typeface="Arial"/>
              </a:rPr>
            </a:br>
            <a:r>
              <a:rPr lang="en-US" sz="400" b="0" kern="300" spc="50" dirty="0">
                <a:solidFill>
                  <a:schemeClr val="accent1"/>
                </a:solidFill>
                <a:latin typeface="Arial"/>
                <a:ea typeface="ＭＳ Ｐゴシック" pitchFamily="34" charset="-128"/>
                <a:cs typeface="Arial"/>
              </a:rPr>
              <a:t>Copyright © 2012, SAS Institute Inc. All rights reserved.</a:t>
            </a:r>
          </a:p>
        </p:txBody>
      </p:sp>
    </p:spTree>
    <p:extLst>
      <p:ext uri="{BB962C8B-B14F-4D97-AF65-F5344CB8AC3E}">
        <p14:creationId xmlns:p14="http://schemas.microsoft.com/office/powerpoint/2010/main" val="46275379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Compariso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9818" y="141044"/>
            <a:ext cx="2515438" cy="584775"/>
          </a:xfrm>
        </p:spPr>
        <p:txBody>
          <a:bodyPr/>
          <a:lstStyle/>
          <a:p>
            <a:r>
              <a:rPr lang="en-US" dirty="0" smtClean="0"/>
              <a:t>Click to edit title</a:t>
            </a:r>
            <a:endParaRPr lang="en-US" dirty="0"/>
          </a:p>
        </p:txBody>
      </p:sp>
      <p:sp>
        <p:nvSpPr>
          <p:cNvPr id="5" name="Text Placeholder 2"/>
          <p:cNvSpPr>
            <a:spLocks noGrp="1"/>
          </p:cNvSpPr>
          <p:nvPr>
            <p:ph type="body" sz="quarter" idx="3" hasCustomPrompt="1"/>
          </p:nvPr>
        </p:nvSpPr>
        <p:spPr>
          <a:xfrm>
            <a:off x="2635256" y="264154"/>
            <a:ext cx="6047152" cy="338554"/>
          </a:xfrm>
        </p:spPr>
        <p:txBody>
          <a:bodyPr wrap="square" anchor="ctr">
            <a:spAutoFit/>
          </a:bodyPr>
          <a:lstStyle>
            <a:lvl1pPr marL="0" indent="0">
              <a:lnSpc>
                <a:spcPct val="100000"/>
              </a:lnSpc>
              <a:buFont typeface="Arial" pitchFamily="34" charset="0"/>
              <a:buNone/>
              <a:defRPr sz="1600" b="1" cap="all" baseline="0">
                <a:solidFill>
                  <a:schemeClr val="tx2">
                    <a:lumMod val="50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subtitle</a:t>
            </a:r>
          </a:p>
        </p:txBody>
      </p:sp>
      <p:sp>
        <p:nvSpPr>
          <p:cNvPr id="6" name="Content Placeholder 3"/>
          <p:cNvSpPr>
            <a:spLocks noGrp="1"/>
          </p:cNvSpPr>
          <p:nvPr>
            <p:ph sz="quarter" idx="4" hasCustomPrompt="1"/>
          </p:nvPr>
        </p:nvSpPr>
        <p:spPr>
          <a:xfrm>
            <a:off x="457201" y="1879253"/>
            <a:ext cx="3883025" cy="1384995"/>
          </a:xfrm>
        </p:spPr>
        <p:txBody>
          <a:bodyPr wrap="square" anchor="ctr">
            <a:spAutoFit/>
          </a:bodyPr>
          <a:lstStyle>
            <a:lvl1pPr>
              <a:defRPr sz="1800" baseline="0"/>
            </a:lvl1pPr>
            <a:lvl2pPr>
              <a:defRPr sz="1600" baseline="0"/>
            </a:lvl2pPr>
            <a:lvl3pPr>
              <a:defRPr sz="1400"/>
            </a:lvl3pPr>
            <a:lvl4pPr>
              <a:defRPr sz="1200"/>
            </a:lvl4pPr>
            <a:lvl5pPr>
              <a:defRPr sz="1000" baseline="0"/>
            </a:lvl5pPr>
            <a:lvl6pPr>
              <a:defRPr sz="1600"/>
            </a:lvl6pPr>
            <a:lvl7pPr>
              <a:defRPr sz="1600"/>
            </a:lvl7pPr>
            <a:lvl8pPr>
              <a:defRPr sz="1600"/>
            </a:lvl8pPr>
            <a:lvl9pPr>
              <a:defRPr sz="1600"/>
            </a:lvl9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4"/>
          <p:cNvSpPr>
            <a:spLocks noGrp="1"/>
          </p:cNvSpPr>
          <p:nvPr>
            <p:ph sz="quarter" idx="15" hasCustomPrompt="1"/>
          </p:nvPr>
        </p:nvSpPr>
        <p:spPr>
          <a:xfrm>
            <a:off x="4802187" y="1879253"/>
            <a:ext cx="3880221" cy="1384995"/>
          </a:xfrm>
        </p:spPr>
        <p:txBody>
          <a:bodyPr wrap="square">
            <a:spAutoFit/>
          </a:bodyPr>
          <a:lstStyle>
            <a:lvl1pPr>
              <a:defRPr baseline="0"/>
            </a:lvl1pPr>
            <a:lvl2pPr>
              <a:defRPr baseline="0"/>
            </a:lvl2pPr>
            <a:lvl3pPr>
              <a:defRPr baseline="0"/>
            </a:lvl3pPr>
            <a:lvl4pPr>
              <a:defRPr baseline="0"/>
            </a:lvl4pPr>
            <a:lvl5pPr>
              <a:defRPr baseline="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9"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0441" y="4670708"/>
            <a:ext cx="1018358" cy="236924"/>
          </a:xfrm>
          <a:prstGeom prst="rect">
            <a:avLst/>
          </a:prstGeom>
        </p:spPr>
      </p:pic>
      <p:cxnSp>
        <p:nvCxnSpPr>
          <p:cNvPr id="16" name="Straight Connector 7"/>
          <p:cNvCxnSpPr/>
          <p:nvPr/>
        </p:nvCxnSpPr>
        <p:spPr bwMode="auto">
          <a:xfrm>
            <a:off x="2635256" y="0"/>
            <a:ext cx="0" cy="914400"/>
          </a:xfrm>
          <a:prstGeom prst="line">
            <a:avLst/>
          </a:prstGeom>
          <a:solidFill>
            <a:schemeClr val="accent1"/>
          </a:solidFill>
          <a:ln w="12700" cap="flat" cmpd="sng" algn="ctr">
            <a:gradFill flip="none" rotWithShape="1">
              <a:gsLst>
                <a:gs pos="0">
                  <a:schemeClr val="bg2"/>
                </a:gs>
                <a:gs pos="100000">
                  <a:schemeClr val="bg2">
                    <a:alpha val="0"/>
                  </a:schemeClr>
                </a:gs>
              </a:gsLst>
              <a:lin ang="5400000" scaled="1"/>
              <a:tileRect/>
            </a:gradFill>
            <a:prstDash val="solid"/>
            <a:round/>
            <a:headEnd type="none" w="med" len="med"/>
            <a:tailEnd type="none" w="med" len="med"/>
          </a:ln>
          <a:effectLst/>
        </p:spPr>
      </p:cxn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6253" y="4604694"/>
            <a:ext cx="507687" cy="294001"/>
          </a:xfrm>
          <a:prstGeom prst="rect">
            <a:avLst/>
          </a:prstGeom>
        </p:spPr>
      </p:pic>
      <p:sp>
        <p:nvSpPr>
          <p:cNvPr id="11" name="TextBox 3"/>
          <p:cNvSpPr txBox="1"/>
          <p:nvPr userDrawn="1"/>
        </p:nvSpPr>
        <p:spPr>
          <a:xfrm>
            <a:off x="0" y="4928056"/>
            <a:ext cx="1931989" cy="215444"/>
          </a:xfrm>
          <a:prstGeom prst="rect">
            <a:avLst/>
          </a:prstGeom>
          <a:noFill/>
        </p:spPr>
        <p:txBody>
          <a:bodyPr wrap="square" anchor="ctr">
            <a:spAutoFit/>
          </a:bodyPr>
          <a:lstStyle/>
          <a:p>
            <a:pPr algn="l" eaLnBrk="0" hangingPunct="0">
              <a:defRPr/>
            </a:pPr>
            <a:r>
              <a:rPr lang="en-US" sz="400" b="0" kern="300" spc="50" dirty="0">
                <a:solidFill>
                  <a:schemeClr val="accent1"/>
                </a:solidFill>
                <a:latin typeface="Arial"/>
                <a:ea typeface="ＭＳ Ｐゴシック" pitchFamily="34" charset="-128"/>
                <a:cs typeface="Arial"/>
              </a:rPr>
              <a:t/>
            </a:r>
            <a:br>
              <a:rPr lang="en-US" sz="400" b="0" kern="300" spc="50" dirty="0">
                <a:solidFill>
                  <a:schemeClr val="accent1"/>
                </a:solidFill>
                <a:latin typeface="Arial"/>
                <a:ea typeface="ＭＳ Ｐゴシック" pitchFamily="34" charset="-128"/>
                <a:cs typeface="Arial"/>
              </a:rPr>
            </a:br>
            <a:r>
              <a:rPr lang="en-US" sz="400" b="0" kern="300" spc="50" dirty="0">
                <a:solidFill>
                  <a:schemeClr val="accent1"/>
                </a:solidFill>
                <a:latin typeface="Arial"/>
                <a:ea typeface="ＭＳ Ｐゴシック" pitchFamily="34" charset="-128"/>
                <a:cs typeface="Arial"/>
              </a:rPr>
              <a:t>Copyright © 2012, SAS Institute Inc. All rights reserved.</a:t>
            </a:r>
          </a:p>
        </p:txBody>
      </p:sp>
    </p:spTree>
    <p:extLst>
      <p:ext uri="{BB962C8B-B14F-4D97-AF65-F5344CB8AC3E}">
        <p14:creationId xmlns:p14="http://schemas.microsoft.com/office/powerpoint/2010/main" val="2594131585"/>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Footer_16x9_06.png"/>
          <p:cNvPicPr>
            <a:picLocks/>
          </p:cNvPicPr>
          <p:nvPr/>
        </p:nvPicPr>
        <p:blipFill>
          <a:blip r:embed="rId14"/>
          <a:srcRect/>
          <a:stretch>
            <a:fillRect/>
          </a:stretch>
        </p:blipFill>
        <p:spPr bwMode="auto">
          <a:xfrm>
            <a:off x="0" y="4787913"/>
            <a:ext cx="9144000" cy="355587"/>
          </a:xfrm>
          <a:prstGeom prst="rect">
            <a:avLst/>
          </a:prstGeom>
          <a:noFill/>
          <a:ln w="9525">
            <a:noFill/>
            <a:miter lim="800000"/>
            <a:headEnd/>
            <a:tailEnd/>
          </a:ln>
        </p:spPr>
      </p:pic>
      <p:sp>
        <p:nvSpPr>
          <p:cNvPr id="5" name="Title Placeholder 1"/>
          <p:cNvSpPr>
            <a:spLocks noGrp="1"/>
          </p:cNvSpPr>
          <p:nvPr>
            <p:ph type="title"/>
          </p:nvPr>
        </p:nvSpPr>
        <p:spPr>
          <a:xfrm>
            <a:off x="119818" y="4807"/>
            <a:ext cx="2515438" cy="857250"/>
          </a:xfrm>
          <a:prstGeom prst="rect">
            <a:avLst/>
          </a:prstGeom>
        </p:spPr>
        <p:txBody>
          <a:bodyPr vert="horz" wrap="square" lIns="91440" tIns="45720" rIns="91440" bIns="45720" rtlCol="0" anchor="ctr">
            <a:sp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879253"/>
            <a:ext cx="8229600" cy="1384995"/>
          </a:xfrm>
          <a:prstGeom prst="rect">
            <a:avLst/>
          </a:prstGeom>
        </p:spPr>
        <p:txBody>
          <a:bodyPr vert="horz" lIns="91440" tIns="45720" rIns="91440" bIns="45720" rtlCol="0" anchor="ctr">
            <a:spAutoFit/>
          </a:bodyPr>
          <a:lstStyle/>
          <a:p>
            <a:pPr lvl="0"/>
            <a:r>
              <a:rPr lang="en-US" dirty="0" smtClean="0"/>
              <a:t>Click to edit Master text styles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2" name="Picture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80042" y="4816447"/>
            <a:ext cx="488723" cy="283020"/>
          </a:xfrm>
          <a:prstGeom prst="rect">
            <a:avLst/>
          </a:prstGeom>
        </p:spPr>
      </p:pic>
      <p:sp>
        <p:nvSpPr>
          <p:cNvPr id="11" name="TextBox 3"/>
          <p:cNvSpPr txBox="1"/>
          <p:nvPr userDrawn="1"/>
        </p:nvSpPr>
        <p:spPr>
          <a:xfrm>
            <a:off x="3594041" y="4891844"/>
            <a:ext cx="1931989" cy="215444"/>
          </a:xfrm>
          <a:prstGeom prst="rect">
            <a:avLst/>
          </a:prstGeom>
          <a:noFill/>
        </p:spPr>
        <p:txBody>
          <a:bodyPr wrap="square" anchor="ctr">
            <a:spAutoFit/>
          </a:bodyPr>
          <a:lstStyle/>
          <a:p>
            <a:pPr algn="l" eaLnBrk="0" hangingPunct="0">
              <a:defRPr/>
            </a:pPr>
            <a:r>
              <a:rPr lang="en-US" sz="400" b="0" kern="300" spc="50" dirty="0">
                <a:solidFill>
                  <a:schemeClr val="accent2">
                    <a:lumMod val="20000"/>
                    <a:lumOff val="80000"/>
                  </a:schemeClr>
                </a:solidFill>
                <a:latin typeface="Arial"/>
                <a:ea typeface="ＭＳ Ｐゴシック" pitchFamily="34" charset="-128"/>
                <a:cs typeface="Arial"/>
              </a:rPr>
              <a:t/>
            </a:r>
            <a:br>
              <a:rPr lang="en-US" sz="400" b="0" kern="300" spc="50" dirty="0">
                <a:solidFill>
                  <a:schemeClr val="accent2">
                    <a:lumMod val="20000"/>
                    <a:lumOff val="80000"/>
                  </a:schemeClr>
                </a:solidFill>
                <a:latin typeface="Arial"/>
                <a:ea typeface="ＭＳ Ｐゴシック" pitchFamily="34" charset="-128"/>
                <a:cs typeface="Arial"/>
              </a:rPr>
            </a:br>
            <a:r>
              <a:rPr lang="en-US" sz="400" b="0" kern="300" spc="50" dirty="0">
                <a:solidFill>
                  <a:schemeClr val="accent2">
                    <a:lumMod val="20000"/>
                    <a:lumOff val="80000"/>
                  </a:schemeClr>
                </a:solidFill>
                <a:latin typeface="Arial"/>
                <a:ea typeface="ＭＳ Ｐゴシック" pitchFamily="34" charset="-128"/>
                <a:cs typeface="Arial"/>
              </a:rPr>
              <a:t>Copyright © 2012, SAS Institute Inc. All rights reserved.</a:t>
            </a:r>
          </a:p>
        </p:txBody>
      </p:sp>
    </p:spTree>
    <p:extLst>
      <p:ext uri="{BB962C8B-B14F-4D97-AF65-F5344CB8AC3E}">
        <p14:creationId xmlns:p14="http://schemas.microsoft.com/office/powerpoint/2010/main" val="52474443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 id="2147483878" r:id="rId12"/>
  </p:sldLayoutIdLst>
  <p:transition>
    <p:fade/>
  </p:transition>
  <p:timing>
    <p:tnLst>
      <p:par>
        <p:cTn id="1" dur="indefinite" restart="never" nodeType="tmRoot"/>
      </p:par>
    </p:tnLst>
  </p:timing>
  <p:txStyles>
    <p:titleStyle>
      <a:lvl1pPr algn="r" defTabSz="182880" rtl="0" eaLnBrk="1" latinLnBrk="0" hangingPunct="1">
        <a:spcBef>
          <a:spcPct val="0"/>
        </a:spcBef>
        <a:buNone/>
        <a:defRPr sz="1600" kern="1200" cap="all" baseline="0">
          <a:solidFill>
            <a:schemeClr val="accent3"/>
          </a:solidFill>
          <a:latin typeface="+mj-lt"/>
          <a:ea typeface="+mj-ea"/>
          <a:cs typeface="+mj-cs"/>
        </a:defRPr>
      </a:lvl1pPr>
    </p:titleStyle>
    <p:bodyStyle>
      <a:lvl1pPr marL="182880" indent="-182880" algn="l" defTabSz="365760" rtl="0" eaLnBrk="1" latinLnBrk="0" hangingPunct="1">
        <a:lnSpc>
          <a:spcPct val="120000"/>
        </a:lnSpc>
        <a:spcBef>
          <a:spcPts val="0"/>
        </a:spcBef>
        <a:buClr>
          <a:schemeClr val="accent2"/>
        </a:buClr>
        <a:buSzPct val="80000"/>
        <a:buFont typeface="Arial" pitchFamily="34" charset="0"/>
        <a:buChar char="•"/>
        <a:defRPr sz="1800" b="0" kern="1200" cap="none" baseline="0">
          <a:solidFill>
            <a:schemeClr val="tx2">
              <a:lumMod val="50000"/>
            </a:schemeClr>
          </a:solidFill>
          <a:latin typeface="+mn-lt"/>
          <a:ea typeface="+mn-ea"/>
          <a:cs typeface="+mn-cs"/>
        </a:defRPr>
      </a:lvl1pPr>
      <a:lvl2pPr marL="365760" indent="-182880" algn="l" defTabSz="365760" rtl="0" eaLnBrk="1" latinLnBrk="0" hangingPunct="1">
        <a:lnSpc>
          <a:spcPct val="120000"/>
        </a:lnSpc>
        <a:spcBef>
          <a:spcPts val="0"/>
        </a:spcBef>
        <a:buClr>
          <a:schemeClr val="accent2"/>
        </a:buClr>
        <a:buSzPct val="80000"/>
        <a:buFont typeface="Arial" pitchFamily="34" charset="0"/>
        <a:buChar char="•"/>
        <a:tabLst/>
        <a:defRPr sz="1600" kern="1200" baseline="0">
          <a:solidFill>
            <a:schemeClr val="tx2">
              <a:lumMod val="50000"/>
            </a:schemeClr>
          </a:solidFill>
          <a:latin typeface="+mn-lt"/>
          <a:ea typeface="+mn-ea"/>
          <a:cs typeface="+mn-cs"/>
        </a:defRPr>
      </a:lvl2pPr>
      <a:lvl3pPr marL="548640" indent="-182880" algn="l" defTabSz="365760" rtl="0" eaLnBrk="1" latinLnBrk="0" hangingPunct="1">
        <a:lnSpc>
          <a:spcPct val="120000"/>
        </a:lnSpc>
        <a:spcBef>
          <a:spcPts val="0"/>
        </a:spcBef>
        <a:buClr>
          <a:schemeClr val="accent2"/>
        </a:buClr>
        <a:buSzPct val="80000"/>
        <a:buFont typeface="Arial" pitchFamily="34" charset="0"/>
        <a:buChar char="•"/>
        <a:defRPr sz="1400" kern="1200" baseline="0">
          <a:solidFill>
            <a:schemeClr val="tx2">
              <a:lumMod val="50000"/>
            </a:schemeClr>
          </a:solidFill>
          <a:latin typeface="+mn-lt"/>
          <a:ea typeface="+mn-ea"/>
          <a:cs typeface="+mn-cs"/>
        </a:defRPr>
      </a:lvl3pPr>
      <a:lvl4pPr marL="731520" indent="-182880" algn="l" defTabSz="365760" rtl="0" eaLnBrk="1" latinLnBrk="0" hangingPunct="1">
        <a:lnSpc>
          <a:spcPct val="120000"/>
        </a:lnSpc>
        <a:spcBef>
          <a:spcPts val="0"/>
        </a:spcBef>
        <a:buClr>
          <a:schemeClr val="accent2"/>
        </a:buClr>
        <a:buSzPct val="80000"/>
        <a:buFont typeface="Arial" pitchFamily="34" charset="0"/>
        <a:buChar char="•"/>
        <a:defRPr sz="1200" kern="1200" baseline="0">
          <a:solidFill>
            <a:schemeClr val="tx2">
              <a:lumMod val="50000"/>
            </a:schemeClr>
          </a:solidFill>
          <a:latin typeface="+mn-lt"/>
          <a:ea typeface="+mn-ea"/>
          <a:cs typeface="+mn-cs"/>
        </a:defRPr>
      </a:lvl4pPr>
      <a:lvl5pPr marL="902970" indent="-171450" algn="l" defTabSz="365760" rtl="0" eaLnBrk="1" latinLnBrk="0" hangingPunct="1">
        <a:lnSpc>
          <a:spcPct val="120000"/>
        </a:lnSpc>
        <a:spcBef>
          <a:spcPts val="0"/>
        </a:spcBef>
        <a:buClr>
          <a:schemeClr val="accent2"/>
        </a:buClr>
        <a:buSzPct val="80000"/>
        <a:buFont typeface="Arial" pitchFamily="34" charset="0"/>
        <a:buChar char="•"/>
        <a:defRPr sz="1000" kern="1200" baseline="0">
          <a:solidFill>
            <a:schemeClr val="tx2">
              <a:lumMod val="50000"/>
            </a:schemeClr>
          </a:solidFill>
          <a:latin typeface="+mn-lt"/>
          <a:ea typeface="+mn-ea"/>
          <a:cs typeface="+mn-cs"/>
        </a:defRPr>
      </a:lvl5pPr>
      <a:lvl6pPr marL="1097280" indent="-182880" algn="l" defTabSz="365760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6pPr>
      <a:lvl7pPr marL="1280160" indent="-182880" algn="l" defTabSz="365760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7pPr>
      <a:lvl8pPr marL="1463040" indent="-182880" algn="l" defTabSz="91440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8pPr>
      <a:lvl9pPr marL="1645920" indent="-182880" algn="l" defTabSz="36576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9378" y="1537898"/>
            <a:ext cx="6207110" cy="1107996"/>
          </a:xfrm>
        </p:spPr>
        <p:txBody>
          <a:bodyPr/>
          <a:lstStyle/>
          <a:p>
            <a:r>
              <a:rPr lang="en-US" dirty="0" smtClean="0"/>
              <a:t>INTEGRATED PROCESS IMPROVEMENT USING THE SECOND-GENERATION QUALITY TOOLS IN JMP</a:t>
            </a:r>
            <a:endParaRPr lang="en-US" dirty="0"/>
          </a:p>
        </p:txBody>
      </p:sp>
      <p:sp>
        <p:nvSpPr>
          <p:cNvPr id="4" name="Text Placeholder 3"/>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6334685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CONTROL CHART BUILDER</a:t>
            </a:r>
            <a:endParaRPr lang="en-US" dirty="0"/>
          </a:p>
        </p:txBody>
      </p:sp>
      <p:sp>
        <p:nvSpPr>
          <p:cNvPr id="3" name="Text Placeholder 2"/>
          <p:cNvSpPr>
            <a:spLocks noGrp="1"/>
          </p:cNvSpPr>
          <p:nvPr>
            <p:ph type="body" sz="quarter" idx="12"/>
          </p:nvPr>
        </p:nvSpPr>
        <p:spPr>
          <a:xfrm>
            <a:off x="2635255" y="141044"/>
            <a:ext cx="6054720" cy="584775"/>
          </a:xfrm>
        </p:spPr>
        <p:txBody>
          <a:bodyPr/>
          <a:lstStyle/>
          <a:p>
            <a:r>
              <a:rPr lang="en-US" dirty="0" smtClean="0"/>
              <a:t>DOGWOOD CHEESE COMPANY – </a:t>
            </a:r>
            <a:r>
              <a:rPr lang="en-US" dirty="0" err="1" smtClean="0"/>
              <a:t>spc</a:t>
            </a:r>
            <a:r>
              <a:rPr lang="en-US" dirty="0" smtClean="0"/>
              <a:t> plan for MONITORING PERCENT MOISTURE CONTENT</a:t>
            </a:r>
            <a:endParaRPr lang="en-US" dirty="0"/>
          </a:p>
        </p:txBody>
      </p:sp>
      <p:sp>
        <p:nvSpPr>
          <p:cNvPr id="4" name="Content Placeholder 3"/>
          <p:cNvSpPr>
            <a:spLocks noGrp="1"/>
          </p:cNvSpPr>
          <p:nvPr>
            <p:ph sz="quarter" idx="11"/>
          </p:nvPr>
        </p:nvSpPr>
        <p:spPr>
          <a:xfrm>
            <a:off x="457200" y="771262"/>
            <a:ext cx="8232776" cy="3600986"/>
          </a:xfrm>
        </p:spPr>
        <p:txBody>
          <a:bodyPr/>
          <a:lstStyle/>
          <a:p>
            <a:r>
              <a:rPr lang="en-US" dirty="0" smtClean="0"/>
              <a:t>They test the percent moisture content of their cheeses twice a day, in the morning and evening.</a:t>
            </a:r>
          </a:p>
          <a:p>
            <a:r>
              <a:rPr lang="en-US" dirty="0" smtClean="0"/>
              <a:t>We will examine their percent moisture content for their White Vermont Cheddar Cheese line from mid-July to mid-August.  They had some issues.</a:t>
            </a:r>
          </a:p>
          <a:p>
            <a:r>
              <a:rPr lang="en-US" dirty="0" smtClean="0"/>
              <a:t>The target for the moisture content of this cheese is 37%.</a:t>
            </a:r>
          </a:p>
          <a:p>
            <a:r>
              <a:rPr lang="en-US" dirty="0" smtClean="0"/>
              <a:t>They use the following control chart warnings/tests for these processes:</a:t>
            </a:r>
          </a:p>
          <a:p>
            <a:pPr lvl="1"/>
            <a:r>
              <a:rPr lang="en-US" dirty="0" smtClean="0"/>
              <a:t>Test 1: One point beyond 3 sigma</a:t>
            </a:r>
          </a:p>
          <a:p>
            <a:pPr lvl="1"/>
            <a:r>
              <a:rPr lang="en-US" dirty="0" smtClean="0"/>
              <a:t>Test 2 (Altered): 8 points in a row on a single side of the center line</a:t>
            </a:r>
          </a:p>
          <a:p>
            <a:pPr lvl="1"/>
            <a:r>
              <a:rPr lang="en-US" dirty="0" smtClean="0"/>
              <a:t>Test 5: 2 out of 3 points in a row beyond 2 sigma</a:t>
            </a:r>
          </a:p>
          <a:p>
            <a:pPr lvl="1"/>
            <a:r>
              <a:rPr lang="en-US" dirty="0" smtClean="0"/>
              <a:t>Test 6: 4 out of 5 points in a row beyond 1 sigma</a:t>
            </a:r>
          </a:p>
          <a:p>
            <a:r>
              <a:rPr lang="en-US" i="1" dirty="0" smtClean="0">
                <a:solidFill>
                  <a:schemeClr val="accent1"/>
                </a:solidFill>
              </a:rPr>
              <a:t>They need an Individual &amp; Moving Range Chart for this data.</a:t>
            </a:r>
          </a:p>
        </p:txBody>
      </p:sp>
    </p:spTree>
    <p:extLst>
      <p:ext uri="{BB962C8B-B14F-4D97-AF65-F5344CB8AC3E}">
        <p14:creationId xmlns:p14="http://schemas.microsoft.com/office/powerpoint/2010/main" val="18996034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Control chart builder</a:t>
            </a:r>
            <a:endParaRPr lang="en-US" dirty="0"/>
          </a:p>
        </p:txBody>
      </p:sp>
      <p:sp>
        <p:nvSpPr>
          <p:cNvPr id="3" name="Text Placeholder 2"/>
          <p:cNvSpPr>
            <a:spLocks noGrp="1"/>
          </p:cNvSpPr>
          <p:nvPr>
            <p:ph type="body" sz="quarter" idx="12"/>
          </p:nvPr>
        </p:nvSpPr>
        <p:spPr>
          <a:xfrm>
            <a:off x="2635255" y="141044"/>
            <a:ext cx="6054720" cy="584775"/>
          </a:xfrm>
        </p:spPr>
        <p:txBody>
          <a:bodyPr/>
          <a:lstStyle/>
          <a:p>
            <a:r>
              <a:rPr lang="en-US" dirty="0" smtClean="0"/>
              <a:t>Appalachian pharmaceuticals – </a:t>
            </a:r>
            <a:r>
              <a:rPr lang="en-US" dirty="0" err="1" smtClean="0"/>
              <a:t>spc</a:t>
            </a:r>
            <a:r>
              <a:rPr lang="en-US" dirty="0" smtClean="0"/>
              <a:t> plan for MONITORING TABLET THICKNESS</a:t>
            </a:r>
            <a:endParaRPr lang="en-US" dirty="0"/>
          </a:p>
        </p:txBody>
      </p:sp>
      <p:sp>
        <p:nvSpPr>
          <p:cNvPr id="4" name="Content Placeholder 3"/>
          <p:cNvSpPr>
            <a:spLocks noGrp="1"/>
          </p:cNvSpPr>
          <p:nvPr>
            <p:ph sz="quarter" idx="11"/>
          </p:nvPr>
        </p:nvSpPr>
        <p:spPr>
          <a:xfrm>
            <a:off x="457200" y="1195992"/>
            <a:ext cx="8232776" cy="2751522"/>
          </a:xfrm>
        </p:spPr>
        <p:txBody>
          <a:bodyPr/>
          <a:lstStyle/>
          <a:p>
            <a:r>
              <a:rPr lang="en-US" dirty="0" smtClean="0"/>
              <a:t>They measure the thickness of their tablets at regular intervals, testing 5 tablets in each sample.</a:t>
            </a:r>
          </a:p>
          <a:p>
            <a:r>
              <a:rPr lang="en-US" dirty="0" smtClean="0"/>
              <a:t>We will examine 30 samples of their recent thickness data for their Drug </a:t>
            </a:r>
            <a:r>
              <a:rPr lang="en-US" dirty="0"/>
              <a:t>X</a:t>
            </a:r>
            <a:r>
              <a:rPr lang="en-US" dirty="0" smtClean="0"/>
              <a:t>.</a:t>
            </a:r>
          </a:p>
          <a:p>
            <a:r>
              <a:rPr lang="en-US" dirty="0" smtClean="0"/>
              <a:t>The target thickness for this tablet is 4 mm.</a:t>
            </a:r>
          </a:p>
          <a:p>
            <a:r>
              <a:rPr lang="en-US" dirty="0"/>
              <a:t>They had been having problems with their tablet press and made adjustments to it after the first 10 samples</a:t>
            </a:r>
            <a:r>
              <a:rPr lang="en-US" dirty="0" smtClean="0"/>
              <a:t>.</a:t>
            </a:r>
          </a:p>
          <a:p>
            <a:r>
              <a:rPr lang="en-US" i="1" dirty="0" smtClean="0">
                <a:solidFill>
                  <a:schemeClr val="accent1"/>
                </a:solidFill>
              </a:rPr>
              <a:t>They need an </a:t>
            </a:r>
            <a:r>
              <a:rPr lang="en-US" i="1" dirty="0" err="1" smtClean="0">
                <a:solidFill>
                  <a:schemeClr val="accent1"/>
                </a:solidFill>
              </a:rPr>
              <a:t>XBar</a:t>
            </a:r>
            <a:r>
              <a:rPr lang="en-US" i="1" dirty="0" smtClean="0">
                <a:solidFill>
                  <a:schemeClr val="accent1"/>
                </a:solidFill>
              </a:rPr>
              <a:t> &amp; S Chart for this data</a:t>
            </a:r>
            <a:r>
              <a:rPr lang="en-US" dirty="0" smtClean="0"/>
              <a:t>.</a:t>
            </a:r>
          </a:p>
          <a:p>
            <a:endParaRPr lang="en-US" dirty="0"/>
          </a:p>
        </p:txBody>
      </p:sp>
    </p:spTree>
    <p:extLst>
      <p:ext uri="{BB962C8B-B14F-4D97-AF65-F5344CB8AC3E}">
        <p14:creationId xmlns:p14="http://schemas.microsoft.com/office/powerpoint/2010/main" val="16738786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CONTROL CHART BUILDER</a:t>
            </a:r>
            <a:endParaRPr lang="en-US" dirty="0"/>
          </a:p>
        </p:txBody>
      </p:sp>
      <p:sp>
        <p:nvSpPr>
          <p:cNvPr id="3" name="Text Placeholder 2"/>
          <p:cNvSpPr>
            <a:spLocks noGrp="1"/>
          </p:cNvSpPr>
          <p:nvPr>
            <p:ph type="body" sz="quarter" idx="12"/>
          </p:nvPr>
        </p:nvSpPr>
        <p:spPr>
          <a:xfrm>
            <a:off x="2635255" y="141044"/>
            <a:ext cx="6054720" cy="584775"/>
          </a:xfrm>
        </p:spPr>
        <p:txBody>
          <a:bodyPr/>
          <a:lstStyle/>
          <a:p>
            <a:r>
              <a:rPr lang="en-US" dirty="0" smtClean="0"/>
              <a:t>DOGWOOD CHEESE COMPANY – </a:t>
            </a:r>
            <a:r>
              <a:rPr lang="en-US" dirty="0" err="1" smtClean="0"/>
              <a:t>spc</a:t>
            </a:r>
            <a:r>
              <a:rPr lang="en-US" dirty="0" smtClean="0"/>
              <a:t> plan for monitoring defects in final product</a:t>
            </a:r>
            <a:endParaRPr lang="en-US" dirty="0"/>
          </a:p>
        </p:txBody>
      </p:sp>
      <p:sp>
        <p:nvSpPr>
          <p:cNvPr id="4" name="Content Placeholder 3"/>
          <p:cNvSpPr>
            <a:spLocks noGrp="1"/>
          </p:cNvSpPr>
          <p:nvPr>
            <p:ph sz="quarter" idx="11"/>
          </p:nvPr>
        </p:nvSpPr>
        <p:spPr>
          <a:xfrm>
            <a:off x="457200" y="1694589"/>
            <a:ext cx="8232776" cy="1754326"/>
          </a:xfrm>
        </p:spPr>
        <p:txBody>
          <a:bodyPr/>
          <a:lstStyle/>
          <a:p>
            <a:r>
              <a:rPr lang="en-US" dirty="0" smtClean="0"/>
              <a:t>They use a sensory evaluation team to monitor all final products for defects.</a:t>
            </a:r>
          </a:p>
          <a:p>
            <a:r>
              <a:rPr lang="en-US" dirty="0" smtClean="0"/>
              <a:t>The team tests 50 samples from each batch for flavor and texture and records the number of samples that are defective.</a:t>
            </a:r>
          </a:p>
          <a:p>
            <a:r>
              <a:rPr lang="en-US" dirty="0" smtClean="0"/>
              <a:t>We will examine the defect data for their Pepper Jack Cheese in August.</a:t>
            </a:r>
          </a:p>
          <a:p>
            <a:r>
              <a:rPr lang="en-US" i="1" dirty="0" smtClean="0">
                <a:solidFill>
                  <a:schemeClr val="accent1"/>
                </a:solidFill>
              </a:rPr>
              <a:t>They need an attribute NP Chart for this data.</a:t>
            </a:r>
            <a:endParaRPr lang="en-US" i="1" dirty="0">
              <a:solidFill>
                <a:schemeClr val="accent1"/>
              </a:solidFill>
            </a:endParaRPr>
          </a:p>
        </p:txBody>
      </p:sp>
    </p:spTree>
    <p:extLst>
      <p:ext uri="{BB962C8B-B14F-4D97-AF65-F5344CB8AC3E}">
        <p14:creationId xmlns:p14="http://schemas.microsoft.com/office/powerpoint/2010/main" val="26306339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CONTROL CHART BUILDER</a:t>
            </a:r>
            <a:endParaRPr lang="en-US" dirty="0"/>
          </a:p>
        </p:txBody>
      </p:sp>
      <p:sp>
        <p:nvSpPr>
          <p:cNvPr id="3" name="Text Placeholder 2"/>
          <p:cNvSpPr>
            <a:spLocks noGrp="1"/>
          </p:cNvSpPr>
          <p:nvPr>
            <p:ph type="body" sz="quarter" idx="12"/>
          </p:nvPr>
        </p:nvSpPr>
        <p:spPr>
          <a:xfrm flipH="1">
            <a:off x="2635255" y="163766"/>
            <a:ext cx="6054720" cy="584775"/>
          </a:xfrm>
        </p:spPr>
        <p:txBody>
          <a:bodyPr/>
          <a:lstStyle/>
          <a:p>
            <a:r>
              <a:rPr lang="en-US" dirty="0" smtClean="0"/>
              <a:t>APPALACHIAN PHAMACEUTICALS – </a:t>
            </a:r>
            <a:r>
              <a:rPr lang="en-US" dirty="0" err="1" smtClean="0"/>
              <a:t>spc</a:t>
            </a:r>
            <a:r>
              <a:rPr lang="en-US" dirty="0" smtClean="0"/>
              <a:t> plan for monitoring vial fill weight</a:t>
            </a:r>
            <a:endParaRPr lang="en-US" dirty="0"/>
          </a:p>
        </p:txBody>
      </p:sp>
      <p:sp>
        <p:nvSpPr>
          <p:cNvPr id="4" name="Content Placeholder 3"/>
          <p:cNvSpPr>
            <a:spLocks noGrp="1"/>
          </p:cNvSpPr>
          <p:nvPr>
            <p:ph sz="quarter" idx="11"/>
          </p:nvPr>
        </p:nvSpPr>
        <p:spPr>
          <a:xfrm>
            <a:off x="457200" y="1029795"/>
            <a:ext cx="8232776" cy="3083921"/>
          </a:xfrm>
        </p:spPr>
        <p:txBody>
          <a:bodyPr/>
          <a:lstStyle/>
          <a:p>
            <a:r>
              <a:rPr lang="en-US" dirty="0" smtClean="0"/>
              <a:t>They have a large complex machine that fills their vials in super clean room.</a:t>
            </a:r>
          </a:p>
          <a:p>
            <a:r>
              <a:rPr lang="en-US" dirty="0" smtClean="0"/>
              <a:t>When the machine is filling the vials, it uses a set of 4 needles to fill a block of 4 vials. </a:t>
            </a:r>
          </a:p>
          <a:p>
            <a:r>
              <a:rPr lang="en-US" dirty="0" smtClean="0"/>
              <a:t>After the vials are filled, they are then stopped and sealed and then sent out of the clean room into another room.</a:t>
            </a:r>
          </a:p>
          <a:p>
            <a:r>
              <a:rPr lang="en-US" dirty="0" smtClean="0"/>
              <a:t>In the second room they test the fill weight of the vials at regular intervals during the day. </a:t>
            </a:r>
          </a:p>
          <a:p>
            <a:r>
              <a:rPr lang="en-US" dirty="0" smtClean="0"/>
              <a:t>Because of the fill machine’s complexity, they expect some routine variation in filling over the course of daily production.</a:t>
            </a:r>
          </a:p>
        </p:txBody>
      </p:sp>
    </p:spTree>
    <p:extLst>
      <p:ext uri="{BB962C8B-B14F-4D97-AF65-F5344CB8AC3E}">
        <p14:creationId xmlns:p14="http://schemas.microsoft.com/office/powerpoint/2010/main" val="11963019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Control chart builder</a:t>
            </a:r>
            <a:endParaRPr lang="en-US" dirty="0"/>
          </a:p>
        </p:txBody>
      </p:sp>
      <p:sp>
        <p:nvSpPr>
          <p:cNvPr id="3" name="Text Placeholder 2"/>
          <p:cNvSpPr>
            <a:spLocks noGrp="1"/>
          </p:cNvSpPr>
          <p:nvPr>
            <p:ph type="body" sz="quarter" idx="12"/>
          </p:nvPr>
        </p:nvSpPr>
        <p:spPr>
          <a:xfrm>
            <a:off x="2635255" y="141044"/>
            <a:ext cx="6054720" cy="584775"/>
          </a:xfrm>
        </p:spPr>
        <p:txBody>
          <a:bodyPr/>
          <a:lstStyle/>
          <a:p>
            <a:r>
              <a:rPr lang="en-US" dirty="0"/>
              <a:t>APPALACHIAN PHAMACEUTICALS – </a:t>
            </a:r>
            <a:r>
              <a:rPr lang="en-US" dirty="0" err="1"/>
              <a:t>spc</a:t>
            </a:r>
            <a:r>
              <a:rPr lang="en-US" dirty="0"/>
              <a:t> plan </a:t>
            </a:r>
            <a:r>
              <a:rPr lang="en-US" dirty="0" smtClean="0"/>
              <a:t>for monitoring vial fill weight</a:t>
            </a:r>
            <a:endParaRPr lang="en-US" dirty="0"/>
          </a:p>
        </p:txBody>
      </p:sp>
      <p:sp>
        <p:nvSpPr>
          <p:cNvPr id="4" name="Content Placeholder 3"/>
          <p:cNvSpPr>
            <a:spLocks noGrp="1"/>
          </p:cNvSpPr>
          <p:nvPr>
            <p:ph sz="quarter" idx="11"/>
          </p:nvPr>
        </p:nvSpPr>
        <p:spPr>
          <a:xfrm>
            <a:off x="457200" y="1528388"/>
            <a:ext cx="8232776" cy="2086725"/>
          </a:xfrm>
        </p:spPr>
        <p:txBody>
          <a:bodyPr/>
          <a:lstStyle/>
          <a:p>
            <a:r>
              <a:rPr lang="en-US" dirty="0"/>
              <a:t>They expect to have both between and within sample variation.</a:t>
            </a:r>
          </a:p>
          <a:p>
            <a:r>
              <a:rPr lang="en-US" dirty="0"/>
              <a:t>We will examine last week’s production data for their Drug Z 10 </a:t>
            </a:r>
            <a:r>
              <a:rPr lang="en-US" dirty="0" smtClean="0"/>
              <a:t>dose </a:t>
            </a:r>
            <a:r>
              <a:rPr lang="en-US" dirty="0"/>
              <a:t>vials</a:t>
            </a:r>
            <a:r>
              <a:rPr lang="en-US" dirty="0" smtClean="0"/>
              <a:t>.</a:t>
            </a:r>
          </a:p>
          <a:p>
            <a:r>
              <a:rPr lang="en-US" dirty="0"/>
              <a:t>They test </a:t>
            </a:r>
            <a:r>
              <a:rPr lang="en-US" dirty="0" smtClean="0"/>
              <a:t>12 samples per day with 6 </a:t>
            </a:r>
            <a:r>
              <a:rPr lang="en-US" dirty="0"/>
              <a:t>vials per sample</a:t>
            </a:r>
            <a:r>
              <a:rPr lang="en-US" dirty="0" smtClean="0"/>
              <a:t>.</a:t>
            </a:r>
            <a:endParaRPr lang="en-US" dirty="0"/>
          </a:p>
          <a:p>
            <a:r>
              <a:rPr lang="en-US" dirty="0"/>
              <a:t>The target fill weight is 6.1 grams per vial. If vials go below 5.8 grams, they would have to throw away the vials.</a:t>
            </a:r>
          </a:p>
          <a:p>
            <a:r>
              <a:rPr lang="en-US" i="1" dirty="0">
                <a:solidFill>
                  <a:schemeClr val="accent1"/>
                </a:solidFill>
              </a:rPr>
              <a:t>They need a Three-Way Chart to account for 2 sources of variation</a:t>
            </a:r>
            <a:r>
              <a:rPr lang="en-US" i="1" dirty="0" smtClean="0">
                <a:solidFill>
                  <a:schemeClr val="accent1"/>
                </a:solidFill>
              </a:rPr>
              <a:t>.</a:t>
            </a:r>
            <a:endParaRPr lang="en-US" i="1" dirty="0">
              <a:solidFill>
                <a:schemeClr val="accent1"/>
              </a:solidFill>
            </a:endParaRPr>
          </a:p>
        </p:txBody>
      </p:sp>
    </p:spTree>
    <p:extLst>
      <p:ext uri="{BB962C8B-B14F-4D97-AF65-F5344CB8AC3E}">
        <p14:creationId xmlns:p14="http://schemas.microsoft.com/office/powerpoint/2010/main" val="21392115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Process capability</a:t>
            </a:r>
            <a:endParaRPr lang="en-US" dirty="0"/>
          </a:p>
        </p:txBody>
      </p:sp>
      <p:sp>
        <p:nvSpPr>
          <p:cNvPr id="3" name="Text Placeholder 2"/>
          <p:cNvSpPr>
            <a:spLocks noGrp="1"/>
          </p:cNvSpPr>
          <p:nvPr>
            <p:ph type="body" sz="quarter" idx="12"/>
          </p:nvPr>
        </p:nvSpPr>
        <p:spPr/>
        <p:txBody>
          <a:bodyPr/>
          <a:lstStyle/>
          <a:p>
            <a:endParaRPr lang="en-US" dirty="0"/>
          </a:p>
        </p:txBody>
      </p:sp>
      <p:sp>
        <p:nvSpPr>
          <p:cNvPr id="4" name="Content Placeholder 3"/>
          <p:cNvSpPr>
            <a:spLocks noGrp="1"/>
          </p:cNvSpPr>
          <p:nvPr>
            <p:ph sz="quarter" idx="11"/>
          </p:nvPr>
        </p:nvSpPr>
        <p:spPr>
          <a:xfrm>
            <a:off x="457200" y="1066728"/>
            <a:ext cx="8232776" cy="3010055"/>
          </a:xfrm>
        </p:spPr>
        <p:txBody>
          <a:bodyPr/>
          <a:lstStyle/>
          <a:p>
            <a:r>
              <a:rPr lang="en-US" dirty="0" smtClean="0"/>
              <a:t>Process capability analysis assesses how well a process produces product that is within specification.</a:t>
            </a:r>
          </a:p>
          <a:p>
            <a:r>
              <a:rPr lang="en-US" dirty="0" smtClean="0"/>
              <a:t>Capability Indices are metrics that relate process performance to specification limits.</a:t>
            </a:r>
          </a:p>
          <a:p>
            <a:pPr lvl="1"/>
            <a:r>
              <a:rPr lang="en-US" dirty="0" smtClean="0"/>
              <a:t>These index calculations assume the process is stable.</a:t>
            </a:r>
          </a:p>
          <a:p>
            <a:pPr lvl="1"/>
            <a:r>
              <a:rPr lang="en-US" dirty="0" smtClean="0"/>
              <a:t>Distributional assumptions are also important.</a:t>
            </a:r>
          </a:p>
          <a:p>
            <a:pPr lvl="1"/>
            <a:r>
              <a:rPr lang="en-US" dirty="0" smtClean="0"/>
              <a:t>Process capability analysis should always involve more analysis than simply looking at capability indices.</a:t>
            </a:r>
          </a:p>
          <a:p>
            <a:r>
              <a:rPr lang="en-US" dirty="0"/>
              <a:t>A good process is both capable and stable</a:t>
            </a:r>
            <a:r>
              <a:rPr lang="en-US" dirty="0" smtClean="0"/>
              <a:t>.</a:t>
            </a:r>
            <a:endParaRPr lang="en-US" dirty="0"/>
          </a:p>
        </p:txBody>
      </p:sp>
    </p:spTree>
    <p:extLst>
      <p:ext uri="{BB962C8B-B14F-4D97-AF65-F5344CB8AC3E}">
        <p14:creationId xmlns:p14="http://schemas.microsoft.com/office/powerpoint/2010/main" val="33948529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7933"/>
            <a:ext cx="2515438" cy="584775"/>
          </a:xfrm>
        </p:spPr>
        <p:txBody>
          <a:bodyPr/>
          <a:lstStyle/>
          <a:p>
            <a:r>
              <a:rPr lang="en-US" dirty="0" smtClean="0"/>
              <a:t>Process capability</a:t>
            </a:r>
            <a:endParaRPr lang="en-US" dirty="0"/>
          </a:p>
        </p:txBody>
      </p:sp>
      <p:sp>
        <p:nvSpPr>
          <p:cNvPr id="6" name="Text Placeholder 5"/>
          <p:cNvSpPr>
            <a:spLocks noGrp="1"/>
          </p:cNvSpPr>
          <p:nvPr>
            <p:ph type="body" sz="quarter" idx="12"/>
          </p:nvPr>
        </p:nvSpPr>
        <p:spPr>
          <a:xfrm flipH="1">
            <a:off x="2635255" y="156057"/>
            <a:ext cx="6054720" cy="338554"/>
          </a:xfrm>
        </p:spPr>
        <p:txBody>
          <a:bodyPr/>
          <a:lstStyle/>
          <a:p>
            <a:r>
              <a:rPr lang="en-US" dirty="0" smtClean="0"/>
              <a:t>Central ideas and resulting features</a:t>
            </a:r>
            <a:endParaRPr lang="en-US" dirty="0"/>
          </a:p>
        </p:txBody>
      </p:sp>
      <p:sp>
        <p:nvSpPr>
          <p:cNvPr id="4" name="Content Placeholder 3"/>
          <p:cNvSpPr>
            <a:spLocks noGrp="1"/>
          </p:cNvSpPr>
          <p:nvPr>
            <p:ph sz="quarter" idx="11"/>
          </p:nvPr>
        </p:nvSpPr>
        <p:spPr>
          <a:xfrm>
            <a:off x="457200" y="887607"/>
            <a:ext cx="8232776" cy="3564053"/>
          </a:xfrm>
        </p:spPr>
        <p:txBody>
          <a:bodyPr/>
          <a:lstStyle/>
          <a:p>
            <a:r>
              <a:rPr lang="en-US" dirty="0"/>
              <a:t>A</a:t>
            </a:r>
            <a:r>
              <a:rPr lang="en-US" dirty="0" smtClean="0"/>
              <a:t> capability analysis should reflect the type of control chart used in the SPC program.</a:t>
            </a:r>
          </a:p>
          <a:p>
            <a:pPr lvl="1"/>
            <a:r>
              <a:rPr lang="en-US" dirty="0" smtClean="0"/>
              <a:t>A process can be </a:t>
            </a:r>
            <a:r>
              <a:rPr lang="en-US" dirty="0" err="1" smtClean="0"/>
              <a:t>subgrouped</a:t>
            </a:r>
            <a:r>
              <a:rPr lang="en-US" dirty="0" smtClean="0"/>
              <a:t> by grouping columns or a constant subgroup size, reflecting X-Bar control charts.</a:t>
            </a:r>
          </a:p>
          <a:p>
            <a:r>
              <a:rPr lang="en-US" dirty="0" smtClean="0"/>
              <a:t>The potential performance and past performance should be available alongside each other.</a:t>
            </a:r>
          </a:p>
          <a:p>
            <a:pPr lvl="1"/>
            <a:r>
              <a:rPr lang="en-US" dirty="0" smtClean="0"/>
              <a:t>Both within and overall variation are computed for all normal data.</a:t>
            </a:r>
          </a:p>
          <a:p>
            <a:pPr lvl="2"/>
            <a:r>
              <a:rPr lang="en-US" dirty="0" smtClean="0"/>
              <a:t>Within variation analyzes potential performance. (also known as short-term variation)</a:t>
            </a:r>
          </a:p>
          <a:p>
            <a:pPr lvl="3"/>
            <a:r>
              <a:rPr lang="en-US" dirty="0" smtClean="0"/>
              <a:t>No subgroup – estimated by moving range</a:t>
            </a:r>
          </a:p>
          <a:p>
            <a:pPr lvl="3"/>
            <a:r>
              <a:rPr lang="en-US" dirty="0" smtClean="0"/>
              <a:t>With subgroup – estimated by average of ranges or average of unbiased standard deviations.</a:t>
            </a:r>
          </a:p>
          <a:p>
            <a:pPr lvl="2"/>
            <a:r>
              <a:rPr lang="en-US" dirty="0" smtClean="0"/>
              <a:t>Overall variation analyzes past performance.  (also known as long-term variation)</a:t>
            </a:r>
          </a:p>
          <a:p>
            <a:pPr lvl="1"/>
            <a:r>
              <a:rPr lang="en-US" dirty="0" smtClean="0"/>
              <a:t>Most reports and graphs are available for both types of variation.</a:t>
            </a:r>
          </a:p>
        </p:txBody>
      </p:sp>
    </p:spTree>
    <p:extLst>
      <p:ext uri="{BB962C8B-B14F-4D97-AF65-F5344CB8AC3E}">
        <p14:creationId xmlns:p14="http://schemas.microsoft.com/office/powerpoint/2010/main" val="768673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Process capability</a:t>
            </a:r>
            <a:endParaRPr lang="en-US" dirty="0"/>
          </a:p>
        </p:txBody>
      </p:sp>
      <p:sp>
        <p:nvSpPr>
          <p:cNvPr id="3" name="Text Placeholder 2"/>
          <p:cNvSpPr>
            <a:spLocks noGrp="1"/>
          </p:cNvSpPr>
          <p:nvPr>
            <p:ph type="body" sz="quarter" idx="12"/>
          </p:nvPr>
        </p:nvSpPr>
        <p:spPr/>
        <p:txBody>
          <a:bodyPr/>
          <a:lstStyle/>
          <a:p>
            <a:r>
              <a:rPr lang="en-US" dirty="0" smtClean="0"/>
              <a:t>Central ideas and features</a:t>
            </a:r>
            <a:endParaRPr lang="en-US" dirty="0"/>
          </a:p>
        </p:txBody>
      </p:sp>
      <p:sp>
        <p:nvSpPr>
          <p:cNvPr id="4" name="Content Placeholder 3"/>
          <p:cNvSpPr>
            <a:spLocks noGrp="1"/>
          </p:cNvSpPr>
          <p:nvPr>
            <p:ph sz="quarter" idx="11"/>
          </p:nvPr>
        </p:nvSpPr>
        <p:spPr>
          <a:xfrm>
            <a:off x="457200" y="765235"/>
            <a:ext cx="8232776" cy="3822585"/>
          </a:xfrm>
        </p:spPr>
        <p:txBody>
          <a:bodyPr/>
          <a:lstStyle/>
          <a:p>
            <a:r>
              <a:rPr lang="en-US" dirty="0"/>
              <a:t>Increase ease of use, efficiency, and consistency.</a:t>
            </a:r>
          </a:p>
          <a:p>
            <a:pPr lvl="1"/>
            <a:r>
              <a:rPr lang="en-US" dirty="0" smtClean="0"/>
              <a:t>Modernized graphs.</a:t>
            </a:r>
          </a:p>
          <a:p>
            <a:pPr lvl="1"/>
            <a:r>
              <a:rPr lang="en-US" dirty="0" smtClean="0"/>
              <a:t>Allow user to select and color the data table values that are outside of the spec limits.</a:t>
            </a:r>
            <a:endParaRPr lang="en-US" dirty="0"/>
          </a:p>
          <a:p>
            <a:pPr lvl="1"/>
            <a:r>
              <a:rPr lang="en-US" dirty="0" smtClean="0"/>
              <a:t>Present the same </a:t>
            </a:r>
            <a:r>
              <a:rPr lang="en-US" dirty="0"/>
              <a:t>Individual Detail Report in Process Capability and </a:t>
            </a:r>
            <a:r>
              <a:rPr lang="en-US" dirty="0" smtClean="0"/>
              <a:t>CCB platforms.</a:t>
            </a:r>
          </a:p>
          <a:p>
            <a:r>
              <a:rPr lang="en-US" dirty="0"/>
              <a:t>C</a:t>
            </a:r>
            <a:r>
              <a:rPr lang="en-US" dirty="0" smtClean="0"/>
              <a:t>apability analysis should be available regardless of the distribution.</a:t>
            </a:r>
          </a:p>
          <a:p>
            <a:pPr lvl="1"/>
            <a:r>
              <a:rPr lang="en-US" dirty="0" smtClean="0"/>
              <a:t>Allow </a:t>
            </a:r>
            <a:r>
              <a:rPr lang="en-US" dirty="0" err="1" smtClean="0"/>
              <a:t>nonnormal</a:t>
            </a:r>
            <a:r>
              <a:rPr lang="en-US" dirty="0" smtClean="0"/>
              <a:t> capability for processes with a gamma, Johnson, lognormal, or Weibull distributions or a nonparametric fit.</a:t>
            </a:r>
          </a:p>
          <a:p>
            <a:pPr lvl="1"/>
            <a:r>
              <a:rPr lang="en-US" dirty="0" err="1" smtClean="0"/>
              <a:t>Nonnormal</a:t>
            </a:r>
            <a:r>
              <a:rPr lang="en-US" dirty="0" smtClean="0"/>
              <a:t> Capability Indices – Two Methods</a:t>
            </a:r>
          </a:p>
          <a:p>
            <a:pPr lvl="2"/>
            <a:r>
              <a:rPr lang="en-US" dirty="0" smtClean="0"/>
              <a:t>Percentile (ISO/Quantile) – Uses standard formulas but replaces the mean with median of the fitted distribution and the 6</a:t>
            </a:r>
            <a:r>
              <a:rPr lang="el-GR" dirty="0" smtClean="0"/>
              <a:t>σ</a:t>
            </a:r>
            <a:r>
              <a:rPr lang="en-US" dirty="0" smtClean="0"/>
              <a:t> range with corresponding percentile range. </a:t>
            </a:r>
          </a:p>
          <a:p>
            <a:pPr lvl="2"/>
            <a:r>
              <a:rPr lang="en-US" dirty="0" smtClean="0"/>
              <a:t>Z-Score (Bothe) – Transforms the spec limits to numbers that have the same probabilities as the fitted distribution on a standard normal scale.  The indices correspond to a normal distribution with the same risk levels as the fitted distribution.</a:t>
            </a:r>
            <a:endParaRPr lang="en-US" dirty="0"/>
          </a:p>
        </p:txBody>
      </p:sp>
    </p:spTree>
    <p:extLst>
      <p:ext uri="{BB962C8B-B14F-4D97-AF65-F5344CB8AC3E}">
        <p14:creationId xmlns:p14="http://schemas.microsoft.com/office/powerpoint/2010/main" val="16547108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Process capability</a:t>
            </a:r>
            <a:endParaRPr lang="en-US" dirty="0"/>
          </a:p>
        </p:txBody>
      </p:sp>
      <p:sp>
        <p:nvSpPr>
          <p:cNvPr id="3" name="Text Placeholder 2"/>
          <p:cNvSpPr>
            <a:spLocks noGrp="1"/>
          </p:cNvSpPr>
          <p:nvPr>
            <p:ph type="body" sz="quarter" idx="12"/>
          </p:nvPr>
        </p:nvSpPr>
        <p:spPr/>
        <p:txBody>
          <a:bodyPr/>
          <a:lstStyle/>
          <a:p>
            <a:r>
              <a:rPr lang="en-US" dirty="0" smtClean="0"/>
              <a:t>Old capability platform?</a:t>
            </a:r>
            <a:endParaRPr lang="en-US" dirty="0"/>
          </a:p>
        </p:txBody>
      </p:sp>
      <p:sp>
        <p:nvSpPr>
          <p:cNvPr id="4" name="Content Placeholder 3"/>
          <p:cNvSpPr>
            <a:spLocks noGrp="1"/>
          </p:cNvSpPr>
          <p:nvPr>
            <p:ph sz="quarter" idx="11"/>
          </p:nvPr>
        </p:nvSpPr>
        <p:spPr>
          <a:xfrm>
            <a:off x="457200" y="2026986"/>
            <a:ext cx="8232776" cy="1089529"/>
          </a:xfrm>
        </p:spPr>
        <p:txBody>
          <a:bodyPr/>
          <a:lstStyle/>
          <a:p>
            <a:r>
              <a:rPr lang="en-US" dirty="0">
                <a:solidFill>
                  <a:schemeClr val="tx1"/>
                </a:solidFill>
              </a:rPr>
              <a:t>Replaces former Capability </a:t>
            </a:r>
            <a:r>
              <a:rPr lang="en-US" dirty="0" smtClean="0">
                <a:solidFill>
                  <a:schemeClr val="tx1"/>
                </a:solidFill>
              </a:rPr>
              <a:t>platform.  The new platform has all the same features plus more.</a:t>
            </a:r>
          </a:p>
          <a:p>
            <a:r>
              <a:rPr lang="en-US" dirty="0" smtClean="0">
                <a:solidFill>
                  <a:schemeClr val="tx1"/>
                </a:solidFill>
              </a:rPr>
              <a:t>Former </a:t>
            </a:r>
            <a:r>
              <a:rPr lang="en-US" dirty="0">
                <a:solidFill>
                  <a:schemeClr val="tx1"/>
                </a:solidFill>
              </a:rPr>
              <a:t>Capability platform still available via scripting</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17190037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Process capability</a:t>
            </a:r>
            <a:endParaRPr lang="en-US" dirty="0"/>
          </a:p>
        </p:txBody>
      </p:sp>
      <p:sp>
        <p:nvSpPr>
          <p:cNvPr id="3" name="Text Placeholder 2"/>
          <p:cNvSpPr>
            <a:spLocks noGrp="1"/>
          </p:cNvSpPr>
          <p:nvPr>
            <p:ph type="body" sz="quarter" idx="12"/>
          </p:nvPr>
        </p:nvSpPr>
        <p:spPr>
          <a:xfrm>
            <a:off x="2635255" y="141044"/>
            <a:ext cx="6054720" cy="584775"/>
          </a:xfrm>
        </p:spPr>
        <p:txBody>
          <a:bodyPr/>
          <a:lstStyle/>
          <a:p>
            <a:r>
              <a:rPr lang="en-US" dirty="0" smtClean="0"/>
              <a:t>Dogwood cheese company – capability analysis of final product weighing</a:t>
            </a:r>
            <a:endParaRPr lang="en-US" dirty="0"/>
          </a:p>
        </p:txBody>
      </p:sp>
      <p:sp>
        <p:nvSpPr>
          <p:cNvPr id="4" name="Content Placeholder 3"/>
          <p:cNvSpPr>
            <a:spLocks noGrp="1"/>
          </p:cNvSpPr>
          <p:nvPr>
            <p:ph sz="quarter" idx="11"/>
          </p:nvPr>
        </p:nvSpPr>
        <p:spPr>
          <a:xfrm>
            <a:off x="457200" y="1694588"/>
            <a:ext cx="8232776" cy="1754326"/>
          </a:xfrm>
        </p:spPr>
        <p:txBody>
          <a:bodyPr/>
          <a:lstStyle/>
          <a:p>
            <a:r>
              <a:rPr lang="en-US" dirty="0" smtClean="0"/>
              <a:t>They test the capability of their final product weighing process for all 10 of their cheese lines.</a:t>
            </a:r>
          </a:p>
          <a:p>
            <a:r>
              <a:rPr lang="en-US" dirty="0" smtClean="0"/>
              <a:t>They test 4 cheeses in each sample.  The studies consist of 30 samples.</a:t>
            </a:r>
          </a:p>
          <a:p>
            <a:r>
              <a:rPr lang="en-US" dirty="0" smtClean="0"/>
              <a:t>Each cheese line has a target and lower and upper specification limits that are saved as column properties.</a:t>
            </a:r>
            <a:endParaRPr lang="en-US" dirty="0"/>
          </a:p>
        </p:txBody>
      </p:sp>
    </p:spTree>
    <p:extLst>
      <p:ext uri="{BB962C8B-B14F-4D97-AF65-F5344CB8AC3E}">
        <p14:creationId xmlns:p14="http://schemas.microsoft.com/office/powerpoint/2010/main" val="8910903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64154"/>
            <a:ext cx="2515438" cy="338554"/>
          </a:xfrm>
        </p:spPr>
        <p:txBody>
          <a:bodyPr/>
          <a:lstStyle/>
          <a:p>
            <a:r>
              <a:rPr lang="en-US" dirty="0" smtClean="0"/>
              <a:t>INTRODUCTION</a:t>
            </a:r>
            <a:endParaRPr lang="en-US" dirty="0"/>
          </a:p>
        </p:txBody>
      </p:sp>
      <p:sp>
        <p:nvSpPr>
          <p:cNvPr id="3" name="Text Placeholder 2"/>
          <p:cNvSpPr>
            <a:spLocks noGrp="1"/>
          </p:cNvSpPr>
          <p:nvPr>
            <p:ph type="body" sz="quarter" idx="12"/>
          </p:nvPr>
        </p:nvSpPr>
        <p:spPr/>
        <p:txBody>
          <a:bodyPr/>
          <a:lstStyle/>
          <a:p>
            <a:r>
              <a:rPr lang="en-US" dirty="0" smtClean="0"/>
              <a:t>OUR SECOND GENERATION QUALITY TOOLS</a:t>
            </a:r>
            <a:endParaRPr lang="en-US" dirty="0"/>
          </a:p>
        </p:txBody>
      </p:sp>
      <p:sp>
        <p:nvSpPr>
          <p:cNvPr id="4" name="Content Placeholder 3"/>
          <p:cNvSpPr>
            <a:spLocks noGrp="1"/>
          </p:cNvSpPr>
          <p:nvPr>
            <p:ph sz="quarter" idx="11"/>
          </p:nvPr>
        </p:nvSpPr>
        <p:spPr>
          <a:xfrm>
            <a:off x="457200" y="1860788"/>
            <a:ext cx="8232776" cy="1421928"/>
          </a:xfrm>
        </p:spPr>
        <p:txBody>
          <a:bodyPr/>
          <a:lstStyle/>
          <a:p>
            <a:r>
              <a:rPr lang="en-US" sz="2400" b="1" dirty="0" smtClean="0"/>
              <a:t>Control Chart Builder (CCB) </a:t>
            </a:r>
          </a:p>
          <a:p>
            <a:r>
              <a:rPr lang="en-US" sz="2400" b="1" dirty="0" smtClean="0"/>
              <a:t>Process Capability</a:t>
            </a:r>
          </a:p>
          <a:p>
            <a:r>
              <a:rPr lang="en-US" sz="2400" b="1" dirty="0" smtClean="0"/>
              <a:t>Measurement Systems Analysis (MSA)</a:t>
            </a:r>
            <a:endParaRPr lang="en-US" sz="2400" b="1" dirty="0"/>
          </a:p>
        </p:txBody>
      </p:sp>
    </p:spTree>
    <p:extLst>
      <p:ext uri="{BB962C8B-B14F-4D97-AF65-F5344CB8AC3E}">
        <p14:creationId xmlns:p14="http://schemas.microsoft.com/office/powerpoint/2010/main" val="19707469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PROCESS CAPABILITY</a:t>
            </a:r>
            <a:endParaRPr lang="en-US" dirty="0"/>
          </a:p>
        </p:txBody>
      </p:sp>
      <p:sp>
        <p:nvSpPr>
          <p:cNvPr id="3" name="Text Placeholder 2"/>
          <p:cNvSpPr>
            <a:spLocks noGrp="1"/>
          </p:cNvSpPr>
          <p:nvPr>
            <p:ph type="body" sz="quarter" idx="12"/>
          </p:nvPr>
        </p:nvSpPr>
        <p:spPr>
          <a:xfrm>
            <a:off x="2635255" y="141044"/>
            <a:ext cx="6054720" cy="584775"/>
          </a:xfrm>
        </p:spPr>
        <p:txBody>
          <a:bodyPr/>
          <a:lstStyle/>
          <a:p>
            <a:r>
              <a:rPr lang="en-US" dirty="0" smtClean="0"/>
              <a:t>APPALACHIAN PHARMACEUTICALS – capability analysis of drug impurity levels</a:t>
            </a:r>
            <a:endParaRPr lang="en-US" dirty="0"/>
          </a:p>
        </p:txBody>
      </p:sp>
      <p:sp>
        <p:nvSpPr>
          <p:cNvPr id="4" name="Content Placeholder 3"/>
          <p:cNvSpPr>
            <a:spLocks noGrp="1"/>
          </p:cNvSpPr>
          <p:nvPr>
            <p:ph sz="quarter" idx="11"/>
          </p:nvPr>
        </p:nvSpPr>
        <p:spPr>
          <a:xfrm>
            <a:off x="457200" y="1362192"/>
            <a:ext cx="8232776" cy="2419124"/>
          </a:xfrm>
        </p:spPr>
        <p:txBody>
          <a:bodyPr/>
          <a:lstStyle/>
          <a:p>
            <a:r>
              <a:rPr lang="en-US" dirty="0" smtClean="0"/>
              <a:t>They test the capability of their drug production processes to keep impurities at low levels.</a:t>
            </a:r>
          </a:p>
          <a:p>
            <a:r>
              <a:rPr lang="en-US" dirty="0" smtClean="0"/>
              <a:t>We will examine the capability of their production of Drug B to keep the impurities remaining after its creation at low percentages.</a:t>
            </a:r>
          </a:p>
          <a:p>
            <a:r>
              <a:rPr lang="en-US" dirty="0" smtClean="0"/>
              <a:t>Drug B has 6 impurities that must stay below 0.5%.  These upper spec limits are in a separate spec limits data table.</a:t>
            </a:r>
          </a:p>
          <a:p>
            <a:r>
              <a:rPr lang="en-US" dirty="0" smtClean="0"/>
              <a:t>They believe the data is lognormal.</a:t>
            </a:r>
          </a:p>
        </p:txBody>
      </p:sp>
    </p:spTree>
    <p:extLst>
      <p:ext uri="{BB962C8B-B14F-4D97-AF65-F5344CB8AC3E}">
        <p14:creationId xmlns:p14="http://schemas.microsoft.com/office/powerpoint/2010/main" val="38010051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7933"/>
            <a:ext cx="2515438" cy="830997"/>
          </a:xfrm>
        </p:spPr>
        <p:txBody>
          <a:bodyPr/>
          <a:lstStyle/>
          <a:p>
            <a:r>
              <a:rPr lang="en-US" dirty="0" smtClean="0"/>
              <a:t>MEASUREMENT SYSTEMS ANALYSIS (MSA)</a:t>
            </a:r>
            <a:endParaRPr lang="en-US" dirty="0"/>
          </a:p>
        </p:txBody>
      </p:sp>
      <p:sp>
        <p:nvSpPr>
          <p:cNvPr id="3" name="Text Placeholder 2"/>
          <p:cNvSpPr>
            <a:spLocks noGrp="1"/>
          </p:cNvSpPr>
          <p:nvPr>
            <p:ph type="body" sz="quarter" idx="12"/>
          </p:nvPr>
        </p:nvSpPr>
        <p:spPr/>
        <p:txBody>
          <a:bodyPr/>
          <a:lstStyle/>
          <a:p>
            <a:endParaRPr lang="en-US" dirty="0"/>
          </a:p>
        </p:txBody>
      </p:sp>
      <p:sp>
        <p:nvSpPr>
          <p:cNvPr id="4" name="Content Placeholder 3"/>
          <p:cNvSpPr>
            <a:spLocks noGrp="1"/>
          </p:cNvSpPr>
          <p:nvPr>
            <p:ph sz="quarter" idx="11"/>
          </p:nvPr>
        </p:nvSpPr>
        <p:spPr>
          <a:xfrm>
            <a:off x="457200" y="1528390"/>
            <a:ext cx="8232776" cy="2086725"/>
          </a:xfrm>
        </p:spPr>
        <p:txBody>
          <a:bodyPr/>
          <a:lstStyle/>
          <a:p>
            <a:r>
              <a:rPr lang="en-US" dirty="0" smtClean="0"/>
              <a:t>MSA studies are designed experiments that help determine how much measurement variation is contributing to the overall process variation.</a:t>
            </a:r>
          </a:p>
          <a:p>
            <a:r>
              <a:rPr lang="en-US" dirty="0" smtClean="0"/>
              <a:t>Assess the precision, consistency, and bias of measurement system.</a:t>
            </a:r>
          </a:p>
          <a:p>
            <a:r>
              <a:rPr lang="en-US" dirty="0" smtClean="0"/>
              <a:t>If your system has too much measurement variation you will miss signals of true variation in your process.</a:t>
            </a:r>
          </a:p>
          <a:p>
            <a:endParaRPr lang="en-US" dirty="0"/>
          </a:p>
        </p:txBody>
      </p:sp>
    </p:spTree>
    <p:extLst>
      <p:ext uri="{BB962C8B-B14F-4D97-AF65-F5344CB8AC3E}">
        <p14:creationId xmlns:p14="http://schemas.microsoft.com/office/powerpoint/2010/main" val="821965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7933"/>
            <a:ext cx="2515438" cy="830997"/>
          </a:xfrm>
        </p:spPr>
        <p:txBody>
          <a:bodyPr/>
          <a:lstStyle/>
          <a:p>
            <a:r>
              <a:rPr lang="en-US" dirty="0" smtClean="0"/>
              <a:t>Measurement systems analysis (MSA)</a:t>
            </a:r>
            <a:endParaRPr lang="en-US" dirty="0"/>
          </a:p>
        </p:txBody>
      </p:sp>
      <p:sp>
        <p:nvSpPr>
          <p:cNvPr id="3" name="Text Placeholder 2"/>
          <p:cNvSpPr>
            <a:spLocks noGrp="1"/>
          </p:cNvSpPr>
          <p:nvPr>
            <p:ph type="body" sz="quarter" idx="12"/>
          </p:nvPr>
        </p:nvSpPr>
        <p:spPr>
          <a:xfrm flipH="1">
            <a:off x="2635256" y="296576"/>
            <a:ext cx="6054720" cy="338554"/>
          </a:xfrm>
        </p:spPr>
        <p:txBody>
          <a:bodyPr/>
          <a:lstStyle/>
          <a:p>
            <a:r>
              <a:rPr lang="en-US" dirty="0" smtClean="0"/>
              <a:t>Evaluating the measurement process (EMP)</a:t>
            </a:r>
            <a:endParaRPr lang="en-US" dirty="0"/>
          </a:p>
        </p:txBody>
      </p:sp>
      <p:sp>
        <p:nvSpPr>
          <p:cNvPr id="4" name="Content Placeholder 3"/>
          <p:cNvSpPr>
            <a:spLocks noGrp="1"/>
          </p:cNvSpPr>
          <p:nvPr>
            <p:ph sz="quarter" idx="11"/>
          </p:nvPr>
        </p:nvSpPr>
        <p:spPr>
          <a:xfrm>
            <a:off x="457200" y="1126757"/>
            <a:ext cx="8232776" cy="3010055"/>
          </a:xfrm>
        </p:spPr>
        <p:txBody>
          <a:bodyPr/>
          <a:lstStyle/>
          <a:p>
            <a:r>
              <a:rPr lang="en-US" dirty="0" smtClean="0"/>
              <a:t>The Measurement Systems </a:t>
            </a:r>
            <a:r>
              <a:rPr lang="sv-SE" dirty="0" smtClean="0"/>
              <a:t>Analysis (MSA) platform was designed to implement </a:t>
            </a:r>
            <a:r>
              <a:rPr lang="en-US" dirty="0"/>
              <a:t>Don Wheeler’s Evaluating the Measurement Process (EMP) </a:t>
            </a:r>
            <a:r>
              <a:rPr lang="en-US" dirty="0" smtClean="0"/>
              <a:t>methodology</a:t>
            </a:r>
            <a:r>
              <a:rPr lang="sv-SE" dirty="0" smtClean="0"/>
              <a:t>.</a:t>
            </a:r>
          </a:p>
          <a:p>
            <a:endParaRPr lang="sv-SE" dirty="0" smtClean="0"/>
          </a:p>
          <a:p>
            <a:r>
              <a:rPr lang="en-US" dirty="0" smtClean="0"/>
              <a:t>EMP gives </a:t>
            </a:r>
            <a:r>
              <a:rPr lang="en-US" dirty="0"/>
              <a:t>visual </a:t>
            </a:r>
            <a:r>
              <a:rPr lang="en-US" dirty="0" smtClean="0"/>
              <a:t>information and results that are easy to interpret.</a:t>
            </a:r>
            <a:r>
              <a:rPr lang="sv-SE" dirty="0" smtClean="0"/>
              <a:t>  </a:t>
            </a:r>
          </a:p>
          <a:p>
            <a:r>
              <a:rPr lang="en-US" dirty="0" smtClean="0"/>
              <a:t>EMP </a:t>
            </a:r>
            <a:r>
              <a:rPr lang="en-US" dirty="0"/>
              <a:t>emphasizes the </a:t>
            </a:r>
            <a:r>
              <a:rPr lang="en-US" dirty="0" smtClean="0"/>
              <a:t>effect </a:t>
            </a:r>
            <a:r>
              <a:rPr lang="en-US" dirty="0"/>
              <a:t>of </a:t>
            </a:r>
            <a:r>
              <a:rPr lang="en-US" dirty="0" smtClean="0"/>
              <a:t>measurement ability on SPC: </a:t>
            </a:r>
            <a:r>
              <a:rPr lang="en-US" i="1" dirty="0" smtClean="0"/>
              <a:t>“Given this measurement system, how well can we correctly identify process changes?” </a:t>
            </a:r>
          </a:p>
          <a:p>
            <a:pPr marL="525780" lvl="1" indent="-342900">
              <a:buFont typeface="+mj-lt"/>
              <a:buAutoNum type="arabicPeriod"/>
            </a:pPr>
            <a:r>
              <a:rPr lang="en-US" dirty="0" smtClean="0"/>
              <a:t>EMP classification </a:t>
            </a:r>
            <a:r>
              <a:rPr lang="en-US" dirty="0"/>
              <a:t>s</a:t>
            </a:r>
            <a:r>
              <a:rPr lang="en-US" dirty="0" smtClean="0"/>
              <a:t>ystem</a:t>
            </a:r>
          </a:p>
          <a:p>
            <a:pPr marL="525780" lvl="1" indent="-342900">
              <a:buFont typeface="+mj-lt"/>
              <a:buAutoNum type="arabicPeriod"/>
            </a:pPr>
            <a:r>
              <a:rPr lang="en-US" dirty="0" smtClean="0"/>
              <a:t>Shift Detection Profiler</a:t>
            </a:r>
          </a:p>
        </p:txBody>
      </p:sp>
    </p:spTree>
    <p:extLst>
      <p:ext uri="{BB962C8B-B14F-4D97-AF65-F5344CB8AC3E}">
        <p14:creationId xmlns:p14="http://schemas.microsoft.com/office/powerpoint/2010/main" val="10781224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7933"/>
            <a:ext cx="2515438" cy="830997"/>
          </a:xfrm>
        </p:spPr>
        <p:txBody>
          <a:bodyPr/>
          <a:lstStyle/>
          <a:p>
            <a:r>
              <a:rPr lang="en-US" dirty="0" smtClean="0"/>
              <a:t>MEASUREMENT SYSTEMS ANALYSIS (MSA)</a:t>
            </a:r>
            <a:endParaRPr lang="en-US" dirty="0"/>
          </a:p>
        </p:txBody>
      </p:sp>
      <p:sp>
        <p:nvSpPr>
          <p:cNvPr id="3" name="Text Placeholder 2"/>
          <p:cNvSpPr>
            <a:spLocks noGrp="1"/>
          </p:cNvSpPr>
          <p:nvPr>
            <p:ph type="body" sz="quarter" idx="12"/>
          </p:nvPr>
        </p:nvSpPr>
        <p:spPr>
          <a:xfrm>
            <a:off x="2635255" y="264154"/>
            <a:ext cx="6054720" cy="338554"/>
          </a:xfrm>
        </p:spPr>
        <p:txBody>
          <a:bodyPr/>
          <a:lstStyle/>
          <a:p>
            <a:r>
              <a:rPr lang="en-US" dirty="0" smtClean="0"/>
              <a:t>EMP</a:t>
            </a:r>
            <a:r>
              <a:rPr lang="en-US" dirty="0"/>
              <a:t> </a:t>
            </a:r>
            <a:r>
              <a:rPr lang="en-US" dirty="0" smtClean="0"/>
              <a:t>CLASSIFICATION SYSTEM</a:t>
            </a:r>
            <a:endParaRPr lang="en-US" dirty="0"/>
          </a:p>
        </p:txBody>
      </p:sp>
      <p:sp>
        <p:nvSpPr>
          <p:cNvPr id="4" name="Content Placeholder 3"/>
          <p:cNvSpPr>
            <a:spLocks noGrp="1"/>
          </p:cNvSpPr>
          <p:nvPr>
            <p:ph sz="quarter" idx="11"/>
          </p:nvPr>
        </p:nvSpPr>
        <p:spPr>
          <a:xfrm>
            <a:off x="457199" y="1262089"/>
            <a:ext cx="8232776" cy="2049792"/>
          </a:xfrm>
        </p:spPr>
        <p:txBody>
          <a:bodyPr/>
          <a:lstStyle/>
          <a:p>
            <a:r>
              <a:rPr lang="en-US" dirty="0"/>
              <a:t>Classifies a measurement system by its ability to detect changes in the production process</a:t>
            </a:r>
            <a:r>
              <a:rPr lang="en-US" dirty="0" smtClean="0"/>
              <a:t>.</a:t>
            </a:r>
            <a:endParaRPr lang="en-US" i="1" dirty="0" smtClean="0"/>
          </a:p>
          <a:p>
            <a:r>
              <a:rPr lang="en-US" dirty="0" smtClean="0"/>
              <a:t>Uses the </a:t>
            </a:r>
            <a:r>
              <a:rPr lang="en-US" dirty="0" err="1"/>
              <a:t>i</a:t>
            </a:r>
            <a:r>
              <a:rPr lang="en-US" dirty="0" err="1" smtClean="0"/>
              <a:t>ntraclass</a:t>
            </a:r>
            <a:r>
              <a:rPr lang="en-US" dirty="0" smtClean="0"/>
              <a:t> </a:t>
            </a:r>
            <a:r>
              <a:rPr lang="en-US" dirty="0"/>
              <a:t>c</a:t>
            </a:r>
            <a:r>
              <a:rPr lang="en-US" dirty="0" smtClean="0"/>
              <a:t>orrelation </a:t>
            </a:r>
            <a:r>
              <a:rPr lang="en-US" dirty="0"/>
              <a:t>c</a:t>
            </a:r>
            <a:r>
              <a:rPr lang="en-US" dirty="0" smtClean="0"/>
              <a:t>oefficient to measure the health of a measurement system.</a:t>
            </a:r>
          </a:p>
          <a:p>
            <a:pPr marL="182880" lvl="1" indent="0">
              <a:buNone/>
            </a:pPr>
            <a:r>
              <a:rPr lang="en-US" b="1" dirty="0" err="1" smtClean="0"/>
              <a:t>Intraclass</a:t>
            </a:r>
            <a:r>
              <a:rPr lang="en-US" b="1" dirty="0" smtClean="0"/>
              <a:t> correlation coefficient (</a:t>
            </a:r>
            <a:r>
              <a:rPr lang="el-GR" b="1" i="1" dirty="0" smtClean="0"/>
              <a:t>ρ</a:t>
            </a:r>
            <a:r>
              <a:rPr lang="en-US" b="1" dirty="0" smtClean="0"/>
              <a:t>) </a:t>
            </a:r>
            <a:r>
              <a:rPr lang="en-US" dirty="0" smtClean="0"/>
              <a:t>- ratio </a:t>
            </a:r>
            <a:r>
              <a:rPr lang="en-US" dirty="0"/>
              <a:t>of </a:t>
            </a:r>
            <a:r>
              <a:rPr lang="en-US" dirty="0" smtClean="0"/>
              <a:t>part variance </a:t>
            </a:r>
            <a:r>
              <a:rPr lang="en-US" dirty="0"/>
              <a:t>to total </a:t>
            </a:r>
            <a:r>
              <a:rPr lang="en-US" dirty="0" smtClean="0"/>
              <a:t>variance.</a:t>
            </a:r>
            <a:endParaRPr lang="en-US" i="1" dirty="0" smtClean="0"/>
          </a:p>
          <a:p>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3130906" y="3077264"/>
                <a:ext cx="1535870" cy="76290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ea typeface="Cambria Math" panose="02040503050406030204" pitchFamily="18" charset="0"/>
                        </a:rPr>
                        <m:t>𝝆</m:t>
                      </m:r>
                      <m:r>
                        <a:rPr lang="en-US" b="1" i="1">
                          <a:latin typeface="Cambria Math" panose="02040503050406030204" pitchFamily="18" charset="0"/>
                          <a:ea typeface="Cambria Math" panose="02040503050406030204" pitchFamily="18" charset="0"/>
                        </a:rPr>
                        <m:t>= </m:t>
                      </m:r>
                      <m:f>
                        <m:fPr>
                          <m:ctrlPr>
                            <a:rPr lang="en-US" b="1" i="1">
                              <a:latin typeface="Cambria Math" panose="02040503050406030204" pitchFamily="18" charset="0"/>
                              <a:ea typeface="Cambria Math" panose="02040503050406030204" pitchFamily="18" charset="0"/>
                            </a:rPr>
                          </m:ctrlPr>
                        </m:fPr>
                        <m:num>
                          <m:sSubSup>
                            <m:sSubSupPr>
                              <m:ctrlPr>
                                <a:rPr lang="en-US" b="1" i="1">
                                  <a:latin typeface="Cambria Math" panose="02040503050406030204" pitchFamily="18" charset="0"/>
                                  <a:ea typeface="Cambria Math" panose="02040503050406030204" pitchFamily="18" charset="0"/>
                                </a:rPr>
                              </m:ctrlPr>
                            </m:sSubSupPr>
                            <m:e>
                              <m:r>
                                <a:rPr lang="en-US" b="1" i="1">
                                  <a:latin typeface="Cambria Math" panose="02040503050406030204" pitchFamily="18" charset="0"/>
                                  <a:ea typeface="Cambria Math" panose="02040503050406030204" pitchFamily="18" charset="0"/>
                                </a:rPr>
                                <m:t>𝝈</m:t>
                              </m:r>
                            </m:e>
                            <m:sub>
                              <m:r>
                                <a:rPr lang="en-US" b="1" i="1">
                                  <a:latin typeface="Cambria Math" panose="02040503050406030204" pitchFamily="18" charset="0"/>
                                  <a:ea typeface="Cambria Math" panose="02040503050406030204" pitchFamily="18" charset="0"/>
                                </a:rPr>
                                <m:t>𝒑</m:t>
                              </m:r>
                            </m:sub>
                            <m:sup>
                              <m:r>
                                <a:rPr lang="en-US" b="1" i="1">
                                  <a:latin typeface="Cambria Math" panose="02040503050406030204" pitchFamily="18" charset="0"/>
                                  <a:ea typeface="Cambria Math" panose="02040503050406030204" pitchFamily="18" charset="0"/>
                                </a:rPr>
                                <m:t>𝟐</m:t>
                              </m:r>
                            </m:sup>
                          </m:sSubSup>
                        </m:num>
                        <m:den>
                          <m:sSubSup>
                            <m:sSubSupPr>
                              <m:ctrlPr>
                                <a:rPr lang="en-US" b="1" i="1">
                                  <a:latin typeface="Cambria Math" panose="02040503050406030204" pitchFamily="18" charset="0"/>
                                  <a:ea typeface="Cambria Math" panose="02040503050406030204" pitchFamily="18" charset="0"/>
                                </a:rPr>
                              </m:ctrlPr>
                            </m:sSubSupPr>
                            <m:e>
                              <m:r>
                                <a:rPr lang="en-US" b="1" i="1">
                                  <a:latin typeface="Cambria Math" panose="02040503050406030204" pitchFamily="18" charset="0"/>
                                  <a:ea typeface="Cambria Math" panose="02040503050406030204" pitchFamily="18" charset="0"/>
                                </a:rPr>
                                <m:t>𝝈</m:t>
                              </m:r>
                            </m:e>
                            <m:sub>
                              <m:r>
                                <a:rPr lang="en-US" b="1" i="1">
                                  <a:latin typeface="Cambria Math" panose="02040503050406030204" pitchFamily="18" charset="0"/>
                                  <a:ea typeface="Cambria Math" panose="02040503050406030204" pitchFamily="18" charset="0"/>
                                </a:rPr>
                                <m:t>𝒑</m:t>
                              </m:r>
                            </m:sub>
                            <m:sup>
                              <m:r>
                                <a:rPr lang="en-US" b="1" i="1">
                                  <a:latin typeface="Cambria Math" panose="02040503050406030204" pitchFamily="18" charset="0"/>
                                  <a:ea typeface="Cambria Math" panose="02040503050406030204" pitchFamily="18" charset="0"/>
                                </a:rPr>
                                <m:t>𝟐</m:t>
                              </m:r>
                            </m:sup>
                          </m:sSubSup>
                          <m:r>
                            <a:rPr lang="en-US" b="1" i="1">
                              <a:latin typeface="Cambria Math" panose="02040503050406030204" pitchFamily="18" charset="0"/>
                              <a:ea typeface="Cambria Math" panose="02040503050406030204" pitchFamily="18" charset="0"/>
                            </a:rPr>
                            <m:t>+</m:t>
                          </m:r>
                          <m:sSubSup>
                            <m:sSubSupPr>
                              <m:ctrlPr>
                                <a:rPr lang="en-US" b="1" i="1">
                                  <a:latin typeface="Cambria Math" panose="02040503050406030204" pitchFamily="18" charset="0"/>
                                  <a:ea typeface="Cambria Math" panose="02040503050406030204" pitchFamily="18" charset="0"/>
                                </a:rPr>
                              </m:ctrlPr>
                            </m:sSubSupPr>
                            <m:e>
                              <m:r>
                                <a:rPr lang="en-US" b="1" i="1">
                                  <a:latin typeface="Cambria Math" panose="02040503050406030204" pitchFamily="18" charset="0"/>
                                  <a:ea typeface="Cambria Math" panose="02040503050406030204" pitchFamily="18" charset="0"/>
                                </a:rPr>
                                <m:t>𝝈</m:t>
                              </m:r>
                            </m:e>
                            <m:sub>
                              <m:r>
                                <a:rPr lang="en-US" b="1" i="1">
                                  <a:latin typeface="Cambria Math" panose="02040503050406030204" pitchFamily="18" charset="0"/>
                                  <a:ea typeface="Cambria Math" panose="02040503050406030204" pitchFamily="18" charset="0"/>
                                </a:rPr>
                                <m:t>𝒆</m:t>
                              </m:r>
                            </m:sub>
                            <m:sup>
                              <m:r>
                                <a:rPr lang="en-US" b="1" i="1">
                                  <a:latin typeface="Cambria Math" panose="02040503050406030204" pitchFamily="18" charset="0"/>
                                  <a:ea typeface="Cambria Math" panose="02040503050406030204" pitchFamily="18" charset="0"/>
                                </a:rPr>
                                <m:t>𝟐</m:t>
                              </m:r>
                            </m:sup>
                          </m:sSubSup>
                        </m:den>
                      </m:f>
                    </m:oMath>
                  </m:oMathPara>
                </a14:m>
                <a:endParaRPr lang="en-US" b="1" dirty="0"/>
              </a:p>
            </p:txBody>
          </p:sp>
        </mc:Choice>
        <mc:Fallback xmlns="">
          <p:sp>
            <p:nvSpPr>
              <p:cNvPr id="5" name="TextBox 4"/>
              <p:cNvSpPr txBox="1">
                <a:spLocks noRot="1" noChangeAspect="1" noMove="1" noResize="1" noEditPoints="1" noAdjustHandles="1" noChangeArrowheads="1" noChangeShapeType="1" noTextEdit="1"/>
              </p:cNvSpPr>
              <p:nvPr/>
            </p:nvSpPr>
            <p:spPr>
              <a:xfrm>
                <a:off x="3130906" y="3077264"/>
                <a:ext cx="1535870" cy="762901"/>
              </a:xfrm>
              <a:prstGeom prst="rect">
                <a:avLst/>
              </a:prstGeom>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097120" y="3943349"/>
                <a:ext cx="5954572" cy="40677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b="1" i="1" smtClean="0">
                              <a:latin typeface="Cambria Math" panose="02040503050406030204" pitchFamily="18" charset="0"/>
                              <a:ea typeface="Cambria Math" panose="02040503050406030204" pitchFamily="18" charset="0"/>
                            </a:rPr>
                          </m:ctrlPr>
                        </m:sSubSupPr>
                        <m:e>
                          <m:r>
                            <a:rPr lang="en-US" b="1" i="1">
                              <a:latin typeface="Cambria Math" panose="02040503050406030204" pitchFamily="18" charset="0"/>
                              <a:ea typeface="Cambria Math" panose="02040503050406030204" pitchFamily="18" charset="0"/>
                            </a:rPr>
                            <m:t>𝝈</m:t>
                          </m:r>
                        </m:e>
                        <m:sub>
                          <m:r>
                            <a:rPr lang="en-US" b="1" i="1">
                              <a:latin typeface="Cambria Math" panose="02040503050406030204" pitchFamily="18" charset="0"/>
                              <a:ea typeface="Cambria Math" panose="02040503050406030204" pitchFamily="18" charset="0"/>
                            </a:rPr>
                            <m:t>𝒑</m:t>
                          </m:r>
                        </m:sub>
                        <m:sup>
                          <m:r>
                            <a:rPr lang="en-US" b="1" i="1">
                              <a:latin typeface="Cambria Math" panose="02040503050406030204" pitchFamily="18" charset="0"/>
                              <a:ea typeface="Cambria Math" panose="02040503050406030204" pitchFamily="18" charset="0"/>
                            </a:rPr>
                            <m:t>𝟐</m:t>
                          </m:r>
                        </m:sup>
                      </m:sSubSup>
                      <m:r>
                        <a:rPr lang="en-US" b="1" i="1"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part</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variance</m:t>
                      </m:r>
                      <m:r>
                        <a:rPr lang="en-US" b="1" i="1" smtClean="0">
                          <a:latin typeface="Cambria Math" panose="02040503050406030204" pitchFamily="18" charset="0"/>
                          <a:ea typeface="Cambria Math" panose="02040503050406030204" pitchFamily="18" charset="0"/>
                        </a:rPr>
                        <m:t>, </m:t>
                      </m:r>
                      <m:sSubSup>
                        <m:sSubSupPr>
                          <m:ctrlPr>
                            <a:rPr lang="en-US" b="1" i="1">
                              <a:latin typeface="Cambria Math" panose="02040503050406030204" pitchFamily="18" charset="0"/>
                              <a:ea typeface="Cambria Math" panose="02040503050406030204" pitchFamily="18" charset="0"/>
                            </a:rPr>
                          </m:ctrlPr>
                        </m:sSubSupPr>
                        <m:e>
                          <m:r>
                            <a:rPr lang="en-US" b="1" i="1">
                              <a:latin typeface="Cambria Math" panose="02040503050406030204" pitchFamily="18" charset="0"/>
                              <a:ea typeface="Cambria Math" panose="02040503050406030204" pitchFamily="18" charset="0"/>
                            </a:rPr>
                            <m:t>𝝈</m:t>
                          </m:r>
                        </m:e>
                        <m:sub>
                          <m:r>
                            <a:rPr lang="en-US" b="1" i="1" smtClean="0">
                              <a:latin typeface="Cambria Math" panose="02040503050406030204" pitchFamily="18" charset="0"/>
                              <a:ea typeface="Cambria Math" panose="02040503050406030204" pitchFamily="18" charset="0"/>
                            </a:rPr>
                            <m:t>𝒆</m:t>
                          </m:r>
                        </m:sub>
                        <m:sup>
                          <m:r>
                            <a:rPr lang="en-US" b="1" i="1">
                              <a:latin typeface="Cambria Math" panose="02040503050406030204" pitchFamily="18" charset="0"/>
                              <a:ea typeface="Cambria Math" panose="02040503050406030204" pitchFamily="18" charset="0"/>
                            </a:rPr>
                            <m:t>𝟐</m:t>
                          </m:r>
                        </m:sup>
                      </m:sSubSup>
                      <m:r>
                        <a:rPr lang="en-US" b="1" i="1">
                          <a:latin typeface="Cambria Math" panose="02040503050406030204" pitchFamily="18" charset="0"/>
                          <a:ea typeface="Cambria Math" panose="02040503050406030204" pitchFamily="18" charset="0"/>
                        </a:rPr>
                        <m:t> </m:t>
                      </m:r>
                      <m:r>
                        <a:rPr lang="en-US" b="1" i="1"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error</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variance</m:t>
                      </m:r>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1097120" y="3943349"/>
                <a:ext cx="5954572" cy="406778"/>
              </a:xfrm>
              <a:prstGeom prst="rect">
                <a:avLst/>
              </a:prstGeom>
              <a:blipFill rotWithShape="0">
                <a:blip r:embed="rId3"/>
                <a:stretch>
                  <a:fillRect b="-4478"/>
                </a:stretch>
              </a:blipFill>
            </p:spPr>
            <p:txBody>
              <a:bodyPr/>
              <a:lstStyle/>
              <a:p>
                <a:r>
                  <a:rPr lang="en-US">
                    <a:noFill/>
                  </a:rPr>
                  <a:t> </a:t>
                </a:r>
              </a:p>
            </p:txBody>
          </p:sp>
        </mc:Fallback>
      </mc:AlternateContent>
    </p:spTree>
    <p:extLst>
      <p:ext uri="{BB962C8B-B14F-4D97-AF65-F5344CB8AC3E}">
        <p14:creationId xmlns:p14="http://schemas.microsoft.com/office/powerpoint/2010/main" val="8677449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7933"/>
            <a:ext cx="2515438" cy="830997"/>
          </a:xfrm>
        </p:spPr>
        <p:txBody>
          <a:bodyPr/>
          <a:lstStyle/>
          <a:p>
            <a:r>
              <a:rPr lang="en-US" dirty="0" smtClean="0"/>
              <a:t>Measurement systems analysis (MSA)</a:t>
            </a:r>
            <a:endParaRPr lang="en-US" dirty="0"/>
          </a:p>
        </p:txBody>
      </p:sp>
      <p:sp>
        <p:nvSpPr>
          <p:cNvPr id="3" name="Text Placeholder 2"/>
          <p:cNvSpPr>
            <a:spLocks noGrp="1"/>
          </p:cNvSpPr>
          <p:nvPr>
            <p:ph type="body" sz="quarter" idx="12"/>
          </p:nvPr>
        </p:nvSpPr>
        <p:spPr/>
        <p:txBody>
          <a:bodyPr/>
          <a:lstStyle/>
          <a:p>
            <a:r>
              <a:rPr lang="en-US" dirty="0" smtClean="0"/>
              <a:t>EMP Classification system</a:t>
            </a:r>
            <a:endParaRPr lang="en-US" dirty="0"/>
          </a:p>
        </p:txBody>
      </p:sp>
      <mc:AlternateContent xmlns:mc="http://schemas.openxmlformats.org/markup-compatibility/2006" xmlns:a14="http://schemas.microsoft.com/office/drawing/2010/main">
        <mc:Choice Requires="a14">
          <p:graphicFrame>
            <p:nvGraphicFramePr>
              <p:cNvPr id="5" name="Content Placeholder 4"/>
              <p:cNvGraphicFramePr>
                <a:graphicFrameLocks noGrp="1"/>
              </p:cNvGraphicFramePr>
              <p:nvPr>
                <p:ph sz="quarter" idx="11"/>
                <p:extLst>
                  <p:ext uri="{D42A27DB-BD31-4B8C-83A1-F6EECF244321}">
                    <p14:modId xmlns:p14="http://schemas.microsoft.com/office/powerpoint/2010/main" val="1830682382"/>
                  </p:ext>
                </p:extLst>
              </p:nvPr>
            </p:nvGraphicFramePr>
            <p:xfrm>
              <a:off x="1209381" y="1388976"/>
              <a:ext cx="6308185" cy="1828800"/>
            </p:xfrm>
            <a:graphic>
              <a:graphicData uri="http://schemas.openxmlformats.org/drawingml/2006/table">
                <a:tbl>
                  <a:tblPr firstRow="1" bandRow="1">
                    <a:tableStyleId>{5C22544A-7EE6-4342-B048-85BDC9FD1C3A}</a:tableStyleId>
                  </a:tblPr>
                  <a:tblGrid>
                    <a:gridCol w="1720662"/>
                    <a:gridCol w="1375693"/>
                    <a:gridCol w="3211830"/>
                  </a:tblGrid>
                  <a:tr h="186476">
                    <a:tc>
                      <a:txBody>
                        <a:bodyPr/>
                        <a:lstStyle/>
                        <a:p>
                          <a:r>
                            <a:rPr lang="en-US" dirty="0" smtClean="0"/>
                            <a:t>Classification</a:t>
                          </a:r>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𝝆</m:t>
                                    </m:r>
                                  </m:e>
                                </m:acc>
                              </m:oMath>
                            </m:oMathPara>
                          </a14:m>
                          <a:endParaRPr lang="en-US" dirty="0">
                            <a:latin typeface="Symbol" panose="05050102010706020507" pitchFamily="18" charset="2"/>
                          </a:endParaRPr>
                        </a:p>
                      </a:txBody>
                      <a:tcPr/>
                    </a:tc>
                    <a:tc>
                      <a:txBody>
                        <a:bodyPr/>
                        <a:lstStyle/>
                        <a:p>
                          <a:pPr algn="ctr"/>
                          <a:r>
                            <a:rPr lang="en-US" dirty="0" smtClean="0"/>
                            <a:t>Probability</a:t>
                          </a:r>
                          <a:r>
                            <a:rPr lang="en-US" baseline="0" dirty="0" smtClean="0"/>
                            <a:t> of Warning*</a:t>
                          </a:r>
                          <a:endParaRPr lang="en-US" dirty="0"/>
                        </a:p>
                      </a:txBody>
                      <a:tcPr/>
                    </a:tc>
                  </a:tr>
                  <a:tr h="343213">
                    <a:tc>
                      <a:txBody>
                        <a:bodyPr/>
                        <a:lstStyle/>
                        <a:p>
                          <a:r>
                            <a:rPr lang="en-US" dirty="0" smtClean="0"/>
                            <a:t>First</a:t>
                          </a:r>
                          <a:r>
                            <a:rPr lang="en-US" baseline="0" dirty="0" smtClean="0"/>
                            <a:t> Class</a:t>
                          </a:r>
                          <a:endParaRPr lang="en-US" dirty="0"/>
                        </a:p>
                      </a:txBody>
                      <a:tcPr/>
                    </a:tc>
                    <a:tc>
                      <a:txBody>
                        <a:bodyPr/>
                        <a:lstStyle/>
                        <a:p>
                          <a:pPr algn="ctr"/>
                          <a:r>
                            <a:rPr lang="en-US" dirty="0" smtClean="0"/>
                            <a:t>0.80 – 1.00</a:t>
                          </a:r>
                          <a:endParaRPr lang="en-US" dirty="0"/>
                        </a:p>
                      </a:txBody>
                      <a:tcPr/>
                    </a:tc>
                    <a:tc>
                      <a:txBody>
                        <a:bodyPr/>
                        <a:lstStyle/>
                        <a:p>
                          <a:pPr algn="ctr"/>
                          <a:r>
                            <a:rPr lang="en-US" dirty="0" smtClean="0"/>
                            <a:t>0.99 – 1.00</a:t>
                          </a:r>
                          <a:endParaRPr lang="en-US" dirty="0"/>
                        </a:p>
                      </a:txBody>
                      <a:tcPr/>
                    </a:tc>
                  </a:tr>
                  <a:tr h="343213">
                    <a:tc>
                      <a:txBody>
                        <a:bodyPr/>
                        <a:lstStyle/>
                        <a:p>
                          <a:r>
                            <a:rPr lang="en-US" dirty="0" smtClean="0"/>
                            <a:t>Second Class</a:t>
                          </a:r>
                          <a:endParaRPr lang="en-US" dirty="0"/>
                        </a:p>
                      </a:txBody>
                      <a:tcPr/>
                    </a:tc>
                    <a:tc>
                      <a:txBody>
                        <a:bodyPr/>
                        <a:lstStyle/>
                        <a:p>
                          <a:pPr algn="ctr"/>
                          <a:r>
                            <a:rPr lang="en-US" dirty="0" smtClean="0"/>
                            <a:t>0.50 –</a:t>
                          </a:r>
                          <a:r>
                            <a:rPr lang="en-US" baseline="0" dirty="0" smtClean="0"/>
                            <a:t> 0.80</a:t>
                          </a:r>
                          <a:endParaRPr lang="en-US" dirty="0"/>
                        </a:p>
                      </a:txBody>
                      <a:tcPr/>
                    </a:tc>
                    <a:tc>
                      <a:txBody>
                        <a:bodyPr/>
                        <a:lstStyle/>
                        <a:p>
                          <a:pPr algn="ctr"/>
                          <a:r>
                            <a:rPr lang="en-US" dirty="0" smtClean="0"/>
                            <a:t>0.88</a:t>
                          </a:r>
                          <a:r>
                            <a:rPr lang="en-US" baseline="0" dirty="0" smtClean="0"/>
                            <a:t> – 0.99</a:t>
                          </a:r>
                          <a:endParaRPr lang="en-US" dirty="0"/>
                        </a:p>
                      </a:txBody>
                      <a:tcPr/>
                    </a:tc>
                  </a:tr>
                  <a:tr h="343213">
                    <a:tc>
                      <a:txBody>
                        <a:bodyPr/>
                        <a:lstStyle/>
                        <a:p>
                          <a:r>
                            <a:rPr lang="en-US" dirty="0" smtClean="0"/>
                            <a:t>Third Class</a:t>
                          </a:r>
                          <a:endParaRPr lang="en-US" dirty="0"/>
                        </a:p>
                      </a:txBody>
                      <a:tcPr/>
                    </a:tc>
                    <a:tc>
                      <a:txBody>
                        <a:bodyPr/>
                        <a:lstStyle/>
                        <a:p>
                          <a:pPr algn="ctr"/>
                          <a:r>
                            <a:rPr lang="en-US" dirty="0" smtClean="0"/>
                            <a:t>0.20 – 0.50</a:t>
                          </a:r>
                          <a:endParaRPr lang="en-US" dirty="0"/>
                        </a:p>
                      </a:txBody>
                      <a:tcPr/>
                    </a:tc>
                    <a:tc>
                      <a:txBody>
                        <a:bodyPr/>
                        <a:lstStyle/>
                        <a:p>
                          <a:pPr algn="ctr"/>
                          <a:r>
                            <a:rPr lang="en-US" dirty="0" smtClean="0"/>
                            <a:t>0.40</a:t>
                          </a:r>
                          <a:r>
                            <a:rPr lang="en-US" baseline="0" dirty="0" smtClean="0"/>
                            <a:t> – 0.88</a:t>
                          </a:r>
                          <a:endParaRPr lang="en-US" dirty="0"/>
                        </a:p>
                      </a:txBody>
                      <a:tcPr/>
                    </a:tc>
                  </a:tr>
                  <a:tr h="343213">
                    <a:tc>
                      <a:txBody>
                        <a:bodyPr/>
                        <a:lstStyle/>
                        <a:p>
                          <a:r>
                            <a:rPr lang="en-US" dirty="0" smtClean="0"/>
                            <a:t>Fourth Class</a:t>
                          </a:r>
                          <a:endParaRPr lang="en-US" dirty="0"/>
                        </a:p>
                      </a:txBody>
                      <a:tcPr/>
                    </a:tc>
                    <a:tc>
                      <a:txBody>
                        <a:bodyPr/>
                        <a:lstStyle/>
                        <a:p>
                          <a:pPr algn="ctr"/>
                          <a:r>
                            <a:rPr lang="en-US" dirty="0" smtClean="0"/>
                            <a:t>0.00 – 0.20</a:t>
                          </a:r>
                          <a:endParaRPr lang="en-US" dirty="0"/>
                        </a:p>
                      </a:txBody>
                      <a:tcPr/>
                    </a:tc>
                    <a:tc>
                      <a:txBody>
                        <a:bodyPr/>
                        <a:lstStyle/>
                        <a:p>
                          <a:pPr algn="ctr"/>
                          <a:r>
                            <a:rPr lang="en-US" dirty="0" smtClean="0"/>
                            <a:t>0.03 – 0.40</a:t>
                          </a:r>
                          <a:endParaRPr lang="en-US" dirty="0"/>
                        </a:p>
                      </a:txBody>
                      <a:tcPr/>
                    </a:tc>
                  </a:tr>
                </a:tbl>
              </a:graphicData>
            </a:graphic>
          </p:graphicFrame>
        </mc:Choice>
        <mc:Fallback xmlns="">
          <p:graphicFrame>
            <p:nvGraphicFramePr>
              <p:cNvPr id="5" name="Content Placeholder 4"/>
              <p:cNvGraphicFramePr>
                <a:graphicFrameLocks noGrp="1"/>
              </p:cNvGraphicFramePr>
              <p:nvPr>
                <p:ph sz="quarter" idx="11"/>
                <p:extLst>
                  <p:ext uri="{D42A27DB-BD31-4B8C-83A1-F6EECF244321}">
                    <p14:modId xmlns:p14="http://schemas.microsoft.com/office/powerpoint/2010/main" val="1830682382"/>
                  </p:ext>
                </p:extLst>
              </p:nvPr>
            </p:nvGraphicFramePr>
            <p:xfrm>
              <a:off x="1209381" y="1388976"/>
              <a:ext cx="6308185" cy="1828800"/>
            </p:xfrm>
            <a:graphic>
              <a:graphicData uri="http://schemas.openxmlformats.org/drawingml/2006/table">
                <a:tbl>
                  <a:tblPr firstRow="1" bandRow="1">
                    <a:tableStyleId>{5C22544A-7EE6-4342-B048-85BDC9FD1C3A}</a:tableStyleId>
                  </a:tblPr>
                  <a:tblGrid>
                    <a:gridCol w="1720662"/>
                    <a:gridCol w="1375693"/>
                    <a:gridCol w="3211830"/>
                  </a:tblGrid>
                  <a:tr h="365760">
                    <a:tc>
                      <a:txBody>
                        <a:bodyPr/>
                        <a:lstStyle/>
                        <a:p>
                          <a:r>
                            <a:rPr lang="en-US" dirty="0" smtClean="0"/>
                            <a:t>Classification</a:t>
                          </a:r>
                          <a:endParaRPr lang="en-US" dirty="0"/>
                        </a:p>
                      </a:txBody>
                      <a:tcPr/>
                    </a:tc>
                    <a:tc>
                      <a:txBody>
                        <a:bodyPr/>
                        <a:lstStyle/>
                        <a:p>
                          <a:endParaRPr lang="en-US"/>
                        </a:p>
                      </a:txBody>
                      <a:tcPr>
                        <a:blipFill rotWithShape="0">
                          <a:blip r:embed="rId2"/>
                          <a:stretch>
                            <a:fillRect l="-125664" t="-8333" r="-234956" b="-428333"/>
                          </a:stretch>
                        </a:blipFill>
                      </a:tcPr>
                    </a:tc>
                    <a:tc>
                      <a:txBody>
                        <a:bodyPr/>
                        <a:lstStyle/>
                        <a:p>
                          <a:pPr algn="ctr"/>
                          <a:r>
                            <a:rPr lang="en-US" dirty="0" smtClean="0"/>
                            <a:t>Probability</a:t>
                          </a:r>
                          <a:r>
                            <a:rPr lang="en-US" baseline="0" dirty="0" smtClean="0"/>
                            <a:t> of Warning*</a:t>
                          </a:r>
                          <a:endParaRPr lang="en-US" dirty="0"/>
                        </a:p>
                      </a:txBody>
                      <a:tcPr/>
                    </a:tc>
                  </a:tr>
                  <a:tr h="365760">
                    <a:tc>
                      <a:txBody>
                        <a:bodyPr/>
                        <a:lstStyle/>
                        <a:p>
                          <a:r>
                            <a:rPr lang="en-US" dirty="0" smtClean="0"/>
                            <a:t>First</a:t>
                          </a:r>
                          <a:r>
                            <a:rPr lang="en-US" baseline="0" dirty="0" smtClean="0"/>
                            <a:t> Class</a:t>
                          </a:r>
                          <a:endParaRPr lang="en-US" dirty="0"/>
                        </a:p>
                      </a:txBody>
                      <a:tcPr/>
                    </a:tc>
                    <a:tc>
                      <a:txBody>
                        <a:bodyPr/>
                        <a:lstStyle/>
                        <a:p>
                          <a:pPr algn="ctr"/>
                          <a:r>
                            <a:rPr lang="en-US" dirty="0" smtClean="0"/>
                            <a:t>0.80 – 1.00</a:t>
                          </a:r>
                          <a:endParaRPr lang="en-US" dirty="0"/>
                        </a:p>
                      </a:txBody>
                      <a:tcPr/>
                    </a:tc>
                    <a:tc>
                      <a:txBody>
                        <a:bodyPr/>
                        <a:lstStyle/>
                        <a:p>
                          <a:pPr algn="ctr"/>
                          <a:r>
                            <a:rPr lang="en-US" dirty="0" smtClean="0"/>
                            <a:t>0.99 – 1.00</a:t>
                          </a:r>
                          <a:endParaRPr lang="en-US" dirty="0"/>
                        </a:p>
                      </a:txBody>
                      <a:tcPr/>
                    </a:tc>
                  </a:tr>
                  <a:tr h="365760">
                    <a:tc>
                      <a:txBody>
                        <a:bodyPr/>
                        <a:lstStyle/>
                        <a:p>
                          <a:r>
                            <a:rPr lang="en-US" dirty="0" smtClean="0"/>
                            <a:t>Second Class</a:t>
                          </a:r>
                          <a:endParaRPr lang="en-US" dirty="0"/>
                        </a:p>
                      </a:txBody>
                      <a:tcPr/>
                    </a:tc>
                    <a:tc>
                      <a:txBody>
                        <a:bodyPr/>
                        <a:lstStyle/>
                        <a:p>
                          <a:pPr algn="ctr"/>
                          <a:r>
                            <a:rPr lang="en-US" dirty="0" smtClean="0"/>
                            <a:t>0.50 –</a:t>
                          </a:r>
                          <a:r>
                            <a:rPr lang="en-US" baseline="0" dirty="0" smtClean="0"/>
                            <a:t> 0.80</a:t>
                          </a:r>
                          <a:endParaRPr lang="en-US" dirty="0"/>
                        </a:p>
                      </a:txBody>
                      <a:tcPr/>
                    </a:tc>
                    <a:tc>
                      <a:txBody>
                        <a:bodyPr/>
                        <a:lstStyle/>
                        <a:p>
                          <a:pPr algn="ctr"/>
                          <a:r>
                            <a:rPr lang="en-US" dirty="0" smtClean="0"/>
                            <a:t>0.88</a:t>
                          </a:r>
                          <a:r>
                            <a:rPr lang="en-US" baseline="0" dirty="0" smtClean="0"/>
                            <a:t> – 0.99</a:t>
                          </a:r>
                          <a:endParaRPr lang="en-US" dirty="0"/>
                        </a:p>
                      </a:txBody>
                      <a:tcPr/>
                    </a:tc>
                  </a:tr>
                  <a:tr h="365760">
                    <a:tc>
                      <a:txBody>
                        <a:bodyPr/>
                        <a:lstStyle/>
                        <a:p>
                          <a:r>
                            <a:rPr lang="en-US" dirty="0" smtClean="0"/>
                            <a:t>Third Class</a:t>
                          </a:r>
                          <a:endParaRPr lang="en-US" dirty="0"/>
                        </a:p>
                      </a:txBody>
                      <a:tcPr/>
                    </a:tc>
                    <a:tc>
                      <a:txBody>
                        <a:bodyPr/>
                        <a:lstStyle/>
                        <a:p>
                          <a:pPr algn="ctr"/>
                          <a:r>
                            <a:rPr lang="en-US" dirty="0" smtClean="0"/>
                            <a:t>0.20 – 0.50</a:t>
                          </a:r>
                          <a:endParaRPr lang="en-US" dirty="0"/>
                        </a:p>
                      </a:txBody>
                      <a:tcPr/>
                    </a:tc>
                    <a:tc>
                      <a:txBody>
                        <a:bodyPr/>
                        <a:lstStyle/>
                        <a:p>
                          <a:pPr algn="ctr"/>
                          <a:r>
                            <a:rPr lang="en-US" dirty="0" smtClean="0"/>
                            <a:t>0.40</a:t>
                          </a:r>
                          <a:r>
                            <a:rPr lang="en-US" baseline="0" dirty="0" smtClean="0"/>
                            <a:t> – 0.88</a:t>
                          </a:r>
                          <a:endParaRPr lang="en-US" dirty="0"/>
                        </a:p>
                      </a:txBody>
                      <a:tcPr/>
                    </a:tc>
                  </a:tr>
                  <a:tr h="365760">
                    <a:tc>
                      <a:txBody>
                        <a:bodyPr/>
                        <a:lstStyle/>
                        <a:p>
                          <a:r>
                            <a:rPr lang="en-US" dirty="0" smtClean="0"/>
                            <a:t>Fourth Class</a:t>
                          </a:r>
                          <a:endParaRPr lang="en-US" dirty="0"/>
                        </a:p>
                      </a:txBody>
                      <a:tcPr/>
                    </a:tc>
                    <a:tc>
                      <a:txBody>
                        <a:bodyPr/>
                        <a:lstStyle/>
                        <a:p>
                          <a:pPr algn="ctr"/>
                          <a:r>
                            <a:rPr lang="en-US" dirty="0" smtClean="0"/>
                            <a:t>0.00 – 0.20</a:t>
                          </a:r>
                          <a:endParaRPr lang="en-US" dirty="0"/>
                        </a:p>
                      </a:txBody>
                      <a:tcPr/>
                    </a:tc>
                    <a:tc>
                      <a:txBody>
                        <a:bodyPr/>
                        <a:lstStyle/>
                        <a:p>
                          <a:pPr algn="ctr"/>
                          <a:r>
                            <a:rPr lang="en-US" dirty="0" smtClean="0"/>
                            <a:t>0.03 – 0.40</a:t>
                          </a:r>
                          <a:endParaRPr lang="en-US" dirty="0"/>
                        </a:p>
                      </a:txBody>
                      <a:tcPr/>
                    </a:tc>
                  </a:tr>
                </a:tbl>
              </a:graphicData>
            </a:graphic>
          </p:graphicFrame>
        </mc:Fallback>
      </mc:AlternateContent>
      <p:sp>
        <p:nvSpPr>
          <p:cNvPr id="4" name="Rectangle 3"/>
          <p:cNvSpPr/>
          <p:nvPr/>
        </p:nvSpPr>
        <p:spPr>
          <a:xfrm>
            <a:off x="424885" y="3551723"/>
            <a:ext cx="7877175" cy="369332"/>
          </a:xfrm>
          <a:prstGeom prst="rect">
            <a:avLst/>
          </a:prstGeom>
        </p:spPr>
        <p:txBody>
          <a:bodyPr wrap="square">
            <a:spAutoFit/>
          </a:bodyPr>
          <a:lstStyle/>
          <a:p>
            <a:pPr marL="365760" lvl="2"/>
            <a:r>
              <a:rPr lang="en-US" i="1" dirty="0" smtClean="0"/>
              <a:t>* Probability of warning for a </a:t>
            </a:r>
            <a:r>
              <a:rPr lang="en-US" dirty="0"/>
              <a:t>3</a:t>
            </a:r>
            <a:r>
              <a:rPr lang="en-US" dirty="0">
                <a:latin typeface="Symbol" panose="05050102010706020507" pitchFamily="18" charset="2"/>
              </a:rPr>
              <a:t>s</a:t>
            </a:r>
            <a:r>
              <a:rPr lang="en-US" i="1" dirty="0" smtClean="0"/>
              <a:t> shift within 10 subgroups with Test 1.</a:t>
            </a:r>
            <a:endParaRPr lang="en-US" i="1" dirty="0"/>
          </a:p>
        </p:txBody>
      </p:sp>
    </p:spTree>
    <p:extLst>
      <p:ext uri="{BB962C8B-B14F-4D97-AF65-F5344CB8AC3E}">
        <p14:creationId xmlns:p14="http://schemas.microsoft.com/office/powerpoint/2010/main" val="421412826"/>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7933"/>
            <a:ext cx="2515438" cy="830997"/>
          </a:xfrm>
        </p:spPr>
        <p:txBody>
          <a:bodyPr/>
          <a:lstStyle/>
          <a:p>
            <a:r>
              <a:rPr lang="en-US" dirty="0" smtClean="0"/>
              <a:t>Measurement systems analysis (</a:t>
            </a:r>
            <a:r>
              <a:rPr lang="en-US" dirty="0" err="1" smtClean="0"/>
              <a:t>Msa</a:t>
            </a:r>
            <a:r>
              <a:rPr lang="en-US" dirty="0" smtClean="0"/>
              <a:t>)</a:t>
            </a:r>
            <a:endParaRPr lang="en-US" dirty="0"/>
          </a:p>
        </p:txBody>
      </p:sp>
      <p:sp>
        <p:nvSpPr>
          <p:cNvPr id="3" name="Text Placeholder 2"/>
          <p:cNvSpPr>
            <a:spLocks noGrp="1"/>
          </p:cNvSpPr>
          <p:nvPr>
            <p:ph type="body" sz="quarter" idx="12"/>
          </p:nvPr>
        </p:nvSpPr>
        <p:spPr/>
        <p:txBody>
          <a:bodyPr/>
          <a:lstStyle/>
          <a:p>
            <a:r>
              <a:rPr lang="en-US" dirty="0" smtClean="0"/>
              <a:t>AIAG classification system - gauge R&amp;R</a:t>
            </a:r>
            <a:endParaRPr lang="en-US" dirty="0"/>
          </a:p>
        </p:txBody>
      </p:sp>
      <p:sp>
        <p:nvSpPr>
          <p:cNvPr id="4" name="Content Placeholder 3"/>
          <p:cNvSpPr>
            <a:spLocks noGrp="1"/>
          </p:cNvSpPr>
          <p:nvPr>
            <p:ph sz="quarter" idx="11"/>
          </p:nvPr>
        </p:nvSpPr>
        <p:spPr>
          <a:xfrm>
            <a:off x="325526" y="1094406"/>
            <a:ext cx="8232776" cy="726609"/>
          </a:xfrm>
        </p:spPr>
        <p:txBody>
          <a:bodyPr/>
          <a:lstStyle/>
          <a:p>
            <a:r>
              <a:rPr lang="en-US" dirty="0"/>
              <a:t>AIAG uses Percent Gauge R&amp;R to classify the health of </a:t>
            </a:r>
            <a:r>
              <a:rPr lang="en-US" dirty="0" smtClean="0"/>
              <a:t>a measurement </a:t>
            </a:r>
            <a:r>
              <a:rPr lang="en-US" dirty="0"/>
              <a:t>system</a:t>
            </a:r>
            <a:r>
              <a:rPr lang="en-US" dirty="0" smtClean="0"/>
              <a:t>.</a:t>
            </a:r>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1719072" y="1662308"/>
                <a:ext cx="4094582" cy="9106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𝐺𝑅𝑅</m:t>
                      </m:r>
                      <m:r>
                        <a:rPr lang="en-US" b="0" i="1" smtClean="0">
                          <a:latin typeface="Cambria Math" panose="02040503050406030204" pitchFamily="18" charset="0"/>
                        </a:rPr>
                        <m:t>=100</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𝜎</m:t>
                                      </m:r>
                                    </m:e>
                                  </m:acc>
                                </m:e>
                                <m:sub>
                                  <m:r>
                                    <a:rPr lang="en-US" b="0" i="1" smtClean="0">
                                      <a:latin typeface="Cambria Math" panose="02040503050406030204" pitchFamily="18" charset="0"/>
                                    </a:rPr>
                                    <m:t>𝑒</m:t>
                                  </m:r>
                                </m:sub>
                                <m:sup>
                                  <m:r>
                                    <a:rPr lang="en-US" b="0" i="1" smtClean="0">
                                      <a:latin typeface="Cambria Math" panose="02040503050406030204" pitchFamily="18" charset="0"/>
                                    </a:rPr>
                                    <m:t>2</m:t>
                                  </m:r>
                                </m:sup>
                              </m:sSubSup>
                            </m:num>
                            <m:den>
                              <m:sSubSup>
                                <m:sSubSupPr>
                                  <m:ctrlPr>
                                    <a:rPr lang="en-US" b="0" i="1" smtClean="0">
                                      <a:latin typeface="Cambria Math" panose="02040503050406030204" pitchFamily="18" charset="0"/>
                                    </a:rPr>
                                  </m:ctrlPr>
                                </m:sSubSupPr>
                                <m:e>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𝜎</m:t>
                                      </m:r>
                                    </m:e>
                                  </m:acc>
                                </m:e>
                                <m:sub>
                                  <m:r>
                                    <a:rPr lang="en-US" b="0" i="1" smtClean="0">
                                      <a:latin typeface="Cambria Math" panose="02040503050406030204" pitchFamily="18" charset="0"/>
                                    </a:rPr>
                                    <m:t>𝑝</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𝜎</m:t>
                                      </m:r>
                                    </m:e>
                                  </m:acc>
                                </m:e>
                                <m:sub>
                                  <m:r>
                                    <a:rPr lang="en-US" b="0" i="1" smtClean="0">
                                      <a:latin typeface="Cambria Math" panose="02040503050406030204" pitchFamily="18" charset="0"/>
                                    </a:rPr>
                                    <m:t>𝑒</m:t>
                                  </m:r>
                                </m:sub>
                                <m:sup>
                                  <m:r>
                                    <a:rPr lang="en-US" b="0" i="1" smtClean="0">
                                      <a:latin typeface="Cambria Math" panose="02040503050406030204" pitchFamily="18" charset="0"/>
                                    </a:rPr>
                                    <m:t>2</m:t>
                                  </m:r>
                                </m:sup>
                              </m:sSubSup>
                            </m:den>
                          </m:f>
                        </m:e>
                      </m:rad>
                      <m:r>
                        <a:rPr lang="en-US" b="0" i="1" smtClean="0">
                          <a:latin typeface="Cambria Math" panose="02040503050406030204" pitchFamily="18" charset="0"/>
                        </a:rPr>
                        <m:t>=100</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1−</m:t>
                          </m:r>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𝜌</m:t>
                              </m:r>
                            </m:e>
                          </m:acc>
                        </m:e>
                      </m:rad>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1719072" y="1662308"/>
                <a:ext cx="4094582" cy="910699"/>
              </a:xfrm>
              <a:prstGeom prst="rect">
                <a:avLst/>
              </a:prstGeom>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3372923891"/>
                  </p:ext>
                </p:extLst>
              </p:nvPr>
            </p:nvGraphicFramePr>
            <p:xfrm>
              <a:off x="1077773" y="2785517"/>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en-US" dirty="0" smtClean="0"/>
                            <a:t>Classification</a:t>
                          </a:r>
                          <a:endParaRPr lang="en-US" dirty="0"/>
                        </a:p>
                      </a:txBody>
                      <a:tcPr/>
                    </a:tc>
                    <a:tc>
                      <a:txBody>
                        <a:bodyPr/>
                        <a:lstStyle/>
                        <a:p>
                          <a:pPr algn="ctr"/>
                          <a:r>
                            <a:rPr lang="en-US" dirty="0" smtClean="0"/>
                            <a:t>% GRR</a:t>
                          </a:r>
                          <a:endParaRPr lang="en-US" dirty="0"/>
                        </a:p>
                      </a:txBody>
                      <a:tcPr/>
                    </a:tc>
                    <a:tc>
                      <a:txBody>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𝝆</m:t>
                                    </m:r>
                                  </m:e>
                                </m:acc>
                              </m:oMath>
                            </m:oMathPara>
                          </a14:m>
                          <a:endParaRPr lang="en-US" dirty="0"/>
                        </a:p>
                      </a:txBody>
                      <a:tcPr/>
                    </a:tc>
                  </a:tr>
                  <a:tr h="370840">
                    <a:tc>
                      <a:txBody>
                        <a:bodyPr/>
                        <a:lstStyle/>
                        <a:p>
                          <a:pPr algn="ctr"/>
                          <a:r>
                            <a:rPr lang="en-US" dirty="0" smtClean="0"/>
                            <a:t>Acceptable</a:t>
                          </a:r>
                          <a:endParaRPr lang="en-US" dirty="0"/>
                        </a:p>
                      </a:txBody>
                      <a:tcPr/>
                    </a:tc>
                    <a:tc>
                      <a:txBody>
                        <a:bodyPr/>
                        <a:lstStyle/>
                        <a:p>
                          <a:pPr algn="ctr"/>
                          <a:r>
                            <a:rPr lang="en-US" sz="1800" b="0" i="0" u="none" strike="noStrike" kern="1200" baseline="0" dirty="0" smtClean="0">
                              <a:solidFill>
                                <a:schemeClr val="dk1"/>
                              </a:solidFill>
                              <a:latin typeface="+mn-lt"/>
                              <a:ea typeface="+mn-ea"/>
                              <a:cs typeface="+mn-cs"/>
                            </a:rPr>
                            <a:t>0% - 10%</a:t>
                          </a:r>
                          <a:endParaRPr lang="en-US" dirty="0"/>
                        </a:p>
                      </a:txBody>
                      <a:tcPr/>
                    </a:tc>
                    <a:tc>
                      <a:txBody>
                        <a:bodyPr/>
                        <a:lstStyle/>
                        <a:p>
                          <a:pPr algn="ctr"/>
                          <a:r>
                            <a:rPr lang="en-US" dirty="0" smtClean="0"/>
                            <a:t>0.99</a:t>
                          </a:r>
                          <a:r>
                            <a:rPr lang="en-US" baseline="0" dirty="0" smtClean="0"/>
                            <a:t> – 1.00</a:t>
                          </a:r>
                          <a:endParaRPr lang="en-US" dirty="0"/>
                        </a:p>
                      </a:txBody>
                      <a:tcPr/>
                    </a:tc>
                  </a:tr>
                  <a:tr h="370840">
                    <a:tc>
                      <a:txBody>
                        <a:bodyPr/>
                        <a:lstStyle/>
                        <a:p>
                          <a:pPr algn="ctr"/>
                          <a:r>
                            <a:rPr lang="en-US" dirty="0" smtClean="0"/>
                            <a:t>Marginal</a:t>
                          </a:r>
                          <a:endParaRPr lang="en-US" dirty="0"/>
                        </a:p>
                      </a:txBody>
                      <a:tcPr/>
                    </a:tc>
                    <a:tc>
                      <a:txBody>
                        <a:bodyPr/>
                        <a:lstStyle/>
                        <a:p>
                          <a:pPr algn="ctr"/>
                          <a:r>
                            <a:rPr lang="en-US" sz="1800" b="0" i="0" u="none" strike="noStrike" kern="1200" baseline="0" dirty="0" smtClean="0">
                              <a:solidFill>
                                <a:schemeClr val="dk1"/>
                              </a:solidFill>
                              <a:latin typeface="+mn-lt"/>
                              <a:ea typeface="+mn-ea"/>
                              <a:cs typeface="+mn-cs"/>
                            </a:rPr>
                            <a:t>10% - 30%</a:t>
                          </a:r>
                          <a:endParaRPr lang="en-US" dirty="0"/>
                        </a:p>
                      </a:txBody>
                      <a:tcPr/>
                    </a:tc>
                    <a:tc>
                      <a:txBody>
                        <a:bodyPr/>
                        <a:lstStyle/>
                        <a:p>
                          <a:pPr algn="ctr"/>
                          <a:r>
                            <a:rPr lang="en-US" dirty="0" smtClean="0"/>
                            <a:t>0.91 – 0.99</a:t>
                          </a:r>
                          <a:endParaRPr lang="en-US" dirty="0"/>
                        </a:p>
                      </a:txBody>
                      <a:tcPr/>
                    </a:tc>
                  </a:tr>
                  <a:tr h="370840">
                    <a:tc>
                      <a:txBody>
                        <a:bodyPr/>
                        <a:lstStyle/>
                        <a:p>
                          <a:pPr algn="ctr"/>
                          <a:r>
                            <a:rPr lang="en-US" dirty="0" smtClean="0"/>
                            <a:t>Unacceptable</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30% - 100%</a:t>
                          </a:r>
                          <a:endParaRPr lang="en-US" dirty="0" smtClean="0"/>
                        </a:p>
                      </a:txBody>
                      <a:tcPr/>
                    </a:tc>
                    <a:tc>
                      <a:txBody>
                        <a:bodyPr/>
                        <a:lstStyle/>
                        <a:p>
                          <a:pPr algn="ctr"/>
                          <a:r>
                            <a:rPr lang="en-US" dirty="0" smtClean="0"/>
                            <a:t>0.00 – 0.91</a:t>
                          </a:r>
                          <a:endParaRPr lang="en-US" dirty="0"/>
                        </a:p>
                      </a:txBody>
                      <a:tcPr/>
                    </a:tc>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3372923891"/>
                  </p:ext>
                </p:extLst>
              </p:nvPr>
            </p:nvGraphicFramePr>
            <p:xfrm>
              <a:off x="1077773" y="2785517"/>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en-US" dirty="0" smtClean="0"/>
                            <a:t>Classification</a:t>
                          </a:r>
                          <a:endParaRPr lang="en-US" dirty="0"/>
                        </a:p>
                      </a:txBody>
                      <a:tcPr/>
                    </a:tc>
                    <a:tc>
                      <a:txBody>
                        <a:bodyPr/>
                        <a:lstStyle/>
                        <a:p>
                          <a:pPr algn="ctr"/>
                          <a:r>
                            <a:rPr lang="en-US" dirty="0" smtClean="0"/>
                            <a:t>% GRR</a:t>
                          </a:r>
                          <a:endParaRPr lang="en-US" dirty="0"/>
                        </a:p>
                      </a:txBody>
                      <a:tcPr/>
                    </a:tc>
                    <a:tc>
                      <a:txBody>
                        <a:bodyPr/>
                        <a:lstStyle/>
                        <a:p>
                          <a:endParaRPr lang="en-US"/>
                        </a:p>
                      </a:txBody>
                      <a:tcPr>
                        <a:blipFill rotWithShape="0">
                          <a:blip r:embed="rId3"/>
                          <a:stretch>
                            <a:fillRect l="-200000" t="-8197" r="-1198" b="-324590"/>
                          </a:stretch>
                        </a:blipFill>
                      </a:tcPr>
                    </a:tc>
                  </a:tr>
                  <a:tr h="370840">
                    <a:tc>
                      <a:txBody>
                        <a:bodyPr/>
                        <a:lstStyle/>
                        <a:p>
                          <a:pPr algn="ctr"/>
                          <a:r>
                            <a:rPr lang="en-US" dirty="0" smtClean="0"/>
                            <a:t>Acceptable</a:t>
                          </a:r>
                          <a:endParaRPr lang="en-US" dirty="0"/>
                        </a:p>
                      </a:txBody>
                      <a:tcPr/>
                    </a:tc>
                    <a:tc>
                      <a:txBody>
                        <a:bodyPr/>
                        <a:lstStyle/>
                        <a:p>
                          <a:pPr algn="ctr"/>
                          <a:r>
                            <a:rPr lang="en-US" sz="1800" b="0" i="0" u="none" strike="noStrike" kern="1200" baseline="0" dirty="0" smtClean="0">
                              <a:solidFill>
                                <a:schemeClr val="dk1"/>
                              </a:solidFill>
                              <a:latin typeface="+mn-lt"/>
                              <a:ea typeface="+mn-ea"/>
                              <a:cs typeface="+mn-cs"/>
                            </a:rPr>
                            <a:t>0% - 10%</a:t>
                          </a:r>
                          <a:endParaRPr lang="en-US" dirty="0"/>
                        </a:p>
                      </a:txBody>
                      <a:tcPr/>
                    </a:tc>
                    <a:tc>
                      <a:txBody>
                        <a:bodyPr/>
                        <a:lstStyle/>
                        <a:p>
                          <a:pPr algn="ctr"/>
                          <a:r>
                            <a:rPr lang="en-US" dirty="0" smtClean="0"/>
                            <a:t>0.99</a:t>
                          </a:r>
                          <a:r>
                            <a:rPr lang="en-US" baseline="0" dirty="0" smtClean="0"/>
                            <a:t> – 1.00</a:t>
                          </a:r>
                          <a:endParaRPr lang="en-US" dirty="0"/>
                        </a:p>
                      </a:txBody>
                      <a:tcPr/>
                    </a:tc>
                  </a:tr>
                  <a:tr h="370840">
                    <a:tc>
                      <a:txBody>
                        <a:bodyPr/>
                        <a:lstStyle/>
                        <a:p>
                          <a:pPr algn="ctr"/>
                          <a:r>
                            <a:rPr lang="en-US" dirty="0" smtClean="0"/>
                            <a:t>Marginal</a:t>
                          </a:r>
                          <a:endParaRPr lang="en-US" dirty="0"/>
                        </a:p>
                      </a:txBody>
                      <a:tcPr/>
                    </a:tc>
                    <a:tc>
                      <a:txBody>
                        <a:bodyPr/>
                        <a:lstStyle/>
                        <a:p>
                          <a:pPr algn="ctr"/>
                          <a:r>
                            <a:rPr lang="en-US" sz="1800" b="0" i="0" u="none" strike="noStrike" kern="1200" baseline="0" dirty="0" smtClean="0">
                              <a:solidFill>
                                <a:schemeClr val="dk1"/>
                              </a:solidFill>
                              <a:latin typeface="+mn-lt"/>
                              <a:ea typeface="+mn-ea"/>
                              <a:cs typeface="+mn-cs"/>
                            </a:rPr>
                            <a:t>10% - 30%</a:t>
                          </a:r>
                          <a:endParaRPr lang="en-US" dirty="0"/>
                        </a:p>
                      </a:txBody>
                      <a:tcPr/>
                    </a:tc>
                    <a:tc>
                      <a:txBody>
                        <a:bodyPr/>
                        <a:lstStyle/>
                        <a:p>
                          <a:pPr algn="ctr"/>
                          <a:r>
                            <a:rPr lang="en-US" dirty="0" smtClean="0"/>
                            <a:t>0.91 – 0.99</a:t>
                          </a:r>
                          <a:endParaRPr lang="en-US" dirty="0"/>
                        </a:p>
                      </a:txBody>
                      <a:tcPr/>
                    </a:tc>
                  </a:tr>
                  <a:tr h="370840">
                    <a:tc>
                      <a:txBody>
                        <a:bodyPr/>
                        <a:lstStyle/>
                        <a:p>
                          <a:pPr algn="ctr"/>
                          <a:r>
                            <a:rPr lang="en-US" dirty="0" smtClean="0"/>
                            <a:t>Unacceptable</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30% - 100%</a:t>
                          </a:r>
                          <a:endParaRPr lang="en-US" dirty="0" smtClean="0"/>
                        </a:p>
                      </a:txBody>
                      <a:tcPr/>
                    </a:tc>
                    <a:tc>
                      <a:txBody>
                        <a:bodyPr/>
                        <a:lstStyle/>
                        <a:p>
                          <a:pPr algn="ctr"/>
                          <a:r>
                            <a:rPr lang="en-US" dirty="0" smtClean="0"/>
                            <a:t>0.00 – 0.91</a:t>
                          </a:r>
                          <a:endParaRPr lang="en-US" dirty="0"/>
                        </a:p>
                      </a:txBody>
                      <a:tcPr/>
                    </a:tc>
                  </a:tr>
                </a:tbl>
              </a:graphicData>
            </a:graphic>
          </p:graphicFrame>
        </mc:Fallback>
      </mc:AlternateContent>
    </p:spTree>
    <p:extLst>
      <p:ext uri="{BB962C8B-B14F-4D97-AF65-F5344CB8AC3E}">
        <p14:creationId xmlns:p14="http://schemas.microsoft.com/office/powerpoint/2010/main" val="37779539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7933"/>
            <a:ext cx="2515438" cy="830997"/>
          </a:xfrm>
        </p:spPr>
        <p:txBody>
          <a:bodyPr/>
          <a:lstStyle/>
          <a:p>
            <a:r>
              <a:rPr lang="en-US" dirty="0" smtClean="0"/>
              <a:t>Measurement systems analysis (</a:t>
            </a:r>
            <a:r>
              <a:rPr lang="en-US" dirty="0" err="1" smtClean="0"/>
              <a:t>msa</a:t>
            </a:r>
            <a:r>
              <a:rPr lang="en-US" dirty="0" smtClean="0"/>
              <a:t>)</a:t>
            </a:r>
            <a:endParaRPr lang="en-US" dirty="0"/>
          </a:p>
        </p:txBody>
      </p:sp>
      <p:sp>
        <p:nvSpPr>
          <p:cNvPr id="3" name="Text Placeholder 2"/>
          <p:cNvSpPr>
            <a:spLocks noGrp="1"/>
          </p:cNvSpPr>
          <p:nvPr>
            <p:ph type="body" sz="quarter" idx="12"/>
          </p:nvPr>
        </p:nvSpPr>
        <p:spPr/>
        <p:txBody>
          <a:bodyPr/>
          <a:lstStyle/>
          <a:p>
            <a:r>
              <a:rPr lang="en-US" dirty="0"/>
              <a:t>The Shift Detection </a:t>
            </a:r>
            <a:r>
              <a:rPr lang="en-US" dirty="0" smtClean="0"/>
              <a:t>Profiler</a:t>
            </a:r>
            <a:endParaRPr lang="en-US" dirty="0"/>
          </a:p>
        </p:txBody>
      </p:sp>
      <p:sp>
        <p:nvSpPr>
          <p:cNvPr id="4" name="Content Placeholder 3"/>
          <p:cNvSpPr>
            <a:spLocks noGrp="1"/>
          </p:cNvSpPr>
          <p:nvPr>
            <p:ph sz="quarter" idx="11"/>
          </p:nvPr>
        </p:nvSpPr>
        <p:spPr>
          <a:xfrm>
            <a:off x="457199" y="1246414"/>
            <a:ext cx="8232776" cy="2566857"/>
          </a:xfrm>
        </p:spPr>
        <p:txBody>
          <a:bodyPr/>
          <a:lstStyle/>
          <a:p>
            <a:r>
              <a:rPr lang="en-US" b="1" dirty="0" smtClean="0"/>
              <a:t>Quantifies</a:t>
            </a:r>
            <a:r>
              <a:rPr lang="en-US" dirty="0" smtClean="0"/>
              <a:t> the measurement system’s ability to detect process shifts.</a:t>
            </a:r>
          </a:p>
          <a:p>
            <a:pPr marL="182880" lvl="1"/>
            <a:r>
              <a:rPr lang="en-US" sz="1800" dirty="0"/>
              <a:t>Uses the results of the MSA study to help the user make data-based decisions </a:t>
            </a:r>
            <a:r>
              <a:rPr lang="en-US" sz="1800" dirty="0" smtClean="0"/>
              <a:t>on control chart planning and use.</a:t>
            </a:r>
            <a:endParaRPr lang="en-US" dirty="0" smtClean="0"/>
          </a:p>
          <a:p>
            <a:pPr lvl="1"/>
            <a:r>
              <a:rPr lang="en-US" dirty="0" smtClean="0"/>
              <a:t>Allows the user to explore how changes in warning rules and subgroup sizes impact their ability </a:t>
            </a:r>
            <a:r>
              <a:rPr lang="en-US" smtClean="0"/>
              <a:t>to detect </a:t>
            </a:r>
            <a:r>
              <a:rPr lang="en-US" dirty="0" smtClean="0"/>
              <a:t>process shifts while keeping the false detection rate reasonably small.</a:t>
            </a:r>
          </a:p>
          <a:p>
            <a:pPr lvl="1"/>
            <a:r>
              <a:rPr lang="en-US" dirty="0" smtClean="0"/>
              <a:t>Allows the user to explore “what if” scenarios of how process and measurement system changes impact their ability to detect process shifts.</a:t>
            </a:r>
          </a:p>
        </p:txBody>
      </p:sp>
    </p:spTree>
    <p:extLst>
      <p:ext uri="{BB962C8B-B14F-4D97-AF65-F5344CB8AC3E}">
        <p14:creationId xmlns:p14="http://schemas.microsoft.com/office/powerpoint/2010/main" val="26727614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7933"/>
            <a:ext cx="2515438" cy="830997"/>
          </a:xfrm>
        </p:spPr>
        <p:txBody>
          <a:bodyPr/>
          <a:lstStyle/>
          <a:p>
            <a:r>
              <a:rPr lang="en-US" dirty="0" smtClean="0"/>
              <a:t>MEASUREMENT SYSTEMS ANALYSIS (MSA)</a:t>
            </a:r>
            <a:endParaRPr lang="en-US" dirty="0"/>
          </a:p>
        </p:txBody>
      </p:sp>
      <p:sp>
        <p:nvSpPr>
          <p:cNvPr id="3" name="Text Placeholder 2"/>
          <p:cNvSpPr>
            <a:spLocks noGrp="1"/>
          </p:cNvSpPr>
          <p:nvPr>
            <p:ph type="body" sz="quarter" idx="12"/>
          </p:nvPr>
        </p:nvSpPr>
        <p:spPr>
          <a:xfrm>
            <a:off x="2635255" y="141044"/>
            <a:ext cx="6054720" cy="584775"/>
          </a:xfrm>
        </p:spPr>
        <p:txBody>
          <a:bodyPr/>
          <a:lstStyle/>
          <a:p>
            <a:r>
              <a:rPr lang="en-US" dirty="0" smtClean="0"/>
              <a:t>DOGWOOD CHEESE COMPANY – MSA study OF cheese </a:t>
            </a:r>
            <a:r>
              <a:rPr lang="en-US" cap="small" dirty="0" smtClean="0"/>
              <a:t>PH MEASUREMENTS</a:t>
            </a:r>
            <a:endParaRPr lang="en-US" dirty="0"/>
          </a:p>
        </p:txBody>
      </p:sp>
      <p:sp>
        <p:nvSpPr>
          <p:cNvPr id="4" name="Content Placeholder 3"/>
          <p:cNvSpPr>
            <a:spLocks noGrp="1"/>
          </p:cNvSpPr>
          <p:nvPr>
            <p:ph sz="quarter" idx="11"/>
          </p:nvPr>
        </p:nvSpPr>
        <p:spPr>
          <a:xfrm>
            <a:off x="457200" y="1528390"/>
            <a:ext cx="8232776" cy="2086725"/>
          </a:xfrm>
        </p:spPr>
        <p:txBody>
          <a:bodyPr/>
          <a:lstStyle/>
          <a:p>
            <a:r>
              <a:rPr lang="en-US" dirty="0" smtClean="0"/>
              <a:t>They recently ran an MSA study on their ability measure the pH of their cheese during production.</a:t>
            </a:r>
          </a:p>
          <a:p>
            <a:r>
              <a:rPr lang="en-US" dirty="0" smtClean="0"/>
              <a:t>We will examine their MSA study for their Colby Jack Cheese.  The study had 5 operators measure the pH of 15 samples of the cheese 3 times. </a:t>
            </a:r>
          </a:p>
          <a:p>
            <a:r>
              <a:rPr lang="en-US" dirty="0" smtClean="0"/>
              <a:t>This MSA is a nested study because each operator measured 15 different samples of cheese.</a:t>
            </a:r>
            <a:endParaRPr lang="en-US" dirty="0"/>
          </a:p>
        </p:txBody>
      </p:sp>
    </p:spTree>
    <p:extLst>
      <p:ext uri="{BB962C8B-B14F-4D97-AF65-F5344CB8AC3E}">
        <p14:creationId xmlns:p14="http://schemas.microsoft.com/office/powerpoint/2010/main" val="35167171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7933"/>
            <a:ext cx="2515438" cy="830997"/>
          </a:xfrm>
        </p:spPr>
        <p:txBody>
          <a:bodyPr/>
          <a:lstStyle/>
          <a:p>
            <a:r>
              <a:rPr lang="en-US" dirty="0" smtClean="0"/>
              <a:t>MEASUREMENT SYSTEMS ANALYSIS (</a:t>
            </a:r>
            <a:r>
              <a:rPr lang="en-US" dirty="0" err="1" smtClean="0"/>
              <a:t>msa</a:t>
            </a:r>
            <a:r>
              <a:rPr lang="en-US" dirty="0" smtClean="0"/>
              <a:t>)</a:t>
            </a:r>
            <a:endParaRPr lang="en-US" dirty="0"/>
          </a:p>
        </p:txBody>
      </p:sp>
      <p:sp>
        <p:nvSpPr>
          <p:cNvPr id="3" name="Text Placeholder 2"/>
          <p:cNvSpPr>
            <a:spLocks noGrp="1"/>
          </p:cNvSpPr>
          <p:nvPr>
            <p:ph type="body" sz="quarter" idx="12"/>
          </p:nvPr>
        </p:nvSpPr>
        <p:spPr>
          <a:xfrm>
            <a:off x="2635255" y="141044"/>
            <a:ext cx="6054720" cy="584775"/>
          </a:xfrm>
        </p:spPr>
        <p:txBody>
          <a:bodyPr/>
          <a:lstStyle/>
          <a:p>
            <a:r>
              <a:rPr lang="en-US" dirty="0" smtClean="0"/>
              <a:t>APPALACHIAN PHARMACEUTICALS – MSA STUDY OF TABLET WEIGHT MEASUREMENTS</a:t>
            </a:r>
            <a:endParaRPr lang="en-US" dirty="0"/>
          </a:p>
        </p:txBody>
      </p:sp>
      <p:sp>
        <p:nvSpPr>
          <p:cNvPr id="4" name="Content Placeholder 3"/>
          <p:cNvSpPr>
            <a:spLocks noGrp="1"/>
          </p:cNvSpPr>
          <p:nvPr>
            <p:ph sz="quarter" idx="11"/>
          </p:nvPr>
        </p:nvSpPr>
        <p:spPr>
          <a:xfrm>
            <a:off x="457200" y="1528390"/>
            <a:ext cx="8232776" cy="2086725"/>
          </a:xfrm>
        </p:spPr>
        <p:txBody>
          <a:bodyPr/>
          <a:lstStyle/>
          <a:p>
            <a:r>
              <a:rPr lang="en-US" dirty="0" smtClean="0"/>
              <a:t>They recently ran an MSA study on their ability to measure the weight of their tablets.</a:t>
            </a:r>
          </a:p>
          <a:p>
            <a:r>
              <a:rPr lang="en-US" dirty="0" smtClean="0"/>
              <a:t>We will examine their MSA study for their Drug A.  In this study 4 operators weighed 12 tablets 3 times. </a:t>
            </a:r>
          </a:p>
          <a:p>
            <a:r>
              <a:rPr lang="en-US" dirty="0" smtClean="0"/>
              <a:t>This MSA is a crossed study because operator measured the same 12 tablets.</a:t>
            </a:r>
          </a:p>
        </p:txBody>
      </p:sp>
    </p:spTree>
    <p:extLst>
      <p:ext uri="{BB962C8B-B14F-4D97-AF65-F5344CB8AC3E}">
        <p14:creationId xmlns:p14="http://schemas.microsoft.com/office/powerpoint/2010/main" val="877001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Process screening</a:t>
            </a:r>
            <a:endParaRPr lang="en-US" dirty="0"/>
          </a:p>
        </p:txBody>
      </p:sp>
      <p:sp>
        <p:nvSpPr>
          <p:cNvPr id="3" name="Text Placeholder 2"/>
          <p:cNvSpPr>
            <a:spLocks noGrp="1"/>
          </p:cNvSpPr>
          <p:nvPr>
            <p:ph type="body" sz="quarter" idx="12"/>
          </p:nvPr>
        </p:nvSpPr>
        <p:spPr>
          <a:xfrm>
            <a:off x="2635255" y="264154"/>
            <a:ext cx="6054720" cy="338554"/>
          </a:xfrm>
        </p:spPr>
        <p:txBody>
          <a:bodyPr/>
          <a:lstStyle/>
          <a:p>
            <a:r>
              <a:rPr lang="en-US" dirty="0" smtClean="0"/>
              <a:t>A screening platform for quality</a:t>
            </a:r>
            <a:endParaRPr lang="en-US" dirty="0"/>
          </a:p>
        </p:txBody>
      </p:sp>
      <p:sp>
        <p:nvSpPr>
          <p:cNvPr id="4" name="Content Placeholder 3"/>
          <p:cNvSpPr>
            <a:spLocks noGrp="1"/>
          </p:cNvSpPr>
          <p:nvPr>
            <p:ph sz="quarter" idx="11"/>
          </p:nvPr>
        </p:nvSpPr>
        <p:spPr>
          <a:xfrm>
            <a:off x="457200" y="1195992"/>
            <a:ext cx="8232776" cy="2751522"/>
          </a:xfrm>
        </p:spPr>
        <p:txBody>
          <a:bodyPr/>
          <a:lstStyle/>
          <a:p>
            <a:r>
              <a:rPr lang="en-US" dirty="0" smtClean="0"/>
              <a:t>Helps to explore a large number of processes at one time to assess where to focus attention.</a:t>
            </a:r>
          </a:p>
          <a:p>
            <a:r>
              <a:rPr lang="en-US" dirty="0" smtClean="0"/>
              <a:t>Calculates and summarizes control-chart, process capability, and process stability metrics.</a:t>
            </a:r>
          </a:p>
          <a:p>
            <a:r>
              <a:rPr lang="en-US" dirty="0" smtClean="0"/>
              <a:t>Creates a process performance graph that summarizes capability and stability in one graph.</a:t>
            </a:r>
          </a:p>
          <a:p>
            <a:r>
              <a:rPr lang="en-US" dirty="0" smtClean="0"/>
              <a:t>Facilitates further exploration of selected processes with easy access to Control Chart Builder and the Process Capability platforms.</a:t>
            </a:r>
          </a:p>
        </p:txBody>
      </p:sp>
    </p:spTree>
    <p:extLst>
      <p:ext uri="{BB962C8B-B14F-4D97-AF65-F5344CB8AC3E}">
        <p14:creationId xmlns:p14="http://schemas.microsoft.com/office/powerpoint/2010/main" val="1620851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64154"/>
            <a:ext cx="2515438" cy="338554"/>
          </a:xfrm>
        </p:spPr>
        <p:txBody>
          <a:bodyPr/>
          <a:lstStyle/>
          <a:p>
            <a:r>
              <a:rPr lang="en-US" dirty="0" smtClean="0"/>
              <a:t>INTRODUCTION</a:t>
            </a:r>
            <a:endParaRPr lang="en-US" dirty="0"/>
          </a:p>
        </p:txBody>
      </p:sp>
      <p:sp>
        <p:nvSpPr>
          <p:cNvPr id="5" name="Text Placeholder 4"/>
          <p:cNvSpPr>
            <a:spLocks noGrp="1"/>
          </p:cNvSpPr>
          <p:nvPr>
            <p:ph type="body" sz="quarter" idx="12"/>
          </p:nvPr>
        </p:nvSpPr>
        <p:spPr/>
        <p:txBody>
          <a:bodyPr/>
          <a:lstStyle/>
          <a:p>
            <a:r>
              <a:rPr lang="en-US" dirty="0" smtClean="0"/>
              <a:t>history</a:t>
            </a:r>
            <a:endParaRPr lang="en-US" dirty="0"/>
          </a:p>
        </p:txBody>
      </p:sp>
      <p:sp>
        <p:nvSpPr>
          <p:cNvPr id="4" name="Content Placeholder 3"/>
          <p:cNvSpPr>
            <a:spLocks noGrp="1"/>
          </p:cNvSpPr>
          <p:nvPr>
            <p:ph sz="quarter" idx="11"/>
          </p:nvPr>
        </p:nvSpPr>
        <p:spPr>
          <a:xfrm>
            <a:off x="457199" y="1846125"/>
            <a:ext cx="8232776" cy="1754326"/>
          </a:xfrm>
        </p:spPr>
        <p:txBody>
          <a:bodyPr/>
          <a:lstStyle/>
          <a:p>
            <a:r>
              <a:rPr lang="en-US" dirty="0" smtClean="0"/>
              <a:t>JMP 10 introduced the Control Chart Builder (CCB) and Measurement Systems Analysis (MSA) platforms.</a:t>
            </a:r>
          </a:p>
          <a:p>
            <a:r>
              <a:rPr lang="en-US" dirty="0" smtClean="0"/>
              <a:t>JMP 11 added new features and improvements to CCB and MSA.</a:t>
            </a:r>
            <a:endParaRPr lang="en-US" dirty="0"/>
          </a:p>
          <a:p>
            <a:r>
              <a:rPr lang="en-US" dirty="0" smtClean="0"/>
              <a:t>JMP 12 introduced the new Process Capability platform.</a:t>
            </a:r>
          </a:p>
          <a:p>
            <a:r>
              <a:rPr lang="en-US" dirty="0" smtClean="0"/>
              <a:t>JMP 13 added </a:t>
            </a:r>
            <a:r>
              <a:rPr lang="en-US" dirty="0" err="1" smtClean="0"/>
              <a:t>nonnormal</a:t>
            </a:r>
            <a:r>
              <a:rPr lang="en-US" dirty="0" smtClean="0"/>
              <a:t> distributions to the Process Capability platform.</a:t>
            </a:r>
          </a:p>
        </p:txBody>
      </p:sp>
    </p:spTree>
    <p:extLst>
      <p:ext uri="{BB962C8B-B14F-4D97-AF65-F5344CB8AC3E}">
        <p14:creationId xmlns:p14="http://schemas.microsoft.com/office/powerpoint/2010/main" val="2894624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Process screening</a:t>
            </a:r>
            <a:endParaRPr lang="en-US" dirty="0"/>
          </a:p>
        </p:txBody>
      </p:sp>
      <p:sp>
        <p:nvSpPr>
          <p:cNvPr id="3" name="Text Placeholder 2"/>
          <p:cNvSpPr>
            <a:spLocks noGrp="1"/>
          </p:cNvSpPr>
          <p:nvPr>
            <p:ph type="body" sz="quarter" idx="12"/>
          </p:nvPr>
        </p:nvSpPr>
        <p:spPr>
          <a:xfrm>
            <a:off x="2635255" y="141044"/>
            <a:ext cx="6054720" cy="584775"/>
          </a:xfrm>
        </p:spPr>
        <p:txBody>
          <a:bodyPr/>
          <a:lstStyle/>
          <a:p>
            <a:r>
              <a:rPr lang="en-US" dirty="0" smtClean="0"/>
              <a:t>Appalachian pharmaceuticals – monitoring tablet weights of many drugs</a:t>
            </a:r>
            <a:endParaRPr lang="en-US" dirty="0"/>
          </a:p>
        </p:txBody>
      </p:sp>
      <p:sp>
        <p:nvSpPr>
          <p:cNvPr id="4" name="Content Placeholder 3"/>
          <p:cNvSpPr>
            <a:spLocks noGrp="1"/>
          </p:cNvSpPr>
          <p:nvPr>
            <p:ph sz="quarter" idx="11"/>
          </p:nvPr>
        </p:nvSpPr>
        <p:spPr>
          <a:xfrm>
            <a:off x="457200" y="1195991"/>
            <a:ext cx="8232776" cy="2751522"/>
          </a:xfrm>
        </p:spPr>
        <p:txBody>
          <a:bodyPr/>
          <a:lstStyle/>
          <a:p>
            <a:r>
              <a:rPr lang="en-US" dirty="0" smtClean="0"/>
              <a:t>They monitor the weight of the tablets being produced for all of their drugs in tablet dosage form.</a:t>
            </a:r>
          </a:p>
          <a:p>
            <a:r>
              <a:rPr lang="en-US" dirty="0" smtClean="0"/>
              <a:t>We will screen their recent tablet weight data for all of the tablet dosages for </a:t>
            </a:r>
            <a:r>
              <a:rPr lang="en-US" smtClean="0"/>
              <a:t>Drugs A-G </a:t>
            </a:r>
            <a:r>
              <a:rPr lang="en-US" dirty="0" smtClean="0"/>
              <a:t>for stability and capability.  </a:t>
            </a:r>
          </a:p>
          <a:p>
            <a:r>
              <a:rPr lang="en-US" dirty="0" smtClean="0"/>
              <a:t>We will examine </a:t>
            </a:r>
            <a:r>
              <a:rPr lang="en-US" dirty="0"/>
              <a:t>the last 50 samples of their </a:t>
            </a:r>
            <a:r>
              <a:rPr lang="en-US" dirty="0" smtClean="0"/>
              <a:t>weight data.  They weigh 5 tablets in each sample.</a:t>
            </a:r>
          </a:p>
          <a:p>
            <a:r>
              <a:rPr lang="en-US" dirty="0" smtClean="0"/>
              <a:t>Each tablet dosage has a target and lower and upper specification limits.</a:t>
            </a:r>
          </a:p>
          <a:p>
            <a:endParaRPr lang="en-US" dirty="0" smtClean="0"/>
          </a:p>
        </p:txBody>
      </p:sp>
    </p:spTree>
    <p:extLst>
      <p:ext uri="{BB962C8B-B14F-4D97-AF65-F5344CB8AC3E}">
        <p14:creationId xmlns:p14="http://schemas.microsoft.com/office/powerpoint/2010/main" val="17934043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64154"/>
            <a:ext cx="2515438" cy="338554"/>
          </a:xfrm>
        </p:spPr>
        <p:txBody>
          <a:bodyPr/>
          <a:lstStyle/>
          <a:p>
            <a:r>
              <a:rPr lang="en-US" dirty="0" smtClean="0"/>
              <a:t>summary</a:t>
            </a:r>
            <a:endParaRPr lang="en-US" dirty="0"/>
          </a:p>
        </p:txBody>
      </p:sp>
      <p:sp>
        <p:nvSpPr>
          <p:cNvPr id="3" name="Text Placeholder 2"/>
          <p:cNvSpPr>
            <a:spLocks noGrp="1"/>
          </p:cNvSpPr>
          <p:nvPr>
            <p:ph type="body" sz="quarter" idx="12"/>
          </p:nvPr>
        </p:nvSpPr>
        <p:spPr/>
        <p:txBody>
          <a:bodyPr/>
          <a:lstStyle/>
          <a:p>
            <a:endParaRPr lang="en-US" dirty="0"/>
          </a:p>
        </p:txBody>
      </p:sp>
      <p:sp>
        <p:nvSpPr>
          <p:cNvPr id="4" name="Content Placeholder 3"/>
          <p:cNvSpPr>
            <a:spLocks noGrp="1"/>
          </p:cNvSpPr>
          <p:nvPr>
            <p:ph sz="quarter" idx="11"/>
          </p:nvPr>
        </p:nvSpPr>
        <p:spPr>
          <a:xfrm>
            <a:off x="457200" y="863593"/>
            <a:ext cx="8232776" cy="3416320"/>
          </a:xfrm>
        </p:spPr>
        <p:txBody>
          <a:bodyPr/>
          <a:lstStyle/>
          <a:p>
            <a:r>
              <a:rPr lang="en-US" dirty="0" smtClean="0"/>
              <a:t>Understanding </a:t>
            </a:r>
            <a:r>
              <a:rPr lang="en-US" dirty="0"/>
              <a:t>how </a:t>
            </a:r>
            <a:r>
              <a:rPr lang="en-US" dirty="0" smtClean="0"/>
              <a:t>your measurement systems, </a:t>
            </a:r>
            <a:r>
              <a:rPr lang="en-US" dirty="0"/>
              <a:t>statistical process control </a:t>
            </a:r>
            <a:r>
              <a:rPr lang="en-US" dirty="0" smtClean="0"/>
              <a:t>program, </a:t>
            </a:r>
            <a:r>
              <a:rPr lang="en-US" dirty="0"/>
              <a:t>and process capability assessments fit </a:t>
            </a:r>
            <a:r>
              <a:rPr lang="en-US" dirty="0" smtClean="0"/>
              <a:t>together is key to improving and maintaining quality.</a:t>
            </a:r>
          </a:p>
          <a:p>
            <a:endParaRPr lang="en-US" dirty="0" smtClean="0"/>
          </a:p>
          <a:p>
            <a:r>
              <a:rPr lang="en-US" dirty="0" smtClean="0"/>
              <a:t>A new screening platform helps facilitate assessing the quality of many processes at one time.</a:t>
            </a:r>
          </a:p>
          <a:p>
            <a:endParaRPr lang="en-US" dirty="0" smtClean="0"/>
          </a:p>
          <a:p>
            <a:r>
              <a:rPr lang="en-US" dirty="0" smtClean="0"/>
              <a:t>These new platforms had many other new features I was unable to demo.</a:t>
            </a:r>
          </a:p>
          <a:p>
            <a:pPr marL="0" indent="0">
              <a:buNone/>
            </a:pPr>
            <a:endParaRPr lang="en-US" dirty="0" smtClean="0"/>
          </a:p>
          <a:p>
            <a:r>
              <a:rPr lang="en-US" b="1" dirty="0" smtClean="0"/>
              <a:t>Questions?</a:t>
            </a:r>
            <a:endParaRPr lang="en-US" b="1" dirty="0"/>
          </a:p>
        </p:txBody>
      </p:sp>
    </p:spTree>
    <p:extLst>
      <p:ext uri="{BB962C8B-B14F-4D97-AF65-F5344CB8AC3E}">
        <p14:creationId xmlns:p14="http://schemas.microsoft.com/office/powerpoint/2010/main" val="26821406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64154"/>
            <a:ext cx="2515438" cy="338554"/>
          </a:xfrm>
        </p:spPr>
        <p:txBody>
          <a:bodyPr/>
          <a:lstStyle/>
          <a:p>
            <a:r>
              <a:rPr lang="en-US" dirty="0" smtClean="0"/>
              <a:t>introduction</a:t>
            </a:r>
            <a:endParaRPr lang="en-US" dirty="0"/>
          </a:p>
        </p:txBody>
      </p:sp>
      <p:sp>
        <p:nvSpPr>
          <p:cNvPr id="3" name="Text Placeholder 2"/>
          <p:cNvSpPr>
            <a:spLocks noGrp="1"/>
          </p:cNvSpPr>
          <p:nvPr>
            <p:ph type="body" sz="quarter" idx="12"/>
          </p:nvPr>
        </p:nvSpPr>
        <p:spPr/>
        <p:txBody>
          <a:bodyPr/>
          <a:lstStyle/>
          <a:p>
            <a:r>
              <a:rPr lang="en-US" dirty="0" smtClean="0"/>
              <a:t>Motivation and planning</a:t>
            </a:r>
            <a:endParaRPr lang="en-US" dirty="0"/>
          </a:p>
        </p:txBody>
      </p:sp>
      <p:sp>
        <p:nvSpPr>
          <p:cNvPr id="4" name="Content Placeholder 3"/>
          <p:cNvSpPr>
            <a:spLocks noGrp="1"/>
          </p:cNvSpPr>
          <p:nvPr>
            <p:ph sz="quarter" idx="11"/>
          </p:nvPr>
        </p:nvSpPr>
        <p:spPr>
          <a:xfrm>
            <a:off x="457200" y="1362190"/>
            <a:ext cx="8232776" cy="2419124"/>
          </a:xfrm>
        </p:spPr>
        <p:txBody>
          <a:bodyPr/>
          <a:lstStyle/>
          <a:p>
            <a:r>
              <a:rPr lang="en-US" b="1" dirty="0" smtClean="0"/>
              <a:t>We wanted to modernize our quality platforms and use an integrative philosophy to make quality analysis easier and more effective.</a:t>
            </a:r>
          </a:p>
          <a:p>
            <a:r>
              <a:rPr lang="en-US" dirty="0" smtClean="0"/>
              <a:t>We </a:t>
            </a:r>
            <a:r>
              <a:rPr lang="en-US" dirty="0"/>
              <a:t>consulted with Don Wheeler, and </a:t>
            </a:r>
            <a:r>
              <a:rPr lang="en-US" dirty="0" smtClean="0"/>
              <a:t>these platforms </a:t>
            </a:r>
            <a:r>
              <a:rPr lang="en-US" dirty="0"/>
              <a:t>are heavily influenced by his methods and thinking</a:t>
            </a:r>
            <a:r>
              <a:rPr lang="en-US" dirty="0" smtClean="0"/>
              <a:t>.</a:t>
            </a:r>
          </a:p>
          <a:p>
            <a:r>
              <a:rPr lang="en-US" dirty="0" smtClean="0"/>
              <a:t>We decided on several central ideas to guide our platform development.</a:t>
            </a:r>
          </a:p>
          <a:p>
            <a:r>
              <a:rPr lang="en-US" dirty="0"/>
              <a:t>Much careful thought was given to the design of </a:t>
            </a:r>
            <a:r>
              <a:rPr lang="en-US" dirty="0" smtClean="0"/>
              <a:t>each of these </a:t>
            </a:r>
            <a:r>
              <a:rPr lang="en-US" dirty="0"/>
              <a:t>platforms.  </a:t>
            </a:r>
          </a:p>
          <a:p>
            <a:endParaRPr lang="en-US" dirty="0"/>
          </a:p>
        </p:txBody>
      </p:sp>
    </p:spTree>
    <p:extLst>
      <p:ext uri="{BB962C8B-B14F-4D97-AF65-F5344CB8AC3E}">
        <p14:creationId xmlns:p14="http://schemas.microsoft.com/office/powerpoint/2010/main" val="23666968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64154"/>
            <a:ext cx="2515438" cy="338554"/>
          </a:xfrm>
        </p:spPr>
        <p:txBody>
          <a:bodyPr/>
          <a:lstStyle/>
          <a:p>
            <a:r>
              <a:rPr lang="en-US" dirty="0" smtClean="0"/>
              <a:t>INTRODUCTION</a:t>
            </a:r>
            <a:endParaRPr lang="en-US" dirty="0"/>
          </a:p>
        </p:txBody>
      </p:sp>
      <p:sp>
        <p:nvSpPr>
          <p:cNvPr id="5" name="Text Placeholder 4"/>
          <p:cNvSpPr>
            <a:spLocks noGrp="1"/>
          </p:cNvSpPr>
          <p:nvPr>
            <p:ph type="body" sz="quarter" idx="12"/>
          </p:nvPr>
        </p:nvSpPr>
        <p:spPr>
          <a:xfrm flipH="1">
            <a:off x="2635255" y="362966"/>
            <a:ext cx="6054720" cy="338554"/>
          </a:xfrm>
        </p:spPr>
        <p:txBody>
          <a:bodyPr/>
          <a:lstStyle/>
          <a:p>
            <a:r>
              <a:rPr lang="en-US" dirty="0" smtClean="0"/>
              <a:t>Central ideas</a:t>
            </a:r>
            <a:endParaRPr lang="en-US" dirty="0"/>
          </a:p>
        </p:txBody>
      </p:sp>
      <p:sp>
        <p:nvSpPr>
          <p:cNvPr id="4" name="Content Placeholder 3"/>
          <p:cNvSpPr>
            <a:spLocks noGrp="1"/>
          </p:cNvSpPr>
          <p:nvPr>
            <p:ph sz="quarter" idx="11"/>
          </p:nvPr>
        </p:nvSpPr>
        <p:spPr>
          <a:xfrm>
            <a:off x="457199" y="955681"/>
            <a:ext cx="8232776" cy="3748719"/>
          </a:xfrm>
        </p:spPr>
        <p:txBody>
          <a:bodyPr/>
          <a:lstStyle/>
          <a:p>
            <a:pPr marL="182880" lvl="1" indent="0">
              <a:buNone/>
            </a:pPr>
            <a:endParaRPr lang="en-US" sz="1800" dirty="0" smtClean="0"/>
          </a:p>
          <a:p>
            <a:pPr marL="342900" indent="-342900">
              <a:buFont typeface="+mj-lt"/>
              <a:buAutoNum type="arabicPeriod"/>
            </a:pPr>
            <a:r>
              <a:rPr lang="en-US" dirty="0" smtClean="0"/>
              <a:t>All </a:t>
            </a:r>
            <a:r>
              <a:rPr lang="en-US" dirty="0"/>
              <a:t>q</a:t>
            </a:r>
            <a:r>
              <a:rPr lang="en-US" dirty="0" smtClean="0"/>
              <a:t>uality platforms </a:t>
            </a:r>
            <a:r>
              <a:rPr lang="en-US" dirty="0"/>
              <a:t>should be highly </a:t>
            </a:r>
            <a:r>
              <a:rPr lang="en-US" dirty="0" smtClean="0"/>
              <a:t>visual and make the identification of root </a:t>
            </a:r>
            <a:r>
              <a:rPr lang="en-US" dirty="0"/>
              <a:t>causes </a:t>
            </a:r>
            <a:r>
              <a:rPr lang="en-US" dirty="0" smtClean="0"/>
              <a:t>more intuitive.</a:t>
            </a:r>
            <a:endParaRPr lang="en-US" sz="1800" dirty="0"/>
          </a:p>
          <a:p>
            <a:pPr marL="342900" indent="-342900">
              <a:buFont typeface="+mj-lt"/>
              <a:buAutoNum type="arabicPeriod"/>
            </a:pPr>
            <a:r>
              <a:rPr lang="en-US" dirty="0" smtClean="0"/>
              <a:t>There should be no need for data table manipulations to explore different charts or subgrouping.</a:t>
            </a:r>
            <a:endParaRPr lang="en-US" sz="1800" dirty="0" smtClean="0"/>
          </a:p>
          <a:p>
            <a:pPr marL="342900" indent="-342900">
              <a:buFont typeface="+mj-lt"/>
              <a:buAutoNum type="arabicPeriod"/>
            </a:pPr>
            <a:r>
              <a:rPr lang="en-US" dirty="0" smtClean="0"/>
              <a:t>The charts should be dynamic and produce the most likely chart based on the inputs rather than requiring the use of a list of chart types. </a:t>
            </a:r>
          </a:p>
          <a:p>
            <a:pPr marL="342900" indent="-342900">
              <a:buFont typeface="+mj-lt"/>
              <a:buAutoNum type="arabicPeriod"/>
            </a:pPr>
            <a:r>
              <a:rPr lang="en-US" dirty="0" smtClean="0"/>
              <a:t>MSA and </a:t>
            </a:r>
            <a:r>
              <a:rPr lang="en-US" dirty="0"/>
              <a:t>p</a:t>
            </a:r>
            <a:r>
              <a:rPr lang="en-US" dirty="0" smtClean="0"/>
              <a:t>rocess </a:t>
            </a:r>
            <a:r>
              <a:rPr lang="en-US" dirty="0"/>
              <a:t>c</a:t>
            </a:r>
            <a:r>
              <a:rPr lang="en-US" dirty="0" smtClean="0"/>
              <a:t>apability analyses should relate to the way the SPC is practiced at the user’s organization.</a:t>
            </a:r>
          </a:p>
          <a:p>
            <a:pPr marL="342900" indent="-342900">
              <a:buFont typeface="+mj-lt"/>
              <a:buAutoNum type="arabicPeriod"/>
            </a:pPr>
            <a:r>
              <a:rPr lang="en-US" dirty="0" smtClean="0"/>
              <a:t>All quality platforms should be easy to </a:t>
            </a:r>
            <a:r>
              <a:rPr lang="en-US" dirty="0"/>
              <a:t>use and easy to interpret</a:t>
            </a:r>
            <a:r>
              <a:rPr lang="en-US" dirty="0" smtClean="0"/>
              <a:t>!</a:t>
            </a:r>
          </a:p>
          <a:p>
            <a:endParaRPr lang="en-US" dirty="0" smtClean="0"/>
          </a:p>
        </p:txBody>
      </p:sp>
    </p:spTree>
    <p:extLst>
      <p:ext uri="{BB962C8B-B14F-4D97-AF65-F5344CB8AC3E}">
        <p14:creationId xmlns:p14="http://schemas.microsoft.com/office/powerpoint/2010/main" val="3327968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64154"/>
            <a:ext cx="2515438" cy="338554"/>
          </a:xfrm>
        </p:spPr>
        <p:txBody>
          <a:bodyPr/>
          <a:lstStyle/>
          <a:p>
            <a:r>
              <a:rPr lang="en-US" dirty="0" smtClean="0"/>
              <a:t>Case studies</a:t>
            </a:r>
            <a:endParaRPr lang="en-US" dirty="0"/>
          </a:p>
        </p:txBody>
      </p:sp>
      <p:sp>
        <p:nvSpPr>
          <p:cNvPr id="3" name="Text Placeholder 2"/>
          <p:cNvSpPr>
            <a:spLocks noGrp="1"/>
          </p:cNvSpPr>
          <p:nvPr>
            <p:ph type="body" sz="quarter" idx="12"/>
          </p:nvPr>
        </p:nvSpPr>
        <p:spPr>
          <a:xfrm>
            <a:off x="2635255" y="264154"/>
            <a:ext cx="6054720" cy="338554"/>
          </a:xfrm>
        </p:spPr>
        <p:txBody>
          <a:bodyPr/>
          <a:lstStyle/>
          <a:p>
            <a:endParaRPr lang="en-US" b="0" i="1" dirty="0">
              <a:solidFill>
                <a:schemeClr val="accent1"/>
              </a:solidFill>
            </a:endParaRPr>
          </a:p>
        </p:txBody>
      </p:sp>
      <p:sp>
        <p:nvSpPr>
          <p:cNvPr id="4" name="Content Placeholder 3"/>
          <p:cNvSpPr>
            <a:spLocks noGrp="1"/>
          </p:cNvSpPr>
          <p:nvPr>
            <p:ph sz="quarter" idx="11"/>
          </p:nvPr>
        </p:nvSpPr>
        <p:spPr>
          <a:xfrm>
            <a:off x="457200" y="1694588"/>
            <a:ext cx="8232776" cy="1754326"/>
          </a:xfrm>
        </p:spPr>
        <p:txBody>
          <a:bodyPr/>
          <a:lstStyle/>
          <a:p>
            <a:r>
              <a:rPr lang="en-US" b="1" i="1" dirty="0" smtClean="0"/>
              <a:t>Dogwood Cheese Company </a:t>
            </a:r>
            <a:r>
              <a:rPr lang="en-US" dirty="0" smtClean="0"/>
              <a:t>manufactures ten varieties of cheese.</a:t>
            </a:r>
          </a:p>
          <a:p>
            <a:r>
              <a:rPr lang="en-US" b="1" i="1" dirty="0" smtClean="0"/>
              <a:t>Appalachian Pharmaceuticals </a:t>
            </a:r>
            <a:r>
              <a:rPr lang="en-US" dirty="0" smtClean="0"/>
              <a:t>manufactures several drugs in various forms.</a:t>
            </a:r>
          </a:p>
          <a:p>
            <a:r>
              <a:rPr lang="en-US" dirty="0" smtClean="0"/>
              <a:t>Both companies </a:t>
            </a:r>
            <a:r>
              <a:rPr lang="en-US" dirty="0"/>
              <a:t>have </a:t>
            </a:r>
            <a:r>
              <a:rPr lang="en-US" dirty="0" smtClean="0"/>
              <a:t>comprehensive </a:t>
            </a:r>
            <a:r>
              <a:rPr lang="en-US" dirty="0"/>
              <a:t>quality </a:t>
            </a:r>
            <a:r>
              <a:rPr lang="en-US" dirty="0" smtClean="0"/>
              <a:t>plans.</a:t>
            </a:r>
          </a:p>
          <a:p>
            <a:r>
              <a:rPr lang="en-US" dirty="0"/>
              <a:t>We will look at a few examples that will demonstrate the central ideas used in development and highlight the connections between our new quality tools.  </a:t>
            </a:r>
            <a:endParaRPr lang="en-US" b="1" i="1" dirty="0"/>
          </a:p>
        </p:txBody>
      </p:sp>
    </p:spTree>
    <p:extLst>
      <p:ext uri="{BB962C8B-B14F-4D97-AF65-F5344CB8AC3E}">
        <p14:creationId xmlns:p14="http://schemas.microsoft.com/office/powerpoint/2010/main" val="19048551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264154"/>
            <a:ext cx="2515438" cy="338554"/>
          </a:xfrm>
        </p:spPr>
        <p:txBody>
          <a:bodyPr/>
          <a:lstStyle/>
          <a:p>
            <a:r>
              <a:rPr lang="en-US" dirty="0" smtClean="0"/>
              <a:t>BONUS</a:t>
            </a:r>
            <a:endParaRPr lang="en-US" dirty="0"/>
          </a:p>
        </p:txBody>
      </p:sp>
      <p:sp>
        <p:nvSpPr>
          <p:cNvPr id="3" name="Text Placeholder 2"/>
          <p:cNvSpPr>
            <a:spLocks noGrp="1"/>
          </p:cNvSpPr>
          <p:nvPr>
            <p:ph type="body" sz="quarter" idx="12"/>
          </p:nvPr>
        </p:nvSpPr>
        <p:spPr/>
        <p:txBody>
          <a:bodyPr/>
          <a:lstStyle/>
          <a:p>
            <a:r>
              <a:rPr lang="en-US" dirty="0" smtClean="0"/>
              <a:t>PROCESS SCREENING platform</a:t>
            </a:r>
            <a:endParaRPr lang="en-US" dirty="0"/>
          </a:p>
        </p:txBody>
      </p:sp>
      <p:sp>
        <p:nvSpPr>
          <p:cNvPr id="4" name="Content Placeholder 3"/>
          <p:cNvSpPr>
            <a:spLocks noGrp="1"/>
          </p:cNvSpPr>
          <p:nvPr>
            <p:ph sz="quarter" idx="11"/>
          </p:nvPr>
        </p:nvSpPr>
        <p:spPr>
          <a:xfrm>
            <a:off x="457200" y="2026986"/>
            <a:ext cx="8232776" cy="1089529"/>
          </a:xfrm>
        </p:spPr>
        <p:txBody>
          <a:bodyPr/>
          <a:lstStyle/>
          <a:p>
            <a:r>
              <a:rPr lang="en-US" dirty="0" smtClean="0"/>
              <a:t>JMP 13 added a new Process Screening platform to the screening menu.</a:t>
            </a:r>
          </a:p>
          <a:p>
            <a:r>
              <a:rPr lang="en-US" dirty="0" smtClean="0"/>
              <a:t>Allows users to quickly screen large numbers of processes for stability and capability.</a:t>
            </a:r>
            <a:endParaRPr lang="en-US" dirty="0"/>
          </a:p>
        </p:txBody>
      </p:sp>
    </p:spTree>
    <p:extLst>
      <p:ext uri="{BB962C8B-B14F-4D97-AF65-F5344CB8AC3E}">
        <p14:creationId xmlns:p14="http://schemas.microsoft.com/office/powerpoint/2010/main" val="25187712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Control chart builder</a:t>
            </a:r>
            <a:endParaRPr lang="en-US" dirty="0"/>
          </a:p>
        </p:txBody>
      </p:sp>
      <p:sp>
        <p:nvSpPr>
          <p:cNvPr id="3" name="Text Placeholder 2"/>
          <p:cNvSpPr>
            <a:spLocks noGrp="1"/>
          </p:cNvSpPr>
          <p:nvPr>
            <p:ph type="body" sz="quarter" idx="12"/>
          </p:nvPr>
        </p:nvSpPr>
        <p:spPr/>
        <p:txBody>
          <a:bodyPr/>
          <a:lstStyle/>
          <a:p>
            <a:r>
              <a:rPr lang="en-US" dirty="0" smtClean="0"/>
              <a:t>Monitoring variation</a:t>
            </a:r>
            <a:endParaRPr lang="en-US" dirty="0"/>
          </a:p>
        </p:txBody>
      </p:sp>
      <p:sp>
        <p:nvSpPr>
          <p:cNvPr id="4" name="Content Placeholder 3"/>
          <p:cNvSpPr>
            <a:spLocks noGrp="1"/>
          </p:cNvSpPr>
          <p:nvPr>
            <p:ph sz="quarter" idx="11"/>
          </p:nvPr>
        </p:nvSpPr>
        <p:spPr>
          <a:xfrm>
            <a:off x="457200" y="1528391"/>
            <a:ext cx="8232776" cy="2086725"/>
          </a:xfrm>
        </p:spPr>
        <p:txBody>
          <a:bodyPr/>
          <a:lstStyle/>
          <a:p>
            <a:r>
              <a:rPr lang="en-US" dirty="0" smtClean="0"/>
              <a:t>Graphical way to filter out routine variation to determine if a process is stable and predictable.</a:t>
            </a:r>
          </a:p>
          <a:p>
            <a:r>
              <a:rPr lang="en-US" dirty="0" smtClean="0"/>
              <a:t>Two types of Variability</a:t>
            </a:r>
          </a:p>
          <a:p>
            <a:pPr lvl="1"/>
            <a:r>
              <a:rPr lang="en-US" dirty="0" smtClean="0"/>
              <a:t>Common Cause</a:t>
            </a:r>
          </a:p>
          <a:p>
            <a:pPr lvl="1"/>
            <a:r>
              <a:rPr lang="en-US" dirty="0" smtClean="0"/>
              <a:t>Special Cause</a:t>
            </a:r>
          </a:p>
          <a:p>
            <a:r>
              <a:rPr lang="en-US" dirty="0" smtClean="0"/>
              <a:t>Need to be able to identify special cause variation.</a:t>
            </a:r>
          </a:p>
        </p:txBody>
      </p:sp>
    </p:spTree>
    <p:extLst>
      <p:ext uri="{BB962C8B-B14F-4D97-AF65-F5344CB8AC3E}">
        <p14:creationId xmlns:p14="http://schemas.microsoft.com/office/powerpoint/2010/main" val="18346637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18" y="141044"/>
            <a:ext cx="2515438" cy="584775"/>
          </a:xfrm>
        </p:spPr>
        <p:txBody>
          <a:bodyPr/>
          <a:lstStyle/>
          <a:p>
            <a:r>
              <a:rPr lang="en-US" dirty="0" smtClean="0"/>
              <a:t>Control chart builder</a:t>
            </a:r>
            <a:endParaRPr lang="en-US" dirty="0"/>
          </a:p>
        </p:txBody>
      </p:sp>
      <p:sp>
        <p:nvSpPr>
          <p:cNvPr id="3" name="Text Placeholder 2"/>
          <p:cNvSpPr>
            <a:spLocks noGrp="1"/>
          </p:cNvSpPr>
          <p:nvPr>
            <p:ph type="body" sz="quarter" idx="12"/>
          </p:nvPr>
        </p:nvSpPr>
        <p:spPr>
          <a:xfrm>
            <a:off x="2635255" y="264154"/>
            <a:ext cx="6054720" cy="338554"/>
          </a:xfrm>
        </p:spPr>
        <p:txBody>
          <a:bodyPr/>
          <a:lstStyle/>
          <a:p>
            <a:r>
              <a:rPr lang="en-US" dirty="0" smtClean="0"/>
              <a:t>Features</a:t>
            </a:r>
          </a:p>
        </p:txBody>
      </p:sp>
      <p:sp>
        <p:nvSpPr>
          <p:cNvPr id="4" name="Content Placeholder 3"/>
          <p:cNvSpPr>
            <a:spLocks noGrp="1"/>
          </p:cNvSpPr>
          <p:nvPr>
            <p:ph sz="quarter" idx="11"/>
          </p:nvPr>
        </p:nvSpPr>
        <p:spPr>
          <a:xfrm>
            <a:off x="323850" y="685620"/>
            <a:ext cx="8232776" cy="3416320"/>
          </a:xfrm>
        </p:spPr>
        <p:txBody>
          <a:bodyPr/>
          <a:lstStyle/>
          <a:p>
            <a:r>
              <a:rPr lang="en-US" dirty="0" smtClean="0"/>
              <a:t>Drag-and-drop </a:t>
            </a:r>
            <a:r>
              <a:rPr lang="en-US" dirty="0"/>
              <a:t>i</a:t>
            </a:r>
            <a:r>
              <a:rPr lang="en-US" dirty="0" smtClean="0"/>
              <a:t>nterface can create </a:t>
            </a:r>
            <a:r>
              <a:rPr lang="en-US" dirty="0"/>
              <a:t>m</a:t>
            </a:r>
            <a:r>
              <a:rPr lang="en-US" dirty="0" smtClean="0"/>
              <a:t>any types of charts all in one platform.</a:t>
            </a:r>
          </a:p>
          <a:p>
            <a:endParaRPr lang="en-US" dirty="0" smtClean="0"/>
          </a:p>
          <a:p>
            <a:r>
              <a:rPr lang="en-US" dirty="0" smtClean="0"/>
              <a:t>It infers type of chart based on data column modeling type and subgroups.</a:t>
            </a:r>
          </a:p>
          <a:p>
            <a:endParaRPr lang="en-US" dirty="0" smtClean="0"/>
          </a:p>
          <a:p>
            <a:r>
              <a:rPr lang="en-US" dirty="0"/>
              <a:t>Supports visualization of nested process data</a:t>
            </a:r>
            <a:r>
              <a:rPr lang="en-US" dirty="0" smtClean="0"/>
              <a:t>.</a:t>
            </a:r>
          </a:p>
          <a:p>
            <a:endParaRPr lang="en-US" dirty="0" smtClean="0"/>
          </a:p>
          <a:p>
            <a:r>
              <a:rPr lang="en-US" dirty="0" smtClean="0"/>
              <a:t>It is easy to nest subgroups in </a:t>
            </a:r>
            <a:r>
              <a:rPr lang="en-US" dirty="0"/>
              <a:t>a</a:t>
            </a:r>
            <a:r>
              <a:rPr lang="en-US" dirty="0" smtClean="0"/>
              <a:t> chart without having to return to the data table.</a:t>
            </a:r>
          </a:p>
          <a:p>
            <a:endParaRPr lang="en-US" dirty="0" smtClean="0"/>
          </a:p>
          <a:p>
            <a:r>
              <a:rPr lang="en-US" dirty="0" smtClean="0"/>
              <a:t>Allows test customization that can be saved to preferences.</a:t>
            </a:r>
          </a:p>
        </p:txBody>
      </p:sp>
    </p:spTree>
    <p:extLst>
      <p:ext uri="{BB962C8B-B14F-4D97-AF65-F5344CB8AC3E}">
        <p14:creationId xmlns:p14="http://schemas.microsoft.com/office/powerpoint/2010/main" val="405842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mpany_Confidential_16x9_2012">
  <a:themeElements>
    <a:clrScheme name="SAS_2012_Theme_Colors">
      <a:dk1>
        <a:srgbClr val="000000"/>
      </a:dk1>
      <a:lt1>
        <a:sysClr val="window" lastClr="FFFFFF"/>
      </a:lt1>
      <a:dk2>
        <a:srgbClr val="596267"/>
      </a:dk2>
      <a:lt2>
        <a:srgbClr val="B0B7BB"/>
      </a:lt2>
      <a:accent1>
        <a:srgbClr val="007DC3"/>
      </a:accent1>
      <a:accent2>
        <a:srgbClr val="00539B"/>
      </a:accent2>
      <a:accent3>
        <a:srgbClr val="003B76"/>
      </a:accent3>
      <a:accent4>
        <a:srgbClr val="5BCAF1"/>
      </a:accent4>
      <a:accent5>
        <a:srgbClr val="42C826"/>
      </a:accent5>
      <a:accent6>
        <a:srgbClr val="FF7E27"/>
      </a:accent6>
      <a:hlink>
        <a:srgbClr val="007DC3"/>
      </a:hlink>
      <a:folHlink>
        <a:srgbClr val="B8F7FF"/>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solidFill>
              <a:schemeClr val="accen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JMP_External_Presentation_16x9.pptx" id="{26F0E825-2B3C-406E-88F3-B555940D84A4}" vid="{5DC4BD90-CA0A-4F27-81C9-6558DF85947A}"/>
    </a:ext>
  </a:extLst>
</a:theme>
</file>

<file path=ppt/theme/theme2.xml><?xml version="1.0" encoding="utf-8"?>
<a:theme xmlns:a="http://schemas.openxmlformats.org/drawingml/2006/main" name="Office Theme">
  <a:themeElements>
    <a:clrScheme name="2012 SAS Theme Colors">
      <a:dk1>
        <a:srgbClr val="000000"/>
      </a:dk1>
      <a:lt1>
        <a:sysClr val="window" lastClr="FFFFFF"/>
      </a:lt1>
      <a:dk2>
        <a:srgbClr val="596267"/>
      </a:dk2>
      <a:lt2>
        <a:srgbClr val="B0B7BB"/>
      </a:lt2>
      <a:accent1>
        <a:srgbClr val="007DC3"/>
      </a:accent1>
      <a:accent2>
        <a:srgbClr val="00539B"/>
      </a:accent2>
      <a:accent3>
        <a:srgbClr val="003B76"/>
      </a:accent3>
      <a:accent4>
        <a:srgbClr val="5BCAF1"/>
      </a:accent4>
      <a:accent5>
        <a:srgbClr val="42C826"/>
      </a:accent5>
      <a:accent6>
        <a:srgbClr val="FF7E27"/>
      </a:accent6>
      <a:hlink>
        <a:srgbClr val="007DC3"/>
      </a:hlink>
      <a:folHlink>
        <a:srgbClr val="B8F7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2012 SAS Theme Colors">
      <a:dk1>
        <a:srgbClr val="000000"/>
      </a:dk1>
      <a:lt1>
        <a:sysClr val="window" lastClr="FFFFFF"/>
      </a:lt1>
      <a:dk2>
        <a:srgbClr val="596267"/>
      </a:dk2>
      <a:lt2>
        <a:srgbClr val="B0B7BB"/>
      </a:lt2>
      <a:accent1>
        <a:srgbClr val="007DC3"/>
      </a:accent1>
      <a:accent2>
        <a:srgbClr val="00539B"/>
      </a:accent2>
      <a:accent3>
        <a:srgbClr val="003B76"/>
      </a:accent3>
      <a:accent4>
        <a:srgbClr val="5BCAF1"/>
      </a:accent4>
      <a:accent5>
        <a:srgbClr val="42C826"/>
      </a:accent5>
      <a:accent6>
        <a:srgbClr val="FF7E27"/>
      </a:accent6>
      <a:hlink>
        <a:srgbClr val="007DC3"/>
      </a:hlink>
      <a:folHlink>
        <a:srgbClr val="B8F7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emplate>JMP_External_Presentation_16x9</Template>
  <TotalTime>0</TotalTime>
  <Words>2412</Words>
  <Application>Microsoft Office PowerPoint</Application>
  <PresentationFormat>On-screen Show (16:9)</PresentationFormat>
  <Paragraphs>240</Paragraphs>
  <Slides>31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ＭＳ Ｐゴシック</vt:lpstr>
      <vt:lpstr>Arial</vt:lpstr>
      <vt:lpstr>Arial Black</vt:lpstr>
      <vt:lpstr>Cambria Math</vt:lpstr>
      <vt:lpstr>Symbol</vt:lpstr>
      <vt:lpstr>Company_Confidential_16x9_2012</vt:lpstr>
      <vt:lpstr>INTEGRATED PROCESS IMPROVEMENT USING THE SECOND-GENERATION QUALITY TOOLS IN JMP</vt:lpstr>
      <vt:lpstr>INTRODUCTION</vt:lpstr>
      <vt:lpstr>INTRODUCTION</vt:lpstr>
      <vt:lpstr>introduction</vt:lpstr>
      <vt:lpstr>INTRODUCTION</vt:lpstr>
      <vt:lpstr>Case studies</vt:lpstr>
      <vt:lpstr>BONUS</vt:lpstr>
      <vt:lpstr>Control chart builder</vt:lpstr>
      <vt:lpstr>Control chart builder</vt:lpstr>
      <vt:lpstr>CONTROL CHART BUILDER</vt:lpstr>
      <vt:lpstr>Control chart builder</vt:lpstr>
      <vt:lpstr>CONTROL CHART BUILDER</vt:lpstr>
      <vt:lpstr>CONTROL CHART BUILDER</vt:lpstr>
      <vt:lpstr>Control chart builder</vt:lpstr>
      <vt:lpstr>Process capability</vt:lpstr>
      <vt:lpstr>Process capability</vt:lpstr>
      <vt:lpstr>Process capability</vt:lpstr>
      <vt:lpstr>Process capability</vt:lpstr>
      <vt:lpstr>Process capability</vt:lpstr>
      <vt:lpstr>PROCESS CAPABILITY</vt:lpstr>
      <vt:lpstr>MEASUREMENT SYSTEMS ANALYSIS (MSA)</vt:lpstr>
      <vt:lpstr>Measurement systems analysis (MSA)</vt:lpstr>
      <vt:lpstr>MEASUREMENT SYSTEMS ANALYSIS (MSA)</vt:lpstr>
      <vt:lpstr>Measurement systems analysis (MSA)</vt:lpstr>
      <vt:lpstr>Measurement systems analysis (Msa)</vt:lpstr>
      <vt:lpstr>Measurement systems analysis (msa)</vt:lpstr>
      <vt:lpstr>MEASUREMENT SYSTEMS ANALYSIS (MSA)</vt:lpstr>
      <vt:lpstr>MEASUREMENT SYSTEMS ANALYSIS (msa)</vt:lpstr>
      <vt:lpstr>Process screening</vt:lpstr>
      <vt:lpstr>Process screening</vt:lpstr>
      <vt:lpstr>summary</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2016-02-09T20:17:11Z</dcterms:created>
  <dcterms:modified xsi:type="dcterms:W3CDTF">2016-09-20T17:34:52Z</dcterms:modified>
</cp:coreProperties>
</file>