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mov" ContentType="video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8.emf" ContentType="image/em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5" r:id="rId4"/>
    <p:sldId id="264" r:id="rId5"/>
    <p:sldId id="261" r:id="rId6"/>
    <p:sldId id="262" r:id="rId7"/>
    <p:sldId id="266" r:id="rId8"/>
  </p:sldIdLst>
  <p:sldSz cx="37463413" cy="21067713"/>
  <p:notesSz cx="6858000" cy="9144000"/>
  <p:defaultTextStyle>
    <a:defPPr>
      <a:defRPr lang="en-US"/>
    </a:defPPr>
    <a:lvl1pPr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1871663" indent="-1414463"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3744913" indent="-2830513"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5618163" indent="-4246563"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7491413" indent="-5662613"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87"/>
    <a:srgbClr val="888B8D"/>
    <a:srgbClr val="FFFFFF"/>
    <a:srgbClr val="E8E8E7"/>
    <a:srgbClr val="B1B3B3"/>
    <a:srgbClr val="00A9E0"/>
    <a:srgbClr val="B1B1B3"/>
    <a:srgbClr val="B9D9EB"/>
    <a:srgbClr val="77BC1F"/>
    <a:srgbClr val="71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735" autoAdjust="0"/>
    <p:restoredTop sz="94660"/>
  </p:normalViewPr>
  <p:slideViewPr>
    <p:cSldViewPr snapToGrid="0" snapToObjects="1">
      <p:cViewPr>
        <p:scale>
          <a:sx n="35" d="100"/>
          <a:sy n="35" d="100"/>
        </p:scale>
        <p:origin x="-1188" y="-180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9"/>
            <a:ext cx="31843901" cy="45159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72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45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18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91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364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37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1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983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68455E-66EE-364F-8BF3-F6F4A7AD24C4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C11EC-786F-414D-A900-9A273AEC7A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7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3374D-2F74-F845-8E50-BF210E39F19B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5D39-EECF-7447-87DE-60A0BFA864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4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160974" y="633981"/>
            <a:ext cx="8429268" cy="13479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73170" y="633981"/>
            <a:ext cx="24663414" cy="13479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940176-2F61-7D44-A811-61B6EE4D3013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6DE9B-743B-7243-942A-D96515A4ED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80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FA5391-3EB1-4D4A-BCEE-EC9AA073AD86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886D-3B0B-B144-A532-51E47F0233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60"/>
            <a:ext cx="31843901" cy="4184281"/>
          </a:xfrm>
        </p:spPr>
        <p:txBody>
          <a:bodyPr anchor="t"/>
          <a:lstStyle>
            <a:lvl1pPr algn="l">
              <a:defRPr sz="16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6"/>
            <a:ext cx="31843901" cy="4608560"/>
          </a:xfrm>
        </p:spPr>
        <p:txBody>
          <a:bodyPr anchor="b"/>
          <a:lstStyle>
            <a:lvl1pPr marL="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1pPr>
            <a:lvl2pPr marL="1872966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45931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18897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 marL="7491862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  <a:lvl6pPr marL="9364828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6pPr>
            <a:lvl7pPr marL="11237793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7pPr>
            <a:lvl8pPr marL="13110759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8pPr>
            <a:lvl9pPr marL="14983724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04B5-761B-124F-BB0F-C00264B542EB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A8918-3A0C-EF4F-BDB9-026E6BD4EE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4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171" y="3686852"/>
            <a:ext cx="16546341" cy="10426566"/>
          </a:xfrm>
        </p:spPr>
        <p:txBody>
          <a:bodyPr/>
          <a:lstStyle>
            <a:lvl1pPr>
              <a:defRPr sz="11500"/>
            </a:lvl1pPr>
            <a:lvl2pPr>
              <a:defRPr sz="98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43901" y="3686852"/>
            <a:ext cx="16546341" cy="10426566"/>
          </a:xfrm>
        </p:spPr>
        <p:txBody>
          <a:bodyPr/>
          <a:lstStyle>
            <a:lvl1pPr>
              <a:defRPr sz="11500"/>
            </a:lvl1pPr>
            <a:lvl2pPr>
              <a:defRPr sz="98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D2AD67-1E1E-E44A-80BA-CAE1B6273E72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5CDE-4738-B145-A4D3-D87B82FA4E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9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7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4"/>
            <a:ext cx="16552847" cy="1965345"/>
          </a:xfrm>
        </p:spPr>
        <p:txBody>
          <a:bodyPr anchor="b"/>
          <a:lstStyle>
            <a:lvl1pPr marL="0" indent="0">
              <a:buNone/>
              <a:defRPr sz="9800" b="1"/>
            </a:lvl1pPr>
            <a:lvl2pPr marL="1872966" indent="0">
              <a:buNone/>
              <a:defRPr sz="8200" b="1"/>
            </a:lvl2pPr>
            <a:lvl3pPr marL="3745931" indent="0">
              <a:buNone/>
              <a:defRPr sz="7400" b="1"/>
            </a:lvl3pPr>
            <a:lvl4pPr marL="5618897" indent="0">
              <a:buNone/>
              <a:defRPr sz="6600" b="1"/>
            </a:lvl4pPr>
            <a:lvl5pPr marL="7491862" indent="0">
              <a:buNone/>
              <a:defRPr sz="6600" b="1"/>
            </a:lvl5pPr>
            <a:lvl6pPr marL="9364828" indent="0">
              <a:buNone/>
              <a:defRPr sz="6600" b="1"/>
            </a:lvl6pPr>
            <a:lvl7pPr marL="11237793" indent="0">
              <a:buNone/>
              <a:defRPr sz="6600" b="1"/>
            </a:lvl7pPr>
            <a:lvl8pPr marL="13110759" indent="0">
              <a:buNone/>
              <a:defRPr sz="6600" b="1"/>
            </a:lvl8pPr>
            <a:lvl9pPr marL="14983724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5"/>
            <a:ext cx="16552847" cy="12138320"/>
          </a:xfrm>
        </p:spPr>
        <p:txBody>
          <a:bodyPr/>
          <a:lstStyle>
            <a:lvl1pPr>
              <a:defRPr sz="98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900" y="4715854"/>
            <a:ext cx="16559349" cy="1965345"/>
          </a:xfrm>
        </p:spPr>
        <p:txBody>
          <a:bodyPr anchor="b"/>
          <a:lstStyle>
            <a:lvl1pPr marL="0" indent="0">
              <a:buNone/>
              <a:defRPr sz="9800" b="1"/>
            </a:lvl1pPr>
            <a:lvl2pPr marL="1872966" indent="0">
              <a:buNone/>
              <a:defRPr sz="8200" b="1"/>
            </a:lvl2pPr>
            <a:lvl3pPr marL="3745931" indent="0">
              <a:buNone/>
              <a:defRPr sz="7400" b="1"/>
            </a:lvl3pPr>
            <a:lvl4pPr marL="5618897" indent="0">
              <a:buNone/>
              <a:defRPr sz="6600" b="1"/>
            </a:lvl4pPr>
            <a:lvl5pPr marL="7491862" indent="0">
              <a:buNone/>
              <a:defRPr sz="6600" b="1"/>
            </a:lvl5pPr>
            <a:lvl6pPr marL="9364828" indent="0">
              <a:buNone/>
              <a:defRPr sz="6600" b="1"/>
            </a:lvl6pPr>
            <a:lvl7pPr marL="11237793" indent="0">
              <a:buNone/>
              <a:defRPr sz="6600" b="1"/>
            </a:lvl7pPr>
            <a:lvl8pPr marL="13110759" indent="0">
              <a:buNone/>
              <a:defRPr sz="6600" b="1"/>
            </a:lvl8pPr>
            <a:lvl9pPr marL="14983724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900" y="6681195"/>
            <a:ext cx="16559349" cy="12138320"/>
          </a:xfrm>
        </p:spPr>
        <p:txBody>
          <a:bodyPr/>
          <a:lstStyle>
            <a:lvl1pPr>
              <a:defRPr sz="98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5F40A6-36DD-2042-A65D-358FC88D3DAC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3D836-7881-5245-A2FA-0E477B6BEC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74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753DB7-1277-6042-A6C0-43544453C119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FC008-FAED-614E-B59F-C6FF68F4B4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5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6032E8-2F80-B845-838E-3716086427CA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D2311-0C04-DE49-AE57-2D2E63C79F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6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7" y="838805"/>
            <a:ext cx="12325205" cy="3569809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11"/>
            <a:ext cx="20943089" cy="17980710"/>
          </a:xfrm>
        </p:spPr>
        <p:txBody>
          <a:bodyPr/>
          <a:lstStyle>
            <a:lvl1pPr>
              <a:defRPr sz="13100"/>
            </a:lvl1pPr>
            <a:lvl2pPr>
              <a:defRPr sz="11500"/>
            </a:lvl2pPr>
            <a:lvl3pPr>
              <a:defRPr sz="98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7" y="4408620"/>
            <a:ext cx="12325205" cy="14410901"/>
          </a:xfrm>
        </p:spPr>
        <p:txBody>
          <a:bodyPr/>
          <a:lstStyle>
            <a:lvl1pPr marL="0" indent="0">
              <a:buNone/>
              <a:defRPr sz="5700"/>
            </a:lvl1pPr>
            <a:lvl2pPr marL="1872966" indent="0">
              <a:buNone/>
              <a:defRPr sz="4900"/>
            </a:lvl2pPr>
            <a:lvl3pPr marL="3745931" indent="0">
              <a:buNone/>
              <a:defRPr sz="4100"/>
            </a:lvl3pPr>
            <a:lvl4pPr marL="5618897" indent="0">
              <a:buNone/>
              <a:defRPr sz="3700"/>
            </a:lvl4pPr>
            <a:lvl5pPr marL="7491862" indent="0">
              <a:buNone/>
              <a:defRPr sz="3700"/>
            </a:lvl5pPr>
            <a:lvl6pPr marL="9364828" indent="0">
              <a:buNone/>
              <a:defRPr sz="3700"/>
            </a:lvl6pPr>
            <a:lvl7pPr marL="11237793" indent="0">
              <a:buNone/>
              <a:defRPr sz="3700"/>
            </a:lvl7pPr>
            <a:lvl8pPr marL="13110759" indent="0">
              <a:buNone/>
              <a:defRPr sz="3700"/>
            </a:lvl8pPr>
            <a:lvl9pPr marL="14983724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6D9121-896A-2241-A59B-F677D3983048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D9806-BCD3-7844-9D30-62FDECDDE4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35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6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8"/>
            <a:ext cx="22478048" cy="12640628"/>
          </a:xfrm>
        </p:spPr>
        <p:txBody>
          <a:bodyPr rtlCol="0">
            <a:normAutofit/>
          </a:bodyPr>
          <a:lstStyle>
            <a:lvl1pPr marL="0" indent="0">
              <a:buNone/>
              <a:defRPr sz="13100"/>
            </a:lvl1pPr>
            <a:lvl2pPr marL="1872966" indent="0">
              <a:buNone/>
              <a:defRPr sz="11500"/>
            </a:lvl2pPr>
            <a:lvl3pPr marL="3745931" indent="0">
              <a:buNone/>
              <a:defRPr sz="9800"/>
            </a:lvl3pPr>
            <a:lvl4pPr marL="5618897" indent="0">
              <a:buNone/>
              <a:defRPr sz="8200"/>
            </a:lvl4pPr>
            <a:lvl5pPr marL="7491862" indent="0">
              <a:buNone/>
              <a:defRPr sz="8200"/>
            </a:lvl5pPr>
            <a:lvl6pPr marL="9364828" indent="0">
              <a:buNone/>
              <a:defRPr sz="8200"/>
            </a:lvl6pPr>
            <a:lvl7pPr marL="11237793" indent="0">
              <a:buNone/>
              <a:defRPr sz="8200"/>
            </a:lvl7pPr>
            <a:lvl8pPr marL="13110759" indent="0">
              <a:buNone/>
              <a:defRPr sz="8200"/>
            </a:lvl8pPr>
            <a:lvl9pPr marL="14983724" indent="0">
              <a:buNone/>
              <a:defRPr sz="8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31"/>
          </a:xfrm>
        </p:spPr>
        <p:txBody>
          <a:bodyPr/>
          <a:lstStyle>
            <a:lvl1pPr marL="0" indent="0">
              <a:buNone/>
              <a:defRPr sz="5700"/>
            </a:lvl1pPr>
            <a:lvl2pPr marL="1872966" indent="0">
              <a:buNone/>
              <a:defRPr sz="4900"/>
            </a:lvl2pPr>
            <a:lvl3pPr marL="3745931" indent="0">
              <a:buNone/>
              <a:defRPr sz="4100"/>
            </a:lvl3pPr>
            <a:lvl4pPr marL="5618897" indent="0">
              <a:buNone/>
              <a:defRPr sz="3700"/>
            </a:lvl4pPr>
            <a:lvl5pPr marL="7491862" indent="0">
              <a:buNone/>
              <a:defRPr sz="3700"/>
            </a:lvl5pPr>
            <a:lvl6pPr marL="9364828" indent="0">
              <a:buNone/>
              <a:defRPr sz="3700"/>
            </a:lvl6pPr>
            <a:lvl7pPr marL="11237793" indent="0">
              <a:buNone/>
              <a:defRPr sz="3700"/>
            </a:lvl7pPr>
            <a:lvl8pPr marL="13110759" indent="0">
              <a:buNone/>
              <a:defRPr sz="3700"/>
            </a:lvl8pPr>
            <a:lvl9pPr marL="14983724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BF492F-3EC4-D34E-B88B-7BC987353620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D2750-D5BA-0E45-AD38-352B99CAE1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23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1873250" y="844550"/>
            <a:ext cx="33716913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74593" tIns="187297" rIns="374593" bIns="1872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73250" y="4916488"/>
            <a:ext cx="33716913" cy="139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74593" tIns="187297" rIns="374593" bIns="1872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3250" y="19526250"/>
            <a:ext cx="8740775" cy="1125538"/>
          </a:xfrm>
          <a:prstGeom prst="rect">
            <a:avLst/>
          </a:prstGeom>
        </p:spPr>
        <p:txBody>
          <a:bodyPr vert="horz" wrap="square" lIns="374593" tIns="187297" rIns="374593" bIns="187297" numCol="1" anchor="ctr" anchorCtr="0" compatLnSpc="1">
            <a:prstTxWarp prst="textNoShape">
              <a:avLst/>
            </a:prstTxWarp>
          </a:bodyPr>
          <a:lstStyle>
            <a:lvl1pPr>
              <a:defRPr sz="4900">
                <a:solidFill>
                  <a:srgbClr val="898989"/>
                </a:solidFill>
              </a:defRPr>
            </a:lvl1pPr>
          </a:lstStyle>
          <a:p>
            <a:fld id="{673BBBC9-FC42-7B41-947C-BB40FB326523}" type="datetimeFigureOut">
              <a:rPr lang="en-US"/>
              <a:pPr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0013" y="19526250"/>
            <a:ext cx="11863387" cy="1125538"/>
          </a:xfrm>
          <a:prstGeom prst="rect">
            <a:avLst/>
          </a:prstGeom>
        </p:spPr>
        <p:txBody>
          <a:bodyPr vert="horz" lIns="374593" tIns="187297" rIns="374593" bIns="187297" rtlCol="0" anchor="ctr"/>
          <a:lstStyle>
            <a:lvl1pPr algn="ctr" defTabSz="1872966" fontAlgn="auto">
              <a:spcBef>
                <a:spcPts val="0"/>
              </a:spcBef>
              <a:spcAft>
                <a:spcPts val="0"/>
              </a:spcAft>
              <a:defRPr sz="4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49388" y="19526250"/>
            <a:ext cx="8740775" cy="1125538"/>
          </a:xfrm>
          <a:prstGeom prst="rect">
            <a:avLst/>
          </a:prstGeom>
        </p:spPr>
        <p:txBody>
          <a:bodyPr vert="horz" wrap="square" lIns="374593" tIns="187297" rIns="374593" bIns="187297" numCol="1" anchor="ctr" anchorCtr="0" compatLnSpc="1">
            <a:prstTxWarp prst="textNoShape">
              <a:avLst/>
            </a:prstTxWarp>
          </a:bodyPr>
          <a:lstStyle>
            <a:lvl1pPr algn="r">
              <a:defRPr sz="4900">
                <a:solidFill>
                  <a:srgbClr val="898989"/>
                </a:solidFill>
              </a:defRPr>
            </a:lvl1pPr>
          </a:lstStyle>
          <a:p>
            <a:fld id="{4C7EF654-B782-794C-A98C-E69C87426FB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71663" rtl="0" eaLnBrk="0" fontAlgn="base" hangingPunct="0">
        <a:spcBef>
          <a:spcPct val="0"/>
        </a:spcBef>
        <a:spcAft>
          <a:spcPct val="0"/>
        </a:spcAft>
        <a:defRPr sz="180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1871663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1871663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1871663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1871663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1872966" algn="ctr" defTabSz="1872966" rtl="0" fontAlgn="base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3745931" algn="ctr" defTabSz="1872966" rtl="0" fontAlgn="base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5618897" algn="ctr" defTabSz="1872966" rtl="0" fontAlgn="base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7491862" algn="ctr" defTabSz="1872966" rtl="0" fontAlgn="base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403350" indent="-1403350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3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3043238" indent="-1169988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4681538" indent="-935038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9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6554788" indent="-935038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8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8428038" indent="-935038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8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0301310" indent="-936483" algn="l" defTabSz="1872966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4276" indent="-936483" algn="l" defTabSz="1872966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7241" indent="-936483" algn="l" defTabSz="1872966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20207" indent="-936483" algn="l" defTabSz="1872966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966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45931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18897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491862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364828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7793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10759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4983724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2.emf"/><Relationship Id="rId10" Type="http://schemas.openxmlformats.org/officeDocument/2006/relationships/image" Target="../media/image6.jpeg"/><Relationship Id="rId4" Type="http://schemas.openxmlformats.org/officeDocument/2006/relationships/slide" Target="slide4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1.emf"/><Relationship Id="rId7" Type="http://schemas.openxmlformats.org/officeDocument/2006/relationships/image" Target="../media/image14.emf"/><Relationship Id="rId12" Type="http://schemas.openxmlformats.org/officeDocument/2006/relationships/image" Target="../media/image18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emf"/><Relationship Id="rId10" Type="http://schemas.openxmlformats.org/officeDocument/2006/relationships/image" Target="../media/image16.png"/><Relationship Id="rId4" Type="http://schemas.openxmlformats.org/officeDocument/2006/relationships/image" Target="../media/image6.jpe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ov"/><Relationship Id="rId1" Type="http://schemas.openxmlformats.org/officeDocument/2006/relationships/video" Target="NULL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2.mov"/><Relationship Id="rId1" Type="http://schemas.openxmlformats.org/officeDocument/2006/relationships/video" Target="NULL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ov"/><Relationship Id="rId1" Type="http://schemas.microsoft.com/office/2007/relationships/media" Target="../media/media3.mov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ov"/><Relationship Id="rId1" Type="http://schemas.microsoft.com/office/2007/relationships/media" Target="../media/media4.mov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>
            <a:spLocks noChangeArrowheads="1"/>
          </p:cNvSpPr>
          <p:nvPr/>
        </p:nvSpPr>
        <p:spPr bwMode="auto">
          <a:xfrm>
            <a:off x="130175" y="260350"/>
            <a:ext cx="37203063" cy="3062288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/>
            <a:r>
              <a:rPr lang="en-US" sz="6000" b="1" dirty="0">
                <a:solidFill>
                  <a:srgbClr val="FFFFFF"/>
                </a:solidFill>
              </a:rPr>
              <a:t>Comprehensive Analysis of Performance Data for Energized Vessel Sealing Devices Using JMP</a:t>
            </a:r>
            <a:r>
              <a:rPr lang="en-US" sz="6000" b="1" dirty="0">
                <a:solidFill>
                  <a:srgbClr val="FFFFFF"/>
                </a:solidFill>
                <a:sym typeface="Symbol"/>
              </a:rPr>
              <a:t></a:t>
            </a:r>
            <a:r>
              <a:rPr lang="en-US" sz="6000" b="1" dirty="0">
                <a:solidFill>
                  <a:srgbClr val="FFFFFF"/>
                </a:solidFill>
              </a:rPr>
              <a:t> Pro </a:t>
            </a:r>
            <a:r>
              <a:rPr lang="en-US" sz="6000" b="1" dirty="0" smtClean="0">
                <a:solidFill>
                  <a:srgbClr val="FFFFFF"/>
                </a:solidFill>
              </a:rPr>
              <a:t>12.0</a:t>
            </a:r>
          </a:p>
          <a:p>
            <a:pPr algn="ctr"/>
            <a:endParaRPr lang="en-US" sz="1400" dirty="0">
              <a:solidFill>
                <a:srgbClr val="FFFFFF"/>
              </a:solidFill>
            </a:endParaRPr>
          </a:p>
          <a:p>
            <a:pPr algn="ctr"/>
            <a:r>
              <a:rPr lang="en-US" sz="4800" dirty="0">
                <a:solidFill>
                  <a:srgbClr val="71C5E8"/>
                </a:solidFill>
              </a:rPr>
              <a:t> </a:t>
            </a:r>
            <a:r>
              <a:rPr lang="en-US" sz="5400" dirty="0" smtClean="0">
                <a:solidFill>
                  <a:srgbClr val="B9D9EB"/>
                </a:solidFill>
              </a:rPr>
              <a:t>Jim </a:t>
            </a:r>
            <a:r>
              <a:rPr lang="en-US" sz="5400" dirty="0">
                <a:solidFill>
                  <a:srgbClr val="B9D9EB"/>
                </a:solidFill>
              </a:rPr>
              <a:t>Pappas, Susan Roweton, and J. Bruce Dunne</a:t>
            </a:r>
          </a:p>
          <a:p>
            <a:pPr algn="ctr"/>
            <a:r>
              <a:rPr lang="en-US" sz="5400" dirty="0">
                <a:solidFill>
                  <a:srgbClr val="B9D9EB"/>
                </a:solidFill>
              </a:rPr>
              <a:t>Tissue Effect Research, Surgical Innovations, Advanced Energy &amp; Stapling, Medtronic, Boulder, </a:t>
            </a:r>
            <a:r>
              <a:rPr lang="en-US" sz="5400" dirty="0" smtClean="0">
                <a:solidFill>
                  <a:srgbClr val="B9D9EB"/>
                </a:solidFill>
              </a:rPr>
              <a:t>Colorado</a:t>
            </a:r>
            <a:endParaRPr lang="en-US" sz="5400" b="1" dirty="0">
              <a:solidFill>
                <a:srgbClr val="B9D9EB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Rounded Rectangle 2"/>
          <p:cNvSpPr>
            <a:spLocks noChangeArrowheads="1"/>
          </p:cNvSpPr>
          <p:nvPr/>
        </p:nvSpPr>
        <p:spPr bwMode="auto">
          <a:xfrm>
            <a:off x="351401" y="3701257"/>
            <a:ext cx="11875012" cy="1143000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Abstract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351401" y="11765934"/>
            <a:ext cx="11875012" cy="1144588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Benefits</a:t>
            </a:r>
            <a:endParaRPr lang="en-US" sz="5400" b="1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25230419" y="3701257"/>
            <a:ext cx="11875012" cy="1143000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Analysis Methods</a:t>
            </a:r>
            <a:endParaRPr lang="en-US" sz="5400" b="1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366151" y="5296270"/>
            <a:ext cx="11860262" cy="62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eaLnBrk="1" hangingPunct="1">
              <a:tabLst>
                <a:tab pos="471488" algn="l"/>
              </a:tabLst>
            </a:pPr>
            <a:r>
              <a:rPr lang="en-US" sz="3200" b="1" dirty="0" smtClean="0"/>
              <a:t>Burst </a:t>
            </a:r>
            <a:r>
              <a:rPr lang="en-US" sz="3200" b="1" dirty="0"/>
              <a:t>pressure </a:t>
            </a:r>
            <a:r>
              <a:rPr lang="en-US" sz="3200" dirty="0" smtClean="0"/>
              <a:t>is a key </a:t>
            </a:r>
            <a:r>
              <a:rPr lang="en-US" sz="3200" dirty="0"/>
              <a:t>performance </a:t>
            </a:r>
            <a:r>
              <a:rPr lang="en-US" sz="3200" dirty="0" smtClean="0"/>
              <a:t>characteristic associated </a:t>
            </a:r>
            <a:r>
              <a:rPr lang="en-US" sz="3200" dirty="0"/>
              <a:t>with the development of safe and effective </a:t>
            </a:r>
            <a:r>
              <a:rPr lang="en-US" sz="3200" b="1" dirty="0"/>
              <a:t>energy-based vessel sealing devices.  </a:t>
            </a:r>
            <a:r>
              <a:rPr lang="en-US" sz="3200" dirty="0" smtClean="0"/>
              <a:t>This performance characteristic is determined </a:t>
            </a:r>
            <a:r>
              <a:rPr lang="en-US" sz="3200" dirty="0"/>
              <a:t>by known and unknown </a:t>
            </a:r>
            <a:r>
              <a:rPr lang="en-US" sz="3200" dirty="0" smtClean="0"/>
              <a:t>variables and include:</a:t>
            </a:r>
          </a:p>
          <a:p>
            <a:pPr marL="0" indent="0" eaLnBrk="1" hangingPunct="1">
              <a:tabLst>
                <a:tab pos="471488" algn="l"/>
              </a:tabLst>
            </a:pPr>
            <a:endParaRPr lang="en-US" sz="3200" dirty="0" smtClean="0"/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Device-to-Device variability</a:t>
            </a:r>
            <a:endParaRPr lang="en-US" sz="3200" dirty="0"/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Vessel diameter and associated tissue properties</a:t>
            </a:r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/>
              <a:t>E</a:t>
            </a:r>
            <a:r>
              <a:rPr lang="en-US" sz="3200" dirty="0" smtClean="0"/>
              <a:t>lectrical parameters (defined by device generator algorithms )</a:t>
            </a:r>
          </a:p>
          <a:p>
            <a:pPr marL="0" indent="0" eaLnBrk="1" hangingPunct="1">
              <a:tabLst>
                <a:tab pos="471488" algn="l"/>
              </a:tabLst>
            </a:pPr>
            <a:endParaRPr lang="en-US" sz="3200" dirty="0" smtClean="0"/>
          </a:p>
          <a:p>
            <a:pPr marL="0" indent="0" eaLnBrk="1" hangingPunct="1">
              <a:tabLst>
                <a:tab pos="471488" algn="l"/>
              </a:tabLst>
            </a:pPr>
            <a:r>
              <a:rPr lang="en-US" sz="3200" dirty="0" smtClean="0"/>
              <a:t>Using </a:t>
            </a:r>
            <a:r>
              <a:rPr lang="en-US" sz="3200" dirty="0"/>
              <a:t>JMP</a:t>
            </a:r>
            <a:r>
              <a:rPr lang="en-US" sz="3200" dirty="0">
                <a:sym typeface="Symbol"/>
              </a:rPr>
              <a:t></a:t>
            </a:r>
            <a:r>
              <a:rPr lang="en-US" sz="3200" dirty="0"/>
              <a:t> Pro 12.0, a comprehensive analysis approach has been </a:t>
            </a:r>
            <a:r>
              <a:rPr lang="en-US" sz="3200" dirty="0" smtClean="0"/>
              <a:t>developed that </a:t>
            </a:r>
            <a:r>
              <a:rPr lang="en-US" sz="3200" dirty="0"/>
              <a:t>has enhanced the understanding of variables key </a:t>
            </a:r>
            <a:r>
              <a:rPr lang="en-US" sz="3200" dirty="0" smtClean="0"/>
              <a:t>to optimizing </a:t>
            </a:r>
            <a:r>
              <a:rPr lang="en-US" sz="3200" dirty="0"/>
              <a:t>device performance.  </a:t>
            </a:r>
          </a:p>
        </p:txBody>
      </p:sp>
      <p:sp>
        <p:nvSpPr>
          <p:cNvPr id="24" name="Rounded Rectangle 23"/>
          <p:cNvSpPr>
            <a:spLocks noChangeArrowheads="1"/>
          </p:cNvSpPr>
          <p:nvPr/>
        </p:nvSpPr>
        <p:spPr bwMode="auto">
          <a:xfrm>
            <a:off x="12782783" y="3700463"/>
            <a:ext cx="11875012" cy="1144588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Experimental Methods</a:t>
            </a:r>
            <a:endParaRPr lang="en-US" sz="5400" b="1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TextBox 8"/>
          <p:cNvSpPr txBox="1">
            <a:spLocks noChangeArrowheads="1"/>
          </p:cNvSpPr>
          <p:nvPr/>
        </p:nvSpPr>
        <p:spPr bwMode="auto">
          <a:xfrm>
            <a:off x="12557895" y="4971803"/>
            <a:ext cx="11860262" cy="142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algn="just" eaLnBrk="1" hangingPunct="1"/>
            <a:r>
              <a:rPr lang="en-US" sz="3600" b="1" dirty="0" smtClean="0">
                <a:solidFill>
                  <a:srgbClr val="004B87"/>
                </a:solidFill>
              </a:rPr>
              <a:t>Vessel Sealing and Data Capture</a:t>
            </a:r>
          </a:p>
          <a:p>
            <a:pPr marL="0" indent="0" algn="just" eaLnBrk="1" hangingPunct="1">
              <a:tabLst>
                <a:tab pos="471488" algn="l"/>
              </a:tabLst>
            </a:pPr>
            <a:r>
              <a:rPr lang="en-US" sz="3200" dirty="0" smtClean="0"/>
              <a:t>Seals created on ex </a:t>
            </a:r>
            <a:r>
              <a:rPr lang="en-US" sz="3200" dirty="0"/>
              <a:t>v</a:t>
            </a:r>
            <a:r>
              <a:rPr lang="en-US" sz="3200" dirty="0" smtClean="0"/>
              <a:t>ivo </a:t>
            </a:r>
            <a:r>
              <a:rPr lang="en-US" sz="3200" dirty="0"/>
              <a:t>p</a:t>
            </a:r>
            <a:r>
              <a:rPr lang="en-US" sz="3200" dirty="0" smtClean="0"/>
              <a:t>orcine </a:t>
            </a:r>
            <a:r>
              <a:rPr lang="en-US" sz="3200" dirty="0"/>
              <a:t>r</a:t>
            </a:r>
            <a:r>
              <a:rPr lang="en-US" sz="3200" dirty="0" smtClean="0"/>
              <a:t>enal arteries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25381274" y="4937266"/>
            <a:ext cx="12007397" cy="1917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eaLnBrk="1" hangingPunct="1">
              <a:tabLst>
                <a:tab pos="471488" algn="l"/>
              </a:tabLst>
            </a:pPr>
            <a:r>
              <a:rPr lang="en-US" sz="3600" b="1" dirty="0" smtClean="0">
                <a:solidFill>
                  <a:srgbClr val="004B87"/>
                </a:solidFill>
              </a:rPr>
              <a:t>Seal Performance Dashboard</a:t>
            </a:r>
          </a:p>
          <a:p>
            <a:pPr marL="0" indent="0" eaLnBrk="1" hangingPunct="1">
              <a:tabLst>
                <a:tab pos="471488" algn="l"/>
              </a:tabLst>
            </a:pPr>
            <a:r>
              <a:rPr lang="en-US" sz="3200" dirty="0" smtClean="0"/>
              <a:t>Created using JSL to facilitate quick analysis of performance data for project teams.</a:t>
            </a:r>
            <a:endParaRPr lang="en-US" sz="3200" b="1" dirty="0" smtClean="0">
              <a:solidFill>
                <a:srgbClr val="00A9E0"/>
              </a:solidFill>
            </a:endParaRPr>
          </a:p>
        </p:txBody>
      </p:sp>
      <p:pic>
        <p:nvPicPr>
          <p:cNvPr id="1032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2729" y="12195353"/>
            <a:ext cx="11261947" cy="5898525"/>
          </a:xfrm>
          <a:prstGeom prst="rect">
            <a:avLst/>
          </a:prstGeom>
          <a:noFill/>
          <a:ln w="38100">
            <a:solidFill>
              <a:srgbClr val="888B8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7493" y="6356257"/>
            <a:ext cx="11310664" cy="3917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7" name="Picture 2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3099" y="10695455"/>
            <a:ext cx="5857759" cy="8636897"/>
          </a:xfrm>
          <a:prstGeom prst="rect">
            <a:avLst/>
          </a:prstGeom>
          <a:noFill/>
          <a:ln w="50800" cmpd="sng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Freeform 26"/>
          <p:cNvSpPr>
            <a:spLocks noEditPoints="1"/>
          </p:cNvSpPr>
          <p:nvPr/>
        </p:nvSpPr>
        <p:spPr bwMode="auto">
          <a:xfrm>
            <a:off x="16188907" y="14284992"/>
            <a:ext cx="3814852" cy="1048193"/>
          </a:xfrm>
          <a:custGeom>
            <a:avLst/>
            <a:gdLst>
              <a:gd name="T0" fmla="*/ 27 w 17847"/>
              <a:gd name="T1" fmla="*/ 4066 h 4066"/>
              <a:gd name="T2" fmla="*/ 17732 w 17847"/>
              <a:gd name="T3" fmla="*/ 281 h 4066"/>
              <a:gd name="T4" fmla="*/ 17705 w 17847"/>
              <a:gd name="T5" fmla="*/ 152 h 4066"/>
              <a:gd name="T6" fmla="*/ 0 w 17847"/>
              <a:gd name="T7" fmla="*/ 3937 h 4066"/>
              <a:gd name="T8" fmla="*/ 27 w 17847"/>
              <a:gd name="T9" fmla="*/ 4066 h 4066"/>
              <a:gd name="T10" fmla="*/ 17424 w 17847"/>
              <a:gd name="T11" fmla="*/ 574 h 4066"/>
              <a:gd name="T12" fmla="*/ 17847 w 17847"/>
              <a:gd name="T13" fmla="*/ 189 h 4066"/>
              <a:gd name="T14" fmla="*/ 17304 w 17847"/>
              <a:gd name="T15" fmla="*/ 11 h 4066"/>
              <a:gd name="T16" fmla="*/ 17220 w 17847"/>
              <a:gd name="T17" fmla="*/ 53 h 4066"/>
              <a:gd name="T18" fmla="*/ 17262 w 17847"/>
              <a:gd name="T19" fmla="*/ 136 h 4066"/>
              <a:gd name="T20" fmla="*/ 17698 w 17847"/>
              <a:gd name="T21" fmla="*/ 279 h 4066"/>
              <a:gd name="T22" fmla="*/ 17674 w 17847"/>
              <a:gd name="T23" fmla="*/ 168 h 4066"/>
              <a:gd name="T24" fmla="*/ 17335 w 17847"/>
              <a:gd name="T25" fmla="*/ 477 h 4066"/>
              <a:gd name="T26" fmla="*/ 17331 w 17847"/>
              <a:gd name="T27" fmla="*/ 570 h 4066"/>
              <a:gd name="T28" fmla="*/ 17424 w 17847"/>
              <a:gd name="T29" fmla="*/ 574 h 4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847" h="4066">
                <a:moveTo>
                  <a:pt x="27" y="4066"/>
                </a:moveTo>
                <a:lnTo>
                  <a:pt x="17732" y="281"/>
                </a:lnTo>
                <a:lnTo>
                  <a:pt x="17705" y="152"/>
                </a:lnTo>
                <a:lnTo>
                  <a:pt x="0" y="3937"/>
                </a:lnTo>
                <a:lnTo>
                  <a:pt x="27" y="4066"/>
                </a:lnTo>
                <a:close/>
                <a:moveTo>
                  <a:pt x="17424" y="574"/>
                </a:moveTo>
                <a:lnTo>
                  <a:pt x="17847" y="189"/>
                </a:lnTo>
                <a:lnTo>
                  <a:pt x="17304" y="11"/>
                </a:lnTo>
                <a:cubicBezTo>
                  <a:pt x="17269" y="0"/>
                  <a:pt x="17232" y="18"/>
                  <a:pt x="17220" y="53"/>
                </a:cubicBezTo>
                <a:cubicBezTo>
                  <a:pt x="17209" y="88"/>
                  <a:pt x="17228" y="125"/>
                  <a:pt x="17262" y="136"/>
                </a:cubicBezTo>
                <a:lnTo>
                  <a:pt x="17698" y="279"/>
                </a:lnTo>
                <a:lnTo>
                  <a:pt x="17674" y="168"/>
                </a:lnTo>
                <a:lnTo>
                  <a:pt x="17335" y="477"/>
                </a:lnTo>
                <a:cubicBezTo>
                  <a:pt x="17308" y="501"/>
                  <a:pt x="17306" y="543"/>
                  <a:pt x="17331" y="570"/>
                </a:cubicBezTo>
                <a:cubicBezTo>
                  <a:pt x="17355" y="597"/>
                  <a:pt x="17397" y="599"/>
                  <a:pt x="17424" y="574"/>
                </a:cubicBezTo>
                <a:close/>
              </a:path>
            </a:pathLst>
          </a:custGeom>
          <a:solidFill>
            <a:srgbClr val="FF0000"/>
          </a:solidFill>
          <a:ln w="22225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7" name="Freeform 27"/>
          <p:cNvSpPr>
            <a:spLocks noEditPoints="1"/>
          </p:cNvSpPr>
          <p:nvPr/>
        </p:nvSpPr>
        <p:spPr bwMode="auto">
          <a:xfrm rot="20772166">
            <a:off x="16541689" y="11123766"/>
            <a:ext cx="4376384" cy="1572290"/>
          </a:xfrm>
          <a:custGeom>
            <a:avLst/>
            <a:gdLst>
              <a:gd name="T0" fmla="*/ 19 w 10234"/>
              <a:gd name="T1" fmla="*/ 0 h 3052"/>
              <a:gd name="T2" fmla="*/ 10180 w 10234"/>
              <a:gd name="T3" fmla="*/ 2928 h 3052"/>
              <a:gd name="T4" fmla="*/ 10162 w 10234"/>
              <a:gd name="T5" fmla="*/ 2991 h 3052"/>
              <a:gd name="T6" fmla="*/ 0 w 10234"/>
              <a:gd name="T7" fmla="*/ 63 h 3052"/>
              <a:gd name="T8" fmla="*/ 19 w 10234"/>
              <a:gd name="T9" fmla="*/ 0 h 3052"/>
              <a:gd name="T10" fmla="*/ 10036 w 10234"/>
              <a:gd name="T11" fmla="*/ 2771 h 3052"/>
              <a:gd name="T12" fmla="*/ 10234 w 10234"/>
              <a:gd name="T13" fmla="*/ 2978 h 3052"/>
              <a:gd name="T14" fmla="*/ 9957 w 10234"/>
              <a:gd name="T15" fmla="*/ 3048 h 3052"/>
              <a:gd name="T16" fmla="*/ 9917 w 10234"/>
              <a:gd name="T17" fmla="*/ 3024 h 3052"/>
              <a:gd name="T18" fmla="*/ 9940 w 10234"/>
              <a:gd name="T19" fmla="*/ 2984 h 3052"/>
              <a:gd name="T20" fmla="*/ 10163 w 10234"/>
              <a:gd name="T21" fmla="*/ 2927 h 3052"/>
              <a:gd name="T22" fmla="*/ 10147 w 10234"/>
              <a:gd name="T23" fmla="*/ 2982 h 3052"/>
              <a:gd name="T24" fmla="*/ 9989 w 10234"/>
              <a:gd name="T25" fmla="*/ 2816 h 3052"/>
              <a:gd name="T26" fmla="*/ 9990 w 10234"/>
              <a:gd name="T27" fmla="*/ 2770 h 3052"/>
              <a:gd name="T28" fmla="*/ 10036 w 10234"/>
              <a:gd name="T29" fmla="*/ 2771 h 3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234" h="3052">
                <a:moveTo>
                  <a:pt x="19" y="0"/>
                </a:moveTo>
                <a:lnTo>
                  <a:pt x="10180" y="2928"/>
                </a:lnTo>
                <a:lnTo>
                  <a:pt x="10162" y="2991"/>
                </a:lnTo>
                <a:lnTo>
                  <a:pt x="0" y="63"/>
                </a:lnTo>
                <a:lnTo>
                  <a:pt x="19" y="0"/>
                </a:lnTo>
                <a:close/>
                <a:moveTo>
                  <a:pt x="10036" y="2771"/>
                </a:moveTo>
                <a:lnTo>
                  <a:pt x="10234" y="2978"/>
                </a:lnTo>
                <a:lnTo>
                  <a:pt x="9957" y="3048"/>
                </a:lnTo>
                <a:cubicBezTo>
                  <a:pt x="9939" y="3052"/>
                  <a:pt x="9921" y="3041"/>
                  <a:pt x="9917" y="3024"/>
                </a:cubicBezTo>
                <a:cubicBezTo>
                  <a:pt x="9912" y="3006"/>
                  <a:pt x="9923" y="2988"/>
                  <a:pt x="9940" y="2984"/>
                </a:cubicBezTo>
                <a:lnTo>
                  <a:pt x="10163" y="2927"/>
                </a:lnTo>
                <a:lnTo>
                  <a:pt x="10147" y="2982"/>
                </a:lnTo>
                <a:lnTo>
                  <a:pt x="9989" y="2816"/>
                </a:lnTo>
                <a:cubicBezTo>
                  <a:pt x="9976" y="2803"/>
                  <a:pt x="9977" y="2782"/>
                  <a:pt x="9990" y="2770"/>
                </a:cubicBezTo>
                <a:cubicBezTo>
                  <a:pt x="10003" y="2757"/>
                  <a:pt x="10024" y="2758"/>
                  <a:pt x="10036" y="2771"/>
                </a:cubicBezTo>
                <a:close/>
              </a:path>
            </a:pathLst>
          </a:custGeom>
          <a:solidFill>
            <a:srgbClr val="FF0000"/>
          </a:solidFill>
          <a:ln w="22225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7" name="Freeform 35"/>
          <p:cNvSpPr>
            <a:spLocks noEditPoints="1"/>
          </p:cNvSpPr>
          <p:nvPr/>
        </p:nvSpPr>
        <p:spPr bwMode="auto">
          <a:xfrm>
            <a:off x="16635648" y="12869042"/>
            <a:ext cx="2358434" cy="798623"/>
          </a:xfrm>
          <a:custGeom>
            <a:avLst/>
            <a:gdLst>
              <a:gd name="T0" fmla="*/ 33 w 11035"/>
              <a:gd name="T1" fmla="*/ 0 h 3097"/>
              <a:gd name="T2" fmla="*/ 10924 w 11035"/>
              <a:gd name="T3" fmla="*/ 2836 h 3097"/>
              <a:gd name="T4" fmla="*/ 10891 w 11035"/>
              <a:gd name="T5" fmla="*/ 2964 h 3097"/>
              <a:gd name="T6" fmla="*/ 0 w 11035"/>
              <a:gd name="T7" fmla="*/ 127 h 3097"/>
              <a:gd name="T8" fmla="*/ 33 w 11035"/>
              <a:gd name="T9" fmla="*/ 0 h 3097"/>
              <a:gd name="T10" fmla="*/ 10629 w 11035"/>
              <a:gd name="T11" fmla="*/ 2530 h 3097"/>
              <a:gd name="T12" fmla="*/ 11035 w 11035"/>
              <a:gd name="T13" fmla="*/ 2933 h 3097"/>
              <a:gd name="T14" fmla="*/ 10484 w 11035"/>
              <a:gd name="T15" fmla="*/ 3087 h 3097"/>
              <a:gd name="T16" fmla="*/ 10403 w 11035"/>
              <a:gd name="T17" fmla="*/ 3041 h 3097"/>
              <a:gd name="T18" fmla="*/ 10449 w 11035"/>
              <a:gd name="T19" fmla="*/ 2960 h 3097"/>
              <a:gd name="T20" fmla="*/ 10890 w 11035"/>
              <a:gd name="T21" fmla="*/ 2836 h 3097"/>
              <a:gd name="T22" fmla="*/ 10861 w 11035"/>
              <a:gd name="T23" fmla="*/ 2947 h 3097"/>
              <a:gd name="T24" fmla="*/ 10536 w 11035"/>
              <a:gd name="T25" fmla="*/ 2623 h 3097"/>
              <a:gd name="T26" fmla="*/ 10536 w 11035"/>
              <a:gd name="T27" fmla="*/ 2530 h 3097"/>
              <a:gd name="T28" fmla="*/ 10629 w 11035"/>
              <a:gd name="T29" fmla="*/ 2530 h 3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35" h="3097">
                <a:moveTo>
                  <a:pt x="33" y="0"/>
                </a:moveTo>
                <a:lnTo>
                  <a:pt x="10924" y="2836"/>
                </a:lnTo>
                <a:lnTo>
                  <a:pt x="10891" y="2964"/>
                </a:lnTo>
                <a:lnTo>
                  <a:pt x="0" y="127"/>
                </a:lnTo>
                <a:lnTo>
                  <a:pt x="33" y="0"/>
                </a:lnTo>
                <a:close/>
                <a:moveTo>
                  <a:pt x="10629" y="2530"/>
                </a:moveTo>
                <a:lnTo>
                  <a:pt x="11035" y="2933"/>
                </a:lnTo>
                <a:lnTo>
                  <a:pt x="10484" y="3087"/>
                </a:lnTo>
                <a:cubicBezTo>
                  <a:pt x="10449" y="3097"/>
                  <a:pt x="10413" y="3077"/>
                  <a:pt x="10403" y="3041"/>
                </a:cubicBezTo>
                <a:cubicBezTo>
                  <a:pt x="10393" y="3006"/>
                  <a:pt x="10413" y="2970"/>
                  <a:pt x="10449" y="2960"/>
                </a:cubicBezTo>
                <a:lnTo>
                  <a:pt x="10890" y="2836"/>
                </a:lnTo>
                <a:lnTo>
                  <a:pt x="10861" y="2947"/>
                </a:lnTo>
                <a:lnTo>
                  <a:pt x="10536" y="2623"/>
                </a:lnTo>
                <a:cubicBezTo>
                  <a:pt x="10510" y="2598"/>
                  <a:pt x="10510" y="2556"/>
                  <a:pt x="10536" y="2530"/>
                </a:cubicBezTo>
                <a:cubicBezTo>
                  <a:pt x="10562" y="2504"/>
                  <a:pt x="10603" y="2504"/>
                  <a:pt x="10629" y="2530"/>
                </a:cubicBezTo>
                <a:close/>
              </a:path>
            </a:pathLst>
          </a:custGeom>
          <a:solidFill>
            <a:srgbClr val="FF0000"/>
          </a:solidFill>
          <a:ln w="22225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7" name="Freeform 45"/>
          <p:cNvSpPr>
            <a:spLocks noEditPoints="1"/>
          </p:cNvSpPr>
          <p:nvPr/>
        </p:nvSpPr>
        <p:spPr bwMode="auto">
          <a:xfrm>
            <a:off x="16849565" y="17007788"/>
            <a:ext cx="2868270" cy="1281719"/>
          </a:xfrm>
          <a:custGeom>
            <a:avLst/>
            <a:gdLst>
              <a:gd name="T0" fmla="*/ 45 w 13411"/>
              <a:gd name="T1" fmla="*/ 4974 h 4974"/>
              <a:gd name="T2" fmla="*/ 13310 w 13411"/>
              <a:gd name="T3" fmla="*/ 218 h 4974"/>
              <a:gd name="T4" fmla="*/ 13265 w 13411"/>
              <a:gd name="T5" fmla="*/ 93 h 4974"/>
              <a:gd name="T6" fmla="*/ 0 w 13411"/>
              <a:gd name="T7" fmla="*/ 4849 h 4974"/>
              <a:gd name="T8" fmla="*/ 45 w 13411"/>
              <a:gd name="T9" fmla="*/ 4974 h 4974"/>
              <a:gd name="T10" fmla="*/ 13043 w 13411"/>
              <a:gd name="T11" fmla="*/ 549 h 4974"/>
              <a:gd name="T12" fmla="*/ 13411 w 13411"/>
              <a:gd name="T13" fmla="*/ 111 h 4974"/>
              <a:gd name="T14" fmla="*/ 12849 w 13411"/>
              <a:gd name="T15" fmla="*/ 7 h 4974"/>
              <a:gd name="T16" fmla="*/ 12772 w 13411"/>
              <a:gd name="T17" fmla="*/ 60 h 4974"/>
              <a:gd name="T18" fmla="*/ 12825 w 13411"/>
              <a:gd name="T19" fmla="*/ 137 h 4974"/>
              <a:gd name="T20" fmla="*/ 13276 w 13411"/>
              <a:gd name="T21" fmla="*/ 220 h 4974"/>
              <a:gd name="T22" fmla="*/ 13237 w 13411"/>
              <a:gd name="T23" fmla="*/ 113 h 4974"/>
              <a:gd name="T24" fmla="*/ 12942 w 13411"/>
              <a:gd name="T25" fmla="*/ 464 h 4974"/>
              <a:gd name="T26" fmla="*/ 12950 w 13411"/>
              <a:gd name="T27" fmla="*/ 557 h 4974"/>
              <a:gd name="T28" fmla="*/ 13043 w 13411"/>
              <a:gd name="T29" fmla="*/ 549 h 4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11" h="4974">
                <a:moveTo>
                  <a:pt x="45" y="4974"/>
                </a:moveTo>
                <a:lnTo>
                  <a:pt x="13310" y="218"/>
                </a:lnTo>
                <a:lnTo>
                  <a:pt x="13265" y="93"/>
                </a:lnTo>
                <a:lnTo>
                  <a:pt x="0" y="4849"/>
                </a:lnTo>
                <a:lnTo>
                  <a:pt x="45" y="4974"/>
                </a:lnTo>
                <a:close/>
                <a:moveTo>
                  <a:pt x="13043" y="549"/>
                </a:moveTo>
                <a:lnTo>
                  <a:pt x="13411" y="111"/>
                </a:lnTo>
                <a:lnTo>
                  <a:pt x="12849" y="7"/>
                </a:lnTo>
                <a:cubicBezTo>
                  <a:pt x="12813" y="0"/>
                  <a:pt x="12779" y="24"/>
                  <a:pt x="12772" y="60"/>
                </a:cubicBezTo>
                <a:cubicBezTo>
                  <a:pt x="12765" y="96"/>
                  <a:pt x="12789" y="130"/>
                  <a:pt x="12825" y="137"/>
                </a:cubicBezTo>
                <a:lnTo>
                  <a:pt x="13276" y="220"/>
                </a:lnTo>
                <a:lnTo>
                  <a:pt x="13237" y="113"/>
                </a:lnTo>
                <a:lnTo>
                  <a:pt x="12942" y="464"/>
                </a:lnTo>
                <a:cubicBezTo>
                  <a:pt x="12919" y="492"/>
                  <a:pt x="12922" y="534"/>
                  <a:pt x="12950" y="557"/>
                </a:cubicBezTo>
                <a:cubicBezTo>
                  <a:pt x="12978" y="581"/>
                  <a:pt x="13020" y="577"/>
                  <a:pt x="13043" y="549"/>
                </a:cubicBezTo>
                <a:close/>
              </a:path>
            </a:pathLst>
          </a:custGeom>
          <a:solidFill>
            <a:srgbClr val="FF0000"/>
          </a:solidFill>
          <a:ln w="22225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TextBox 3078"/>
          <p:cNvSpPr txBox="1"/>
          <p:nvPr/>
        </p:nvSpPr>
        <p:spPr>
          <a:xfrm>
            <a:off x="14098557" y="11485686"/>
            <a:ext cx="3026604" cy="584775"/>
          </a:xfrm>
          <a:prstGeom prst="rect">
            <a:avLst/>
          </a:prstGeom>
          <a:solidFill>
            <a:srgbClr val="E8E8E7"/>
          </a:solidFill>
          <a:ln w="22225">
            <a:solidFill>
              <a:srgbClr val="888B8D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Syringe pump</a:t>
            </a:r>
            <a:endParaRPr lang="en-US" sz="3200" dirty="0"/>
          </a:p>
        </p:txBody>
      </p:sp>
      <p:sp>
        <p:nvSpPr>
          <p:cNvPr id="73" name="TextBox 72"/>
          <p:cNvSpPr txBox="1"/>
          <p:nvPr/>
        </p:nvSpPr>
        <p:spPr>
          <a:xfrm>
            <a:off x="14098556" y="12484029"/>
            <a:ext cx="3026604" cy="2062103"/>
          </a:xfrm>
          <a:prstGeom prst="rect">
            <a:avLst/>
          </a:prstGeom>
          <a:solidFill>
            <a:srgbClr val="E8E8E7"/>
          </a:solidFill>
          <a:ln w="22225">
            <a:solidFill>
              <a:srgbClr val="888B8D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3200" dirty="0"/>
              <a:t>Computer running </a:t>
            </a:r>
            <a:r>
              <a:rPr lang="en-US" sz="3200" dirty="0" err="1"/>
              <a:t>BurstLogger</a:t>
            </a:r>
            <a:r>
              <a:rPr lang="en-US" sz="3200" dirty="0"/>
              <a:t> </a:t>
            </a:r>
            <a:r>
              <a:rPr lang="en-US" sz="3200" dirty="0" smtClean="0"/>
              <a:t>software</a:t>
            </a:r>
            <a:endParaRPr lang="en-US" sz="3200" dirty="0"/>
          </a:p>
        </p:txBody>
      </p:sp>
      <p:sp>
        <p:nvSpPr>
          <p:cNvPr id="74" name="TextBox 73"/>
          <p:cNvSpPr txBox="1"/>
          <p:nvPr/>
        </p:nvSpPr>
        <p:spPr>
          <a:xfrm>
            <a:off x="14098556" y="14898945"/>
            <a:ext cx="3026604" cy="1077218"/>
          </a:xfrm>
          <a:prstGeom prst="rect">
            <a:avLst/>
          </a:prstGeom>
          <a:solidFill>
            <a:srgbClr val="E8E8E7"/>
          </a:solidFill>
          <a:ln w="22225">
            <a:solidFill>
              <a:srgbClr val="888B8D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3200" dirty="0" err="1" smtClean="0"/>
              <a:t>DynoLite</a:t>
            </a:r>
            <a:r>
              <a:rPr lang="en-US" sz="3200" dirty="0" smtClean="0"/>
              <a:t>™ camera</a:t>
            </a:r>
            <a:endParaRPr lang="en-US" sz="3200" dirty="0"/>
          </a:p>
        </p:txBody>
      </p:sp>
      <p:sp>
        <p:nvSpPr>
          <p:cNvPr id="75" name="TextBox 74"/>
          <p:cNvSpPr txBox="1"/>
          <p:nvPr/>
        </p:nvSpPr>
        <p:spPr>
          <a:xfrm>
            <a:off x="14098556" y="17954594"/>
            <a:ext cx="3026604" cy="1077218"/>
          </a:xfrm>
          <a:prstGeom prst="rect">
            <a:avLst/>
          </a:prstGeom>
          <a:solidFill>
            <a:srgbClr val="E8E8E7"/>
          </a:solidFill>
          <a:ln w="22225">
            <a:solidFill>
              <a:srgbClr val="888B8D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3200" dirty="0" smtClean="0"/>
              <a:t>Sample holding fixture</a:t>
            </a:r>
            <a:endParaRPr lang="en-US" sz="3200" dirty="0"/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16330" y="13156698"/>
            <a:ext cx="11860262" cy="7764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457200" indent="-228600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Encourages the use of ALL the data captured during a vessel sealing study. </a:t>
            </a:r>
          </a:p>
          <a:p>
            <a:pPr marL="457200" indent="-228600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Enables an assessment of device reliability over the full range of vessel diameters using </a:t>
            </a:r>
            <a:r>
              <a:rPr lang="en-US" sz="3200" b="1" dirty="0" smtClean="0"/>
              <a:t>graphical analysis </a:t>
            </a:r>
            <a:r>
              <a:rPr lang="en-US" sz="3200" dirty="0" smtClean="0"/>
              <a:t>combined with </a:t>
            </a:r>
            <a:r>
              <a:rPr lang="en-US" sz="3200" b="1" dirty="0" smtClean="0"/>
              <a:t>simulation models</a:t>
            </a:r>
            <a:r>
              <a:rPr lang="en-US" sz="3200" dirty="0" smtClean="0"/>
              <a:t>.</a:t>
            </a:r>
          </a:p>
          <a:p>
            <a:pPr marL="457200" indent="-228600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Incorporates </a:t>
            </a:r>
            <a:r>
              <a:rPr lang="en-US" sz="3200" dirty="0"/>
              <a:t>multiple factor models to develop a more comprehensive understanding of </a:t>
            </a:r>
            <a:r>
              <a:rPr lang="en-US" sz="3200" dirty="0" smtClean="0"/>
              <a:t>seal performance </a:t>
            </a:r>
            <a:r>
              <a:rPr lang="en-US" sz="3200" dirty="0"/>
              <a:t>and the associated </a:t>
            </a:r>
            <a:r>
              <a:rPr lang="en-US" sz="3200" b="1" dirty="0"/>
              <a:t>sources of variability</a:t>
            </a:r>
            <a:r>
              <a:rPr lang="en-US" sz="3200" dirty="0"/>
              <a:t>.  </a:t>
            </a:r>
            <a:endParaRPr lang="en-US" sz="3200" dirty="0" smtClean="0"/>
          </a:p>
          <a:p>
            <a:pPr marL="457200" indent="-228600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Provides </a:t>
            </a:r>
            <a:r>
              <a:rPr lang="en-US" sz="3200" dirty="0"/>
              <a:t>for a more sensitive and</a:t>
            </a:r>
            <a:r>
              <a:rPr lang="en-US" sz="3200" b="1" dirty="0"/>
              <a:t> accurate comparison of device efficacy </a:t>
            </a:r>
            <a:r>
              <a:rPr lang="en-US" sz="3200" dirty="0"/>
              <a:t>between groups as compared to other, more simple methods</a:t>
            </a:r>
            <a:r>
              <a:rPr lang="en-US" sz="3200" dirty="0" smtClean="0"/>
              <a:t>.</a:t>
            </a:r>
          </a:p>
          <a:p>
            <a:pPr marL="457200" indent="-217488" eaLnBrk="1" hangingPunct="1">
              <a:buFont typeface="Arial" panose="020B0604020202020204" pitchFamily="34" charset="0"/>
              <a:buChar char="•"/>
            </a:pPr>
            <a:r>
              <a:rPr lang="en-US" sz="3200" b="1" dirty="0" smtClean="0"/>
              <a:t>Reduces samples </a:t>
            </a:r>
            <a:r>
              <a:rPr lang="en-US" sz="3200" dirty="0"/>
              <a:t>by utilizing models to estimate burst probabilities (&lt; 600mmHg) </a:t>
            </a:r>
            <a:endParaRPr lang="en-US" sz="3200" dirty="0" smtClean="0"/>
          </a:p>
          <a:p>
            <a:pPr marL="571500" indent="-571500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Helps </a:t>
            </a:r>
            <a:r>
              <a:rPr lang="en-US" sz="3200" b="1" dirty="0" smtClean="0"/>
              <a:t>find </a:t>
            </a:r>
            <a:r>
              <a:rPr lang="en-US" sz="3200" b="1" dirty="0"/>
              <a:t>and resolve </a:t>
            </a:r>
            <a:r>
              <a:rPr lang="en-US" sz="3200" dirty="0"/>
              <a:t>potential problems </a:t>
            </a:r>
            <a:r>
              <a:rPr lang="en-US" sz="3200" dirty="0" smtClean="0"/>
              <a:t>early in product development.</a:t>
            </a:r>
            <a:endParaRPr lang="en-US" sz="32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3146" y="7498080"/>
            <a:ext cx="5343827" cy="3475574"/>
          </a:xfrm>
          <a:prstGeom prst="rect">
            <a:avLst/>
          </a:prstGeom>
          <a:noFill/>
          <a:ln w="12700">
            <a:solidFill>
              <a:srgbClr val="888B8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4925" y="7086601"/>
            <a:ext cx="5585261" cy="4183470"/>
          </a:xfrm>
          <a:prstGeom prst="rect">
            <a:avLst/>
          </a:prstGeom>
          <a:noFill/>
          <a:ln w="38100">
            <a:solidFill>
              <a:srgbClr val="888B8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2978417" y="19538092"/>
            <a:ext cx="97936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Sealed vessels infused with saline at constant rate until seal failure occurs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12820260" y="10533062"/>
            <a:ext cx="2635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eaLnBrk="1" hangingPunct="1">
              <a:tabLst>
                <a:tab pos="471488" algn="l"/>
              </a:tabLst>
            </a:pPr>
            <a:r>
              <a:rPr lang="en-US" sz="3600" b="1" dirty="0">
                <a:solidFill>
                  <a:srgbClr val="004B87"/>
                </a:solidFill>
              </a:rPr>
              <a:t>Burst Testing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8970" y="18689529"/>
            <a:ext cx="5089701" cy="231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62031" y="7076243"/>
            <a:ext cx="11748208" cy="13274872"/>
          </a:xfrm>
          <a:prstGeom prst="rect">
            <a:avLst/>
          </a:prstGeom>
          <a:solidFill>
            <a:srgbClr val="E8E8E7">
              <a:alpha val="97000"/>
            </a:srgbClr>
          </a:solidFill>
          <a:ln>
            <a:solidFill>
              <a:srgbClr val="888B8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/>
          <p:cNvSpPr>
            <a:spLocks noChangeArrowheads="1"/>
          </p:cNvSpPr>
          <p:nvPr/>
        </p:nvSpPr>
        <p:spPr bwMode="auto">
          <a:xfrm>
            <a:off x="130175" y="260350"/>
            <a:ext cx="37203063" cy="3062288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/>
            <a:r>
              <a:rPr lang="en-US" sz="6000" b="1" dirty="0">
                <a:solidFill>
                  <a:srgbClr val="FFFFFF"/>
                </a:solidFill>
              </a:rPr>
              <a:t>Comprehensive Analysis of Performance Data for Energized Vessel Sealing Devices Using JMP</a:t>
            </a:r>
            <a:r>
              <a:rPr lang="en-US" sz="6000" b="1" dirty="0">
                <a:solidFill>
                  <a:srgbClr val="FFFFFF"/>
                </a:solidFill>
                <a:sym typeface="Symbol"/>
              </a:rPr>
              <a:t></a:t>
            </a:r>
            <a:r>
              <a:rPr lang="en-US" sz="6000" b="1" dirty="0">
                <a:solidFill>
                  <a:srgbClr val="FFFFFF"/>
                </a:solidFill>
              </a:rPr>
              <a:t> Pro </a:t>
            </a:r>
            <a:r>
              <a:rPr lang="en-US" sz="6000" b="1" dirty="0" smtClean="0">
                <a:solidFill>
                  <a:srgbClr val="FFFFFF"/>
                </a:solidFill>
              </a:rPr>
              <a:t>12.0</a:t>
            </a:r>
          </a:p>
          <a:p>
            <a:pPr algn="ctr"/>
            <a:endParaRPr lang="en-US" sz="1400" dirty="0">
              <a:solidFill>
                <a:srgbClr val="FFFFFF"/>
              </a:solidFill>
            </a:endParaRPr>
          </a:p>
          <a:p>
            <a:pPr algn="ctr"/>
            <a:r>
              <a:rPr lang="en-US" sz="4800" dirty="0">
                <a:solidFill>
                  <a:srgbClr val="71C5E8"/>
                </a:solidFill>
              </a:rPr>
              <a:t> </a:t>
            </a:r>
            <a:r>
              <a:rPr lang="en-US" sz="5400" dirty="0" smtClean="0">
                <a:solidFill>
                  <a:srgbClr val="B9D9EB"/>
                </a:solidFill>
              </a:rPr>
              <a:t>Jim </a:t>
            </a:r>
            <a:r>
              <a:rPr lang="en-US" sz="5400" dirty="0">
                <a:solidFill>
                  <a:srgbClr val="B9D9EB"/>
                </a:solidFill>
              </a:rPr>
              <a:t>Pappas, Susan Roweton, and J. Bruce Dunne</a:t>
            </a:r>
          </a:p>
          <a:p>
            <a:pPr algn="ctr"/>
            <a:r>
              <a:rPr lang="en-US" sz="5400" dirty="0">
                <a:solidFill>
                  <a:srgbClr val="B9D9EB"/>
                </a:solidFill>
              </a:rPr>
              <a:t>Tissue Effect Research, Surgical Innovations, Advanced Energy &amp; Stapling, Medtronic, Boulder, </a:t>
            </a:r>
            <a:r>
              <a:rPr lang="en-US" sz="5400" dirty="0" smtClean="0">
                <a:solidFill>
                  <a:srgbClr val="B9D9EB"/>
                </a:solidFill>
              </a:rPr>
              <a:t>Colorado</a:t>
            </a:r>
            <a:endParaRPr lang="en-US" sz="5400" b="1" dirty="0">
              <a:solidFill>
                <a:srgbClr val="B9D9EB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Rounded Rectangle 2"/>
          <p:cNvSpPr>
            <a:spLocks noChangeArrowheads="1"/>
          </p:cNvSpPr>
          <p:nvPr/>
        </p:nvSpPr>
        <p:spPr bwMode="auto">
          <a:xfrm>
            <a:off x="351401" y="3701257"/>
            <a:ext cx="11875012" cy="1143000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Analysis Methods</a:t>
            </a:r>
            <a:endParaRPr lang="en-US" sz="5400" b="1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25230419" y="3701257"/>
            <a:ext cx="11875012" cy="1143000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Results</a:t>
            </a:r>
            <a:endParaRPr lang="en-US" sz="5400" b="1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35" name="TextBox 8"/>
          <p:cNvSpPr txBox="1">
            <a:spLocks noChangeArrowheads="1"/>
          </p:cNvSpPr>
          <p:nvPr/>
        </p:nvSpPr>
        <p:spPr bwMode="auto">
          <a:xfrm>
            <a:off x="27759025" y="17822863"/>
            <a:ext cx="9574213" cy="1009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Tx/>
              <a:buChar char="-"/>
            </a:pPr>
            <a:endParaRPr lang="en-US" sz="41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8970" y="18689529"/>
            <a:ext cx="5089701" cy="231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8"/>
          <p:cNvSpPr txBox="1">
            <a:spLocks noChangeArrowheads="1"/>
          </p:cNvSpPr>
          <p:nvPr/>
        </p:nvSpPr>
        <p:spPr bwMode="auto">
          <a:xfrm>
            <a:off x="12826487" y="4976228"/>
            <a:ext cx="11632633" cy="1917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algn="just" eaLnBrk="1" hangingPunct="1">
              <a:tabLst>
                <a:tab pos="471488" algn="l"/>
              </a:tabLst>
            </a:pPr>
            <a:r>
              <a:rPr lang="en-US" sz="3600" b="1" dirty="0" smtClean="0">
                <a:solidFill>
                  <a:srgbClr val="004B87"/>
                </a:solidFill>
              </a:rPr>
              <a:t>Variance Components</a:t>
            </a:r>
          </a:p>
          <a:p>
            <a:pPr marL="0" indent="0" eaLnBrk="1" hangingPunct="1">
              <a:tabLst>
                <a:tab pos="471488" algn="l"/>
              </a:tabLst>
            </a:pPr>
            <a:r>
              <a:rPr lang="en-US" sz="3200" dirty="0" smtClean="0"/>
              <a:t>Ability to assess contributions of individual variables to overall variability.</a:t>
            </a:r>
            <a:endParaRPr lang="en-US" sz="3200" b="1" dirty="0">
              <a:solidFill>
                <a:srgbClr val="00A9E0"/>
              </a:solidFill>
            </a:endParaRPr>
          </a:p>
        </p:txBody>
      </p:sp>
      <p:sp>
        <p:nvSpPr>
          <p:cNvPr id="29" name="Rounded Rectangle 28"/>
          <p:cNvSpPr>
            <a:spLocks noChangeArrowheads="1"/>
          </p:cNvSpPr>
          <p:nvPr/>
        </p:nvSpPr>
        <p:spPr bwMode="auto">
          <a:xfrm>
            <a:off x="12740763" y="3701257"/>
            <a:ext cx="11875012" cy="1143000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Results</a:t>
            </a:r>
            <a:endParaRPr lang="en-US" sz="5400" b="1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477162" y="4976228"/>
            <a:ext cx="11749251" cy="1917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eaLnBrk="1" hangingPunct="1">
              <a:tabLst>
                <a:tab pos="471488" algn="l"/>
              </a:tabLst>
            </a:pPr>
            <a:r>
              <a:rPr lang="en-US" sz="3600" b="1" dirty="0" smtClean="0">
                <a:solidFill>
                  <a:srgbClr val="004B87"/>
                </a:solidFill>
              </a:rPr>
              <a:t>Model Building</a:t>
            </a:r>
          </a:p>
          <a:p>
            <a:pPr marL="0" indent="0" eaLnBrk="1" hangingPunct="1">
              <a:tabLst>
                <a:tab pos="471488" algn="l"/>
              </a:tabLst>
            </a:pPr>
            <a:r>
              <a:rPr lang="en-US" sz="3200" dirty="0" smtClean="0"/>
              <a:t>Created using JSL to facilitate quick analysis of  performance data for project teams.</a:t>
            </a:r>
            <a:endParaRPr lang="en-US" sz="3200" b="1" dirty="0" smtClean="0">
              <a:solidFill>
                <a:srgbClr val="00A9E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80" y="6904793"/>
            <a:ext cx="11290037" cy="5563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36351" y="11990052"/>
                <a:ext cx="13122524" cy="8664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5715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latin typeface="Cambria Math"/>
                            </a:rPr>
                            <m:t>,</m:t>
                          </m:r>
                          <m:r>
                            <a:rPr lang="en-US" sz="3200" i="1">
                              <a:latin typeface="Cambria Math"/>
                            </a:rPr>
                            <m:t>𝑗</m:t>
                          </m:r>
                          <m:r>
                            <a:rPr lang="en-US" sz="3200" i="1">
                              <a:latin typeface="Cambria Math"/>
                            </a:rPr>
                            <m:t>,</m:t>
                          </m:r>
                          <m:r>
                            <a:rPr lang="en-US" sz="3200" i="1">
                              <a:latin typeface="Cambria Math"/>
                            </a:rPr>
                            <m:t>𝑘</m:t>
                          </m:r>
                          <m:r>
                            <a:rPr lang="en-US" sz="3200" i="1">
                              <a:latin typeface="Cambria Math"/>
                            </a:rPr>
                            <m:t>,</m:t>
                          </m:r>
                          <m:r>
                            <a:rPr lang="en-US" sz="3200" i="1">
                              <a:latin typeface="Cambria Math"/>
                            </a:rPr>
                            <m:t>𝑙</m:t>
                          </m:r>
                          <m:r>
                            <a:rPr lang="en-US" sz="3200" i="1">
                              <a:latin typeface="Cambria Math"/>
                            </a:rPr>
                            <m:t>,</m:t>
                          </m:r>
                          <m:r>
                            <a:rPr lang="en-US" sz="32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r>
                        <a:rPr lang="en-US" sz="3200" i="1">
                          <a:latin typeface="Cambria Math"/>
                        </a:rPr>
                        <m:t>𝜇</m:t>
                      </m:r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(</m:t>
                          </m:r>
                          <m:r>
                            <a:rPr lang="en-US" sz="3200" i="1">
                              <a:latin typeface="Cambria Math"/>
                            </a:rPr>
                            <m:t>𝐺𝑉</m:t>
                          </m:r>
                          <m:r>
                            <a:rPr lang="en-US" sz="3200" i="1"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latin typeface="Cambria Math"/>
                            </a:rPr>
                            <m:t>,</m:t>
                          </m:r>
                          <m:r>
                            <a:rPr lang="en-US" sz="3200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latin typeface="Cambria Math"/>
                            </a:rPr>
                            <m:t>,</m:t>
                          </m:r>
                          <m:r>
                            <a:rPr lang="en-US" sz="3200" i="1">
                              <a:latin typeface="Cambria Math"/>
                            </a:rPr>
                            <m:t>𝑗</m:t>
                          </m:r>
                          <m:r>
                            <a:rPr lang="en-US" sz="3200" i="1">
                              <a:latin typeface="Cambria Math"/>
                            </a:rPr>
                            <m:t>,</m:t>
                          </m:r>
                          <m:r>
                            <a:rPr lang="en-US" sz="3200" i="1">
                              <a:latin typeface="Cambria Math"/>
                            </a:rPr>
                            <m:t>𝑘</m:t>
                          </m:r>
                          <m:r>
                            <a:rPr lang="en-US" sz="3200" i="1">
                              <a:latin typeface="Cambria Math"/>
                            </a:rPr>
                            <m:t>,</m:t>
                          </m:r>
                          <m:r>
                            <a:rPr lang="en-US" sz="3200" i="1">
                              <a:latin typeface="Cambria Math"/>
                            </a:rPr>
                            <m:t>𝑙</m:t>
                          </m:r>
                          <m:r>
                            <a:rPr lang="en-US" sz="3200" i="1">
                              <a:latin typeface="Cambria Math"/>
                            </a:rPr>
                            <m:t>,</m:t>
                          </m:r>
                          <m:r>
                            <a:rPr lang="en-US" sz="3200" i="1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3200" dirty="0" smtClean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351" y="11990052"/>
                <a:ext cx="13122524" cy="8664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577315"/>
              </p:ext>
            </p:extLst>
          </p:nvPr>
        </p:nvGraphicFramePr>
        <p:xfrm>
          <a:off x="12787454" y="7091522"/>
          <a:ext cx="11612882" cy="49773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0838"/>
                <a:gridCol w="2073011"/>
                <a:gridCol w="2073011"/>
                <a:gridCol w="2073011"/>
                <a:gridCol w="2073011"/>
              </a:tblGrid>
              <a:tr h="9954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Random </a:t>
                      </a:r>
                      <a:r>
                        <a:rPr lang="en-US" sz="2800" dirty="0" smtClean="0">
                          <a:effectLst/>
                        </a:rPr>
                        <a:t>Effect</a:t>
                      </a:r>
                      <a:endParaRPr lang="en-US" sz="2800" dirty="0">
                        <a:effectLst/>
                      </a:endParaRP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Group 1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Group 2</a:t>
                      </a:r>
                      <a:endParaRPr lang="en-US" sz="2800" dirty="0">
                        <a:effectLst/>
                      </a:endParaRP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LF1637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LF1737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</a:tr>
              <a:tr h="9954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Device within Group (s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r>
                        <a:rPr lang="en-US" sz="2800" baseline="-25000" dirty="0">
                          <a:effectLst/>
                        </a:rPr>
                        <a:t>device </a:t>
                      </a:r>
                      <a:r>
                        <a:rPr lang="en-US" sz="2800" dirty="0">
                          <a:effectLst/>
                        </a:rPr>
                        <a:t>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* 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23870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(12</a:t>
                      </a:r>
                      <a:r>
                        <a:rPr lang="en-US" sz="2800" dirty="0">
                          <a:effectLst/>
                        </a:rPr>
                        <a:t>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* 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* 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</a:tr>
              <a:tr h="9954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Between Seals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(</a:t>
                      </a:r>
                      <a:r>
                        <a:rPr lang="en-US" sz="2800" dirty="0">
                          <a:effectLst/>
                        </a:rPr>
                        <a:t>s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r>
                        <a:rPr lang="en-US" sz="2800" baseline="-25000" dirty="0">
                          <a:effectLst/>
                        </a:rPr>
                        <a:t>seal event </a:t>
                      </a:r>
                      <a:r>
                        <a:rPr lang="en-US" sz="2800" dirty="0">
                          <a:effectLst/>
                        </a:rPr>
                        <a:t>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113909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(</a:t>
                      </a:r>
                      <a:r>
                        <a:rPr lang="en-US" sz="2800" dirty="0">
                          <a:effectLst/>
                        </a:rPr>
                        <a:t>56%)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79380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 </a:t>
                      </a:r>
                      <a:r>
                        <a:rPr lang="en-US" sz="2800" dirty="0">
                          <a:effectLst/>
                        </a:rPr>
                        <a:t>(41%)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48823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 </a:t>
                      </a:r>
                      <a:r>
                        <a:rPr lang="en-US" sz="2800" dirty="0">
                          <a:effectLst/>
                        </a:rPr>
                        <a:t>(43%)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105195 (70%)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</a:tr>
              <a:tr h="9954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Within Seals: Residual (s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r>
                        <a:rPr lang="en-US" sz="2800" baseline="-25000" dirty="0">
                          <a:effectLst/>
                        </a:rPr>
                        <a:t>residual</a:t>
                      </a:r>
                      <a:r>
                        <a:rPr lang="en-US" sz="2800" dirty="0">
                          <a:effectLst/>
                        </a:rPr>
                        <a:t>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90468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(</a:t>
                      </a:r>
                      <a:r>
                        <a:rPr lang="en-US" sz="2800" dirty="0">
                          <a:effectLst/>
                        </a:rPr>
                        <a:t>44%)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92013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(</a:t>
                      </a:r>
                      <a:r>
                        <a:rPr lang="en-US" sz="2800" dirty="0">
                          <a:effectLst/>
                        </a:rPr>
                        <a:t>47%)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64307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(</a:t>
                      </a:r>
                      <a:r>
                        <a:rPr lang="en-US" sz="2800" dirty="0">
                          <a:effectLst/>
                        </a:rPr>
                        <a:t>57%)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46066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(</a:t>
                      </a:r>
                      <a:r>
                        <a:rPr lang="en-US" sz="2800" dirty="0">
                          <a:effectLst/>
                        </a:rPr>
                        <a:t>30%)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8E8E7"/>
                    </a:solidFill>
                  </a:tcPr>
                </a:tc>
              </a:tr>
              <a:tr h="9954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Total </a:t>
                      </a:r>
                      <a:r>
                        <a:rPr lang="en-US" sz="2800" dirty="0" smtClean="0">
                          <a:effectLst/>
                        </a:rPr>
                        <a:t>Variability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 </a:t>
                      </a:r>
                      <a:r>
                        <a:rPr lang="en-US" sz="2800" dirty="0">
                          <a:effectLst/>
                        </a:rPr>
                        <a:t>(s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r>
                        <a:rPr lang="en-US" sz="2800" baseline="-25000" dirty="0">
                          <a:effectLst/>
                        </a:rPr>
                        <a:t>total</a:t>
                      </a:r>
                      <a:r>
                        <a:rPr lang="en-US" sz="2800" dirty="0">
                          <a:effectLst/>
                        </a:rPr>
                        <a:t>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204377 (100%)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195263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(</a:t>
                      </a:r>
                      <a:r>
                        <a:rPr lang="en-US" sz="2800" dirty="0">
                          <a:effectLst/>
                        </a:rPr>
                        <a:t>100%)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113130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(</a:t>
                      </a:r>
                      <a:r>
                        <a:rPr lang="en-US" sz="2800" dirty="0">
                          <a:effectLst/>
                        </a:rPr>
                        <a:t>100%)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151260 (100%)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6488" y="13324513"/>
            <a:ext cx="12021980" cy="6924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H="1">
            <a:off x="15430501" y="12190768"/>
            <a:ext cx="1200150" cy="9622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8131631" y="12190767"/>
            <a:ext cx="600075" cy="9622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20812918" y="12177511"/>
            <a:ext cx="300039" cy="9622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3208458" y="12143076"/>
            <a:ext cx="280192" cy="996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62057" y="13187353"/>
            <a:ext cx="1097939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Y</a:t>
            </a:r>
            <a:r>
              <a:rPr lang="en-US" sz="2800" baseline="-25000" dirty="0" err="1"/>
              <a:t>i,j,k,l,n</a:t>
            </a:r>
            <a:r>
              <a:rPr lang="en-US" sz="2800" baseline="-25000" dirty="0"/>
              <a:t> </a:t>
            </a:r>
            <a:r>
              <a:rPr lang="en-US" sz="2800" dirty="0"/>
              <a:t>= </a:t>
            </a:r>
            <a:r>
              <a:rPr lang="en-US" sz="2800" dirty="0" smtClean="0"/>
              <a:t>Burst</a:t>
            </a:r>
            <a:endParaRPr lang="en-US" sz="2800" dirty="0"/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µ = Grand Mean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G</a:t>
            </a:r>
            <a:r>
              <a:rPr lang="en-US" sz="2800" baseline="-25000" dirty="0" err="1"/>
              <a:t>i</a:t>
            </a:r>
            <a:r>
              <a:rPr lang="en-US" sz="2800" dirty="0"/>
              <a:t> = Effect of </a:t>
            </a:r>
            <a:r>
              <a:rPr lang="en-US" sz="2800" dirty="0" err="1"/>
              <a:t>i</a:t>
            </a:r>
            <a:r>
              <a:rPr lang="en-US" sz="2800" baseline="30000" dirty="0" err="1"/>
              <a:t>th</a:t>
            </a:r>
            <a:r>
              <a:rPr lang="en-US" sz="2800" dirty="0"/>
              <a:t> </a:t>
            </a:r>
            <a:r>
              <a:rPr lang="en-US" sz="2800" i="1" dirty="0"/>
              <a:t>Group</a:t>
            </a:r>
            <a:r>
              <a:rPr lang="en-US" sz="2800" dirty="0"/>
              <a:t> (Fixed Effect:   G1, G2, G3, etc.)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D</a:t>
            </a:r>
            <a:r>
              <a:rPr lang="en-US" sz="2800" baseline="-25000" dirty="0" err="1"/>
              <a:t>j</a:t>
            </a:r>
            <a:r>
              <a:rPr lang="en-US" sz="2800" dirty="0"/>
              <a:t> = Effect of </a:t>
            </a:r>
            <a:r>
              <a:rPr lang="en-US" sz="2800" dirty="0" err="1"/>
              <a:t>j</a:t>
            </a:r>
            <a:r>
              <a:rPr lang="en-US" sz="2800" baseline="30000" dirty="0" err="1"/>
              <a:t>th</a:t>
            </a:r>
            <a:r>
              <a:rPr lang="en-US" sz="2800" dirty="0"/>
              <a:t> </a:t>
            </a:r>
            <a:r>
              <a:rPr lang="en-US" sz="2800" i="1" dirty="0"/>
              <a:t>Device within</a:t>
            </a:r>
            <a:r>
              <a:rPr lang="en-US" sz="2800" dirty="0"/>
              <a:t> </a:t>
            </a:r>
            <a:r>
              <a:rPr lang="en-US" sz="2800" i="1" dirty="0"/>
              <a:t>Group</a:t>
            </a:r>
            <a:r>
              <a:rPr lang="en-US" sz="2800" dirty="0"/>
              <a:t> (Random Effect:   D1, D2, D3, etc.)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V</a:t>
            </a:r>
            <a:r>
              <a:rPr lang="en-US" sz="2800" baseline="-25000" dirty="0" err="1"/>
              <a:t>k</a:t>
            </a:r>
            <a:r>
              <a:rPr lang="en-US" sz="2800" dirty="0"/>
              <a:t> = Effect of k</a:t>
            </a:r>
            <a:r>
              <a:rPr lang="en-US" sz="2800" baseline="30000" dirty="0"/>
              <a:t>th</a:t>
            </a:r>
            <a:r>
              <a:rPr lang="en-US" sz="2800" dirty="0"/>
              <a:t> level of </a:t>
            </a:r>
            <a:r>
              <a:rPr lang="en-US" sz="2800" i="1" dirty="0"/>
              <a:t>Vessel Diameter Category</a:t>
            </a:r>
            <a:r>
              <a:rPr lang="en-US" sz="2800" dirty="0"/>
              <a:t> (Fixed Effect:  Small, Medium, Large, Extra Large)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(GV)</a:t>
            </a:r>
            <a:r>
              <a:rPr lang="en-US" sz="2800" baseline="-25000" dirty="0" err="1"/>
              <a:t>i,k</a:t>
            </a:r>
            <a:r>
              <a:rPr lang="en-US" sz="2800" dirty="0"/>
              <a:t> = Effect of </a:t>
            </a:r>
            <a:r>
              <a:rPr lang="en-US" sz="2800" i="1" dirty="0"/>
              <a:t>Group</a:t>
            </a:r>
            <a:r>
              <a:rPr lang="en-US" sz="2800" dirty="0"/>
              <a:t>*</a:t>
            </a:r>
            <a:r>
              <a:rPr lang="en-US" sz="2800" i="1" dirty="0"/>
              <a:t>Vessel Diameter Category</a:t>
            </a:r>
            <a:r>
              <a:rPr lang="en-US" sz="2800" dirty="0"/>
              <a:t> Interaction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S</a:t>
            </a:r>
            <a:r>
              <a:rPr lang="en-US" sz="2800" baseline="-25000" dirty="0" err="1"/>
              <a:t>l</a:t>
            </a:r>
            <a:r>
              <a:rPr lang="en-US" sz="2800" dirty="0"/>
              <a:t> = Effect of l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  <a:r>
              <a:rPr lang="en-US" sz="2800" i="1" dirty="0"/>
              <a:t>Seal Event</a:t>
            </a:r>
            <a:r>
              <a:rPr lang="en-US" sz="2800" dirty="0"/>
              <a:t> within treatment combination (Random Effect)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n = 1, 2 as there are 2 replicates per seal event (i.e., 2 sides) for bust </a:t>
            </a:r>
            <a:endParaRPr lang="en-US" sz="2800" dirty="0" smtClean="0"/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ε </a:t>
            </a:r>
            <a:r>
              <a:rPr lang="en-US" sz="2800" dirty="0"/>
              <a:t>= random component for experiment / residual </a:t>
            </a:r>
            <a:r>
              <a:rPr lang="en-US" sz="2800" dirty="0" smtClean="0"/>
              <a:t>error</a:t>
            </a:r>
            <a:endParaRPr lang="en-US" sz="2800" dirty="0"/>
          </a:p>
        </p:txBody>
      </p:sp>
      <p:sp>
        <p:nvSpPr>
          <p:cNvPr id="45" name="TextBox 8"/>
          <p:cNvSpPr txBox="1">
            <a:spLocks noChangeArrowheads="1"/>
          </p:cNvSpPr>
          <p:nvPr/>
        </p:nvSpPr>
        <p:spPr bwMode="auto">
          <a:xfrm>
            <a:off x="25230418" y="4976228"/>
            <a:ext cx="11852093" cy="142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algn="just" eaLnBrk="1" hangingPunct="1">
              <a:tabLst>
                <a:tab pos="471488" algn="l"/>
              </a:tabLst>
            </a:pPr>
            <a:r>
              <a:rPr lang="en-US" sz="3600" b="1" dirty="0" smtClean="0">
                <a:solidFill>
                  <a:srgbClr val="004B87"/>
                </a:solidFill>
              </a:rPr>
              <a:t>Comparison of Groups</a:t>
            </a:r>
          </a:p>
          <a:p>
            <a:pPr marL="0" indent="0" algn="just" eaLnBrk="1" hangingPunct="1">
              <a:tabLst>
                <a:tab pos="471488" algn="l"/>
              </a:tabLst>
            </a:pPr>
            <a:r>
              <a:rPr lang="en-US" sz="3200" dirty="0" smtClean="0"/>
              <a:t>Comparison to predicate and/or competitive devices.</a:t>
            </a:r>
            <a:endParaRPr lang="en-US" sz="3200" dirty="0">
              <a:solidFill>
                <a:srgbClr val="00A9E0"/>
              </a:solidFill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7619"/>
              </p:ext>
            </p:extLst>
          </p:nvPr>
        </p:nvGraphicFramePr>
        <p:xfrm>
          <a:off x="25784395" y="7053383"/>
          <a:ext cx="10767060" cy="4056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18087"/>
                <a:gridCol w="2282991"/>
                <a:gridCol w="2282991"/>
                <a:gridCol w="2282991"/>
              </a:tblGrid>
              <a:tr h="1014144"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Source</a:t>
                      </a: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Degrees of Freedom</a:t>
                      </a: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 Ratio</a:t>
                      </a: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</a:t>
                      </a: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&gt; F</a:t>
                      </a: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</a:tr>
              <a:tr h="1014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</a:t>
                      </a: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52.15</a:t>
                      </a: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&lt;0.0001</a:t>
                      </a: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</a:tr>
              <a:tr h="1014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Vessel Diameter Category</a:t>
                      </a: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11.23</a:t>
                      </a: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&lt;0.0001</a:t>
                      </a: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</a:tr>
              <a:tr h="1014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* Vessel Diameter Category</a:t>
                      </a:r>
                    </a:p>
                  </a:txBody>
                  <a:tcPr marL="68580" marR="68580" marT="0" marB="0" anchor="ctr">
                    <a:solidFill>
                      <a:srgbClr val="004B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9.69</a:t>
                      </a: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187296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&lt;0.0001</a:t>
                      </a:r>
                    </a:p>
                  </a:txBody>
                  <a:tcPr marL="68580" marR="68580" marT="0" marB="0" anchor="ctr">
                    <a:solidFill>
                      <a:srgbClr val="E8E8E7"/>
                    </a:solidFill>
                  </a:tcPr>
                </a:tc>
              </a:tr>
            </a:tbl>
          </a:graphicData>
        </a:graphic>
      </p:graphicFrame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6060738" y="11280775"/>
            <a:ext cx="37463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7285" y="12423280"/>
            <a:ext cx="10441279" cy="5354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16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5847" y="7354574"/>
            <a:ext cx="6007847" cy="5815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583" y="7324051"/>
            <a:ext cx="7507564" cy="76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>
            <a:spLocks noChangeArrowheads="1"/>
          </p:cNvSpPr>
          <p:nvPr/>
        </p:nvSpPr>
        <p:spPr bwMode="auto">
          <a:xfrm>
            <a:off x="130175" y="260350"/>
            <a:ext cx="37203063" cy="3062288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/>
            <a:r>
              <a:rPr lang="en-US" sz="6000" b="1" dirty="0">
                <a:solidFill>
                  <a:srgbClr val="FFFFFF"/>
                </a:solidFill>
              </a:rPr>
              <a:t>Comprehensive Analysis of Performance Data for Energized Vessel Sealing Devices Using JMP</a:t>
            </a:r>
            <a:r>
              <a:rPr lang="en-US" sz="6000" b="1" dirty="0">
                <a:solidFill>
                  <a:srgbClr val="FFFFFF"/>
                </a:solidFill>
                <a:sym typeface="Symbol"/>
              </a:rPr>
              <a:t></a:t>
            </a:r>
            <a:r>
              <a:rPr lang="en-US" sz="6000" b="1" dirty="0">
                <a:solidFill>
                  <a:srgbClr val="FFFFFF"/>
                </a:solidFill>
              </a:rPr>
              <a:t> Pro </a:t>
            </a:r>
            <a:r>
              <a:rPr lang="en-US" sz="6000" b="1" dirty="0" smtClean="0">
                <a:solidFill>
                  <a:srgbClr val="FFFFFF"/>
                </a:solidFill>
              </a:rPr>
              <a:t>12.0</a:t>
            </a:r>
          </a:p>
          <a:p>
            <a:pPr algn="ctr"/>
            <a:endParaRPr lang="en-US" sz="1400" dirty="0">
              <a:solidFill>
                <a:srgbClr val="FFFFFF"/>
              </a:solidFill>
            </a:endParaRPr>
          </a:p>
          <a:p>
            <a:pPr algn="ctr"/>
            <a:r>
              <a:rPr lang="en-US" sz="4800" dirty="0">
                <a:solidFill>
                  <a:srgbClr val="71C5E8"/>
                </a:solidFill>
              </a:rPr>
              <a:t> </a:t>
            </a:r>
            <a:r>
              <a:rPr lang="en-US" sz="5400" dirty="0" smtClean="0">
                <a:solidFill>
                  <a:srgbClr val="B9D9EB"/>
                </a:solidFill>
              </a:rPr>
              <a:t>Jim </a:t>
            </a:r>
            <a:r>
              <a:rPr lang="en-US" sz="5400" dirty="0">
                <a:solidFill>
                  <a:srgbClr val="B9D9EB"/>
                </a:solidFill>
              </a:rPr>
              <a:t>Pappas, Susan Roweton, and J. Bruce Dunne</a:t>
            </a:r>
          </a:p>
          <a:p>
            <a:pPr algn="ctr"/>
            <a:r>
              <a:rPr lang="en-US" sz="5400" dirty="0">
                <a:solidFill>
                  <a:srgbClr val="B9D9EB"/>
                </a:solidFill>
              </a:rPr>
              <a:t>Tissue Effect Research, Surgical Innovations, Advanced Energy &amp; Stapling, Medtronic, Boulder, </a:t>
            </a:r>
            <a:r>
              <a:rPr lang="en-US" sz="5400" dirty="0" smtClean="0">
                <a:solidFill>
                  <a:srgbClr val="B9D9EB"/>
                </a:solidFill>
              </a:rPr>
              <a:t>Colorado</a:t>
            </a:r>
            <a:endParaRPr lang="en-US" sz="5400" b="1" dirty="0">
              <a:solidFill>
                <a:srgbClr val="B9D9EB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Rounded Rectangle 2"/>
          <p:cNvSpPr>
            <a:spLocks noChangeArrowheads="1"/>
          </p:cNvSpPr>
          <p:nvPr/>
        </p:nvSpPr>
        <p:spPr bwMode="auto">
          <a:xfrm>
            <a:off x="351401" y="3701257"/>
            <a:ext cx="11875012" cy="1143000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 smtClean="0">
                <a:solidFill>
                  <a:srgbClr val="FFFFFF"/>
                </a:solidFill>
              </a:rPr>
              <a:t>Next in Line:  Predictive Models</a:t>
            </a:r>
            <a:endParaRPr lang="en-US" sz="5400" b="1" dirty="0">
              <a:solidFill>
                <a:srgbClr val="FFFFFF"/>
              </a:solidFill>
            </a:endParaRP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25230419" y="3701257"/>
            <a:ext cx="11875012" cy="1143000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/>
            <a:r>
              <a:rPr lang="en-US" sz="5400" b="1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Results</a:t>
            </a: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25230419" y="13378500"/>
            <a:ext cx="11875012" cy="1144588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Next Steps</a:t>
            </a:r>
            <a:endParaRPr lang="en-US" sz="5400" b="1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25230418" y="4971803"/>
            <a:ext cx="11852093" cy="29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algn="just" eaLnBrk="1" hangingPunct="1">
              <a:tabLst>
                <a:tab pos="471488" algn="l"/>
              </a:tabLst>
            </a:pPr>
            <a:r>
              <a:rPr lang="en-US" sz="3600" b="1" dirty="0" smtClean="0">
                <a:solidFill>
                  <a:srgbClr val="004B87"/>
                </a:solidFill>
              </a:rPr>
              <a:t>Model Comparison</a:t>
            </a:r>
          </a:p>
          <a:p>
            <a:pPr marL="0" indent="0" algn="just" eaLnBrk="1" hangingPunct="1">
              <a:tabLst>
                <a:tab pos="471488" algn="l"/>
              </a:tabLst>
            </a:pPr>
            <a:r>
              <a:rPr lang="en-US" sz="3200" dirty="0"/>
              <a:t>JMP</a:t>
            </a:r>
            <a:r>
              <a:rPr lang="en-US" sz="3200" dirty="0">
                <a:sym typeface="Symbol"/>
              </a:rPr>
              <a:t></a:t>
            </a:r>
            <a:r>
              <a:rPr lang="en-US" sz="3200" dirty="0"/>
              <a:t> Pro 12.0 allowed </a:t>
            </a:r>
            <a:r>
              <a:rPr lang="en-US" sz="3200" dirty="0" smtClean="0"/>
              <a:t>the comparison of various models.  Prediction Profiler is a valuable tool for investigating the impact of factor settings on burst performance.</a:t>
            </a:r>
            <a:endParaRPr lang="en-US" sz="3200" dirty="0"/>
          </a:p>
          <a:p>
            <a:pPr marL="0" indent="0" algn="just" eaLnBrk="1" hangingPunct="1">
              <a:tabLst>
                <a:tab pos="471488" algn="l"/>
              </a:tabLst>
            </a:pPr>
            <a:endParaRPr lang="en-US" sz="3600" b="1" dirty="0" smtClean="0">
              <a:solidFill>
                <a:srgbClr val="00A9E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8970" y="18689529"/>
            <a:ext cx="5089701" cy="231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8"/>
          <p:cNvSpPr txBox="1">
            <a:spLocks noChangeArrowheads="1"/>
          </p:cNvSpPr>
          <p:nvPr/>
        </p:nvSpPr>
        <p:spPr bwMode="auto">
          <a:xfrm>
            <a:off x="12794200" y="5019609"/>
            <a:ext cx="11796033" cy="524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eaLnBrk="1" hangingPunct="1">
              <a:tabLst>
                <a:tab pos="471488" algn="l"/>
              </a:tabLst>
            </a:pPr>
            <a:r>
              <a:rPr lang="en-US" sz="3600" b="1" dirty="0" smtClean="0">
                <a:solidFill>
                  <a:srgbClr val="004B87"/>
                </a:solidFill>
              </a:rPr>
              <a:t>Model Exploration</a:t>
            </a:r>
          </a:p>
          <a:p>
            <a:pPr marL="0" indent="0" eaLnBrk="1" hangingPunct="1">
              <a:tabLst>
                <a:tab pos="471488" algn="l"/>
              </a:tabLst>
            </a:pPr>
            <a:r>
              <a:rPr lang="en-US" sz="3200" dirty="0" smtClean="0"/>
              <a:t>Numerous approaches used with </a:t>
            </a:r>
            <a:r>
              <a:rPr lang="en-US" sz="3200" b="1" dirty="0" smtClean="0"/>
              <a:t>validation</a:t>
            </a:r>
            <a:r>
              <a:rPr lang="en-US" sz="3200" dirty="0" smtClean="0"/>
              <a:t>:</a:t>
            </a:r>
          </a:p>
          <a:p>
            <a:pPr marL="0" indent="0" eaLnBrk="1" hangingPunct="1">
              <a:tabLst>
                <a:tab pos="471488" algn="l"/>
              </a:tabLst>
            </a:pPr>
            <a:endParaRPr lang="en-US" sz="1200" dirty="0"/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/>
              <a:t>Partial Least Squares (PLS)</a:t>
            </a:r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Neural Nets</a:t>
            </a:r>
            <a:endParaRPr lang="en-US" sz="3200" dirty="0"/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Discriminant </a:t>
            </a:r>
            <a:r>
              <a:rPr lang="en-US" sz="3200" dirty="0"/>
              <a:t>Analysis </a:t>
            </a:r>
            <a:endParaRPr lang="en-US" sz="3200" dirty="0" smtClean="0"/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Partitioning</a:t>
            </a:r>
            <a:r>
              <a:rPr lang="en-US" sz="3200" dirty="0"/>
              <a:t>:  Decision Tree, Bootstrap Forest, Boosted Tree,      </a:t>
            </a:r>
            <a:r>
              <a:rPr lang="en-US" sz="3200" dirty="0" smtClean="0"/>
              <a:t> K </a:t>
            </a:r>
            <a:r>
              <a:rPr lang="en-US" sz="3200" dirty="0"/>
              <a:t>Nearest Neighbors</a:t>
            </a:r>
          </a:p>
          <a:p>
            <a:pPr marL="0" indent="0" eaLnBrk="1" hangingPunct="1">
              <a:tabLst>
                <a:tab pos="471488" algn="l"/>
              </a:tabLst>
            </a:pPr>
            <a:endParaRPr lang="en-US" sz="1200" dirty="0"/>
          </a:p>
          <a:p>
            <a:pPr marL="0" indent="0" eaLnBrk="1" hangingPunct="1">
              <a:tabLst>
                <a:tab pos="471488" algn="l"/>
              </a:tabLst>
            </a:pPr>
            <a:r>
              <a:rPr lang="en-US" sz="3200" dirty="0" smtClean="0"/>
              <a:t>Targeted </a:t>
            </a:r>
            <a:r>
              <a:rPr lang="en-US" sz="3200" b="1" dirty="0" smtClean="0"/>
              <a:t>classification models </a:t>
            </a:r>
            <a:r>
              <a:rPr lang="en-US" sz="3200" dirty="0" smtClean="0"/>
              <a:t>that used attribute response for burst and estimated probability Burst Pressure &lt; 600mmHg.</a:t>
            </a:r>
            <a:endParaRPr lang="en-US" sz="3200" dirty="0"/>
          </a:p>
        </p:txBody>
      </p:sp>
      <p:sp>
        <p:nvSpPr>
          <p:cNvPr id="29" name="Rounded Rectangle 28"/>
          <p:cNvSpPr>
            <a:spLocks noChangeArrowheads="1"/>
          </p:cNvSpPr>
          <p:nvPr/>
        </p:nvSpPr>
        <p:spPr bwMode="auto">
          <a:xfrm>
            <a:off x="12794200" y="3701257"/>
            <a:ext cx="11875012" cy="1143000"/>
          </a:xfrm>
          <a:prstGeom prst="roundRect">
            <a:avLst>
              <a:gd name="adj" fmla="val 16667"/>
            </a:avLst>
          </a:prstGeom>
          <a:solidFill>
            <a:srgbClr val="004B8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54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Methods</a:t>
            </a:r>
            <a:endParaRPr lang="en-US" sz="5400" b="1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477163" y="4971803"/>
            <a:ext cx="11749250" cy="1917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eaLnBrk="1" hangingPunct="1">
              <a:tabLst>
                <a:tab pos="471488" algn="l"/>
              </a:tabLst>
            </a:pPr>
            <a:r>
              <a:rPr lang="en-US" sz="3600" b="1" dirty="0" smtClean="0">
                <a:solidFill>
                  <a:srgbClr val="004B87"/>
                </a:solidFill>
              </a:rPr>
              <a:t>Reduction of Dimensionality</a:t>
            </a:r>
          </a:p>
          <a:p>
            <a:pPr marL="0" indent="0" eaLnBrk="1" hangingPunct="1">
              <a:tabLst>
                <a:tab pos="471488" algn="l"/>
              </a:tabLst>
            </a:pPr>
            <a:r>
              <a:rPr lang="en-US" sz="3200" dirty="0" smtClean="0"/>
              <a:t>Addressing </a:t>
            </a:r>
            <a:r>
              <a:rPr lang="en-US" sz="3200" dirty="0" err="1" smtClean="0"/>
              <a:t>multicollinearity</a:t>
            </a:r>
            <a:r>
              <a:rPr lang="en-US" sz="3200" dirty="0" smtClean="0"/>
              <a:t> among electrical parameters using Principal Components Analysis (PCA).</a:t>
            </a:r>
            <a:endParaRPr lang="en-US" sz="3200" b="1" dirty="0" smtClean="0">
              <a:solidFill>
                <a:srgbClr val="00A9E0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84"/>
          <a:stretch/>
        </p:blipFill>
        <p:spPr bwMode="auto">
          <a:xfrm>
            <a:off x="5955618" y="7438324"/>
            <a:ext cx="4775333" cy="4422452"/>
          </a:xfrm>
          <a:prstGeom prst="rect">
            <a:avLst/>
          </a:prstGeom>
          <a:noFill/>
          <a:ln w="19050">
            <a:solidFill>
              <a:srgbClr val="888B8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064" y="15541747"/>
            <a:ext cx="10974069" cy="376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9658" y="14002349"/>
            <a:ext cx="8659641" cy="3898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1"/>
          <a:stretch/>
        </p:blipFill>
        <p:spPr bwMode="auto">
          <a:xfrm>
            <a:off x="13689108" y="10057285"/>
            <a:ext cx="10143204" cy="402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25258447" y="14465947"/>
            <a:ext cx="11796033" cy="517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eaLnBrk="1" hangingPunct="1">
              <a:tabLst>
                <a:tab pos="471488" algn="l"/>
              </a:tabLst>
            </a:pPr>
            <a:endParaRPr lang="en-US" sz="1200" dirty="0" smtClean="0"/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/>
              <a:t>Development of a database that can easily be uploaded into JMP Pro for analysis.</a:t>
            </a:r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/>
              <a:t>Validate models with additional </a:t>
            </a:r>
            <a:r>
              <a:rPr lang="en-US" sz="3200" dirty="0"/>
              <a:t>experimental data. </a:t>
            </a:r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/>
              <a:t>Identify additional potential factors that further improve model predictions</a:t>
            </a:r>
            <a:r>
              <a:rPr lang="en-US" sz="3200" dirty="0" smtClean="0"/>
              <a:t>.</a:t>
            </a:r>
            <a:r>
              <a:rPr lang="en-US" sz="3200" dirty="0">
                <a:hlinkClick r:id="rId9" action="ppaction://hlinksldjump"/>
              </a:rPr>
              <a:t> </a:t>
            </a:r>
            <a:endParaRPr lang="en-US" sz="3200" dirty="0" smtClean="0">
              <a:hlinkClick r:id="rId9" action="ppaction://hlinksldjump"/>
            </a:endParaRPr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r>
              <a:rPr lang="en-US" sz="3200" dirty="0" smtClean="0">
                <a:hlinkClick r:id="rId9" action="ppaction://hlinksldjump"/>
              </a:rPr>
              <a:t>JSL Scripts</a:t>
            </a:r>
            <a:r>
              <a:rPr lang="en-US" sz="3200" dirty="0" smtClean="0"/>
              <a:t> </a:t>
            </a:r>
            <a:r>
              <a:rPr lang="en-US" sz="3200" dirty="0"/>
              <a:t>similar to the Seal Performance Tool that </a:t>
            </a:r>
            <a:r>
              <a:rPr lang="en-US" sz="3200" dirty="0" smtClean="0"/>
              <a:t>illustrate </a:t>
            </a:r>
            <a:r>
              <a:rPr lang="en-US" sz="3200" dirty="0"/>
              <a:t>relationships between electrical parameters, tissue parameters, </a:t>
            </a:r>
            <a:r>
              <a:rPr lang="en-US" sz="3200" dirty="0" smtClean="0"/>
              <a:t>and, ultimately, </a:t>
            </a:r>
            <a:r>
              <a:rPr lang="en-US" sz="3200" dirty="0"/>
              <a:t>burst pressure.</a:t>
            </a:r>
          </a:p>
          <a:p>
            <a:pPr marL="457200" indent="-220663" eaLnBrk="1" hangingPunct="1">
              <a:buFont typeface="Arial" panose="020B0604020202020204" pitchFamily="34" charset="0"/>
              <a:buChar char="•"/>
              <a:tabLst>
                <a:tab pos="471488" algn="l"/>
              </a:tabLst>
            </a:pPr>
            <a:endParaRPr lang="en-US" sz="3200" dirty="0"/>
          </a:p>
          <a:p>
            <a:pPr marL="0" indent="0" eaLnBrk="1" hangingPunct="1">
              <a:tabLst>
                <a:tab pos="471488" algn="l"/>
              </a:tabLst>
            </a:pPr>
            <a:endParaRPr lang="en-US" sz="12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424" y="9606924"/>
            <a:ext cx="8884053" cy="275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5331" y="7539203"/>
            <a:ext cx="4177230" cy="187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97445" y="16344546"/>
            <a:ext cx="3334867" cy="317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74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jim.pappas\AppData\Local\Microsoft\Windows\Temporary Internet Files\Content.IE5\2ARL8MVH\kuba-arrow-button-set-1[1]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1236" y="18691134"/>
            <a:ext cx="1843558" cy="1829077"/>
          </a:xfrm>
          <a:prstGeom prst="rect">
            <a:avLst/>
          </a:prstGeom>
          <a:noFill/>
          <a:extLst/>
        </p:spPr>
      </p:pic>
      <p:pic>
        <p:nvPicPr>
          <p:cNvPr id="2" name="Vessel Sealing and Data Capture.mo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963.325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5836" y="4441370"/>
            <a:ext cx="36510687" cy="1217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56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jim.pappas\AppData\Local\Microsoft\Windows\Temporary Internet Files\Content.IE5\2ARL8MVH\kuba-arrow-button-set-1[1]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1236" y="18691134"/>
            <a:ext cx="1843558" cy="182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MOV of burst testing.mo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147.49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45202" y="2634342"/>
            <a:ext cx="28730399" cy="1616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33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jim.pappas\AppData\Local\Microsoft\Windows\Temporary Internet Files\Content.IE5\2ARL8MVH\kuba-arrow-button-set-1[1]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1236" y="18691134"/>
            <a:ext cx="1843558" cy="182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MOV of SPT using JMP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11486" y="2703385"/>
            <a:ext cx="28738285" cy="1616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33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jim.pappas\AppData\Local\Microsoft\Windows\Temporary Internet Files\Content.IE5\2ARL8MVH\kuba-arrow-button-set-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1236" y="18691134"/>
            <a:ext cx="1843558" cy="182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MOV  of 2 variables with predicted burst values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06686" y="2531934"/>
            <a:ext cx="29365448" cy="1651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84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1689</TotalTime>
  <Words>794</Words>
  <Application>Microsoft Office PowerPoint</Application>
  <PresentationFormat>Custom</PresentationFormat>
  <Paragraphs>133</Paragraphs>
  <Slides>7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ePosterBoards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Phillippe</dc:creator>
  <cp:lastModifiedBy>Roweton, Susan</cp:lastModifiedBy>
  <cp:revision>199</cp:revision>
  <dcterms:created xsi:type="dcterms:W3CDTF">2013-03-04T18:11:28Z</dcterms:created>
  <dcterms:modified xsi:type="dcterms:W3CDTF">2016-09-19T16:59:30Z</dcterms:modified>
</cp:coreProperties>
</file>