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8" r:id="rId3"/>
    <p:sldId id="300" r:id="rId4"/>
    <p:sldId id="301" r:id="rId5"/>
    <p:sldId id="302" r:id="rId6"/>
    <p:sldId id="272" r:id="rId7"/>
    <p:sldId id="303" r:id="rId8"/>
    <p:sldId id="305" r:id="rId9"/>
    <p:sldId id="306" r:id="rId10"/>
    <p:sldId id="307" r:id="rId11"/>
    <p:sldId id="314" r:id="rId12"/>
    <p:sldId id="304" r:id="rId13"/>
    <p:sldId id="308" r:id="rId14"/>
    <p:sldId id="310" r:id="rId15"/>
    <p:sldId id="311" r:id="rId16"/>
    <p:sldId id="312" r:id="rId17"/>
    <p:sldId id="313" r:id="rId18"/>
    <p:sldId id="315" r:id="rId19"/>
    <p:sldId id="316" r:id="rId20"/>
    <p:sldId id="317" r:id="rId21"/>
    <p:sldId id="299" r:id="rId22"/>
    <p:sldId id="296" r:id="rId23"/>
    <p:sldId id="298" r:id="rId24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A2E8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66422" autoAdjust="0"/>
  </p:normalViewPr>
  <p:slideViewPr>
    <p:cSldViewPr snapToGrid="0">
      <p:cViewPr varScale="1">
        <p:scale>
          <a:sx n="61" d="100"/>
          <a:sy n="61" d="100"/>
        </p:scale>
        <p:origin x="16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E311B09-1D99-4601-A24B-0E355F80038B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589DE28-2A27-4524-881A-5E89F20B5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68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CDADA2-D7C9-47B3-B890-4967FC867A51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03CD1454-3A13-466D-8DD7-45032B0BD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1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Buddy movies….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45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9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08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50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13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20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154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31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4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217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68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Buddy movies….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12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Buddy movies….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49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Buddy movies….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26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03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76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168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35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D1454-3A13-466D-8DD7-45032B0BD8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4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74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59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302589"/>
            <a:ext cx="2743200" cy="482357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302589"/>
            <a:ext cx="8026400" cy="482357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02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7868" y="274638"/>
            <a:ext cx="6214533" cy="8302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6692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87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47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6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23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5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592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293964"/>
            <a:ext cx="7315200" cy="343361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D678C776-7EEE-264E-BC50-DB9396846FD3}" type="datetimeFigureOut">
              <a:rPr lang="en-US" smtClean="0">
                <a:solidFill>
                  <a:prstClr val="black"/>
                </a:solidFill>
              </a:rPr>
              <a:pPr defTabSz="342900"/>
              <a:t>9/14/2017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342900"/>
            <a:fld id="{F3CBE221-D47B-C54D-B001-F5E7BB32FA8D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4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V="1">
            <a:off x="-24900" y="3"/>
            <a:ext cx="12288491" cy="1232689"/>
          </a:xfrm>
          <a:prstGeom prst="rect">
            <a:avLst/>
          </a:prstGeom>
        </p:spPr>
      </p:pic>
      <p:pic>
        <p:nvPicPr>
          <p:cNvPr id="8" name="Picture 7" descr="SHC_Sig03_LUX_R.eps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99" y="-457980"/>
            <a:ext cx="6166033" cy="199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8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rcarver@brandeis.edu" TargetMode="External"/><Relationship Id="rId2" Type="http://schemas.openxmlformats.org/officeDocument/2006/relationships/hyperlink" Target="mailto:rcarver@Stonehill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739" y="1723215"/>
            <a:ext cx="7721030" cy="111442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Query Builder to Introduce SQL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3854" y="2478638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JMP Discovery Summit</a:t>
            </a:r>
          </a:p>
          <a:p>
            <a:r>
              <a:rPr lang="en-US" dirty="0"/>
              <a:t>St. Louis MO   |  October 18, 2017</a:t>
            </a:r>
          </a:p>
          <a:p>
            <a:r>
              <a:rPr lang="en-US" dirty="0"/>
              <a:t>1:15 – 1:45 pm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897" y="4480804"/>
            <a:ext cx="10447619" cy="2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99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Can supplement with data from other sources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B3189FC-295E-4ABA-A20B-791310F9AA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022" t="9962"/>
          <a:stretch/>
        </p:blipFill>
        <p:spPr>
          <a:xfrm>
            <a:off x="152400" y="1298943"/>
            <a:ext cx="9791700" cy="51936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0AF651-2B63-470C-8689-77E24602A5E0}"/>
              </a:ext>
            </a:extLst>
          </p:cNvPr>
          <p:cNvSpPr txBox="1"/>
          <p:nvPr/>
        </p:nvSpPr>
        <p:spPr>
          <a:xfrm>
            <a:off x="8743237" y="1394193"/>
            <a:ext cx="325967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www.polidata.org</a:t>
            </a:r>
          </a:p>
        </p:txBody>
      </p:sp>
    </p:spTree>
    <p:extLst>
      <p:ext uri="{BB962C8B-B14F-4D97-AF65-F5344CB8AC3E}">
        <p14:creationId xmlns:p14="http://schemas.microsoft.com/office/powerpoint/2010/main" val="278315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67350" y="199374"/>
            <a:ext cx="6286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Query Builder is a great platform to introduce database concepts &amp; SQL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CBF6302-0933-4EB9-AD3B-DB947DCDCE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87" r="2675"/>
          <a:stretch/>
        </p:blipFill>
        <p:spPr>
          <a:xfrm>
            <a:off x="3028949" y="1234921"/>
            <a:ext cx="6286501" cy="566438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F6458D2-34A6-4876-B0F5-FF6E8DC4FDE0}"/>
              </a:ext>
            </a:extLst>
          </p:cNvPr>
          <p:cNvSpPr/>
          <p:nvPr/>
        </p:nvSpPr>
        <p:spPr>
          <a:xfrm>
            <a:off x="1543050" y="1256054"/>
            <a:ext cx="4514851" cy="375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The layout of the launch windows prefigures SQL logic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Gently introduces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Keys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Joins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Select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Filter (where)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Order by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04BA98-4DA0-4F18-A994-588779DE8ACF}"/>
              </a:ext>
            </a:extLst>
          </p:cNvPr>
          <p:cNvSpPr/>
          <p:nvPr/>
        </p:nvSpPr>
        <p:spPr>
          <a:xfrm>
            <a:off x="2381250" y="5792037"/>
            <a:ext cx="3676651" cy="1128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16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577D72-BB6F-4F50-98DF-3BF79CF53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1739903"/>
            <a:ext cx="10363200" cy="1362075"/>
          </a:xfrm>
        </p:spPr>
        <p:txBody>
          <a:bodyPr/>
          <a:lstStyle/>
          <a:p>
            <a:r>
              <a:rPr lang="en-US" sz="4400" dirty="0">
                <a:solidFill>
                  <a:srgbClr val="7030A0"/>
                </a:solidFill>
              </a:rPr>
              <a:t>Now on to the Demo…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1404DC-DD8F-470C-BBF9-4D431F539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>
            <a:normAutofit/>
          </a:bodyPr>
          <a:lstStyle/>
          <a:p>
            <a:r>
              <a:rPr lang="en-US" sz="3600" dirty="0"/>
              <a:t>The following slides are included in case of demo disaster</a:t>
            </a:r>
          </a:p>
        </p:txBody>
      </p:sp>
    </p:spTree>
    <p:extLst>
      <p:ext uri="{BB962C8B-B14F-4D97-AF65-F5344CB8AC3E}">
        <p14:creationId xmlns:p14="http://schemas.microsoft.com/office/powerpoint/2010/main" val="4198138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016B98D3-38FF-4889-B3F4-836C876B7B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47855" y="1214996"/>
            <a:ext cx="6320295" cy="549060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CD574-B79F-480B-87E7-67E07B7C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055" y="1466853"/>
            <a:ext cx="53848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Query Builder</a:t>
            </a:r>
          </a:p>
          <a:p>
            <a:pPr lvl="1"/>
            <a:r>
              <a:rPr lang="en-US" sz="3300" dirty="0"/>
              <a:t> Choose tables</a:t>
            </a:r>
          </a:p>
          <a:p>
            <a:pPr lvl="1"/>
            <a:r>
              <a:rPr lang="en-US" sz="3300" dirty="0"/>
              <a:t> Preview available columns </a:t>
            </a:r>
          </a:p>
        </p:txBody>
      </p:sp>
    </p:spTree>
    <p:extLst>
      <p:ext uri="{BB962C8B-B14F-4D97-AF65-F5344CB8AC3E}">
        <p14:creationId xmlns:p14="http://schemas.microsoft.com/office/powerpoint/2010/main" val="1191213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CD574-B79F-480B-87E7-67E07B7C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055" y="1466853"/>
            <a:ext cx="53848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Query Builder</a:t>
            </a:r>
          </a:p>
          <a:p>
            <a:pPr lvl="1"/>
            <a:r>
              <a:rPr lang="en-US" sz="3300" dirty="0"/>
              <a:t> Choose tables</a:t>
            </a:r>
          </a:p>
          <a:p>
            <a:pPr lvl="1"/>
            <a:r>
              <a:rPr lang="en-US" sz="3300" dirty="0"/>
              <a:t> Preview available columns</a:t>
            </a:r>
          </a:p>
          <a:p>
            <a:pPr lvl="1"/>
            <a:r>
              <a:rPr lang="en-US" sz="3300" dirty="0"/>
              <a:t>  Preview proposed JOIN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63747-10A9-4C09-8473-4033ECCC8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450" y="1466853"/>
            <a:ext cx="6093851" cy="52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40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CD574-B79F-480B-87E7-67E07B7C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055" y="1466853"/>
            <a:ext cx="53848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Query Builder</a:t>
            </a:r>
          </a:p>
          <a:p>
            <a:pPr lvl="1"/>
            <a:r>
              <a:rPr lang="en-US" sz="3300" dirty="0"/>
              <a:t> Choose tables</a:t>
            </a:r>
          </a:p>
          <a:p>
            <a:pPr lvl="1"/>
            <a:r>
              <a:rPr lang="en-US" sz="3300" dirty="0"/>
              <a:t> Preview available columns</a:t>
            </a:r>
          </a:p>
          <a:p>
            <a:pPr lvl="1"/>
            <a:r>
              <a:rPr lang="en-US" sz="3300" dirty="0"/>
              <a:t>  Preview proposed JOIN</a:t>
            </a:r>
          </a:p>
          <a:p>
            <a:pPr lvl="1"/>
            <a:r>
              <a:rPr lang="en-US" sz="3300" dirty="0"/>
              <a:t>  Ability to revise the join conditions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3B47BC-EB2C-4491-B27C-CE1FF3BFCFF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05555" y="2307434"/>
            <a:ext cx="6048296" cy="275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28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CD574-B79F-480B-87E7-67E07B7C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055" y="1466853"/>
            <a:ext cx="4758164" cy="4525963"/>
          </a:xfrm>
        </p:spPr>
        <p:txBody>
          <a:bodyPr>
            <a:normAutofit/>
          </a:bodyPr>
          <a:lstStyle/>
          <a:p>
            <a:r>
              <a:rPr lang="en-US" sz="3600" dirty="0"/>
              <a:t>Query Builder</a:t>
            </a:r>
          </a:p>
          <a:p>
            <a:pPr lvl="1"/>
            <a:r>
              <a:rPr lang="en-US" sz="3300" dirty="0"/>
              <a:t>  Name the Query </a:t>
            </a:r>
          </a:p>
          <a:p>
            <a:pPr lvl="1"/>
            <a:r>
              <a:rPr lang="en-US" sz="3300" dirty="0"/>
              <a:t>  Choose columns to</a:t>
            </a:r>
            <a:br>
              <a:rPr lang="en-US" sz="3300" dirty="0"/>
            </a:br>
            <a:r>
              <a:rPr lang="en-US" sz="3300" dirty="0"/>
              <a:t> select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7B8E5D-FCF1-4C60-9B75-CE05C6AE3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19" y="1198430"/>
            <a:ext cx="7275731" cy="550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5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CD574-B79F-480B-87E7-67E07B7C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055" y="1466853"/>
            <a:ext cx="4758164" cy="4525963"/>
          </a:xfrm>
        </p:spPr>
        <p:txBody>
          <a:bodyPr>
            <a:normAutofit/>
          </a:bodyPr>
          <a:lstStyle/>
          <a:p>
            <a:r>
              <a:rPr lang="en-US" sz="3600" dirty="0"/>
              <a:t>Query Builder</a:t>
            </a:r>
          </a:p>
          <a:p>
            <a:pPr lvl="1"/>
            <a:r>
              <a:rPr lang="en-US" sz="3300" dirty="0"/>
              <a:t>  Name the Query </a:t>
            </a:r>
          </a:p>
          <a:p>
            <a:pPr lvl="1"/>
            <a:r>
              <a:rPr lang="en-US" sz="3300" dirty="0"/>
              <a:t>  Choose columns to</a:t>
            </a:r>
            <a:br>
              <a:rPr lang="en-US" sz="3300" dirty="0"/>
            </a:br>
            <a:r>
              <a:rPr lang="en-US" sz="3300" dirty="0"/>
              <a:t> select</a:t>
            </a:r>
          </a:p>
          <a:p>
            <a:pPr lvl="1"/>
            <a:r>
              <a:rPr lang="en-US" sz="3300" dirty="0"/>
              <a:t> Included Columns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7B8E5D-FCF1-4C60-9B75-CE05C6AE3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19" y="1198430"/>
            <a:ext cx="7275731" cy="550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32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353D69-347E-4CE8-85ED-6EC566789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94" y="1276353"/>
            <a:ext cx="1148165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8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CD574-B79F-480B-87E7-67E07B7C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054" y="1466853"/>
            <a:ext cx="9380995" cy="647697"/>
          </a:xfrm>
        </p:spPr>
        <p:txBody>
          <a:bodyPr>
            <a:normAutofit/>
          </a:bodyPr>
          <a:lstStyle/>
          <a:p>
            <a:r>
              <a:rPr lang="en-US" sz="3600" dirty="0"/>
              <a:t>Query Builder:  </a:t>
            </a:r>
            <a:r>
              <a:rPr lang="en-US" sz="3300" dirty="0"/>
              <a:t> Inspect the SQL code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C75E15-A886-41BF-B85D-2B9A88DE7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1200"/>
            <a:ext cx="12549601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32765" y="68732"/>
            <a:ext cx="5870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Context:  Undergraduate “Intro Stats” Course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68" y="1591974"/>
            <a:ext cx="7538946" cy="496122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007927" y="1591974"/>
            <a:ext cx="3976255" cy="4961227"/>
          </a:xfrm>
        </p:spPr>
        <p:txBody>
          <a:bodyPr/>
          <a:lstStyle/>
          <a:p>
            <a:r>
              <a:rPr lang="en-US" dirty="0"/>
              <a:t>What to pack?</a:t>
            </a:r>
          </a:p>
          <a:p>
            <a:r>
              <a:rPr lang="en-US" dirty="0"/>
              <a:t>Descriptive Statistics</a:t>
            </a:r>
          </a:p>
          <a:p>
            <a:r>
              <a:rPr lang="en-US" dirty="0"/>
              <a:t>Elementary probability</a:t>
            </a:r>
          </a:p>
          <a:p>
            <a:r>
              <a:rPr lang="en-US" dirty="0"/>
              <a:t>Probability distributions</a:t>
            </a:r>
          </a:p>
          <a:p>
            <a:r>
              <a:rPr lang="en-US" dirty="0"/>
              <a:t>Study Design/ DOE</a:t>
            </a:r>
          </a:p>
          <a:p>
            <a:r>
              <a:rPr lang="en-US" dirty="0"/>
              <a:t>Data Collection</a:t>
            </a:r>
          </a:p>
          <a:p>
            <a:r>
              <a:rPr lang="en-US" dirty="0"/>
              <a:t>Inference</a:t>
            </a:r>
          </a:p>
          <a:p>
            <a:pPr lvl="1"/>
            <a:r>
              <a:rPr lang="en-US" dirty="0"/>
              <a:t>Tests</a:t>
            </a:r>
          </a:p>
          <a:p>
            <a:pPr lvl="1"/>
            <a:r>
              <a:rPr lang="en-US" dirty="0"/>
              <a:t>Estimation</a:t>
            </a:r>
          </a:p>
          <a:p>
            <a:pPr lvl="1"/>
            <a:r>
              <a:rPr lang="en-US" dirty="0"/>
              <a:t>Model fitting</a:t>
            </a:r>
          </a:p>
          <a:p>
            <a:r>
              <a:rPr lang="en-US" dirty="0"/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947716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5E96D6-5F26-4377-A057-D9543FF6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conclusion – final thoughts/ Q&amp;A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932017-57DE-4C1E-9D1F-6BB52C6F0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07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0851" y="2173491"/>
            <a:ext cx="6154552" cy="4525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32765" y="68732"/>
            <a:ext cx="58707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Conclusion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C5F7D142-2305-4176-98D1-5678F746CF69}"/>
              </a:ext>
            </a:extLst>
          </p:cNvPr>
          <p:cNvSpPr txBox="1">
            <a:spLocks/>
          </p:cNvSpPr>
          <p:nvPr/>
        </p:nvSpPr>
        <p:spPr>
          <a:xfrm>
            <a:off x="163055" y="1466853"/>
            <a:ext cx="475816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We can pack more than we thought…</a:t>
            </a:r>
          </a:p>
          <a:p>
            <a:r>
              <a:rPr lang="en-US" sz="3600" dirty="0"/>
              <a:t>Query Builder is just one platform that undergrads can handle</a:t>
            </a:r>
          </a:p>
          <a:p>
            <a:r>
              <a:rPr lang="en-US" sz="3600" dirty="0"/>
              <a:t>JMP can teach concepts</a:t>
            </a:r>
          </a:p>
          <a:p>
            <a:endParaRPr lang="en-US" sz="33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1316AA-6B38-4F71-9BF5-E037DCF12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027" y="1383048"/>
            <a:ext cx="7102909" cy="460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2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77543" y="301502"/>
            <a:ext cx="48332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DISCUSSION (and a plug)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968868" y="1792217"/>
            <a:ext cx="4408675" cy="4009493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dirty="0"/>
              <a:t>Comments</a:t>
            </a:r>
          </a:p>
          <a:p>
            <a:pPr algn="l"/>
            <a:r>
              <a:rPr lang="en-US" sz="6000" dirty="0"/>
              <a:t>Questions</a:t>
            </a:r>
          </a:p>
          <a:p>
            <a:pPr algn="l"/>
            <a:r>
              <a:rPr lang="en-US" sz="6000" dirty="0"/>
              <a:t>Suggestions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3FCADF-FE52-48CB-83CE-1190F441B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062" y="1366343"/>
            <a:ext cx="4249465" cy="524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17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Contact info:</a:t>
            </a:r>
          </a:p>
          <a:p>
            <a:endParaRPr lang="en-US" sz="3600" dirty="0"/>
          </a:p>
          <a:p>
            <a:pPr marL="0" indent="0" algn="ctr">
              <a:buNone/>
            </a:pPr>
            <a:r>
              <a:rPr lang="en-US" sz="4000" dirty="0">
                <a:hlinkClick r:id="rId2"/>
              </a:rPr>
              <a:t>rcarver@Stonehill.edu</a:t>
            </a:r>
            <a:endParaRPr lang="en-US" sz="4000" dirty="0"/>
          </a:p>
          <a:p>
            <a:pPr marL="0" indent="0" algn="ctr">
              <a:buNone/>
            </a:pPr>
            <a:r>
              <a:rPr lang="en-US" sz="4000" dirty="0">
                <a:hlinkClick r:id="rId3"/>
              </a:rPr>
              <a:t>rcarver@brandeis.edu</a:t>
            </a:r>
            <a:endParaRPr lang="en-US" sz="40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3177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32765" y="68732"/>
            <a:ext cx="5870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Context:  Undergraduate “Intro Stats” Course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62255" y="1591974"/>
            <a:ext cx="5721927" cy="4961227"/>
          </a:xfrm>
        </p:spPr>
        <p:txBody>
          <a:bodyPr>
            <a:normAutofit/>
          </a:bodyPr>
          <a:lstStyle/>
          <a:p>
            <a:r>
              <a:rPr lang="en-US" sz="3200" dirty="0"/>
              <a:t>“Analytics” </a:t>
            </a:r>
          </a:p>
          <a:p>
            <a:r>
              <a:rPr lang="en-US" sz="3200" dirty="0"/>
              <a:t>“Big Data”</a:t>
            </a:r>
          </a:p>
          <a:p>
            <a:r>
              <a:rPr lang="en-US" sz="3200" dirty="0"/>
              <a:t>Internet of things</a:t>
            </a:r>
          </a:p>
          <a:p>
            <a:r>
              <a:rPr lang="en-US" sz="3200" dirty="0"/>
              <a:t>More Open Data</a:t>
            </a:r>
          </a:p>
          <a:p>
            <a:pPr lvl="1"/>
            <a:r>
              <a:rPr lang="en-US" sz="2900" dirty="0"/>
              <a:t>Three V’s</a:t>
            </a:r>
          </a:p>
          <a:p>
            <a:pPr lvl="1"/>
            <a:r>
              <a:rPr lang="en-US" sz="2900" dirty="0"/>
              <a:t>Many sources</a:t>
            </a:r>
          </a:p>
          <a:p>
            <a:pPr lvl="1"/>
            <a:r>
              <a:rPr lang="en-US" sz="2900" dirty="0"/>
              <a:t>Many formats</a:t>
            </a:r>
          </a:p>
          <a:p>
            <a:r>
              <a:rPr lang="en-US" sz="3200" dirty="0"/>
              <a:t>Visualization</a:t>
            </a:r>
          </a:p>
          <a:p>
            <a:endParaRPr lang="en-US" sz="3200" dirty="0"/>
          </a:p>
        </p:txBody>
      </p:sp>
      <p:pic>
        <p:nvPicPr>
          <p:cNvPr id="1026" name="Picture 2" descr="http://www.amstat.org/images/ASAImages/education/gaise_collegerepo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46356"/>
            <a:ext cx="3789018" cy="491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8691" y="1423120"/>
            <a:ext cx="6525491" cy="489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8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32765" y="68732"/>
            <a:ext cx="5870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Context:  Undergraduate “Intro Stats” Course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3236" y="1550410"/>
            <a:ext cx="3976255" cy="4961227"/>
          </a:xfrm>
        </p:spPr>
        <p:txBody>
          <a:bodyPr/>
          <a:lstStyle/>
          <a:p>
            <a:r>
              <a:rPr lang="en-US" dirty="0"/>
              <a:t>Teach Statistical Thinking</a:t>
            </a:r>
          </a:p>
          <a:p>
            <a:pPr lvl="1"/>
            <a:r>
              <a:rPr lang="en-US" dirty="0"/>
              <a:t>Full investigative process</a:t>
            </a:r>
          </a:p>
          <a:p>
            <a:pPr lvl="1"/>
            <a:r>
              <a:rPr lang="en-US" dirty="0"/>
              <a:t>Multivariate thinking</a:t>
            </a:r>
          </a:p>
          <a:p>
            <a:r>
              <a:rPr lang="en-US" dirty="0"/>
              <a:t>Concepts &gt; Procedures</a:t>
            </a:r>
          </a:p>
          <a:p>
            <a:r>
              <a:rPr lang="en-US" dirty="0"/>
              <a:t>REAL DATA in context</a:t>
            </a:r>
          </a:p>
          <a:p>
            <a:r>
              <a:rPr lang="en-US" dirty="0"/>
              <a:t>Active Learning</a:t>
            </a:r>
          </a:p>
          <a:p>
            <a:r>
              <a:rPr lang="en-US" dirty="0"/>
              <a:t>Technology to</a:t>
            </a:r>
          </a:p>
          <a:p>
            <a:pPr lvl="1"/>
            <a:r>
              <a:rPr lang="en-US" dirty="0"/>
              <a:t>Explore Concepts</a:t>
            </a:r>
          </a:p>
          <a:p>
            <a:pPr lvl="1"/>
            <a:r>
              <a:rPr lang="en-US" dirty="0"/>
              <a:t>Analyze Data</a:t>
            </a:r>
          </a:p>
          <a:p>
            <a:r>
              <a:rPr lang="en-US" dirty="0"/>
              <a:t>Assessments to improve &amp; evaluate learning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57742">
            <a:off x="8319833" y="2053750"/>
            <a:ext cx="3078300" cy="2308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79838">
            <a:off x="4448109" y="1135432"/>
            <a:ext cx="4381500" cy="2466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24853">
            <a:off x="4400119" y="3863090"/>
            <a:ext cx="2697411" cy="20230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69911">
            <a:off x="6842850" y="4050935"/>
            <a:ext cx="4237744" cy="238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62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32765" y="68732"/>
            <a:ext cx="5870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Context:  Undergraduate “Intro Stats” Course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3236" y="1550410"/>
            <a:ext cx="3976255" cy="4961227"/>
          </a:xfrm>
        </p:spPr>
        <p:txBody>
          <a:bodyPr/>
          <a:lstStyle/>
          <a:p>
            <a:r>
              <a:rPr lang="en-US" dirty="0"/>
              <a:t>Teach Statistical Thinking</a:t>
            </a:r>
          </a:p>
          <a:p>
            <a:pPr lvl="1"/>
            <a:r>
              <a:rPr lang="en-US" dirty="0"/>
              <a:t>Full investigative process</a:t>
            </a:r>
          </a:p>
          <a:p>
            <a:pPr lvl="1"/>
            <a:r>
              <a:rPr lang="en-US" dirty="0"/>
              <a:t>Multivariate thinking</a:t>
            </a:r>
          </a:p>
          <a:p>
            <a:r>
              <a:rPr lang="en-US" dirty="0"/>
              <a:t>Concepts &gt; Procedures</a:t>
            </a:r>
          </a:p>
          <a:p>
            <a:r>
              <a:rPr lang="en-US" dirty="0"/>
              <a:t>REAL DATA in context</a:t>
            </a:r>
          </a:p>
          <a:p>
            <a:r>
              <a:rPr lang="en-US" dirty="0"/>
              <a:t>Active Learning</a:t>
            </a:r>
          </a:p>
          <a:p>
            <a:r>
              <a:rPr lang="en-US" dirty="0"/>
              <a:t>Technology to</a:t>
            </a:r>
          </a:p>
          <a:p>
            <a:pPr lvl="1"/>
            <a:r>
              <a:rPr lang="en-US" dirty="0"/>
              <a:t>Explore Concepts</a:t>
            </a:r>
          </a:p>
          <a:p>
            <a:pPr lvl="1"/>
            <a:r>
              <a:rPr lang="en-US" dirty="0"/>
              <a:t>Analyze Data</a:t>
            </a:r>
          </a:p>
          <a:p>
            <a:r>
              <a:rPr lang="en-US" dirty="0"/>
              <a:t>Assessments to improve &amp; evaluate learning</a:t>
            </a:r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400119" y="1135432"/>
            <a:ext cx="6998014" cy="5302765"/>
            <a:chOff x="4400119" y="1135432"/>
            <a:chExt cx="6998014" cy="53027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357742">
              <a:off x="8319833" y="2053750"/>
              <a:ext cx="3078300" cy="230872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879838">
              <a:off x="4448109" y="1135432"/>
              <a:ext cx="4381500" cy="24669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4853">
              <a:off x="4400119" y="3863090"/>
              <a:ext cx="2697411" cy="202305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869911">
              <a:off x="6842850" y="4050935"/>
              <a:ext cx="4237744" cy="2387262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2147" y="1550410"/>
            <a:ext cx="7504040" cy="446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07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Incoming Students Know something…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89E82A-7930-4EDF-A921-8C3C9D9A2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79" y="1411140"/>
            <a:ext cx="8257921" cy="53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971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A GAISE-Worthy Task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120D67-DB64-425C-8BB6-2E0767A92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135" y="1315143"/>
            <a:ext cx="6571429" cy="5542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3A5DBC-6EC5-4BAC-BFF7-882E401A4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866899"/>
            <a:ext cx="4427168" cy="24860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68C1D2-8EDD-4CC9-A158-1E41D6553281}"/>
              </a:ext>
            </a:extLst>
          </p:cNvPr>
          <p:cNvSpPr txBox="1"/>
          <p:nvPr/>
        </p:nvSpPr>
        <p:spPr>
          <a:xfrm>
            <a:off x="304800" y="4610100"/>
            <a:ext cx="425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How hard is it to create an accurate predictive model?</a:t>
            </a:r>
          </a:p>
        </p:txBody>
      </p:sp>
    </p:spTree>
    <p:extLst>
      <p:ext uri="{BB962C8B-B14F-4D97-AF65-F5344CB8AC3E}">
        <p14:creationId xmlns:p14="http://schemas.microsoft.com/office/powerpoint/2010/main" val="155231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A  Related GAISE-Worthy Task</a:t>
            </a:r>
          </a:p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(with Sample Data)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68C1D2-8EDD-4CC9-A158-1E41D6553281}"/>
              </a:ext>
            </a:extLst>
          </p:cNvPr>
          <p:cNvSpPr txBox="1"/>
          <p:nvPr/>
        </p:nvSpPr>
        <p:spPr>
          <a:xfrm>
            <a:off x="304800" y="4610100"/>
            <a:ext cx="425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How hard is it to create an accurate predictive model?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82A295-FB66-441B-B14C-8575D3D5D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81162"/>
            <a:ext cx="4057650" cy="26487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4D68C3-9829-45F9-8367-395A71B57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50" y="1414932"/>
            <a:ext cx="7879688" cy="464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80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5936" y="199374"/>
            <a:ext cx="50579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342900"/>
            <a:r>
              <a:rPr lang="en-US" sz="2700" b="1" dirty="0">
                <a:solidFill>
                  <a:prstClr val="white"/>
                </a:solidFill>
              </a:rPr>
              <a:t>Available Data Easily at Hand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5B2D5-770E-4BBE-8F7C-843EFD1B7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76353"/>
            <a:ext cx="5384800" cy="4525963"/>
          </a:xfrm>
        </p:spPr>
        <p:txBody>
          <a:bodyPr>
            <a:normAutofit/>
          </a:bodyPr>
          <a:lstStyle/>
          <a:p>
            <a:r>
              <a:rPr lang="en-US" sz="2400" b="1" dirty="0"/>
              <a:t>US Election 2008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6960B-582C-4381-95A4-7D9AACE28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5600" y="1276351"/>
            <a:ext cx="5384800" cy="4525963"/>
          </a:xfrm>
        </p:spPr>
        <p:txBody>
          <a:bodyPr>
            <a:normAutofit/>
          </a:bodyPr>
          <a:lstStyle/>
          <a:p>
            <a:r>
              <a:rPr lang="en-US" sz="2400" b="1" dirty="0"/>
              <a:t>US Demographics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6B3945-EAE3-4D15-A4EA-7C2D8B06B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0" y="1276352"/>
            <a:ext cx="2927350" cy="5461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CC70CB-36CD-482F-9086-FDB34A5C5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636" y="1276349"/>
            <a:ext cx="2587764" cy="566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69014"/>
      </p:ext>
    </p:extLst>
  </p:cSld>
  <p:clrMapOvr>
    <a:masterClrMapping/>
  </p:clrMapOvr>
</p:sld>
</file>

<file path=ppt/theme/theme1.xml><?xml version="1.0" encoding="utf-8"?>
<a:theme xmlns:a="http://schemas.openxmlformats.org/drawingml/2006/main" name="Stonehill 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419</Words>
  <Application>Microsoft Office PowerPoint</Application>
  <PresentationFormat>Widescreen</PresentationFormat>
  <Paragraphs>132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Stonehill 2013</vt:lpstr>
      <vt:lpstr>  Query Builder to Introduce SQL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on to the Demo…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 conclusion – final thoughts/ Q&amp;A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Speeding Up the Dirty Work of Analytics</dc:title>
  <dc:creator>Carver, Robert</dc:creator>
  <cp:lastModifiedBy>Carver, Robert</cp:lastModifiedBy>
  <cp:revision>75</cp:revision>
  <cp:lastPrinted>2016-08-16T18:47:07Z</cp:lastPrinted>
  <dcterms:created xsi:type="dcterms:W3CDTF">2016-08-14T18:44:37Z</dcterms:created>
  <dcterms:modified xsi:type="dcterms:W3CDTF">2017-09-14T15:44:14Z</dcterms:modified>
</cp:coreProperties>
</file>