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257" r:id="rId2"/>
    <p:sldId id="258" r:id="rId3"/>
    <p:sldId id="259" r:id="rId4"/>
    <p:sldId id="260" r:id="rId5"/>
    <p:sldId id="261" r:id="rId6"/>
    <p:sldId id="265" r:id="rId7"/>
    <p:sldId id="262" r:id="rId8"/>
    <p:sldId id="263" r:id="rId9"/>
    <p:sldId id="264" r:id="rId10"/>
  </p:sldIdLst>
  <p:sldSz cx="37463413" cy="21067713"/>
  <p:notesSz cx="6934200" cy="9232900"/>
  <p:defaultTextStyle>
    <a:defPPr>
      <a:defRPr lang="en-US"/>
    </a:defPPr>
    <a:lvl1pPr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1pPr>
    <a:lvl2pPr marL="1871663" indent="-1414463"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3744913" indent="-2830513"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5618163" indent="-4246563"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7491413" indent="-5662613"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36">
          <p15:clr>
            <a:srgbClr val="A4A3A4"/>
          </p15:clr>
        </p15:guide>
        <p15:guide id="2" pos="1180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e Oppenlander - joppenla" initials="JO-j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35"/>
    <p:restoredTop sz="94107"/>
  </p:normalViewPr>
  <p:slideViewPr>
    <p:cSldViewPr snapToGrid="0" snapToObjects="1">
      <p:cViewPr>
        <p:scale>
          <a:sx n="30" d="100"/>
          <a:sy n="30" d="100"/>
        </p:scale>
        <p:origin x="1032" y="168"/>
      </p:cViewPr>
      <p:guideLst>
        <p:guide orient="horz" pos="6636"/>
        <p:guide pos="118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commentAuthors" Target="commentAuthor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8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FB8444-751E-4F6E-A47E-CD038C569109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25C90D3-73CD-4D28-BA17-24FFD2C641AF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Health Care</a:t>
          </a:r>
        </a:p>
      </dgm:t>
    </dgm:pt>
    <dgm:pt modelId="{CB396C62-6BB1-489D-A088-53069AA13334}" type="parTrans" cxnId="{3A9B8535-8EEB-4320-BA53-41093DD157EA}">
      <dgm:prSet/>
      <dgm:spPr/>
      <dgm:t>
        <a:bodyPr/>
        <a:lstStyle/>
        <a:p>
          <a:endParaRPr lang="en-US"/>
        </a:p>
      </dgm:t>
    </dgm:pt>
    <dgm:pt modelId="{B6522DA0-CBB3-4B77-89F6-DB0666200E50}" type="sibTrans" cxnId="{3A9B8535-8EEB-4320-BA53-41093DD157EA}">
      <dgm:prSet/>
      <dgm:spPr/>
      <dgm:t>
        <a:bodyPr/>
        <a:lstStyle/>
        <a:p>
          <a:endParaRPr lang="en-US"/>
        </a:p>
      </dgm:t>
    </dgm:pt>
    <dgm:pt modelId="{81127B0A-E77E-42A9-8214-2CDBA165630C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Clinical</a:t>
          </a:r>
        </a:p>
      </dgm:t>
    </dgm:pt>
    <dgm:pt modelId="{27455CDD-D4CC-4D1B-9A56-977AFD90DC63}" type="parTrans" cxnId="{A1A4D406-6FBE-4E3D-84AB-50ED7568C755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BE2C24C1-983A-4A7F-BDBB-64958C5D296F}" type="sibTrans" cxnId="{A1A4D406-6FBE-4E3D-84AB-50ED7568C755}">
      <dgm:prSet/>
      <dgm:spPr/>
      <dgm:t>
        <a:bodyPr/>
        <a:lstStyle/>
        <a:p>
          <a:endParaRPr lang="en-US"/>
        </a:p>
      </dgm:t>
    </dgm:pt>
    <dgm:pt modelId="{6CECC97B-5978-44DE-9FD7-5B957C7F72AB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Patient Management</a:t>
          </a:r>
        </a:p>
      </dgm:t>
    </dgm:pt>
    <dgm:pt modelId="{1BD9003D-B088-4100-AC8F-9F9A10832342}" type="parTrans" cxnId="{23627EFE-725D-4D55-BF0D-D0EBFAD3FD8A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F523B5DF-F28A-4110-9A3D-C96797CD74CB}" type="sibTrans" cxnId="{23627EFE-725D-4D55-BF0D-D0EBFAD3FD8A}">
      <dgm:prSet/>
      <dgm:spPr/>
      <dgm:t>
        <a:bodyPr/>
        <a:lstStyle/>
        <a:p>
          <a:endParaRPr lang="en-US"/>
        </a:p>
      </dgm:t>
    </dgm:pt>
    <dgm:pt modelId="{D9D271F3-D67B-49E5-85E2-48FE8E791548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Financial Management</a:t>
          </a:r>
        </a:p>
      </dgm:t>
    </dgm:pt>
    <dgm:pt modelId="{EC49C012-0481-4154-8CDA-A5CFAC6D6221}" type="parTrans" cxnId="{403D3DD9-B778-4B27-A133-809B738364A1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6AD3D636-88F0-4065-AF2A-EDFAB2A3C571}" type="sibTrans" cxnId="{403D3DD9-B778-4B27-A133-809B738364A1}">
      <dgm:prSet/>
      <dgm:spPr/>
      <dgm:t>
        <a:bodyPr/>
        <a:lstStyle/>
        <a:p>
          <a:endParaRPr lang="en-US"/>
        </a:p>
      </dgm:t>
    </dgm:pt>
    <dgm:pt modelId="{5FF4459B-DFB7-49B1-8935-3B6D5F00A77E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Operations</a:t>
          </a:r>
        </a:p>
      </dgm:t>
    </dgm:pt>
    <dgm:pt modelId="{42EA4D6E-A2A3-4E4E-ADDA-B4E2C465E88D}" type="parTrans" cxnId="{5D465E71-F6D0-4D14-9CE6-0A812F2E0F89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EF673723-5626-4ED6-B6C8-C9DF87B1CEA3}" type="sibTrans" cxnId="{5D465E71-F6D0-4D14-9CE6-0A812F2E0F89}">
      <dgm:prSet/>
      <dgm:spPr/>
      <dgm:t>
        <a:bodyPr/>
        <a:lstStyle/>
        <a:p>
          <a:endParaRPr lang="en-US"/>
        </a:p>
      </dgm:t>
    </dgm:pt>
    <dgm:pt modelId="{23EEFB46-ED88-4768-B805-D4287AEFBD01}" type="pres">
      <dgm:prSet presAssocID="{68FB8444-751E-4F6E-A47E-CD038C56910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6C2FBBB-75DB-456D-8D42-C93A790AA786}" type="pres">
      <dgm:prSet presAssocID="{D25C90D3-73CD-4D28-BA17-24FFD2C641AF}" presName="centerShape" presStyleLbl="node0" presStyleIdx="0" presStyleCnt="1"/>
      <dgm:spPr/>
      <dgm:t>
        <a:bodyPr/>
        <a:lstStyle/>
        <a:p>
          <a:endParaRPr lang="en-US"/>
        </a:p>
      </dgm:t>
    </dgm:pt>
    <dgm:pt modelId="{38E0400F-991A-49BA-B0B9-E75B39B263EF}" type="pres">
      <dgm:prSet presAssocID="{27455CDD-D4CC-4D1B-9A56-977AFD90DC63}" presName="parTrans" presStyleLbl="sibTrans2D1" presStyleIdx="0" presStyleCnt="4"/>
      <dgm:spPr/>
      <dgm:t>
        <a:bodyPr/>
        <a:lstStyle/>
        <a:p>
          <a:endParaRPr lang="en-US"/>
        </a:p>
      </dgm:t>
    </dgm:pt>
    <dgm:pt modelId="{BA54A9D1-B261-4172-A422-2BE36A967C84}" type="pres">
      <dgm:prSet presAssocID="{27455CDD-D4CC-4D1B-9A56-977AFD90DC6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01D4D7EF-8EB4-47AA-A3A5-558D4FD013FC}" type="pres">
      <dgm:prSet presAssocID="{81127B0A-E77E-42A9-8214-2CDBA165630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045C6B-2057-4D6E-9FC7-B3C037DE1A73}" type="pres">
      <dgm:prSet presAssocID="{1BD9003D-B088-4100-AC8F-9F9A10832342}" presName="parTrans" presStyleLbl="sibTrans2D1" presStyleIdx="1" presStyleCnt="4"/>
      <dgm:spPr/>
      <dgm:t>
        <a:bodyPr/>
        <a:lstStyle/>
        <a:p>
          <a:endParaRPr lang="en-US"/>
        </a:p>
      </dgm:t>
    </dgm:pt>
    <dgm:pt modelId="{4B6044C5-2482-4CE3-9196-52A1E925FB4F}" type="pres">
      <dgm:prSet presAssocID="{1BD9003D-B088-4100-AC8F-9F9A10832342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53C857D5-0E15-458B-8621-07ADBCB37D52}" type="pres">
      <dgm:prSet presAssocID="{6CECC97B-5978-44DE-9FD7-5B957C7F72A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C806A7-6682-4BDA-A2C0-281517718F7F}" type="pres">
      <dgm:prSet presAssocID="{42EA4D6E-A2A3-4E4E-ADDA-B4E2C465E88D}" presName="parTrans" presStyleLbl="sibTrans2D1" presStyleIdx="2" presStyleCnt="4"/>
      <dgm:spPr/>
      <dgm:t>
        <a:bodyPr/>
        <a:lstStyle/>
        <a:p>
          <a:endParaRPr lang="en-US"/>
        </a:p>
      </dgm:t>
    </dgm:pt>
    <dgm:pt modelId="{258BBA67-E282-4DD0-A21C-E1677A7870A1}" type="pres">
      <dgm:prSet presAssocID="{42EA4D6E-A2A3-4E4E-ADDA-B4E2C465E88D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109376E3-B3BB-4207-A668-B37AFD2BD3E2}" type="pres">
      <dgm:prSet presAssocID="{5FF4459B-DFB7-49B1-8935-3B6D5F00A77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1851DA-5970-46C6-9F48-E226AF35BF28}" type="pres">
      <dgm:prSet presAssocID="{EC49C012-0481-4154-8CDA-A5CFAC6D6221}" presName="parTrans" presStyleLbl="sibTrans2D1" presStyleIdx="3" presStyleCnt="4"/>
      <dgm:spPr/>
      <dgm:t>
        <a:bodyPr/>
        <a:lstStyle/>
        <a:p>
          <a:endParaRPr lang="en-US"/>
        </a:p>
      </dgm:t>
    </dgm:pt>
    <dgm:pt modelId="{C4EF0C7B-5353-4E98-89C8-45295207C8E8}" type="pres">
      <dgm:prSet presAssocID="{EC49C012-0481-4154-8CDA-A5CFAC6D6221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E0E26E46-9119-41C2-B5AC-67D7772F5969}" type="pres">
      <dgm:prSet presAssocID="{D9D271F3-D67B-49E5-85E2-48FE8E79154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70440F-7B39-0444-8D7A-EEBB1F9D575C}" type="presOf" srcId="{81127B0A-E77E-42A9-8214-2CDBA165630C}" destId="{01D4D7EF-8EB4-47AA-A3A5-558D4FD013FC}" srcOrd="0" destOrd="0" presId="urn:microsoft.com/office/officeart/2005/8/layout/radial5"/>
    <dgm:cxn modelId="{BD79BDD1-CC0B-0844-B849-527129E6B51B}" type="presOf" srcId="{EC49C012-0481-4154-8CDA-A5CFAC6D6221}" destId="{C4EF0C7B-5353-4E98-89C8-45295207C8E8}" srcOrd="1" destOrd="0" presId="urn:microsoft.com/office/officeart/2005/8/layout/radial5"/>
    <dgm:cxn modelId="{A1A4D406-6FBE-4E3D-84AB-50ED7568C755}" srcId="{D25C90D3-73CD-4D28-BA17-24FFD2C641AF}" destId="{81127B0A-E77E-42A9-8214-2CDBA165630C}" srcOrd="0" destOrd="0" parTransId="{27455CDD-D4CC-4D1B-9A56-977AFD90DC63}" sibTransId="{BE2C24C1-983A-4A7F-BDBB-64958C5D296F}"/>
    <dgm:cxn modelId="{30959B70-DB98-204C-9B49-7311B6A00045}" type="presOf" srcId="{6CECC97B-5978-44DE-9FD7-5B957C7F72AB}" destId="{53C857D5-0E15-458B-8621-07ADBCB37D52}" srcOrd="0" destOrd="0" presId="urn:microsoft.com/office/officeart/2005/8/layout/radial5"/>
    <dgm:cxn modelId="{CFA0802A-8031-F045-B3F9-64F86260B3A7}" type="presOf" srcId="{D25C90D3-73CD-4D28-BA17-24FFD2C641AF}" destId="{06C2FBBB-75DB-456D-8D42-C93A790AA786}" srcOrd="0" destOrd="0" presId="urn:microsoft.com/office/officeart/2005/8/layout/radial5"/>
    <dgm:cxn modelId="{FE7DAFCB-DB3B-DF40-947A-982D60A82F7B}" type="presOf" srcId="{27455CDD-D4CC-4D1B-9A56-977AFD90DC63}" destId="{BA54A9D1-B261-4172-A422-2BE36A967C84}" srcOrd="1" destOrd="0" presId="urn:microsoft.com/office/officeart/2005/8/layout/radial5"/>
    <dgm:cxn modelId="{3A9B8535-8EEB-4320-BA53-41093DD157EA}" srcId="{68FB8444-751E-4F6E-A47E-CD038C569109}" destId="{D25C90D3-73CD-4D28-BA17-24FFD2C641AF}" srcOrd="0" destOrd="0" parTransId="{CB396C62-6BB1-489D-A088-53069AA13334}" sibTransId="{B6522DA0-CBB3-4B77-89F6-DB0666200E50}"/>
    <dgm:cxn modelId="{61309737-FBA6-FA4F-871B-A0EE165C4233}" type="presOf" srcId="{68FB8444-751E-4F6E-A47E-CD038C569109}" destId="{23EEFB46-ED88-4768-B805-D4287AEFBD01}" srcOrd="0" destOrd="0" presId="urn:microsoft.com/office/officeart/2005/8/layout/radial5"/>
    <dgm:cxn modelId="{67DA7F8E-ADC9-B043-985D-63D30FACE9CB}" type="presOf" srcId="{D9D271F3-D67B-49E5-85E2-48FE8E791548}" destId="{E0E26E46-9119-41C2-B5AC-67D7772F5969}" srcOrd="0" destOrd="0" presId="urn:microsoft.com/office/officeart/2005/8/layout/radial5"/>
    <dgm:cxn modelId="{12ADAD06-EF57-A246-89CE-786AAFF32731}" type="presOf" srcId="{27455CDD-D4CC-4D1B-9A56-977AFD90DC63}" destId="{38E0400F-991A-49BA-B0B9-E75B39B263EF}" srcOrd="0" destOrd="0" presId="urn:microsoft.com/office/officeart/2005/8/layout/radial5"/>
    <dgm:cxn modelId="{53EE79D5-6CFB-2E4D-ABDA-1EE2113FA0FA}" type="presOf" srcId="{EC49C012-0481-4154-8CDA-A5CFAC6D6221}" destId="{A91851DA-5970-46C6-9F48-E226AF35BF28}" srcOrd="0" destOrd="0" presId="urn:microsoft.com/office/officeart/2005/8/layout/radial5"/>
    <dgm:cxn modelId="{75DF6680-B33A-974A-83ED-100471A9BAEE}" type="presOf" srcId="{5FF4459B-DFB7-49B1-8935-3B6D5F00A77E}" destId="{109376E3-B3BB-4207-A668-B37AFD2BD3E2}" srcOrd="0" destOrd="0" presId="urn:microsoft.com/office/officeart/2005/8/layout/radial5"/>
    <dgm:cxn modelId="{E573F723-3FBB-A045-BBF7-D61696BF7A92}" type="presOf" srcId="{1BD9003D-B088-4100-AC8F-9F9A10832342}" destId="{87045C6B-2057-4D6E-9FC7-B3C037DE1A73}" srcOrd="0" destOrd="0" presId="urn:microsoft.com/office/officeart/2005/8/layout/radial5"/>
    <dgm:cxn modelId="{403D3DD9-B778-4B27-A133-809B738364A1}" srcId="{D25C90D3-73CD-4D28-BA17-24FFD2C641AF}" destId="{D9D271F3-D67B-49E5-85E2-48FE8E791548}" srcOrd="3" destOrd="0" parTransId="{EC49C012-0481-4154-8CDA-A5CFAC6D6221}" sibTransId="{6AD3D636-88F0-4065-AF2A-EDFAB2A3C571}"/>
    <dgm:cxn modelId="{9C316EA9-A401-2A42-BAFD-F9A6A373475A}" type="presOf" srcId="{1BD9003D-B088-4100-AC8F-9F9A10832342}" destId="{4B6044C5-2482-4CE3-9196-52A1E925FB4F}" srcOrd="1" destOrd="0" presId="urn:microsoft.com/office/officeart/2005/8/layout/radial5"/>
    <dgm:cxn modelId="{23627EFE-725D-4D55-BF0D-D0EBFAD3FD8A}" srcId="{D25C90D3-73CD-4D28-BA17-24FFD2C641AF}" destId="{6CECC97B-5978-44DE-9FD7-5B957C7F72AB}" srcOrd="1" destOrd="0" parTransId="{1BD9003D-B088-4100-AC8F-9F9A10832342}" sibTransId="{F523B5DF-F28A-4110-9A3D-C96797CD74CB}"/>
    <dgm:cxn modelId="{EB4606DE-0AA5-934F-8B4F-A1A58594B697}" type="presOf" srcId="{42EA4D6E-A2A3-4E4E-ADDA-B4E2C465E88D}" destId="{258BBA67-E282-4DD0-A21C-E1677A7870A1}" srcOrd="1" destOrd="0" presId="urn:microsoft.com/office/officeart/2005/8/layout/radial5"/>
    <dgm:cxn modelId="{BD02DB5B-0102-3849-85E2-BB7B75F52620}" type="presOf" srcId="{42EA4D6E-A2A3-4E4E-ADDA-B4E2C465E88D}" destId="{14C806A7-6682-4BDA-A2C0-281517718F7F}" srcOrd="0" destOrd="0" presId="urn:microsoft.com/office/officeart/2005/8/layout/radial5"/>
    <dgm:cxn modelId="{5D465E71-F6D0-4D14-9CE6-0A812F2E0F89}" srcId="{D25C90D3-73CD-4D28-BA17-24FFD2C641AF}" destId="{5FF4459B-DFB7-49B1-8935-3B6D5F00A77E}" srcOrd="2" destOrd="0" parTransId="{42EA4D6E-A2A3-4E4E-ADDA-B4E2C465E88D}" sibTransId="{EF673723-5626-4ED6-B6C8-C9DF87B1CEA3}"/>
    <dgm:cxn modelId="{D8D77A6C-ADB0-2243-B85D-D9DA13D5C862}" type="presParOf" srcId="{23EEFB46-ED88-4768-B805-D4287AEFBD01}" destId="{06C2FBBB-75DB-456D-8D42-C93A790AA786}" srcOrd="0" destOrd="0" presId="urn:microsoft.com/office/officeart/2005/8/layout/radial5"/>
    <dgm:cxn modelId="{E899780B-3459-9F46-9A27-2B25E9571F71}" type="presParOf" srcId="{23EEFB46-ED88-4768-B805-D4287AEFBD01}" destId="{38E0400F-991A-49BA-B0B9-E75B39B263EF}" srcOrd="1" destOrd="0" presId="urn:microsoft.com/office/officeart/2005/8/layout/radial5"/>
    <dgm:cxn modelId="{5FE4EDA5-457D-9345-8FA5-757E4C1190ED}" type="presParOf" srcId="{38E0400F-991A-49BA-B0B9-E75B39B263EF}" destId="{BA54A9D1-B261-4172-A422-2BE36A967C84}" srcOrd="0" destOrd="0" presId="urn:microsoft.com/office/officeart/2005/8/layout/radial5"/>
    <dgm:cxn modelId="{0BF319FE-8942-974C-8224-CE26C99F5F7D}" type="presParOf" srcId="{23EEFB46-ED88-4768-B805-D4287AEFBD01}" destId="{01D4D7EF-8EB4-47AA-A3A5-558D4FD013FC}" srcOrd="2" destOrd="0" presId="urn:microsoft.com/office/officeart/2005/8/layout/radial5"/>
    <dgm:cxn modelId="{37B92CB1-B76B-BE4A-8FDC-1A2406C55B52}" type="presParOf" srcId="{23EEFB46-ED88-4768-B805-D4287AEFBD01}" destId="{87045C6B-2057-4D6E-9FC7-B3C037DE1A73}" srcOrd="3" destOrd="0" presId="urn:microsoft.com/office/officeart/2005/8/layout/radial5"/>
    <dgm:cxn modelId="{2D307FA0-470A-0E4A-A2BB-13E2D9CE75E5}" type="presParOf" srcId="{87045C6B-2057-4D6E-9FC7-B3C037DE1A73}" destId="{4B6044C5-2482-4CE3-9196-52A1E925FB4F}" srcOrd="0" destOrd="0" presId="urn:microsoft.com/office/officeart/2005/8/layout/radial5"/>
    <dgm:cxn modelId="{78883B8F-6812-0548-AED6-91D26803ECCD}" type="presParOf" srcId="{23EEFB46-ED88-4768-B805-D4287AEFBD01}" destId="{53C857D5-0E15-458B-8621-07ADBCB37D52}" srcOrd="4" destOrd="0" presId="urn:microsoft.com/office/officeart/2005/8/layout/radial5"/>
    <dgm:cxn modelId="{B4F2BDD6-D686-034A-8F2C-E8E49DD6537F}" type="presParOf" srcId="{23EEFB46-ED88-4768-B805-D4287AEFBD01}" destId="{14C806A7-6682-4BDA-A2C0-281517718F7F}" srcOrd="5" destOrd="0" presId="urn:microsoft.com/office/officeart/2005/8/layout/radial5"/>
    <dgm:cxn modelId="{E788C2C3-FBEB-5249-AA44-9DA6DB47DE46}" type="presParOf" srcId="{14C806A7-6682-4BDA-A2C0-281517718F7F}" destId="{258BBA67-E282-4DD0-A21C-E1677A7870A1}" srcOrd="0" destOrd="0" presId="urn:microsoft.com/office/officeart/2005/8/layout/radial5"/>
    <dgm:cxn modelId="{4946CC48-2BC9-0A47-AC9E-E794C7F0DE4E}" type="presParOf" srcId="{23EEFB46-ED88-4768-B805-D4287AEFBD01}" destId="{109376E3-B3BB-4207-A668-B37AFD2BD3E2}" srcOrd="6" destOrd="0" presId="urn:microsoft.com/office/officeart/2005/8/layout/radial5"/>
    <dgm:cxn modelId="{CD928F9D-0FDB-0C41-8629-91A2F99AEEA8}" type="presParOf" srcId="{23EEFB46-ED88-4768-B805-D4287AEFBD01}" destId="{A91851DA-5970-46C6-9F48-E226AF35BF28}" srcOrd="7" destOrd="0" presId="urn:microsoft.com/office/officeart/2005/8/layout/radial5"/>
    <dgm:cxn modelId="{3FD810D6-B37D-ED45-AF72-0F346F6B8AA0}" type="presParOf" srcId="{A91851DA-5970-46C6-9F48-E226AF35BF28}" destId="{C4EF0C7B-5353-4E98-89C8-45295207C8E8}" srcOrd="0" destOrd="0" presId="urn:microsoft.com/office/officeart/2005/8/layout/radial5"/>
    <dgm:cxn modelId="{5D25B660-012F-D04B-9A30-C5227AA7D253}" type="presParOf" srcId="{23EEFB46-ED88-4768-B805-D4287AEFBD01}" destId="{E0E26E46-9119-41C2-B5AC-67D7772F5969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C2FBBB-75DB-456D-8D42-C93A790AA786}">
      <dsp:nvSpPr>
        <dsp:cNvPr id="0" name=""/>
        <dsp:cNvSpPr/>
      </dsp:nvSpPr>
      <dsp:spPr>
        <a:xfrm>
          <a:off x="7150969" y="4346521"/>
          <a:ext cx="3101727" cy="3101727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900" kern="1200" dirty="0">
              <a:solidFill>
                <a:schemeClr val="tx1"/>
              </a:solidFill>
            </a:rPr>
            <a:t>Health Care</a:t>
          </a:r>
        </a:p>
      </dsp:txBody>
      <dsp:txXfrm>
        <a:off x="7605206" y="4800758"/>
        <a:ext cx="2193253" cy="2193253"/>
      </dsp:txXfrm>
    </dsp:sp>
    <dsp:sp modelId="{38E0400F-991A-49BA-B0B9-E75B39B263EF}">
      <dsp:nvSpPr>
        <dsp:cNvPr id="0" name=""/>
        <dsp:cNvSpPr/>
      </dsp:nvSpPr>
      <dsp:spPr>
        <a:xfrm rot="16200000">
          <a:off x="8373881" y="3219014"/>
          <a:ext cx="655903" cy="1054587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000" kern="1200"/>
        </a:p>
      </dsp:txBody>
      <dsp:txXfrm>
        <a:off x="8472267" y="3528317"/>
        <a:ext cx="459132" cy="632753"/>
      </dsp:txXfrm>
    </dsp:sp>
    <dsp:sp modelId="{01D4D7EF-8EB4-47AA-A3A5-558D4FD013FC}">
      <dsp:nvSpPr>
        <dsp:cNvPr id="0" name=""/>
        <dsp:cNvSpPr/>
      </dsp:nvSpPr>
      <dsp:spPr>
        <a:xfrm>
          <a:off x="7150969" y="7240"/>
          <a:ext cx="3101727" cy="3101727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>
              <a:solidFill>
                <a:schemeClr val="tx1"/>
              </a:solidFill>
            </a:rPr>
            <a:t>Clinical</a:t>
          </a:r>
        </a:p>
      </dsp:txBody>
      <dsp:txXfrm>
        <a:off x="7605206" y="461477"/>
        <a:ext cx="2193253" cy="2193253"/>
      </dsp:txXfrm>
    </dsp:sp>
    <dsp:sp modelId="{87045C6B-2057-4D6E-9FC7-B3C037DE1A73}">
      <dsp:nvSpPr>
        <dsp:cNvPr id="0" name=""/>
        <dsp:cNvSpPr/>
      </dsp:nvSpPr>
      <dsp:spPr>
        <a:xfrm>
          <a:off x="10524958" y="5370091"/>
          <a:ext cx="655903" cy="1054587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000" kern="1200"/>
        </a:p>
      </dsp:txBody>
      <dsp:txXfrm>
        <a:off x="10524958" y="5581008"/>
        <a:ext cx="459132" cy="632753"/>
      </dsp:txXfrm>
    </dsp:sp>
    <dsp:sp modelId="{53C857D5-0E15-458B-8621-07ADBCB37D52}">
      <dsp:nvSpPr>
        <dsp:cNvPr id="0" name=""/>
        <dsp:cNvSpPr/>
      </dsp:nvSpPr>
      <dsp:spPr>
        <a:xfrm>
          <a:off x="11490250" y="4346521"/>
          <a:ext cx="3101727" cy="3101727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>
              <a:solidFill>
                <a:schemeClr val="tx1"/>
              </a:solidFill>
            </a:rPr>
            <a:t>Patient Management</a:t>
          </a:r>
        </a:p>
      </dsp:txBody>
      <dsp:txXfrm>
        <a:off x="11944487" y="4800758"/>
        <a:ext cx="2193253" cy="2193253"/>
      </dsp:txXfrm>
    </dsp:sp>
    <dsp:sp modelId="{14C806A7-6682-4BDA-A2C0-281517718F7F}">
      <dsp:nvSpPr>
        <dsp:cNvPr id="0" name=""/>
        <dsp:cNvSpPr/>
      </dsp:nvSpPr>
      <dsp:spPr>
        <a:xfrm rot="5400000">
          <a:off x="8373881" y="7521168"/>
          <a:ext cx="655903" cy="1054587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000" kern="1200"/>
        </a:p>
      </dsp:txBody>
      <dsp:txXfrm>
        <a:off x="8472267" y="7633700"/>
        <a:ext cx="459132" cy="632753"/>
      </dsp:txXfrm>
    </dsp:sp>
    <dsp:sp modelId="{109376E3-B3BB-4207-A668-B37AFD2BD3E2}">
      <dsp:nvSpPr>
        <dsp:cNvPr id="0" name=""/>
        <dsp:cNvSpPr/>
      </dsp:nvSpPr>
      <dsp:spPr>
        <a:xfrm>
          <a:off x="7150969" y="8685802"/>
          <a:ext cx="3101727" cy="3101727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>
              <a:solidFill>
                <a:schemeClr val="tx1"/>
              </a:solidFill>
            </a:rPr>
            <a:t>Operations</a:t>
          </a:r>
        </a:p>
      </dsp:txBody>
      <dsp:txXfrm>
        <a:off x="7605206" y="9140039"/>
        <a:ext cx="2193253" cy="2193253"/>
      </dsp:txXfrm>
    </dsp:sp>
    <dsp:sp modelId="{A91851DA-5970-46C6-9F48-E226AF35BF28}">
      <dsp:nvSpPr>
        <dsp:cNvPr id="0" name=""/>
        <dsp:cNvSpPr/>
      </dsp:nvSpPr>
      <dsp:spPr>
        <a:xfrm rot="10800000">
          <a:off x="6222804" y="5370091"/>
          <a:ext cx="655903" cy="1054587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000" kern="1200"/>
        </a:p>
      </dsp:txBody>
      <dsp:txXfrm rot="10800000">
        <a:off x="6419575" y="5581008"/>
        <a:ext cx="459132" cy="632753"/>
      </dsp:txXfrm>
    </dsp:sp>
    <dsp:sp modelId="{E0E26E46-9119-41C2-B5AC-67D7772F5969}">
      <dsp:nvSpPr>
        <dsp:cNvPr id="0" name=""/>
        <dsp:cNvSpPr/>
      </dsp:nvSpPr>
      <dsp:spPr>
        <a:xfrm>
          <a:off x="2811688" y="4346521"/>
          <a:ext cx="3101727" cy="3101727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>
              <a:solidFill>
                <a:schemeClr val="tx1"/>
              </a:solidFill>
            </a:rPr>
            <a:t>Financial Management</a:t>
          </a:r>
        </a:p>
      </dsp:txBody>
      <dsp:txXfrm>
        <a:off x="3265925" y="4800758"/>
        <a:ext cx="2193253" cy="21932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A3E9EB-D428-BC47-81B5-F35877A79D3A}" type="datetimeFigureOut">
              <a:rPr lang="en-US" smtClean="0"/>
              <a:t>9/15/17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935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76935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8F078E-D4F9-054E-8967-04867C47D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56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77C7B4-9FDD-1B45-8FBB-3AA4535A86CD}" type="datetimeFigureOut">
              <a:rPr lang="en-US" smtClean="0"/>
              <a:t>9/15/17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96913" y="1154113"/>
            <a:ext cx="5540375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738" y="4443413"/>
            <a:ext cx="5546725" cy="3635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935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475" y="876935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911BDD-8A2F-5542-9DBA-AD31081B0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64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11BDD-8A2F-5542-9DBA-AD31081B0F5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622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11BDD-8A2F-5542-9DBA-AD31081B0F5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1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193F6-D6C2-4DC2-91EE-25C416397E8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08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82927" y="3447889"/>
            <a:ext cx="28097560" cy="7334685"/>
          </a:xfrm>
        </p:spPr>
        <p:txBody>
          <a:bodyPr anchor="b"/>
          <a:lstStyle>
            <a:lvl1pPr algn="ctr">
              <a:defRPr sz="18432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82927" y="11065427"/>
            <a:ext cx="28097560" cy="5086486"/>
          </a:xfrm>
        </p:spPr>
        <p:txBody>
          <a:bodyPr/>
          <a:lstStyle>
            <a:lvl1pPr marL="0" indent="0" algn="ctr">
              <a:buNone/>
              <a:defRPr sz="7373"/>
            </a:lvl1pPr>
            <a:lvl2pPr marL="1404518" indent="0" algn="ctr">
              <a:buNone/>
              <a:defRPr sz="6144"/>
            </a:lvl2pPr>
            <a:lvl3pPr marL="2809037" indent="0" algn="ctr">
              <a:buNone/>
              <a:defRPr sz="5530"/>
            </a:lvl3pPr>
            <a:lvl4pPr marL="4213555" indent="0" algn="ctr">
              <a:buNone/>
              <a:defRPr sz="4915"/>
            </a:lvl4pPr>
            <a:lvl5pPr marL="5618074" indent="0" algn="ctr">
              <a:buNone/>
              <a:defRPr sz="4915"/>
            </a:lvl5pPr>
            <a:lvl6pPr marL="7022592" indent="0" algn="ctr">
              <a:buNone/>
              <a:defRPr sz="4915"/>
            </a:lvl6pPr>
            <a:lvl7pPr marL="8427110" indent="0" algn="ctr">
              <a:buNone/>
              <a:defRPr sz="4915"/>
            </a:lvl7pPr>
            <a:lvl8pPr marL="9831629" indent="0" algn="ctr">
              <a:buNone/>
              <a:defRPr sz="4915"/>
            </a:lvl8pPr>
            <a:lvl9pPr marL="11236147" indent="0" algn="ctr">
              <a:buNone/>
              <a:defRPr sz="4915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5F4F7-9A21-F542-BA32-AADF724FBC15}" type="datetimeFigureOut">
              <a:rPr lang="en-US" smtClean="0"/>
              <a:pPr>
                <a:defRPr/>
              </a:pPr>
              <a:t>9/15/17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093064-FA4A-F44E-8C22-E53DF96B79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2AEFF7-6961-174D-8A19-C2EB28894742}" type="datetimeFigureOut">
              <a:rPr lang="en-US" smtClean="0"/>
              <a:pPr>
                <a:defRPr/>
              </a:pPr>
              <a:t>9/15/17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31B2E-3A21-EC44-9C57-A430A5AB69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809755" y="1121661"/>
            <a:ext cx="8078048" cy="178539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5609" y="1121661"/>
            <a:ext cx="23765853" cy="178539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2F6959-C4CA-714B-9665-BAAB7752B0CA}" type="datetimeFigureOut">
              <a:rPr lang="en-US" smtClean="0"/>
              <a:pPr>
                <a:defRPr/>
              </a:pPr>
              <a:t>9/15/17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800838-93F0-C44D-B26E-AB86FD570A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B6AC12-647B-C24E-BE77-3C21469EEDEF}" type="datetimeFigureOut">
              <a:rPr lang="en-US" smtClean="0"/>
              <a:pPr>
                <a:defRPr/>
              </a:pPr>
              <a:t>9/15/17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A7FC5-0F8B-9546-BFE8-89DF3336D0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6097" y="5252301"/>
            <a:ext cx="32312194" cy="8763582"/>
          </a:xfrm>
        </p:spPr>
        <p:txBody>
          <a:bodyPr anchor="b"/>
          <a:lstStyle>
            <a:lvl1pPr>
              <a:defRPr sz="18432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6097" y="14098790"/>
            <a:ext cx="32312194" cy="4608561"/>
          </a:xfrm>
        </p:spPr>
        <p:txBody>
          <a:bodyPr/>
          <a:lstStyle>
            <a:lvl1pPr marL="0" indent="0">
              <a:buNone/>
              <a:defRPr sz="7373">
                <a:solidFill>
                  <a:schemeClr val="tx1">
                    <a:tint val="75000"/>
                  </a:schemeClr>
                </a:solidFill>
              </a:defRPr>
            </a:lvl1pPr>
            <a:lvl2pPr marL="1404518" indent="0">
              <a:buNone/>
              <a:defRPr sz="6144">
                <a:solidFill>
                  <a:schemeClr val="tx1">
                    <a:tint val="75000"/>
                  </a:schemeClr>
                </a:solidFill>
              </a:defRPr>
            </a:lvl2pPr>
            <a:lvl3pPr marL="2809037" indent="0">
              <a:buNone/>
              <a:defRPr sz="5530">
                <a:solidFill>
                  <a:schemeClr val="tx1">
                    <a:tint val="75000"/>
                  </a:schemeClr>
                </a:solidFill>
              </a:defRPr>
            </a:lvl3pPr>
            <a:lvl4pPr marL="4213555" indent="0">
              <a:buNone/>
              <a:defRPr sz="4915">
                <a:solidFill>
                  <a:schemeClr val="tx1">
                    <a:tint val="75000"/>
                  </a:schemeClr>
                </a:solidFill>
              </a:defRPr>
            </a:lvl4pPr>
            <a:lvl5pPr marL="5618074" indent="0">
              <a:buNone/>
              <a:defRPr sz="4915">
                <a:solidFill>
                  <a:schemeClr val="tx1">
                    <a:tint val="75000"/>
                  </a:schemeClr>
                </a:solidFill>
              </a:defRPr>
            </a:lvl5pPr>
            <a:lvl6pPr marL="7022592" indent="0">
              <a:buNone/>
              <a:defRPr sz="4915">
                <a:solidFill>
                  <a:schemeClr val="tx1">
                    <a:tint val="75000"/>
                  </a:schemeClr>
                </a:solidFill>
              </a:defRPr>
            </a:lvl6pPr>
            <a:lvl7pPr marL="8427110" indent="0">
              <a:buNone/>
              <a:defRPr sz="4915">
                <a:solidFill>
                  <a:schemeClr val="tx1">
                    <a:tint val="75000"/>
                  </a:schemeClr>
                </a:solidFill>
              </a:defRPr>
            </a:lvl7pPr>
            <a:lvl8pPr marL="9831629" indent="0">
              <a:buNone/>
              <a:defRPr sz="4915">
                <a:solidFill>
                  <a:schemeClr val="tx1">
                    <a:tint val="75000"/>
                  </a:schemeClr>
                </a:solidFill>
              </a:defRPr>
            </a:lvl8pPr>
            <a:lvl9pPr marL="11236147" indent="0">
              <a:buNone/>
              <a:defRPr sz="491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CBEBC5-2193-5144-99DB-B1F300EAFAEA}" type="datetimeFigureOut">
              <a:rPr lang="en-US" smtClean="0"/>
              <a:pPr>
                <a:defRPr/>
              </a:pPr>
              <a:t>9/15/17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B389F4-53BB-0349-A42A-4FC7F5B951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5609" y="5608303"/>
            <a:ext cx="15921951" cy="1336727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965853" y="5608303"/>
            <a:ext cx="15921951" cy="1336727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7476A4-B002-2A40-8B67-8A9B3DA76E3E}" type="datetimeFigureOut">
              <a:rPr lang="en-US" smtClean="0"/>
              <a:pPr>
                <a:defRPr/>
              </a:pPr>
              <a:t>9/15/17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85E61-C310-A942-9782-A0122FCEA0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0489" y="1121662"/>
            <a:ext cx="32312194" cy="40721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0491" y="5164517"/>
            <a:ext cx="15848778" cy="2531050"/>
          </a:xfrm>
        </p:spPr>
        <p:txBody>
          <a:bodyPr anchor="b"/>
          <a:lstStyle>
            <a:lvl1pPr marL="0" indent="0">
              <a:buNone/>
              <a:defRPr sz="7373" b="1"/>
            </a:lvl1pPr>
            <a:lvl2pPr marL="1404518" indent="0">
              <a:buNone/>
              <a:defRPr sz="6144" b="1"/>
            </a:lvl2pPr>
            <a:lvl3pPr marL="2809037" indent="0">
              <a:buNone/>
              <a:defRPr sz="5530" b="1"/>
            </a:lvl3pPr>
            <a:lvl4pPr marL="4213555" indent="0">
              <a:buNone/>
              <a:defRPr sz="4915" b="1"/>
            </a:lvl4pPr>
            <a:lvl5pPr marL="5618074" indent="0">
              <a:buNone/>
              <a:defRPr sz="4915" b="1"/>
            </a:lvl5pPr>
            <a:lvl6pPr marL="7022592" indent="0">
              <a:buNone/>
              <a:defRPr sz="4915" b="1"/>
            </a:lvl6pPr>
            <a:lvl7pPr marL="8427110" indent="0">
              <a:buNone/>
              <a:defRPr sz="4915" b="1"/>
            </a:lvl7pPr>
            <a:lvl8pPr marL="9831629" indent="0">
              <a:buNone/>
              <a:defRPr sz="4915" b="1"/>
            </a:lvl8pPr>
            <a:lvl9pPr marL="11236147" indent="0">
              <a:buNone/>
              <a:defRPr sz="491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0491" y="7695568"/>
            <a:ext cx="15848778" cy="113190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965853" y="5164517"/>
            <a:ext cx="15926830" cy="2531050"/>
          </a:xfrm>
        </p:spPr>
        <p:txBody>
          <a:bodyPr anchor="b"/>
          <a:lstStyle>
            <a:lvl1pPr marL="0" indent="0">
              <a:buNone/>
              <a:defRPr sz="7373" b="1"/>
            </a:lvl1pPr>
            <a:lvl2pPr marL="1404518" indent="0">
              <a:buNone/>
              <a:defRPr sz="6144" b="1"/>
            </a:lvl2pPr>
            <a:lvl3pPr marL="2809037" indent="0">
              <a:buNone/>
              <a:defRPr sz="5530" b="1"/>
            </a:lvl3pPr>
            <a:lvl4pPr marL="4213555" indent="0">
              <a:buNone/>
              <a:defRPr sz="4915" b="1"/>
            </a:lvl4pPr>
            <a:lvl5pPr marL="5618074" indent="0">
              <a:buNone/>
              <a:defRPr sz="4915" b="1"/>
            </a:lvl5pPr>
            <a:lvl6pPr marL="7022592" indent="0">
              <a:buNone/>
              <a:defRPr sz="4915" b="1"/>
            </a:lvl6pPr>
            <a:lvl7pPr marL="8427110" indent="0">
              <a:buNone/>
              <a:defRPr sz="4915" b="1"/>
            </a:lvl7pPr>
            <a:lvl8pPr marL="9831629" indent="0">
              <a:buNone/>
              <a:defRPr sz="4915" b="1"/>
            </a:lvl8pPr>
            <a:lvl9pPr marL="11236147" indent="0">
              <a:buNone/>
              <a:defRPr sz="491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965853" y="7695568"/>
            <a:ext cx="15926830" cy="113190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A40A66-933B-0A48-BB51-24F43BA1CC21}" type="datetimeFigureOut">
              <a:rPr lang="en-US" smtClean="0"/>
              <a:pPr>
                <a:defRPr/>
              </a:pPr>
              <a:t>9/15/17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6ADA4F-95DA-9B45-BFC1-69F6B5E150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40C5C3-3521-9D4E-A61C-3674F82CAD51}" type="datetimeFigureOut">
              <a:rPr lang="en-US" smtClean="0"/>
              <a:pPr>
                <a:defRPr/>
              </a:pPr>
              <a:t>9/15/17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EFB39-064B-7640-A6D1-B7777E444A7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C16C19-393F-8F4E-8F7B-542C95C451C5}" type="datetimeFigureOut">
              <a:rPr lang="en-US" smtClean="0"/>
              <a:pPr>
                <a:defRPr/>
              </a:pPr>
              <a:t>9/15/17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9409DF-2C5C-9248-B797-72B894B0AF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0491" y="1404514"/>
            <a:ext cx="12082925" cy="4915800"/>
          </a:xfrm>
        </p:spPr>
        <p:txBody>
          <a:bodyPr anchor="b"/>
          <a:lstStyle>
            <a:lvl1pPr>
              <a:defRPr sz="983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26830" y="3033362"/>
            <a:ext cx="18965853" cy="14971731"/>
          </a:xfrm>
        </p:spPr>
        <p:txBody>
          <a:bodyPr/>
          <a:lstStyle>
            <a:lvl1pPr>
              <a:defRPr sz="9830"/>
            </a:lvl1pPr>
            <a:lvl2pPr>
              <a:defRPr sz="8602"/>
            </a:lvl2pPr>
            <a:lvl3pPr>
              <a:defRPr sz="7373"/>
            </a:lvl3pPr>
            <a:lvl4pPr>
              <a:defRPr sz="6144"/>
            </a:lvl4pPr>
            <a:lvl5pPr>
              <a:defRPr sz="6144"/>
            </a:lvl5pPr>
            <a:lvl6pPr>
              <a:defRPr sz="6144"/>
            </a:lvl6pPr>
            <a:lvl7pPr>
              <a:defRPr sz="6144"/>
            </a:lvl7pPr>
            <a:lvl8pPr>
              <a:defRPr sz="6144"/>
            </a:lvl8pPr>
            <a:lvl9pPr>
              <a:defRPr sz="614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0491" y="6320314"/>
            <a:ext cx="12082925" cy="11709163"/>
          </a:xfrm>
        </p:spPr>
        <p:txBody>
          <a:bodyPr/>
          <a:lstStyle>
            <a:lvl1pPr marL="0" indent="0">
              <a:buNone/>
              <a:defRPr sz="4915"/>
            </a:lvl1pPr>
            <a:lvl2pPr marL="1404518" indent="0">
              <a:buNone/>
              <a:defRPr sz="4301"/>
            </a:lvl2pPr>
            <a:lvl3pPr marL="2809037" indent="0">
              <a:buNone/>
              <a:defRPr sz="3686"/>
            </a:lvl3pPr>
            <a:lvl4pPr marL="4213555" indent="0">
              <a:buNone/>
              <a:defRPr sz="3072"/>
            </a:lvl4pPr>
            <a:lvl5pPr marL="5618074" indent="0">
              <a:buNone/>
              <a:defRPr sz="3072"/>
            </a:lvl5pPr>
            <a:lvl6pPr marL="7022592" indent="0">
              <a:buNone/>
              <a:defRPr sz="3072"/>
            </a:lvl6pPr>
            <a:lvl7pPr marL="8427110" indent="0">
              <a:buNone/>
              <a:defRPr sz="3072"/>
            </a:lvl7pPr>
            <a:lvl8pPr marL="9831629" indent="0">
              <a:buNone/>
              <a:defRPr sz="3072"/>
            </a:lvl8pPr>
            <a:lvl9pPr marL="11236147" indent="0">
              <a:buNone/>
              <a:defRPr sz="307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93549E-0D80-DD4B-B698-25C7AA5B9E8F}" type="datetimeFigureOut">
              <a:rPr lang="en-US" smtClean="0"/>
              <a:pPr>
                <a:defRPr/>
              </a:pPr>
              <a:t>9/15/17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01EE45-E588-3D48-AF0F-1DE85356DC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0491" y="1404514"/>
            <a:ext cx="12082925" cy="4915800"/>
          </a:xfrm>
        </p:spPr>
        <p:txBody>
          <a:bodyPr anchor="b"/>
          <a:lstStyle>
            <a:lvl1pPr>
              <a:defRPr sz="983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926830" y="3033362"/>
            <a:ext cx="18965853" cy="14971731"/>
          </a:xfrm>
        </p:spPr>
        <p:txBody>
          <a:bodyPr/>
          <a:lstStyle>
            <a:lvl1pPr marL="0" indent="0">
              <a:buNone/>
              <a:defRPr sz="9830"/>
            </a:lvl1pPr>
            <a:lvl2pPr marL="1404518" indent="0">
              <a:buNone/>
              <a:defRPr sz="8602"/>
            </a:lvl2pPr>
            <a:lvl3pPr marL="2809037" indent="0">
              <a:buNone/>
              <a:defRPr sz="7373"/>
            </a:lvl3pPr>
            <a:lvl4pPr marL="4213555" indent="0">
              <a:buNone/>
              <a:defRPr sz="6144"/>
            </a:lvl4pPr>
            <a:lvl5pPr marL="5618074" indent="0">
              <a:buNone/>
              <a:defRPr sz="6144"/>
            </a:lvl5pPr>
            <a:lvl6pPr marL="7022592" indent="0">
              <a:buNone/>
              <a:defRPr sz="6144"/>
            </a:lvl6pPr>
            <a:lvl7pPr marL="8427110" indent="0">
              <a:buNone/>
              <a:defRPr sz="6144"/>
            </a:lvl7pPr>
            <a:lvl8pPr marL="9831629" indent="0">
              <a:buNone/>
              <a:defRPr sz="6144"/>
            </a:lvl8pPr>
            <a:lvl9pPr marL="11236147" indent="0">
              <a:buNone/>
              <a:defRPr sz="614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0491" y="6320314"/>
            <a:ext cx="12082925" cy="11709163"/>
          </a:xfrm>
        </p:spPr>
        <p:txBody>
          <a:bodyPr/>
          <a:lstStyle>
            <a:lvl1pPr marL="0" indent="0">
              <a:buNone/>
              <a:defRPr sz="4915"/>
            </a:lvl1pPr>
            <a:lvl2pPr marL="1404518" indent="0">
              <a:buNone/>
              <a:defRPr sz="4301"/>
            </a:lvl2pPr>
            <a:lvl3pPr marL="2809037" indent="0">
              <a:buNone/>
              <a:defRPr sz="3686"/>
            </a:lvl3pPr>
            <a:lvl4pPr marL="4213555" indent="0">
              <a:buNone/>
              <a:defRPr sz="3072"/>
            </a:lvl4pPr>
            <a:lvl5pPr marL="5618074" indent="0">
              <a:buNone/>
              <a:defRPr sz="3072"/>
            </a:lvl5pPr>
            <a:lvl6pPr marL="7022592" indent="0">
              <a:buNone/>
              <a:defRPr sz="3072"/>
            </a:lvl6pPr>
            <a:lvl7pPr marL="8427110" indent="0">
              <a:buNone/>
              <a:defRPr sz="3072"/>
            </a:lvl7pPr>
            <a:lvl8pPr marL="9831629" indent="0">
              <a:buNone/>
              <a:defRPr sz="3072"/>
            </a:lvl8pPr>
            <a:lvl9pPr marL="11236147" indent="0">
              <a:buNone/>
              <a:defRPr sz="307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653075-E9BA-354C-A78D-2D3C5F5A7CBA}" type="datetimeFigureOut">
              <a:rPr lang="en-US" smtClean="0"/>
              <a:pPr>
                <a:defRPr/>
              </a:pPr>
              <a:t>9/15/17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F5E703-E70C-FD4F-BDEE-F910CDBD6F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75610" y="1121662"/>
            <a:ext cx="32312194" cy="40721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5610" y="5608303"/>
            <a:ext cx="32312194" cy="13367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5610" y="19526650"/>
            <a:ext cx="8429268" cy="11216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A3754B0-BB24-9C49-BC24-3130C91873BC}" type="datetimeFigureOut">
              <a:rPr lang="en-US" smtClean="0"/>
              <a:pPr>
                <a:defRPr/>
              </a:pPr>
              <a:t>9/15/17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409756" y="19526650"/>
            <a:ext cx="12643902" cy="11216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458535" y="19526650"/>
            <a:ext cx="8429268" cy="11216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80AEA07-8785-ED43-B294-B71059DB64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428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809037" rtl="0" eaLnBrk="1" latinLnBrk="0" hangingPunct="1">
        <a:lnSpc>
          <a:spcPct val="90000"/>
        </a:lnSpc>
        <a:spcBef>
          <a:spcPct val="0"/>
        </a:spcBef>
        <a:buNone/>
        <a:defRPr sz="135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2259" indent="-702259" algn="l" defTabSz="2809037" rtl="0" eaLnBrk="1" latinLnBrk="0" hangingPunct="1">
        <a:lnSpc>
          <a:spcPct val="90000"/>
        </a:lnSpc>
        <a:spcBef>
          <a:spcPts val="3072"/>
        </a:spcBef>
        <a:buFont typeface="Arial"/>
        <a:buChar char="•"/>
        <a:defRPr sz="8602" kern="1200">
          <a:solidFill>
            <a:schemeClr val="tx1"/>
          </a:solidFill>
          <a:latin typeface="+mn-lt"/>
          <a:ea typeface="+mn-ea"/>
          <a:cs typeface="+mn-cs"/>
        </a:defRPr>
      </a:lvl1pPr>
      <a:lvl2pPr marL="2106778" indent="-702259" algn="l" defTabSz="2809037" rtl="0" eaLnBrk="1" latinLnBrk="0" hangingPunct="1">
        <a:lnSpc>
          <a:spcPct val="90000"/>
        </a:lnSpc>
        <a:spcBef>
          <a:spcPts val="1536"/>
        </a:spcBef>
        <a:buFont typeface="Arial"/>
        <a:buChar char="•"/>
        <a:defRPr sz="7373" kern="1200">
          <a:solidFill>
            <a:schemeClr val="tx1"/>
          </a:solidFill>
          <a:latin typeface="+mn-lt"/>
          <a:ea typeface="+mn-ea"/>
          <a:cs typeface="+mn-cs"/>
        </a:defRPr>
      </a:lvl2pPr>
      <a:lvl3pPr marL="3511296" indent="-702259" algn="l" defTabSz="2809037" rtl="0" eaLnBrk="1" latinLnBrk="0" hangingPunct="1">
        <a:lnSpc>
          <a:spcPct val="90000"/>
        </a:lnSpc>
        <a:spcBef>
          <a:spcPts val="1536"/>
        </a:spcBef>
        <a:buFont typeface="Arial"/>
        <a:buChar char="•"/>
        <a:defRPr sz="6144" kern="1200">
          <a:solidFill>
            <a:schemeClr val="tx1"/>
          </a:solidFill>
          <a:latin typeface="+mn-lt"/>
          <a:ea typeface="+mn-ea"/>
          <a:cs typeface="+mn-cs"/>
        </a:defRPr>
      </a:lvl3pPr>
      <a:lvl4pPr marL="4915814" indent="-702259" algn="l" defTabSz="2809037" rtl="0" eaLnBrk="1" latinLnBrk="0" hangingPunct="1">
        <a:lnSpc>
          <a:spcPct val="90000"/>
        </a:lnSpc>
        <a:spcBef>
          <a:spcPts val="1536"/>
        </a:spcBef>
        <a:buFont typeface="Arial"/>
        <a:buChar char="•"/>
        <a:defRPr sz="5530" kern="1200">
          <a:solidFill>
            <a:schemeClr val="tx1"/>
          </a:solidFill>
          <a:latin typeface="+mn-lt"/>
          <a:ea typeface="+mn-ea"/>
          <a:cs typeface="+mn-cs"/>
        </a:defRPr>
      </a:lvl4pPr>
      <a:lvl5pPr marL="6320333" indent="-702259" algn="l" defTabSz="2809037" rtl="0" eaLnBrk="1" latinLnBrk="0" hangingPunct="1">
        <a:lnSpc>
          <a:spcPct val="90000"/>
        </a:lnSpc>
        <a:spcBef>
          <a:spcPts val="1536"/>
        </a:spcBef>
        <a:buFont typeface="Arial"/>
        <a:buChar char="•"/>
        <a:defRPr sz="5530" kern="1200">
          <a:solidFill>
            <a:schemeClr val="tx1"/>
          </a:solidFill>
          <a:latin typeface="+mn-lt"/>
          <a:ea typeface="+mn-ea"/>
          <a:cs typeface="+mn-cs"/>
        </a:defRPr>
      </a:lvl5pPr>
      <a:lvl6pPr marL="7724851" indent="-702259" algn="l" defTabSz="2809037" rtl="0" eaLnBrk="1" latinLnBrk="0" hangingPunct="1">
        <a:lnSpc>
          <a:spcPct val="90000"/>
        </a:lnSpc>
        <a:spcBef>
          <a:spcPts val="1536"/>
        </a:spcBef>
        <a:buFont typeface="Arial"/>
        <a:buChar char="•"/>
        <a:defRPr sz="5530" kern="1200">
          <a:solidFill>
            <a:schemeClr val="tx1"/>
          </a:solidFill>
          <a:latin typeface="+mn-lt"/>
          <a:ea typeface="+mn-ea"/>
          <a:cs typeface="+mn-cs"/>
        </a:defRPr>
      </a:lvl6pPr>
      <a:lvl7pPr marL="9129370" indent="-702259" algn="l" defTabSz="2809037" rtl="0" eaLnBrk="1" latinLnBrk="0" hangingPunct="1">
        <a:lnSpc>
          <a:spcPct val="90000"/>
        </a:lnSpc>
        <a:spcBef>
          <a:spcPts val="1536"/>
        </a:spcBef>
        <a:buFont typeface="Arial"/>
        <a:buChar char="•"/>
        <a:defRPr sz="5530" kern="1200">
          <a:solidFill>
            <a:schemeClr val="tx1"/>
          </a:solidFill>
          <a:latin typeface="+mn-lt"/>
          <a:ea typeface="+mn-ea"/>
          <a:cs typeface="+mn-cs"/>
        </a:defRPr>
      </a:lvl7pPr>
      <a:lvl8pPr marL="10533888" indent="-702259" algn="l" defTabSz="2809037" rtl="0" eaLnBrk="1" latinLnBrk="0" hangingPunct="1">
        <a:lnSpc>
          <a:spcPct val="90000"/>
        </a:lnSpc>
        <a:spcBef>
          <a:spcPts val="1536"/>
        </a:spcBef>
        <a:buFont typeface="Arial"/>
        <a:buChar char="•"/>
        <a:defRPr sz="5530" kern="1200">
          <a:solidFill>
            <a:schemeClr val="tx1"/>
          </a:solidFill>
          <a:latin typeface="+mn-lt"/>
          <a:ea typeface="+mn-ea"/>
          <a:cs typeface="+mn-cs"/>
        </a:defRPr>
      </a:lvl8pPr>
      <a:lvl9pPr marL="11938406" indent="-702259" algn="l" defTabSz="2809037" rtl="0" eaLnBrk="1" latinLnBrk="0" hangingPunct="1">
        <a:lnSpc>
          <a:spcPct val="90000"/>
        </a:lnSpc>
        <a:spcBef>
          <a:spcPts val="1536"/>
        </a:spcBef>
        <a:buFont typeface="Arial"/>
        <a:buChar char="•"/>
        <a:defRPr sz="5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09037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1pPr>
      <a:lvl2pPr marL="1404518" algn="l" defTabSz="2809037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2pPr>
      <a:lvl3pPr marL="2809037" algn="l" defTabSz="2809037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3pPr>
      <a:lvl4pPr marL="4213555" algn="l" defTabSz="2809037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4pPr>
      <a:lvl5pPr marL="5618074" algn="l" defTabSz="2809037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5pPr>
      <a:lvl6pPr marL="7022592" algn="l" defTabSz="2809037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6pPr>
      <a:lvl7pPr marL="8427110" algn="l" defTabSz="2809037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7pPr>
      <a:lvl8pPr marL="9831629" algn="l" defTabSz="2809037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8pPr>
      <a:lvl9pPr marL="11236147" algn="l" defTabSz="2809037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tiff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jmp.com/case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althcatalyst.com/news/analytics-outweighs-accountable-care-population-health-icd-10-as-an-it-priority-say-health-system-execs/" TargetMode="External"/><Relationship Id="rId4" Type="http://schemas.openxmlformats.org/officeDocument/2006/relationships/hyperlink" Target="mailto:joppenla@clarkson.edu" TargetMode="External"/><Relationship Id="rId5" Type="http://schemas.openxmlformats.org/officeDocument/2006/relationships/hyperlink" Target="mailto:mshifflet@usi.edu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randviewresearch.com/press-release/global-healthcare-analytics-mark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en-US" sz="10700" b="1" dirty="0" smtClean="0"/>
              <a:t>Developing Health Care Case Studies with JMP®</a:t>
            </a:r>
            <a:br>
              <a:rPr lang="en-US" sz="10700" b="1" dirty="0" smtClean="0"/>
            </a:br>
            <a:r>
              <a:rPr lang="en-US" sz="6758" b="1" dirty="0" smtClean="0"/>
              <a:t>Overcoming Hurdles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8294" dirty="0" smtClean="0"/>
              <a:t>Mary Ann </a:t>
            </a:r>
            <a:r>
              <a:rPr lang="en-US" sz="8294" dirty="0" err="1" smtClean="0"/>
              <a:t>Shifflet</a:t>
            </a:r>
            <a:r>
              <a:rPr lang="en-US" sz="8294" dirty="0" smtClean="0"/>
              <a:t> and Jane </a:t>
            </a:r>
            <a:r>
              <a:rPr lang="en-US" sz="8294" dirty="0" err="1" smtClean="0"/>
              <a:t>Oppenlander</a:t>
            </a:r>
            <a:r>
              <a:rPr lang="en-US" sz="8294" dirty="0" smtClean="0"/>
              <a:t/>
            </a:r>
            <a:br>
              <a:rPr lang="en-US" sz="8294" dirty="0" smtClean="0"/>
            </a:br>
            <a:r>
              <a:rPr lang="en-US" sz="8294" dirty="0" smtClean="0"/>
              <a:t>University of Southern Indiana, Clarkson University</a:t>
            </a:r>
            <a:endParaRPr lang="en-US" sz="8294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44673" y="6762664"/>
            <a:ext cx="17402127" cy="133672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 smtClean="0"/>
              <a:t>Demand for analytics</a:t>
            </a:r>
            <a:endParaRPr lang="en-US" sz="5400" dirty="0" smtClean="0"/>
          </a:p>
          <a:p>
            <a:pPr lvl="1">
              <a:lnSpc>
                <a:spcPct val="100000"/>
              </a:lnSpc>
              <a:spcBef>
                <a:spcPts val="3336"/>
              </a:spcBef>
            </a:pPr>
            <a:r>
              <a:rPr lang="en-US" sz="6000" dirty="0" smtClean="0"/>
              <a:t>Government mandate to collect data to find opportunities to contain health care costs </a:t>
            </a:r>
          </a:p>
          <a:p>
            <a:pPr lvl="1">
              <a:lnSpc>
                <a:spcPct val="100000"/>
              </a:lnSpc>
            </a:pPr>
            <a:r>
              <a:rPr lang="en-US" sz="6000" dirty="0" smtClean="0"/>
              <a:t>Health care professionals need to engage in self-service analytics</a:t>
            </a:r>
          </a:p>
          <a:p>
            <a:pPr lvl="1">
              <a:lnSpc>
                <a:spcPct val="100000"/>
              </a:lnSpc>
            </a:pPr>
            <a:r>
              <a:rPr lang="en-US" sz="6000" dirty="0" smtClean="0"/>
              <a:t>Global health care analytics market projected to grow to $42.8B by 2024</a:t>
            </a:r>
          </a:p>
          <a:p>
            <a:pPr lvl="1">
              <a:lnSpc>
                <a:spcPct val="100000"/>
              </a:lnSpc>
            </a:pPr>
            <a:r>
              <a:rPr lang="en-US" sz="6000" dirty="0" smtClean="0"/>
              <a:t>Analytics is highest priority in the industry</a:t>
            </a:r>
          </a:p>
          <a:p>
            <a:pPr lvl="1">
              <a:lnSpc>
                <a:spcPct val="100000"/>
              </a:lnSpc>
            </a:pPr>
            <a:r>
              <a:rPr lang="en-US" sz="6000" dirty="0" smtClean="0"/>
              <a:t>“analytics is a prerequisite for all of the major initiatives currently underway to address value-based care”  Dan Burton Health Catalyst CEO</a:t>
            </a:r>
            <a:endParaRPr lang="en-US" sz="6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75A53-B16F-4249-AFF4-E9805042BD36}" type="slidenum">
              <a:rPr lang="en-US" smtClean="0"/>
              <a:t>1</a:t>
            </a:fld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624539512"/>
              </p:ext>
            </p:extLst>
          </p:nvPr>
        </p:nvGraphicFramePr>
        <p:xfrm>
          <a:off x="18434393" y="8248078"/>
          <a:ext cx="17403666" cy="11794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0829794" y="6636135"/>
            <a:ext cx="126128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/>
              <a:t>Application areas</a:t>
            </a:r>
          </a:p>
        </p:txBody>
      </p:sp>
    </p:spTree>
    <p:extLst>
      <p:ext uri="{BB962C8B-B14F-4D97-AF65-F5344CB8AC3E}">
        <p14:creationId xmlns:p14="http://schemas.microsoft.com/office/powerpoint/2010/main" val="137463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C26AE10-6D2C-4BB4-BAD0-971347556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9600" b="1" dirty="0"/>
              <a:t>How </a:t>
            </a:r>
            <a:r>
              <a:rPr lang="en-US" sz="9600" b="1" dirty="0" smtClean="0"/>
              <a:t>Do </a:t>
            </a:r>
            <a:r>
              <a:rPr lang="en-US" sz="9600" b="1" dirty="0"/>
              <a:t>W</a:t>
            </a:r>
            <a:r>
              <a:rPr lang="en-US" sz="9600" b="1" dirty="0" smtClean="0"/>
              <a:t>e </a:t>
            </a:r>
            <a:r>
              <a:rPr lang="en-US" sz="9600" b="1" dirty="0"/>
              <a:t>M</a:t>
            </a:r>
            <a:r>
              <a:rPr lang="en-US" sz="9600" b="1" dirty="0" smtClean="0"/>
              <a:t>eet </a:t>
            </a:r>
            <a:r>
              <a:rPr lang="en-US" sz="9600" b="1" dirty="0"/>
              <a:t>the </a:t>
            </a:r>
            <a:r>
              <a:rPr lang="en-US" sz="9600" b="1" dirty="0" smtClean="0"/>
              <a:t>Need</a:t>
            </a:r>
            <a:r>
              <a:rPr lang="en-US" sz="9600" b="1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86586B7-4554-4C98-9825-D50546713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9793" y="5193778"/>
            <a:ext cx="32303826" cy="1442772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7200" dirty="0"/>
              <a:t>Provide relevant curriculum that includes real world applications to train:</a:t>
            </a:r>
          </a:p>
          <a:p>
            <a:pPr marL="2295525" lvl="1" indent="-890588">
              <a:lnSpc>
                <a:spcPct val="100000"/>
              </a:lnSpc>
              <a:spcBef>
                <a:spcPts val="3936"/>
              </a:spcBef>
              <a:buFont typeface="Wingdings" charset="2"/>
              <a:buChar char="Ø"/>
            </a:pPr>
            <a:r>
              <a:rPr lang="en-US" sz="7200" dirty="0"/>
              <a:t>Statisticians and data scientists</a:t>
            </a:r>
          </a:p>
          <a:p>
            <a:pPr marL="2295525" lvl="1" indent="-890588">
              <a:lnSpc>
                <a:spcPct val="100000"/>
              </a:lnSpc>
              <a:buFont typeface="Wingdings" charset="2"/>
              <a:buChar char="Ø"/>
            </a:pPr>
            <a:r>
              <a:rPr lang="en-US" sz="7200" dirty="0"/>
              <a:t>Health care analysts and administrators</a:t>
            </a:r>
          </a:p>
          <a:p>
            <a:pPr marL="2295525" lvl="1" indent="-890588">
              <a:lnSpc>
                <a:spcPct val="100000"/>
              </a:lnSpc>
              <a:buFont typeface="Wingdings" charset="2"/>
              <a:buChar char="Ø"/>
            </a:pPr>
            <a:r>
              <a:rPr lang="en-US" sz="7200" dirty="0"/>
              <a:t>Physicians and nurses</a:t>
            </a:r>
          </a:p>
          <a:p>
            <a:pPr marL="2295525" lvl="1" indent="-890588">
              <a:lnSpc>
                <a:spcPct val="100000"/>
              </a:lnSpc>
              <a:spcBef>
                <a:spcPts val="1843"/>
              </a:spcBef>
              <a:spcAft>
                <a:spcPts val="1843"/>
              </a:spcAft>
              <a:buFont typeface="Wingdings" charset="2"/>
              <a:buChar char="Ø"/>
            </a:pPr>
            <a:r>
              <a:rPr lang="en-US" sz="7200" dirty="0"/>
              <a:t>Related service providers (e.g., physical and occupational therapists, pharmacists</a:t>
            </a:r>
            <a:r>
              <a:rPr lang="en-US" sz="7200" dirty="0" smtClean="0"/>
              <a:t>)</a:t>
            </a:r>
            <a:endParaRPr lang="en-US" sz="7200" dirty="0"/>
          </a:p>
          <a:p>
            <a:pPr>
              <a:lnSpc>
                <a:spcPct val="100000"/>
              </a:lnSpc>
              <a:spcAft>
                <a:spcPts val="1843"/>
              </a:spcAft>
            </a:pPr>
            <a:r>
              <a:rPr lang="en-US" sz="7200" dirty="0"/>
              <a:t>Case studies are valuable for students to learn how to apply statistical methods to solve data-driven health care problems</a:t>
            </a:r>
            <a:r>
              <a:rPr lang="en-US" sz="7200" dirty="0" smtClean="0"/>
              <a:t>.</a:t>
            </a:r>
            <a:endParaRPr lang="en-US" sz="7200" dirty="0"/>
          </a:p>
          <a:p>
            <a:pPr>
              <a:lnSpc>
                <a:spcPct val="100000"/>
              </a:lnSpc>
            </a:pPr>
            <a:r>
              <a:rPr lang="en-US" sz="7200" dirty="0"/>
              <a:t>JMP working group developing health care quality case studies for classroom and self-study use</a:t>
            </a:r>
            <a:r>
              <a:rPr lang="en-US" sz="7200" dirty="0" smtClean="0"/>
              <a:t>.</a:t>
            </a:r>
            <a:endParaRPr lang="en-US" sz="7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75A53-B16F-4249-AFF4-E9805042BD3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23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9830" b="1" dirty="0"/>
              <a:t>Benefits and </a:t>
            </a:r>
            <a:r>
              <a:rPr lang="en-US" sz="9830" b="1" dirty="0">
                <a:solidFill>
                  <a:srgbClr val="FF0000"/>
                </a:solidFill>
              </a:rPr>
              <a:t>Challenges</a:t>
            </a:r>
            <a:r>
              <a:rPr lang="en-US" sz="9830" b="1" dirty="0"/>
              <a:t> of Using Case Studies in the Classroom</a:t>
            </a:r>
            <a:endParaRPr lang="en-US" sz="8602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75A53-B16F-4249-AFF4-E9805042BD36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3156762" y="4442069"/>
          <a:ext cx="31726856" cy="1411671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58634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86342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7114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500" dirty="0"/>
                        <a:t>Best Practices in Statistics Education</a:t>
                      </a:r>
                      <a:r>
                        <a:rPr lang="en-US" sz="5500" baseline="30000" dirty="0"/>
                        <a:t>1</a:t>
                      </a:r>
                      <a:endParaRPr lang="en-US" sz="5500" dirty="0">
                        <a:solidFill>
                          <a:schemeClr val="tx1"/>
                        </a:solidFill>
                      </a:endParaRPr>
                    </a:p>
                  </a:txBody>
                  <a:tcPr marL="280903" marR="280903" marT="140451" marB="1404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500" dirty="0"/>
                        <a:t>Benefits/</a:t>
                      </a:r>
                      <a:r>
                        <a:rPr lang="en-US" sz="5500" dirty="0">
                          <a:solidFill>
                            <a:srgbClr val="FF0000"/>
                          </a:solidFill>
                        </a:rPr>
                        <a:t>Challenges</a:t>
                      </a:r>
                    </a:p>
                  </a:txBody>
                  <a:tcPr marL="280903" marR="280903" marT="140451" marB="140451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51737">
                <a:tc>
                  <a:txBody>
                    <a:bodyPr/>
                    <a:lstStyle/>
                    <a:p>
                      <a:r>
                        <a:rPr lang="en-US" sz="5500" dirty="0"/>
                        <a:t>Use real data</a:t>
                      </a:r>
                    </a:p>
                  </a:txBody>
                  <a:tcPr marL="280903" marR="280903" marT="140451" marB="14045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5500" dirty="0">
                          <a:solidFill>
                            <a:srgbClr val="FF0000"/>
                          </a:solidFill>
                        </a:rPr>
                        <a:t>Open source patient level data difficult to obtain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5500" dirty="0">
                          <a:solidFill>
                            <a:srgbClr val="FF0000"/>
                          </a:solidFill>
                        </a:rPr>
                        <a:t>Patient privacy concerns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5500" dirty="0">
                          <a:solidFill>
                            <a:srgbClr val="FF0000"/>
                          </a:solidFill>
                        </a:rPr>
                        <a:t>Available data often highly aggregated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5500" dirty="0">
                          <a:solidFill>
                            <a:srgbClr val="FF0000"/>
                          </a:solidFill>
                        </a:rPr>
                        <a:t>Teaching</a:t>
                      </a:r>
                      <a:r>
                        <a:rPr lang="en-US" sz="5500" baseline="0" dirty="0">
                          <a:solidFill>
                            <a:srgbClr val="FF0000"/>
                          </a:solidFill>
                        </a:rPr>
                        <a:t> data management skills</a:t>
                      </a:r>
                      <a:endParaRPr lang="en-US" sz="5500" dirty="0">
                        <a:solidFill>
                          <a:srgbClr val="FF0000"/>
                        </a:solidFill>
                      </a:endParaRPr>
                    </a:p>
                  </a:txBody>
                  <a:tcPr marL="280903" marR="280903" marT="140451" marB="140451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66320">
                <a:tc>
                  <a:txBody>
                    <a:bodyPr/>
                    <a:lstStyle/>
                    <a:p>
                      <a:r>
                        <a:rPr lang="en-US" sz="5500" u="none" strike="noStrike" kern="1200" baseline="0" dirty="0"/>
                        <a:t>Foster active learning in the classroom</a:t>
                      </a:r>
                      <a:endParaRPr lang="en-US" sz="5500" dirty="0"/>
                    </a:p>
                  </a:txBody>
                  <a:tcPr marL="280903" marR="280903" marT="140451" marB="14045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5500" dirty="0"/>
                        <a:t>Case</a:t>
                      </a:r>
                      <a:r>
                        <a:rPr lang="en-US" sz="5500" baseline="0" dirty="0"/>
                        <a:t> studies foster student discussion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5500" baseline="0" dirty="0"/>
                        <a:t>Case studies replicate real life problems</a:t>
                      </a:r>
                      <a:endParaRPr lang="en-US" sz="5500" dirty="0"/>
                    </a:p>
                  </a:txBody>
                  <a:tcPr marL="280903" marR="280903" marT="140451" marB="140451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92786">
                <a:tc>
                  <a:txBody>
                    <a:bodyPr/>
                    <a:lstStyle/>
                    <a:p>
                      <a:r>
                        <a:rPr lang="en-US" sz="5500" u="none" strike="noStrike" kern="1200" baseline="0" dirty="0"/>
                        <a:t>Use technology for developing conceptual understanding and analyzing data</a:t>
                      </a:r>
                      <a:endParaRPr lang="en-US" sz="5500" dirty="0"/>
                    </a:p>
                  </a:txBody>
                  <a:tcPr marL="280903" marR="280903" marT="140451" marB="14045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5500" dirty="0"/>
                        <a:t>JMP offers many visualization and analysis</a:t>
                      </a:r>
                      <a:r>
                        <a:rPr lang="en-US" sz="5500" baseline="0" dirty="0"/>
                        <a:t> tools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5500" baseline="0" dirty="0"/>
                        <a:t>JMP contains a collection of quality tools</a:t>
                      </a:r>
                      <a:endParaRPr lang="en-US" sz="5500" dirty="0">
                        <a:solidFill>
                          <a:schemeClr val="tx1"/>
                        </a:solidFill>
                      </a:endParaRPr>
                    </a:p>
                  </a:txBody>
                  <a:tcPr marL="280903" marR="280903" marT="140451" marB="140451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494445">
                <a:tc>
                  <a:txBody>
                    <a:bodyPr/>
                    <a:lstStyle/>
                    <a:p>
                      <a:r>
                        <a:rPr lang="en-US" sz="5500" u="none" strike="noStrike" kern="1200" baseline="0" dirty="0"/>
                        <a:t>Teach statistics as an investigative process of problem-solving and decision-making.</a:t>
                      </a:r>
                      <a:endParaRPr lang="en-US" sz="55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0903" marR="280903" marT="140451" marB="140451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5500" dirty="0"/>
                        <a:t>JMP facilitates</a:t>
                      </a:r>
                      <a:r>
                        <a:rPr lang="en-US" sz="5500" baseline="0" dirty="0"/>
                        <a:t> focus on problem solving rather than coding and calculation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5500" baseline="0" dirty="0">
                          <a:solidFill>
                            <a:srgbClr val="FF0000"/>
                          </a:solidFill>
                        </a:rPr>
                        <a:t>Need authentic health care quality stories to provide context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5500" baseline="0" dirty="0">
                          <a:solidFill>
                            <a:srgbClr val="FF0000"/>
                          </a:solidFill>
                        </a:rPr>
                        <a:t>Provide technical background and terminology</a:t>
                      </a:r>
                      <a:endParaRPr lang="en-US" sz="5500" dirty="0">
                        <a:solidFill>
                          <a:srgbClr val="FF0000"/>
                        </a:solidFill>
                      </a:endParaRPr>
                    </a:p>
                  </a:txBody>
                  <a:tcPr marL="280903" marR="280903" marT="140451" marB="140451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50020" y="18990614"/>
            <a:ext cx="3353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1</a:t>
            </a:r>
            <a:r>
              <a:rPr lang="en-US" dirty="0"/>
              <a:t>Guidelines for Assessment and Instruction in Statistics Education 2016 College Report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23663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9600" b="1" dirty="0"/>
              <a:t>Case </a:t>
            </a:r>
            <a:r>
              <a:rPr lang="en-US" sz="9600" b="1" dirty="0" smtClean="0"/>
              <a:t>Study Structure </a:t>
            </a:r>
            <a:r>
              <a:rPr lang="en-US" sz="9600" b="1" dirty="0"/>
              <a:t>and Usage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873171" y="4715551"/>
            <a:ext cx="20510383" cy="15363149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6600" b="1" dirty="0"/>
              <a:t>Structure:</a:t>
            </a:r>
          </a:p>
          <a:p>
            <a:pPr marL="2295525" lvl="1" indent="-890588">
              <a:lnSpc>
                <a:spcPct val="110000"/>
              </a:lnSpc>
              <a:buFont typeface="Wingdings" charset="2"/>
              <a:buChar char="Ø"/>
            </a:pPr>
            <a:r>
              <a:rPr lang="en-US" sz="6600" dirty="0"/>
              <a:t>Background</a:t>
            </a:r>
          </a:p>
          <a:p>
            <a:pPr marL="2295525" lvl="1" indent="-890588">
              <a:lnSpc>
                <a:spcPct val="110000"/>
              </a:lnSpc>
              <a:buFont typeface="Wingdings" charset="2"/>
              <a:buChar char="Ø"/>
            </a:pPr>
            <a:r>
              <a:rPr lang="en-US" sz="6600" dirty="0"/>
              <a:t>Task</a:t>
            </a:r>
          </a:p>
          <a:p>
            <a:pPr marL="2295525" lvl="1" indent="-890588">
              <a:lnSpc>
                <a:spcPct val="110000"/>
              </a:lnSpc>
              <a:buFont typeface="Wingdings" charset="2"/>
              <a:buChar char="Ø"/>
            </a:pPr>
            <a:r>
              <a:rPr lang="en-US" sz="6600" dirty="0"/>
              <a:t>Data and Data Management</a:t>
            </a:r>
          </a:p>
          <a:p>
            <a:pPr marL="2295525" lvl="1" indent="-890588">
              <a:lnSpc>
                <a:spcPct val="110000"/>
              </a:lnSpc>
              <a:buFont typeface="Wingdings" charset="2"/>
              <a:buChar char="Ø"/>
            </a:pPr>
            <a:r>
              <a:rPr lang="en-US" sz="6600" dirty="0"/>
              <a:t>Analysis and JMP Instructions</a:t>
            </a:r>
          </a:p>
          <a:p>
            <a:pPr marL="2295525" lvl="1" indent="-890588">
              <a:lnSpc>
                <a:spcPct val="110000"/>
              </a:lnSpc>
              <a:buFont typeface="Wingdings" charset="2"/>
              <a:buChar char="Ø"/>
            </a:pPr>
            <a:r>
              <a:rPr lang="en-US" sz="6600" dirty="0"/>
              <a:t>Summary and Table of Concepts and Tools </a:t>
            </a:r>
          </a:p>
          <a:p>
            <a:pPr marL="2295525" lvl="1" indent="-890588">
              <a:lnSpc>
                <a:spcPct val="110000"/>
              </a:lnSpc>
              <a:buFont typeface="Wingdings" charset="2"/>
              <a:buChar char="Ø"/>
            </a:pPr>
            <a:r>
              <a:rPr lang="en-US" sz="6600" dirty="0" smtClean="0"/>
              <a:t>Exercises and Discussion Questions</a:t>
            </a:r>
          </a:p>
          <a:p>
            <a:pPr marL="2295525" indent="-2247900">
              <a:lnSpc>
                <a:spcPct val="110000"/>
              </a:lnSpc>
              <a:spcBef>
                <a:spcPts val="4272"/>
              </a:spcBef>
              <a:buNone/>
            </a:pPr>
            <a:r>
              <a:rPr lang="en-US" sz="6600" b="1" dirty="0" smtClean="0"/>
              <a:t>Topics covered:</a:t>
            </a:r>
          </a:p>
          <a:p>
            <a:pPr marL="2295525" lvl="1" indent="-890588">
              <a:lnSpc>
                <a:spcPct val="110000"/>
              </a:lnSpc>
              <a:buFont typeface="Wingdings" charset="2"/>
              <a:buChar char="Ø"/>
            </a:pPr>
            <a:r>
              <a:rPr lang="en-US" sz="6600" dirty="0" smtClean="0"/>
              <a:t>Data </a:t>
            </a:r>
            <a:r>
              <a:rPr lang="en-US" sz="6600" dirty="0"/>
              <a:t>visualization</a:t>
            </a:r>
          </a:p>
          <a:p>
            <a:pPr marL="2295525" lvl="1" indent="-890588">
              <a:lnSpc>
                <a:spcPct val="110000"/>
              </a:lnSpc>
              <a:buFont typeface="Wingdings" charset="2"/>
              <a:buChar char="Ø"/>
            </a:pPr>
            <a:r>
              <a:rPr lang="en-US" sz="6600" dirty="0"/>
              <a:t>Descriptive statistics</a:t>
            </a:r>
          </a:p>
          <a:p>
            <a:pPr marL="2295525" lvl="1" indent="-890588">
              <a:lnSpc>
                <a:spcPct val="110000"/>
              </a:lnSpc>
              <a:buFont typeface="Wingdings" charset="2"/>
              <a:buChar char="Ø"/>
            </a:pPr>
            <a:r>
              <a:rPr lang="en-US" sz="6600" dirty="0"/>
              <a:t>Control charts</a:t>
            </a:r>
          </a:p>
          <a:p>
            <a:pPr marL="2295525" lvl="1" indent="-890588">
              <a:lnSpc>
                <a:spcPct val="110000"/>
              </a:lnSpc>
              <a:spcAft>
                <a:spcPts val="3686"/>
              </a:spcAft>
              <a:buFont typeface="Wingdings" charset="2"/>
              <a:buChar char="Ø"/>
            </a:pPr>
            <a:r>
              <a:rPr lang="en-US" sz="6600" dirty="0"/>
              <a:t>Comparative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8731706" y="4755242"/>
            <a:ext cx="16205994" cy="1395185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6600" b="1" dirty="0" smtClean="0"/>
              <a:t>Usage:</a:t>
            </a:r>
            <a:endParaRPr lang="en-US" sz="6600" b="1" dirty="0"/>
          </a:p>
          <a:p>
            <a:pPr marL="2295525" lvl="1" indent="-890588">
              <a:lnSpc>
                <a:spcPct val="100000"/>
              </a:lnSpc>
              <a:buFont typeface="Wingdings" charset="2"/>
              <a:buChar char="Ø"/>
            </a:pPr>
            <a:r>
              <a:rPr lang="en-US" sz="6600" dirty="0"/>
              <a:t>Instructor </a:t>
            </a:r>
            <a:r>
              <a:rPr lang="mr-IN" sz="6600" dirty="0"/>
              <a:t>–</a:t>
            </a:r>
            <a:r>
              <a:rPr lang="en-US" sz="6600" dirty="0"/>
              <a:t> in class or online</a:t>
            </a:r>
          </a:p>
          <a:p>
            <a:pPr marL="2295525" lvl="1" indent="-890588">
              <a:lnSpc>
                <a:spcPct val="100000"/>
              </a:lnSpc>
              <a:buFont typeface="Wingdings" charset="2"/>
              <a:buChar char="Ø"/>
            </a:pPr>
            <a:r>
              <a:rPr lang="en-US" sz="6600" dirty="0"/>
              <a:t>Practitioners</a:t>
            </a:r>
          </a:p>
          <a:p>
            <a:pPr marL="2295525" lvl="1" indent="-890588">
              <a:lnSpc>
                <a:spcPct val="100000"/>
              </a:lnSpc>
              <a:buFont typeface="Wingdings" charset="2"/>
              <a:buChar char="Ø"/>
            </a:pPr>
            <a:r>
              <a:rPr lang="en-US" sz="6600" dirty="0"/>
              <a:t>Students</a:t>
            </a:r>
          </a:p>
          <a:p>
            <a:pPr marL="2295525" lvl="1" indent="-890588">
              <a:lnSpc>
                <a:spcPct val="100000"/>
              </a:lnSpc>
              <a:buFont typeface="Wingdings" charset="2"/>
              <a:buChar char="Ø"/>
            </a:pPr>
            <a:endParaRPr lang="en-US" sz="6600" dirty="0"/>
          </a:p>
          <a:p>
            <a:pPr marL="2295525" lvl="1" indent="-890588">
              <a:lnSpc>
                <a:spcPct val="100000"/>
              </a:lnSpc>
              <a:buFont typeface="Wingdings" charset="2"/>
              <a:buChar char="Ø"/>
            </a:pPr>
            <a:r>
              <a:rPr lang="en-US" sz="6600" dirty="0"/>
              <a:t>Highlight specific statistical topics</a:t>
            </a:r>
          </a:p>
          <a:p>
            <a:pPr marL="2295525" lvl="1" indent="-890588">
              <a:lnSpc>
                <a:spcPct val="100000"/>
              </a:lnSpc>
              <a:buFont typeface="Wingdings" charset="2"/>
              <a:buChar char="Ø"/>
            </a:pPr>
            <a:r>
              <a:rPr lang="en-US" sz="6600" dirty="0"/>
              <a:t>Highlight specific JMP tools</a:t>
            </a:r>
          </a:p>
          <a:p>
            <a:pPr marL="2295525" lvl="1" indent="-890588">
              <a:lnSpc>
                <a:spcPct val="100000"/>
              </a:lnSpc>
              <a:buFont typeface="Wingdings" charset="2"/>
              <a:buChar char="Ø"/>
            </a:pPr>
            <a:r>
              <a:rPr lang="en-US" sz="6600" dirty="0"/>
              <a:t>Emphasize statistical thinking</a:t>
            </a:r>
          </a:p>
          <a:p>
            <a:pPr lvl="1">
              <a:lnSpc>
                <a:spcPct val="100000"/>
              </a:lnSpc>
              <a:buFont typeface="Wingdings" charset="2"/>
              <a:buChar char="Ø"/>
            </a:pPr>
            <a:endParaRPr lang="en-US" sz="6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75A53-B16F-4249-AFF4-E9805042BD3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11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9793" y="944657"/>
            <a:ext cx="32303826" cy="4072117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Example Case: Endocrinology Group Patient Feedback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75A53-B16F-4249-AFF4-E9805042BD36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35364" y="4896376"/>
            <a:ext cx="1843703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Synopsis: </a:t>
            </a:r>
          </a:p>
          <a:p>
            <a:endParaRPr lang="en-US" sz="6600" dirty="0"/>
          </a:p>
          <a:p>
            <a:r>
              <a:rPr lang="en-US" sz="6600" dirty="0" smtClean="0"/>
              <a:t>A </a:t>
            </a:r>
            <a:r>
              <a:rPr lang="en-US" sz="6600" dirty="0"/>
              <a:t>practice seeks to improve patient satisfaction by collecting and analyzing survey data and identifying changes in office operations.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235382"/>
              </p:ext>
            </p:extLst>
          </p:nvPr>
        </p:nvGraphicFramePr>
        <p:xfrm>
          <a:off x="2146299" y="11057890"/>
          <a:ext cx="19426067" cy="69761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67703"/>
                <a:gridCol w="4727625"/>
                <a:gridCol w="5077821"/>
                <a:gridCol w="5252918"/>
              </a:tblGrid>
              <a:tr h="138201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>
                          <a:effectLst/>
                        </a:rPr>
                        <a:t>Statistical Methods/Tools</a:t>
                      </a:r>
                      <a:endParaRPr lang="en-US" sz="30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 dirty="0">
                          <a:effectLst/>
                        </a:rPr>
                        <a:t>Data Management Tasks/Concepts</a:t>
                      </a:r>
                      <a:endParaRPr lang="en-US" sz="30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 dirty="0">
                          <a:effectLst/>
                        </a:rPr>
                        <a:t>JMP Platforms/Features</a:t>
                      </a:r>
                      <a:endParaRPr lang="en-US" sz="30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>
                          <a:effectLst/>
                        </a:rPr>
                        <a:t>Quality Tools</a:t>
                      </a:r>
                      <a:endParaRPr lang="en-US" sz="30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</a:tr>
              <a:tr h="11541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>
                          <a:effectLst/>
                        </a:rPr>
                        <a:t>Bar Charts</a:t>
                      </a:r>
                      <a:endParaRPr lang="en-US" sz="30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 dirty="0">
                          <a:effectLst/>
                        </a:rPr>
                        <a:t>Import Excel Spreadsheet</a:t>
                      </a:r>
                      <a:endParaRPr lang="en-US" sz="30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>
                          <a:effectLst/>
                        </a:rPr>
                        <a:t>Distribution Platform</a:t>
                      </a:r>
                      <a:endParaRPr lang="en-US" sz="30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>
                          <a:effectLst/>
                        </a:rPr>
                        <a:t>Pareto Chart</a:t>
                      </a:r>
                      <a:endParaRPr lang="en-US" sz="30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</a:tr>
              <a:tr h="85646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>
                          <a:effectLst/>
                        </a:rPr>
                        <a:t>Run Charts</a:t>
                      </a:r>
                      <a:endParaRPr lang="en-US" sz="30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>
                          <a:effectLst/>
                        </a:rPr>
                        <a:t> </a:t>
                      </a:r>
                      <a:endParaRPr lang="en-US" sz="30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>
                          <a:effectLst/>
                        </a:rPr>
                        <a:t>Graph Builder</a:t>
                      </a:r>
                      <a:endParaRPr lang="en-US" sz="30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>
                          <a:effectLst/>
                        </a:rPr>
                        <a:t>Voice of the Customer</a:t>
                      </a:r>
                      <a:endParaRPr lang="en-US" sz="30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</a:tr>
              <a:tr h="85646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>
                          <a:effectLst/>
                        </a:rPr>
                        <a:t>Histograms</a:t>
                      </a:r>
                      <a:endParaRPr lang="en-US" sz="30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>
                          <a:effectLst/>
                        </a:rPr>
                        <a:t> </a:t>
                      </a:r>
                      <a:endParaRPr lang="en-US" sz="30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>
                          <a:effectLst/>
                        </a:rPr>
                        <a:t>Tabulate</a:t>
                      </a:r>
                      <a:endParaRPr lang="en-US" sz="30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>
                          <a:effectLst/>
                        </a:rPr>
                        <a:t> </a:t>
                      </a:r>
                      <a:endParaRPr lang="en-US" sz="30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</a:tr>
              <a:tr h="9090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>
                          <a:effectLst/>
                        </a:rPr>
                        <a:t>Scatterplots</a:t>
                      </a:r>
                      <a:endParaRPr lang="en-US" sz="30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>
                          <a:effectLst/>
                        </a:rPr>
                        <a:t> </a:t>
                      </a:r>
                      <a:endParaRPr lang="en-US" sz="30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 dirty="0">
                          <a:effectLst/>
                        </a:rPr>
                        <a:t>Multivariate Methods</a:t>
                      </a:r>
                      <a:endParaRPr lang="en-US" sz="30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>
                          <a:effectLst/>
                        </a:rPr>
                        <a:t> </a:t>
                      </a:r>
                      <a:endParaRPr lang="en-US" sz="30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</a:tr>
              <a:tr h="9090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>
                          <a:effectLst/>
                        </a:rPr>
                        <a:t>Summary Statistics</a:t>
                      </a:r>
                      <a:endParaRPr lang="en-US" sz="30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>
                          <a:effectLst/>
                        </a:rPr>
                        <a:t> </a:t>
                      </a:r>
                      <a:endParaRPr lang="en-US" sz="30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 dirty="0">
                          <a:effectLst/>
                        </a:rPr>
                        <a:t> </a:t>
                      </a:r>
                      <a:endParaRPr lang="en-US" sz="30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>
                          <a:effectLst/>
                        </a:rPr>
                        <a:t> </a:t>
                      </a:r>
                      <a:endParaRPr lang="en-US" sz="30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</a:tr>
              <a:tr h="9090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>
                          <a:effectLst/>
                        </a:rPr>
                        <a:t>Correlations</a:t>
                      </a:r>
                      <a:endParaRPr lang="en-US" sz="30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 dirty="0">
                          <a:effectLst/>
                        </a:rPr>
                        <a:t> </a:t>
                      </a:r>
                      <a:endParaRPr lang="en-US" sz="30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 dirty="0">
                          <a:effectLst/>
                        </a:rPr>
                        <a:t> </a:t>
                      </a:r>
                      <a:endParaRPr lang="en-US" sz="30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700" dirty="0">
                          <a:effectLst/>
                        </a:rPr>
                        <a:t> </a:t>
                      </a:r>
                      <a:endParaRPr lang="en-US" sz="30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Times New Roman" charset="0"/>
                      </a:endParaRPr>
                    </a:p>
                  </a:txBody>
                  <a:tcPr marL="210221" marR="210221" marT="0" marB="0" anchor="ctr"/>
                </a:tc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55576" y="5047456"/>
            <a:ext cx="11454330" cy="14154944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3382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9793" y="131857"/>
            <a:ext cx="32303826" cy="4072117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Example </a:t>
            </a:r>
            <a:r>
              <a:rPr lang="en-US" sz="9600" b="1" dirty="0" smtClean="0"/>
              <a:t>Case (Continued)</a:t>
            </a:r>
            <a:endParaRPr lang="en-US" sz="96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75A53-B16F-4249-AFF4-E9805042BD36}" type="slidenum">
              <a:rPr lang="en-US" smtClean="0"/>
              <a:t>6</a:t>
            </a:fld>
            <a:endParaRPr lang="en-US"/>
          </a:p>
        </p:txBody>
      </p:sp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1408906" y="12653785"/>
            <a:ext cx="11379200" cy="696495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26924000" y="3929160"/>
            <a:ext cx="8920033" cy="461919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3" name="Picture 12"/>
          <p:cNvPicPr/>
          <p:nvPr/>
        </p:nvPicPr>
        <p:blipFill>
          <a:blip r:embed="rId5"/>
          <a:stretch>
            <a:fillRect/>
          </a:stretch>
        </p:blipFill>
        <p:spPr>
          <a:xfrm>
            <a:off x="13069093" y="3845122"/>
            <a:ext cx="13516463" cy="2860477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6"/>
          <a:stretch>
            <a:fillRect/>
          </a:stretch>
        </p:blipFill>
        <p:spPr>
          <a:xfrm>
            <a:off x="23327283" y="9025380"/>
            <a:ext cx="12588317" cy="1060167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5" name="Picture 1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1834" y="6952456"/>
            <a:ext cx="9336565" cy="1263246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7" name="Picture 16"/>
          <p:cNvPicPr/>
          <p:nvPr/>
        </p:nvPicPr>
        <p:blipFill>
          <a:blip r:embed="rId8"/>
          <a:stretch>
            <a:fillRect/>
          </a:stretch>
        </p:blipFill>
        <p:spPr>
          <a:xfrm>
            <a:off x="1447005" y="3914531"/>
            <a:ext cx="11341101" cy="827330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14592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9793" y="979549"/>
            <a:ext cx="32303826" cy="4072117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Classroom Pilot Testing Feedback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95408" y="4848466"/>
            <a:ext cx="16429306" cy="1548423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6600" dirty="0"/>
              <a:t>Pilot tested in an on-line introductory MBA statistics </a:t>
            </a:r>
            <a:r>
              <a:rPr lang="en-US" sz="6600" dirty="0" smtClean="0"/>
              <a:t>course.</a:t>
            </a:r>
            <a:endParaRPr lang="en-US" sz="6600" dirty="0"/>
          </a:p>
          <a:p>
            <a:pPr>
              <a:lnSpc>
                <a:spcPct val="100000"/>
              </a:lnSpc>
              <a:spcBef>
                <a:spcPts val="4872"/>
              </a:spcBef>
            </a:pPr>
            <a:r>
              <a:rPr lang="en-US" sz="6600" dirty="0"/>
              <a:t>Evaluation </a:t>
            </a:r>
            <a:r>
              <a:rPr lang="en-US" sz="6600" dirty="0" smtClean="0"/>
              <a:t>Questions:</a:t>
            </a:r>
            <a:endParaRPr lang="en-US" sz="6600" dirty="0"/>
          </a:p>
          <a:p>
            <a:pPr marL="2246313" lvl="1" indent="-841375">
              <a:lnSpc>
                <a:spcPct val="100000"/>
              </a:lnSpc>
              <a:buFont typeface="Wingdings" charset="2"/>
              <a:buChar char="Ø"/>
            </a:pPr>
            <a:r>
              <a:rPr lang="en-US" sz="6600" dirty="0"/>
              <a:t>Is there sufficient depth/explanation of statistical and quality concepts</a:t>
            </a:r>
            <a:r>
              <a:rPr lang="en-US" sz="6600" dirty="0" smtClean="0"/>
              <a:t>?</a:t>
            </a:r>
            <a:endParaRPr lang="en-US" sz="6600" dirty="0"/>
          </a:p>
          <a:p>
            <a:pPr marL="2246313" lvl="1" indent="-841375">
              <a:lnSpc>
                <a:spcPct val="100000"/>
              </a:lnSpc>
              <a:buFont typeface="Wingdings" charset="2"/>
              <a:buChar char="Ø"/>
            </a:pPr>
            <a:r>
              <a:rPr lang="en-US" sz="6600" dirty="0"/>
              <a:t>Are the JMP instructions adequate</a:t>
            </a:r>
            <a:r>
              <a:rPr lang="en-US" sz="6600" dirty="0" smtClean="0"/>
              <a:t>?</a:t>
            </a:r>
            <a:endParaRPr lang="en-US" sz="6600" dirty="0"/>
          </a:p>
          <a:p>
            <a:pPr marL="2246313" lvl="1" indent="-841375">
              <a:lnSpc>
                <a:spcPct val="100000"/>
              </a:lnSpc>
              <a:buFont typeface="Wingdings" charset="2"/>
              <a:buChar char="Ø"/>
            </a:pPr>
            <a:r>
              <a:rPr lang="en-US" sz="6600" dirty="0"/>
              <a:t>Is there sufficient background and context for the case</a:t>
            </a:r>
            <a:r>
              <a:rPr lang="en-US" sz="6600" dirty="0" smtClean="0"/>
              <a:t>?</a:t>
            </a:r>
            <a:endParaRPr lang="en-US" sz="6600" dirty="0"/>
          </a:p>
          <a:p>
            <a:pPr marL="2246313" lvl="1" indent="-841375">
              <a:lnSpc>
                <a:spcPct val="100000"/>
              </a:lnSpc>
              <a:buFont typeface="Wingdings" charset="2"/>
              <a:buChar char="Ø"/>
            </a:pPr>
            <a:r>
              <a:rPr lang="en-US" sz="6600" dirty="0"/>
              <a:t>How does the case flow</a:t>
            </a:r>
            <a:r>
              <a:rPr lang="en-US" sz="6600" dirty="0" smtClean="0"/>
              <a:t>?</a:t>
            </a:r>
            <a:endParaRPr lang="en-US" sz="6600" dirty="0"/>
          </a:p>
          <a:p>
            <a:pPr marL="2246313" lvl="1" indent="-841375">
              <a:lnSpc>
                <a:spcPct val="100000"/>
              </a:lnSpc>
              <a:buFont typeface="Wingdings" charset="2"/>
              <a:buChar char="Ø"/>
            </a:pPr>
            <a:r>
              <a:rPr lang="en-US" sz="6600" dirty="0"/>
              <a:t>Are the problems at the end useful for learning? Are they at an appropriate level of difficulty? </a:t>
            </a:r>
            <a:endParaRPr lang="en-US" sz="6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75A53-B16F-4249-AFF4-E9805042BD36}" type="slidenum">
              <a:rPr lang="en-US" smtClean="0"/>
              <a:t>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51350" y="7800480"/>
            <a:ext cx="17642004" cy="667061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71371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9600" b="1" dirty="0" smtClean="0"/>
              <a:t>Status, Recommendations </a:t>
            </a:r>
            <a:r>
              <a:rPr lang="en-US" sz="9600" b="1" dirty="0"/>
              <a:t>and Future </a:t>
            </a:r>
            <a:r>
              <a:rPr lang="en-US" sz="9600" b="1" dirty="0" smtClean="0"/>
              <a:t>Actions</a:t>
            </a:r>
            <a:endParaRPr lang="en-US" sz="9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79795" y="5935235"/>
            <a:ext cx="16216205" cy="1275916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3000"/>
              </a:spcBef>
            </a:pPr>
            <a:r>
              <a:rPr lang="en-US" sz="6600" dirty="0"/>
              <a:t>Case studies </a:t>
            </a:r>
            <a:r>
              <a:rPr lang="en-US" sz="6600" dirty="0" smtClean="0"/>
              <a:t>posted at </a:t>
            </a:r>
            <a:r>
              <a:rPr lang="en-US" sz="6600" dirty="0">
                <a:hlinkClick r:id="rId2"/>
              </a:rPr>
              <a:t>www.jmp.com/cases</a:t>
            </a:r>
            <a:r>
              <a:rPr lang="en-US" sz="6600" dirty="0"/>
              <a:t> </a:t>
            </a:r>
          </a:p>
          <a:p>
            <a:pPr>
              <a:lnSpc>
                <a:spcPct val="100000"/>
              </a:lnSpc>
              <a:spcBef>
                <a:spcPts val="6000"/>
              </a:spcBef>
            </a:pPr>
            <a:r>
              <a:rPr lang="en-US" sz="6600" b="1" dirty="0" smtClean="0"/>
              <a:t>Cases </a:t>
            </a:r>
            <a:r>
              <a:rPr lang="en-US" sz="6600" b="1" dirty="0"/>
              <a:t>under development</a:t>
            </a:r>
          </a:p>
          <a:p>
            <a:pPr marL="2246313" lvl="1" indent="-841375">
              <a:lnSpc>
                <a:spcPct val="100000"/>
              </a:lnSpc>
              <a:spcBef>
                <a:spcPts val="3000"/>
              </a:spcBef>
              <a:buFont typeface="Wingdings" charset="2"/>
              <a:buChar char="Ø"/>
            </a:pPr>
            <a:r>
              <a:rPr lang="en-US" sz="6600" dirty="0"/>
              <a:t>Variation in the cost of hip </a:t>
            </a:r>
            <a:r>
              <a:rPr lang="en-US" sz="6600" dirty="0" smtClean="0"/>
              <a:t>replacements </a:t>
            </a:r>
            <a:r>
              <a:rPr lang="en-US" sz="6600" dirty="0"/>
              <a:t>in New York State</a:t>
            </a:r>
          </a:p>
          <a:p>
            <a:pPr marL="2246313" lvl="1" indent="-841375">
              <a:lnSpc>
                <a:spcPct val="100000"/>
              </a:lnSpc>
              <a:spcBef>
                <a:spcPts val="3000"/>
              </a:spcBef>
              <a:buFont typeface="Wingdings" charset="2"/>
              <a:buChar char="Ø"/>
            </a:pPr>
            <a:r>
              <a:rPr lang="en-US" sz="6600" dirty="0"/>
              <a:t>Reducing Cesarean sections in Illinois </a:t>
            </a:r>
          </a:p>
          <a:p>
            <a:pPr marL="2246313" lvl="1" indent="-841375">
              <a:lnSpc>
                <a:spcPct val="100000"/>
              </a:lnSpc>
              <a:spcBef>
                <a:spcPts val="3000"/>
              </a:spcBef>
              <a:buFont typeface="Wingdings" charset="2"/>
              <a:buChar char="Ø"/>
            </a:pPr>
            <a:r>
              <a:rPr lang="en-US" sz="6600" dirty="0"/>
              <a:t>Improving in-patient safety through diabetes management</a:t>
            </a:r>
          </a:p>
          <a:p>
            <a:pPr marL="2246313" lvl="1" indent="-841375">
              <a:lnSpc>
                <a:spcPct val="100000"/>
              </a:lnSpc>
              <a:spcBef>
                <a:spcPts val="3000"/>
              </a:spcBef>
              <a:buFont typeface="Wingdings" charset="2"/>
              <a:buChar char="Ø"/>
            </a:pPr>
            <a:r>
              <a:rPr lang="en-US" sz="6600" dirty="0"/>
              <a:t>California hospital emergency department ambulance </a:t>
            </a:r>
            <a:r>
              <a:rPr lang="en-US" sz="6600" dirty="0" smtClean="0"/>
              <a:t>diversions</a:t>
            </a:r>
            <a:endParaRPr lang="en-US" sz="6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75A53-B16F-4249-AFF4-E9805042BD36}" type="slidenum">
              <a:rPr lang="en-US" smtClean="0"/>
              <a:t>8</a:t>
            </a:fld>
            <a:endParaRPr lang="en-US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20574000" y="5935235"/>
            <a:ext cx="14800872" cy="12657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702259" indent="-702259" algn="l" defTabSz="2809037" rtl="0" eaLnBrk="1" latinLnBrk="0" hangingPunct="1">
              <a:lnSpc>
                <a:spcPct val="90000"/>
              </a:lnSpc>
              <a:spcBef>
                <a:spcPts val="3072"/>
              </a:spcBef>
              <a:buFont typeface="Arial"/>
              <a:buChar char="•"/>
              <a:defRPr sz="86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06778" indent="-702259" algn="l" defTabSz="2809037" rtl="0" eaLnBrk="1" latinLnBrk="0" hangingPunct="1">
              <a:lnSpc>
                <a:spcPct val="90000"/>
              </a:lnSpc>
              <a:spcBef>
                <a:spcPts val="1536"/>
              </a:spcBef>
              <a:buFont typeface="Arial"/>
              <a:buChar char="•"/>
              <a:defRPr sz="73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11296" indent="-702259" algn="l" defTabSz="2809037" rtl="0" eaLnBrk="1" latinLnBrk="0" hangingPunct="1">
              <a:lnSpc>
                <a:spcPct val="90000"/>
              </a:lnSpc>
              <a:spcBef>
                <a:spcPts val="1536"/>
              </a:spcBef>
              <a:buFont typeface="Arial"/>
              <a:buChar char="•"/>
              <a:defRPr sz="61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915814" indent="-702259" algn="l" defTabSz="2809037" rtl="0" eaLnBrk="1" latinLnBrk="0" hangingPunct="1">
              <a:lnSpc>
                <a:spcPct val="90000"/>
              </a:lnSpc>
              <a:spcBef>
                <a:spcPts val="1536"/>
              </a:spcBef>
              <a:buFont typeface="Arial"/>
              <a:buChar char="•"/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320333" indent="-702259" algn="l" defTabSz="2809037" rtl="0" eaLnBrk="1" latinLnBrk="0" hangingPunct="1">
              <a:lnSpc>
                <a:spcPct val="90000"/>
              </a:lnSpc>
              <a:spcBef>
                <a:spcPts val="1536"/>
              </a:spcBef>
              <a:buFont typeface="Arial"/>
              <a:buChar char="•"/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724851" indent="-702259" algn="l" defTabSz="2809037" rtl="0" eaLnBrk="1" latinLnBrk="0" hangingPunct="1">
              <a:lnSpc>
                <a:spcPct val="90000"/>
              </a:lnSpc>
              <a:spcBef>
                <a:spcPts val="1536"/>
              </a:spcBef>
              <a:buFont typeface="Arial"/>
              <a:buChar char="•"/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129370" indent="-702259" algn="l" defTabSz="2809037" rtl="0" eaLnBrk="1" latinLnBrk="0" hangingPunct="1">
              <a:lnSpc>
                <a:spcPct val="90000"/>
              </a:lnSpc>
              <a:spcBef>
                <a:spcPts val="1536"/>
              </a:spcBef>
              <a:buFont typeface="Arial"/>
              <a:buChar char="•"/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533888" indent="-702259" algn="l" defTabSz="2809037" rtl="0" eaLnBrk="1" latinLnBrk="0" hangingPunct="1">
              <a:lnSpc>
                <a:spcPct val="90000"/>
              </a:lnSpc>
              <a:spcBef>
                <a:spcPts val="1536"/>
              </a:spcBef>
              <a:buFont typeface="Arial"/>
              <a:buChar char="•"/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938406" indent="-702259" algn="l" defTabSz="2809037" rtl="0" eaLnBrk="1" latinLnBrk="0" hangingPunct="1">
              <a:lnSpc>
                <a:spcPct val="90000"/>
              </a:lnSpc>
              <a:spcBef>
                <a:spcPts val="1536"/>
              </a:spcBef>
              <a:buFont typeface="Arial"/>
              <a:buChar char="•"/>
              <a:defRPr sz="5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</a:pPr>
            <a:r>
              <a:rPr lang="en-US" sz="6600" b="1" dirty="0" smtClean="0"/>
              <a:t>For teachers</a:t>
            </a:r>
          </a:p>
          <a:p>
            <a:pPr marL="2295525" lvl="1" indent="-890588" fontAlgn="auto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n-US" sz="6600" dirty="0" smtClean="0"/>
              <a:t>Share feedback from classroom use</a:t>
            </a:r>
          </a:p>
          <a:p>
            <a:pPr fontAlgn="auto">
              <a:lnSpc>
                <a:spcPct val="100000"/>
              </a:lnSpc>
              <a:spcBef>
                <a:spcPts val="6000"/>
              </a:spcBef>
              <a:spcAft>
                <a:spcPts val="0"/>
              </a:spcAft>
            </a:pPr>
            <a:r>
              <a:rPr lang="en-US" sz="6600" b="1" dirty="0" smtClean="0"/>
              <a:t>Collaboration between practitioners and academia </a:t>
            </a:r>
          </a:p>
          <a:p>
            <a:pPr marL="2295525" lvl="1" indent="-890588" fontAlgn="auto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n-US" sz="6600" dirty="0" smtClean="0"/>
              <a:t>Make realistic health care scenarios available</a:t>
            </a:r>
          </a:p>
          <a:p>
            <a:pPr marL="2295525" lvl="1" indent="-890588" fontAlgn="auto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n-US" sz="6600" dirty="0" smtClean="0"/>
              <a:t>Share HIPAA compliant datasets</a:t>
            </a:r>
          </a:p>
          <a:p>
            <a:pPr marL="2295525" lvl="1" indent="-890588" fontAlgn="auto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Font typeface="Wingdings" charset="2"/>
              <a:buChar char="Ø"/>
            </a:pPr>
            <a:r>
              <a:rPr lang="en-US" sz="6600" dirty="0" smtClean="0"/>
              <a:t>Provide feedback on applicability/usefulness of cases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90219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D6E9D9-4122-4C5E-A488-7A91ECAB8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9600" b="1" dirty="0"/>
              <a:t>References and Contact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B6BB7CA-64A7-4628-8C65-B4E33074A0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6600" b="1" dirty="0"/>
              <a:t>References</a:t>
            </a:r>
          </a:p>
          <a:p>
            <a:pPr marL="2295525" lvl="1" indent="-890588">
              <a:buFont typeface="Wingdings" charset="2"/>
              <a:buChar char="Ø"/>
            </a:pPr>
            <a:r>
              <a:rPr lang="en-US" sz="6600" dirty="0"/>
              <a:t>Grandview Research</a:t>
            </a:r>
          </a:p>
          <a:p>
            <a:pPr marL="2809037" lvl="2" indent="0">
              <a:buNone/>
            </a:pPr>
            <a:r>
              <a:rPr lang="en-US" sz="6600" dirty="0">
                <a:hlinkClick r:id="rId2"/>
              </a:rPr>
              <a:t>http://www.grandviewresearch.com/press-release/global-healthcare-analytics-market</a:t>
            </a:r>
            <a:endParaRPr lang="en-US" sz="6600" dirty="0"/>
          </a:p>
          <a:p>
            <a:pPr marL="2295525" lvl="1" indent="-890588">
              <a:buFont typeface="Wingdings" charset="2"/>
              <a:buChar char="Ø"/>
            </a:pPr>
            <a:r>
              <a:rPr lang="en-US" sz="6600" dirty="0"/>
              <a:t>Health Catalyst</a:t>
            </a:r>
          </a:p>
          <a:p>
            <a:pPr marL="2809037" lvl="2" indent="0">
              <a:buNone/>
            </a:pPr>
            <a:r>
              <a:rPr lang="en-US" sz="6600" dirty="0">
                <a:hlinkClick r:id="rId3"/>
              </a:rPr>
              <a:t>https://www.healthcatalyst.com/news/analytics-outweighs-accountable-care-population-health-icd-10-as-an-it-priority-say-health-system-execs/</a:t>
            </a:r>
            <a:endParaRPr lang="en-US" sz="6600" dirty="0"/>
          </a:p>
          <a:p>
            <a:pPr marL="2295525" lvl="1" indent="-890588">
              <a:buFont typeface="Wingdings" charset="2"/>
              <a:buChar char="Ø"/>
            </a:pPr>
            <a:r>
              <a:rPr lang="en-US" sz="6600" dirty="0"/>
              <a:t>Oppenlander, J. E. and P.A. Schaffer, </a:t>
            </a:r>
            <a:r>
              <a:rPr lang="en-US" sz="6600" i="1" dirty="0"/>
              <a:t>Data Management and Analysis Using JMP:  Health Care Case </a:t>
            </a:r>
            <a:r>
              <a:rPr lang="en-US" sz="6600" i="1" dirty="0" smtClean="0"/>
              <a:t>Studies</a:t>
            </a:r>
            <a:r>
              <a:rPr lang="en-US" sz="6600" dirty="0"/>
              <a:t>,</a:t>
            </a:r>
            <a:r>
              <a:rPr lang="en-US" sz="6600" dirty="0" smtClean="0"/>
              <a:t> </a:t>
            </a:r>
            <a:r>
              <a:rPr lang="en-US" sz="6600" dirty="0"/>
              <a:t>SAS Press, 2017.</a:t>
            </a:r>
          </a:p>
          <a:p>
            <a:pPr lvl="1"/>
            <a:endParaRPr lang="en-US" sz="6600" dirty="0"/>
          </a:p>
          <a:p>
            <a:pPr marL="0" indent="0">
              <a:buNone/>
            </a:pPr>
            <a:r>
              <a:rPr lang="en-US" sz="6600" b="1" dirty="0"/>
              <a:t>Contacts</a:t>
            </a:r>
          </a:p>
          <a:p>
            <a:pPr marL="2343150" lvl="1" indent="-938213">
              <a:buFont typeface="Wingdings" charset="2"/>
              <a:buChar char="Ø"/>
            </a:pPr>
            <a:r>
              <a:rPr lang="en-US" sz="6600" dirty="0"/>
              <a:t>Jane Oppenlander – </a:t>
            </a:r>
            <a:r>
              <a:rPr lang="en-US" sz="6600" dirty="0">
                <a:hlinkClick r:id="rId4"/>
              </a:rPr>
              <a:t>joppenla@clarkson.edu</a:t>
            </a:r>
            <a:endParaRPr lang="en-US" sz="6600" dirty="0"/>
          </a:p>
          <a:p>
            <a:pPr marL="2343150" lvl="1" indent="-938213">
              <a:buFont typeface="Wingdings" charset="2"/>
              <a:buChar char="Ø"/>
            </a:pPr>
            <a:r>
              <a:rPr lang="en-US" sz="6600" dirty="0"/>
              <a:t>Mary Ann </a:t>
            </a:r>
            <a:r>
              <a:rPr lang="en-US" sz="6600" dirty="0" err="1"/>
              <a:t>Shifflet</a:t>
            </a:r>
            <a:r>
              <a:rPr lang="en-US" sz="6600" dirty="0"/>
              <a:t> – </a:t>
            </a:r>
            <a:r>
              <a:rPr lang="en-US" sz="6600" dirty="0" smtClean="0">
                <a:hlinkClick r:id="rId5"/>
              </a:rPr>
              <a:t>mshifflet@usi.edu</a:t>
            </a:r>
            <a:endParaRPr lang="en-US" sz="6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75A53-B16F-4249-AFF4-E9805042BD3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91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3736</TotalTime>
  <Words>622</Words>
  <Application>Microsoft Macintosh PowerPoint</Application>
  <PresentationFormat>Custom</PresentationFormat>
  <Paragraphs>138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Calibri</vt:lpstr>
      <vt:lpstr>Calibri Light</vt:lpstr>
      <vt:lpstr>Mangal</vt:lpstr>
      <vt:lpstr>ＭＳ Ｐゴシック</vt:lpstr>
      <vt:lpstr>Times New Roman</vt:lpstr>
      <vt:lpstr>Wingdings</vt:lpstr>
      <vt:lpstr>Arial</vt:lpstr>
      <vt:lpstr>Office Theme</vt:lpstr>
      <vt:lpstr>Developing Health Care Case Studies with JMP® Overcoming Hurdles Mary Ann Shifflet and Jane Oppenlander University of Southern Indiana, Clarkson University</vt:lpstr>
      <vt:lpstr>How Do We Meet the Need?</vt:lpstr>
      <vt:lpstr>Benefits and Challenges of Using Case Studies in the Classroom</vt:lpstr>
      <vt:lpstr>Case Study Structure and Usage</vt:lpstr>
      <vt:lpstr>Example Case: Endocrinology Group Patient Feedback</vt:lpstr>
      <vt:lpstr>Example Case (Continued)</vt:lpstr>
      <vt:lpstr>Classroom Pilot Testing Feedback</vt:lpstr>
      <vt:lpstr>Status, Recommendations and Future Actions</vt:lpstr>
      <vt:lpstr>References and Contact Information</vt:lpstr>
    </vt:vector>
  </TitlesOfParts>
  <Company>ePosterBoards LLC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Phillippe</dc:creator>
  <cp:lastModifiedBy>Shifflet, Maryann</cp:lastModifiedBy>
  <cp:revision>47</cp:revision>
  <cp:lastPrinted>2014-05-13T19:19:53Z</cp:lastPrinted>
  <dcterms:created xsi:type="dcterms:W3CDTF">2013-03-04T18:11:28Z</dcterms:created>
  <dcterms:modified xsi:type="dcterms:W3CDTF">2017-09-15T21:23:52Z</dcterms:modified>
</cp:coreProperties>
</file>