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0" r:id="rId1"/>
    <p:sldMasterId id="2147483692" r:id="rId2"/>
  </p:sldMasterIdLst>
  <p:notesMasterIdLst>
    <p:notesMasterId r:id="rId11"/>
  </p:notesMasterIdLst>
  <p:handoutMasterIdLst>
    <p:handoutMasterId r:id="rId12"/>
  </p:handoutMasterIdLst>
  <p:sldIdLst>
    <p:sldId id="272" r:id="rId3"/>
    <p:sldId id="269" r:id="rId4"/>
    <p:sldId id="261" r:id="rId5"/>
    <p:sldId id="263" r:id="rId6"/>
    <p:sldId id="264" r:id="rId7"/>
    <p:sldId id="265" r:id="rId8"/>
    <p:sldId id="270" r:id="rId9"/>
    <p:sldId id="271" r:id="rId10"/>
  </p:sldIdLst>
  <p:sldSz cx="37453888" cy="21067713"/>
  <p:notesSz cx="7010400" cy="9236075"/>
  <p:defaultTextStyle>
    <a:defPPr>
      <a:defRPr lang="en-US"/>
    </a:defPPr>
    <a:lvl1pPr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1871663" indent="-141446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3744913" indent="-283051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5618163" indent="-424656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7491413" indent="-566261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6" userDrawn="1">
          <p15:clr>
            <a:srgbClr val="A4A3A4"/>
          </p15:clr>
        </p15:guide>
        <p15:guide id="2" pos="117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94598"/>
  </p:normalViewPr>
  <p:slideViewPr>
    <p:cSldViewPr snapToGrid="0" snapToObjects="1">
      <p:cViewPr>
        <p:scale>
          <a:sx n="40" d="100"/>
          <a:sy n="40" d="100"/>
        </p:scale>
        <p:origin x="30" y="30"/>
      </p:cViewPr>
      <p:guideLst>
        <p:guide orient="horz" pos="6636"/>
        <p:guide pos="1179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161" cy="463709"/>
          </a:xfrm>
          <a:prstGeom prst="rect">
            <a:avLst/>
          </a:prstGeom>
        </p:spPr>
        <p:txBody>
          <a:bodyPr vert="horz" lIns="91888" tIns="45944" rIns="91888" bIns="459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634" y="0"/>
            <a:ext cx="3038161" cy="463709"/>
          </a:xfrm>
          <a:prstGeom prst="rect">
            <a:avLst/>
          </a:prstGeom>
        </p:spPr>
        <p:txBody>
          <a:bodyPr vert="horz" lIns="91888" tIns="45944" rIns="91888" bIns="45944" rtlCol="0"/>
          <a:lstStyle>
            <a:lvl1pPr algn="r">
              <a:defRPr sz="1200"/>
            </a:lvl1pPr>
          </a:lstStyle>
          <a:p>
            <a:fld id="{C9A3E9EB-D428-BC47-81B5-F35877A79D3A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66"/>
            <a:ext cx="3038161" cy="463709"/>
          </a:xfrm>
          <a:prstGeom prst="rect">
            <a:avLst/>
          </a:prstGeom>
        </p:spPr>
        <p:txBody>
          <a:bodyPr vert="horz" lIns="91888" tIns="45944" rIns="91888" bIns="459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634" y="8772366"/>
            <a:ext cx="3038161" cy="463709"/>
          </a:xfrm>
          <a:prstGeom prst="rect">
            <a:avLst/>
          </a:prstGeom>
        </p:spPr>
        <p:txBody>
          <a:bodyPr vert="horz" lIns="91888" tIns="45944" rIns="91888" bIns="45944" rtlCol="0" anchor="b"/>
          <a:lstStyle>
            <a:lvl1pPr algn="r">
              <a:defRPr sz="1200"/>
            </a:lvl1pPr>
          </a:lstStyle>
          <a:p>
            <a:fld id="{3C8F078E-D4F9-054E-8967-04867C47D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56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161" cy="463709"/>
          </a:xfrm>
          <a:prstGeom prst="rect">
            <a:avLst/>
          </a:prstGeom>
        </p:spPr>
        <p:txBody>
          <a:bodyPr vert="horz" lIns="91888" tIns="45944" rIns="91888" bIns="459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634" y="0"/>
            <a:ext cx="3038161" cy="463709"/>
          </a:xfrm>
          <a:prstGeom prst="rect">
            <a:avLst/>
          </a:prstGeom>
        </p:spPr>
        <p:txBody>
          <a:bodyPr vert="horz" lIns="91888" tIns="45944" rIns="91888" bIns="45944" rtlCol="0"/>
          <a:lstStyle>
            <a:lvl1pPr algn="r">
              <a:defRPr sz="1200"/>
            </a:lvl1pPr>
          </a:lstStyle>
          <a:p>
            <a:fld id="{7F77C7B4-9FDD-1B45-8FBB-3AA4535A86CD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88" tIns="45944" rIns="91888" bIns="459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62" y="4444942"/>
            <a:ext cx="5607678" cy="3636625"/>
          </a:xfrm>
          <a:prstGeom prst="rect">
            <a:avLst/>
          </a:prstGeom>
        </p:spPr>
        <p:txBody>
          <a:bodyPr vert="horz" lIns="91888" tIns="45944" rIns="91888" bIns="4594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366"/>
            <a:ext cx="3038161" cy="463709"/>
          </a:xfrm>
          <a:prstGeom prst="rect">
            <a:avLst/>
          </a:prstGeom>
        </p:spPr>
        <p:txBody>
          <a:bodyPr vert="horz" lIns="91888" tIns="45944" rIns="91888" bIns="459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634" y="8772366"/>
            <a:ext cx="3038161" cy="463709"/>
          </a:xfrm>
          <a:prstGeom prst="rect">
            <a:avLst/>
          </a:prstGeom>
        </p:spPr>
        <p:txBody>
          <a:bodyPr vert="horz" lIns="91888" tIns="45944" rIns="91888" bIns="45944" rtlCol="0" anchor="b"/>
          <a:lstStyle>
            <a:lvl1pPr algn="r">
              <a:defRPr sz="1200"/>
            </a:lvl1pPr>
          </a:lstStyle>
          <a:p>
            <a:fld id="{31911BDD-8A2F-5542-9DBA-AD31081B0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64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molecule forms a </a:t>
            </a:r>
            <a:r>
              <a:rPr lang="en-US" dirty="0" smtClean="0"/>
              <a:t>spiral which leads</a:t>
            </a:r>
            <a:r>
              <a:rPr lang="en-US" baseline="0" dirty="0" smtClean="0"/>
              <a:t> to </a:t>
            </a:r>
            <a:r>
              <a:rPr lang="en-US" dirty="0" smtClean="0"/>
              <a:t>secondary structures</a:t>
            </a:r>
          </a:p>
          <a:p>
            <a:r>
              <a:rPr lang="en-US" dirty="0" smtClean="0"/>
              <a:t>which </a:t>
            </a:r>
            <a:r>
              <a:rPr lang="en-US" dirty="0"/>
              <a:t>then folds into tertiary </a:t>
            </a:r>
            <a:r>
              <a:rPr lang="en-US" dirty="0" smtClean="0"/>
              <a:t>structure – what we’re interested in</a:t>
            </a:r>
          </a:p>
          <a:p>
            <a:r>
              <a:rPr lang="en-US" dirty="0" smtClean="0"/>
              <a:t>which may join </a:t>
            </a:r>
            <a:r>
              <a:rPr lang="en-US" dirty="0"/>
              <a:t>with </a:t>
            </a:r>
            <a:r>
              <a:rPr lang="en-US" dirty="0" smtClean="0"/>
              <a:t>other protein molecules </a:t>
            </a:r>
            <a:r>
              <a:rPr lang="en-US" dirty="0"/>
              <a:t>into a final, </a:t>
            </a:r>
            <a:r>
              <a:rPr lang="en-US" dirty="0" smtClean="0"/>
              <a:t>(in this case) globular </a:t>
            </a:r>
            <a:r>
              <a:rPr lang="en-US" dirty="0"/>
              <a:t>protein.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672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11BDD-8A2F-5542-9DBA-AD31081B0F5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49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11BDD-8A2F-5542-9DBA-AD31081B0F5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27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664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18342955"/>
            <a:ext cx="37453888" cy="27247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Shape 7"/>
          <p:cNvSpPr>
            <a:spLocks noGrp="1"/>
          </p:cNvSpPr>
          <p:nvPr>
            <p:ph type="ctrTitle"/>
          </p:nvPr>
        </p:nvSpPr>
        <p:spPr>
          <a:xfrm>
            <a:off x="9675588" y="12406542"/>
            <a:ext cx="26529837" cy="5618057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hape 8"/>
          <p:cNvSpPr>
            <a:spLocks noGrp="1"/>
          </p:cNvSpPr>
          <p:nvPr>
            <p:ph type="subTitle" idx="1" hasCustomPrompt="1"/>
          </p:nvPr>
        </p:nvSpPr>
        <p:spPr>
          <a:xfrm>
            <a:off x="9675588" y="18585658"/>
            <a:ext cx="27466185" cy="2106771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l">
              <a:buNone/>
              <a:defRPr sz="7987">
                <a:solidFill>
                  <a:schemeClr val="tx1"/>
                </a:solidFill>
              </a:defRPr>
            </a:lvl1pPr>
            <a:lvl2pPr marL="1404518" indent="0" algn="ctr">
              <a:buNone/>
            </a:lvl2pPr>
            <a:lvl3pPr marL="2809037" indent="0" algn="ctr">
              <a:buNone/>
            </a:lvl3pPr>
            <a:lvl4pPr marL="4213555" indent="0" algn="ctr">
              <a:buNone/>
            </a:lvl4pPr>
            <a:lvl5pPr marL="5618074" indent="0" algn="ctr">
              <a:buNone/>
            </a:lvl5pPr>
            <a:lvl6pPr marL="7022592" indent="0" algn="ctr">
              <a:buNone/>
            </a:lvl6pPr>
            <a:lvl7pPr marL="8427110" indent="0" algn="ctr">
              <a:buNone/>
            </a:lvl7pPr>
            <a:lvl8pPr marL="9831629" indent="0" algn="ctr">
              <a:buNone/>
            </a:lvl8pPr>
            <a:lvl9pPr marL="11236147" indent="0" algn="ctr">
              <a:buNone/>
            </a:lvl9pPr>
          </a:lstStyle>
          <a:p>
            <a:r>
              <a:rPr lang="en-US" dirty="0" smtClean="0"/>
              <a:t>Prepared for JMP Discovery Summit 2018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8585659"/>
            <a:ext cx="7567421" cy="210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3933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>
          <a:xfrm>
            <a:off x="24969259" y="19195029"/>
            <a:ext cx="10924051" cy="112166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Prepared for JMP Discovery Summit 2018 © Stan Siranovich and Crucial Connection LLC 2018. All rights reserved</a:t>
            </a:r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0AEA07-8785-ED43-B294-B71059DB64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23650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26841953" y="1872687"/>
            <a:ext cx="8427125" cy="169468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1872694" y="1872686"/>
            <a:ext cx="22784449" cy="169468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>
          <a:xfrm>
            <a:off x="26841953" y="19195035"/>
            <a:ext cx="9051356" cy="112166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>
          <a:xfrm>
            <a:off x="1872701" y="19194436"/>
            <a:ext cx="22829025" cy="1121661"/>
          </a:xfrm>
        </p:spPr>
        <p:txBody>
          <a:bodyPr/>
          <a:lstStyle/>
          <a:p>
            <a:pPr>
              <a:defRPr/>
            </a:pPr>
            <a:r>
              <a:rPr lang="en-US" smtClean="0"/>
              <a:t>Prepared for JMP Discovery Summit 2018 © Stan Siranovich and Crucial Connection LLC 2018. All rights reserved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24970561" y="0"/>
            <a:ext cx="1310886" cy="21067713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157831" y="1872686"/>
            <a:ext cx="936347" cy="19195027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5157831" y="0"/>
            <a:ext cx="936347" cy="16386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>
          <a:xfrm rot="5400000">
            <a:off x="24806704" y="318612"/>
            <a:ext cx="1638600" cy="1001375"/>
          </a:xfrm>
        </p:spPr>
        <p:txBody>
          <a:bodyPr/>
          <a:lstStyle/>
          <a:p>
            <a:pPr>
              <a:defRPr/>
            </a:pPr>
            <a:fld id="{180AEA07-8785-ED43-B294-B71059DB64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187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9675586" y="18550284"/>
            <a:ext cx="26754171" cy="219104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Shape 7"/>
          <p:cNvSpPr>
            <a:spLocks noGrp="1"/>
          </p:cNvSpPr>
          <p:nvPr>
            <p:ph type="ctrTitle"/>
          </p:nvPr>
        </p:nvSpPr>
        <p:spPr>
          <a:xfrm>
            <a:off x="9675588" y="12406542"/>
            <a:ext cx="26529837" cy="5618057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hape 8"/>
          <p:cNvSpPr>
            <a:spLocks noGrp="1"/>
          </p:cNvSpPr>
          <p:nvPr>
            <p:ph type="subTitle" idx="1"/>
          </p:nvPr>
        </p:nvSpPr>
        <p:spPr>
          <a:xfrm>
            <a:off x="9675588" y="18585658"/>
            <a:ext cx="26529837" cy="2106771"/>
          </a:xfrm>
        </p:spPr>
        <p:txBody>
          <a:bodyPr anchor="ctr">
            <a:normAutofit/>
          </a:bodyPr>
          <a:lstStyle>
            <a:lvl1pPr marL="0" indent="0" algn="l">
              <a:buNone/>
              <a:defRPr sz="7987">
                <a:solidFill>
                  <a:srgbClr val="FFFFFF"/>
                </a:solidFill>
              </a:defRPr>
            </a:lvl1pPr>
            <a:lvl2pPr marL="1404518" indent="0" algn="ctr">
              <a:buNone/>
            </a:lvl2pPr>
            <a:lvl3pPr marL="2809037" indent="0" algn="ctr">
              <a:buNone/>
            </a:lvl3pPr>
            <a:lvl4pPr marL="4213555" indent="0" algn="ctr">
              <a:buNone/>
            </a:lvl4pPr>
            <a:lvl5pPr marL="5618074" indent="0" algn="ctr">
              <a:buNone/>
            </a:lvl5pPr>
            <a:lvl6pPr marL="7022592" indent="0" algn="ctr">
              <a:buNone/>
            </a:lvl6pPr>
            <a:lvl7pPr marL="8427110" indent="0" algn="ctr">
              <a:buNone/>
            </a:lvl7pPr>
            <a:lvl8pPr marL="9831629" indent="0" algn="ctr">
              <a:buNone/>
            </a:lvl8pPr>
            <a:lvl9pPr marL="11236147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36500" y="18585661"/>
            <a:ext cx="8818895" cy="2106771"/>
          </a:xfrm>
          <a:solidFill>
            <a:schemeClr val="accent2"/>
          </a:solidFill>
        </p:spPr>
        <p:txBody>
          <a:bodyPr/>
          <a:lstStyle>
            <a:lvl1pPr indent="-1404518" algn="l">
              <a:buNone/>
              <a:defRPr sz="5530"/>
            </a:lvl1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07382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509411" y="702257"/>
            <a:ext cx="33396383" cy="304311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>
          <a:xfrm>
            <a:off x="5166634" y="19194436"/>
            <a:ext cx="30739160" cy="1121661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hape 7"/>
          <p:cNvSpPr>
            <a:spLocks noGrp="1"/>
          </p:cNvSpPr>
          <p:nvPr>
            <p:ph sz="quarter" idx="1"/>
          </p:nvPr>
        </p:nvSpPr>
        <p:spPr>
          <a:xfrm>
            <a:off x="2509411" y="4915800"/>
            <a:ext cx="33396383" cy="1381105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5369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9675586" y="18550284"/>
            <a:ext cx="26754171" cy="219104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Shape 7"/>
          <p:cNvSpPr>
            <a:spLocks noGrp="1"/>
          </p:cNvSpPr>
          <p:nvPr>
            <p:ph type="ctrTitle"/>
          </p:nvPr>
        </p:nvSpPr>
        <p:spPr>
          <a:xfrm>
            <a:off x="9675588" y="12406542"/>
            <a:ext cx="26529837" cy="5618057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hape 8"/>
          <p:cNvSpPr>
            <a:spLocks noGrp="1"/>
          </p:cNvSpPr>
          <p:nvPr>
            <p:ph type="subTitle" idx="1"/>
          </p:nvPr>
        </p:nvSpPr>
        <p:spPr>
          <a:xfrm>
            <a:off x="9675588" y="18585658"/>
            <a:ext cx="26529837" cy="2106771"/>
          </a:xfrm>
        </p:spPr>
        <p:txBody>
          <a:bodyPr anchor="ctr">
            <a:normAutofit/>
          </a:bodyPr>
          <a:lstStyle>
            <a:lvl1pPr marL="0" indent="0" algn="l">
              <a:buNone/>
              <a:defRPr sz="7987">
                <a:solidFill>
                  <a:srgbClr val="FFFFFF"/>
                </a:solidFill>
              </a:defRPr>
            </a:lvl1pPr>
            <a:lvl2pPr marL="1404518" indent="0" algn="ctr">
              <a:buNone/>
            </a:lvl2pPr>
            <a:lvl3pPr marL="2809037" indent="0" algn="ctr">
              <a:buNone/>
            </a:lvl3pPr>
            <a:lvl4pPr marL="4213555" indent="0" algn="ctr">
              <a:buNone/>
            </a:lvl4pPr>
            <a:lvl5pPr marL="5618074" indent="0" algn="ctr">
              <a:buNone/>
            </a:lvl5pPr>
            <a:lvl6pPr marL="7022592" indent="0" algn="ctr">
              <a:buNone/>
            </a:lvl6pPr>
            <a:lvl7pPr marL="8427110" indent="0" algn="ctr">
              <a:buNone/>
            </a:lvl7pPr>
            <a:lvl8pPr marL="9831629" indent="0" algn="ctr">
              <a:buNone/>
            </a:lvl8pPr>
            <a:lvl9pPr marL="11236147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36500" y="18585661"/>
            <a:ext cx="8818895" cy="2106771"/>
          </a:xfrm>
          <a:solidFill>
            <a:schemeClr val="accent2"/>
          </a:solidFill>
        </p:spPr>
        <p:txBody>
          <a:bodyPr/>
          <a:lstStyle>
            <a:lvl1pPr indent="-1404518" algn="l">
              <a:buNone/>
              <a:defRPr sz="5530"/>
            </a:lvl1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0506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AC53DF-4216-466D-99A7-94400E6C2A25}" type="slidenum">
              <a:rPr lang="en-US" sz="3686" smtClean="0">
                <a:solidFill>
                  <a:srgbClr val="775F55"/>
                </a:solidFill>
              </a:rPr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855208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5618086" y="8427087"/>
            <a:ext cx="29176321" cy="5140132"/>
          </a:xfrm>
        </p:spPr>
        <p:txBody>
          <a:bodyPr anchor="t"/>
          <a:lstStyle>
            <a:lvl1pPr>
              <a:buNone/>
              <a:defRPr sz="8602">
                <a:solidFill>
                  <a:schemeClr val="tx2"/>
                </a:solidFill>
              </a:defRPr>
            </a:lvl1pPr>
            <a:lvl2pPr>
              <a:buNone/>
              <a:defRPr sz="553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4915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4681714"/>
            <a:ext cx="37453888" cy="351128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915800"/>
            <a:ext cx="5305967" cy="304311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18083" y="4915800"/>
            <a:ext cx="31835805" cy="304311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5618083" y="4915800"/>
            <a:ext cx="31211573" cy="3043114"/>
          </a:xfrm>
        </p:spPr>
        <p:txBody>
          <a:bodyPr/>
          <a:lstStyle>
            <a:lvl1pPr algn="l">
              <a:buNone/>
              <a:defRPr sz="13517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hape 12"/>
          <p:cNvSpPr>
            <a:spLocks noGrp="1"/>
          </p:cNvSpPr>
          <p:nvPr>
            <p:ph type="sldNum" sz="quarter" idx="11"/>
          </p:nvPr>
        </p:nvSpPr>
        <p:spPr>
          <a:xfrm>
            <a:off x="0" y="5383971"/>
            <a:ext cx="5305967" cy="2155542"/>
          </a:xfrm>
        </p:spPr>
        <p:txBody>
          <a:bodyPr>
            <a:noAutofit/>
          </a:bodyPr>
          <a:lstStyle>
            <a:lvl1pPr>
              <a:defRPr sz="7373"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Shape 13"/>
          <p:cNvSpPr>
            <a:spLocks noGrp="1"/>
          </p:cNvSpPr>
          <p:nvPr>
            <p:ph type="ftr" sz="quarter" idx="12"/>
          </p:nvPr>
        </p:nvSpPr>
        <p:spPr>
          <a:xfrm>
            <a:off x="5618085" y="19270372"/>
            <a:ext cx="31228294" cy="1121661"/>
          </a:xfrm>
        </p:spPr>
        <p:txBody>
          <a:bodyPr/>
          <a:lstStyle>
            <a:lvl1pPr algn="ctr">
              <a:defRPr sz="4400"/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-3" y="19297125"/>
            <a:ext cx="2033213" cy="111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5048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hape 8"/>
          <p:cNvSpPr>
            <a:spLocks noGrp="1"/>
          </p:cNvSpPr>
          <p:nvPr>
            <p:ph sz="quarter" idx="1"/>
          </p:nvPr>
        </p:nvSpPr>
        <p:spPr>
          <a:xfrm>
            <a:off x="2496926" y="4883135"/>
            <a:ext cx="15917902" cy="1404514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hape 10"/>
          <p:cNvSpPr>
            <a:spLocks noGrp="1"/>
          </p:cNvSpPr>
          <p:nvPr>
            <p:ph sz="quarter" idx="2"/>
          </p:nvPr>
        </p:nvSpPr>
        <p:spPr>
          <a:xfrm>
            <a:off x="19844749" y="4883135"/>
            <a:ext cx="15917902" cy="1404514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hap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hape 11"/>
          <p:cNvSpPr>
            <a:spLocks noGrp="1"/>
          </p:cNvSpPr>
          <p:nvPr>
            <p:ph type="ftr" sz="quarter" idx="17"/>
          </p:nvPr>
        </p:nvSpPr>
        <p:spPr>
          <a:xfrm>
            <a:off x="4639937" y="19218468"/>
            <a:ext cx="31122716" cy="1121661"/>
          </a:xfrm>
        </p:spPr>
        <p:txBody>
          <a:bodyPr rtlCol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1921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184810" y="838807"/>
            <a:ext cx="33396383" cy="2672478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hape 10"/>
          <p:cNvSpPr>
            <a:spLocks noGrp="1"/>
          </p:cNvSpPr>
          <p:nvPr>
            <p:ph sz="quarter" idx="2"/>
          </p:nvPr>
        </p:nvSpPr>
        <p:spPr>
          <a:xfrm>
            <a:off x="2496926" y="7490742"/>
            <a:ext cx="15917902" cy="1100202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Shape 12"/>
          <p:cNvSpPr>
            <a:spLocks noGrp="1"/>
          </p:cNvSpPr>
          <p:nvPr>
            <p:ph sz="quarter" idx="4"/>
          </p:nvPr>
        </p:nvSpPr>
        <p:spPr>
          <a:xfrm>
            <a:off x="19663291" y="7490742"/>
            <a:ext cx="15917902" cy="110020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hap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Shape 13"/>
          <p:cNvSpPr>
            <a:spLocks noGrp="1"/>
          </p:cNvSpPr>
          <p:nvPr>
            <p:ph type="ftr" sz="quarter" idx="17"/>
          </p:nvPr>
        </p:nvSpPr>
        <p:spPr>
          <a:xfrm>
            <a:off x="4788746" y="19181239"/>
            <a:ext cx="30792447" cy="1121661"/>
          </a:xfrm>
        </p:spPr>
        <p:txBody>
          <a:bodyPr rtlCol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16" name="Shape 15"/>
          <p:cNvSpPr>
            <a:spLocks noGrp="1"/>
          </p:cNvSpPr>
          <p:nvPr>
            <p:ph type="body" sz="quarter" idx="1"/>
          </p:nvPr>
        </p:nvSpPr>
        <p:spPr>
          <a:xfrm>
            <a:off x="2496926" y="5383971"/>
            <a:ext cx="15917902" cy="196632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6144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Shape 14"/>
          <p:cNvSpPr>
            <a:spLocks noGrp="1"/>
          </p:cNvSpPr>
          <p:nvPr>
            <p:ph type="body" sz="quarter" idx="3"/>
          </p:nvPr>
        </p:nvSpPr>
        <p:spPr>
          <a:xfrm>
            <a:off x="19663291" y="5383971"/>
            <a:ext cx="15917902" cy="196632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6144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23219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>
          <a:xfrm>
            <a:off x="4869007" y="19167682"/>
            <a:ext cx="31024307" cy="1121661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7842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509411" y="702257"/>
            <a:ext cx="33396383" cy="304311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9410" y="19194433"/>
            <a:ext cx="2109068" cy="1122257"/>
          </a:xfrm>
          <a:prstGeom prst="rect">
            <a:avLst/>
          </a:prstGeom>
        </p:spPr>
      </p:pic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>
          <a:xfrm>
            <a:off x="2496927" y="19194433"/>
            <a:ext cx="33408867" cy="1121661"/>
          </a:xfrm>
        </p:spPr>
        <p:txBody>
          <a:bodyPr/>
          <a:lstStyle>
            <a:lvl1pPr algn="l">
              <a:defRPr/>
            </a:lvl1pPr>
          </a:lstStyle>
          <a:p>
            <a:pPr algn="ctr">
              <a:defRPr/>
            </a:pPr>
            <a:r>
              <a:rPr lang="en-US" dirty="0" smtClean="0"/>
              <a:t>Prepared for JMP Discovery Summit 2018 © Stan Siranovich and Crucial Connection LLC 2018. All rights reserved.</a:t>
            </a:r>
            <a:endParaRPr lang="en-US" dirty="0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ADA7FC5-0F8B-9546-BFE8-89DF3336D0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hape 7"/>
          <p:cNvSpPr>
            <a:spLocks noGrp="1"/>
          </p:cNvSpPr>
          <p:nvPr>
            <p:ph sz="quarter" idx="1"/>
          </p:nvPr>
        </p:nvSpPr>
        <p:spPr>
          <a:xfrm>
            <a:off x="2509411" y="5044678"/>
            <a:ext cx="33396383" cy="1381105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604789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496926" y="838807"/>
            <a:ext cx="33084268" cy="2672478"/>
          </a:xfrm>
        </p:spPr>
        <p:txBody>
          <a:bodyPr anchor="ctr"/>
          <a:lstStyle>
            <a:lvl1pPr algn="l">
              <a:buNone/>
              <a:defRPr sz="13517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>
          <a:xfrm>
            <a:off x="5056275" y="19110027"/>
            <a:ext cx="30524919" cy="1121661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2496926" y="5383971"/>
            <a:ext cx="6554430" cy="13342885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3072"/>
              </a:spcAft>
              <a:buNone/>
              <a:defRPr sz="5530"/>
            </a:lvl1pPr>
            <a:lvl2pPr>
              <a:buNone/>
              <a:defRPr sz="3686"/>
            </a:lvl2pPr>
            <a:lvl3pPr>
              <a:buNone/>
              <a:defRPr sz="3072"/>
            </a:lvl3pPr>
            <a:lvl4pPr>
              <a:buNone/>
              <a:defRPr sz="2765"/>
            </a:lvl4pPr>
            <a:lvl5pPr>
              <a:buNone/>
              <a:defRPr sz="2765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hape 8"/>
          <p:cNvSpPr>
            <a:spLocks noGrp="1"/>
          </p:cNvSpPr>
          <p:nvPr>
            <p:ph sz="quarter" idx="1"/>
          </p:nvPr>
        </p:nvSpPr>
        <p:spPr>
          <a:xfrm>
            <a:off x="9363472" y="5149885"/>
            <a:ext cx="26217722" cy="135769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2218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6554431" y="16970544"/>
            <a:ext cx="29963110" cy="2106771"/>
          </a:xfrm>
        </p:spPr>
        <p:txBody>
          <a:bodyPr/>
          <a:lstStyle>
            <a:lvl1pPr marL="0" indent="0">
              <a:buFontTx/>
              <a:buNone/>
              <a:defRPr sz="5222"/>
            </a:lvl1pPr>
            <a:lvl2pPr>
              <a:buFontTx/>
              <a:buNone/>
              <a:defRPr sz="3686"/>
            </a:lvl2pPr>
            <a:lvl3pPr>
              <a:buFontTx/>
              <a:buNone/>
              <a:defRPr sz="3072"/>
            </a:lvl3pPr>
            <a:lvl4pPr>
              <a:buFontTx/>
              <a:buNone/>
              <a:defRPr sz="2765"/>
            </a:lvl4pPr>
            <a:lvl5pPr>
              <a:buFontTx/>
              <a:buNone/>
              <a:defRPr sz="2765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37454" y="14045142"/>
            <a:ext cx="37453888" cy="27247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37454" y="14326045"/>
            <a:ext cx="5992622" cy="219104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29707" y="14297955"/>
            <a:ext cx="31124181" cy="219104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6554431" y="14279228"/>
            <a:ext cx="29963110" cy="2106771"/>
          </a:xfrm>
        </p:spPr>
        <p:txBody>
          <a:bodyPr anchor="ctr"/>
          <a:lstStyle>
            <a:lvl1pPr algn="l">
              <a:buNone/>
              <a:defRPr sz="8602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5930199" y="0"/>
            <a:ext cx="411993" cy="2109580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Shape 12"/>
          <p:cNvSpPr>
            <a:spLocks noGrp="1"/>
          </p:cNvSpPr>
          <p:nvPr>
            <p:ph type="sldNum" sz="quarter" idx="11"/>
          </p:nvPr>
        </p:nvSpPr>
        <p:spPr>
          <a:xfrm>
            <a:off x="0" y="14337746"/>
            <a:ext cx="5930199" cy="2038506"/>
          </a:xfrm>
        </p:spPr>
        <p:txBody>
          <a:bodyPr rtlCol="0"/>
          <a:lstStyle>
            <a:lvl1pPr>
              <a:defRPr sz="8602"/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Shape 13"/>
          <p:cNvSpPr>
            <a:spLocks noGrp="1"/>
          </p:cNvSpPr>
          <p:nvPr>
            <p:ph type="ftr" sz="quarter" idx="12"/>
          </p:nvPr>
        </p:nvSpPr>
        <p:spPr>
          <a:xfrm>
            <a:off x="8721405" y="19256257"/>
            <a:ext cx="27796136" cy="1121661"/>
          </a:xfrm>
        </p:spPr>
        <p:txBody>
          <a:bodyPr rtlCol="0"/>
          <a:lstStyle/>
          <a:p>
            <a:pPr algn="ctr"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6392130" y="0"/>
            <a:ext cx="31061758" cy="14035779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983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pic>
        <p:nvPicPr>
          <p:cNvPr id="15" name="Picture 14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6554432" y="19363273"/>
            <a:ext cx="1944926" cy="109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55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5618085" y="8427087"/>
            <a:ext cx="29176321" cy="5140132"/>
          </a:xfrm>
        </p:spPr>
        <p:txBody>
          <a:bodyPr anchor="t"/>
          <a:lstStyle>
            <a:lvl1pPr>
              <a:buNone/>
              <a:defRPr sz="8602">
                <a:solidFill>
                  <a:schemeClr val="tx2"/>
                </a:solidFill>
              </a:defRPr>
            </a:lvl1pPr>
            <a:lvl2pPr>
              <a:buNone/>
              <a:defRPr sz="553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4915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4681714"/>
            <a:ext cx="37453888" cy="351128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915800"/>
            <a:ext cx="5305967" cy="304311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18083" y="4915800"/>
            <a:ext cx="31835805" cy="304311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5618083" y="4915800"/>
            <a:ext cx="31211573" cy="3043114"/>
          </a:xfrm>
        </p:spPr>
        <p:txBody>
          <a:bodyPr/>
          <a:lstStyle>
            <a:lvl1pPr algn="l">
              <a:buNone/>
              <a:defRPr sz="13517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hape 12"/>
          <p:cNvSpPr>
            <a:spLocks noGrp="1"/>
          </p:cNvSpPr>
          <p:nvPr>
            <p:ph type="sldNum" sz="quarter" idx="11"/>
          </p:nvPr>
        </p:nvSpPr>
        <p:spPr>
          <a:xfrm>
            <a:off x="0" y="5383971"/>
            <a:ext cx="5305967" cy="2155542"/>
          </a:xfrm>
        </p:spPr>
        <p:txBody>
          <a:bodyPr>
            <a:noAutofit/>
          </a:bodyPr>
          <a:lstStyle>
            <a:lvl1pPr>
              <a:defRPr sz="737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0B389F4-53BB-0349-A42A-4FC7F5B951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Shape 13"/>
          <p:cNvSpPr>
            <a:spLocks noGrp="1"/>
          </p:cNvSpPr>
          <p:nvPr>
            <p:ph type="ftr" sz="quarter" idx="12"/>
          </p:nvPr>
        </p:nvSpPr>
        <p:spPr>
          <a:xfrm>
            <a:off x="2496928" y="19194433"/>
            <a:ext cx="32297478" cy="1121661"/>
          </a:xfrm>
        </p:spPr>
        <p:txBody>
          <a:bodyPr/>
          <a:lstStyle>
            <a:lvl1pPr marL="0" marR="0" indent="0" algn="ctr" defTabSz="18716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953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hape 8"/>
          <p:cNvSpPr>
            <a:spLocks noGrp="1"/>
          </p:cNvSpPr>
          <p:nvPr>
            <p:ph sz="quarter" idx="1"/>
          </p:nvPr>
        </p:nvSpPr>
        <p:spPr>
          <a:xfrm>
            <a:off x="2496926" y="4883135"/>
            <a:ext cx="15917902" cy="1404514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hape 10"/>
          <p:cNvSpPr>
            <a:spLocks noGrp="1"/>
          </p:cNvSpPr>
          <p:nvPr>
            <p:ph sz="quarter" idx="2"/>
          </p:nvPr>
        </p:nvSpPr>
        <p:spPr>
          <a:xfrm>
            <a:off x="19844749" y="4883135"/>
            <a:ext cx="15917902" cy="1404514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hap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59585E61-C310-A942-9782-A0122FCEA0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Shape 11"/>
          <p:cNvSpPr>
            <a:spLocks noGrp="1"/>
          </p:cNvSpPr>
          <p:nvPr>
            <p:ph type="ftr" sz="quarter" idx="17"/>
          </p:nvPr>
        </p:nvSpPr>
        <p:spPr>
          <a:xfrm>
            <a:off x="2496927" y="19194433"/>
            <a:ext cx="33265723" cy="1121661"/>
          </a:xfrm>
        </p:spPr>
        <p:txBody>
          <a:bodyPr rtlCol="0"/>
          <a:lstStyle>
            <a:lvl1pPr marL="0" marR="0" indent="0" algn="ctr" defTabSz="18716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755485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184810" y="838807"/>
            <a:ext cx="33396383" cy="2672478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Shape 10"/>
          <p:cNvSpPr>
            <a:spLocks noGrp="1"/>
          </p:cNvSpPr>
          <p:nvPr>
            <p:ph sz="quarter" idx="2"/>
          </p:nvPr>
        </p:nvSpPr>
        <p:spPr>
          <a:xfrm>
            <a:off x="2496926" y="7490742"/>
            <a:ext cx="15917902" cy="110020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hape 12"/>
          <p:cNvSpPr>
            <a:spLocks noGrp="1"/>
          </p:cNvSpPr>
          <p:nvPr>
            <p:ph sz="quarter" idx="4"/>
          </p:nvPr>
        </p:nvSpPr>
        <p:spPr>
          <a:xfrm>
            <a:off x="19663291" y="7490742"/>
            <a:ext cx="15917902" cy="110020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hap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326ADA4F-95DA-9B45-BFC1-69F6B5E15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Shape 13"/>
          <p:cNvSpPr>
            <a:spLocks noGrp="1"/>
          </p:cNvSpPr>
          <p:nvPr>
            <p:ph type="ftr" sz="quarter" idx="17"/>
          </p:nvPr>
        </p:nvSpPr>
        <p:spPr>
          <a:xfrm>
            <a:off x="2496927" y="19194433"/>
            <a:ext cx="33084265" cy="1121661"/>
          </a:xfrm>
        </p:spPr>
        <p:txBody>
          <a:bodyPr rtlCol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16" name="Shape 15"/>
          <p:cNvSpPr>
            <a:spLocks noGrp="1"/>
          </p:cNvSpPr>
          <p:nvPr>
            <p:ph type="body" sz="quarter" idx="1"/>
          </p:nvPr>
        </p:nvSpPr>
        <p:spPr>
          <a:xfrm>
            <a:off x="2496926" y="5383971"/>
            <a:ext cx="15917902" cy="196632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6144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Shape 14"/>
          <p:cNvSpPr>
            <a:spLocks noGrp="1"/>
          </p:cNvSpPr>
          <p:nvPr>
            <p:ph type="body" sz="quarter" idx="3"/>
          </p:nvPr>
        </p:nvSpPr>
        <p:spPr>
          <a:xfrm>
            <a:off x="19663291" y="5383971"/>
            <a:ext cx="15917902" cy="196632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6144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377492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>
          <a:xfrm>
            <a:off x="2496927" y="19194433"/>
            <a:ext cx="33396381" cy="1121661"/>
          </a:xfrm>
        </p:spPr>
        <p:txBody>
          <a:bodyPr/>
          <a:lstStyle>
            <a:lvl1pPr marL="0" marR="0" indent="0" algn="ctr" defTabSz="18716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52EFB39-064B-7640-A6D1-B7777E444A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1550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>
          <a:xfrm>
            <a:off x="0" y="19195027"/>
            <a:ext cx="2184810" cy="117042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89409DF-2C5C-9248-B797-72B894B0AF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13358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496926" y="838807"/>
            <a:ext cx="33084268" cy="2672478"/>
          </a:xfrm>
        </p:spPr>
        <p:txBody>
          <a:bodyPr anchor="ctr"/>
          <a:lstStyle>
            <a:lvl1pPr algn="l">
              <a:buNone/>
              <a:defRPr sz="13517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0AEA07-8785-ED43-B294-B71059DB64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2496926" y="5383971"/>
            <a:ext cx="6554430" cy="13342885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3072"/>
              </a:spcAft>
              <a:buNone/>
              <a:defRPr sz="5530"/>
            </a:lvl1pPr>
            <a:lvl2pPr>
              <a:buNone/>
              <a:defRPr sz="3686"/>
            </a:lvl2pPr>
            <a:lvl3pPr>
              <a:buNone/>
              <a:defRPr sz="3072"/>
            </a:lvl3pPr>
            <a:lvl4pPr>
              <a:buNone/>
              <a:defRPr sz="2765"/>
            </a:lvl4pPr>
            <a:lvl5pPr>
              <a:buNone/>
              <a:defRPr sz="2765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hape 8"/>
          <p:cNvSpPr>
            <a:spLocks noGrp="1"/>
          </p:cNvSpPr>
          <p:nvPr>
            <p:ph sz="quarter" idx="1"/>
          </p:nvPr>
        </p:nvSpPr>
        <p:spPr>
          <a:xfrm>
            <a:off x="9675588" y="5383971"/>
            <a:ext cx="26217722" cy="1357697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6607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6554431" y="16854171"/>
            <a:ext cx="29963110" cy="2106771"/>
          </a:xfrm>
        </p:spPr>
        <p:txBody>
          <a:bodyPr/>
          <a:lstStyle>
            <a:lvl1pPr marL="0" indent="0">
              <a:buFontTx/>
              <a:buNone/>
              <a:defRPr sz="5222"/>
            </a:lvl1pPr>
            <a:lvl2pPr>
              <a:buFontTx/>
              <a:buNone/>
              <a:defRPr sz="3686"/>
            </a:lvl2pPr>
            <a:lvl3pPr>
              <a:buFontTx/>
              <a:buNone/>
              <a:defRPr sz="3072"/>
            </a:lvl3pPr>
            <a:lvl4pPr>
              <a:buFontTx/>
              <a:buNone/>
              <a:defRPr sz="2765"/>
            </a:lvl4pPr>
            <a:lvl5pPr>
              <a:buFontTx/>
              <a:buNone/>
              <a:defRPr sz="2765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37454" y="14045142"/>
            <a:ext cx="37453888" cy="27247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37454" y="14326045"/>
            <a:ext cx="5992622" cy="219104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29707" y="14297955"/>
            <a:ext cx="31124181" cy="219104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6554431" y="14279228"/>
            <a:ext cx="29963110" cy="2106771"/>
          </a:xfrm>
        </p:spPr>
        <p:txBody>
          <a:bodyPr anchor="ctr"/>
          <a:lstStyle>
            <a:lvl1pPr algn="l">
              <a:buNone/>
              <a:defRPr sz="8602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5930199" y="0"/>
            <a:ext cx="411993" cy="2109580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Shape 11"/>
          <p:cNvSpPr>
            <a:spLocks noGrp="1"/>
          </p:cNvSpPr>
          <p:nvPr>
            <p:ph type="dt" sz="half" idx="10"/>
          </p:nvPr>
        </p:nvSpPr>
        <p:spPr>
          <a:xfrm>
            <a:off x="25593490" y="19195029"/>
            <a:ext cx="10924051" cy="1121661"/>
          </a:xfrm>
          <a:prstGeom prst="rect">
            <a:avLst/>
          </a:prstGeom>
        </p:spPr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3" name="Shape 12"/>
          <p:cNvSpPr>
            <a:spLocks noGrp="1"/>
          </p:cNvSpPr>
          <p:nvPr>
            <p:ph type="sldNum" sz="quarter" idx="11"/>
          </p:nvPr>
        </p:nvSpPr>
        <p:spPr>
          <a:xfrm>
            <a:off x="0" y="14337746"/>
            <a:ext cx="5930199" cy="2038506"/>
          </a:xfrm>
        </p:spPr>
        <p:txBody>
          <a:bodyPr rtlCol="0"/>
          <a:lstStyle>
            <a:lvl1pPr>
              <a:defRPr sz="8602"/>
            </a:lvl1pPr>
          </a:lstStyle>
          <a:p>
            <a:pPr>
              <a:defRPr/>
            </a:pPr>
            <a:fld id="{180AEA07-8785-ED43-B294-B71059DB64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Shape 13"/>
          <p:cNvSpPr>
            <a:spLocks noGrp="1"/>
          </p:cNvSpPr>
          <p:nvPr>
            <p:ph type="ftr" sz="quarter" idx="12"/>
          </p:nvPr>
        </p:nvSpPr>
        <p:spPr>
          <a:xfrm>
            <a:off x="6554430" y="19194433"/>
            <a:ext cx="18726944" cy="1121661"/>
          </a:xfrm>
        </p:spPr>
        <p:txBody>
          <a:bodyPr rtlCol="0"/>
          <a:lstStyle/>
          <a:p>
            <a:pPr>
              <a:defRPr/>
            </a:pPr>
            <a:r>
              <a:rPr lang="en-US" smtClean="0"/>
              <a:t>Prepared for JMP Discovery Summit 2018 © Stan Siranovich and Crucial Connection LLC 2018. All rights reserved</a:t>
            </a:r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6392130" y="0"/>
            <a:ext cx="31061758" cy="14035779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983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6645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496926" y="702257"/>
            <a:ext cx="33396383" cy="304311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509411" y="4915799"/>
            <a:ext cx="33396383" cy="1390469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496927" y="19194433"/>
            <a:ext cx="33396381" cy="1121661"/>
          </a:xfrm>
          <a:prstGeom prst="rect">
            <a:avLst/>
          </a:prstGeom>
        </p:spPr>
        <p:txBody>
          <a:bodyPr vert="horz" anchor="ctr"/>
          <a:lstStyle>
            <a:lvl1pPr marL="0" marR="0" indent="0" algn="ctr" defTabSz="18716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30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3792188"/>
            <a:ext cx="37453888" cy="98316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3932640"/>
            <a:ext cx="2184810" cy="70225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18897" y="3932640"/>
            <a:ext cx="35034991" cy="702257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3908254"/>
            <a:ext cx="2184810" cy="751028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4301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0AEA07-8785-ED43-B294-B71059DB64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4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spd="med">
    <p:fade/>
  </p:transition>
  <p:hf hdr="0" dt="0"/>
  <p:txStyles>
    <p:titleStyle>
      <a:lvl1pPr algn="l" rtl="0" eaLnBrk="1" latinLnBrk="0" hangingPunct="1">
        <a:spcBef>
          <a:spcPct val="0"/>
        </a:spcBef>
        <a:buNone/>
        <a:defRPr sz="13517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83163" indent="-983163" algn="l" rtl="0" eaLnBrk="1" latinLnBrk="0" hangingPunct="1">
        <a:spcBef>
          <a:spcPts val="2150"/>
        </a:spcBef>
        <a:buClr>
          <a:schemeClr val="accent2"/>
        </a:buClr>
        <a:buSzPct val="60000"/>
        <a:buFont typeface="Wingdings"/>
        <a:buChar char=""/>
        <a:defRPr sz="8909" kern="1200">
          <a:solidFill>
            <a:schemeClr val="tx1"/>
          </a:solidFill>
          <a:latin typeface="+mn-lt"/>
          <a:ea typeface="+mn-ea"/>
          <a:cs typeface="+mn-cs"/>
        </a:defRPr>
      </a:lvl1pPr>
      <a:lvl2pPr marL="1966326" indent="-842711" algn="l" rtl="0" eaLnBrk="1" latinLnBrk="0" hangingPunct="1">
        <a:spcBef>
          <a:spcPts val="1690"/>
        </a:spcBef>
        <a:buClr>
          <a:schemeClr val="accent1"/>
        </a:buClr>
        <a:buSzPct val="70000"/>
        <a:buFont typeface="Wingdings 2"/>
        <a:buChar char=""/>
        <a:defRPr sz="7987" kern="1200">
          <a:solidFill>
            <a:schemeClr val="tx1"/>
          </a:solidFill>
          <a:latin typeface="+mn-lt"/>
          <a:ea typeface="+mn-ea"/>
          <a:cs typeface="+mn-cs"/>
        </a:defRPr>
      </a:lvl2pPr>
      <a:lvl3pPr marL="2809037" indent="-702259" algn="l" rtl="0" eaLnBrk="1" latinLnBrk="0" hangingPunct="1">
        <a:spcBef>
          <a:spcPts val="1536"/>
        </a:spcBef>
        <a:buClr>
          <a:schemeClr val="accent2"/>
        </a:buClr>
        <a:buSzPct val="75000"/>
        <a:buFont typeface="Wingdings"/>
        <a:buChar char=""/>
        <a:defRPr sz="7066" kern="1200">
          <a:solidFill>
            <a:schemeClr val="tx1"/>
          </a:solidFill>
          <a:latin typeface="+mn-lt"/>
          <a:ea typeface="+mn-ea"/>
          <a:cs typeface="+mn-cs"/>
        </a:defRPr>
      </a:lvl3pPr>
      <a:lvl4pPr marL="4213555" indent="-702259" algn="l" rtl="0" eaLnBrk="1" latinLnBrk="0" hangingPunct="1">
        <a:spcBef>
          <a:spcPts val="1229"/>
        </a:spcBef>
        <a:buClr>
          <a:schemeClr val="accent3"/>
        </a:buClr>
        <a:buSzPct val="75000"/>
        <a:buFont typeface="Wingdings"/>
        <a:buChar char=""/>
        <a:defRPr sz="6144" kern="1200">
          <a:solidFill>
            <a:schemeClr val="tx1"/>
          </a:solidFill>
          <a:latin typeface="+mn-lt"/>
          <a:ea typeface="+mn-ea"/>
          <a:cs typeface="+mn-cs"/>
        </a:defRPr>
      </a:lvl4pPr>
      <a:lvl5pPr marL="5618074" indent="-702259" algn="l" rtl="0" eaLnBrk="1" latinLnBrk="0" hangingPunct="1">
        <a:spcBef>
          <a:spcPts val="1229"/>
        </a:spcBef>
        <a:buClr>
          <a:schemeClr val="accent4"/>
        </a:buClr>
        <a:buSzPct val="65000"/>
        <a:buFont typeface="Wingdings"/>
        <a:buChar char=""/>
        <a:defRPr sz="6144" kern="1200">
          <a:solidFill>
            <a:schemeClr val="tx1"/>
          </a:solidFill>
          <a:latin typeface="+mn-lt"/>
          <a:ea typeface="+mn-ea"/>
          <a:cs typeface="+mn-cs"/>
        </a:defRPr>
      </a:lvl5pPr>
      <a:lvl6pPr marL="6460785" indent="-702259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553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7303496" indent="-702259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553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146207" indent="-702259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553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8988918" indent="-702259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553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1404518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2809037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421355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5618074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702259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8427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983162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11236147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496926" y="702257"/>
            <a:ext cx="33396383" cy="304311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509411" y="4915799"/>
            <a:ext cx="33396383" cy="1390469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22512" y="19194436"/>
            <a:ext cx="30970799" cy="1121661"/>
          </a:xfrm>
          <a:prstGeom prst="rect">
            <a:avLst/>
          </a:prstGeom>
        </p:spPr>
        <p:txBody>
          <a:bodyPr vert="horz" anchor="ctr"/>
          <a:lstStyle>
            <a:lvl1pPr algn="r">
              <a:defRPr sz="4301">
                <a:solidFill>
                  <a:schemeClr val="tx2"/>
                </a:solidFill>
              </a:defRPr>
            </a:lvl1pPr>
          </a:lstStyle>
          <a:p>
            <a:pPr algn="ctr">
              <a:defRPr/>
            </a:pPr>
            <a:r>
              <a:rPr lang="en-US" dirty="0" smtClean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dirty="0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3792188"/>
            <a:ext cx="37453888" cy="98316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3932640"/>
            <a:ext cx="2184810" cy="70225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18897" y="3932640"/>
            <a:ext cx="35034991" cy="702257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809037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3908254"/>
            <a:ext cx="2184810" cy="751028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4301" b="1">
                <a:solidFill>
                  <a:srgbClr val="FFFFFF"/>
                </a:solidFill>
              </a:defRPr>
            </a:lvl1pPr>
          </a:lstStyle>
          <a:p>
            <a:pPr defTabSz="2809037" eaLnBrk="1" fontAlgn="auto" hangingPunct="1">
              <a:spcBef>
                <a:spcPts val="0"/>
              </a:spcBef>
              <a:spcAft>
                <a:spcPts val="0"/>
              </a:spcAft>
            </a:pPr>
            <a:fld id="{72AC53DF-4216-466D-99A7-94400E6C2A25}" type="slidenum">
              <a:rPr lang="en-US" sz="3686" smtClean="0">
                <a:solidFill>
                  <a:srgbClr val="775F55"/>
                </a:solidFill>
                <a:latin typeface="Tw Cen MT"/>
                <a:ea typeface="+mn-ea"/>
              </a:rPr>
              <a:pPr defTabSz="2809037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Tw Cen MT"/>
              <a:ea typeface="+mn-ea"/>
            </a:endParaRPr>
          </a:p>
        </p:txBody>
      </p:sp>
      <p:pic>
        <p:nvPicPr>
          <p:cNvPr id="15" name="Picture 14"/>
          <p:cNvPicPr/>
          <p:nvPr userDrawn="1"/>
        </p:nvPicPr>
        <p:blipFill>
          <a:blip r:embed="rId12"/>
          <a:stretch>
            <a:fillRect/>
          </a:stretch>
        </p:blipFill>
        <p:spPr>
          <a:xfrm>
            <a:off x="2496926" y="19216570"/>
            <a:ext cx="2042128" cy="107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5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2" r:id="rId9"/>
    <p:sldLayoutId id="2147483703" r:id="rId10"/>
  </p:sldLayoutIdLst>
  <p:transition spd="med">
    <p:fade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sz="13517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83163" indent="-983163" algn="l" rtl="0" eaLnBrk="1" latinLnBrk="0" hangingPunct="1">
        <a:spcBef>
          <a:spcPts val="2150"/>
        </a:spcBef>
        <a:buClr>
          <a:schemeClr val="accent2"/>
        </a:buClr>
        <a:buSzPct val="60000"/>
        <a:buFont typeface="Wingdings"/>
        <a:buChar char=""/>
        <a:defRPr sz="8909" kern="1200">
          <a:solidFill>
            <a:schemeClr val="tx1"/>
          </a:solidFill>
          <a:latin typeface="+mn-lt"/>
          <a:ea typeface="+mn-ea"/>
          <a:cs typeface="+mn-cs"/>
        </a:defRPr>
      </a:lvl1pPr>
      <a:lvl2pPr marL="1966326" indent="-842711" algn="l" rtl="0" eaLnBrk="1" latinLnBrk="0" hangingPunct="1">
        <a:spcBef>
          <a:spcPts val="1690"/>
        </a:spcBef>
        <a:buClr>
          <a:schemeClr val="accent1"/>
        </a:buClr>
        <a:buSzPct val="70000"/>
        <a:buFont typeface="Wingdings 2"/>
        <a:buChar char=""/>
        <a:defRPr sz="7987" kern="1200">
          <a:solidFill>
            <a:schemeClr val="tx1"/>
          </a:solidFill>
          <a:latin typeface="+mn-lt"/>
          <a:ea typeface="+mn-ea"/>
          <a:cs typeface="+mn-cs"/>
        </a:defRPr>
      </a:lvl2pPr>
      <a:lvl3pPr marL="2809037" indent="-702259" algn="l" rtl="0" eaLnBrk="1" latinLnBrk="0" hangingPunct="1">
        <a:spcBef>
          <a:spcPts val="1536"/>
        </a:spcBef>
        <a:buClr>
          <a:schemeClr val="accent2"/>
        </a:buClr>
        <a:buSzPct val="75000"/>
        <a:buFont typeface="Wingdings"/>
        <a:buChar char=""/>
        <a:defRPr sz="7066" kern="1200">
          <a:solidFill>
            <a:schemeClr val="tx1"/>
          </a:solidFill>
          <a:latin typeface="+mn-lt"/>
          <a:ea typeface="+mn-ea"/>
          <a:cs typeface="+mn-cs"/>
        </a:defRPr>
      </a:lvl3pPr>
      <a:lvl4pPr marL="4213555" indent="-702259" algn="l" rtl="0" eaLnBrk="1" latinLnBrk="0" hangingPunct="1">
        <a:spcBef>
          <a:spcPts val="1229"/>
        </a:spcBef>
        <a:buClr>
          <a:schemeClr val="accent3"/>
        </a:buClr>
        <a:buSzPct val="75000"/>
        <a:buFont typeface="Wingdings"/>
        <a:buChar char=""/>
        <a:defRPr sz="6144" kern="1200">
          <a:solidFill>
            <a:schemeClr val="tx1"/>
          </a:solidFill>
          <a:latin typeface="+mn-lt"/>
          <a:ea typeface="+mn-ea"/>
          <a:cs typeface="+mn-cs"/>
        </a:defRPr>
      </a:lvl4pPr>
      <a:lvl5pPr marL="5618074" indent="-702259" algn="l" rtl="0" eaLnBrk="1" latinLnBrk="0" hangingPunct="1">
        <a:spcBef>
          <a:spcPts val="1229"/>
        </a:spcBef>
        <a:buClr>
          <a:schemeClr val="accent4"/>
        </a:buClr>
        <a:buSzPct val="65000"/>
        <a:buFont typeface="Wingdings"/>
        <a:buChar char=""/>
        <a:defRPr sz="6144" kern="1200">
          <a:solidFill>
            <a:schemeClr val="tx1"/>
          </a:solidFill>
          <a:latin typeface="+mn-lt"/>
          <a:ea typeface="+mn-ea"/>
          <a:cs typeface="+mn-cs"/>
        </a:defRPr>
      </a:lvl5pPr>
      <a:lvl6pPr marL="6460785" indent="-702259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553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7303496" indent="-702259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553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146207" indent="-702259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553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8988918" indent="-702259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553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1404518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2809037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421355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5618074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702259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8427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983162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11236147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1225948" y="1595003"/>
            <a:ext cx="36758740" cy="353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x-none" sz="800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BIG MOLECULES MEET BIG DATA: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x-none" sz="7198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altLang="x-none" sz="7198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redicting Protein Tertiary Structure from Combinatorial Data</a:t>
            </a:r>
            <a:endParaRPr lang="en-US" altLang="x-none" sz="7198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x-none" sz="7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 Siranovich, Principal Analyst, Crucial Connection LLC</a:t>
            </a:r>
            <a:endParaRPr lang="en-US" altLang="x-none" sz="7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4602222" y="6824135"/>
            <a:ext cx="8159502" cy="104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The experimental 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determination of 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protein 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structure is typically time consuming and relatively expensive.  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Hence 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statistical methods for the prediction of some structural parameters of these proteins would be valuable.  This 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poster discusses 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the prediction of one property, the Root Mean Square 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Deviation (RMSD) from 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some measured and calculated protein attributes using </a:t>
            </a:r>
            <a:r>
              <a:rPr kumimoji="0" 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</a:rPr>
              <a:t>JMP 14.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-128"/>
            </a:endParaRP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14842776" y="6824135"/>
            <a:ext cx="8466367" cy="230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0" indent="0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x-none" sz="4799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Predict a single point metric (RMSD) for tertiary protein structure</a:t>
            </a:r>
            <a:endParaRPr lang="en-US" altLang="x-none" sz="4799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15"/>
          <p:cNvSpPr txBox="1">
            <a:spLocks noChangeArrowheads="1"/>
          </p:cNvSpPr>
          <p:nvPr/>
        </p:nvSpPr>
        <p:spPr bwMode="auto">
          <a:xfrm>
            <a:off x="14501922" y="10780369"/>
            <a:ext cx="8544500" cy="6000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x-none" sz="4799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Tables &gt; Subset</a:t>
            </a:r>
          </a:p>
          <a:p>
            <a:pPr eaLnBrk="1" hangingPunct="1">
              <a:spcBef>
                <a:spcPct val="0"/>
              </a:spcBef>
            </a:pPr>
            <a:r>
              <a:rPr lang="en-US" altLang="x-none" sz="4799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Analyze  &gt; Distributions</a:t>
            </a:r>
            <a:endParaRPr lang="en-US" altLang="x-none" sz="4799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x-none" sz="4799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Graph &gt; Scatterplot Matrix</a:t>
            </a:r>
            <a:endParaRPr lang="en-US" altLang="x-none" sz="4799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x-none" sz="4799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Analyze &gt; Multivariate Methods &gt; Multivariate</a:t>
            </a:r>
          </a:p>
          <a:p>
            <a:pPr eaLnBrk="1" hangingPunct="1">
              <a:spcBef>
                <a:spcPct val="0"/>
              </a:spcBef>
            </a:pPr>
            <a:r>
              <a:rPr lang="en-US" altLang="x-none" sz="4799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Analyze &gt; Fit Y by X</a:t>
            </a:r>
          </a:p>
          <a:p>
            <a:pPr eaLnBrk="1" hangingPunct="1">
              <a:spcBef>
                <a:spcPct val="0"/>
              </a:spcBef>
            </a:pPr>
            <a:r>
              <a:rPr lang="en-US" altLang="x-none" sz="4799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Analyze &gt; Multivariate Methods &gt; Partial Least Squares</a:t>
            </a:r>
            <a:endParaRPr lang="en-US" altLang="x-none" sz="4799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4697415" y="5494138"/>
            <a:ext cx="7965637" cy="928451"/>
          </a:xfrm>
          <a:prstGeom prst="rect">
            <a:avLst/>
          </a:prstGeom>
          <a:solidFill>
            <a:schemeClr val="accent1">
              <a:alpha val="90195"/>
            </a:schemeClr>
          </a:solidFill>
          <a:ln w="63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1872404">
              <a:defRPr/>
            </a:pPr>
            <a:r>
              <a:rPr lang="en-US" sz="5998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Objective</a:t>
            </a:r>
          </a:p>
        </p:txBody>
      </p:sp>
      <p:sp>
        <p:nvSpPr>
          <p:cNvPr id="36" name="TextBox 19"/>
          <p:cNvSpPr txBox="1">
            <a:spLocks noChangeArrowheads="1"/>
          </p:cNvSpPr>
          <p:nvPr/>
        </p:nvSpPr>
        <p:spPr bwMode="auto">
          <a:xfrm>
            <a:off x="24742468" y="6825417"/>
            <a:ext cx="8320278" cy="1013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18716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lvl="0" defTabSz="914400" eaLnBrk="1" fontAlgn="auto" hangingPunct="1">
              <a:spcAft>
                <a:spcPts val="0"/>
              </a:spcAft>
              <a:defRPr/>
            </a:pPr>
            <a:r>
              <a:rPr lang="en-US" sz="48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Significant prediction factors were all some measurement of an exposed area</a:t>
            </a:r>
            <a:r>
              <a:rPr lang="en-US" altLang="x-none" sz="48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 defTabSz="914400" eaLnBrk="1" fontAlgn="auto" hangingPunct="1">
              <a:spcAft>
                <a:spcPts val="0"/>
              </a:spcAft>
              <a:defRPr/>
            </a:pPr>
            <a:r>
              <a:rPr lang="en-US" altLang="x-none" sz="48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 25% of the variation in RMSD could be explained by the model</a:t>
            </a:r>
          </a:p>
          <a:p>
            <a:pPr lvl="0" defTabSz="914400" eaLnBrk="1" fontAlgn="auto" hangingPunct="1">
              <a:spcAft>
                <a:spcPts val="0"/>
              </a:spcAft>
              <a:defRPr/>
            </a:pPr>
            <a:r>
              <a:rPr lang="en-US" altLang="x-none" sz="48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Partial Least Squares is an effective platform when predictor variables are highly correlated </a:t>
            </a:r>
          </a:p>
          <a:p>
            <a:pPr lvl="0" defTabSz="914400" eaLnBrk="1" fontAlgn="auto" hangingPunct="1">
              <a:spcAft>
                <a:spcPts val="0"/>
              </a:spcAft>
              <a:defRPr/>
            </a:pPr>
            <a:r>
              <a:rPr lang="en-US" altLang="x-none" sz="48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Exploration and visualization are important first steps in an analysis</a:t>
            </a:r>
          </a:p>
        </p:txBody>
      </p:sp>
      <p:sp>
        <p:nvSpPr>
          <p:cNvPr id="38" name="Shape 8"/>
          <p:cNvSpPr>
            <a:spLocks noGrp="1"/>
          </p:cNvSpPr>
          <p:nvPr>
            <p:ph type="subTitle" idx="1" hasCustomPrompt="1"/>
          </p:nvPr>
        </p:nvSpPr>
        <p:spPr>
          <a:xfrm>
            <a:off x="9675588" y="18487687"/>
            <a:ext cx="27778300" cy="2106771"/>
          </a:xfr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l">
              <a:buNone/>
              <a:defRPr sz="7987">
                <a:solidFill>
                  <a:schemeClr val="tx1"/>
                </a:solidFill>
              </a:defRPr>
            </a:lvl1pPr>
            <a:lvl2pPr marL="1404518" indent="0" algn="ctr">
              <a:buNone/>
            </a:lvl2pPr>
            <a:lvl3pPr marL="2809037" indent="0" algn="ctr">
              <a:buNone/>
            </a:lvl3pPr>
            <a:lvl4pPr marL="4213555" indent="0" algn="ctr">
              <a:buNone/>
            </a:lvl4pPr>
            <a:lvl5pPr marL="5618074" indent="0" algn="ctr">
              <a:buNone/>
            </a:lvl5pPr>
            <a:lvl6pPr marL="7022592" indent="0" algn="ctr">
              <a:buNone/>
            </a:lvl6pPr>
            <a:lvl7pPr marL="8427110" indent="0" algn="ctr">
              <a:buNone/>
            </a:lvl7pPr>
            <a:lvl8pPr marL="9831629" indent="0" algn="ctr">
              <a:buNone/>
            </a:lvl8pPr>
            <a:lvl9pPr marL="11236147" indent="0" algn="ctr">
              <a:buNone/>
            </a:lvl9pPr>
          </a:lstStyle>
          <a:p>
            <a:r>
              <a:rPr lang="en-US" dirty="0" smtClean="0"/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Prepared for JMP Discovery Summit 2018 - Cary NC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602222" y="5494138"/>
            <a:ext cx="7965637" cy="928451"/>
          </a:xfrm>
          <a:prstGeom prst="rect">
            <a:avLst/>
          </a:prstGeom>
          <a:solidFill>
            <a:schemeClr val="accent1">
              <a:alpha val="90195"/>
            </a:schemeClr>
          </a:solidFill>
          <a:ln w="63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1872404">
              <a:defRPr/>
            </a:pPr>
            <a:r>
              <a:rPr lang="en-US" sz="5998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Abstract</a:t>
            </a:r>
            <a:endParaRPr lang="en-US" sz="5998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14791354" y="9437503"/>
            <a:ext cx="7965637" cy="928451"/>
          </a:xfrm>
          <a:prstGeom prst="rect">
            <a:avLst/>
          </a:prstGeom>
          <a:solidFill>
            <a:schemeClr val="accent1">
              <a:alpha val="90195"/>
            </a:schemeClr>
          </a:solidFill>
          <a:ln w="63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1872404">
              <a:defRPr/>
            </a:pPr>
            <a:r>
              <a:rPr lang="en-US" sz="5998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Platforms</a:t>
            </a:r>
            <a:endParaRPr lang="en-US" sz="5998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24919789" y="5494138"/>
            <a:ext cx="7965637" cy="928451"/>
          </a:xfrm>
          <a:prstGeom prst="rect">
            <a:avLst/>
          </a:prstGeom>
          <a:solidFill>
            <a:schemeClr val="accent1">
              <a:alpha val="90195"/>
            </a:schemeClr>
          </a:solidFill>
          <a:ln w="63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1872404">
              <a:defRPr/>
            </a:pPr>
            <a:r>
              <a:rPr lang="en-US" sz="5998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3879173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411" y="840561"/>
            <a:ext cx="33396383" cy="3043114"/>
          </a:xfrm>
        </p:spPr>
        <p:txBody>
          <a:bodyPr>
            <a:normAutofit/>
          </a:bodyPr>
          <a:lstStyle/>
          <a:p>
            <a:r>
              <a:rPr lang="en-US" sz="1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Chemistry and Protein Structure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A7FC5-0F8B-9546-BFE8-89DF3336D06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478677" y="5348274"/>
            <a:ext cx="17427117" cy="10319083"/>
          </a:xfrm>
        </p:spPr>
        <p:txBody>
          <a:bodyPr/>
          <a:lstStyle/>
          <a:p>
            <a:pPr marL="0" indent="0">
              <a:buNone/>
            </a:pPr>
            <a:r>
              <a:rPr lang="en-US" sz="8800" dirty="0" smtClean="0">
                <a:latin typeface="Calibri" panose="020F0502020204030204" pitchFamily="34" charset="0"/>
                <a:cs typeface="Calibri" panose="020F0502020204030204" pitchFamily="34" charset="0"/>
              </a:rPr>
              <a:t>Secondary</a:t>
            </a:r>
            <a:r>
              <a:rPr lang="en-US" dirty="0" smtClean="0"/>
              <a:t> to Tertiary to Quaternary</a:t>
            </a:r>
          </a:p>
          <a:p>
            <a:pPr marL="1123615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0290" y="7374612"/>
            <a:ext cx="12835504" cy="4892431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4954" y="6615185"/>
            <a:ext cx="12221701" cy="53204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74955" y="5017794"/>
            <a:ext cx="666549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/>
              <a:t>Primary</a:t>
            </a:r>
            <a:endParaRPr lang="en-US" sz="8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12092" y="12570292"/>
            <a:ext cx="8193702" cy="601764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184810" y="13210562"/>
            <a:ext cx="2186668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dirty="0"/>
              <a:t>Trans conformation and coplanar – maximizes </a:t>
            </a:r>
            <a:r>
              <a:rPr lang="el-GR" sz="6000" dirty="0"/>
              <a:t>π</a:t>
            </a:r>
            <a:r>
              <a:rPr lang="en-US" sz="6000" dirty="0"/>
              <a:t>-bonding overlap.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dirty="0"/>
              <a:t>Resonance in the peptide bond </a:t>
            </a:r>
            <a:r>
              <a:rPr lang="en-US" sz="6000" dirty="0" smtClean="0"/>
              <a:t>gives </a:t>
            </a:r>
            <a:r>
              <a:rPr lang="en-US" sz="6000" dirty="0"/>
              <a:t>it </a:t>
            </a:r>
            <a:r>
              <a:rPr lang="en-US" sz="6000" dirty="0" smtClean="0"/>
              <a:t> ~40</a:t>
            </a:r>
            <a:r>
              <a:rPr lang="en-US" sz="6000" dirty="0"/>
              <a:t>% double bond character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dirty="0" smtClean="0"/>
              <a:t>Above two factors account </a:t>
            </a:r>
            <a:r>
              <a:rPr lang="en-US" sz="6000" dirty="0"/>
              <a:t>for peptide group’s </a:t>
            </a:r>
            <a:r>
              <a:rPr lang="en-US" sz="6000" dirty="0" smtClean="0"/>
              <a:t>rigidity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en-US" sz="6000" dirty="0" smtClean="0"/>
              <a:t>Hydrophobicity of side chain is main determinant of conformation</a:t>
            </a:r>
            <a:endParaRPr lang="en-US" sz="6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algn="ctr">
              <a:defRPr/>
            </a:pPr>
            <a:r>
              <a:rPr lang="en-US" sz="4000" dirty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sz="4000" dirty="0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397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4119" y="484279"/>
            <a:ext cx="32532463" cy="3043114"/>
          </a:xfrm>
        </p:spPr>
        <p:txBody>
          <a:bodyPr>
            <a:noAutofit/>
          </a:bodyPr>
          <a:lstStyle/>
          <a:p>
            <a:r>
              <a:rPr lang="en-US" sz="10400" dirty="0" smtClean="0">
                <a:latin typeface="Calibri" panose="020F0502020204030204" pitchFamily="34" charset="0"/>
                <a:cs typeface="Calibri" panose="020F0502020204030204" pitchFamily="34" charset="0"/>
              </a:rPr>
              <a:t>Table of Variables and the Analyze &gt; Distribution Platform</a:t>
            </a:r>
            <a:endParaRPr lang="en-US" sz="10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A7FC5-0F8B-9546-BFE8-89DF3336D06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39122904"/>
              </p:ext>
            </p:extLst>
          </p:nvPr>
        </p:nvGraphicFramePr>
        <p:xfrm>
          <a:off x="2464119" y="5111079"/>
          <a:ext cx="10977790" cy="13121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8021"/>
                <a:gridCol w="8809769"/>
              </a:tblGrid>
              <a:tr h="81595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Variable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533986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RMSD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Root</a:t>
                      </a:r>
                      <a:r>
                        <a:rPr lang="en-US" sz="4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Mean Square Deviation – dependent variable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1595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F1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Surface Area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1595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Non-polar</a:t>
                      </a:r>
                      <a:r>
                        <a:rPr lang="en-US" sz="4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exposed area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533986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F3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Fractional area of exposed non-polar residue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533986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F4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Fractional</a:t>
                      </a:r>
                      <a:r>
                        <a:rPr lang="en-US" sz="4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area of exposed non-polar part of residue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371827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F5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Molecular</a:t>
                      </a:r>
                      <a:r>
                        <a:rPr lang="en-US" sz="4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mass weighted exposed area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533986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F6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Average deviation from standard exposed area of residue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1595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Euclidean distance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81595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F8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Secondary structure penalty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533986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F9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Spatial distribution constraints (N,K</a:t>
                      </a:r>
                      <a:r>
                        <a:rPr lang="en-US" sz="4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Value)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0140" y="5111078"/>
            <a:ext cx="7026442" cy="3645203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1957" y="8980927"/>
            <a:ext cx="20534625" cy="106503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686016" y="5458250"/>
            <a:ext cx="5193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/>
              <a:t>Predict </a:t>
            </a:r>
            <a:r>
              <a:rPr lang="en-US" sz="6000" dirty="0" smtClean="0"/>
              <a:t>RMSD </a:t>
            </a:r>
          </a:p>
          <a:p>
            <a:r>
              <a:rPr lang="en-US" sz="6000" dirty="0" smtClean="0"/>
              <a:t>from </a:t>
            </a:r>
            <a:r>
              <a:rPr lang="en-US" sz="6000" dirty="0"/>
              <a:t>F1 thru </a:t>
            </a:r>
            <a:r>
              <a:rPr lang="en-US" sz="6000" dirty="0" smtClean="0"/>
              <a:t>F9</a:t>
            </a:r>
            <a:endParaRPr lang="en-US" sz="6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23947" y="5426982"/>
            <a:ext cx="4926838" cy="200152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algn="ctr">
              <a:defRPr/>
            </a:pPr>
            <a:r>
              <a:rPr lang="en-US" sz="4000" dirty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sz="4000" dirty="0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061795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2020" dirty="0" smtClean="0">
                <a:latin typeface="Calibri" panose="020F0502020204030204" pitchFamily="34" charset="0"/>
                <a:cs typeface="Calibri" panose="020F0502020204030204" pitchFamily="34" charset="0"/>
              </a:rPr>
              <a:t>Scatterplot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20" dirty="0" smtClean="0">
                <a:latin typeface="Calibri" panose="020F0502020204030204" pitchFamily="34" charset="0"/>
                <a:cs typeface="Calibri" panose="020F0502020204030204" pitchFamily="34" charset="0"/>
              </a:rPr>
              <a:t>Matrix and Correlations</a:t>
            </a:r>
            <a:endParaRPr lang="en-US" sz="120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A7FC5-0F8B-9546-BFE8-89DF3336D06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54" y="5228465"/>
            <a:ext cx="13995081" cy="1338503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7286" y="5228465"/>
            <a:ext cx="12076679" cy="62651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597286" y="12023566"/>
            <a:ext cx="1207667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6000" dirty="0"/>
              <a:t>High </a:t>
            </a:r>
            <a:r>
              <a:rPr lang="en-US" sz="6000" dirty="0" smtClean="0"/>
              <a:t>correlation </a:t>
            </a:r>
            <a:r>
              <a:rPr lang="en-US" sz="6000" dirty="0"/>
              <a:t>among independent </a:t>
            </a:r>
            <a:r>
              <a:rPr lang="en-US" sz="6000" dirty="0" smtClean="0"/>
              <a:t>variables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6000" dirty="0" smtClean="0"/>
              <a:t>Low correlation of dependent variable (RMSD) with independent variables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6000" dirty="0" smtClean="0"/>
              <a:t>Dependent variable (RMSD) is oddly bimodal with second peak near 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algn="ctr">
              <a:defRPr/>
            </a:pPr>
            <a:r>
              <a:rPr lang="en-US" sz="4000" dirty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sz="4000" dirty="0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59418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496928" y="556445"/>
            <a:ext cx="32584757" cy="2829675"/>
          </a:xfrm>
        </p:spPr>
        <p:txBody>
          <a:bodyPr>
            <a:normAutofit/>
          </a:bodyPr>
          <a:lstStyle/>
          <a:p>
            <a:r>
              <a:rPr lang="en-US" sz="1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Correlations – another View</a:t>
            </a:r>
            <a:endParaRPr lang="en-US" sz="1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fld id="{0ADA7FC5-0F8B-9546-BFE8-89DF3336D067}" type="slidenum">
              <a:rPr lang="en-US" sz="4800" b="1" smtClean="0"/>
              <a:pPr>
                <a:defRPr/>
              </a:pPr>
              <a:t>5</a:t>
            </a:fld>
            <a:endParaRPr lang="en-US" sz="48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928" y="5196794"/>
            <a:ext cx="18909042" cy="12841824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3971" y="5196794"/>
            <a:ext cx="8109107" cy="12841824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algn="ctr">
              <a:defRPr/>
            </a:pPr>
            <a:r>
              <a:rPr lang="en-US" sz="4000" dirty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sz="4000" dirty="0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061193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411" y="702257"/>
            <a:ext cx="33396383" cy="2812407"/>
          </a:xfrm>
        </p:spPr>
        <p:txBody>
          <a:bodyPr>
            <a:noAutofit/>
          </a:bodyPr>
          <a:lstStyle/>
          <a:p>
            <a:r>
              <a:rPr lang="en-US" sz="10000" dirty="0" smtClean="0">
                <a:latin typeface="Calibri" panose="020F0502020204030204" pitchFamily="34" charset="0"/>
                <a:cs typeface="Calibri" panose="020F0502020204030204" pitchFamily="34" charset="0"/>
              </a:rPr>
              <a:t>Bivariate Fit Visualizations Show many odd Distributions –</a:t>
            </a:r>
            <a:br>
              <a:rPr lang="en-US" sz="10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0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this Example is for F1 (Total Surface Area, sample size = 1000)</a:t>
            </a:r>
            <a:endParaRPr lang="en-US" sz="10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A7FC5-0F8B-9546-BFE8-89DF3336D06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139" y="5673430"/>
            <a:ext cx="11256757" cy="12052966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55" y="5673430"/>
            <a:ext cx="5606519" cy="120529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31613" y="9448801"/>
            <a:ext cx="16074181" cy="887783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0752" y="6061867"/>
            <a:ext cx="6815901" cy="2888085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4955" y="19324331"/>
            <a:ext cx="33408867" cy="1121661"/>
          </a:xfrm>
        </p:spPr>
        <p:txBody>
          <a:bodyPr/>
          <a:lstStyle/>
          <a:p>
            <a:pPr lvl="0" algn="ctr">
              <a:defRPr/>
            </a:pPr>
            <a:r>
              <a:rPr lang="en-US" sz="4000" dirty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sz="4000" dirty="0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02800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6927" y="546577"/>
            <a:ext cx="32303978" cy="3187976"/>
          </a:xfrm>
        </p:spPr>
        <p:txBody>
          <a:bodyPr>
            <a:noAutofit/>
          </a:bodyPr>
          <a:lstStyle/>
          <a:p>
            <a:r>
              <a:rPr lang="en-US" sz="10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 Factors Explain 89% of Variance of X and Three Factors Explain 25% of Variance of Y (RMSD)</a:t>
            </a:r>
            <a:endParaRPr lang="en-US" sz="10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DA7FC5-0F8B-9546-BFE8-89DF3336D06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927" y="5018271"/>
            <a:ext cx="15957950" cy="13837356"/>
          </a:xfrm>
        </p:spPr>
      </p:pic>
      <p:sp>
        <p:nvSpPr>
          <p:cNvPr id="11" name="TextBox 10"/>
          <p:cNvSpPr txBox="1"/>
          <p:nvPr/>
        </p:nvSpPr>
        <p:spPr>
          <a:xfrm>
            <a:off x="7991720" y="6565511"/>
            <a:ext cx="7122695" cy="523220"/>
          </a:xfrm>
          <a:prstGeom prst="rect">
            <a:avLst/>
          </a:prstGeom>
          <a:noFill/>
          <a:ln w="57150">
            <a:solidFill>
              <a:srgbClr val="A6A6A6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Number of factors used to predict both X and Y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3921752" y="7805114"/>
            <a:ext cx="5425455" cy="523220"/>
          </a:xfrm>
          <a:prstGeom prst="rect">
            <a:avLst/>
          </a:prstGeom>
          <a:noFill/>
          <a:ln w="57150">
            <a:solidFill>
              <a:srgbClr val="A6A6A6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More (cumulative) detail on X and Y 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178785" y="13291563"/>
            <a:ext cx="5402370" cy="954107"/>
          </a:xfrm>
          <a:prstGeom prst="rect">
            <a:avLst/>
          </a:prstGeom>
          <a:noFill/>
          <a:ln w="57150">
            <a:solidFill>
              <a:srgbClr val="A6A6A6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VIP plot for all X. Note the default cutoff line at 0.8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11799024" y="15717080"/>
            <a:ext cx="5094897" cy="2677656"/>
          </a:xfrm>
          <a:prstGeom prst="rect">
            <a:avLst/>
          </a:prstGeom>
          <a:noFill/>
          <a:ln w="57150">
            <a:solidFill>
              <a:srgbClr val="A6A6A6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VIP vs. coefficients used for regression line to predict RMSD.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Note VIP default cutoff at 0.8.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Note </a:t>
            </a:r>
            <a:r>
              <a:rPr lang="en-US" sz="2800" dirty="0" smtClean="0"/>
              <a:t>that F4 and F2 have the largest </a:t>
            </a:r>
            <a:r>
              <a:rPr lang="en-US" sz="2800" dirty="0" smtClean="0"/>
              <a:t>magnitude.</a:t>
            </a:r>
            <a:endParaRPr lang="en-US" sz="2800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821790"/>
              </p:ext>
            </p:extLst>
          </p:nvPr>
        </p:nvGraphicFramePr>
        <p:xfrm>
          <a:off x="21043096" y="5018271"/>
          <a:ext cx="9728936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3359"/>
                <a:gridCol w="7725577"/>
              </a:tblGrid>
              <a:tr h="237427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Variable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</a:t>
                      </a:r>
                      <a:r>
                        <a:rPr lang="en-US" sz="4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- predictors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697339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RMSD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Root</a:t>
                      </a:r>
                      <a:r>
                        <a:rPr lang="en-US" sz="4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Mean Square Deviation – dependent variable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72995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Non-polar</a:t>
                      </a:r>
                      <a:r>
                        <a:rPr lang="en-US" sz="4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exposed area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72995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F3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Fractional area of exposed non-polar residue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697339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F4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Fractional</a:t>
                      </a:r>
                      <a:r>
                        <a:rPr lang="en-US" sz="4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area of exposed non-polar part of residue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372995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F8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Secondary structure penalty</a:t>
                      </a:r>
                      <a:endParaRPr lang="en-US" sz="4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algn="ctr">
              <a:defRPr/>
            </a:pPr>
            <a:r>
              <a:rPr lang="en-US" sz="4000" dirty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sz="4000" dirty="0">
              <a:solidFill>
                <a:srgbClr val="775F55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1043096" y="11811425"/>
            <a:ext cx="9728936" cy="594896"/>
          </a:xfrm>
          <a:prstGeom prst="rect">
            <a:avLst/>
          </a:prstGeom>
          <a:solidFill>
            <a:schemeClr val="accent1">
              <a:lumMod val="75000"/>
              <a:alpha val="90195"/>
            </a:schemeClr>
          </a:solidFill>
          <a:ln w="6350">
            <a:solidFill>
              <a:srgbClr val="94B6D2">
                <a:lumMod val="75000"/>
              </a:srgbClr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marL="0" marR="0" lvl="0" indent="0" algn="ctr" defTabSz="187240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Conclusions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925013" y="12527721"/>
            <a:ext cx="996510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914400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sz="40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Significant </a:t>
            </a:r>
            <a:r>
              <a:rPr lang="en-US" sz="4000" kern="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prediction factors </a:t>
            </a:r>
            <a:r>
              <a:rPr lang="en-US" sz="40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were all some measurement of an exposed </a:t>
            </a:r>
            <a:r>
              <a:rPr lang="en-US" sz="4000" kern="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area</a:t>
            </a:r>
            <a:r>
              <a:rPr lang="en-US" altLang="x-none" sz="4000" kern="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x-none" sz="4000" kern="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457200" defTabSz="914400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altLang="x-none" sz="40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 25% of the variation in RMSD could be explained by the model</a:t>
            </a:r>
          </a:p>
          <a:p>
            <a:pPr marL="457200" lvl="0" indent="-457200" defTabSz="914400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altLang="x-none" sz="40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Partial Least Squares is an effective platform </a:t>
            </a:r>
            <a:r>
              <a:rPr lang="en-US" altLang="x-none" sz="4000" kern="0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when predictor variables are </a:t>
            </a:r>
            <a:r>
              <a:rPr lang="en-US" altLang="x-none" sz="40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highly correlated </a:t>
            </a:r>
          </a:p>
          <a:p>
            <a:pPr marL="457200" lvl="0" indent="-457200" defTabSz="914400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altLang="x-none" sz="4000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Exploration and visualization are important first steps in an analysis</a:t>
            </a:r>
          </a:p>
        </p:txBody>
      </p:sp>
    </p:spTree>
    <p:extLst>
      <p:ext uri="{BB962C8B-B14F-4D97-AF65-F5344CB8AC3E}">
        <p14:creationId xmlns:p14="http://schemas.microsoft.com/office/powerpoint/2010/main" val="2090231709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2020" dirty="0" smtClean="0">
                <a:latin typeface="Calibri" panose="020F0502020204030204" pitchFamily="34" charset="0"/>
                <a:cs typeface="Calibri" panose="020F0502020204030204" pitchFamily="34" charset="0"/>
              </a:rPr>
              <a:t>Contact Information</a:t>
            </a:r>
            <a:endParaRPr lang="en-US" sz="120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2"/>
          </p:nvPr>
        </p:nvSpPr>
        <p:spPr>
          <a:xfrm>
            <a:off x="6554488" y="7490742"/>
            <a:ext cx="10299771" cy="9363428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sz="8000" dirty="0">
                <a:latin typeface="Calibri" panose="020F0502020204030204" pitchFamily="34" charset="0"/>
                <a:cs typeface="Calibri" panose="020F0502020204030204" pitchFamily="34" charset="0"/>
              </a:rPr>
              <a:t>Big Molecules Meet Big </a:t>
            </a:r>
            <a:r>
              <a:rPr lang="en-US" sz="8000" dirty="0" smtClean="0">
                <a:latin typeface="Calibri" panose="020F0502020204030204" pitchFamily="34" charset="0"/>
                <a:cs typeface="Calibri" panose="020F0502020204030204" pitchFamily="34" charset="0"/>
              </a:rPr>
              <a:t>Data:</a:t>
            </a:r>
          </a:p>
          <a:p>
            <a:pPr marL="0" indent="0">
              <a:buNone/>
            </a:pPr>
            <a:r>
              <a:rPr lang="en-US" sz="8000" dirty="0" smtClean="0">
                <a:latin typeface="Calibri" panose="020F0502020204030204" pitchFamily="34" charset="0"/>
                <a:cs typeface="Calibri" panose="020F0502020204030204" pitchFamily="34" charset="0"/>
              </a:rPr>
              <a:t>Predicting </a:t>
            </a:r>
            <a:r>
              <a:rPr lang="en-US" sz="80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8000" dirty="0" smtClean="0">
                <a:latin typeface="Calibri" panose="020F0502020204030204" pitchFamily="34" charset="0"/>
                <a:cs typeface="Calibri" panose="020F0502020204030204" pitchFamily="34" charset="0"/>
              </a:rPr>
              <a:t>rotein Tertiary Structure </a:t>
            </a:r>
            <a:r>
              <a:rPr lang="en-US" sz="8000" dirty="0">
                <a:latin typeface="Calibri" panose="020F0502020204030204" pitchFamily="34" charset="0"/>
                <a:cs typeface="Calibri" panose="020F0502020204030204" pitchFamily="34" charset="0"/>
              </a:rPr>
              <a:t>from </a:t>
            </a:r>
            <a:endParaRPr lang="en-US" sz="8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8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Combinatorial </a:t>
            </a:r>
            <a:r>
              <a:rPr lang="en-US" sz="80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8000" dirty="0" smtClean="0">
                <a:latin typeface="Calibri" panose="020F0502020204030204" pitchFamily="34" charset="0"/>
                <a:cs typeface="Calibri" panose="020F0502020204030204" pitchFamily="34" charset="0"/>
              </a:rPr>
              <a:t>ata</a:t>
            </a:r>
            <a:endParaRPr lang="en-US" sz="8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>
          <a:xfrm>
            <a:off x="17556516" y="7490741"/>
            <a:ext cx="13811056" cy="9970849"/>
          </a:xfrm>
          <a:noFill/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8600" dirty="0" smtClean="0">
                <a:latin typeface="Calibri" panose="020F0502020204030204" pitchFamily="34" charset="0"/>
                <a:cs typeface="Calibri" panose="020F0502020204030204" pitchFamily="34" charset="0"/>
              </a:rPr>
              <a:t>Stan Siranovich</a:t>
            </a:r>
          </a:p>
          <a:p>
            <a:pPr marL="0" indent="0">
              <a:buNone/>
            </a:pPr>
            <a:r>
              <a:rPr lang="en-US" sz="8600" dirty="0" smtClean="0">
                <a:latin typeface="Calibri" panose="020F0502020204030204" pitchFamily="34" charset="0"/>
                <a:cs typeface="Calibri" panose="020F0502020204030204" pitchFamily="34" charset="0"/>
              </a:rPr>
              <a:t>Principal Analyst</a:t>
            </a:r>
          </a:p>
          <a:p>
            <a:pPr marL="0" indent="0">
              <a:buNone/>
            </a:pPr>
            <a:r>
              <a:rPr lang="en-US" sz="8600" dirty="0" smtClean="0">
                <a:latin typeface="Calibri" panose="020F0502020204030204" pitchFamily="34" charset="0"/>
                <a:cs typeface="Calibri" panose="020F0502020204030204" pitchFamily="34" charset="0"/>
              </a:rPr>
              <a:t>Crucial Connection LLC</a:t>
            </a:r>
          </a:p>
          <a:p>
            <a:pPr marL="0" indent="0">
              <a:buNone/>
            </a:pPr>
            <a:r>
              <a:rPr lang="en-US" sz="8600" dirty="0">
                <a:latin typeface="Calibri" panose="020F0502020204030204" pitchFamily="34" charset="0"/>
                <a:cs typeface="Calibri" panose="020F0502020204030204" pitchFamily="34" charset="0"/>
              </a:rPr>
              <a:t>Jeffersonville, </a:t>
            </a:r>
            <a:r>
              <a:rPr lang="en-US" sz="8600" dirty="0" smtClean="0">
                <a:latin typeface="Calibri" panose="020F0502020204030204" pitchFamily="34" charset="0"/>
                <a:cs typeface="Calibri" panose="020F0502020204030204" pitchFamily="34" charset="0"/>
              </a:rPr>
              <a:t>IN</a:t>
            </a:r>
          </a:p>
          <a:p>
            <a:pPr marL="0" indent="0">
              <a:buNone/>
            </a:pPr>
            <a:r>
              <a:rPr lang="en-US" sz="8600" dirty="0" smtClean="0">
                <a:latin typeface="Calibri" panose="020F0502020204030204" pitchFamily="34" charset="0"/>
                <a:cs typeface="Calibri" panose="020F0502020204030204" pitchFamily="34" charset="0"/>
              </a:rPr>
              <a:t>stan@CrucialConnection.com</a:t>
            </a:r>
            <a:endParaRPr lang="en-US" sz="8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86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www.CrucialConnection.com www.StanSiranovich.com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/>
          </a:bodyPr>
          <a:lstStyle/>
          <a:p>
            <a:fld id="{1AD93096-5B34-4342-9326-69289CEAE4C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"/>
          </p:nvPr>
        </p:nvSpPr>
        <p:spPr>
          <a:xfrm>
            <a:off x="6554487" y="5526854"/>
            <a:ext cx="10299771" cy="1494432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en-US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  <a:endParaRPr lang="en-US" sz="6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lvl="0">
              <a:defRPr/>
            </a:pPr>
            <a:r>
              <a:rPr lang="en-US" sz="4000" dirty="0">
                <a:solidFill>
                  <a:srgbClr val="775F55"/>
                </a:solidFill>
              </a:rPr>
              <a:t>Prepared for JMP Discovery Summit 2018 © Stan Siranovich and Crucial Connection LLC 2018. All rights reserved.</a:t>
            </a:r>
            <a:endParaRPr lang="en-US" sz="4000" dirty="0">
              <a:solidFill>
                <a:srgbClr val="775F55"/>
              </a:solidFill>
            </a:endParaRP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"/>
          </p:nvPr>
        </p:nvSpPr>
        <p:spPr>
          <a:xfrm>
            <a:off x="17556516" y="5526854"/>
            <a:ext cx="10299771" cy="1494432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Author</a:t>
            </a:r>
            <a:endParaRPr lang="en-US" sz="6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6253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owerPoint Median Defaul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Median Default" id="{18CCA05C-EE07-4623-A127-D2374878C831}" vid="{087794E0-66BA-477F-B86E-F14A333D748F}"/>
    </a:ext>
  </a:extLst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.potx" id="{E2AE3C37-2283-4ED2-9A3D-5AEA2699CD26}" vid="{906B40F0-8FD8-4E90-ABD6-2426096A7AE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Median Default</Template>
  <TotalTime>4397</TotalTime>
  <Words>695</Words>
  <Application>Microsoft Office PowerPoint</Application>
  <PresentationFormat>Custom</PresentationFormat>
  <Paragraphs>117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ＭＳ Ｐゴシック</vt:lpstr>
      <vt:lpstr>Arial</vt:lpstr>
      <vt:lpstr>Calibri</vt:lpstr>
      <vt:lpstr>Tw Cen MT</vt:lpstr>
      <vt:lpstr>Wingdings</vt:lpstr>
      <vt:lpstr>Wingdings 2</vt:lpstr>
      <vt:lpstr>PowerPoint Median Default</vt:lpstr>
      <vt:lpstr>Median</vt:lpstr>
      <vt:lpstr>PowerPoint Presentation</vt:lpstr>
      <vt:lpstr>Chemistry and Protein Structure</vt:lpstr>
      <vt:lpstr>Table of Variables and the Analyze &gt; Distribution Platform</vt:lpstr>
      <vt:lpstr>Scatterplot Matrix and Correlations</vt:lpstr>
      <vt:lpstr>Correlations – another View</vt:lpstr>
      <vt:lpstr>Bivariate Fit Visualizations Show many odd Distributions – this Example is for F1 (Total Surface Area, sample size = 1000)</vt:lpstr>
      <vt:lpstr>Four Factors Explain 89% of Variance of X and Three Factors Explain 25% of Variance of Y (RMSD)</vt:lpstr>
      <vt:lpstr>Contact Information</vt:lpstr>
    </vt:vector>
  </TitlesOfParts>
  <Company>ePosterBoards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 Siranovich</dc:creator>
  <cp:lastModifiedBy>Stan Siranovich</cp:lastModifiedBy>
  <cp:revision>163</cp:revision>
  <cp:lastPrinted>2018-09-20T11:54:53Z</cp:lastPrinted>
  <dcterms:created xsi:type="dcterms:W3CDTF">2018-09-15T03:17:15Z</dcterms:created>
  <dcterms:modified xsi:type="dcterms:W3CDTF">2018-09-20T13:08:51Z</dcterms:modified>
</cp:coreProperties>
</file>