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7" r:id="rId2"/>
    <p:sldId id="262" r:id="rId3"/>
    <p:sldId id="260" r:id="rId4"/>
  </p:sldIdLst>
  <p:sldSz cx="37463413" cy="21067713"/>
  <p:notesSz cx="6858000" cy="9144000"/>
  <p:defaultTextStyle>
    <a:defPPr>
      <a:defRPr lang="en-US"/>
    </a:defPPr>
    <a:lvl1pPr marL="0" algn="l" defTabSz="1672300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1pPr>
    <a:lvl2pPr marL="1672300" algn="l" defTabSz="1672300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2pPr>
    <a:lvl3pPr marL="3344601" algn="l" defTabSz="1672300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3pPr>
    <a:lvl4pPr marL="5016901" algn="l" defTabSz="1672300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4pPr>
    <a:lvl5pPr marL="6689202" algn="l" defTabSz="1672300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5pPr>
    <a:lvl6pPr marL="8361502" algn="l" defTabSz="1672300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6pPr>
    <a:lvl7pPr marL="10033803" algn="l" defTabSz="1672300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7pPr>
    <a:lvl8pPr marL="11706103" algn="l" defTabSz="1672300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8pPr>
    <a:lvl9pPr marL="13378404" algn="l" defTabSz="1672300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6636">
          <p15:clr>
            <a:srgbClr val="A4A3A4"/>
          </p15:clr>
        </p15:guide>
        <p15:guide id="2" pos="1180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gela Manginelli" initials="AA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C328"/>
    <a:srgbClr val="DE4204"/>
    <a:srgbClr val="3E261C"/>
    <a:srgbClr val="063369"/>
    <a:srgbClr val="3FC3E3"/>
    <a:srgbClr val="E5001F"/>
    <a:srgbClr val="8996A0"/>
    <a:srgbClr val="492E22"/>
    <a:srgbClr val="339ECE"/>
    <a:srgbClr val="18A2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850" autoAdjust="0"/>
    <p:restoredTop sz="88122" autoAdjust="0"/>
  </p:normalViewPr>
  <p:slideViewPr>
    <p:cSldViewPr snapToGrid="0" snapToObjects="1">
      <p:cViewPr>
        <p:scale>
          <a:sx n="30" d="100"/>
          <a:sy n="30" d="100"/>
        </p:scale>
        <p:origin x="-96" y="684"/>
      </p:cViewPr>
      <p:guideLst>
        <p:guide orient="horz" pos="6636"/>
        <p:guide pos="118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2CE572-273E-E342-BA57-1D3E455AA8F7}" type="datetimeFigureOut">
              <a:rPr lang="en-US" smtClean="0"/>
              <a:t>3/5/2018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885498-A554-1A45-BAB3-DC74E4AD61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2276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672300" rtl="0" eaLnBrk="1" latinLnBrk="0" hangingPunct="1">
      <a:defRPr sz="4400" kern="1200">
        <a:solidFill>
          <a:schemeClr val="tx1"/>
        </a:solidFill>
        <a:latin typeface="+mn-lt"/>
        <a:ea typeface="+mn-ea"/>
        <a:cs typeface="+mn-cs"/>
      </a:defRPr>
    </a:lvl1pPr>
    <a:lvl2pPr marL="1672300" algn="l" defTabSz="1672300" rtl="0" eaLnBrk="1" latinLnBrk="0" hangingPunct="1">
      <a:defRPr sz="4400" kern="1200">
        <a:solidFill>
          <a:schemeClr val="tx1"/>
        </a:solidFill>
        <a:latin typeface="+mn-lt"/>
        <a:ea typeface="+mn-ea"/>
        <a:cs typeface="+mn-cs"/>
      </a:defRPr>
    </a:lvl2pPr>
    <a:lvl3pPr marL="3344601" algn="l" defTabSz="1672300" rtl="0" eaLnBrk="1" latinLnBrk="0" hangingPunct="1">
      <a:defRPr sz="4400" kern="1200">
        <a:solidFill>
          <a:schemeClr val="tx1"/>
        </a:solidFill>
        <a:latin typeface="+mn-lt"/>
        <a:ea typeface="+mn-ea"/>
        <a:cs typeface="+mn-cs"/>
      </a:defRPr>
    </a:lvl3pPr>
    <a:lvl4pPr marL="5016901" algn="l" defTabSz="1672300" rtl="0" eaLnBrk="1" latinLnBrk="0" hangingPunct="1">
      <a:defRPr sz="4400" kern="1200">
        <a:solidFill>
          <a:schemeClr val="tx1"/>
        </a:solidFill>
        <a:latin typeface="+mn-lt"/>
        <a:ea typeface="+mn-ea"/>
        <a:cs typeface="+mn-cs"/>
      </a:defRPr>
    </a:lvl4pPr>
    <a:lvl5pPr marL="6689202" algn="l" defTabSz="1672300" rtl="0" eaLnBrk="1" latinLnBrk="0" hangingPunct="1">
      <a:defRPr sz="4400" kern="1200">
        <a:solidFill>
          <a:schemeClr val="tx1"/>
        </a:solidFill>
        <a:latin typeface="+mn-lt"/>
        <a:ea typeface="+mn-ea"/>
        <a:cs typeface="+mn-cs"/>
      </a:defRPr>
    </a:lvl5pPr>
    <a:lvl6pPr marL="8361502" algn="l" defTabSz="1672300" rtl="0" eaLnBrk="1" latinLnBrk="0" hangingPunct="1">
      <a:defRPr sz="4400" kern="1200">
        <a:solidFill>
          <a:schemeClr val="tx1"/>
        </a:solidFill>
        <a:latin typeface="+mn-lt"/>
        <a:ea typeface="+mn-ea"/>
        <a:cs typeface="+mn-cs"/>
      </a:defRPr>
    </a:lvl6pPr>
    <a:lvl7pPr marL="10033803" algn="l" defTabSz="1672300" rtl="0" eaLnBrk="1" latinLnBrk="0" hangingPunct="1">
      <a:defRPr sz="4400" kern="1200">
        <a:solidFill>
          <a:schemeClr val="tx1"/>
        </a:solidFill>
        <a:latin typeface="+mn-lt"/>
        <a:ea typeface="+mn-ea"/>
        <a:cs typeface="+mn-cs"/>
      </a:defRPr>
    </a:lvl7pPr>
    <a:lvl8pPr marL="11706103" algn="l" defTabSz="1672300" rtl="0" eaLnBrk="1" latinLnBrk="0" hangingPunct="1">
      <a:defRPr sz="4400" kern="1200">
        <a:solidFill>
          <a:schemeClr val="tx1"/>
        </a:solidFill>
        <a:latin typeface="+mn-lt"/>
        <a:ea typeface="+mn-ea"/>
        <a:cs typeface="+mn-cs"/>
      </a:defRPr>
    </a:lvl8pPr>
    <a:lvl9pPr marL="13378404" algn="l" defTabSz="1672300" rtl="0" eaLnBrk="1" latinLnBrk="0" hangingPunct="1">
      <a:defRPr sz="4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44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1F762D-329D-9A4E-83D6-D1584186F6D2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3413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85498-A554-1A45-BAB3-DC74E4AD6114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602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09756" y="6544648"/>
            <a:ext cx="31843901" cy="451590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19512" y="11938371"/>
            <a:ext cx="26224389" cy="538397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672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3446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0169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689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361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00338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17061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337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70B0F-9636-924A-A631-849AF9D445A9}" type="datetimeFigureOut">
              <a:rPr lang="en-US" smtClean="0"/>
              <a:t>3/5/2018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945A-5961-9346-B610-D79FD44E38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895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70B0F-9636-924A-A631-849AF9D445A9}" type="datetimeFigureOut">
              <a:rPr lang="en-US" smtClean="0"/>
              <a:t>3/5/2018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945A-5961-9346-B610-D79FD44E38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333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1284548" y="2589575"/>
            <a:ext cx="34530082" cy="5522471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74799" y="2589575"/>
            <a:ext cx="102985361" cy="5522471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70B0F-9636-924A-A631-849AF9D445A9}" type="datetimeFigureOut">
              <a:rPr lang="en-US" smtClean="0"/>
              <a:t>3/5/2018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945A-5961-9346-B610-D79FD44E38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672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70B0F-9636-924A-A631-849AF9D445A9}" type="datetimeFigureOut">
              <a:rPr lang="en-US" smtClean="0"/>
              <a:t>3/5/2018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945A-5961-9346-B610-D79FD44E38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7149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9352" y="13537958"/>
            <a:ext cx="31843901" cy="4184282"/>
          </a:xfrm>
        </p:spPr>
        <p:txBody>
          <a:bodyPr anchor="t"/>
          <a:lstStyle>
            <a:lvl1pPr algn="l">
              <a:defRPr sz="14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59352" y="8929397"/>
            <a:ext cx="31843901" cy="4608561"/>
          </a:xfrm>
        </p:spPr>
        <p:txBody>
          <a:bodyPr anchor="b"/>
          <a:lstStyle>
            <a:lvl1pPr marL="0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1pPr>
            <a:lvl2pPr marL="167230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2pPr>
            <a:lvl3pPr marL="3344601" indent="0">
              <a:buNone/>
              <a:defRPr sz="5900">
                <a:solidFill>
                  <a:schemeClr val="tx1">
                    <a:tint val="75000"/>
                  </a:schemeClr>
                </a:solidFill>
              </a:defRPr>
            </a:lvl3pPr>
            <a:lvl4pPr marL="5016901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4pPr>
            <a:lvl5pPr marL="6689202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5pPr>
            <a:lvl6pPr marL="8361502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6pPr>
            <a:lvl7pPr marL="10033803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7pPr>
            <a:lvl8pPr marL="11706103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8pPr>
            <a:lvl9pPr marL="13378404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70B0F-9636-924A-A631-849AF9D445A9}" type="datetimeFigureOut">
              <a:rPr lang="en-US" smtClean="0"/>
              <a:t>3/5/2018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945A-5961-9346-B610-D79FD44E38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6633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74798" y="15103407"/>
            <a:ext cx="68754471" cy="42710887"/>
          </a:xfrm>
        </p:spPr>
        <p:txBody>
          <a:bodyPr/>
          <a:lstStyle>
            <a:lvl1pPr>
              <a:defRPr sz="10200"/>
            </a:lvl1pPr>
            <a:lvl2pPr>
              <a:defRPr sz="8800"/>
            </a:lvl2pPr>
            <a:lvl3pPr>
              <a:defRPr sz="7300"/>
            </a:lvl3pPr>
            <a:lvl4pPr>
              <a:defRPr sz="6600"/>
            </a:lvl4pPr>
            <a:lvl5pPr>
              <a:defRPr sz="6600"/>
            </a:lvl5pPr>
            <a:lvl6pPr>
              <a:defRPr sz="6600"/>
            </a:lvl6pPr>
            <a:lvl7pPr>
              <a:defRPr sz="6600"/>
            </a:lvl7pPr>
            <a:lvl8pPr>
              <a:defRPr sz="6600"/>
            </a:lvl8pPr>
            <a:lvl9pPr>
              <a:defRPr sz="6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053657" y="15103407"/>
            <a:ext cx="68760973" cy="42710887"/>
          </a:xfrm>
        </p:spPr>
        <p:txBody>
          <a:bodyPr/>
          <a:lstStyle>
            <a:lvl1pPr>
              <a:defRPr sz="10200"/>
            </a:lvl1pPr>
            <a:lvl2pPr>
              <a:defRPr sz="8800"/>
            </a:lvl2pPr>
            <a:lvl3pPr>
              <a:defRPr sz="7300"/>
            </a:lvl3pPr>
            <a:lvl4pPr>
              <a:defRPr sz="6600"/>
            </a:lvl4pPr>
            <a:lvl5pPr>
              <a:defRPr sz="6600"/>
            </a:lvl5pPr>
            <a:lvl6pPr>
              <a:defRPr sz="6600"/>
            </a:lvl6pPr>
            <a:lvl7pPr>
              <a:defRPr sz="6600"/>
            </a:lvl7pPr>
            <a:lvl8pPr>
              <a:defRPr sz="6600"/>
            </a:lvl8pPr>
            <a:lvl9pPr>
              <a:defRPr sz="6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70B0F-9636-924A-A631-849AF9D445A9}" type="datetimeFigureOut">
              <a:rPr lang="en-US" smtClean="0"/>
              <a:t>3/5/2018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945A-5961-9346-B610-D79FD44E38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8598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171" y="843685"/>
            <a:ext cx="33717072" cy="351128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73171" y="4715853"/>
            <a:ext cx="16552847" cy="1965343"/>
          </a:xfrm>
        </p:spPr>
        <p:txBody>
          <a:bodyPr anchor="b"/>
          <a:lstStyle>
            <a:lvl1pPr marL="0" indent="0">
              <a:buNone/>
              <a:defRPr sz="8800" b="1"/>
            </a:lvl1pPr>
            <a:lvl2pPr marL="1672300" indent="0">
              <a:buNone/>
              <a:defRPr sz="7300" b="1"/>
            </a:lvl2pPr>
            <a:lvl3pPr marL="3344601" indent="0">
              <a:buNone/>
              <a:defRPr sz="6600" b="1"/>
            </a:lvl3pPr>
            <a:lvl4pPr marL="5016901" indent="0">
              <a:buNone/>
              <a:defRPr sz="5900" b="1"/>
            </a:lvl4pPr>
            <a:lvl5pPr marL="6689202" indent="0">
              <a:buNone/>
              <a:defRPr sz="5900" b="1"/>
            </a:lvl5pPr>
            <a:lvl6pPr marL="8361502" indent="0">
              <a:buNone/>
              <a:defRPr sz="5900" b="1"/>
            </a:lvl6pPr>
            <a:lvl7pPr marL="10033803" indent="0">
              <a:buNone/>
              <a:defRPr sz="5900" b="1"/>
            </a:lvl7pPr>
            <a:lvl8pPr marL="11706103" indent="0">
              <a:buNone/>
              <a:defRPr sz="5900" b="1"/>
            </a:lvl8pPr>
            <a:lvl9pPr marL="13378404" indent="0">
              <a:buNone/>
              <a:defRPr sz="5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73171" y="6681196"/>
            <a:ext cx="16552847" cy="12138320"/>
          </a:xfrm>
        </p:spPr>
        <p:txBody>
          <a:bodyPr/>
          <a:lstStyle>
            <a:lvl1pPr>
              <a:defRPr sz="8800"/>
            </a:lvl1pPr>
            <a:lvl2pPr>
              <a:defRPr sz="7300"/>
            </a:lvl2pPr>
            <a:lvl3pPr>
              <a:defRPr sz="6600"/>
            </a:lvl3pPr>
            <a:lvl4pPr>
              <a:defRPr sz="5900"/>
            </a:lvl4pPr>
            <a:lvl5pPr>
              <a:defRPr sz="5900"/>
            </a:lvl5pPr>
            <a:lvl6pPr>
              <a:defRPr sz="5900"/>
            </a:lvl6pPr>
            <a:lvl7pPr>
              <a:defRPr sz="5900"/>
            </a:lvl7pPr>
            <a:lvl8pPr>
              <a:defRPr sz="5900"/>
            </a:lvl8pPr>
            <a:lvl9pPr>
              <a:defRPr sz="5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030895" y="4715853"/>
            <a:ext cx="16559349" cy="1965343"/>
          </a:xfrm>
        </p:spPr>
        <p:txBody>
          <a:bodyPr anchor="b"/>
          <a:lstStyle>
            <a:lvl1pPr marL="0" indent="0">
              <a:buNone/>
              <a:defRPr sz="8800" b="1"/>
            </a:lvl1pPr>
            <a:lvl2pPr marL="1672300" indent="0">
              <a:buNone/>
              <a:defRPr sz="7300" b="1"/>
            </a:lvl2pPr>
            <a:lvl3pPr marL="3344601" indent="0">
              <a:buNone/>
              <a:defRPr sz="6600" b="1"/>
            </a:lvl3pPr>
            <a:lvl4pPr marL="5016901" indent="0">
              <a:buNone/>
              <a:defRPr sz="5900" b="1"/>
            </a:lvl4pPr>
            <a:lvl5pPr marL="6689202" indent="0">
              <a:buNone/>
              <a:defRPr sz="5900" b="1"/>
            </a:lvl5pPr>
            <a:lvl6pPr marL="8361502" indent="0">
              <a:buNone/>
              <a:defRPr sz="5900" b="1"/>
            </a:lvl6pPr>
            <a:lvl7pPr marL="10033803" indent="0">
              <a:buNone/>
              <a:defRPr sz="5900" b="1"/>
            </a:lvl7pPr>
            <a:lvl8pPr marL="11706103" indent="0">
              <a:buNone/>
              <a:defRPr sz="5900" b="1"/>
            </a:lvl8pPr>
            <a:lvl9pPr marL="13378404" indent="0">
              <a:buNone/>
              <a:defRPr sz="5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030895" y="6681196"/>
            <a:ext cx="16559349" cy="12138320"/>
          </a:xfrm>
        </p:spPr>
        <p:txBody>
          <a:bodyPr/>
          <a:lstStyle>
            <a:lvl1pPr>
              <a:defRPr sz="8800"/>
            </a:lvl1pPr>
            <a:lvl2pPr>
              <a:defRPr sz="7300"/>
            </a:lvl2pPr>
            <a:lvl3pPr>
              <a:defRPr sz="6600"/>
            </a:lvl3pPr>
            <a:lvl4pPr>
              <a:defRPr sz="5900"/>
            </a:lvl4pPr>
            <a:lvl5pPr>
              <a:defRPr sz="5900"/>
            </a:lvl5pPr>
            <a:lvl6pPr>
              <a:defRPr sz="5900"/>
            </a:lvl6pPr>
            <a:lvl7pPr>
              <a:defRPr sz="5900"/>
            </a:lvl7pPr>
            <a:lvl8pPr>
              <a:defRPr sz="5900"/>
            </a:lvl8pPr>
            <a:lvl9pPr>
              <a:defRPr sz="5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70B0F-9636-924A-A631-849AF9D445A9}" type="datetimeFigureOut">
              <a:rPr lang="en-US" smtClean="0"/>
              <a:t>3/5/2018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945A-5961-9346-B610-D79FD44E38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229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70B0F-9636-924A-A631-849AF9D445A9}" type="datetimeFigureOut">
              <a:rPr lang="en-US" smtClean="0"/>
              <a:t>3/5/2018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945A-5961-9346-B610-D79FD44E38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193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70B0F-9636-924A-A631-849AF9D445A9}" type="datetimeFigureOut">
              <a:rPr lang="en-US" smtClean="0"/>
              <a:t>3/5/2018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945A-5961-9346-B610-D79FD44E38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42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173" y="838807"/>
            <a:ext cx="12325205" cy="3569807"/>
          </a:xfrm>
        </p:spPr>
        <p:txBody>
          <a:bodyPr anchor="b"/>
          <a:lstStyle>
            <a:lvl1pPr algn="l">
              <a:defRPr sz="7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47154" y="838809"/>
            <a:ext cx="20943089" cy="17980709"/>
          </a:xfrm>
        </p:spPr>
        <p:txBody>
          <a:bodyPr/>
          <a:lstStyle>
            <a:lvl1pPr>
              <a:defRPr sz="11700"/>
            </a:lvl1pPr>
            <a:lvl2pPr>
              <a:defRPr sz="10200"/>
            </a:lvl2pPr>
            <a:lvl3pPr>
              <a:defRPr sz="88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73173" y="4408616"/>
            <a:ext cx="12325205" cy="14410902"/>
          </a:xfrm>
        </p:spPr>
        <p:txBody>
          <a:bodyPr/>
          <a:lstStyle>
            <a:lvl1pPr marL="0" indent="0">
              <a:buNone/>
              <a:defRPr sz="5100"/>
            </a:lvl1pPr>
            <a:lvl2pPr marL="1672300" indent="0">
              <a:buNone/>
              <a:defRPr sz="4400"/>
            </a:lvl2pPr>
            <a:lvl3pPr marL="3344601" indent="0">
              <a:buNone/>
              <a:defRPr sz="3700"/>
            </a:lvl3pPr>
            <a:lvl4pPr marL="5016901" indent="0">
              <a:buNone/>
              <a:defRPr sz="3300"/>
            </a:lvl4pPr>
            <a:lvl5pPr marL="6689202" indent="0">
              <a:buNone/>
              <a:defRPr sz="3300"/>
            </a:lvl5pPr>
            <a:lvl6pPr marL="8361502" indent="0">
              <a:buNone/>
              <a:defRPr sz="3300"/>
            </a:lvl6pPr>
            <a:lvl7pPr marL="10033803" indent="0">
              <a:buNone/>
              <a:defRPr sz="3300"/>
            </a:lvl7pPr>
            <a:lvl8pPr marL="11706103" indent="0">
              <a:buNone/>
              <a:defRPr sz="3300"/>
            </a:lvl8pPr>
            <a:lvl9pPr marL="13378404" indent="0">
              <a:buNone/>
              <a:defRPr sz="3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70B0F-9636-924A-A631-849AF9D445A9}" type="datetimeFigureOut">
              <a:rPr lang="en-US" smtClean="0"/>
              <a:t>3/5/2018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945A-5961-9346-B610-D79FD44E38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934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43091" y="14747399"/>
            <a:ext cx="22478048" cy="1741014"/>
          </a:xfrm>
        </p:spPr>
        <p:txBody>
          <a:bodyPr anchor="b"/>
          <a:lstStyle>
            <a:lvl1pPr algn="l">
              <a:defRPr sz="7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343091" y="1882439"/>
            <a:ext cx="22478048" cy="12640628"/>
          </a:xfrm>
        </p:spPr>
        <p:txBody>
          <a:bodyPr/>
          <a:lstStyle>
            <a:lvl1pPr marL="0" indent="0">
              <a:buNone/>
              <a:defRPr sz="11700"/>
            </a:lvl1pPr>
            <a:lvl2pPr marL="1672300" indent="0">
              <a:buNone/>
              <a:defRPr sz="10200"/>
            </a:lvl2pPr>
            <a:lvl3pPr marL="3344601" indent="0">
              <a:buNone/>
              <a:defRPr sz="8800"/>
            </a:lvl3pPr>
            <a:lvl4pPr marL="5016901" indent="0">
              <a:buNone/>
              <a:defRPr sz="7300"/>
            </a:lvl4pPr>
            <a:lvl5pPr marL="6689202" indent="0">
              <a:buNone/>
              <a:defRPr sz="7300"/>
            </a:lvl5pPr>
            <a:lvl6pPr marL="8361502" indent="0">
              <a:buNone/>
              <a:defRPr sz="7300"/>
            </a:lvl6pPr>
            <a:lvl7pPr marL="10033803" indent="0">
              <a:buNone/>
              <a:defRPr sz="7300"/>
            </a:lvl7pPr>
            <a:lvl8pPr marL="11706103" indent="0">
              <a:buNone/>
              <a:defRPr sz="7300"/>
            </a:lvl8pPr>
            <a:lvl9pPr marL="13378404" indent="0">
              <a:buNone/>
              <a:defRPr sz="73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43091" y="16488413"/>
            <a:ext cx="22478048" cy="2472529"/>
          </a:xfrm>
        </p:spPr>
        <p:txBody>
          <a:bodyPr/>
          <a:lstStyle>
            <a:lvl1pPr marL="0" indent="0">
              <a:buNone/>
              <a:defRPr sz="5100"/>
            </a:lvl1pPr>
            <a:lvl2pPr marL="1672300" indent="0">
              <a:buNone/>
              <a:defRPr sz="4400"/>
            </a:lvl2pPr>
            <a:lvl3pPr marL="3344601" indent="0">
              <a:buNone/>
              <a:defRPr sz="3700"/>
            </a:lvl3pPr>
            <a:lvl4pPr marL="5016901" indent="0">
              <a:buNone/>
              <a:defRPr sz="3300"/>
            </a:lvl4pPr>
            <a:lvl5pPr marL="6689202" indent="0">
              <a:buNone/>
              <a:defRPr sz="3300"/>
            </a:lvl5pPr>
            <a:lvl6pPr marL="8361502" indent="0">
              <a:buNone/>
              <a:defRPr sz="3300"/>
            </a:lvl6pPr>
            <a:lvl7pPr marL="10033803" indent="0">
              <a:buNone/>
              <a:defRPr sz="3300"/>
            </a:lvl7pPr>
            <a:lvl8pPr marL="11706103" indent="0">
              <a:buNone/>
              <a:defRPr sz="3300"/>
            </a:lvl8pPr>
            <a:lvl9pPr marL="13378404" indent="0">
              <a:buNone/>
              <a:defRPr sz="3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70B0F-9636-924A-A631-849AF9D445A9}" type="datetimeFigureOut">
              <a:rPr lang="en-US" smtClean="0"/>
              <a:t>3/5/2018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945A-5961-9346-B610-D79FD44E38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4618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73171" y="843685"/>
            <a:ext cx="33717072" cy="3511286"/>
          </a:xfrm>
          <a:prstGeom prst="rect">
            <a:avLst/>
          </a:prstGeom>
        </p:spPr>
        <p:txBody>
          <a:bodyPr vert="horz" lIns="334460" tIns="167230" rIns="334460" bIns="16723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73171" y="4915801"/>
            <a:ext cx="33717072" cy="13903717"/>
          </a:xfrm>
          <a:prstGeom prst="rect">
            <a:avLst/>
          </a:prstGeom>
        </p:spPr>
        <p:txBody>
          <a:bodyPr vert="horz" lIns="334460" tIns="167230" rIns="334460" bIns="16723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73171" y="19526650"/>
            <a:ext cx="8741463" cy="1121661"/>
          </a:xfrm>
          <a:prstGeom prst="rect">
            <a:avLst/>
          </a:prstGeom>
        </p:spPr>
        <p:txBody>
          <a:bodyPr vert="horz" lIns="334460" tIns="167230" rIns="334460" bIns="167230" rtlCol="0" anchor="ctr"/>
          <a:lstStyle>
            <a:lvl1pPr algn="l">
              <a:defRPr sz="4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E70B0F-9636-924A-A631-849AF9D445A9}" type="datetimeFigureOut">
              <a:rPr lang="en-US" smtClean="0"/>
              <a:t>3/5/2018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800000" y="19526650"/>
            <a:ext cx="11863414" cy="1121661"/>
          </a:xfrm>
          <a:prstGeom prst="rect">
            <a:avLst/>
          </a:prstGeom>
        </p:spPr>
        <p:txBody>
          <a:bodyPr vert="horz" lIns="334460" tIns="167230" rIns="334460" bIns="167230" rtlCol="0" anchor="ctr"/>
          <a:lstStyle>
            <a:lvl1pPr algn="ctr">
              <a:defRPr sz="4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848779" y="19526650"/>
            <a:ext cx="8741463" cy="1121661"/>
          </a:xfrm>
          <a:prstGeom prst="rect">
            <a:avLst/>
          </a:prstGeom>
        </p:spPr>
        <p:txBody>
          <a:bodyPr vert="horz" lIns="334460" tIns="167230" rIns="334460" bIns="167230" rtlCol="0" anchor="ctr"/>
          <a:lstStyle>
            <a:lvl1pPr algn="r">
              <a:defRPr sz="4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9F945A-5961-9346-B610-D79FD44E38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598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672300" rtl="0" eaLnBrk="1" latinLnBrk="0" hangingPunct="1">
        <a:spcBef>
          <a:spcPct val="0"/>
        </a:spcBef>
        <a:buNone/>
        <a:defRPr sz="16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54225" indent="-1254225" algn="l" defTabSz="1672300" rtl="0" eaLnBrk="1" latinLnBrk="0" hangingPunct="1">
        <a:spcBef>
          <a:spcPct val="20000"/>
        </a:spcBef>
        <a:buFont typeface="Arial"/>
        <a:buChar char="•"/>
        <a:defRPr sz="11700" kern="1200">
          <a:solidFill>
            <a:schemeClr val="tx1"/>
          </a:solidFill>
          <a:latin typeface="+mn-lt"/>
          <a:ea typeface="+mn-ea"/>
          <a:cs typeface="+mn-cs"/>
        </a:defRPr>
      </a:lvl1pPr>
      <a:lvl2pPr marL="2717488" indent="-1045188" algn="l" defTabSz="1672300" rtl="0" eaLnBrk="1" latinLnBrk="0" hangingPunct="1">
        <a:spcBef>
          <a:spcPct val="20000"/>
        </a:spcBef>
        <a:buFont typeface="Arial"/>
        <a:buChar char="–"/>
        <a:defRPr sz="10200" kern="1200">
          <a:solidFill>
            <a:schemeClr val="tx1"/>
          </a:solidFill>
          <a:latin typeface="+mn-lt"/>
          <a:ea typeface="+mn-ea"/>
          <a:cs typeface="+mn-cs"/>
        </a:defRPr>
      </a:lvl2pPr>
      <a:lvl3pPr marL="4180751" indent="-836150" algn="l" defTabSz="1672300" rtl="0" eaLnBrk="1" latinLnBrk="0" hangingPunct="1">
        <a:spcBef>
          <a:spcPct val="20000"/>
        </a:spcBef>
        <a:buFont typeface="Arial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3pPr>
      <a:lvl4pPr marL="5853052" indent="-836150" algn="l" defTabSz="1672300" rtl="0" eaLnBrk="1" latinLnBrk="0" hangingPunct="1">
        <a:spcBef>
          <a:spcPct val="20000"/>
        </a:spcBef>
        <a:buFont typeface="Arial"/>
        <a:buChar char="–"/>
        <a:defRPr sz="7300" kern="1200">
          <a:solidFill>
            <a:schemeClr val="tx1"/>
          </a:solidFill>
          <a:latin typeface="+mn-lt"/>
          <a:ea typeface="+mn-ea"/>
          <a:cs typeface="+mn-cs"/>
        </a:defRPr>
      </a:lvl4pPr>
      <a:lvl5pPr marL="7525352" indent="-836150" algn="l" defTabSz="1672300" rtl="0" eaLnBrk="1" latinLnBrk="0" hangingPunct="1">
        <a:spcBef>
          <a:spcPct val="20000"/>
        </a:spcBef>
        <a:buFont typeface="Arial"/>
        <a:buChar char="»"/>
        <a:defRPr sz="7300" kern="1200">
          <a:solidFill>
            <a:schemeClr val="tx1"/>
          </a:solidFill>
          <a:latin typeface="+mn-lt"/>
          <a:ea typeface="+mn-ea"/>
          <a:cs typeface="+mn-cs"/>
        </a:defRPr>
      </a:lvl5pPr>
      <a:lvl6pPr marL="9197652" indent="-836150" algn="l" defTabSz="1672300" rtl="0" eaLnBrk="1" latinLnBrk="0" hangingPunct="1">
        <a:spcBef>
          <a:spcPct val="20000"/>
        </a:spcBef>
        <a:buFont typeface="Arial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6pPr>
      <a:lvl7pPr marL="10869953" indent="-836150" algn="l" defTabSz="1672300" rtl="0" eaLnBrk="1" latinLnBrk="0" hangingPunct="1">
        <a:spcBef>
          <a:spcPct val="20000"/>
        </a:spcBef>
        <a:buFont typeface="Arial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7pPr>
      <a:lvl8pPr marL="12542253" indent="-836150" algn="l" defTabSz="1672300" rtl="0" eaLnBrk="1" latinLnBrk="0" hangingPunct="1">
        <a:spcBef>
          <a:spcPct val="20000"/>
        </a:spcBef>
        <a:buFont typeface="Arial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8pPr>
      <a:lvl9pPr marL="14214554" indent="-836150" algn="l" defTabSz="1672300" rtl="0" eaLnBrk="1" latinLnBrk="0" hangingPunct="1">
        <a:spcBef>
          <a:spcPct val="20000"/>
        </a:spcBef>
        <a:buFont typeface="Arial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72300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72300" algn="l" defTabSz="1672300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2pPr>
      <a:lvl3pPr marL="3344601" algn="l" defTabSz="1672300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3pPr>
      <a:lvl4pPr marL="5016901" algn="l" defTabSz="1672300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4pPr>
      <a:lvl5pPr marL="6689202" algn="l" defTabSz="1672300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5pPr>
      <a:lvl6pPr marL="8361502" algn="l" defTabSz="1672300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6pPr>
      <a:lvl7pPr marL="10033803" algn="l" defTabSz="1672300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7pPr>
      <a:lvl8pPr marL="11706103" algn="l" defTabSz="1672300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8pPr>
      <a:lvl9pPr marL="13378404" algn="l" defTabSz="1672300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3.xml"/><Relationship Id="rId7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g"/><Relationship Id="rId5" Type="http://schemas.openxmlformats.org/officeDocument/2006/relationships/image" Target="../media/image1.png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" Target="slide3.xml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emf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1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1565049" y="763719"/>
            <a:ext cx="34768466" cy="5457995"/>
          </a:xfrm>
          <a:prstGeom prst="roundRect">
            <a:avLst>
              <a:gd name="adj" fmla="val 8224"/>
            </a:avLst>
          </a:prstGeom>
          <a:gradFill>
            <a:gsLst>
              <a:gs pos="0">
                <a:schemeClr val="accent6"/>
              </a:gs>
              <a:gs pos="50000">
                <a:schemeClr val="accent6">
                  <a:lumMod val="20000"/>
                  <a:lumOff val="8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5400000" scaled="0"/>
          </a:gradFill>
          <a:ln w="63500">
            <a:solidFill>
              <a:schemeClr val="accent6"/>
            </a:solidFill>
          </a:ln>
          <a:effectLst>
            <a:outerShdw blurRad="50800" dist="241300" dir="2700000" algn="tl" rotWithShape="0">
              <a:schemeClr val="accent6">
                <a:lumMod val="75000"/>
                <a:alpha val="2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2809037"/>
            <a:endParaRPr lang="en-US" sz="5530" dirty="0">
              <a:solidFill>
                <a:srgbClr val="8996A0"/>
              </a:solidFill>
            </a:endParaRPr>
          </a:p>
        </p:txBody>
      </p:sp>
      <p:sp>
        <p:nvSpPr>
          <p:cNvPr id="2" name="Text Placeholder 1"/>
          <p:cNvSpPr txBox="1">
            <a:spLocks/>
          </p:cNvSpPr>
          <p:nvPr/>
        </p:nvSpPr>
        <p:spPr>
          <a:xfrm>
            <a:off x="2875579" y="1460473"/>
            <a:ext cx="29730357" cy="21253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2809037" rtl="0" eaLnBrk="1" latinLnBrk="0" hangingPunct="1">
              <a:defRPr sz="3686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04518" algn="l" defTabSz="2809037" rtl="0" eaLnBrk="1" latinLnBrk="0" hangingPunct="1">
              <a:defRPr sz="5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09037" algn="l" defTabSz="2809037" rtl="0" eaLnBrk="1" latinLnBrk="0" hangingPunct="1">
              <a:defRPr sz="5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13555" algn="l" defTabSz="2809037" rtl="0" eaLnBrk="1" latinLnBrk="0" hangingPunct="1">
              <a:defRPr sz="5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618074" algn="l" defTabSz="2809037" rtl="0" eaLnBrk="1" latinLnBrk="0" hangingPunct="1">
              <a:defRPr sz="5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022592" algn="l" defTabSz="2809037" rtl="0" eaLnBrk="1" latinLnBrk="0" hangingPunct="1">
              <a:defRPr sz="5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427110" algn="l" defTabSz="2809037" rtl="0" eaLnBrk="1" latinLnBrk="0" hangingPunct="1">
              <a:defRPr sz="5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831629" algn="l" defTabSz="2809037" rtl="0" eaLnBrk="1" latinLnBrk="0" hangingPunct="1">
              <a:defRPr sz="5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236147" algn="l" defTabSz="2809037" rtl="0" eaLnBrk="1" latinLnBrk="0" hangingPunct="1">
              <a:defRPr sz="5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400" b="1" dirty="0" smtClean="0">
                <a:solidFill>
                  <a:schemeClr val="tx2"/>
                </a:solidFill>
                <a:latin typeface="+mj-lt"/>
                <a:cs typeface="Aharoni" panose="02010803020104030203" pitchFamily="2" charset="-79"/>
              </a:rPr>
              <a:t>Time </a:t>
            </a:r>
            <a:r>
              <a:rPr lang="en-US" sz="14400" b="1" dirty="0">
                <a:solidFill>
                  <a:schemeClr val="tx2"/>
                </a:solidFill>
                <a:latin typeface="+mj-lt"/>
                <a:cs typeface="Aharoni" panose="02010803020104030203" pitchFamily="2" charset="-79"/>
              </a:rPr>
              <a:t>is precious! </a:t>
            </a:r>
            <a:endParaRPr lang="en-US" sz="14400" b="1" dirty="0" smtClean="0">
              <a:solidFill>
                <a:schemeClr val="tx2"/>
              </a:solidFill>
              <a:latin typeface="+mj-lt"/>
              <a:cs typeface="Aharoni" panose="02010803020104030203" pitchFamily="2" charset="-79"/>
            </a:endParaRPr>
          </a:p>
          <a:p>
            <a:pPr algn="ctr"/>
            <a:endParaRPr lang="en-US" sz="7200" dirty="0">
              <a:solidFill>
                <a:srgbClr val="FFFF00"/>
              </a:solidFill>
            </a:endParaRPr>
          </a:p>
        </p:txBody>
      </p:sp>
      <p:sp>
        <p:nvSpPr>
          <p:cNvPr id="4" name="Text Placeholder 1"/>
          <p:cNvSpPr txBox="1">
            <a:spLocks/>
          </p:cNvSpPr>
          <p:nvPr/>
        </p:nvSpPr>
        <p:spPr>
          <a:xfrm>
            <a:off x="3888253" y="3000509"/>
            <a:ext cx="29730357" cy="9844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2809037" rtl="0" eaLnBrk="1" latinLnBrk="0" hangingPunct="1">
              <a:defRPr sz="3686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04518" algn="l" defTabSz="2809037" rtl="0" eaLnBrk="1" latinLnBrk="0" hangingPunct="1">
              <a:defRPr sz="5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09037" algn="l" defTabSz="2809037" rtl="0" eaLnBrk="1" latinLnBrk="0" hangingPunct="1">
              <a:defRPr sz="5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13555" algn="l" defTabSz="2809037" rtl="0" eaLnBrk="1" latinLnBrk="0" hangingPunct="1">
              <a:defRPr sz="5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618074" algn="l" defTabSz="2809037" rtl="0" eaLnBrk="1" latinLnBrk="0" hangingPunct="1">
              <a:defRPr sz="5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022592" algn="l" defTabSz="2809037" rtl="0" eaLnBrk="1" latinLnBrk="0" hangingPunct="1">
              <a:defRPr sz="5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427110" algn="l" defTabSz="2809037" rtl="0" eaLnBrk="1" latinLnBrk="0" hangingPunct="1">
              <a:defRPr sz="5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831629" algn="l" defTabSz="2809037" rtl="0" eaLnBrk="1" latinLnBrk="0" hangingPunct="1">
              <a:defRPr sz="5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236147" algn="l" defTabSz="2809037" rtl="0" eaLnBrk="1" latinLnBrk="0" hangingPunct="1">
              <a:defRPr sz="5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  <a:spcBef>
                <a:spcPct val="0"/>
              </a:spcBef>
            </a:pPr>
            <a:r>
              <a:rPr lang="fr-BE" altLang="fr-FR" sz="6000" b="1" i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Swetlana Berger </a:t>
            </a:r>
            <a:r>
              <a:rPr lang="fr-BE" altLang="fr-FR" sz="6000" b="1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and Angela Manginelli</a:t>
            </a:r>
            <a:endParaRPr lang="fr-BE" altLang="fr-FR" sz="6000" b="1" i="1" baseline="300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Placeholder 1"/>
          <p:cNvSpPr txBox="1">
            <a:spLocks/>
          </p:cNvSpPr>
          <p:nvPr/>
        </p:nvSpPr>
        <p:spPr>
          <a:xfrm>
            <a:off x="3888253" y="4493792"/>
            <a:ext cx="29730357" cy="9844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2809037" rtl="0" eaLnBrk="1" latinLnBrk="0" hangingPunct="1">
              <a:defRPr sz="3686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04518" algn="l" defTabSz="2809037" rtl="0" eaLnBrk="1" latinLnBrk="0" hangingPunct="1">
              <a:defRPr sz="5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09037" algn="l" defTabSz="2809037" rtl="0" eaLnBrk="1" latinLnBrk="0" hangingPunct="1">
              <a:defRPr sz="5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13555" algn="l" defTabSz="2809037" rtl="0" eaLnBrk="1" latinLnBrk="0" hangingPunct="1">
              <a:defRPr sz="5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618074" algn="l" defTabSz="2809037" rtl="0" eaLnBrk="1" latinLnBrk="0" hangingPunct="1">
              <a:defRPr sz="5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022592" algn="l" defTabSz="2809037" rtl="0" eaLnBrk="1" latinLnBrk="0" hangingPunct="1">
              <a:defRPr sz="5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427110" algn="l" defTabSz="2809037" rtl="0" eaLnBrk="1" latinLnBrk="0" hangingPunct="1">
              <a:defRPr sz="5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831629" algn="l" defTabSz="2809037" rtl="0" eaLnBrk="1" latinLnBrk="0" hangingPunct="1">
              <a:defRPr sz="5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236147" algn="l" defTabSz="2809037" rtl="0" eaLnBrk="1" latinLnBrk="0" hangingPunct="1">
              <a:defRPr sz="5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ct val="0"/>
              </a:spcBef>
            </a:pPr>
            <a:r>
              <a:rPr lang="de-DE" altLang="en-US" sz="48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Non-Clinical </a:t>
            </a:r>
            <a:r>
              <a:rPr lang="de-DE" altLang="en-US" sz="4800" dirty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R&amp;D </a:t>
            </a:r>
            <a:r>
              <a:rPr lang="de-DE" altLang="en-US" sz="48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Statistics</a:t>
            </a:r>
            <a:endParaRPr lang="en-US" altLang="en-US" sz="4800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  <a:p>
            <a:pPr algn="r">
              <a:spcBef>
                <a:spcPct val="0"/>
              </a:spcBef>
            </a:pPr>
            <a:r>
              <a:rPr lang="en-US" altLang="en-US" sz="4800" dirty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GSK Vaccines, Emil-von-Behring-Straße 76, 35041 Marburg, </a:t>
            </a:r>
            <a:r>
              <a:rPr lang="en-US" altLang="en-US" sz="48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Germany</a:t>
            </a:r>
            <a:endParaRPr lang="en-US" altLang="en-US" sz="4800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ounded Rectangle 5">
            <a:hlinkClick r:id="" action="ppaction://hlinkshowjump?jump=nextslide"/>
          </p:cNvPr>
          <p:cNvSpPr/>
          <p:nvPr/>
        </p:nvSpPr>
        <p:spPr>
          <a:xfrm>
            <a:off x="1348812" y="6550374"/>
            <a:ext cx="26620373" cy="4567319"/>
          </a:xfrm>
          <a:prstGeom prst="roundRect">
            <a:avLst>
              <a:gd name="adj" fmla="val 8224"/>
            </a:avLst>
          </a:prstGeom>
          <a:solidFill>
            <a:schemeClr val="accent6">
              <a:lumMod val="20000"/>
              <a:lumOff val="80000"/>
            </a:schemeClr>
          </a:solidFill>
          <a:ln w="63500">
            <a:solidFill>
              <a:schemeClr val="accent6"/>
            </a:solidFill>
          </a:ln>
          <a:effectLst>
            <a:outerShdw blurRad="50800" dist="241300" dir="2700000" algn="ctr" rotWithShape="0">
              <a:schemeClr val="accent6">
                <a:lumMod val="75000"/>
                <a:alpha val="2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2809037"/>
            <a:endParaRPr lang="en-US" sz="5530" dirty="0">
              <a:solidFill>
                <a:srgbClr val="8996A0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172206" y="11508943"/>
            <a:ext cx="8059479" cy="8577685"/>
            <a:chOff x="1446027" y="7179297"/>
            <a:chExt cx="8059479" cy="9662673"/>
          </a:xfrm>
          <a:solidFill>
            <a:srgbClr val="063369"/>
          </a:solidFill>
        </p:grpSpPr>
        <p:sp>
          <p:nvSpPr>
            <p:cNvPr id="15" name="Rounded Rectangle 14">
              <a:hlinkClick r:id="rId3" action="ppaction://hlinksldjump"/>
            </p:cNvPr>
            <p:cNvSpPr/>
            <p:nvPr/>
          </p:nvSpPr>
          <p:spPr>
            <a:xfrm>
              <a:off x="1446027" y="7179297"/>
              <a:ext cx="8059479" cy="9662673"/>
            </a:xfrm>
            <a:prstGeom prst="roundRect">
              <a:avLst>
                <a:gd name="adj" fmla="val 8224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63500">
              <a:solidFill>
                <a:schemeClr val="accent6"/>
              </a:solidFill>
            </a:ln>
            <a:effectLst>
              <a:outerShdw blurRad="50800" dist="241300" dir="2700000" algn="ctr" rotWithShape="0">
                <a:schemeClr val="accent6">
                  <a:lumMod val="75000"/>
                  <a:alpha val="27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2809037"/>
              <a:endParaRPr lang="en-US" sz="5530" dirty="0">
                <a:solidFill>
                  <a:srgbClr val="8996A0"/>
                </a:solidFill>
              </a:endParaRPr>
            </a:p>
          </p:txBody>
        </p:sp>
        <p:sp>
          <p:nvSpPr>
            <p:cNvPr id="16" name="TextBox 15">
              <a:hlinkClick r:id="rId3" action="ppaction://hlinksldjump"/>
            </p:cNvPr>
            <p:cNvSpPr txBox="1"/>
            <p:nvPr/>
          </p:nvSpPr>
          <p:spPr>
            <a:xfrm>
              <a:off x="2391379" y="7231384"/>
              <a:ext cx="6497053" cy="197623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 defTabSz="2809037"/>
              <a:r>
                <a:rPr lang="en-US" sz="5400" b="1" u="sng" dirty="0">
                  <a:solidFill>
                    <a:schemeClr val="accent6">
                      <a:lumMod val="75000"/>
                    </a:schemeClr>
                  </a:solidFill>
                  <a:hlinkClick r:id="rId4" action="ppaction://hlinksldjump"/>
                </a:rPr>
                <a:t>Case Study I: Planning and Evaluation of DoE</a:t>
              </a:r>
              <a:endParaRPr lang="en-US" sz="5400" b="1" u="sng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28576200" y="6550374"/>
            <a:ext cx="8059479" cy="12222419"/>
            <a:chOff x="1446027" y="7179296"/>
            <a:chExt cx="8059479" cy="10390906"/>
          </a:xfrm>
          <a:solidFill>
            <a:srgbClr val="063369"/>
          </a:solidFill>
        </p:grpSpPr>
        <p:sp>
          <p:nvSpPr>
            <p:cNvPr id="46" name="Rounded Rectangle 45"/>
            <p:cNvSpPr/>
            <p:nvPr/>
          </p:nvSpPr>
          <p:spPr>
            <a:xfrm>
              <a:off x="1446027" y="7179296"/>
              <a:ext cx="8059479" cy="10320733"/>
            </a:xfrm>
            <a:prstGeom prst="roundRect">
              <a:avLst>
                <a:gd name="adj" fmla="val 8224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63500" cmpd="sng">
              <a:solidFill>
                <a:schemeClr val="accent6"/>
              </a:solidFill>
            </a:ln>
            <a:effectLst>
              <a:outerShdw blurRad="50800" dist="241300" dir="2700000" algn="ctr" rotWithShape="0">
                <a:schemeClr val="accent6">
                  <a:lumMod val="75000"/>
                  <a:alpha val="27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2809037"/>
              <a:endParaRPr lang="en-US" sz="5530" dirty="0">
                <a:solidFill>
                  <a:srgbClr val="8996A0"/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539701" y="7203025"/>
              <a:ext cx="5462337" cy="78497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63500" cmpd="sng">
              <a:noFill/>
            </a:ln>
          </p:spPr>
          <p:txBody>
            <a:bodyPr wrap="square" rtlCol="0">
              <a:spAutoFit/>
            </a:bodyPr>
            <a:lstStyle/>
            <a:p>
              <a:pPr algn="ctr" defTabSz="2809037"/>
              <a:r>
                <a:rPr lang="en-US" sz="5400" b="1" dirty="0" smtClean="0">
                  <a:solidFill>
                    <a:schemeClr val="accent6">
                      <a:lumMod val="75000"/>
                    </a:schemeClr>
                  </a:solidFill>
                </a:rPr>
                <a:t>Conclusion</a:t>
              </a:r>
              <a:endParaRPr lang="en-US" sz="54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782907" y="7862742"/>
              <a:ext cx="7494476" cy="9707460"/>
            </a:xfrm>
            <a:prstGeom prst="rect">
              <a:avLst/>
            </a:prstGeom>
            <a:noFill/>
            <a:ln w="63500" cmpd="sng">
              <a:noFill/>
            </a:ln>
          </p:spPr>
          <p:txBody>
            <a:bodyPr wrap="square" rtlCol="0">
              <a:spAutoFit/>
            </a:bodyPr>
            <a:lstStyle/>
            <a:p>
              <a:pPr indent="-457200">
                <a:buClr>
                  <a:srgbClr val="FF7800"/>
                </a:buClr>
                <a:buSzPct val="75000"/>
                <a:buBlip>
                  <a:blip r:embed="rId5"/>
                </a:buBlip>
                <a:defRPr/>
              </a:pPr>
              <a:r>
                <a:rPr lang="de-DE" sz="3200" dirty="0" err="1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DoE</a:t>
              </a:r>
              <a:r>
                <a:rPr lang="de-DE" sz="3200" dirty="0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 </a:t>
              </a:r>
              <a:r>
                <a:rPr lang="de-DE" sz="3200" dirty="0" err="1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platform</a:t>
              </a:r>
              <a:r>
                <a:rPr lang="de-DE" sz="3200" dirty="0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  </a:t>
              </a:r>
              <a:r>
                <a:rPr lang="de-DE" sz="3200" dirty="0" err="1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is</a:t>
              </a:r>
              <a:r>
                <a:rPr lang="de-DE" sz="3200" dirty="0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 a powerful </a:t>
              </a:r>
              <a:r>
                <a:rPr lang="de-DE" sz="3200" dirty="0" err="1" smtClean="0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tool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 </a:t>
              </a:r>
              <a:r>
                <a:rPr lang="de-DE" sz="3200" dirty="0" err="1" smtClean="0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for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 </a:t>
              </a:r>
              <a:r>
                <a:rPr lang="de-DE" sz="3200" dirty="0" err="1" smtClean="0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creating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 experimental </a:t>
              </a:r>
              <a:r>
                <a:rPr lang="de-DE" sz="3200" dirty="0" err="1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designs</a:t>
              </a:r>
              <a:r>
                <a:rPr lang="de-DE" sz="3200" dirty="0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  </a:t>
              </a:r>
              <a:r>
                <a:rPr lang="de-DE" sz="3200" dirty="0" err="1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which</a:t>
              </a:r>
              <a:r>
                <a:rPr lang="de-DE" sz="3200" dirty="0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 </a:t>
              </a:r>
              <a:r>
                <a:rPr lang="de-DE" sz="3200" dirty="0" err="1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perfectly</a:t>
              </a:r>
              <a:r>
                <a:rPr lang="de-DE" sz="3200" dirty="0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 fit </a:t>
              </a:r>
              <a:r>
                <a:rPr lang="de-DE" sz="3200" dirty="0" err="1" smtClean="0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the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 </a:t>
              </a:r>
              <a:r>
                <a:rPr lang="de-DE" sz="3200" dirty="0" err="1" smtClean="0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assay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 </a:t>
              </a:r>
              <a:r>
                <a:rPr lang="de-DE" sz="3200" dirty="0" err="1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development</a:t>
              </a:r>
              <a:r>
                <a:rPr lang="de-DE" sz="3200" dirty="0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 </a:t>
              </a:r>
              <a:r>
                <a:rPr lang="de-DE" sz="3200" dirty="0" err="1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specific</a:t>
              </a:r>
              <a:r>
                <a:rPr lang="de-DE" sz="3200" dirty="0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  </a:t>
              </a:r>
              <a:r>
                <a:rPr lang="de-DE" sz="3200" dirty="0" err="1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settings</a:t>
              </a:r>
              <a:endParaRPr lang="de-DE" sz="3200" dirty="0">
                <a:solidFill>
                  <a:schemeClr val="accent1">
                    <a:lumMod val="50000"/>
                  </a:schemeClr>
                </a:solidFill>
                <a:cs typeface="Arial"/>
              </a:endParaRPr>
            </a:p>
            <a:p>
              <a:pPr indent="-457200">
                <a:buClr>
                  <a:srgbClr val="FF7800"/>
                </a:buClr>
                <a:buSzPct val="75000"/>
                <a:buBlip>
                  <a:blip r:embed="rId5"/>
                </a:buBlip>
                <a:defRPr/>
              </a:pPr>
              <a:r>
                <a:rPr lang="de-DE" sz="3200" dirty="0" err="1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Especially</a:t>
              </a:r>
              <a:r>
                <a:rPr lang="de-DE" sz="3200" dirty="0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 </a:t>
              </a:r>
              <a:r>
                <a:rPr lang="de-DE" sz="3200" dirty="0" err="1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helpful</a:t>
              </a:r>
              <a:r>
                <a:rPr lang="de-DE" sz="3200" dirty="0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 </a:t>
              </a:r>
              <a:r>
                <a:rPr lang="de-DE" sz="3200" dirty="0" err="1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is</a:t>
              </a:r>
              <a:r>
                <a:rPr lang="de-DE" sz="3200" dirty="0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  </a:t>
              </a:r>
              <a:r>
                <a:rPr lang="de-DE" sz="3200" dirty="0" err="1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the</a:t>
              </a:r>
              <a:r>
                <a:rPr lang="de-DE" sz="3200" dirty="0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 </a:t>
              </a:r>
              <a:r>
                <a:rPr lang="de-DE" sz="3200" i="1" dirty="0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Custom Design </a:t>
              </a:r>
              <a:r>
                <a:rPr lang="de-DE" sz="3200" dirty="0" err="1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function</a:t>
              </a:r>
              <a:r>
                <a:rPr lang="de-DE" sz="3200" dirty="0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, </a:t>
              </a:r>
              <a:r>
                <a:rPr lang="de-DE" sz="3200" dirty="0" err="1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enabling</a:t>
              </a:r>
              <a:r>
                <a:rPr lang="de-DE" sz="3200" dirty="0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 </a:t>
              </a:r>
              <a:r>
                <a:rPr lang="de-DE" sz="3200" dirty="0" err="1" smtClean="0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to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 </a:t>
              </a:r>
              <a:r>
                <a:rPr lang="de-DE" sz="3200" dirty="0" err="1" smtClean="0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construct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 </a:t>
              </a:r>
              <a:r>
                <a:rPr lang="de-DE" sz="3200" dirty="0" err="1" smtClean="0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specific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 </a:t>
              </a:r>
              <a:r>
                <a:rPr lang="de-DE" sz="3200" dirty="0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design </a:t>
              </a:r>
              <a:r>
                <a:rPr lang="de-DE" sz="3200" dirty="0" err="1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solutions</a:t>
              </a:r>
              <a:endParaRPr lang="de-DE" sz="3200" dirty="0">
                <a:solidFill>
                  <a:schemeClr val="accent1">
                    <a:lumMod val="50000"/>
                  </a:schemeClr>
                </a:solidFill>
                <a:cs typeface="Arial"/>
              </a:endParaRPr>
            </a:p>
            <a:p>
              <a:pPr indent="-457200">
                <a:buClr>
                  <a:srgbClr val="FF7800"/>
                </a:buClr>
                <a:buSzPct val="75000"/>
                <a:buBlip>
                  <a:blip r:embed="rId5"/>
                </a:buBlip>
                <a:defRPr/>
              </a:pPr>
              <a:r>
                <a:rPr lang="de-DE" sz="3200" dirty="0" err="1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For</a:t>
              </a:r>
              <a:r>
                <a:rPr lang="de-DE" sz="3200" dirty="0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 design </a:t>
              </a:r>
              <a:r>
                <a:rPr lang="de-DE" sz="3200" dirty="0" err="1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candidates</a:t>
              </a:r>
              <a:r>
                <a:rPr lang="de-DE" sz="3200" dirty="0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 </a:t>
              </a:r>
              <a:r>
                <a:rPr lang="de-DE" sz="3200" dirty="0" err="1" smtClean="0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diagnostic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 </a:t>
              </a:r>
              <a:r>
                <a:rPr lang="de-DE" sz="3200" dirty="0" err="1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tools</a:t>
              </a:r>
              <a:r>
                <a:rPr lang="de-DE" sz="3200" dirty="0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 </a:t>
              </a:r>
              <a:r>
                <a:rPr lang="de-DE" sz="3200" dirty="0" err="1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enable</a:t>
              </a:r>
              <a:r>
                <a:rPr lang="de-DE" sz="3200" dirty="0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 </a:t>
              </a:r>
              <a:r>
                <a:rPr lang="de-DE" sz="3200" dirty="0" err="1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evaluation</a:t>
              </a:r>
              <a:r>
                <a:rPr lang="de-DE" sz="3200" dirty="0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 </a:t>
              </a:r>
              <a:r>
                <a:rPr lang="de-DE" sz="3200" dirty="0" err="1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of</a:t>
              </a:r>
              <a:r>
                <a:rPr lang="de-DE" sz="3200" dirty="0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 </a:t>
              </a:r>
              <a:r>
                <a:rPr lang="de-DE" sz="3200" dirty="0" err="1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the</a:t>
              </a:r>
              <a:r>
                <a:rPr lang="de-DE" sz="3200" dirty="0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 </a:t>
              </a:r>
              <a:r>
                <a:rPr lang="de-DE" sz="3200" dirty="0" err="1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quality</a:t>
              </a:r>
              <a:r>
                <a:rPr lang="de-DE" sz="3200" dirty="0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, design </a:t>
              </a:r>
              <a:r>
                <a:rPr lang="de-DE" sz="3200" dirty="0" err="1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can</a:t>
              </a:r>
              <a:r>
                <a:rPr lang="de-DE" sz="3200" dirty="0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 </a:t>
              </a:r>
              <a:r>
                <a:rPr lang="de-DE" sz="3200" dirty="0" err="1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be</a:t>
              </a:r>
              <a:r>
                <a:rPr lang="de-DE" sz="3200" dirty="0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  </a:t>
              </a:r>
              <a:r>
                <a:rPr lang="de-DE" sz="3200" dirty="0" err="1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adjusted</a:t>
              </a:r>
              <a:r>
                <a:rPr lang="de-DE" sz="3200" dirty="0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  (e.g. adding runs)  to be able to 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meet </a:t>
              </a:r>
              <a:r>
                <a:rPr lang="de-DE" sz="3200" dirty="0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the targeted explanatory 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  <a:cs typeface="Arial"/>
                </a:rPr>
                <a:t>power</a:t>
              </a:r>
            </a:p>
            <a:p>
              <a:pPr indent="-457200">
                <a:buClr>
                  <a:srgbClr val="FF7800"/>
                </a:buClr>
                <a:buSzPct val="75000"/>
                <a:buBlip>
                  <a:blip r:embed="rId5"/>
                </a:buBlip>
                <a:defRPr/>
              </a:pPr>
              <a:r>
                <a:rPr lang="de-DE" sz="3200" dirty="0">
                  <a:solidFill>
                    <a:schemeClr val="accent1">
                      <a:lumMod val="50000"/>
                    </a:schemeClr>
                  </a:solidFill>
                </a:rPr>
                <a:t>The whole 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  <a:t>analysis </a:t>
              </a:r>
              <a:r>
                <a:rPr lang="de-DE" sz="3200" dirty="0">
                  <a:solidFill>
                    <a:schemeClr val="accent1">
                      <a:lumMod val="50000"/>
                    </a:schemeClr>
                  </a:solidFill>
                </a:rPr>
                <a:t>was performed  using the JSL 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  <a:t>scripting:  </a:t>
              </a:r>
              <a:r>
                <a:rPr lang="de-DE" sz="3200" dirty="0" err="1" smtClean="0">
                  <a:solidFill>
                    <a:schemeClr val="accent1">
                      <a:lumMod val="50000"/>
                    </a:schemeClr>
                  </a:solidFill>
                </a:rPr>
                <a:t>from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de-DE" sz="3200" dirty="0" err="1" smtClean="0">
                  <a:solidFill>
                    <a:schemeClr val="accent1">
                      <a:lumMod val="50000"/>
                    </a:schemeClr>
                  </a:solidFill>
                </a:rPr>
                <a:t>the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de-DE" sz="3200" dirty="0" err="1" smtClean="0">
                  <a:solidFill>
                    <a:schemeClr val="accent1">
                      <a:lumMod val="50000"/>
                    </a:schemeClr>
                  </a:solidFill>
                </a:rPr>
                <a:t>data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de-DE" sz="3200" dirty="0" err="1" smtClean="0">
                  <a:solidFill>
                    <a:schemeClr val="accent1">
                      <a:lumMod val="50000"/>
                    </a:schemeClr>
                  </a:solidFill>
                </a:rPr>
                <a:t>import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de-DE" sz="3200" dirty="0" err="1" smtClean="0">
                  <a:solidFill>
                    <a:schemeClr val="accent1">
                      <a:lumMod val="50000"/>
                    </a:schemeClr>
                  </a:solidFill>
                </a:rPr>
                <a:t>and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de-DE" sz="3200" dirty="0" err="1" smtClean="0">
                  <a:solidFill>
                    <a:schemeClr val="accent1">
                      <a:lumMod val="50000"/>
                    </a:schemeClr>
                  </a:solidFill>
                </a:rPr>
                <a:t>preparation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de-DE" sz="3200" dirty="0" err="1" smtClean="0">
                  <a:solidFill>
                    <a:schemeClr val="accent1">
                      <a:lumMod val="50000"/>
                    </a:schemeClr>
                  </a:solidFill>
                </a:rPr>
                <a:t>to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de-DE" sz="3200" dirty="0" err="1" smtClean="0">
                  <a:solidFill>
                    <a:schemeClr val="accent1">
                      <a:lumMod val="50000"/>
                    </a:schemeClr>
                  </a:solidFill>
                </a:rPr>
                <a:t>the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de-DE" sz="3200" dirty="0" err="1" smtClean="0">
                  <a:solidFill>
                    <a:schemeClr val="accent1">
                      <a:lumMod val="50000"/>
                    </a:schemeClr>
                  </a:solidFill>
                </a:rPr>
                <a:t>graphical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de-DE" sz="3200" dirty="0" err="1" smtClean="0">
                  <a:solidFill>
                    <a:schemeClr val="accent1">
                      <a:lumMod val="50000"/>
                    </a:schemeClr>
                  </a:solidFill>
                </a:rPr>
                <a:t>representation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de-DE" sz="3200" dirty="0" err="1" smtClean="0">
                  <a:solidFill>
                    <a:schemeClr val="accent1">
                      <a:lumMod val="50000"/>
                    </a:schemeClr>
                  </a:solidFill>
                </a:rPr>
                <a:t>of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de-DE" sz="3200" dirty="0" err="1" smtClean="0">
                  <a:solidFill>
                    <a:schemeClr val="accent1">
                      <a:lumMod val="50000"/>
                    </a:schemeClr>
                  </a:solidFill>
                </a:rPr>
                <a:t>the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de-DE" sz="3200" dirty="0" err="1" smtClean="0">
                  <a:solidFill>
                    <a:schemeClr val="accent1">
                      <a:lumMod val="50000"/>
                    </a:schemeClr>
                  </a:solidFill>
                </a:rPr>
                <a:t>outcome</a:t>
              </a:r>
              <a:endParaRPr lang="de-DE" sz="3200" dirty="0" smtClean="0">
                <a:solidFill>
                  <a:schemeClr val="accent1">
                    <a:lumMod val="50000"/>
                  </a:schemeClr>
                </a:solidFill>
              </a:endParaRPr>
            </a:p>
            <a:p>
              <a:pPr indent="-457200">
                <a:buClr>
                  <a:srgbClr val="FF7800"/>
                </a:buClr>
                <a:buSzPct val="75000"/>
                <a:buBlip>
                  <a:blip r:embed="rId5"/>
                </a:buBlip>
                <a:defRPr/>
              </a:pP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  <a:t>A </a:t>
              </a:r>
              <a:r>
                <a:rPr lang="de-DE" sz="3200" dirty="0" err="1" smtClean="0">
                  <a:solidFill>
                    <a:schemeClr val="accent1">
                      <a:lumMod val="50000"/>
                    </a:schemeClr>
                  </a:solidFill>
                </a:rPr>
                <a:t>combination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de-DE" sz="3200" dirty="0" err="1" smtClean="0">
                  <a:solidFill>
                    <a:schemeClr val="accent1">
                      <a:lumMod val="50000"/>
                    </a:schemeClr>
                  </a:solidFill>
                </a:rPr>
                <a:t>of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de-DE" sz="3200" dirty="0" err="1" smtClean="0">
                  <a:solidFill>
                    <a:schemeClr val="accent1">
                      <a:lumMod val="50000"/>
                    </a:schemeClr>
                  </a:solidFill>
                </a:rPr>
                <a:t>basic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de-DE" sz="3200" dirty="0">
                  <a:solidFill>
                    <a:schemeClr val="accent1">
                      <a:lumMod val="50000"/>
                    </a:schemeClr>
                  </a:solidFill>
                </a:rPr>
                <a:t>functions such as </a:t>
              </a:r>
              <a:r>
                <a:rPr lang="en-US" sz="3200" i="1" dirty="0">
                  <a:solidFill>
                    <a:schemeClr val="accent1">
                      <a:lumMod val="50000"/>
                    </a:schemeClr>
                  </a:solidFill>
                </a:rPr>
                <a:t>Graph Builder, Tabulate, Summary 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  <a:t>was </a:t>
              </a:r>
              <a:r>
                <a:rPr lang="de-DE" sz="3200" dirty="0" err="1" smtClean="0">
                  <a:solidFill>
                    <a:schemeClr val="accent1">
                      <a:lumMod val="50000"/>
                    </a:schemeClr>
                  </a:solidFill>
                </a:rPr>
                <a:t>used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de-DE" sz="3200" dirty="0" err="1" smtClean="0">
                  <a:solidFill>
                    <a:schemeClr val="accent1">
                      <a:lumMod val="50000"/>
                    </a:schemeClr>
                  </a:solidFill>
                </a:rPr>
                <a:t>to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de-DE" sz="3200" dirty="0" err="1" smtClean="0">
                  <a:solidFill>
                    <a:schemeClr val="accent1">
                      <a:lumMod val="50000"/>
                    </a:schemeClr>
                  </a:solidFill>
                </a:rPr>
                <a:t>perform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de-DE" sz="3200" dirty="0" err="1" smtClean="0">
                  <a:solidFill>
                    <a:schemeClr val="accent1">
                      <a:lumMod val="50000"/>
                    </a:schemeClr>
                  </a:solidFill>
                </a:rPr>
                <a:t>the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de-DE" sz="3200" dirty="0" err="1" smtClean="0">
                  <a:solidFill>
                    <a:schemeClr val="accent1">
                      <a:lumMod val="50000"/>
                    </a:schemeClr>
                  </a:solidFill>
                </a:rPr>
                <a:t>contingency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de-DE" sz="3200" dirty="0" err="1" smtClean="0">
                  <a:solidFill>
                    <a:schemeClr val="accent1">
                      <a:lumMod val="50000"/>
                    </a:schemeClr>
                  </a:solidFill>
                </a:rPr>
                <a:t>analyses</a:t>
              </a:r>
              <a:endParaRPr lang="de-DE" sz="3200" dirty="0" smtClean="0">
                <a:solidFill>
                  <a:schemeClr val="accent1">
                    <a:lumMod val="50000"/>
                  </a:schemeClr>
                </a:solidFill>
              </a:endParaRPr>
            </a:p>
            <a:p>
              <a:pPr indent="-457200">
                <a:buClr>
                  <a:srgbClr val="FF7800"/>
                </a:buClr>
                <a:buSzPct val="75000"/>
                <a:buBlip>
                  <a:blip r:embed="rId5"/>
                </a:buBlip>
                <a:defRPr/>
              </a:pP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  <a:t>JSL </a:t>
              </a:r>
              <a:r>
                <a:rPr lang="de-DE" sz="3200" dirty="0">
                  <a:solidFill>
                    <a:schemeClr val="accent1">
                      <a:lumMod val="50000"/>
                    </a:schemeClr>
                  </a:solidFill>
                </a:rPr>
                <a:t>scripting is a powerful tool, especially if  the analysis 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  <a:t>is  performed repeatedly</a:t>
              </a:r>
            </a:p>
            <a:p>
              <a:pPr indent="-457200">
                <a:buClr>
                  <a:srgbClr val="FF7800"/>
                </a:buClr>
                <a:buSzPct val="75000"/>
                <a:buBlip>
                  <a:blip r:embed="rId5"/>
                </a:buBlip>
                <a:defRPr/>
              </a:pPr>
              <a:r>
                <a:rPr lang="de-DE" sz="3200" dirty="0">
                  <a:solidFill>
                    <a:schemeClr val="accent1">
                      <a:lumMod val="50000"/>
                    </a:schemeClr>
                  </a:solidFill>
                </a:rPr>
                <a:t>No significant impact of sample or bacterial loading time on measurements of test </a:t>
              </a:r>
              <a:r>
                <a:rPr lang="de-DE" sz="3200" dirty="0" err="1">
                  <a:solidFill>
                    <a:schemeClr val="accent1">
                      <a:lumMod val="50000"/>
                    </a:schemeClr>
                  </a:solidFill>
                </a:rPr>
                <a:t>samples</a:t>
              </a:r>
              <a:r>
                <a:rPr lang="de-DE" sz="3200" dirty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  <a:t>was </a:t>
              </a:r>
              <a:r>
                <a:rPr lang="de-DE" sz="3200" dirty="0" err="1" smtClean="0">
                  <a:solidFill>
                    <a:schemeClr val="accent1">
                      <a:lumMod val="50000"/>
                    </a:schemeClr>
                  </a:solidFill>
                </a:rPr>
                <a:t>detected</a:t>
              </a:r>
              <a:endParaRPr lang="de-DE" sz="3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0745848" y="20248627"/>
            <a:ext cx="17830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cap="small" spc="450" dirty="0" smtClean="0">
                <a:solidFill>
                  <a:schemeClr val="accent6">
                    <a:lumMod val="75000"/>
                  </a:schemeClr>
                </a:solidFill>
                <a:latin typeface="Albany AMT" panose="020B0604020202020204" pitchFamily="34" charset="0"/>
                <a:cs typeface="Albany AMT" panose="020B0604020202020204" pitchFamily="34" charset="0"/>
              </a:rPr>
              <a:t>JMP </a:t>
            </a:r>
            <a:r>
              <a:rPr lang="en-US" sz="3600" b="1" cap="small" spc="450" dirty="0">
                <a:solidFill>
                  <a:schemeClr val="accent6">
                    <a:lumMod val="75000"/>
                  </a:schemeClr>
                </a:solidFill>
                <a:latin typeface="Albany AMT" panose="020B0604020202020204" pitchFamily="34" charset="0"/>
                <a:cs typeface="Albany AMT" panose="020B0604020202020204" pitchFamily="34" charset="0"/>
              </a:rPr>
              <a:t>Discovery Summit Europe 2018</a:t>
            </a:r>
          </a:p>
        </p:txBody>
      </p:sp>
      <p:sp>
        <p:nvSpPr>
          <p:cNvPr id="3" name="TextBox 2">
            <a:hlinkClick r:id="rId3" action="ppaction://hlinksldjump"/>
          </p:cNvPr>
          <p:cNvSpPr txBox="1"/>
          <p:nvPr/>
        </p:nvSpPr>
        <p:spPr>
          <a:xfrm>
            <a:off x="1252157" y="13066125"/>
            <a:ext cx="7979528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>
              <a:buClr>
                <a:srgbClr val="FF7800"/>
              </a:buClr>
              <a:buSzPct val="75000"/>
              <a:buBlip>
                <a:blip r:embed="rId5"/>
              </a:buBlip>
              <a:defRPr/>
            </a:pPr>
            <a:r>
              <a:rPr lang="en-US" altLang="fr-FR" sz="3200" dirty="0" smtClean="0">
                <a:solidFill>
                  <a:schemeClr val="accent1">
                    <a:lumMod val="50000"/>
                  </a:schemeClr>
                </a:solidFill>
              </a:rPr>
              <a:t> During the development of a </a:t>
            </a:r>
            <a:r>
              <a:rPr lang="en-US" altLang="fr-FR" sz="3200" i="1" dirty="0" smtClean="0">
                <a:solidFill>
                  <a:schemeClr val="accent1">
                    <a:lumMod val="50000"/>
                  </a:schemeClr>
                </a:solidFill>
              </a:rPr>
              <a:t>Group B Streptoccocus</a:t>
            </a:r>
            <a:r>
              <a:rPr lang="en-US" altLang="fr-FR" sz="3200" dirty="0" smtClean="0">
                <a:solidFill>
                  <a:schemeClr val="accent1">
                    <a:lumMod val="50000"/>
                  </a:schemeClr>
                </a:solidFill>
              </a:rPr>
              <a:t> Multiplex ELISA assay</a:t>
            </a:r>
            <a:r>
              <a:rPr lang="en-US" altLang="fr-FR" sz="3200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altLang="fr-FR" sz="3200" dirty="0" smtClean="0">
                <a:solidFill>
                  <a:schemeClr val="accent1">
                    <a:lumMod val="50000"/>
                  </a:schemeClr>
                </a:solidFill>
              </a:rPr>
              <a:t> the experimental </a:t>
            </a:r>
            <a:r>
              <a:rPr lang="en-US" altLang="fr-FR" sz="3200" dirty="0">
                <a:solidFill>
                  <a:schemeClr val="accent1">
                    <a:lumMod val="50000"/>
                  </a:schemeClr>
                </a:solidFill>
              </a:rPr>
              <a:t>conditions </a:t>
            </a:r>
            <a:r>
              <a:rPr lang="en-US" altLang="fr-FR" sz="3200" dirty="0" smtClean="0">
                <a:solidFill>
                  <a:schemeClr val="accent1">
                    <a:lumMod val="50000"/>
                  </a:schemeClr>
                </a:solidFill>
              </a:rPr>
              <a:t> must </a:t>
            </a:r>
            <a:r>
              <a:rPr lang="en-US" altLang="fr-FR" sz="3200" dirty="0">
                <a:solidFill>
                  <a:schemeClr val="accent1">
                    <a:lumMod val="50000"/>
                  </a:schemeClr>
                </a:solidFill>
              </a:rPr>
              <a:t>be </a:t>
            </a:r>
            <a:r>
              <a:rPr lang="en-US" altLang="fr-FR" sz="3200" dirty="0" smtClean="0">
                <a:solidFill>
                  <a:schemeClr val="accent1">
                    <a:lumMod val="50000"/>
                  </a:schemeClr>
                </a:solidFill>
              </a:rPr>
              <a:t>optimized</a:t>
            </a:r>
            <a:endParaRPr lang="en-US" altLang="fr-FR" sz="3200" dirty="0">
              <a:solidFill>
                <a:schemeClr val="accent1">
                  <a:lumMod val="50000"/>
                </a:schemeClr>
              </a:solidFill>
            </a:endParaRPr>
          </a:p>
          <a:p>
            <a:pPr indent="-457200">
              <a:buClr>
                <a:srgbClr val="FF7800"/>
              </a:buClr>
              <a:buSzPct val="75000"/>
              <a:buBlip>
                <a:blip r:embed="rId5"/>
              </a:buBlip>
              <a:defRPr/>
            </a:pPr>
            <a:r>
              <a:rPr lang="de-DE" altLang="fr-FR" sz="3200" dirty="0" smtClean="0">
                <a:solidFill>
                  <a:schemeClr val="accent1">
                    <a:lumMod val="50000"/>
                  </a:schemeClr>
                </a:solidFill>
              </a:rPr>
              <a:t> Using DoE  </a:t>
            </a:r>
            <a:r>
              <a:rPr lang="en-US" altLang="fr-FR" sz="3200" dirty="0" smtClean="0">
                <a:solidFill>
                  <a:schemeClr val="accent1">
                    <a:lumMod val="50000"/>
                  </a:schemeClr>
                </a:solidFill>
              </a:rPr>
              <a:t>several </a:t>
            </a:r>
            <a:r>
              <a:rPr lang="en-US" altLang="fr-FR" sz="3200" dirty="0">
                <a:solidFill>
                  <a:schemeClr val="accent1">
                    <a:lumMod val="50000"/>
                  </a:schemeClr>
                </a:solidFill>
              </a:rPr>
              <a:t>c</a:t>
            </a:r>
            <a:r>
              <a:rPr lang="de-DE" altLang="fr-FR" sz="3200" dirty="0">
                <a:solidFill>
                  <a:schemeClr val="accent1">
                    <a:lumMod val="50000"/>
                  </a:schemeClr>
                </a:solidFill>
              </a:rPr>
              <a:t>ombinations of influential </a:t>
            </a:r>
            <a:r>
              <a:rPr lang="de-DE" altLang="fr-FR" sz="3200" dirty="0" err="1">
                <a:solidFill>
                  <a:schemeClr val="accent1">
                    <a:lumMod val="50000"/>
                  </a:schemeClr>
                </a:solidFill>
              </a:rPr>
              <a:t>factors</a:t>
            </a:r>
            <a:r>
              <a:rPr lang="de-DE" altLang="fr-FR" sz="3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altLang="fr-FR" sz="3200" dirty="0" smtClean="0">
                <a:solidFill>
                  <a:schemeClr val="accent1">
                    <a:lumMod val="50000"/>
                  </a:schemeClr>
                </a:solidFill>
              </a:rPr>
              <a:t> (</a:t>
            </a:r>
            <a:r>
              <a:rPr lang="de-DE" altLang="fr-FR" sz="3200" dirty="0" err="1" smtClean="0">
                <a:solidFill>
                  <a:schemeClr val="accent1">
                    <a:lumMod val="50000"/>
                  </a:schemeClr>
                </a:solidFill>
              </a:rPr>
              <a:t>incubation</a:t>
            </a:r>
            <a:r>
              <a:rPr lang="de-DE" altLang="fr-FR" sz="3200" dirty="0" smtClean="0">
                <a:solidFill>
                  <a:schemeClr val="accent1">
                    <a:lumMod val="50000"/>
                  </a:schemeClr>
                </a:solidFill>
              </a:rPr>
              <a:t> time </a:t>
            </a:r>
            <a:r>
              <a:rPr lang="de-DE" altLang="fr-FR" sz="3200" dirty="0" err="1" smtClean="0">
                <a:solidFill>
                  <a:schemeClr val="accent1">
                    <a:lumMod val="50000"/>
                  </a:schemeClr>
                </a:solidFill>
              </a:rPr>
              <a:t>of</a:t>
            </a:r>
            <a:r>
              <a:rPr lang="de-DE" altLang="fr-FR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altLang="fr-FR" sz="3200" dirty="0" err="1" smtClean="0">
                <a:solidFill>
                  <a:schemeClr val="accent1">
                    <a:lumMod val="50000"/>
                  </a:schemeClr>
                </a:solidFill>
              </a:rPr>
              <a:t>samples</a:t>
            </a:r>
            <a:r>
              <a:rPr lang="de-DE" altLang="fr-FR" sz="3200" dirty="0" smtClean="0">
                <a:solidFill>
                  <a:schemeClr val="accent1">
                    <a:lumMod val="50000"/>
                  </a:schemeClr>
                </a:solidFill>
              </a:rPr>
              <a:t>, incubation time or concentration of 2</a:t>
            </a:r>
            <a:r>
              <a:rPr lang="de-DE" altLang="fr-FR" sz="3200" baseline="30000" dirty="0" smtClean="0">
                <a:solidFill>
                  <a:schemeClr val="accent1">
                    <a:lumMod val="50000"/>
                  </a:schemeClr>
                </a:solidFill>
              </a:rPr>
              <a:t>nd</a:t>
            </a:r>
            <a:r>
              <a:rPr lang="de-DE" altLang="fr-FR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altLang="fr-FR" sz="3200" dirty="0" err="1" smtClean="0">
                <a:solidFill>
                  <a:schemeClr val="accent1">
                    <a:lumMod val="50000"/>
                  </a:schemeClr>
                </a:solidFill>
              </a:rPr>
              <a:t>antibody</a:t>
            </a:r>
            <a:r>
              <a:rPr lang="de-DE" altLang="fr-FR" sz="3200" dirty="0" smtClean="0">
                <a:solidFill>
                  <a:schemeClr val="accent1">
                    <a:lumMod val="50000"/>
                  </a:schemeClr>
                </a:solidFill>
              </a:rPr>
              <a:t>…) </a:t>
            </a:r>
            <a:r>
              <a:rPr lang="de-DE" altLang="fr-FR" sz="3200" dirty="0" err="1" smtClean="0">
                <a:solidFill>
                  <a:schemeClr val="accent1">
                    <a:lumMod val="50000"/>
                  </a:schemeClr>
                </a:solidFill>
              </a:rPr>
              <a:t>are</a:t>
            </a:r>
            <a:r>
              <a:rPr lang="de-DE" altLang="fr-FR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altLang="fr-FR" sz="3200" dirty="0" err="1" smtClean="0">
                <a:solidFill>
                  <a:schemeClr val="accent1">
                    <a:lumMod val="50000"/>
                  </a:schemeClr>
                </a:solidFill>
              </a:rPr>
              <a:t>systematically</a:t>
            </a:r>
            <a:r>
              <a:rPr lang="de-DE" altLang="fr-FR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altLang="fr-FR" sz="3200" dirty="0" err="1" smtClean="0">
                <a:solidFill>
                  <a:schemeClr val="accent1">
                    <a:lumMod val="50000"/>
                  </a:schemeClr>
                </a:solidFill>
              </a:rPr>
              <a:t>investigated</a:t>
            </a:r>
            <a:r>
              <a:rPr lang="de-DE" altLang="fr-FR" sz="3200" dirty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de-DE" altLang="fr-FR" sz="3200" dirty="0" smtClean="0">
                <a:solidFill>
                  <a:schemeClr val="accent1">
                    <a:lumMod val="50000"/>
                  </a:schemeClr>
                </a:solidFill>
              </a:rPr>
              <a:t>Compared to full factorial design, the use of  Optimal DoE  allows</a:t>
            </a:r>
            <a:r>
              <a:rPr lang="de-DE" altLang="fr-FR" sz="3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altLang="fr-FR" sz="3200" dirty="0" smtClean="0">
                <a:solidFill>
                  <a:schemeClr val="accent1">
                    <a:lumMod val="50000"/>
                  </a:schemeClr>
                </a:solidFill>
              </a:rPr>
              <a:t>to minimize needed resources  without reducing the predictive power of the experiment</a:t>
            </a:r>
          </a:p>
          <a:p>
            <a:pPr indent="-457200">
              <a:buClr>
                <a:srgbClr val="FF7800"/>
              </a:buClr>
              <a:buSzPct val="75000"/>
              <a:buBlip>
                <a:blip r:embed="rId5"/>
              </a:buBlip>
              <a:defRPr/>
            </a:pPr>
            <a:r>
              <a:rPr lang="en-US" altLang="fr-FR" sz="3200" dirty="0">
                <a:solidFill>
                  <a:schemeClr val="accent1">
                    <a:lumMod val="50000"/>
                  </a:schemeClr>
                </a:solidFill>
              </a:rPr>
              <a:t>A targeted power design was implemented by including in the model previous knowledge on responses (e.g. inter-</a:t>
            </a:r>
            <a:r>
              <a:rPr lang="en-US" altLang="fr-FR" sz="3200" dirty="0" err="1">
                <a:solidFill>
                  <a:schemeClr val="accent1">
                    <a:lumMod val="50000"/>
                  </a:schemeClr>
                </a:solidFill>
              </a:rPr>
              <a:t>dilutional</a:t>
            </a:r>
            <a:r>
              <a:rPr lang="en-US" altLang="fr-FR" sz="3200" dirty="0">
                <a:solidFill>
                  <a:schemeClr val="accent1">
                    <a:lumMod val="50000"/>
                  </a:schemeClr>
                </a:solidFill>
              </a:rPr>
              <a:t> CV) </a:t>
            </a:r>
            <a:endParaRPr lang="de-DE" altLang="fr-FR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1" name="Rounded Rectangle 20">
            <a:hlinkClick r:id="rId3" action="ppaction://hlinksldjump"/>
          </p:cNvPr>
          <p:cNvSpPr/>
          <p:nvPr/>
        </p:nvSpPr>
        <p:spPr>
          <a:xfrm>
            <a:off x="15446187" y="11508944"/>
            <a:ext cx="7960141" cy="857768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63500">
            <a:solidFill>
              <a:schemeClr val="accent6"/>
            </a:solidFill>
          </a:ln>
          <a:effectLst>
            <a:outerShdw blurRad="50800" dist="241300" dir="2700000" rotWithShape="0">
              <a:schemeClr val="accent6">
                <a:lumMod val="75000"/>
                <a:alpha val="27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>
              <a:buClr>
                <a:srgbClr val="FF7800"/>
              </a:buClr>
              <a:buSzPct val="75000"/>
              <a:buBlip>
                <a:blip r:embed="rId5"/>
              </a:buBlip>
              <a:defRPr/>
            </a:pPr>
            <a:endParaRPr lang="en-US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indent="457200">
              <a:buClr>
                <a:srgbClr val="FF7800"/>
              </a:buClr>
              <a:buSzPct val="75000"/>
              <a:buBlip>
                <a:blip r:embed="rId5"/>
              </a:buBlip>
              <a:defRPr/>
            </a:pPr>
            <a:endParaRPr lang="en-US" sz="32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Clr>
                <a:srgbClr val="FF7800"/>
              </a:buClr>
              <a:buSzPct val="75000"/>
              <a:defRPr/>
            </a:pPr>
            <a:endParaRPr lang="de-DE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Clr>
                <a:srgbClr val="FF7800"/>
              </a:buClr>
              <a:buSzPct val="75000"/>
              <a:defRPr/>
            </a:pPr>
            <a:endParaRPr lang="de-DE" sz="32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Clr>
                <a:srgbClr val="FF7800"/>
              </a:buClr>
              <a:buSzPct val="75000"/>
              <a:defRPr/>
            </a:pPr>
            <a:endParaRPr lang="de-DE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Clr>
                <a:srgbClr val="FF7800"/>
              </a:buClr>
              <a:buSzPct val="75000"/>
              <a:defRPr/>
            </a:pPr>
            <a:endParaRPr lang="en-US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indent="457200">
              <a:buClr>
                <a:srgbClr val="FF7800"/>
              </a:buClr>
              <a:buSzPct val="75000"/>
              <a:buBlip>
                <a:blip r:embed="rId5"/>
              </a:buBlip>
              <a:defRPr/>
            </a:pP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The 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endogenous complement human Serum Bactericidal Assay (enc-hSBA) is a qualitative assay, used to determine the effectiveness of vaccines against </a:t>
            </a:r>
            <a:r>
              <a:rPr lang="en-US" sz="3200" i="1" dirty="0">
                <a:solidFill>
                  <a:schemeClr val="accent1">
                    <a:lumMod val="50000"/>
                  </a:schemeClr>
                </a:solidFill>
              </a:rPr>
              <a:t>Neisseria meningitidis serogroup B 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strains  </a:t>
            </a:r>
          </a:p>
          <a:p>
            <a:pPr indent="457200">
              <a:buClr>
                <a:srgbClr val="FF7800"/>
              </a:buClr>
              <a:buSzPct val="75000"/>
              <a:buBlip>
                <a:blip r:embed="rId5"/>
              </a:buBlip>
              <a:defRPr/>
            </a:pP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Human samples and living bacteria are manually loaded on </a:t>
            </a:r>
            <a:r>
              <a:rPr lang="en-US" sz="3200" dirty="0" err="1" smtClean="0">
                <a:solidFill>
                  <a:schemeClr val="accent1">
                    <a:lumMod val="50000"/>
                  </a:schemeClr>
                </a:solidFill>
              </a:rPr>
              <a:t>microtiter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 plates; 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up to 69 samples can be analyzed per test. Titer  “&lt;4”, “4 “ 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and  “8” 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are possible 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outcome of the test</a:t>
            </a:r>
          </a:p>
          <a:p>
            <a:pPr indent="457200">
              <a:buClr>
                <a:srgbClr val="FF7800"/>
              </a:buClr>
              <a:buSzPct val="75000"/>
              <a:buBlip>
                <a:blip r:embed="rId5"/>
              </a:buBlip>
              <a:defRPr/>
            </a:pP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The impact of variations in sample 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loading time 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and bacteria 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loading 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time  on measured titers was investigated.</a:t>
            </a:r>
            <a:endParaRPr lang="en-US" sz="3200" dirty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defTabSz="2809037">
              <a:buFont typeface="Arial" charset="0"/>
              <a:buChar char="•"/>
            </a:pPr>
            <a:endParaRPr lang="en-US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defTabSz="2809037">
              <a:buFont typeface="Arial" charset="0"/>
              <a:buChar char="•"/>
            </a:pPr>
            <a:endParaRPr lang="en-US" sz="3200" dirty="0">
              <a:solidFill>
                <a:srgbClr val="8996A0"/>
              </a:solidFill>
            </a:endParaRPr>
          </a:p>
          <a:p>
            <a:endParaRPr lang="en-US" sz="3200" dirty="0">
              <a:solidFill>
                <a:srgbClr val="8996A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070883" y="11675228"/>
            <a:ext cx="4588116" cy="84113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000" algn="ctr"/>
            <a:endParaRPr lang="de-DE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60000" algn="ctr"/>
            <a:endParaRPr lang="de-DE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360000" algn="ctr"/>
            <a:endParaRPr lang="de-DE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60000" algn="ctr"/>
            <a:endParaRPr lang="de-DE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360000" algn="ctr"/>
            <a:endParaRPr lang="de-DE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60000" algn="ctr"/>
            <a:endParaRPr lang="de-DE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360000"/>
            <a:endParaRPr lang="de-DE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60000"/>
            <a:r>
              <a:rPr lang="de-DE" sz="2200" dirty="0" smtClean="0">
                <a:solidFill>
                  <a:schemeClr val="accent1">
                    <a:lumMod val="50000"/>
                  </a:schemeClr>
                </a:solidFill>
              </a:rPr>
              <a:t>I‘m Swetlana Berger, I </a:t>
            </a:r>
            <a:r>
              <a:rPr lang="de-DE" sz="2200" dirty="0" err="1" smtClean="0">
                <a:solidFill>
                  <a:schemeClr val="accent1">
                    <a:lumMod val="50000"/>
                  </a:schemeClr>
                </a:solidFill>
              </a:rPr>
              <a:t>studied</a:t>
            </a:r>
            <a:r>
              <a:rPr lang="de-DE" sz="2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2200" dirty="0">
                <a:solidFill>
                  <a:schemeClr val="accent1">
                    <a:lumMod val="50000"/>
                  </a:schemeClr>
                </a:solidFill>
              </a:rPr>
              <a:t>mathematics and physics and did my PhD in quantitative genetics in Goettingen. </a:t>
            </a:r>
            <a:endParaRPr lang="de-DE" sz="2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60000"/>
            <a:r>
              <a:rPr lang="de-DE" sz="2200" dirty="0" smtClean="0">
                <a:solidFill>
                  <a:schemeClr val="accent1">
                    <a:lumMod val="50000"/>
                  </a:schemeClr>
                </a:solidFill>
              </a:rPr>
              <a:t>Currently I‘m responsible for the </a:t>
            </a:r>
            <a:r>
              <a:rPr lang="de-DE" sz="2200" dirty="0">
                <a:solidFill>
                  <a:schemeClr val="accent1">
                    <a:lumMod val="50000"/>
                  </a:schemeClr>
                </a:solidFill>
              </a:rPr>
              <a:t>statistical support </a:t>
            </a:r>
            <a:r>
              <a:rPr lang="de-DE" sz="2200" dirty="0" smtClean="0">
                <a:solidFill>
                  <a:schemeClr val="accent1">
                    <a:lumMod val="50000"/>
                  </a:schemeClr>
                </a:solidFill>
              </a:rPr>
              <a:t>in </a:t>
            </a:r>
            <a:r>
              <a:rPr lang="de-DE" sz="2200" dirty="0">
                <a:solidFill>
                  <a:schemeClr val="accent1">
                    <a:lumMod val="50000"/>
                  </a:schemeClr>
                </a:solidFill>
              </a:rPr>
              <a:t>the development </a:t>
            </a:r>
            <a:r>
              <a:rPr lang="de-DE" sz="2200" dirty="0" smtClean="0">
                <a:solidFill>
                  <a:schemeClr val="accent1">
                    <a:lumMod val="50000"/>
                  </a:schemeClr>
                </a:solidFill>
              </a:rPr>
              <a:t>of </a:t>
            </a:r>
            <a:r>
              <a:rPr lang="de-DE" sz="2200" dirty="0">
                <a:solidFill>
                  <a:schemeClr val="accent1">
                    <a:lumMod val="50000"/>
                  </a:schemeClr>
                </a:solidFill>
              </a:rPr>
              <a:t>serological clinical assays and </a:t>
            </a:r>
            <a:r>
              <a:rPr lang="de-DE" sz="2200" dirty="0" smtClean="0">
                <a:solidFill>
                  <a:schemeClr val="accent1">
                    <a:lumMod val="50000"/>
                  </a:schemeClr>
                </a:solidFill>
              </a:rPr>
              <a:t>for  </a:t>
            </a:r>
            <a:r>
              <a:rPr lang="de-DE" sz="2200" dirty="0">
                <a:solidFill>
                  <a:schemeClr val="accent1">
                    <a:lumMod val="50000"/>
                  </a:schemeClr>
                </a:solidFill>
              </a:rPr>
              <a:t>the improvement of statistical </a:t>
            </a:r>
            <a:r>
              <a:rPr lang="de-DE" sz="2200" dirty="0" smtClean="0">
                <a:solidFill>
                  <a:schemeClr val="accent1">
                    <a:lumMod val="50000"/>
                  </a:schemeClr>
                </a:solidFill>
              </a:rPr>
              <a:t>methods used.</a:t>
            </a:r>
          </a:p>
          <a:p>
            <a:pPr marL="360000"/>
            <a:r>
              <a:rPr lang="de-DE" sz="2200" dirty="0" smtClean="0">
                <a:solidFill>
                  <a:schemeClr val="accent1">
                    <a:lumMod val="50000"/>
                  </a:schemeClr>
                </a:solidFill>
              </a:rPr>
              <a:t>JMP became quickly </a:t>
            </a:r>
            <a:r>
              <a:rPr lang="de-DE" sz="2200" dirty="0">
                <a:solidFill>
                  <a:schemeClr val="accent1">
                    <a:lumMod val="50000"/>
                  </a:schemeClr>
                </a:solidFill>
              </a:rPr>
              <a:t>one of my favorite statistical software and I </a:t>
            </a:r>
            <a:r>
              <a:rPr lang="de-DE" sz="2200" dirty="0" smtClean="0">
                <a:solidFill>
                  <a:schemeClr val="accent1">
                    <a:lumMod val="50000"/>
                  </a:schemeClr>
                </a:solidFill>
              </a:rPr>
              <a:t>love the </a:t>
            </a:r>
            <a:r>
              <a:rPr lang="de-DE" sz="2200" dirty="0">
                <a:solidFill>
                  <a:schemeClr val="accent1">
                    <a:lumMod val="50000"/>
                  </a:schemeClr>
                </a:solidFill>
              </a:rPr>
              <a:t>friendly </a:t>
            </a:r>
            <a:r>
              <a:rPr lang="de-DE" sz="2200" dirty="0" smtClean="0">
                <a:solidFill>
                  <a:schemeClr val="accent1">
                    <a:lumMod val="50000"/>
                  </a:schemeClr>
                </a:solidFill>
              </a:rPr>
              <a:t>graphical </a:t>
            </a:r>
            <a:r>
              <a:rPr lang="de-DE" sz="2200" dirty="0">
                <a:solidFill>
                  <a:schemeClr val="accent1">
                    <a:lumMod val="50000"/>
                  </a:schemeClr>
                </a:solidFill>
              </a:rPr>
              <a:t>user interface </a:t>
            </a:r>
            <a:r>
              <a:rPr lang="de-DE" sz="2200" dirty="0" smtClean="0">
                <a:solidFill>
                  <a:schemeClr val="accent1">
                    <a:lumMod val="50000"/>
                  </a:schemeClr>
                </a:solidFill>
              </a:rPr>
              <a:t>and the DoE platform.</a:t>
            </a:r>
            <a:br>
              <a:rPr lang="de-DE" sz="2200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de-DE" sz="2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60000"/>
            <a:r>
              <a:rPr lang="de-DE" sz="2200" dirty="0" err="1" smtClean="0">
                <a:solidFill>
                  <a:schemeClr val="accent1">
                    <a:lumMod val="50000"/>
                  </a:schemeClr>
                </a:solidFill>
              </a:rPr>
              <a:t>Contact</a:t>
            </a:r>
            <a:r>
              <a:rPr lang="de-DE" sz="2200" dirty="0" smtClean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de-DE" sz="2200" b="1" dirty="0" smtClean="0">
                <a:solidFill>
                  <a:schemeClr val="accent1">
                    <a:lumMod val="50000"/>
                  </a:schemeClr>
                </a:solidFill>
              </a:rPr>
              <a:t>swetlana.x.berger@gsk.com</a:t>
            </a:r>
            <a:endParaRPr lang="en-US" sz="2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3748595" y="11675229"/>
            <a:ext cx="4423555" cy="841139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000"/>
            <a:endParaRPr lang="en-US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60000"/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360000"/>
            <a:endParaRPr lang="de-DE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60000"/>
            <a:endParaRPr lang="de-DE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360000"/>
            <a:endParaRPr lang="de-DE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60000"/>
            <a:endParaRPr lang="de-DE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60000"/>
            <a:endParaRPr lang="en-US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60000"/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</a:rPr>
              <a:t>My </a:t>
            </a:r>
            <a:r>
              <a:rPr lang="en-US" sz="2200" dirty="0">
                <a:solidFill>
                  <a:schemeClr val="accent1">
                    <a:lumMod val="50000"/>
                  </a:schemeClr>
                </a:solidFill>
              </a:rPr>
              <a:t>name is </a:t>
            </a: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</a:rPr>
              <a:t> Angela </a:t>
            </a:r>
            <a:r>
              <a:rPr lang="en-US" sz="2200" dirty="0">
                <a:solidFill>
                  <a:schemeClr val="accent1">
                    <a:lumMod val="50000"/>
                  </a:schemeClr>
                </a:solidFill>
              </a:rPr>
              <a:t>Manginelli, I am a mathematician and I have a PHD in bioengineering. </a:t>
            </a:r>
          </a:p>
          <a:p>
            <a:pPr marL="360000"/>
            <a:r>
              <a:rPr lang="en-US" sz="2200" dirty="0">
                <a:solidFill>
                  <a:schemeClr val="accent1">
                    <a:lumMod val="50000"/>
                  </a:schemeClr>
                </a:solidFill>
              </a:rPr>
              <a:t>I joined the pharma world 5 years ago (first Novartis Vaccines </a:t>
            </a: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</a:rPr>
              <a:t> then </a:t>
            </a:r>
            <a:r>
              <a:rPr lang="en-US" sz="2200" dirty="0">
                <a:solidFill>
                  <a:schemeClr val="accent1">
                    <a:lumMod val="50000"/>
                  </a:schemeClr>
                </a:solidFill>
              </a:rPr>
              <a:t>GSK Vaccines) in the statistics group.</a:t>
            </a:r>
          </a:p>
          <a:p>
            <a:pPr marL="360000"/>
            <a:r>
              <a:rPr lang="en-US" sz="2200" dirty="0">
                <a:solidFill>
                  <a:schemeClr val="accent1">
                    <a:lumMod val="50000"/>
                  </a:schemeClr>
                </a:solidFill>
              </a:rPr>
              <a:t>My main responsibility is the statistical support in the development and the validation of serological clinical assays. </a:t>
            </a:r>
            <a:r>
              <a:rPr lang="de-DE" sz="2200" dirty="0">
                <a:solidFill>
                  <a:schemeClr val="accent1">
                    <a:lumMod val="50000"/>
                  </a:schemeClr>
                </a:solidFill>
              </a:rPr>
              <a:t>JMP </a:t>
            </a:r>
            <a:r>
              <a:rPr lang="de-DE" sz="2200" dirty="0" err="1" smtClean="0">
                <a:solidFill>
                  <a:schemeClr val="accent1">
                    <a:lumMod val="50000"/>
                  </a:schemeClr>
                </a:solidFill>
              </a:rPr>
              <a:t>is</a:t>
            </a:r>
            <a:r>
              <a:rPr lang="de-DE" sz="2200" dirty="0" smtClean="0">
                <a:solidFill>
                  <a:schemeClr val="accent1">
                    <a:lumMod val="50000"/>
                  </a:schemeClr>
                </a:solidFill>
              </a:rPr>
              <a:t> a </a:t>
            </a:r>
            <a:r>
              <a:rPr lang="de-DE" sz="2200" dirty="0" err="1" smtClean="0">
                <a:solidFill>
                  <a:schemeClr val="accent1">
                    <a:lumMod val="50000"/>
                  </a:schemeClr>
                </a:solidFill>
              </a:rPr>
              <a:t>great</a:t>
            </a:r>
            <a:r>
              <a:rPr lang="de-DE" sz="2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2200" dirty="0" err="1" smtClean="0">
                <a:solidFill>
                  <a:schemeClr val="accent1">
                    <a:lumMod val="50000"/>
                  </a:schemeClr>
                </a:solidFill>
              </a:rPr>
              <a:t>statistical</a:t>
            </a:r>
            <a:r>
              <a:rPr lang="de-DE" sz="2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2200" dirty="0">
                <a:solidFill>
                  <a:schemeClr val="accent1">
                    <a:lumMod val="50000"/>
                  </a:schemeClr>
                </a:solidFill>
              </a:rPr>
              <a:t>software and I enjoy very much both </a:t>
            </a:r>
            <a:r>
              <a:rPr lang="de-DE" sz="2200" dirty="0" err="1">
                <a:solidFill>
                  <a:schemeClr val="accent1">
                    <a:lumMod val="50000"/>
                  </a:schemeClr>
                </a:solidFill>
              </a:rPr>
              <a:t>the</a:t>
            </a:r>
            <a:r>
              <a:rPr lang="de-DE" sz="2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2200" dirty="0" err="1" smtClean="0">
                <a:solidFill>
                  <a:schemeClr val="accent1">
                    <a:lumMod val="50000"/>
                  </a:schemeClr>
                </a:solidFill>
              </a:rPr>
              <a:t>interactive</a:t>
            </a:r>
            <a:r>
              <a:rPr lang="de-DE" sz="2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2200" dirty="0" err="1" smtClean="0">
                <a:solidFill>
                  <a:schemeClr val="accent1">
                    <a:lumMod val="50000"/>
                  </a:schemeClr>
                </a:solidFill>
              </a:rPr>
              <a:t>platform</a:t>
            </a:r>
            <a:r>
              <a:rPr lang="de-DE" sz="2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2200" dirty="0" err="1" smtClean="0">
                <a:solidFill>
                  <a:schemeClr val="accent1">
                    <a:lumMod val="50000"/>
                  </a:schemeClr>
                </a:solidFill>
              </a:rPr>
              <a:t>and</a:t>
            </a:r>
            <a:r>
              <a:rPr lang="de-DE" sz="2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2200" dirty="0">
                <a:solidFill>
                  <a:schemeClr val="accent1">
                    <a:lumMod val="50000"/>
                  </a:schemeClr>
                </a:solidFill>
              </a:rPr>
              <a:t>the power of </a:t>
            </a:r>
            <a:r>
              <a:rPr lang="de-DE" sz="2200" dirty="0" err="1">
                <a:solidFill>
                  <a:schemeClr val="accent1">
                    <a:lumMod val="50000"/>
                  </a:schemeClr>
                </a:solidFill>
              </a:rPr>
              <a:t>the</a:t>
            </a:r>
            <a:r>
              <a:rPr lang="de-DE" sz="2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2200" dirty="0" err="1" smtClean="0">
                <a:solidFill>
                  <a:schemeClr val="accent1">
                    <a:lumMod val="50000"/>
                  </a:schemeClr>
                </a:solidFill>
              </a:rPr>
              <a:t>scripting</a:t>
            </a:r>
            <a:endParaRPr lang="de-DE" sz="2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60000"/>
            <a:r>
              <a:rPr lang="de-DE" sz="2200" dirty="0" err="1" smtClean="0">
                <a:solidFill>
                  <a:schemeClr val="accent1">
                    <a:lumMod val="50000"/>
                  </a:schemeClr>
                </a:solidFill>
              </a:rPr>
              <a:t>Contact</a:t>
            </a:r>
            <a:r>
              <a:rPr lang="de-DE" sz="2200" dirty="0" smtClean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de-DE" sz="2200" b="1" dirty="0" smtClean="0">
                <a:solidFill>
                  <a:schemeClr val="accent1">
                    <a:lumMod val="50000"/>
                  </a:schemeClr>
                </a:solidFill>
              </a:rPr>
              <a:t>angela.a.manginelli@gsk.com</a:t>
            </a:r>
            <a:endParaRPr lang="en-US" sz="2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595117" y="6746427"/>
            <a:ext cx="7467101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2809037"/>
            <a:r>
              <a:rPr lang="en-US" sz="5400" b="1" dirty="0" smtClean="0">
                <a:solidFill>
                  <a:schemeClr val="accent6">
                    <a:lumMod val="75000"/>
                  </a:schemeClr>
                </a:solidFill>
              </a:rPr>
              <a:t>Abstract</a:t>
            </a:r>
            <a:r>
              <a:rPr lang="en-US" sz="48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en-US" sz="4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8576198" y="19139338"/>
            <a:ext cx="8581694" cy="174315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0">
            <a:solidFill>
              <a:schemeClr val="accent6"/>
            </a:solidFill>
          </a:ln>
          <a:effectLst>
            <a:outerShdw blurRad="50800" dist="23000" dir="5400000" rotWithShape="0">
              <a:schemeClr val="accent6">
                <a:lumMod val="75000"/>
                <a:alpha val="27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en-US" sz="28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Conflict of interests: This </a:t>
            </a:r>
            <a:r>
              <a:rPr lang="en-US" altLang="en-US" sz="2800" dirty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work was sponsored by GlaxoSmithKline Biologicals SA. </a:t>
            </a:r>
            <a:r>
              <a:rPr lang="en-US" altLang="en-US" sz="28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Angela Manginelli and </a:t>
            </a:r>
            <a:r>
              <a:rPr lang="en-US" altLang="en-US" sz="2800" dirty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Swetlana </a:t>
            </a:r>
            <a:r>
              <a:rPr lang="en-US" altLang="en-US" sz="2800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Berger </a:t>
            </a:r>
            <a:r>
              <a:rPr lang="en-US" altLang="en-US" sz="2800" dirty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are employees of the GSK group of companies.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3712885" y="7019785"/>
            <a:ext cx="18466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3" name="TextBox 32">
            <a:hlinkClick r:id="rId3" action="ppaction://hlinksldjump"/>
          </p:cNvPr>
          <p:cNvSpPr txBox="1"/>
          <p:nvPr/>
        </p:nvSpPr>
        <p:spPr>
          <a:xfrm>
            <a:off x="15540780" y="11522433"/>
            <a:ext cx="7467101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2809037"/>
            <a:r>
              <a:rPr lang="en-US" sz="5400" b="1" u="sng" dirty="0" smtClean="0">
                <a:solidFill>
                  <a:schemeClr val="accent6">
                    <a:lumMod val="75000"/>
                  </a:schemeClr>
                </a:solidFill>
              </a:rPr>
              <a:t>Case Study II: Contingency Analysis</a:t>
            </a:r>
            <a:endParaRPr lang="en-US" sz="5400" b="1" u="sng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4" name="Shape 202">
            <a:hlinkClick r:id="" action="ppaction://hlinkshowjump?jump=nextslide"/>
          </p:cNvPr>
          <p:cNvSpPr txBox="1">
            <a:spLocks/>
          </p:cNvSpPr>
          <p:nvPr/>
        </p:nvSpPr>
        <p:spPr>
          <a:xfrm>
            <a:off x="1570689" y="7675927"/>
            <a:ext cx="26176621" cy="3296873"/>
          </a:xfrm>
          <a:prstGeom prst="rect">
            <a:avLst/>
          </a:prstGeom>
          <a:noFill/>
          <a:ln>
            <a:noFill/>
          </a:ln>
        </p:spPr>
        <p:txBody>
          <a:bodyPr lIns="178825" tIns="178825" rIns="178825" bIns="178825" anchor="t" anchorCtr="0">
            <a:noAutofit/>
          </a:bodyPr>
          <a:lstStyle>
            <a:lvl1pPr marL="1254225" indent="-1254225" algn="l" defTabSz="1672300" rtl="0" eaLnBrk="1" latinLnBrk="0" hangingPunct="1">
              <a:spcBef>
                <a:spcPct val="20000"/>
              </a:spcBef>
              <a:buFont typeface="Arial"/>
              <a:buChar char="•"/>
              <a:defRPr sz="1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717488" indent="-1045188" algn="l" defTabSz="1672300" rtl="0" eaLnBrk="1" latinLnBrk="0" hangingPunct="1">
              <a:spcBef>
                <a:spcPct val="20000"/>
              </a:spcBef>
              <a:buFont typeface="Arial"/>
              <a:buChar char="–"/>
              <a:defRPr sz="10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80751" indent="-836150" algn="l" defTabSz="1672300" rtl="0" eaLnBrk="1" latinLnBrk="0" hangingPunct="1">
              <a:spcBef>
                <a:spcPct val="20000"/>
              </a:spcBef>
              <a:buFont typeface="Arial"/>
              <a:buChar char="•"/>
              <a:defRPr sz="8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853052" indent="-836150" algn="l" defTabSz="1672300" rtl="0" eaLnBrk="1" latinLnBrk="0" hangingPunct="1">
              <a:spcBef>
                <a:spcPct val="20000"/>
              </a:spcBef>
              <a:buFont typeface="Arial"/>
              <a:buChar char="–"/>
              <a:defRPr sz="7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525352" indent="-836150" algn="l" defTabSz="1672300" rtl="0" eaLnBrk="1" latinLnBrk="0" hangingPunct="1">
              <a:spcBef>
                <a:spcPct val="20000"/>
              </a:spcBef>
              <a:buFont typeface="Arial"/>
              <a:buChar char="»"/>
              <a:defRPr sz="7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97652" indent="-836150" algn="l" defTabSz="1672300" rtl="0" eaLnBrk="1" latinLnBrk="0" hangingPunct="1">
              <a:spcBef>
                <a:spcPct val="20000"/>
              </a:spcBef>
              <a:buFont typeface="Arial"/>
              <a:buChar char="•"/>
              <a:defRPr sz="7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869953" indent="-836150" algn="l" defTabSz="1672300" rtl="0" eaLnBrk="1" latinLnBrk="0" hangingPunct="1">
              <a:spcBef>
                <a:spcPct val="20000"/>
              </a:spcBef>
              <a:buFont typeface="Arial"/>
              <a:buChar char="•"/>
              <a:defRPr sz="7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542253" indent="-836150" algn="l" defTabSz="1672300" rtl="0" eaLnBrk="1" latinLnBrk="0" hangingPunct="1">
              <a:spcBef>
                <a:spcPct val="20000"/>
              </a:spcBef>
              <a:buFont typeface="Arial"/>
              <a:buChar char="•"/>
              <a:defRPr sz="7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214554" indent="-836150" algn="l" defTabSz="1672300" rtl="0" eaLnBrk="1" latinLnBrk="0" hangingPunct="1">
              <a:spcBef>
                <a:spcPct val="20000"/>
              </a:spcBef>
              <a:buFont typeface="Arial"/>
              <a:buChar char="•"/>
              <a:defRPr sz="7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457200">
              <a:spcBef>
                <a:spcPts val="0"/>
              </a:spcBef>
              <a:buClr>
                <a:srgbClr val="FF7800"/>
              </a:buClr>
              <a:buSzPct val="75000"/>
              <a:buBlip>
                <a:blip r:embed="rId5"/>
              </a:buBlip>
              <a:defRPr/>
            </a:pP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In clinical trials, the procedures to prepare human biological samples for the testing or testing procedure itself (called assay) are rather complicated: several steps need to be followed, with accuracy and precision.  </a:t>
            </a:r>
          </a:p>
          <a:p>
            <a:pPr marL="0" indent="457200">
              <a:spcBef>
                <a:spcPts val="0"/>
              </a:spcBef>
              <a:buClr>
                <a:srgbClr val="FF7800"/>
              </a:buClr>
              <a:buSzPct val="75000"/>
              <a:buBlip>
                <a:blip r:embed="rId5"/>
              </a:buBlip>
              <a:defRPr/>
            </a:pP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One important parameter to be evaluated is the time needed to accomplish each step of the process: what happens if one lab technician is slower than another? What time window can be considered acceptable for a specific step?</a:t>
            </a:r>
          </a:p>
          <a:p>
            <a:pPr marL="0" indent="457200">
              <a:spcBef>
                <a:spcPts val="0"/>
              </a:spcBef>
              <a:buClr>
                <a:srgbClr val="FF7800"/>
              </a:buClr>
              <a:buSzPct val="75000"/>
              <a:buBlip>
                <a:blip r:embed="rId5"/>
              </a:buBlip>
              <a:defRPr/>
            </a:pP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We will try to answer these questions using JMP tools and platforms, from the design phase of the experiment (DoE) to the analysis of data (contingency analysis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endParaRPr lang="en-US" altLang="en-US" sz="3200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pic>
        <p:nvPicPr>
          <p:cNvPr id="26" name="Picture 25" descr="berger"/>
          <p:cNvPicPr>
            <a:picLocks noGrp="1" noChangeAspect="1"/>
          </p:cNvPicPr>
          <p:nvPr isPhoto="1"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9373" y="11842125"/>
            <a:ext cx="2448000" cy="244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34" t="22768" r="46822" b="34538"/>
          <a:stretch/>
        </p:blipFill>
        <p:spPr bwMode="auto">
          <a:xfrm rot="5400000">
            <a:off x="24752820" y="11952913"/>
            <a:ext cx="2411478" cy="216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0" name="Picture 3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6630" y="2275992"/>
            <a:ext cx="2952328" cy="2535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1528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ounded Rectangle 19"/>
          <p:cNvSpPr/>
          <p:nvPr/>
        </p:nvSpPr>
        <p:spPr>
          <a:xfrm>
            <a:off x="1116000" y="12600000"/>
            <a:ext cx="11520000" cy="8064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63500">
            <a:solidFill>
              <a:schemeClr val="accent6"/>
            </a:solidFill>
          </a:ln>
          <a:effectLst>
            <a:outerShdw blurRad="50800" dist="241300" dir="2700000" rotWithShape="0">
              <a:schemeClr val="accent6">
                <a:lumMod val="75000"/>
                <a:alpha val="27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chemeClr val="accent6">
                    <a:lumMod val="75000"/>
                  </a:schemeClr>
                </a:solidFill>
              </a:rPr>
              <a:t>Choice of response</a:t>
            </a:r>
          </a:p>
          <a:p>
            <a:pPr algn="ctr"/>
            <a:endParaRPr lang="de-DE" sz="44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de-DE" sz="4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de-DE" sz="44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de-DE" sz="4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de-DE" sz="44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de-DE" sz="4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de-DE" sz="44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de-DE" sz="4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de-DE" sz="44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en-US" sz="44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82" name="Straight Arrow Connector 181"/>
          <p:cNvCxnSpPr/>
          <p:nvPr/>
        </p:nvCxnSpPr>
        <p:spPr>
          <a:xfrm>
            <a:off x="28314800" y="6697292"/>
            <a:ext cx="5088973" cy="1342968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ounded Rectangle 2"/>
          <p:cNvSpPr/>
          <p:nvPr/>
        </p:nvSpPr>
        <p:spPr>
          <a:xfrm>
            <a:off x="4290359" y="1014487"/>
            <a:ext cx="27938816" cy="233418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63500">
            <a:solidFill>
              <a:schemeClr val="accent6"/>
            </a:solidFill>
          </a:ln>
          <a:effectLst>
            <a:outerShdw blurRad="50800" dist="241300" dir="2700000" rotWithShape="0">
              <a:schemeClr val="accent6">
                <a:lumMod val="75000"/>
                <a:alpha val="27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2809037"/>
            <a:r>
              <a:rPr lang="en-US" sz="8800" b="1" dirty="0" smtClean="0">
                <a:solidFill>
                  <a:schemeClr val="tx2"/>
                </a:solidFill>
              </a:rPr>
              <a:t>Case Study I: Planning </a:t>
            </a:r>
            <a:r>
              <a:rPr lang="en-US" sz="8800" b="1" dirty="0">
                <a:solidFill>
                  <a:schemeClr val="tx2"/>
                </a:solidFill>
              </a:rPr>
              <a:t>and Evaluation </a:t>
            </a:r>
            <a:r>
              <a:rPr lang="en-US" sz="8800" b="1" dirty="0" smtClean="0">
                <a:solidFill>
                  <a:schemeClr val="tx2"/>
                </a:solidFill>
              </a:rPr>
              <a:t>of Optimization DoE</a:t>
            </a:r>
            <a:endParaRPr lang="en-US" sz="8800" b="1" dirty="0">
              <a:solidFill>
                <a:schemeClr val="tx2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080000" y="4140000"/>
            <a:ext cx="11520000" cy="8100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63500">
            <a:solidFill>
              <a:schemeClr val="accent6"/>
            </a:solidFill>
          </a:ln>
          <a:effectLst>
            <a:outerShdw blurRad="50800" dist="241300" dir="2700000" rotWithShape="0">
              <a:schemeClr val="accent6">
                <a:lumMod val="75000"/>
                <a:alpha val="27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457200" algn="ctr"/>
            <a:r>
              <a:rPr lang="de-DE" sz="4400" b="1" dirty="0" smtClean="0">
                <a:solidFill>
                  <a:schemeClr val="accent6">
                    <a:lumMod val="75000"/>
                  </a:schemeClr>
                </a:solidFill>
              </a:rPr>
              <a:t>I or D-optimal Design?</a:t>
            </a:r>
          </a:p>
          <a:p>
            <a:pPr indent="-457200" algn="ctr"/>
            <a:endParaRPr lang="de-DE" sz="4400" b="1" dirty="0">
              <a:solidFill>
                <a:schemeClr val="accent6">
                  <a:lumMod val="75000"/>
                </a:schemeClr>
              </a:solidFill>
            </a:endParaRPr>
          </a:p>
          <a:p>
            <a:pPr indent="-457200" algn="ctr"/>
            <a:endParaRPr lang="de-DE" sz="4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indent="-457200" algn="ctr"/>
            <a:endParaRPr lang="de-DE" sz="4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indent="-457200" algn="ctr"/>
            <a:endParaRPr lang="de-DE" sz="4400" b="1" dirty="0">
              <a:solidFill>
                <a:schemeClr val="accent6">
                  <a:lumMod val="75000"/>
                </a:schemeClr>
              </a:solidFill>
            </a:endParaRPr>
          </a:p>
          <a:p>
            <a:pPr indent="-457200" algn="ctr"/>
            <a:endParaRPr lang="de-DE" sz="4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indent="-457200" algn="ctr"/>
            <a:endParaRPr lang="de-DE" sz="4400" b="1" dirty="0">
              <a:solidFill>
                <a:schemeClr val="accent6">
                  <a:lumMod val="75000"/>
                </a:schemeClr>
              </a:solidFill>
            </a:endParaRPr>
          </a:p>
          <a:p>
            <a:pPr indent="-457200" algn="ctr"/>
            <a:endParaRPr lang="de-DE" sz="4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indent="-457200" algn="ctr"/>
            <a:endParaRPr lang="de-DE" sz="4400" b="1" dirty="0">
              <a:solidFill>
                <a:schemeClr val="accent6">
                  <a:lumMod val="75000"/>
                </a:schemeClr>
              </a:solidFill>
            </a:endParaRPr>
          </a:p>
          <a:p>
            <a:pPr indent="-457200" algn="ctr"/>
            <a:endParaRPr lang="de-DE" sz="4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indent="-457200" algn="ctr"/>
            <a:endParaRPr lang="en-US" sz="44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6113341" y="5248362"/>
            <a:ext cx="10923333" cy="1437042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63500">
            <a:solidFill>
              <a:schemeClr val="accent6"/>
            </a:solidFill>
          </a:ln>
          <a:effectLst>
            <a:outerShdw blurRad="50800" dist="241300" dir="4380000" rotWithShape="0">
              <a:schemeClr val="accent6">
                <a:lumMod val="75000"/>
                <a:alpha val="27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chemeClr val="accent6">
                    <a:lumMod val="75000"/>
                  </a:schemeClr>
                </a:solidFill>
              </a:rPr>
              <a:t>Design Evaluation</a:t>
            </a:r>
          </a:p>
          <a:p>
            <a:pPr algn="ctr"/>
            <a:endParaRPr lang="de-DE" sz="44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de-DE" sz="4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de-DE" sz="44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de-DE" sz="4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de-DE" sz="44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de-DE" sz="4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de-DE" sz="44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de-DE" sz="4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de-DE" sz="44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de-DE" sz="4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de-DE" sz="44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de-DE" sz="4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de-DE" sz="44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de-DE" sz="4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de-DE" sz="44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de-DE" sz="4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de-DE" sz="44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de-DE" sz="4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de-DE" sz="44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en-US" sz="4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TextBox 14">
            <a:hlinkClick r:id="rId3" action="ppaction://hlinksldjump"/>
          </p:cNvPr>
          <p:cNvSpPr txBox="1"/>
          <p:nvPr/>
        </p:nvSpPr>
        <p:spPr>
          <a:xfrm>
            <a:off x="1450689" y="5548254"/>
            <a:ext cx="10904791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>
              <a:buClr>
                <a:srgbClr val="FF7800"/>
              </a:buClr>
              <a:buSzPct val="75000"/>
              <a:buBlip>
                <a:blip r:embed="rId4"/>
              </a:buBlip>
              <a:defRPr/>
            </a:pPr>
            <a:r>
              <a:rPr lang="de-DE" sz="3200" dirty="0">
                <a:solidFill>
                  <a:schemeClr val="accent1">
                    <a:lumMod val="50000"/>
                  </a:schemeClr>
                </a:solidFill>
              </a:rPr>
              <a:t>Using </a:t>
            </a:r>
            <a:r>
              <a:rPr lang="de-DE" sz="3200" b="1" i="1" dirty="0">
                <a:solidFill>
                  <a:schemeClr val="accent1">
                    <a:lumMod val="50000"/>
                  </a:schemeClr>
                </a:solidFill>
              </a:rPr>
              <a:t>Custom Design </a:t>
            </a:r>
            <a:r>
              <a:rPr lang="de-DE" sz="3200" dirty="0">
                <a:solidFill>
                  <a:schemeClr val="accent1">
                    <a:lumMod val="50000"/>
                  </a:schemeClr>
                </a:solidFill>
              </a:rPr>
              <a:t>function of JMP DoE platform an I or D-Optimal design (depending on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the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intended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>
                <a:solidFill>
                  <a:schemeClr val="accent1">
                    <a:lumMod val="50000"/>
                  </a:schemeClr>
                </a:solidFill>
              </a:rPr>
              <a:t>use </a:t>
            </a:r>
            <a:r>
              <a:rPr lang="de-DE" sz="3200" dirty="0" err="1">
                <a:solidFill>
                  <a:schemeClr val="accent1">
                    <a:lumMod val="50000"/>
                  </a:schemeClr>
                </a:solidFill>
              </a:rPr>
              <a:t>of</a:t>
            </a:r>
            <a:r>
              <a:rPr lang="de-DE" sz="3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the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model</a:t>
            </a:r>
            <a:r>
              <a:rPr lang="de-DE" sz="3200" dirty="0">
                <a:solidFill>
                  <a:schemeClr val="accent1">
                    <a:lumMod val="50000"/>
                  </a:schemeClr>
                </a:solidFill>
              </a:rPr>
              <a:t>)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can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be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developed</a:t>
            </a:r>
            <a:endParaRPr lang="de-DE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indent="-457200">
              <a:buClr>
                <a:srgbClr val="FF7800"/>
              </a:buClr>
              <a:buSzPct val="75000"/>
              <a:buBlip>
                <a:blip r:embed="rId4"/>
              </a:buBlip>
              <a:defRPr/>
            </a:pP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D-optimal design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focuses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on the precision in parameters estimates and thus was used in previous screening experiment</a:t>
            </a:r>
          </a:p>
          <a:p>
            <a:pPr indent="-457200">
              <a:buClr>
                <a:srgbClr val="FF7800"/>
              </a:buClr>
              <a:buSzPct val="75000"/>
              <a:buBlip>
                <a:blip r:embed="rId4"/>
              </a:buBlip>
              <a:defRPr/>
            </a:pP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Prediction oriented I-optimal designs is the best choice for an experimental design aimed at optimizing experimental 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parameters</a:t>
            </a:r>
            <a:endParaRPr lang="de-DE" sz="3200" dirty="0">
              <a:solidFill>
                <a:schemeClr val="accent1">
                  <a:lumMod val="50000"/>
                </a:schemeClr>
              </a:solidFill>
            </a:endParaRPr>
          </a:p>
          <a:p>
            <a:pPr indent="-457200">
              <a:buClr>
                <a:srgbClr val="FF7800"/>
              </a:buClr>
              <a:buSzPct val="75000"/>
              <a:buBlip>
                <a:blip r:embed="rId4"/>
              </a:buBlip>
              <a:defRPr/>
            </a:pP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Number of iterations  was increased to 10000 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to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improve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the optimality of the final design.  Higher number of iteration helps to avoid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discovering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a local instead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of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a global optimum</a:t>
            </a:r>
            <a:endParaRPr lang="en-US" altLang="fr-FR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3680000" y="12600000"/>
            <a:ext cx="11520000" cy="8100000"/>
            <a:chOff x="13680000" y="4139999"/>
            <a:chExt cx="11520000" cy="8100000"/>
          </a:xfrm>
        </p:grpSpPr>
        <p:sp>
          <p:nvSpPr>
            <p:cNvPr id="17" name="Rounded Rectangle 16"/>
            <p:cNvSpPr/>
            <p:nvPr/>
          </p:nvSpPr>
          <p:spPr>
            <a:xfrm>
              <a:off x="13680000" y="4139999"/>
              <a:ext cx="11520000" cy="8100000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63500">
              <a:solidFill>
                <a:schemeClr val="accent6"/>
              </a:solidFill>
            </a:ln>
            <a:effectLst>
              <a:outerShdw blurRad="50800" dist="241300" dir="2700000" rotWithShape="0">
                <a:schemeClr val="accent6">
                  <a:lumMod val="75000"/>
                  <a:alpha val="27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400" b="1" dirty="0" smtClean="0">
                  <a:solidFill>
                    <a:schemeClr val="accent6">
                      <a:lumMod val="75000"/>
                    </a:schemeClr>
                  </a:solidFill>
                </a:rPr>
                <a:t>Definition of the Model </a:t>
              </a:r>
            </a:p>
            <a:p>
              <a:pPr algn="ctr"/>
              <a:endParaRPr lang="de-DE" sz="4400" b="1" dirty="0">
                <a:solidFill>
                  <a:schemeClr val="accent6">
                    <a:lumMod val="75000"/>
                  </a:schemeClr>
                </a:solidFill>
              </a:endParaRPr>
            </a:p>
            <a:p>
              <a:pPr algn="ctr"/>
              <a:endParaRPr lang="de-DE" sz="4400" b="1" dirty="0" smtClean="0">
                <a:solidFill>
                  <a:schemeClr val="accent6">
                    <a:lumMod val="75000"/>
                  </a:schemeClr>
                </a:solidFill>
              </a:endParaRPr>
            </a:p>
            <a:p>
              <a:pPr algn="ctr"/>
              <a:endParaRPr lang="de-DE" sz="4400" b="1" dirty="0" smtClean="0">
                <a:solidFill>
                  <a:schemeClr val="accent6">
                    <a:lumMod val="75000"/>
                  </a:schemeClr>
                </a:solidFill>
              </a:endParaRPr>
            </a:p>
            <a:p>
              <a:pPr algn="ctr"/>
              <a:endParaRPr lang="de-DE" sz="4400" b="1" dirty="0">
                <a:solidFill>
                  <a:schemeClr val="accent6">
                    <a:lumMod val="75000"/>
                  </a:schemeClr>
                </a:solidFill>
              </a:endParaRPr>
            </a:p>
            <a:p>
              <a:pPr algn="ctr"/>
              <a:endParaRPr lang="de-DE" sz="4400" b="1" dirty="0" smtClean="0">
                <a:solidFill>
                  <a:schemeClr val="accent6">
                    <a:lumMod val="75000"/>
                  </a:schemeClr>
                </a:solidFill>
              </a:endParaRPr>
            </a:p>
            <a:p>
              <a:pPr algn="ctr"/>
              <a:endParaRPr lang="de-DE" sz="4400" b="1" dirty="0">
                <a:solidFill>
                  <a:schemeClr val="accent6">
                    <a:lumMod val="75000"/>
                  </a:schemeClr>
                </a:solidFill>
              </a:endParaRPr>
            </a:p>
            <a:p>
              <a:pPr algn="ctr"/>
              <a:endParaRPr lang="de-DE" sz="4400" b="1" dirty="0" smtClean="0">
                <a:solidFill>
                  <a:schemeClr val="accent6">
                    <a:lumMod val="75000"/>
                  </a:schemeClr>
                </a:solidFill>
              </a:endParaRPr>
            </a:p>
            <a:p>
              <a:pPr algn="ctr"/>
              <a:endParaRPr lang="de-DE" sz="4400" b="1" dirty="0">
                <a:solidFill>
                  <a:schemeClr val="accent6">
                    <a:lumMod val="75000"/>
                  </a:schemeClr>
                </a:solidFill>
              </a:endParaRPr>
            </a:p>
            <a:p>
              <a:pPr algn="ctr"/>
              <a:endParaRPr lang="de-DE" sz="4400" b="1" dirty="0" smtClean="0">
                <a:solidFill>
                  <a:schemeClr val="accent6">
                    <a:lumMod val="75000"/>
                  </a:schemeClr>
                </a:solidFill>
              </a:endParaRPr>
            </a:p>
            <a:p>
              <a:pPr algn="ctr"/>
              <a:endParaRPr lang="en-US" sz="4400" b="1" dirty="0" smtClean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6" name="TextBox 15">
              <a:hlinkClick r:id="rId3" action="ppaction://hlinksldjump"/>
            </p:cNvPr>
            <p:cNvSpPr txBox="1"/>
            <p:nvPr/>
          </p:nvSpPr>
          <p:spPr>
            <a:xfrm>
              <a:off x="13955928" y="5266527"/>
              <a:ext cx="10967029" cy="50167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-457200">
                <a:buClr>
                  <a:srgbClr val="FF7800"/>
                </a:buClr>
                <a:buSzPct val="75000"/>
                <a:buBlip>
                  <a:blip r:embed="rId4"/>
                </a:buBlip>
                <a:defRPr/>
              </a:pP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  <a:t>Experimental </a:t>
              </a:r>
              <a:r>
                <a:rPr lang="de-DE" sz="3200" dirty="0" err="1" smtClean="0">
                  <a:solidFill>
                    <a:schemeClr val="accent1">
                      <a:lumMod val="50000"/>
                    </a:schemeClr>
                  </a:solidFill>
                </a:rPr>
                <a:t>factors</a:t>
              </a:r>
              <a:r>
                <a:rPr lang="de-DE" sz="3200" dirty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de-DE" sz="3200" dirty="0" err="1" smtClean="0">
                  <a:solidFill>
                    <a:schemeClr val="accent1">
                      <a:lumMod val="50000"/>
                    </a:schemeClr>
                  </a:solidFill>
                </a:rPr>
                <a:t>included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  <a:t> in </a:t>
              </a:r>
              <a:r>
                <a:rPr lang="de-DE" sz="3200" dirty="0" err="1" smtClean="0">
                  <a:solidFill>
                    <a:schemeClr val="accent1">
                      <a:lumMod val="50000"/>
                    </a:schemeClr>
                  </a:solidFill>
                </a:rPr>
                <a:t>the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de-DE" sz="3200" dirty="0" err="1" smtClean="0">
                  <a:solidFill>
                    <a:schemeClr val="accent1">
                      <a:lumMod val="50000"/>
                    </a:schemeClr>
                  </a:solidFill>
                </a:rPr>
                <a:t>model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  <a:t> : </a:t>
              </a:r>
              <a:r>
                <a:rPr lang="de-DE" sz="3200" dirty="0" err="1" smtClean="0">
                  <a:solidFill>
                    <a:schemeClr val="accent1">
                      <a:lumMod val="50000"/>
                    </a:schemeClr>
                  </a:solidFill>
                </a:rPr>
                <a:t>incubation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de-DE" sz="3200" dirty="0">
                  <a:solidFill>
                    <a:schemeClr val="accent1">
                      <a:lumMod val="50000"/>
                    </a:schemeClr>
                  </a:solidFill>
                </a:rPr>
                <a:t>t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  <a:t>ime sample </a:t>
              </a:r>
              <a:r>
                <a:rPr lang="de-DE" sz="3200" dirty="0" err="1" smtClean="0">
                  <a:solidFill>
                    <a:schemeClr val="accent1">
                      <a:lumMod val="50000"/>
                    </a:schemeClr>
                  </a:solidFill>
                </a:rPr>
                <a:t>and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de-DE" sz="3200" dirty="0" err="1" smtClean="0">
                  <a:solidFill>
                    <a:schemeClr val="accent1">
                      <a:lumMod val="50000"/>
                    </a:schemeClr>
                  </a:solidFill>
                </a:rPr>
                <a:t>of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  <a:t> 2</a:t>
              </a:r>
              <a:r>
                <a:rPr lang="de-DE" sz="3200" baseline="30000" dirty="0" smtClean="0">
                  <a:solidFill>
                    <a:schemeClr val="accent1">
                      <a:lumMod val="50000"/>
                    </a:schemeClr>
                  </a:solidFill>
                </a:rPr>
                <a:t>nd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de-DE" sz="3200" dirty="0" err="1" smtClean="0">
                  <a:solidFill>
                    <a:schemeClr val="accent1">
                      <a:lumMod val="50000"/>
                    </a:schemeClr>
                  </a:solidFill>
                </a:rPr>
                <a:t>antibody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  <a:t>, </a:t>
              </a:r>
              <a:r>
                <a:rPr lang="de-DE" sz="3200" dirty="0" err="1" smtClean="0">
                  <a:solidFill>
                    <a:schemeClr val="accent1">
                      <a:lumMod val="50000"/>
                    </a:schemeClr>
                  </a:solidFill>
                </a:rPr>
                <a:t>concentration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  <a:t> of  2</a:t>
              </a:r>
              <a:r>
                <a:rPr lang="de-DE" sz="3200" baseline="30000" dirty="0">
                  <a:solidFill>
                    <a:schemeClr val="accent1">
                      <a:lumMod val="50000"/>
                    </a:schemeClr>
                  </a:solidFill>
                </a:rPr>
                <a:t>nd </a:t>
              </a:r>
              <a:r>
                <a:rPr lang="de-DE" sz="3200" dirty="0" err="1" smtClean="0">
                  <a:solidFill>
                    <a:schemeClr val="accent1">
                      <a:lumMod val="50000"/>
                    </a:schemeClr>
                  </a:solidFill>
                </a:rPr>
                <a:t>antobody</a:t>
              </a:r>
              <a:endParaRPr lang="de-DE" sz="3200" dirty="0">
                <a:solidFill>
                  <a:schemeClr val="accent1">
                    <a:lumMod val="50000"/>
                  </a:schemeClr>
                </a:solidFill>
              </a:endParaRPr>
            </a:p>
            <a:p>
              <a:pPr indent="-457200">
                <a:buClr>
                  <a:srgbClr val="FF7800"/>
                </a:buClr>
                <a:buSzPct val="75000"/>
                <a:buBlip>
                  <a:blip r:embed="rId4"/>
                </a:buBlip>
                <a:defRPr/>
              </a:pPr>
              <a:r>
                <a:rPr lang="de-DE" sz="3200" dirty="0" err="1" smtClean="0">
                  <a:solidFill>
                    <a:schemeClr val="accent1">
                      <a:lumMod val="50000"/>
                    </a:schemeClr>
                  </a:solidFill>
                </a:rPr>
                <a:t>Using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  <a:t> the </a:t>
              </a:r>
              <a:r>
                <a:rPr lang="de-DE" sz="3200" b="1" i="1" dirty="0" smtClean="0">
                  <a:solidFill>
                    <a:schemeClr val="accent1">
                      <a:lumMod val="50000"/>
                    </a:schemeClr>
                  </a:solidFill>
                </a:rPr>
                <a:t>Change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  <a:t> option Hard a split </a:t>
              </a:r>
              <a:r>
                <a:rPr lang="de-DE" sz="3200" dirty="0" err="1" smtClean="0">
                  <a:solidFill>
                    <a:schemeClr val="accent1">
                      <a:lumMod val="50000"/>
                    </a:schemeClr>
                  </a:solidFill>
                </a:rPr>
                <a:t>plot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  <a:t> design was </a:t>
              </a:r>
              <a:r>
                <a:rPr lang="de-DE" sz="3200" dirty="0" err="1" smtClean="0">
                  <a:solidFill>
                    <a:schemeClr val="accent1">
                      <a:lumMod val="50000"/>
                    </a:schemeClr>
                  </a:solidFill>
                </a:rPr>
                <a:t>created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  <a:t/>
              </a:r>
              <a:b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</a:b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  <a:t/>
              </a:r>
              <a:b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</a:b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  <a:t/>
              </a:r>
              <a:b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</a:b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  <a:t/>
              </a:r>
              <a:b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</a:br>
              <a:endParaRPr lang="de-DE" sz="3200" dirty="0" smtClean="0">
                <a:solidFill>
                  <a:schemeClr val="accent1">
                    <a:lumMod val="50000"/>
                  </a:schemeClr>
                </a:solidFill>
              </a:endParaRPr>
            </a:p>
            <a:p>
              <a:pPr indent="-457200">
                <a:buClr>
                  <a:srgbClr val="FF7800"/>
                </a:buClr>
                <a:buSzPct val="75000"/>
                <a:buBlip>
                  <a:blip r:embed="rId4"/>
                </a:buBlip>
                <a:defRPr/>
              </a:pP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  <a:t>The targeted </a:t>
              </a:r>
              <a:r>
                <a:rPr lang="de-DE" sz="3200" dirty="0" err="1" smtClean="0">
                  <a:solidFill>
                    <a:schemeClr val="accent1">
                      <a:lumMod val="50000"/>
                    </a:schemeClr>
                  </a:solidFill>
                </a:rPr>
                <a:t>model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de-DE" sz="3200" dirty="0" err="1" smtClean="0">
                  <a:solidFill>
                    <a:schemeClr val="accent1">
                      <a:lumMod val="50000"/>
                    </a:schemeClr>
                  </a:solidFill>
                </a:rPr>
                <a:t>consists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  <a:t> on main factors, all pairwise interactions and </a:t>
              </a:r>
              <a:r>
                <a:rPr lang="de-DE" sz="3200" dirty="0" err="1" smtClean="0">
                  <a:solidFill>
                    <a:schemeClr val="accent1">
                      <a:lumMod val="50000"/>
                    </a:schemeClr>
                  </a:solidFill>
                </a:rPr>
                <a:t>quadratic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de-DE" sz="3200" dirty="0" err="1" smtClean="0">
                  <a:solidFill>
                    <a:schemeClr val="accent1">
                      <a:lumMod val="50000"/>
                    </a:schemeClr>
                  </a:solidFill>
                </a:rPr>
                <a:t>effects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  <a:t>.</a:t>
              </a:r>
              <a:r>
                <a:rPr lang="de-DE" sz="3200" dirty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de-DE" sz="3200" dirty="0" smtClean="0">
                  <a:solidFill>
                    <a:schemeClr val="accent1">
                      <a:lumMod val="50000"/>
                    </a:schemeClr>
                  </a:solidFill>
                </a:rPr>
                <a:t>The interactions were </a:t>
              </a:r>
              <a:r>
                <a:rPr lang="de-DE" altLang="fr-FR" sz="3200" dirty="0" smtClean="0">
                  <a:solidFill>
                    <a:schemeClr val="accent1">
                      <a:lumMod val="50000"/>
                    </a:schemeClr>
                  </a:solidFill>
                </a:rPr>
                <a:t>weighted as „If possible“</a:t>
              </a:r>
              <a:endParaRPr lang="en-US" altLang="fr-FR" sz="3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12460" y="6984384"/>
              <a:ext cx="7986080" cy="180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596829" y="9877841"/>
              <a:ext cx="5493103" cy="180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1" name="TextBox 20">
            <a:hlinkClick r:id="rId3" action="ppaction://hlinksldjump"/>
          </p:cNvPr>
          <p:cNvSpPr txBox="1"/>
          <p:nvPr/>
        </p:nvSpPr>
        <p:spPr>
          <a:xfrm>
            <a:off x="1402562" y="13560494"/>
            <a:ext cx="1119743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>
              <a:buClr>
                <a:srgbClr val="FF7800"/>
              </a:buClr>
              <a:buSzPct val="75000"/>
              <a:buBlip>
                <a:blip r:embed="rId4"/>
              </a:buBlip>
              <a:defRPr/>
            </a:pPr>
            <a:r>
              <a:rPr lang="de-DE" sz="3200" dirty="0">
                <a:solidFill>
                  <a:schemeClr val="accent1">
                    <a:lumMod val="50000"/>
                  </a:schemeClr>
                </a:solidFill>
              </a:rPr>
              <a:t>Choice of measurement of assay optimality 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is</a:t>
            </a:r>
            <a:r>
              <a:rPr lang="de-DE" sz="3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crucial </a:t>
            </a:r>
            <a:r>
              <a:rPr lang="de-DE" sz="3200" dirty="0">
                <a:solidFill>
                  <a:schemeClr val="accent1">
                    <a:lumMod val="50000"/>
                  </a:schemeClr>
                </a:solidFill>
              </a:rPr>
              <a:t>for success 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of an </a:t>
            </a:r>
            <a:r>
              <a:rPr lang="de-DE" sz="3200" dirty="0">
                <a:solidFill>
                  <a:schemeClr val="accent1">
                    <a:lumMod val="50000"/>
                  </a:schemeClr>
                </a:solidFill>
              </a:rPr>
              <a:t>optimization experiment. This could be mesaures of goodness of dose-response fit or the performance of assay based on sample measurements (e.g. Inter-dilutional 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CV or agreement) </a:t>
            </a:r>
          </a:p>
          <a:p>
            <a:pPr indent="-457200">
              <a:buClr>
                <a:srgbClr val="FF7800"/>
              </a:buClr>
              <a:buSzPct val="75000"/>
              <a:buBlip>
                <a:blip r:embed="rId4"/>
              </a:buBlip>
              <a:defRPr/>
            </a:pP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Knowledge </a:t>
            </a:r>
            <a:r>
              <a:rPr lang="de-DE" sz="3200" dirty="0">
                <a:solidFill>
                  <a:schemeClr val="accent1">
                    <a:lumMod val="50000"/>
                  </a:schemeClr>
                </a:solidFill>
              </a:rPr>
              <a:t>about the response measuring the optimality of 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assay</a:t>
            </a:r>
            <a:r>
              <a:rPr lang="de-DE" sz="3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helps </a:t>
            </a:r>
            <a:r>
              <a:rPr lang="de-DE" sz="3200" dirty="0">
                <a:solidFill>
                  <a:schemeClr val="accent1">
                    <a:lumMod val="50000"/>
                  </a:schemeClr>
                </a:solidFill>
              </a:rPr>
              <a:t>to 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improve the design: from the previous screening experiment it is known that interdilutional CV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hardly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crosses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the upper limit of 30% . This limit of response was taken into account  and easely implemented in Custom Design.</a:t>
            </a:r>
            <a:endParaRPr lang="de-DE" sz="32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Clr>
                <a:srgbClr val="FF7800"/>
              </a:buClr>
              <a:buSzPct val="75000"/>
              <a:buBlip>
                <a:blip r:embed="rId4"/>
              </a:buBlip>
              <a:defRPr/>
            </a:pPr>
            <a:endParaRPr lang="en-US" altLang="fr-FR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41911" y="6887913"/>
            <a:ext cx="3539700" cy="33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4303" y="18188342"/>
            <a:ext cx="7797562" cy="20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>
            <a:hlinkClick r:id="rId3" action="ppaction://hlinksldjump"/>
          </p:cNvPr>
          <p:cNvSpPr txBox="1"/>
          <p:nvPr/>
        </p:nvSpPr>
        <p:spPr>
          <a:xfrm>
            <a:off x="26420575" y="6660483"/>
            <a:ext cx="5808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 algn="just">
              <a:buClr>
                <a:srgbClr val="FF7800"/>
              </a:buClr>
              <a:buSzPct val="75000"/>
              <a:buBlip>
                <a:blip r:embed="rId4"/>
              </a:buBlip>
              <a:defRPr/>
            </a:pPr>
            <a:r>
              <a:rPr lang="de-DE" sz="3200" b="1" i="1" dirty="0" smtClean="0">
                <a:solidFill>
                  <a:schemeClr val="accent1">
                    <a:lumMod val="50000"/>
                  </a:schemeClr>
                </a:solidFill>
              </a:rPr>
              <a:t>Power </a:t>
            </a:r>
            <a:r>
              <a:rPr lang="de-DE" sz="3200" b="1" i="1" dirty="0" err="1" smtClean="0">
                <a:solidFill>
                  <a:schemeClr val="accent1">
                    <a:lumMod val="50000"/>
                  </a:schemeClr>
                </a:solidFill>
              </a:rPr>
              <a:t>analysis</a:t>
            </a:r>
            <a:endParaRPr lang="de-DE" sz="32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indent="-457200">
              <a:buClr>
                <a:srgbClr val="FF7800"/>
              </a:buClr>
              <a:buSzPct val="75000"/>
              <a:defRPr/>
            </a:pP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the probability of discovering  true effects is calculated, based on previous knowledge  about responses. The number of runs was increased, until the power for all terms reached at least 0.6</a:t>
            </a:r>
            <a:endParaRPr lang="en-US" altLang="fr-FR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6" name="TextBox 25">
            <a:hlinkClick r:id="rId3" action="ppaction://hlinksldjump"/>
          </p:cNvPr>
          <p:cNvSpPr txBox="1"/>
          <p:nvPr/>
        </p:nvSpPr>
        <p:spPr>
          <a:xfrm>
            <a:off x="26420575" y="15243965"/>
            <a:ext cx="5808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>
              <a:buClr>
                <a:srgbClr val="FF7800"/>
              </a:buClr>
              <a:buSzPct val="75000"/>
              <a:buBlip>
                <a:blip r:embed="rId4"/>
              </a:buBlip>
              <a:defRPr/>
            </a:pPr>
            <a:r>
              <a:rPr lang="de-DE" sz="3200" b="1" i="1" dirty="0" smtClean="0">
                <a:solidFill>
                  <a:schemeClr val="accent1">
                    <a:lumMod val="50000"/>
                  </a:schemeClr>
                </a:solidFill>
              </a:rPr>
              <a:t>Fraction of Design Space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summarizes</a:t>
            </a:r>
            <a:r>
              <a:rPr lang="de-DE" sz="3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the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information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>
                <a:solidFill>
                  <a:schemeClr val="accent1">
                    <a:lumMod val="50000"/>
                  </a:schemeClr>
                </a:solidFill>
              </a:rPr>
              <a:t>delivered in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the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i="1" dirty="0" err="1" smtClean="0">
                <a:solidFill>
                  <a:schemeClr val="accent1">
                    <a:lumMod val="50000"/>
                  </a:schemeClr>
                </a:solidFill>
              </a:rPr>
              <a:t>Prediction</a:t>
            </a:r>
            <a:r>
              <a:rPr lang="de-DE" sz="32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i="1" dirty="0">
                <a:solidFill>
                  <a:schemeClr val="accent1">
                    <a:lumMod val="50000"/>
                  </a:schemeClr>
                </a:solidFill>
              </a:rPr>
              <a:t>Variance </a:t>
            </a:r>
            <a:r>
              <a:rPr lang="de-DE" sz="3200" i="1" dirty="0" smtClean="0">
                <a:solidFill>
                  <a:schemeClr val="accent1">
                    <a:lumMod val="50000"/>
                  </a:schemeClr>
                </a:solidFill>
              </a:rPr>
              <a:t>Profiles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>
                <a:solidFill>
                  <a:schemeClr val="accent1">
                    <a:lumMod val="50000"/>
                  </a:schemeClr>
                </a:solidFill>
              </a:rPr>
              <a:t>across all given factors and is 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especially helpfull  if multiple factors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are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included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in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the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model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en-US" altLang="fr-FR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7" name="TextBox 26">
            <a:hlinkClick r:id="rId3" action="ppaction://hlinksldjump"/>
          </p:cNvPr>
          <p:cNvSpPr txBox="1"/>
          <p:nvPr/>
        </p:nvSpPr>
        <p:spPr>
          <a:xfrm>
            <a:off x="26420575" y="10716506"/>
            <a:ext cx="1037614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>
              <a:buClr>
                <a:srgbClr val="FF7800"/>
              </a:buClr>
              <a:buSzPct val="75000"/>
              <a:buBlip>
                <a:blip r:embed="rId4"/>
              </a:buBlip>
              <a:defRPr/>
            </a:pPr>
            <a:r>
              <a:rPr lang="de-DE" sz="3200" b="1" i="1" dirty="0" smtClean="0">
                <a:solidFill>
                  <a:schemeClr val="accent1">
                    <a:lumMod val="50000"/>
                  </a:schemeClr>
                </a:solidFill>
              </a:rPr>
              <a:t>Prediction Variance Profile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displays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the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predictive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variance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of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each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factor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implemented in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the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model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de-DE" sz="32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Clr>
                <a:srgbClr val="FF7800"/>
              </a:buClr>
              <a:buSzPct val="75000"/>
              <a:buBlip>
                <a:blip r:embed="rId4"/>
              </a:buBlip>
              <a:defRPr/>
            </a:pPr>
            <a:endParaRPr lang="en-US" altLang="fr-FR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24875" y="11955000"/>
            <a:ext cx="6391968" cy="273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ounded Rectangle 10"/>
          <p:cNvSpPr/>
          <p:nvPr/>
        </p:nvSpPr>
        <p:spPr>
          <a:xfrm>
            <a:off x="13563163" y="4140000"/>
            <a:ext cx="11520000" cy="8100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63500">
            <a:solidFill>
              <a:schemeClr val="accent6"/>
            </a:solidFill>
          </a:ln>
          <a:effectLst>
            <a:outerShdw blurRad="50800" dist="241300" dir="2700000" rotWithShape="0">
              <a:schemeClr val="accent6">
                <a:lumMod val="75000"/>
                <a:alpha val="27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chemeClr val="accent6">
                    <a:lumMod val="75000"/>
                  </a:schemeClr>
                </a:solidFill>
              </a:rPr>
              <a:t>Experimental Design</a:t>
            </a:r>
          </a:p>
          <a:p>
            <a:pPr algn="ctr"/>
            <a:endParaRPr lang="de-DE" sz="44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de-DE" sz="4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de-DE" sz="44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de-DE" sz="4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de-DE" sz="44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de-DE" sz="4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en-US" sz="4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en-US" sz="4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en-US" sz="4400" b="1" dirty="0" smtClean="0">
              <a:solidFill>
                <a:srgbClr val="FFFFFF"/>
              </a:solidFill>
            </a:endParaRPr>
          </a:p>
          <a:p>
            <a:endParaRPr lang="en-US" sz="3200" b="1" dirty="0">
              <a:solidFill>
                <a:srgbClr val="FFFFFF"/>
              </a:solidFill>
            </a:endParaRPr>
          </a:p>
        </p:txBody>
      </p:sp>
      <p:sp>
        <p:nvSpPr>
          <p:cNvPr id="23" name="TextBox 22">
            <a:hlinkClick r:id="rId3" action="ppaction://hlinksldjump"/>
          </p:cNvPr>
          <p:cNvSpPr txBox="1"/>
          <p:nvPr/>
        </p:nvSpPr>
        <p:spPr>
          <a:xfrm>
            <a:off x="13987140" y="5327638"/>
            <a:ext cx="1067092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>
              <a:buClr>
                <a:srgbClr val="FF7800"/>
              </a:buClr>
              <a:buSzPct val="75000"/>
              <a:buBlip>
                <a:blip r:embed="rId4"/>
              </a:buBlip>
              <a:defRPr/>
            </a:pP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Constrains to specific factor levels were defined using the  </a:t>
            </a:r>
            <a:r>
              <a:rPr lang="de-DE" sz="3200" b="1" i="1" dirty="0" smtClean="0">
                <a:solidFill>
                  <a:schemeClr val="accent1">
                    <a:lumMod val="50000"/>
                  </a:schemeClr>
                </a:solidFill>
              </a:rPr>
              <a:t>Disallowed Combinations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option: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shortest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incubation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times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are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not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applicable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to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the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lowest concentration,  using inequality those constrains were implemented</a:t>
            </a:r>
          </a:p>
          <a:p>
            <a:pPr indent="-457200">
              <a:buClr>
                <a:srgbClr val="FF7800"/>
              </a:buClr>
              <a:buSzPct val="75000"/>
              <a:buBlip>
                <a:blip r:embed="rId4"/>
              </a:buBlip>
              <a:defRPr/>
            </a:pP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A decision on run budget was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taken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small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effects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were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expected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, still if the expected error in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responses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was small, the total number of runs  was set to 104</a:t>
            </a:r>
          </a:p>
        </p:txBody>
      </p:sp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05500" y="9017583"/>
            <a:ext cx="4966697" cy="273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Box 31">
            <a:hlinkClick r:id="rId3" action="ppaction://hlinksldjump"/>
          </p:cNvPr>
          <p:cNvSpPr txBox="1"/>
          <p:nvPr/>
        </p:nvSpPr>
        <p:spPr>
          <a:xfrm>
            <a:off x="13994641" y="8752956"/>
            <a:ext cx="536387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>
              <a:buClr>
                <a:srgbClr val="FF7800"/>
              </a:buClr>
              <a:buSzPct val="75000"/>
              <a:buBlip>
                <a:blip r:embed="rId4"/>
              </a:buBlip>
              <a:defRPr/>
            </a:pP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We increased the number of center points, which specifies  additional runs in combinations of  midpoints of each factor under investigation </a:t>
            </a:r>
            <a:endParaRPr lang="en-US" altLang="fr-FR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Down Arrow 1"/>
          <p:cNvSpPr/>
          <p:nvPr/>
        </p:nvSpPr>
        <p:spPr>
          <a:xfrm>
            <a:off x="5486399" y="11955001"/>
            <a:ext cx="843171" cy="957145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 w="63500">
            <a:solidFill>
              <a:schemeClr val="accent6"/>
            </a:solidFill>
          </a:ln>
          <a:effectLst>
            <a:outerShdw blurRad="50800" dist="241300" dir="2700000" algn="tl" rotWithShape="0">
              <a:schemeClr val="accent6">
                <a:lumMod val="75000"/>
                <a:alpha val="2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2809037"/>
            <a:endParaRPr lang="en-US" sz="5530" dirty="0">
              <a:solidFill>
                <a:srgbClr val="8996A0"/>
              </a:solidFill>
            </a:endParaRPr>
          </a:p>
        </p:txBody>
      </p:sp>
      <p:sp>
        <p:nvSpPr>
          <p:cNvPr id="36" name="Down Arrow 35"/>
          <p:cNvSpPr/>
          <p:nvPr/>
        </p:nvSpPr>
        <p:spPr>
          <a:xfrm rot="10800000">
            <a:off x="18596829" y="11955000"/>
            <a:ext cx="843171" cy="957145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 w="63500">
            <a:solidFill>
              <a:schemeClr val="accent6"/>
            </a:solidFill>
          </a:ln>
          <a:effectLst>
            <a:outerShdw blurRad="50800" dist="241300" dir="2700000" algn="tl" rotWithShape="0">
              <a:schemeClr val="accent6">
                <a:lumMod val="75000"/>
                <a:alpha val="2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2809037"/>
            <a:endParaRPr lang="en-US" sz="5530" dirty="0">
              <a:solidFill>
                <a:srgbClr val="8996A0"/>
              </a:solidFill>
            </a:endParaRPr>
          </a:p>
        </p:txBody>
      </p:sp>
      <p:sp>
        <p:nvSpPr>
          <p:cNvPr id="37" name="Down Arrow 36"/>
          <p:cNvSpPr/>
          <p:nvPr/>
        </p:nvSpPr>
        <p:spPr>
          <a:xfrm rot="16200000">
            <a:off x="12806697" y="16171427"/>
            <a:ext cx="843171" cy="957145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 w="63500">
            <a:solidFill>
              <a:schemeClr val="accent6"/>
            </a:solidFill>
          </a:ln>
          <a:effectLst>
            <a:outerShdw blurRad="50800" dist="241300" dir="2700000" algn="tl" rotWithShape="0">
              <a:schemeClr val="accent6">
                <a:lumMod val="75000"/>
                <a:alpha val="2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2809037"/>
            <a:endParaRPr lang="en-US" sz="5530" dirty="0">
              <a:solidFill>
                <a:srgbClr val="8996A0"/>
              </a:solidFill>
            </a:endParaRPr>
          </a:p>
        </p:txBody>
      </p:sp>
      <p:sp>
        <p:nvSpPr>
          <p:cNvPr id="38" name="Down Arrow 37"/>
          <p:cNvSpPr/>
          <p:nvPr/>
        </p:nvSpPr>
        <p:spPr>
          <a:xfrm rot="16200000">
            <a:off x="25022983" y="7951626"/>
            <a:ext cx="843171" cy="957145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 w="63500">
            <a:solidFill>
              <a:schemeClr val="accent6"/>
            </a:solidFill>
          </a:ln>
          <a:effectLst>
            <a:outerShdw blurRad="50800" dist="241300" dir="2700000" algn="tl" rotWithShape="0">
              <a:schemeClr val="accent6">
                <a:lumMod val="75000"/>
                <a:alpha val="2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2809037"/>
            <a:endParaRPr lang="en-US" sz="5530" dirty="0">
              <a:solidFill>
                <a:srgbClr val="8996A0"/>
              </a:solidFill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9175" y="15438172"/>
            <a:ext cx="4355755" cy="32668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18539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15575657" y="4054886"/>
            <a:ext cx="20203696" cy="1019050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63500">
            <a:solidFill>
              <a:schemeClr val="accent6"/>
            </a:solidFill>
          </a:ln>
          <a:effectLst>
            <a:outerShdw blurRad="50800" dist="241300" dir="2700000" rotWithShape="0">
              <a:schemeClr val="accent6">
                <a:lumMod val="75000"/>
                <a:alpha val="27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4400" b="1" dirty="0">
              <a:solidFill>
                <a:srgbClr val="FFFFFF"/>
              </a:solidFill>
            </a:endParaRPr>
          </a:p>
          <a:p>
            <a:pPr algn="ctr"/>
            <a:endParaRPr lang="de-DE" sz="4400" b="1" dirty="0" smtClean="0">
              <a:solidFill>
                <a:srgbClr val="FFFFFF"/>
              </a:solidFill>
            </a:endParaRPr>
          </a:p>
          <a:p>
            <a:pPr algn="ctr"/>
            <a:endParaRPr lang="de-DE" sz="4400" b="1" dirty="0">
              <a:solidFill>
                <a:srgbClr val="FFFFFF"/>
              </a:solidFill>
            </a:endParaRPr>
          </a:p>
          <a:p>
            <a:pPr algn="ctr"/>
            <a:endParaRPr lang="de-DE" sz="4400" b="1" dirty="0" smtClean="0">
              <a:solidFill>
                <a:srgbClr val="FFFFFF"/>
              </a:solidFill>
            </a:endParaRPr>
          </a:p>
          <a:p>
            <a:pPr algn="ctr"/>
            <a:endParaRPr lang="de-DE" sz="4400" b="1" dirty="0">
              <a:solidFill>
                <a:srgbClr val="FFFFFF"/>
              </a:solidFill>
            </a:endParaRPr>
          </a:p>
          <a:p>
            <a:pPr algn="ctr"/>
            <a:endParaRPr lang="de-DE" sz="4400" b="1" dirty="0" smtClean="0">
              <a:solidFill>
                <a:srgbClr val="FFFFFF"/>
              </a:solidFill>
            </a:endParaRPr>
          </a:p>
          <a:p>
            <a:pPr algn="ctr"/>
            <a:endParaRPr lang="de-DE" sz="4400" b="1" dirty="0">
              <a:solidFill>
                <a:srgbClr val="FFFFFF"/>
              </a:solidFill>
            </a:endParaRPr>
          </a:p>
          <a:p>
            <a:pPr algn="ctr"/>
            <a:endParaRPr lang="de-DE" sz="4400" b="1" dirty="0" smtClean="0">
              <a:solidFill>
                <a:srgbClr val="FFFFFF"/>
              </a:solidFill>
            </a:endParaRPr>
          </a:p>
          <a:p>
            <a:pPr algn="ctr"/>
            <a:endParaRPr lang="en-US" sz="4400" b="1" dirty="0" smtClean="0">
              <a:solidFill>
                <a:srgbClr val="FFFFFF"/>
              </a:solidFill>
            </a:endParaRPr>
          </a:p>
          <a:p>
            <a:pPr marL="457200" indent="-457200">
              <a:buFont typeface="Arial"/>
              <a:buChar char="•"/>
            </a:pPr>
            <a:endParaRPr lang="en-US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5285722" y="1544680"/>
            <a:ext cx="25982412" cy="182272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63500">
            <a:solidFill>
              <a:schemeClr val="accent6"/>
            </a:solidFill>
          </a:ln>
          <a:effectLst>
            <a:outerShdw blurRad="50800" dist="241300" dir="2700000" rotWithShape="0">
              <a:schemeClr val="accent6">
                <a:lumMod val="75000"/>
                <a:alpha val="27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b="1" dirty="0" smtClean="0">
                <a:solidFill>
                  <a:schemeClr val="tx2"/>
                </a:solidFill>
              </a:rPr>
              <a:t>Case Study II: Contingency Analysis</a:t>
            </a:r>
            <a:endParaRPr lang="en-US" sz="8800" b="1" dirty="0">
              <a:solidFill>
                <a:schemeClr val="tx2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928922" y="14744638"/>
            <a:ext cx="34850431" cy="576671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63500">
            <a:solidFill>
              <a:schemeClr val="accent6"/>
            </a:solidFill>
          </a:ln>
          <a:effectLst>
            <a:outerShdw blurRad="63500" dist="241300" dir="2700000" rotWithShape="0">
              <a:schemeClr val="accent6">
                <a:lumMod val="75000"/>
                <a:alpha val="27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400" b="1" dirty="0" smtClean="0">
                <a:solidFill>
                  <a:schemeClr val="accent6">
                    <a:lumMod val="75000"/>
                  </a:schemeClr>
                </a:solidFill>
              </a:rPr>
              <a:t>		Results</a:t>
            </a:r>
          </a:p>
          <a:p>
            <a:pPr algn="ctr"/>
            <a:endParaRPr lang="de-DE" sz="3200" dirty="0" smtClean="0">
              <a:solidFill>
                <a:schemeClr val="bg1"/>
              </a:solidFill>
            </a:endParaRPr>
          </a:p>
          <a:p>
            <a:pPr algn="ctr"/>
            <a:endParaRPr lang="de-DE" sz="3200" dirty="0">
              <a:solidFill>
                <a:schemeClr val="bg1"/>
              </a:solidFill>
            </a:endParaRPr>
          </a:p>
          <a:p>
            <a:pPr algn="ctr"/>
            <a:endParaRPr lang="de-DE" sz="3200" dirty="0" smtClean="0">
              <a:solidFill>
                <a:schemeClr val="bg1"/>
              </a:solidFill>
            </a:endParaRPr>
          </a:p>
          <a:p>
            <a:pPr algn="ctr"/>
            <a:endParaRPr lang="de-DE" sz="3200" dirty="0">
              <a:solidFill>
                <a:schemeClr val="bg1"/>
              </a:solidFill>
            </a:endParaRPr>
          </a:p>
          <a:p>
            <a:pPr algn="ctr"/>
            <a:endParaRPr lang="en-US" sz="3200" dirty="0" smtClean="0">
              <a:solidFill>
                <a:schemeClr val="bg1"/>
              </a:solidFill>
            </a:endParaRPr>
          </a:p>
          <a:p>
            <a:pPr algn="ctr"/>
            <a:endParaRPr lang="en-US" sz="3200" dirty="0" smtClean="0">
              <a:solidFill>
                <a:schemeClr val="bg1"/>
              </a:solidFill>
            </a:endParaRPr>
          </a:p>
          <a:p>
            <a:pPr algn="ctr"/>
            <a:endParaRPr lang="en-US" sz="3200" dirty="0" smtClean="0">
              <a:solidFill>
                <a:schemeClr val="bg1"/>
              </a:solidFill>
            </a:endParaRPr>
          </a:p>
          <a:p>
            <a:pPr algn="ctr"/>
            <a:endParaRPr lang="en-US" sz="3200" dirty="0" smtClean="0">
              <a:solidFill>
                <a:schemeClr val="bg1"/>
              </a:solidFill>
            </a:endParaRPr>
          </a:p>
          <a:p>
            <a:pPr algn="ctr"/>
            <a:endParaRPr lang="en-US" sz="3200" dirty="0" smtClean="0">
              <a:solidFill>
                <a:schemeClr val="bg1"/>
              </a:solidFill>
            </a:endParaRPr>
          </a:p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 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928922" y="4054886"/>
            <a:ext cx="13682862" cy="1019050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63500">
            <a:solidFill>
              <a:schemeClr val="accent6"/>
            </a:solidFill>
          </a:ln>
          <a:effectLst>
            <a:outerShdw blurRad="50800" dist="241300" dir="2700000" rotWithShape="0">
              <a:schemeClr val="accent6">
                <a:lumMod val="75000"/>
                <a:alpha val="27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4400" b="1" dirty="0" smtClean="0">
              <a:solidFill>
                <a:srgbClr val="FFFFFF"/>
              </a:solidFill>
            </a:endParaRPr>
          </a:p>
          <a:p>
            <a:pPr algn="ctr"/>
            <a:endParaRPr lang="de-DE" sz="4400" b="1" dirty="0">
              <a:solidFill>
                <a:srgbClr val="FFFFFF"/>
              </a:solidFill>
            </a:endParaRPr>
          </a:p>
          <a:p>
            <a:pPr algn="ctr"/>
            <a:endParaRPr lang="de-DE" sz="4400" b="1" dirty="0" smtClean="0">
              <a:solidFill>
                <a:srgbClr val="FFFFFF"/>
              </a:solidFill>
            </a:endParaRPr>
          </a:p>
          <a:p>
            <a:pPr algn="ctr"/>
            <a:endParaRPr lang="de-DE" sz="4400" b="1" dirty="0">
              <a:solidFill>
                <a:srgbClr val="FFFFFF"/>
              </a:solidFill>
            </a:endParaRPr>
          </a:p>
          <a:p>
            <a:pPr algn="ctr"/>
            <a:endParaRPr lang="de-DE" sz="4400" b="1" dirty="0" smtClean="0">
              <a:solidFill>
                <a:srgbClr val="FFFFFF"/>
              </a:solidFill>
            </a:endParaRPr>
          </a:p>
          <a:p>
            <a:pPr algn="ctr"/>
            <a:endParaRPr lang="de-DE" sz="4400" b="1" dirty="0">
              <a:solidFill>
                <a:srgbClr val="FFFFFF"/>
              </a:solidFill>
            </a:endParaRPr>
          </a:p>
          <a:p>
            <a:pPr algn="ctr"/>
            <a:endParaRPr lang="de-DE" sz="4400" b="1" dirty="0" smtClean="0">
              <a:solidFill>
                <a:srgbClr val="FFFFFF"/>
              </a:solidFill>
            </a:endParaRPr>
          </a:p>
          <a:p>
            <a:pPr algn="ctr"/>
            <a:endParaRPr lang="de-DE" sz="4400" b="1" dirty="0">
              <a:solidFill>
                <a:srgbClr val="FFFFFF"/>
              </a:solidFill>
            </a:endParaRPr>
          </a:p>
          <a:p>
            <a:pPr algn="ctr"/>
            <a:endParaRPr lang="de-DE" sz="4400" b="1" dirty="0" smtClean="0">
              <a:solidFill>
                <a:srgbClr val="FFFFFF"/>
              </a:solidFill>
            </a:endParaRPr>
          </a:p>
          <a:p>
            <a:pPr algn="ctr"/>
            <a:endParaRPr lang="en-US" sz="4400" b="1" dirty="0" smtClean="0">
              <a:solidFill>
                <a:srgbClr val="FFFFFF"/>
              </a:solidFill>
            </a:endParaRPr>
          </a:p>
          <a:p>
            <a:pPr marL="457200" indent="-457200">
              <a:buFont typeface="Arial"/>
              <a:buChar char="•"/>
            </a:pPr>
            <a:endParaRPr lang="en-US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1117918" y="4211916"/>
            <a:ext cx="13493866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FF7800"/>
              </a:buClr>
              <a:buSzPct val="75000"/>
              <a:defRPr/>
            </a:pPr>
            <a:r>
              <a:rPr lang="de-DE" sz="4400" b="1" dirty="0" err="1" smtClean="0">
                <a:solidFill>
                  <a:schemeClr val="accent6">
                    <a:lumMod val="75000"/>
                  </a:schemeClr>
                </a:solidFill>
              </a:rPr>
              <a:t>Full</a:t>
            </a:r>
            <a:r>
              <a:rPr lang="de-DE" sz="44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4400" b="1" dirty="0" err="1" smtClean="0">
                <a:solidFill>
                  <a:schemeClr val="accent6">
                    <a:lumMod val="75000"/>
                  </a:schemeClr>
                </a:solidFill>
              </a:rPr>
              <a:t>Factorial</a:t>
            </a:r>
            <a:r>
              <a:rPr lang="de-DE" sz="4400" b="1" dirty="0" smtClean="0">
                <a:solidFill>
                  <a:schemeClr val="accent6">
                    <a:lumMod val="75000"/>
                  </a:schemeClr>
                </a:solidFill>
              </a:rPr>
              <a:t> Design</a:t>
            </a:r>
          </a:p>
          <a:p>
            <a:pPr indent="-457200">
              <a:buClr>
                <a:srgbClr val="FF7800"/>
              </a:buClr>
              <a:buSzPct val="75000"/>
              <a:buBlip>
                <a:blip r:embed="rId3"/>
              </a:buBlip>
              <a:defRPr/>
            </a:pP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Two key parameters in the enc-hSBA test procedure were investigated: the 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sample loading time (time between all samples  are placed on the plate and the addition of bacteria ) and the bacteria loading time (time 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needed by the operator for the 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application of the bacteria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  <a:p>
            <a:pPr indent="-457200">
              <a:buClr>
                <a:srgbClr val="FF7800"/>
              </a:buClr>
              <a:buSzPct val="75000"/>
              <a:buBlip>
                <a:blip r:embed="rId3"/>
              </a:buBlip>
              <a:defRPr/>
            </a:pP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The question to be answered was: </a:t>
            </a:r>
            <a:r>
              <a:rPr lang="en-US" sz="3200" i="1" dirty="0" smtClean="0">
                <a:solidFill>
                  <a:schemeClr val="accent1">
                    <a:lumMod val="50000"/>
                  </a:schemeClr>
                </a:solidFill>
              </a:rPr>
              <a:t>does  the variation in sample or bacteria loading times affect the measurement of efficiency of the vaccine?</a:t>
            </a:r>
            <a:endParaRPr lang="en-US" sz="3200" i="1" dirty="0">
              <a:solidFill>
                <a:schemeClr val="accent1">
                  <a:lumMod val="50000"/>
                </a:schemeClr>
              </a:solidFill>
            </a:endParaRPr>
          </a:p>
          <a:p>
            <a:pPr indent="-457200">
              <a:buClr>
                <a:srgbClr val="FF7800"/>
              </a:buClr>
              <a:buSzPct val="75000"/>
              <a:buBlip>
                <a:blip r:embed="rId3"/>
              </a:buBlip>
              <a:defRPr/>
            </a:pP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A 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total of 60 samples and 2 controls yields 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up to 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72 measurements 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for each 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test condition: each sample was tested 1 time under 6 experimental conditions 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and each control sample 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was 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tested 6 times under 6 experimental conditions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indent="-457200">
              <a:buClr>
                <a:srgbClr val="FF7800"/>
              </a:buClr>
              <a:buSzPct val="75000"/>
              <a:buBlip>
                <a:blip r:embed="rId3"/>
              </a:buBlip>
              <a:defRPr/>
            </a:pP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100 min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for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sample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loading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time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and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5 min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for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bacterial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loading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time was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the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reference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condition</a:t>
            </a:r>
            <a:endParaRPr lang="en-US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indent="-457200">
              <a:buClr>
                <a:srgbClr val="FF7800"/>
              </a:buClr>
              <a:buSzPct val="75000"/>
              <a:buBlip>
                <a:blip r:embed="rId3"/>
              </a:buBlip>
              <a:defRPr/>
            </a:pPr>
            <a:r>
              <a:rPr lang="de-DE" altLang="fr-FR" sz="3200" dirty="0" smtClean="0">
                <a:solidFill>
                  <a:schemeClr val="accent1">
                    <a:lumMod val="50000"/>
                  </a:schemeClr>
                </a:solidFill>
              </a:rPr>
              <a:t>This experiment was </a:t>
            </a:r>
            <a:r>
              <a:rPr lang="de-DE" altLang="fr-FR" sz="3200" dirty="0" err="1" smtClean="0">
                <a:solidFill>
                  <a:schemeClr val="accent1">
                    <a:lumMod val="50000"/>
                  </a:schemeClr>
                </a:solidFill>
              </a:rPr>
              <a:t>performed</a:t>
            </a:r>
            <a:r>
              <a:rPr lang="de-DE" altLang="fr-FR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altLang="fr-FR" sz="3200" dirty="0" err="1" smtClean="0">
                <a:solidFill>
                  <a:schemeClr val="accent1">
                    <a:lumMod val="50000"/>
                  </a:schemeClr>
                </a:solidFill>
              </a:rPr>
              <a:t>with</a:t>
            </a:r>
            <a:r>
              <a:rPr lang="de-DE" altLang="fr-FR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altLang="fr-FR" sz="3200" dirty="0" err="1" smtClean="0">
                <a:solidFill>
                  <a:schemeClr val="accent1">
                    <a:lumMod val="50000"/>
                  </a:schemeClr>
                </a:solidFill>
              </a:rPr>
              <a:t>identical</a:t>
            </a:r>
            <a:r>
              <a:rPr lang="de-DE" altLang="fr-FR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altLang="fr-FR" sz="3200" dirty="0" err="1" smtClean="0">
                <a:solidFill>
                  <a:schemeClr val="accent1">
                    <a:lumMod val="50000"/>
                  </a:schemeClr>
                </a:solidFill>
              </a:rPr>
              <a:t>setting</a:t>
            </a:r>
            <a:r>
              <a:rPr lang="de-DE" altLang="fr-FR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altLang="fr-FR" sz="3200" dirty="0" err="1" smtClean="0">
                <a:solidFill>
                  <a:schemeClr val="accent1">
                    <a:lumMod val="50000"/>
                  </a:schemeClr>
                </a:solidFill>
              </a:rPr>
              <a:t>for</a:t>
            </a:r>
            <a:r>
              <a:rPr lang="de-DE" altLang="fr-FR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altLang="fr-FR" sz="3200" dirty="0" err="1" smtClean="0">
                <a:solidFill>
                  <a:schemeClr val="accent1">
                    <a:lumMod val="50000"/>
                  </a:schemeClr>
                </a:solidFill>
              </a:rPr>
              <a:t>four</a:t>
            </a:r>
            <a:r>
              <a:rPr lang="de-DE" altLang="fr-FR" sz="3200" dirty="0" smtClean="0">
                <a:solidFill>
                  <a:schemeClr val="accent1">
                    <a:lumMod val="50000"/>
                  </a:schemeClr>
                </a:solidFill>
              </a:rPr>
              <a:t> Men B strains:</a:t>
            </a:r>
            <a:endParaRPr lang="en-US" altLang="fr-FR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59350" y="4370228"/>
            <a:ext cx="8911821" cy="5184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9448" y="10933665"/>
            <a:ext cx="12011701" cy="3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59680">
            <a:off x="17144164" y="9183240"/>
            <a:ext cx="5580000" cy="4585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>
            <a:hlinkClick r:id="rId2" action="ppaction://hlinksldjump"/>
          </p:cNvPr>
          <p:cNvSpPr txBox="1"/>
          <p:nvPr/>
        </p:nvSpPr>
        <p:spPr>
          <a:xfrm>
            <a:off x="16074188" y="4247728"/>
            <a:ext cx="1025360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FF7800"/>
              </a:buClr>
              <a:buSzPct val="75000"/>
              <a:defRPr/>
            </a:pPr>
            <a:r>
              <a:rPr lang="de-DE" sz="4400" b="1" dirty="0" smtClean="0">
                <a:solidFill>
                  <a:schemeClr val="accent6">
                    <a:lumMod val="75000"/>
                  </a:schemeClr>
                </a:solidFill>
              </a:rPr>
              <a:t>Evaluation </a:t>
            </a:r>
            <a:r>
              <a:rPr lang="de-DE" sz="4400" b="1" dirty="0" err="1" smtClean="0">
                <a:solidFill>
                  <a:schemeClr val="accent6">
                    <a:lumMod val="75000"/>
                  </a:schemeClr>
                </a:solidFill>
              </a:rPr>
              <a:t>of</a:t>
            </a:r>
            <a:r>
              <a:rPr lang="de-DE" sz="4400" b="1" dirty="0" smtClean="0">
                <a:solidFill>
                  <a:schemeClr val="accent6">
                    <a:lumMod val="75000"/>
                  </a:schemeClr>
                </a:solidFill>
              </a:rPr>
              <a:t> Experimental Data</a:t>
            </a:r>
          </a:p>
          <a:p>
            <a:pPr indent="-457200">
              <a:buClr>
                <a:srgbClr val="FF7800"/>
              </a:buClr>
              <a:buSzPct val="75000"/>
              <a:buBlip>
                <a:blip r:embed="rId3"/>
              </a:buBlip>
              <a:defRPr/>
            </a:pP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The design was powered for a pre-defined  significant response by means  of  Clopper-Pearson  binomial CI </a:t>
            </a:r>
          </a:p>
          <a:p>
            <a:pPr indent="-457200">
              <a:buClr>
                <a:srgbClr val="FF7800"/>
              </a:buClr>
              <a:buSzPct val="75000"/>
              <a:buBlip>
                <a:blip r:embed="rId3"/>
              </a:buBlip>
              <a:defRPr/>
            </a:pP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The </a:t>
            </a:r>
            <a:r>
              <a:rPr lang="de-DE" sz="3200" dirty="0">
                <a:solidFill>
                  <a:schemeClr val="accent1">
                    <a:lumMod val="50000"/>
                  </a:schemeClr>
                </a:solidFill>
              </a:rPr>
              <a:t>whole analyses was performed 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using the JSL scripting, combining basic </a:t>
            </a:r>
            <a:r>
              <a:rPr lang="de-DE" sz="3200" dirty="0">
                <a:solidFill>
                  <a:schemeClr val="accent1">
                    <a:lumMod val="50000"/>
                  </a:schemeClr>
                </a:solidFill>
              </a:rPr>
              <a:t>functions such as </a:t>
            </a:r>
            <a:r>
              <a:rPr lang="en-US" sz="3200" i="1" dirty="0">
                <a:solidFill>
                  <a:schemeClr val="accent1">
                    <a:lumMod val="50000"/>
                  </a:schemeClr>
                </a:solidFill>
              </a:rPr>
              <a:t>Graph Builder, Tabulate, </a:t>
            </a:r>
            <a:r>
              <a:rPr lang="en-US" sz="3200" i="1" dirty="0" smtClean="0">
                <a:solidFill>
                  <a:schemeClr val="accent1">
                    <a:lumMod val="50000"/>
                  </a:schemeClr>
                </a:solidFill>
              </a:rPr>
              <a:t>Summary</a:t>
            </a:r>
            <a:r>
              <a:rPr lang="de-DE" sz="3200" i="1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from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data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import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and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preparation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to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graphical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evaluations and contingency analyses</a:t>
            </a:r>
          </a:p>
          <a:p>
            <a:pPr indent="-457200">
              <a:buClr>
                <a:srgbClr val="FF7800"/>
              </a:buClr>
              <a:buSzPct val="75000"/>
              <a:buBlip>
                <a:blip r:embed="rId3"/>
              </a:buBlip>
              <a:defRPr/>
            </a:pP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JSL scripting is a powerful tool,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especially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if</a:t>
            </a:r>
            <a:r>
              <a:rPr lang="de-DE" sz="3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the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analysis should be re-run</a:t>
            </a:r>
            <a:endParaRPr lang="en-US" sz="32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6" name="TextBox 15">
            <a:hlinkClick r:id="rId2" action="ppaction://hlinksldjump"/>
          </p:cNvPr>
          <p:cNvSpPr txBox="1"/>
          <p:nvPr/>
        </p:nvSpPr>
        <p:spPr>
          <a:xfrm>
            <a:off x="26359277" y="9913484"/>
            <a:ext cx="871189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>
              <a:buClr>
                <a:srgbClr val="FF7800"/>
              </a:buClr>
              <a:buSzPct val="75000"/>
              <a:buBlip>
                <a:blip r:embed="rId3"/>
              </a:buBlip>
              <a:defRPr/>
            </a:pPr>
            <a:r>
              <a:rPr lang="de-DE" sz="3200" dirty="0" err="1">
                <a:solidFill>
                  <a:schemeClr val="accent1">
                    <a:lumMod val="50000"/>
                  </a:schemeClr>
                </a:solidFill>
              </a:rPr>
              <a:t>For</a:t>
            </a:r>
            <a:r>
              <a:rPr lang="de-DE" sz="3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 err="1">
                <a:solidFill>
                  <a:schemeClr val="accent1">
                    <a:lumMod val="50000"/>
                  </a:schemeClr>
                </a:solidFill>
              </a:rPr>
              <a:t>samples</a:t>
            </a:r>
            <a:r>
              <a:rPr lang="de-DE" sz="3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 err="1">
                <a:solidFill>
                  <a:schemeClr val="accent1">
                    <a:lumMod val="50000"/>
                  </a:schemeClr>
                </a:solidFill>
              </a:rPr>
              <a:t>with</a:t>
            </a:r>
            <a:r>
              <a:rPr lang="de-DE" sz="3200" dirty="0">
                <a:solidFill>
                  <a:schemeClr val="accent1">
                    <a:lumMod val="50000"/>
                  </a:schemeClr>
                </a:solidFill>
              </a:rPr>
              <a:t> valid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results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in </a:t>
            </a:r>
            <a:r>
              <a:rPr lang="de-DE" sz="3200" dirty="0" err="1">
                <a:solidFill>
                  <a:schemeClr val="accent1">
                    <a:lumMod val="50000"/>
                  </a:schemeClr>
                </a:solidFill>
              </a:rPr>
              <a:t>the</a:t>
            </a:r>
            <a:r>
              <a:rPr lang="de-DE" sz="3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 err="1">
                <a:solidFill>
                  <a:schemeClr val="accent1">
                    <a:lumMod val="50000"/>
                  </a:schemeClr>
                </a:solidFill>
              </a:rPr>
              <a:t>reference</a:t>
            </a:r>
            <a:r>
              <a:rPr lang="de-DE" sz="3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 err="1">
                <a:solidFill>
                  <a:schemeClr val="accent1">
                    <a:lumMod val="50000"/>
                  </a:schemeClr>
                </a:solidFill>
              </a:rPr>
              <a:t>condition</a:t>
            </a:r>
            <a:r>
              <a:rPr lang="de-DE" sz="3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 err="1">
                <a:solidFill>
                  <a:schemeClr val="accent1">
                    <a:lumMod val="50000"/>
                  </a:schemeClr>
                </a:solidFill>
              </a:rPr>
              <a:t>contingency</a:t>
            </a:r>
            <a:r>
              <a:rPr lang="de-DE" sz="3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 err="1">
                <a:solidFill>
                  <a:schemeClr val="accent1">
                    <a:lumMod val="50000"/>
                  </a:schemeClr>
                </a:solidFill>
              </a:rPr>
              <a:t>analysis</a:t>
            </a:r>
            <a:r>
              <a:rPr lang="de-DE" sz="3200" dirty="0">
                <a:solidFill>
                  <a:schemeClr val="accent1">
                    <a:lumMod val="50000"/>
                  </a:schemeClr>
                </a:solidFill>
              </a:rPr>
              <a:t> was </a:t>
            </a:r>
            <a:r>
              <a:rPr lang="de-DE" sz="3200" dirty="0" err="1">
                <a:solidFill>
                  <a:schemeClr val="accent1">
                    <a:lumMod val="50000"/>
                  </a:schemeClr>
                </a:solidFill>
              </a:rPr>
              <a:t>performed</a:t>
            </a:r>
            <a:endParaRPr lang="de-DE" sz="3200" dirty="0">
              <a:solidFill>
                <a:schemeClr val="accent1">
                  <a:lumMod val="50000"/>
                </a:schemeClr>
              </a:solidFill>
            </a:endParaRPr>
          </a:p>
          <a:p>
            <a:pPr indent="-457200">
              <a:buClr>
                <a:srgbClr val="FF7800"/>
              </a:buClr>
              <a:buSzPct val="75000"/>
              <a:buBlip>
                <a:blip r:embed="rId3"/>
              </a:buBlip>
              <a:defRPr/>
            </a:pP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Number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of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valid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results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in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reference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condition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:  	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Strain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96217 : 66 </a:t>
            </a:r>
          </a:p>
          <a:p>
            <a:pPr>
              <a:buClr>
                <a:srgbClr val="FF7800"/>
              </a:buClr>
              <a:buSzPct val="75000"/>
              <a:defRPr/>
            </a:pP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Strain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M14459: 66 </a:t>
            </a:r>
          </a:p>
          <a:p>
            <a:pPr>
              <a:buClr>
                <a:srgbClr val="FF7800"/>
              </a:buClr>
              <a:buSzPct val="75000"/>
              <a:defRPr/>
            </a:pP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Strain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>
                <a:solidFill>
                  <a:schemeClr val="accent1">
                    <a:lumMod val="50000"/>
                  </a:schemeClr>
                </a:solidFill>
              </a:rPr>
              <a:t>M07-0241084 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: 57 </a:t>
            </a:r>
          </a:p>
          <a:p>
            <a:pPr>
              <a:buClr>
                <a:srgbClr val="FF7800"/>
              </a:buClr>
              <a:buSzPct val="75000"/>
              <a:defRPr/>
            </a:pP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Strain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NZ98-254: 70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64843" y="8808484"/>
            <a:ext cx="54768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4942" y="10115202"/>
            <a:ext cx="2952750" cy="36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27528" y="15877898"/>
            <a:ext cx="7556604" cy="4320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330432" y="15877898"/>
            <a:ext cx="7556604" cy="4320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8524979" y="15877898"/>
            <a:ext cx="7556604" cy="4320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6805473" y="15877898"/>
            <a:ext cx="7556604" cy="4320000"/>
          </a:xfrm>
          <a:prstGeom prst="rect">
            <a:avLst/>
          </a:prstGeom>
        </p:spPr>
      </p:pic>
      <p:sp>
        <p:nvSpPr>
          <p:cNvPr id="23" name="TextBox 22">
            <a:hlinkClick r:id="rId2" action="ppaction://hlinksldjump"/>
          </p:cNvPr>
          <p:cNvSpPr txBox="1"/>
          <p:nvPr/>
        </p:nvSpPr>
        <p:spPr>
          <a:xfrm>
            <a:off x="8794948" y="15044856"/>
            <a:ext cx="249210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>
              <a:buClr>
                <a:srgbClr val="FF7800"/>
              </a:buClr>
              <a:buSzPct val="75000"/>
              <a:buBlip>
                <a:blip r:embed="rId3"/>
              </a:buBlip>
              <a:defRPr/>
            </a:pP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No significant impact of sample or bacterial loading time on measurements of test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samples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was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detected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for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any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of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the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3200" dirty="0" err="1" smtClean="0">
                <a:solidFill>
                  <a:schemeClr val="accent1">
                    <a:lumMod val="50000"/>
                  </a:schemeClr>
                </a:solidFill>
              </a:rPr>
              <a:t>four</a:t>
            </a: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</a:rPr>
              <a:t> MenB strains</a:t>
            </a:r>
          </a:p>
        </p:txBody>
      </p:sp>
    </p:spTree>
    <p:extLst>
      <p:ext uri="{BB962C8B-B14F-4D97-AF65-F5344CB8AC3E}">
        <p14:creationId xmlns:p14="http://schemas.microsoft.com/office/powerpoint/2010/main" val="76784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15">
      <a:dk1>
        <a:srgbClr val="E2001F"/>
      </a:dk1>
      <a:lt1>
        <a:sysClr val="window" lastClr="FFFFFF"/>
      </a:lt1>
      <a:dk2>
        <a:srgbClr val="492E22"/>
      </a:dk2>
      <a:lt2>
        <a:srgbClr val="EEECE1"/>
      </a:lt2>
      <a:accent1>
        <a:srgbClr val="8F9CA7"/>
      </a:accent1>
      <a:accent2>
        <a:srgbClr val="FCC228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1725F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>
            <a:lumMod val="20000"/>
            <a:lumOff val="80000"/>
          </a:schemeClr>
        </a:solidFill>
        <a:ln w="63500">
          <a:solidFill>
            <a:schemeClr val="accent6"/>
          </a:solidFill>
        </a:ln>
        <a:effectLst>
          <a:outerShdw blurRad="50800" dist="241300" dir="2700000" algn="tl" rotWithShape="0">
            <a:schemeClr val="accent6">
              <a:lumMod val="75000"/>
              <a:alpha val="27000"/>
            </a:schemeClr>
          </a:outerShdw>
        </a:effectLst>
      </a:spPr>
      <a:bodyPr rtlCol="0" anchor="ctr"/>
      <a:lstStyle>
        <a:defPPr algn="ctr" defTabSz="2809037">
          <a:defRPr sz="5530">
            <a:solidFill>
              <a:srgbClr val="8996A0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1280</Words>
  <Application>Microsoft Office PowerPoint</Application>
  <PresentationFormat>Custom</PresentationFormat>
  <Paragraphs>174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ePB employee</dc:creator>
  <cp:lastModifiedBy>Swetlana Berger</cp:lastModifiedBy>
  <cp:revision>179</cp:revision>
  <dcterms:created xsi:type="dcterms:W3CDTF">2016-08-10T21:31:28Z</dcterms:created>
  <dcterms:modified xsi:type="dcterms:W3CDTF">2018-03-05T10:52:21Z</dcterms:modified>
</cp:coreProperties>
</file>