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1" r:id="rId6"/>
    <p:sldId id="262" r:id="rId7"/>
    <p:sldId id="258" r:id="rId8"/>
  </p:sldIdLst>
  <p:sldSz cx="37463413" cy="21067713"/>
  <p:notesSz cx="6934200" cy="9232900"/>
  <p:defaultTextStyle>
    <a:defPPr>
      <a:defRPr lang="en-US"/>
    </a:defPPr>
    <a:lvl1pPr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1pPr>
    <a:lvl2pPr marL="1871663" indent="-141446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2pPr>
    <a:lvl3pPr marL="3744913" indent="-283051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3pPr>
    <a:lvl4pPr marL="5618163" indent="-424656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4pPr>
    <a:lvl5pPr marL="7491413" indent="-566261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6636">
          <p15:clr>
            <a:srgbClr val="A4A3A4"/>
          </p15:clr>
        </p15:guide>
        <p15:guide id="2" pos="118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329FC6-42CD-954C-AAA7-E61336F7B3CC}" v="170" dt="2019-02-15T23:18:58.7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82"/>
    <p:restoredTop sz="94663"/>
  </p:normalViewPr>
  <p:slideViewPr>
    <p:cSldViewPr snapToGrid="0" snapToObjects="1">
      <p:cViewPr>
        <p:scale>
          <a:sx n="40" d="100"/>
          <a:sy n="40" d="100"/>
        </p:scale>
        <p:origin x="352" y="88"/>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09756" y="6544649"/>
            <a:ext cx="31843901" cy="4515904"/>
          </a:xfrm>
        </p:spPr>
        <p:txBody>
          <a:bodyPr/>
          <a:lstStyle/>
          <a:p>
            <a:r>
              <a:rPr lang="en-US"/>
              <a:t>Click to edit Master title style</a:t>
            </a:r>
          </a:p>
        </p:txBody>
      </p:sp>
      <p:sp>
        <p:nvSpPr>
          <p:cNvPr id="3" name="Subtitle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BD2B39D-C0FF-DE44-84A9-7C03C469447B}" type="datetimeFigureOut">
              <a:rPr lang="en-US"/>
              <a:pPr>
                <a:defRPr/>
              </a:pPr>
              <a:t>2/14/19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E205D9-FA47-2244-A516-52B3C2B4854F}" type="slidenum">
              <a:rPr lang="en-US"/>
              <a:pPr>
                <a:defRPr/>
              </a:pPr>
              <a:t>‹#›</a:t>
            </a:fld>
            <a:endParaRPr lang="en-US"/>
          </a:p>
        </p:txBody>
      </p:sp>
    </p:spTree>
    <p:extLst>
      <p:ext uri="{BB962C8B-B14F-4D97-AF65-F5344CB8AC3E}">
        <p14:creationId xmlns:p14="http://schemas.microsoft.com/office/powerpoint/2010/main" val="1496406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E36B896-3C2D-FC47-9059-0BAE2C5BE5F6}" type="datetimeFigureOut">
              <a:rPr lang="en-US"/>
              <a:pPr>
                <a:defRPr/>
              </a:pPr>
              <a:t>2/14/19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ECEF0F-46D5-6E43-A407-D0B66FB92326}" type="slidenum">
              <a:rPr lang="en-US"/>
              <a:pPr>
                <a:defRPr/>
              </a:pPr>
              <a:t>‹#›</a:t>
            </a:fld>
            <a:endParaRPr lang="en-US"/>
          </a:p>
        </p:txBody>
      </p:sp>
    </p:spTree>
    <p:extLst>
      <p:ext uri="{BB962C8B-B14F-4D97-AF65-F5344CB8AC3E}">
        <p14:creationId xmlns:p14="http://schemas.microsoft.com/office/powerpoint/2010/main" val="2627533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60974" y="633981"/>
            <a:ext cx="8429268" cy="134794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73170" y="633981"/>
            <a:ext cx="24663414" cy="13479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2621270-B9AE-8648-8045-0DFF5BAB67C4}" type="datetimeFigureOut">
              <a:rPr lang="en-US"/>
              <a:pPr>
                <a:defRPr/>
              </a:pPr>
              <a:t>2/14/19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E0693E-8A8C-684C-893F-6107FA03F017}" type="slidenum">
              <a:rPr lang="en-US"/>
              <a:pPr>
                <a:defRPr/>
              </a:pPr>
              <a:t>‹#›</a:t>
            </a:fld>
            <a:endParaRPr lang="en-US"/>
          </a:p>
        </p:txBody>
      </p:sp>
    </p:spTree>
    <p:extLst>
      <p:ext uri="{BB962C8B-B14F-4D97-AF65-F5344CB8AC3E}">
        <p14:creationId xmlns:p14="http://schemas.microsoft.com/office/powerpoint/2010/main" val="3076615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CF0C7CA-057A-7C4F-BB16-69B863C6C133}" type="datetimeFigureOut">
              <a:rPr lang="en-US"/>
              <a:pPr>
                <a:defRPr/>
              </a:pPr>
              <a:t>2/14/19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8E492E-611B-9946-BCB5-DFD8A1935E4A}" type="slidenum">
              <a:rPr lang="en-US"/>
              <a:pPr>
                <a:defRPr/>
              </a:pPr>
              <a:t>‹#›</a:t>
            </a:fld>
            <a:endParaRPr lang="en-US"/>
          </a:p>
        </p:txBody>
      </p:sp>
    </p:spTree>
    <p:extLst>
      <p:ext uri="{BB962C8B-B14F-4D97-AF65-F5344CB8AC3E}">
        <p14:creationId xmlns:p14="http://schemas.microsoft.com/office/powerpoint/2010/main" val="3054182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60"/>
            <a:ext cx="31843901" cy="4184281"/>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2959352" y="8929396"/>
            <a:ext cx="31843901" cy="460856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4E60F77-33ED-F149-861E-348F25A7446A}" type="datetimeFigureOut">
              <a:rPr lang="en-US"/>
              <a:pPr>
                <a:defRPr/>
              </a:pPr>
              <a:t>2/14/19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8C6747-C3BC-344E-A9E0-7CF79848EAD5}" type="slidenum">
              <a:rPr lang="en-US"/>
              <a:pPr>
                <a:defRPr/>
              </a:pPr>
              <a:t>‹#›</a:t>
            </a:fld>
            <a:endParaRPr lang="en-US"/>
          </a:p>
        </p:txBody>
      </p:sp>
    </p:spTree>
    <p:extLst>
      <p:ext uri="{BB962C8B-B14F-4D97-AF65-F5344CB8AC3E}">
        <p14:creationId xmlns:p14="http://schemas.microsoft.com/office/powerpoint/2010/main" val="3708509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73171" y="3686852"/>
            <a:ext cx="16546341" cy="10426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043901" y="3686852"/>
            <a:ext cx="16546341" cy="10426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7397A27-D684-D443-8AF1-C26AEE3CB960}" type="datetimeFigureOut">
              <a:rPr lang="en-US"/>
              <a:pPr>
                <a:defRPr/>
              </a:pPr>
              <a:t>2/14/19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D418EB6-0629-E74A-92F8-66F182C47468}" type="slidenum">
              <a:rPr lang="en-US"/>
              <a:pPr>
                <a:defRPr/>
              </a:pPr>
              <a:t>‹#›</a:t>
            </a:fld>
            <a:endParaRPr lang="en-US"/>
          </a:p>
        </p:txBody>
      </p:sp>
    </p:spTree>
    <p:extLst>
      <p:ext uri="{BB962C8B-B14F-4D97-AF65-F5344CB8AC3E}">
        <p14:creationId xmlns:p14="http://schemas.microsoft.com/office/powerpoint/2010/main" val="4165727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7"/>
            <a:ext cx="33717072" cy="351128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73171" y="4715854"/>
            <a:ext cx="16552847" cy="19653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873171" y="6681195"/>
            <a:ext cx="16552847" cy="12138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030900" y="4715854"/>
            <a:ext cx="16559349" cy="19653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9030900" y="6681195"/>
            <a:ext cx="16559349" cy="12138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8A3FDCE6-ED4E-F447-8E48-BF7047D74F1D}" type="datetimeFigureOut">
              <a:rPr lang="en-US"/>
              <a:pPr>
                <a:defRPr/>
              </a:pPr>
              <a:t>2/14/19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A8D0D53-2355-9D41-AE5A-EEDB7F45296A}" type="slidenum">
              <a:rPr lang="en-US"/>
              <a:pPr>
                <a:defRPr/>
              </a:pPr>
              <a:t>‹#›</a:t>
            </a:fld>
            <a:endParaRPr lang="en-US"/>
          </a:p>
        </p:txBody>
      </p:sp>
    </p:spTree>
    <p:extLst>
      <p:ext uri="{BB962C8B-B14F-4D97-AF65-F5344CB8AC3E}">
        <p14:creationId xmlns:p14="http://schemas.microsoft.com/office/powerpoint/2010/main" val="3617671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CBD2678-42EC-124B-A213-0A1011CA7DA2}" type="datetimeFigureOut">
              <a:rPr lang="en-US"/>
              <a:pPr>
                <a:defRPr/>
              </a:pPr>
              <a:t>2/14/19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379A511-0F53-6E4E-AAE5-E40DAC416997}" type="slidenum">
              <a:rPr lang="en-US"/>
              <a:pPr>
                <a:defRPr/>
              </a:pPr>
              <a:t>‹#›</a:t>
            </a:fld>
            <a:endParaRPr lang="en-US"/>
          </a:p>
        </p:txBody>
      </p:sp>
    </p:spTree>
    <p:extLst>
      <p:ext uri="{BB962C8B-B14F-4D97-AF65-F5344CB8AC3E}">
        <p14:creationId xmlns:p14="http://schemas.microsoft.com/office/powerpoint/2010/main" val="3822993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D9E345-002E-0B42-A762-AF836BDF5D5B}" type="datetimeFigureOut">
              <a:rPr lang="en-US"/>
              <a:pPr>
                <a:defRPr/>
              </a:pPr>
              <a:t>2/14/19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4A5A802-2682-674E-97F2-FD9BDFB4D188}" type="slidenum">
              <a:rPr lang="en-US"/>
              <a:pPr>
                <a:defRPr/>
              </a:pPr>
              <a:t>‹#›</a:t>
            </a:fld>
            <a:endParaRPr lang="en-US"/>
          </a:p>
        </p:txBody>
      </p:sp>
    </p:spTree>
    <p:extLst>
      <p:ext uri="{BB962C8B-B14F-4D97-AF65-F5344CB8AC3E}">
        <p14:creationId xmlns:p14="http://schemas.microsoft.com/office/powerpoint/2010/main" val="3425043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7" y="838805"/>
            <a:ext cx="12325205" cy="356980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4647154" y="838811"/>
            <a:ext cx="20943089" cy="179807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73177" y="4408620"/>
            <a:ext cx="12325205" cy="144109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803D7E9-D0CB-3E4C-9A13-1F119A938B7C}" type="datetimeFigureOut">
              <a:rPr lang="en-US"/>
              <a:pPr>
                <a:defRPr/>
              </a:pPr>
              <a:t>2/14/19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1933DF-B4F4-3846-9C93-AFB6E5936151}" type="slidenum">
              <a:rPr lang="en-US"/>
              <a:pPr>
                <a:defRPr/>
              </a:pPr>
              <a:t>‹#›</a:t>
            </a:fld>
            <a:endParaRPr lang="en-US"/>
          </a:p>
        </p:txBody>
      </p:sp>
    </p:spTree>
    <p:extLst>
      <p:ext uri="{BB962C8B-B14F-4D97-AF65-F5344CB8AC3E}">
        <p14:creationId xmlns:p14="http://schemas.microsoft.com/office/powerpoint/2010/main" val="2659989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7343091" y="1882438"/>
            <a:ext cx="22478048" cy="1264062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7343091" y="16488413"/>
            <a:ext cx="22478048" cy="247253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6721D2B-9541-FB49-B1B3-B26C21393DCB}" type="datetimeFigureOut">
              <a:rPr lang="en-US"/>
              <a:pPr>
                <a:defRPr/>
              </a:pPr>
              <a:t>2/14/19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D8C325C-CB73-0D43-9E2C-8E6384DAD423}" type="slidenum">
              <a:rPr lang="en-US"/>
              <a:pPr>
                <a:defRPr/>
              </a:pPr>
              <a:t>‹#›</a:t>
            </a:fld>
            <a:endParaRPr lang="en-US"/>
          </a:p>
        </p:txBody>
      </p:sp>
    </p:spTree>
    <p:extLst>
      <p:ext uri="{BB962C8B-B14F-4D97-AF65-F5344CB8AC3E}">
        <p14:creationId xmlns:p14="http://schemas.microsoft.com/office/powerpoint/2010/main" val="1702178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73250" y="844550"/>
            <a:ext cx="33716913" cy="3511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873250" y="4916488"/>
            <a:ext cx="33716913" cy="13901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250" y="19526250"/>
            <a:ext cx="8740775" cy="1125538"/>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5DF57918-15B4-C64A-8CD5-50B35B11E173}" type="datetimeFigureOut">
              <a:rPr lang="en-US"/>
              <a:pPr>
                <a:defRPr/>
              </a:pPr>
              <a:t>2/14/19</a:t>
            </a:fld>
            <a:endParaRPr lang="en-US"/>
          </a:p>
        </p:txBody>
      </p:sp>
      <p:sp>
        <p:nvSpPr>
          <p:cNvPr id="5" name="Footer Placeholder 4"/>
          <p:cNvSpPr>
            <a:spLocks noGrp="1"/>
          </p:cNvSpPr>
          <p:nvPr>
            <p:ph type="ftr" sz="quarter" idx="3"/>
          </p:nvPr>
        </p:nvSpPr>
        <p:spPr>
          <a:xfrm>
            <a:off x="12800013" y="19526250"/>
            <a:ext cx="11863387" cy="1125538"/>
          </a:xfrm>
          <a:prstGeom prst="rect">
            <a:avLst/>
          </a:prstGeom>
        </p:spPr>
        <p:txBody>
          <a:bodyPr vert="horz" lIns="91440" tIns="45720" rIns="91440" bIns="45720" rtlCol="0" anchor="ctr"/>
          <a:lstStyle>
            <a:lvl1pPr algn="ctr" defTabSz="1872966"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26849388" y="19526250"/>
            <a:ext cx="8740775" cy="1125538"/>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9C633C6-A15C-C846-A6F4-4F5573BBD36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tif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slide" Target="slide3.xml"/><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15.png"/><Relationship Id="rId7" Type="http://schemas.openxmlformats.org/officeDocument/2006/relationships/image" Target="../media/image3.png"/><Relationship Id="rId12" Type="http://schemas.openxmlformats.org/officeDocument/2006/relationships/image" Target="../media/image19.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18.png"/><Relationship Id="rId5" Type="http://schemas.openxmlformats.org/officeDocument/2006/relationships/image" Target="../media/image11.png"/><Relationship Id="rId10" Type="http://schemas.openxmlformats.org/officeDocument/2006/relationships/image" Target="../media/image17.png"/><Relationship Id="rId4" Type="http://schemas.openxmlformats.org/officeDocument/2006/relationships/slide" Target="slide3.xml"/><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hyperlink" Target="https://www.jmp.com/en_us/whitepapers/jmp/tap-into-unstructured-data.html" TargetMode="External"/><Relationship Id="rId13" Type="http://schemas.openxmlformats.org/officeDocument/2006/relationships/image" Target="../media/image28.png"/><Relationship Id="rId18" Type="http://schemas.openxmlformats.org/officeDocument/2006/relationships/hyperlink" Target="https://community.jmp.com/t5/forums/searchpage/tab/message?filter=location&amp;q=%22Text%20Explorer%22&amp;location=category:Blogs&amp;collapse_discussion=true" TargetMode="External"/><Relationship Id="rId3" Type="http://schemas.openxmlformats.org/officeDocument/2006/relationships/image" Target="../media/image2.png"/><Relationship Id="rId7" Type="http://schemas.openxmlformats.org/officeDocument/2006/relationships/image" Target="../media/image25.png"/><Relationship Id="rId12" Type="http://schemas.openxmlformats.org/officeDocument/2006/relationships/hyperlink" Target="https://www.jmp.com/en_us/events/ondemand/mastering-jmp/deriving-sentiments-using-jmp-pro.html" TargetMode="External"/><Relationship Id="rId17" Type="http://schemas.openxmlformats.org/officeDocument/2006/relationships/image" Target="../media/image30.png"/><Relationship Id="rId2" Type="http://schemas.openxmlformats.org/officeDocument/2006/relationships/image" Target="../media/image1.jpg"/><Relationship Id="rId16" Type="http://schemas.openxmlformats.org/officeDocument/2006/relationships/hyperlink" Target="https://community.jmp.com/t5/forums/searchpage/tab/message?advanced=false&amp;allow_punctuation=false&amp;filter=location&amp;location=category:discovery&amp;q=%22Text%20Explorer%22" TargetMode="External"/><Relationship Id="rId1" Type="http://schemas.openxmlformats.org/officeDocument/2006/relationships/slideLayout" Target="../slideLayouts/slideLayout1.xml"/><Relationship Id="rId6" Type="http://schemas.openxmlformats.org/officeDocument/2006/relationships/hyperlink" Target="https://www.jmp.com/en_us/events/ondemand/technically-speaking/tackling-unstructured-data-with-text-exploration.html" TargetMode="External"/><Relationship Id="rId11" Type="http://schemas.openxmlformats.org/officeDocument/2006/relationships/image" Target="../media/image27.png"/><Relationship Id="rId5" Type="http://schemas.openxmlformats.org/officeDocument/2006/relationships/image" Target="../media/image24.png"/><Relationship Id="rId15" Type="http://schemas.openxmlformats.org/officeDocument/2006/relationships/image" Target="../media/image29.png"/><Relationship Id="rId10" Type="http://schemas.openxmlformats.org/officeDocument/2006/relationships/hyperlink" Target="https://www.jmp.com/en_us/events/ondemand/mastering-jmp/using_text_explorer_to_extend_analysis.html" TargetMode="External"/><Relationship Id="rId19" Type="http://schemas.openxmlformats.org/officeDocument/2006/relationships/image" Target="../media/image31.png"/><Relationship Id="rId4" Type="http://schemas.openxmlformats.org/officeDocument/2006/relationships/hyperlink" Target="https://www.jmp.com/en_us/events/ondemand/analytically-speaking/unlocking-the-value-of-text-analytics.html" TargetMode="External"/><Relationship Id="rId9" Type="http://schemas.openxmlformats.org/officeDocument/2006/relationships/image" Target="../media/image26.png"/><Relationship Id="rId14" Type="http://schemas.openxmlformats.org/officeDocument/2006/relationships/hyperlink" Target="https://www.jmp.com/en_us/events/ondemand/mastering-jmp/text-explore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1557867" y="4910138"/>
            <a:ext cx="12970933" cy="67403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latin typeface="Arial" panose="020B0604020202020204" pitchFamily="34" charset="0"/>
                <a:cs typeface="Arial" panose="020B0604020202020204" pitchFamily="34" charset="0"/>
              </a:rPr>
              <a:t>The world is full of unstructured text, and most of it goes unexplored. Further complicating this, extracting meaning and value from text until recently required special tools. JMP Pro’s Text Explorer has many powerful options for bringing insight into text data and using the curated term list. Let’s fly beyond the word cloud and explore the modeling tools of Text Explorer. </a:t>
            </a:r>
          </a:p>
        </p:txBody>
      </p:sp>
      <p:sp>
        <p:nvSpPr>
          <p:cNvPr id="14343" name="TextBox 15"/>
          <p:cNvSpPr txBox="1">
            <a:spLocks noChangeArrowheads="1"/>
          </p:cNvSpPr>
          <p:nvPr/>
        </p:nvSpPr>
        <p:spPr bwMode="auto">
          <a:xfrm>
            <a:off x="22453601" y="4774669"/>
            <a:ext cx="14088532" cy="133882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dirty="0">
                <a:latin typeface="Arial" panose="020B0604020202020204" pitchFamily="34" charset="0"/>
                <a:cs typeface="Arial" panose="020B0604020202020204" pitchFamily="34" charset="0"/>
              </a:rPr>
              <a:t>Once you have curated text, don’t stop at the word cloud – try one of these other techniques to uncover meaning hidden in text data.</a:t>
            </a:r>
          </a:p>
          <a:p>
            <a:pPr marL="0" indent="0" eaLnBrk="1" hangingPunct="1"/>
            <a:endParaRPr lang="en-US" sz="4800" dirty="0">
              <a:latin typeface="Arial" panose="020B0604020202020204" pitchFamily="34" charset="0"/>
              <a:cs typeface="Arial" panose="020B0604020202020204" pitchFamily="34" charset="0"/>
            </a:endParaRPr>
          </a:p>
          <a:p>
            <a:pPr eaLnBrk="1" hangingPunct="1">
              <a:buFont typeface="Arial" charset="0"/>
              <a:buChar char="•"/>
            </a:pPr>
            <a:r>
              <a:rPr lang="en-US" sz="4800" dirty="0">
                <a:latin typeface="Arial" panose="020B0604020202020204" pitchFamily="34" charset="0"/>
                <a:cs typeface="Arial" panose="020B0604020202020204" pitchFamily="34" charset="0"/>
              </a:rPr>
              <a:t>Are there underlying themes in the data?        Find which documents (rows) cluster together.</a:t>
            </a:r>
          </a:p>
          <a:p>
            <a:pPr eaLnBrk="1" hangingPunct="1">
              <a:buFont typeface="Arial" charset="0"/>
              <a:buChar char="•"/>
            </a:pPr>
            <a:endParaRPr lang="en-US" sz="4800" dirty="0">
              <a:latin typeface="Arial" panose="020B0604020202020204" pitchFamily="34" charset="0"/>
              <a:cs typeface="Arial" panose="020B0604020202020204" pitchFamily="34" charset="0"/>
            </a:endParaRPr>
          </a:p>
          <a:p>
            <a:pPr eaLnBrk="1" hangingPunct="1">
              <a:buFont typeface="Arial" charset="0"/>
              <a:buChar char="•"/>
            </a:pPr>
            <a:r>
              <a:rPr lang="en-US" sz="4800" dirty="0">
                <a:latin typeface="Arial" panose="020B0604020202020204" pitchFamily="34" charset="0"/>
                <a:cs typeface="Arial" panose="020B0604020202020204" pitchFamily="34" charset="0"/>
              </a:rPr>
              <a:t>What conceptual topics and themes occur across documents with terms found together?  </a:t>
            </a:r>
          </a:p>
          <a:p>
            <a:pPr eaLnBrk="1" hangingPunct="1">
              <a:buFont typeface="Arial" charset="0"/>
              <a:buChar char="•"/>
            </a:pPr>
            <a:endParaRPr lang="en-US" sz="4800" dirty="0">
              <a:latin typeface="Arial" panose="020B0604020202020204" pitchFamily="34" charset="0"/>
              <a:cs typeface="Arial" panose="020B0604020202020204" pitchFamily="34" charset="0"/>
            </a:endParaRPr>
          </a:p>
          <a:p>
            <a:pPr eaLnBrk="1" hangingPunct="1">
              <a:buFont typeface="Arial" charset="0"/>
              <a:buChar char="•"/>
            </a:pPr>
            <a:r>
              <a:rPr lang="en-US" sz="4800" dirty="0">
                <a:latin typeface="Arial" panose="020B0604020202020204" pitchFamily="34" charset="0"/>
                <a:cs typeface="Arial" panose="020B0604020202020204" pitchFamily="34" charset="0"/>
              </a:rPr>
              <a:t>Create stable variables from text analysis to use in modeling. Understand if topics contribute in a positive or negative way to an outcome variable.</a:t>
            </a:r>
          </a:p>
          <a:p>
            <a:pPr marL="0" indent="0" eaLnBrk="1" hangingPunct="1"/>
            <a:endParaRPr lang="en-US" sz="4800" dirty="0">
              <a:latin typeface="Arial" panose="020B0604020202020204" pitchFamily="34" charset="0"/>
              <a:cs typeface="Arial" panose="020B0604020202020204" pitchFamily="34" charset="0"/>
            </a:endParaRPr>
          </a:p>
          <a:p>
            <a:pPr eaLnBrk="1" hangingPunct="1">
              <a:buFont typeface="Arial" charset="0"/>
              <a:buChar char="•"/>
            </a:pPr>
            <a:r>
              <a:rPr lang="en-US" sz="4800" dirty="0">
                <a:latin typeface="Arial" panose="020B0604020202020204" pitchFamily="34" charset="0"/>
                <a:cs typeface="Arial" panose="020B0604020202020204" pitchFamily="34" charset="0"/>
              </a:rPr>
              <a:t>Create output for market basket/association analysis.</a:t>
            </a:r>
          </a:p>
          <a:p>
            <a:pPr eaLnBrk="1" hangingPunct="1">
              <a:buFont typeface="Arial" charset="0"/>
              <a:buChar char="•"/>
            </a:pPr>
            <a:endParaRPr lang="en-US" sz="4800" dirty="0">
              <a:latin typeface="Arial" panose="020B0604020202020204" pitchFamily="34" charset="0"/>
              <a:cs typeface="Arial" panose="020B0604020202020204" pitchFamily="34" charset="0"/>
            </a:endParaRPr>
          </a:p>
          <a:p>
            <a:pPr eaLnBrk="1" hangingPunct="1">
              <a:buFont typeface="Arial" charset="0"/>
              <a:buChar char="•"/>
            </a:pPr>
            <a:r>
              <a:rPr lang="en-US" sz="4800" dirty="0">
                <a:latin typeface="Arial" panose="020B0604020202020204" pitchFamily="34" charset="0"/>
                <a:cs typeface="Arial" panose="020B0604020202020204" pitchFamily="34" charset="0"/>
                <a:hlinkClick r:id="" action="ppaction://hlinkshowjump?jump=lastslide"/>
              </a:rPr>
              <a:t>Where to learn more</a:t>
            </a:r>
            <a:endParaRPr lang="en-US" sz="4800" dirty="0">
              <a:latin typeface="Arial" panose="020B0604020202020204" pitchFamily="34" charset="0"/>
              <a:cs typeface="Arial" panose="020B0604020202020204" pitchFamily="34" charset="0"/>
            </a:endParaRPr>
          </a:p>
        </p:txBody>
      </p:sp>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sp>
        <p:nvSpPr>
          <p:cNvPr id="24" name="Rectangle 23"/>
          <p:cNvSpPr>
            <a:spLocks noChangeArrowheads="1"/>
          </p:cNvSpPr>
          <p:nvPr/>
        </p:nvSpPr>
        <p:spPr bwMode="auto">
          <a:xfrm>
            <a:off x="3846973" y="3898374"/>
            <a:ext cx="898048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Abstract</a:t>
            </a:r>
          </a:p>
        </p:txBody>
      </p:sp>
      <p:sp>
        <p:nvSpPr>
          <p:cNvPr id="25" name="Rectangle 24"/>
          <p:cNvSpPr>
            <a:spLocks noChangeArrowheads="1"/>
          </p:cNvSpPr>
          <p:nvPr/>
        </p:nvSpPr>
        <p:spPr bwMode="auto">
          <a:xfrm>
            <a:off x="24824766" y="3898374"/>
            <a:ext cx="7967663"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What else can you do?</a:t>
            </a: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3"/>
          <a:stretch>
            <a:fillRect/>
          </a:stretch>
        </p:blipFill>
        <p:spPr>
          <a:xfrm>
            <a:off x="33472437" y="1046923"/>
            <a:ext cx="3703638" cy="2320947"/>
          </a:xfrm>
          <a:prstGeom prst="rect">
            <a:avLst/>
          </a:prstGeom>
        </p:spPr>
      </p:pic>
      <p:pic>
        <p:nvPicPr>
          <p:cNvPr id="3" name="Picture 2">
            <a:extLst>
              <a:ext uri="{FF2B5EF4-FFF2-40B4-BE49-F238E27FC236}">
                <a16:creationId xmlns:a16="http://schemas.microsoft.com/office/drawing/2014/main" id="{F1F3A6DB-16AA-7A49-BC15-C685DA86AF8E}"/>
              </a:ext>
            </a:extLst>
          </p:cNvPr>
          <p:cNvPicPr>
            <a:picLocks noChangeAspect="1"/>
          </p:cNvPicPr>
          <p:nvPr/>
        </p:nvPicPr>
        <p:blipFill>
          <a:blip r:embed="rId4"/>
          <a:stretch>
            <a:fillRect/>
          </a:stretch>
        </p:blipFill>
        <p:spPr>
          <a:xfrm>
            <a:off x="1557867" y="13158069"/>
            <a:ext cx="14743261" cy="6740307"/>
          </a:xfrm>
          <a:prstGeom prst="rect">
            <a:avLst/>
          </a:prstGeom>
        </p:spPr>
      </p:pic>
      <p:pic>
        <p:nvPicPr>
          <p:cNvPr id="4" name="Picture 3">
            <a:extLst>
              <a:ext uri="{FF2B5EF4-FFF2-40B4-BE49-F238E27FC236}">
                <a16:creationId xmlns:a16="http://schemas.microsoft.com/office/drawing/2014/main" id="{CE38DE28-B9BB-D94C-BE0E-4DB7B3DE140A}"/>
              </a:ext>
            </a:extLst>
          </p:cNvPr>
          <p:cNvPicPr>
            <a:picLocks noChangeAspect="1"/>
          </p:cNvPicPr>
          <p:nvPr/>
        </p:nvPicPr>
        <p:blipFill>
          <a:blip r:embed="rId5"/>
          <a:stretch>
            <a:fillRect/>
          </a:stretch>
        </p:blipFill>
        <p:spPr>
          <a:xfrm>
            <a:off x="15763330" y="3898374"/>
            <a:ext cx="6125567" cy="851415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4343" name="TextBox 15"/>
          <p:cNvSpPr txBox="1">
            <a:spLocks noChangeArrowheads="1"/>
          </p:cNvSpPr>
          <p:nvPr/>
        </p:nvSpPr>
        <p:spPr bwMode="auto">
          <a:xfrm>
            <a:off x="695325" y="15604119"/>
            <a:ext cx="16655632" cy="47089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6000" dirty="0">
                <a:latin typeface="Arial" panose="020B0604020202020204" pitchFamily="34" charset="0"/>
                <a:cs typeface="Arial" panose="020B0604020202020204" pitchFamily="34" charset="0"/>
              </a:rPr>
              <a:t>How many clusters? Iterative process </a:t>
            </a:r>
          </a:p>
          <a:p>
            <a:pPr eaLnBrk="1" hangingPunct="1">
              <a:buFont typeface="Arial" charset="0"/>
              <a:buChar char="•"/>
            </a:pPr>
            <a:r>
              <a:rPr lang="en-US" sz="6000" dirty="0">
                <a:latin typeface="Arial" panose="020B0604020202020204" pitchFamily="34" charset="0"/>
                <a:cs typeface="Arial" panose="020B0604020202020204" pitchFamily="34" charset="0"/>
              </a:rPr>
              <a:t>Find meaningful clusters with Top Terms and MDS Plot </a:t>
            </a:r>
          </a:p>
          <a:p>
            <a:pPr eaLnBrk="1" hangingPunct="1">
              <a:buFont typeface="Arial" charset="0"/>
              <a:buChar char="•"/>
            </a:pPr>
            <a:r>
              <a:rPr lang="en-US" sz="6000" dirty="0">
                <a:latin typeface="Arial" panose="020B0604020202020204" pitchFamily="34" charset="0"/>
                <a:cs typeface="Arial" panose="020B0604020202020204" pitchFamily="34" charset="0"/>
              </a:rPr>
              <a:t>Compare BIC – lower is better</a:t>
            </a:r>
          </a:p>
          <a:p>
            <a:pPr eaLnBrk="1" hangingPunct="1">
              <a:buFont typeface="Arial" charset="0"/>
              <a:buChar char="•"/>
            </a:pPr>
            <a:r>
              <a:rPr lang="en-US" sz="6000" dirty="0">
                <a:latin typeface="Arial" panose="020B0604020202020204" pitchFamily="34" charset="0"/>
                <a:cs typeface="Arial" panose="020B0604020202020204" pitchFamily="34" charset="0"/>
              </a:rPr>
              <a:t>Check out Mixture Probability and read the text</a:t>
            </a:r>
          </a:p>
        </p:txBody>
      </p:sp>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sp>
        <p:nvSpPr>
          <p:cNvPr id="24" name="Rectangle 23"/>
          <p:cNvSpPr>
            <a:spLocks noChangeArrowheads="1"/>
          </p:cNvSpPr>
          <p:nvPr/>
        </p:nvSpPr>
        <p:spPr bwMode="auto">
          <a:xfrm>
            <a:off x="10259374" y="3903097"/>
            <a:ext cx="15953426" cy="2721025"/>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7200" dirty="0">
                <a:latin typeface="Arial" panose="020B0604020202020204" pitchFamily="34" charset="0"/>
                <a:cs typeface="Arial" panose="020B0604020202020204" pitchFamily="34" charset="0"/>
              </a:rPr>
              <a:t>Which documents cluster together: Latent Class Analysis</a:t>
            </a:r>
            <a:endParaRPr lang="en-US" sz="7200" dirty="0">
              <a:latin typeface="Tw Cen MT" panose="020B0602020104020603" pitchFamily="34" charset="0"/>
              <a:ea typeface="+mn-ea"/>
              <a:cs typeface="+mn-cs"/>
            </a:endParaRP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3"/>
          <a:stretch>
            <a:fillRect/>
          </a:stretch>
        </p:blipFill>
        <p:spPr>
          <a:xfrm>
            <a:off x="33472437" y="1046923"/>
            <a:ext cx="3703638" cy="2320947"/>
          </a:xfrm>
          <a:prstGeom prst="rect">
            <a:avLst/>
          </a:prstGeom>
        </p:spPr>
      </p:pic>
      <p:pic>
        <p:nvPicPr>
          <p:cNvPr id="5" name="Picture 4">
            <a:extLst>
              <a:ext uri="{FF2B5EF4-FFF2-40B4-BE49-F238E27FC236}">
                <a16:creationId xmlns:a16="http://schemas.microsoft.com/office/drawing/2014/main" id="{7E0F9073-5A64-1849-8E86-5D2BA1186412}"/>
              </a:ext>
            </a:extLst>
          </p:cNvPr>
          <p:cNvPicPr>
            <a:picLocks noChangeAspect="1"/>
          </p:cNvPicPr>
          <p:nvPr/>
        </p:nvPicPr>
        <p:blipFill>
          <a:blip r:embed="rId4"/>
          <a:stretch>
            <a:fillRect/>
          </a:stretch>
        </p:blipFill>
        <p:spPr>
          <a:xfrm>
            <a:off x="608620" y="10676810"/>
            <a:ext cx="10126134" cy="2787009"/>
          </a:xfrm>
          <a:prstGeom prst="rect">
            <a:avLst/>
          </a:prstGeom>
        </p:spPr>
      </p:pic>
      <p:pic>
        <p:nvPicPr>
          <p:cNvPr id="9" name="Picture 8">
            <a:extLst>
              <a:ext uri="{FF2B5EF4-FFF2-40B4-BE49-F238E27FC236}">
                <a16:creationId xmlns:a16="http://schemas.microsoft.com/office/drawing/2014/main" id="{9B3E2EA7-2A37-E744-B546-A957417CED77}"/>
              </a:ext>
            </a:extLst>
          </p:cNvPr>
          <p:cNvPicPr>
            <a:picLocks noChangeAspect="1"/>
          </p:cNvPicPr>
          <p:nvPr/>
        </p:nvPicPr>
        <p:blipFill>
          <a:blip r:embed="rId5"/>
          <a:stretch>
            <a:fillRect/>
          </a:stretch>
        </p:blipFill>
        <p:spPr>
          <a:xfrm>
            <a:off x="695325" y="4953067"/>
            <a:ext cx="8496300" cy="3987800"/>
          </a:xfrm>
          <a:prstGeom prst="rect">
            <a:avLst/>
          </a:prstGeom>
        </p:spPr>
      </p:pic>
      <p:pic>
        <p:nvPicPr>
          <p:cNvPr id="11" name="Picture 10">
            <a:extLst>
              <a:ext uri="{FF2B5EF4-FFF2-40B4-BE49-F238E27FC236}">
                <a16:creationId xmlns:a16="http://schemas.microsoft.com/office/drawing/2014/main" id="{8D203D44-1648-D941-8859-CAF2FB1EE0DA}"/>
              </a:ext>
            </a:extLst>
          </p:cNvPr>
          <p:cNvPicPr>
            <a:picLocks noChangeAspect="1"/>
          </p:cNvPicPr>
          <p:nvPr/>
        </p:nvPicPr>
        <p:blipFill>
          <a:blip r:embed="rId6"/>
          <a:stretch>
            <a:fillRect/>
          </a:stretch>
        </p:blipFill>
        <p:spPr>
          <a:xfrm>
            <a:off x="22047293" y="15713711"/>
            <a:ext cx="7542236" cy="5176044"/>
          </a:xfrm>
          <a:prstGeom prst="rect">
            <a:avLst/>
          </a:prstGeom>
        </p:spPr>
      </p:pic>
      <p:cxnSp>
        <p:nvCxnSpPr>
          <p:cNvPr id="13" name="Straight Arrow Connector 12">
            <a:extLst>
              <a:ext uri="{FF2B5EF4-FFF2-40B4-BE49-F238E27FC236}">
                <a16:creationId xmlns:a16="http://schemas.microsoft.com/office/drawing/2014/main" id="{D8D65824-CE72-BB4F-8D82-A35620A30FB8}"/>
              </a:ext>
            </a:extLst>
          </p:cNvPr>
          <p:cNvCxnSpPr>
            <a:cxnSpLocks/>
          </p:cNvCxnSpPr>
          <p:nvPr/>
        </p:nvCxnSpPr>
        <p:spPr>
          <a:xfrm>
            <a:off x="4673600" y="8940867"/>
            <a:ext cx="0" cy="1460268"/>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474588E5-FD41-3C4D-AB72-D8F5FFE74BFD}"/>
              </a:ext>
            </a:extLst>
          </p:cNvPr>
          <p:cNvGrpSpPr/>
          <p:nvPr/>
        </p:nvGrpSpPr>
        <p:grpSpPr>
          <a:xfrm>
            <a:off x="11935782" y="9081557"/>
            <a:ext cx="24919011" cy="6510001"/>
            <a:chOff x="11671232" y="8645146"/>
            <a:chExt cx="24919011" cy="6510001"/>
          </a:xfrm>
        </p:grpSpPr>
        <p:pic>
          <p:nvPicPr>
            <p:cNvPr id="10" name="Picture 9">
              <a:extLst>
                <a:ext uri="{FF2B5EF4-FFF2-40B4-BE49-F238E27FC236}">
                  <a16:creationId xmlns:a16="http://schemas.microsoft.com/office/drawing/2014/main" id="{109CA015-1B1C-AA4C-AC6F-1BDE400A2A4B}"/>
                </a:ext>
              </a:extLst>
            </p:cNvPr>
            <p:cNvPicPr>
              <a:picLocks noChangeAspect="1"/>
            </p:cNvPicPr>
            <p:nvPr/>
          </p:nvPicPr>
          <p:blipFill>
            <a:blip r:embed="rId7"/>
            <a:stretch>
              <a:fillRect/>
            </a:stretch>
          </p:blipFill>
          <p:spPr>
            <a:xfrm>
              <a:off x="16224021" y="9293399"/>
              <a:ext cx="20366222" cy="5680786"/>
            </a:xfrm>
            <a:prstGeom prst="rect">
              <a:avLst/>
            </a:prstGeom>
          </p:spPr>
        </p:pic>
        <p:sp>
          <p:nvSpPr>
            <p:cNvPr id="18" name="Rounded Rectangle 17">
              <a:extLst>
                <a:ext uri="{FF2B5EF4-FFF2-40B4-BE49-F238E27FC236}">
                  <a16:creationId xmlns:a16="http://schemas.microsoft.com/office/drawing/2014/main" id="{CC8F5B45-7C83-2A45-910B-C74C0D58EA46}"/>
                </a:ext>
              </a:extLst>
            </p:cNvPr>
            <p:cNvSpPr/>
            <p:nvPr/>
          </p:nvSpPr>
          <p:spPr>
            <a:xfrm>
              <a:off x="16550640" y="9964724"/>
              <a:ext cx="2907792" cy="5009462"/>
            </a:xfrm>
            <a:prstGeom prst="round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4805F5FD-5B19-6641-8E62-55579F10E670}"/>
                </a:ext>
              </a:extLst>
            </p:cNvPr>
            <p:cNvSpPr/>
            <p:nvPr/>
          </p:nvSpPr>
          <p:spPr>
            <a:xfrm>
              <a:off x="25516704" y="9851963"/>
              <a:ext cx="2907792" cy="5303184"/>
            </a:xfrm>
            <a:prstGeom prst="roundRect">
              <a:avLst/>
            </a:prstGeom>
            <a:noFill/>
            <a:ln w="635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15">
              <a:extLst>
                <a:ext uri="{FF2B5EF4-FFF2-40B4-BE49-F238E27FC236}">
                  <a16:creationId xmlns:a16="http://schemas.microsoft.com/office/drawing/2014/main" id="{F41F8631-7BA2-9943-9449-B3F2BF28CDCB}"/>
                </a:ext>
              </a:extLst>
            </p:cNvPr>
            <p:cNvSpPr txBox="1">
              <a:spLocks noChangeArrowheads="1"/>
            </p:cNvSpPr>
            <p:nvPr/>
          </p:nvSpPr>
          <p:spPr bwMode="auto">
            <a:xfrm>
              <a:off x="11671232" y="9766098"/>
              <a:ext cx="487940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rgbClr val="FF0000"/>
                  </a:solidFill>
                  <a:latin typeface="Arial" panose="020B0604020202020204" pitchFamily="34" charset="0"/>
                  <a:cs typeface="Arial" panose="020B0604020202020204" pitchFamily="34" charset="0"/>
                </a:rPr>
                <a:t>Cluster 1 = jobs</a:t>
              </a:r>
            </a:p>
          </p:txBody>
        </p:sp>
        <p:sp>
          <p:nvSpPr>
            <p:cNvPr id="28" name="TextBox 15">
              <a:extLst>
                <a:ext uri="{FF2B5EF4-FFF2-40B4-BE49-F238E27FC236}">
                  <a16:creationId xmlns:a16="http://schemas.microsoft.com/office/drawing/2014/main" id="{579258C3-F3BD-E946-83A1-39AF5AC3C89F}"/>
                </a:ext>
              </a:extLst>
            </p:cNvPr>
            <p:cNvSpPr txBox="1">
              <a:spLocks noChangeArrowheads="1"/>
            </p:cNvSpPr>
            <p:nvPr/>
          </p:nvSpPr>
          <p:spPr bwMode="auto">
            <a:xfrm>
              <a:off x="26212800" y="8645146"/>
              <a:ext cx="5627911"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chemeClr val="accent6"/>
                  </a:solidFill>
                  <a:latin typeface="Arial" panose="020B0604020202020204" pitchFamily="34" charset="0"/>
                  <a:cs typeface="Arial" panose="020B0604020202020204" pitchFamily="34" charset="0"/>
                </a:rPr>
                <a:t>Cluster 4 = crime</a:t>
              </a:r>
            </a:p>
          </p:txBody>
        </p:sp>
      </p:grpSp>
      <p:sp>
        <p:nvSpPr>
          <p:cNvPr id="29" name="TextBox 15">
            <a:extLst>
              <a:ext uri="{FF2B5EF4-FFF2-40B4-BE49-F238E27FC236}">
                <a16:creationId xmlns:a16="http://schemas.microsoft.com/office/drawing/2014/main" id="{2B72D140-F9B1-4E44-85CA-E8FCB4F43112}"/>
              </a:ext>
            </a:extLst>
          </p:cNvPr>
          <p:cNvSpPr txBox="1">
            <a:spLocks noChangeArrowheads="1"/>
          </p:cNvSpPr>
          <p:nvPr/>
        </p:nvSpPr>
        <p:spPr bwMode="auto">
          <a:xfrm>
            <a:off x="29883032" y="16749115"/>
            <a:ext cx="487940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rgbClr val="FF0000"/>
                </a:solidFill>
                <a:latin typeface="Arial" panose="020B0604020202020204" pitchFamily="34" charset="0"/>
                <a:cs typeface="Arial" panose="020B0604020202020204" pitchFamily="34" charset="0"/>
              </a:rPr>
              <a:t>Cluster 1 = jobs</a:t>
            </a:r>
          </a:p>
        </p:txBody>
      </p:sp>
      <p:sp>
        <p:nvSpPr>
          <p:cNvPr id="30" name="TextBox 15">
            <a:extLst>
              <a:ext uri="{FF2B5EF4-FFF2-40B4-BE49-F238E27FC236}">
                <a16:creationId xmlns:a16="http://schemas.microsoft.com/office/drawing/2014/main" id="{E99D81DE-3702-1043-BF79-12C11765FAC8}"/>
              </a:ext>
            </a:extLst>
          </p:cNvPr>
          <p:cNvSpPr txBox="1">
            <a:spLocks noChangeArrowheads="1"/>
          </p:cNvSpPr>
          <p:nvPr/>
        </p:nvSpPr>
        <p:spPr bwMode="auto">
          <a:xfrm>
            <a:off x="17298501" y="16749115"/>
            <a:ext cx="5627911"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chemeClr val="accent6"/>
                </a:solidFill>
                <a:latin typeface="Arial" panose="020B0604020202020204" pitchFamily="34" charset="0"/>
                <a:cs typeface="Arial" panose="020B0604020202020204" pitchFamily="34" charset="0"/>
              </a:rPr>
              <a:t>Cluster 4 = crime</a:t>
            </a:r>
          </a:p>
        </p:txBody>
      </p:sp>
      <p:cxnSp>
        <p:nvCxnSpPr>
          <p:cNvPr id="31" name="Straight Arrow Connector 30">
            <a:extLst>
              <a:ext uri="{FF2B5EF4-FFF2-40B4-BE49-F238E27FC236}">
                <a16:creationId xmlns:a16="http://schemas.microsoft.com/office/drawing/2014/main" id="{C70CBFA6-E16C-7B47-BB99-E829FDBEA6B5}"/>
              </a:ext>
            </a:extLst>
          </p:cNvPr>
          <p:cNvCxnSpPr>
            <a:cxnSpLocks/>
          </p:cNvCxnSpPr>
          <p:nvPr/>
        </p:nvCxnSpPr>
        <p:spPr>
          <a:xfrm>
            <a:off x="20112456" y="17580112"/>
            <a:ext cx="3139430" cy="2863259"/>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1907004B-2942-664A-B099-BF95141319A2}"/>
              </a:ext>
            </a:extLst>
          </p:cNvPr>
          <p:cNvCxnSpPr>
            <a:cxnSpLocks/>
          </p:cNvCxnSpPr>
          <p:nvPr/>
        </p:nvCxnSpPr>
        <p:spPr>
          <a:xfrm flipH="1">
            <a:off x="29026755" y="17580112"/>
            <a:ext cx="3793675" cy="2863259"/>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sp>
        <p:nvSpPr>
          <p:cNvPr id="35" name="Rectangle 34">
            <a:extLst>
              <a:ext uri="{FF2B5EF4-FFF2-40B4-BE49-F238E27FC236}">
                <a16:creationId xmlns:a16="http://schemas.microsoft.com/office/drawing/2014/main" id="{83D790A1-6C34-774C-956E-727D250777BA}"/>
              </a:ext>
            </a:extLst>
          </p:cNvPr>
          <p:cNvSpPr>
            <a:spLocks noChangeArrowheads="1"/>
          </p:cNvSpPr>
          <p:nvPr/>
        </p:nvSpPr>
        <p:spPr bwMode="auto">
          <a:xfrm>
            <a:off x="1511880" y="14576954"/>
            <a:ext cx="898048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How to do this</a:t>
            </a:r>
          </a:p>
        </p:txBody>
      </p:sp>
      <p:sp>
        <p:nvSpPr>
          <p:cNvPr id="36" name="Rectangle 35">
            <a:extLst>
              <a:ext uri="{FF2B5EF4-FFF2-40B4-BE49-F238E27FC236}">
                <a16:creationId xmlns:a16="http://schemas.microsoft.com/office/drawing/2014/main" id="{E4A85C72-19F8-C841-BED6-C8906B9F4E0F}"/>
              </a:ext>
            </a:extLst>
          </p:cNvPr>
          <p:cNvSpPr>
            <a:spLocks noChangeArrowheads="1"/>
          </p:cNvSpPr>
          <p:nvPr/>
        </p:nvSpPr>
        <p:spPr bwMode="auto">
          <a:xfrm>
            <a:off x="11250613" y="6932425"/>
            <a:ext cx="13478349" cy="244389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marL="0" indent="0" algn="ctr" eaLnBrk="1" hangingPunct="1"/>
            <a:r>
              <a:rPr lang="en-US" sz="4800" dirty="0">
                <a:latin typeface="Arial" panose="020B0604020202020204" pitchFamily="34" charset="0"/>
                <a:cs typeface="Arial" panose="020B0604020202020204" pitchFamily="34" charset="0"/>
              </a:rPr>
              <a:t>Are there underlying themes in the data? </a:t>
            </a:r>
          </a:p>
          <a:p>
            <a:pPr marL="0" indent="0" algn="ctr" eaLnBrk="1" hangingPunct="1"/>
            <a:r>
              <a:rPr lang="en-US" sz="4800" dirty="0">
                <a:latin typeface="Arial" panose="020B0604020202020204" pitchFamily="34" charset="0"/>
                <a:cs typeface="Arial" panose="020B0604020202020204" pitchFamily="34" charset="0"/>
              </a:rPr>
              <a:t>Find which documents (rows) cluster together.</a:t>
            </a:r>
          </a:p>
        </p:txBody>
      </p:sp>
    </p:spTree>
    <p:extLst>
      <p:ext uri="{BB962C8B-B14F-4D97-AF65-F5344CB8AC3E}">
        <p14:creationId xmlns:p14="http://schemas.microsoft.com/office/powerpoint/2010/main" val="3664401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C7A021A-C6D1-E44F-B066-B8459AEEBBD1}"/>
              </a:ext>
            </a:extLst>
          </p:cNvPr>
          <p:cNvPicPr>
            <a:picLocks noChangeAspect="1"/>
          </p:cNvPicPr>
          <p:nvPr/>
        </p:nvPicPr>
        <p:blipFill>
          <a:blip r:embed="rId3"/>
          <a:stretch>
            <a:fillRect/>
          </a:stretch>
        </p:blipFill>
        <p:spPr>
          <a:xfrm>
            <a:off x="22200760" y="9877239"/>
            <a:ext cx="12103780" cy="10902301"/>
          </a:xfrm>
          <a:prstGeom prst="rect">
            <a:avLst/>
          </a:prstGeom>
        </p:spPr>
      </p:pic>
      <p:sp>
        <p:nvSpPr>
          <p:cNvPr id="14343" name="TextBox 15"/>
          <p:cNvSpPr txBox="1">
            <a:spLocks noChangeArrowheads="1"/>
          </p:cNvSpPr>
          <p:nvPr/>
        </p:nvSpPr>
        <p:spPr bwMode="auto">
          <a:xfrm>
            <a:off x="695324" y="15738795"/>
            <a:ext cx="19356161" cy="47089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6000" dirty="0">
                <a:latin typeface="Arial" panose="020B0604020202020204" pitchFamily="34" charset="0"/>
                <a:cs typeface="Arial" panose="020B0604020202020204" pitchFamily="34" charset="0"/>
              </a:rPr>
              <a:t>Latent Semantic Analysis is Principal Components</a:t>
            </a:r>
          </a:p>
          <a:p>
            <a:pPr eaLnBrk="1" hangingPunct="1">
              <a:buFont typeface="Arial" charset="0"/>
              <a:buChar char="•"/>
            </a:pPr>
            <a:r>
              <a:rPr lang="en-US" sz="6000" dirty="0">
                <a:latin typeface="Arial" panose="020B0604020202020204" pitchFamily="34" charset="0"/>
                <a:cs typeface="Arial" panose="020B0604020202020204" pitchFamily="34" charset="0"/>
              </a:rPr>
              <a:t>Use SVD Plots and read text for interpretation</a:t>
            </a:r>
          </a:p>
          <a:p>
            <a:pPr eaLnBrk="1" hangingPunct="1">
              <a:buFont typeface="Arial" charset="0"/>
              <a:buChar char="•"/>
            </a:pPr>
            <a:r>
              <a:rPr lang="en-US" sz="6000" dirty="0">
                <a:latin typeface="Arial" panose="020B0604020202020204" pitchFamily="34" charset="0"/>
                <a:cs typeface="Arial" panose="020B0604020202020204" pitchFamily="34" charset="0"/>
              </a:rPr>
              <a:t>Singular Values show how much signal =       Cumulative Percent of Variation</a:t>
            </a:r>
          </a:p>
          <a:p>
            <a:pPr eaLnBrk="1" hangingPunct="1">
              <a:buFont typeface="Arial" charset="0"/>
              <a:buChar char="•"/>
            </a:pPr>
            <a:r>
              <a:rPr lang="en-US" sz="6000" dirty="0">
                <a:latin typeface="Arial" panose="020B0604020202020204" pitchFamily="34" charset="0"/>
                <a:cs typeface="Arial" panose="020B0604020202020204" pitchFamily="34" charset="0"/>
              </a:rPr>
              <a:t>Use one of the following techniques for further analysis</a:t>
            </a:r>
          </a:p>
        </p:txBody>
      </p:sp>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sp>
        <p:nvSpPr>
          <p:cNvPr id="24" name="Rectangle 23"/>
          <p:cNvSpPr>
            <a:spLocks noChangeArrowheads="1"/>
          </p:cNvSpPr>
          <p:nvPr/>
        </p:nvSpPr>
        <p:spPr bwMode="auto">
          <a:xfrm>
            <a:off x="11658330" y="3972997"/>
            <a:ext cx="13478349" cy="2721025"/>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7200" dirty="0">
                <a:latin typeface="Arial" panose="020B0604020202020204" pitchFamily="34" charset="0"/>
                <a:cs typeface="Arial" panose="020B0604020202020204" pitchFamily="34" charset="0"/>
              </a:rPr>
              <a:t>Latent Semantic Analysis:</a:t>
            </a:r>
          </a:p>
          <a:p>
            <a:pPr algn="ctr" defTabSz="1872966">
              <a:defRPr/>
            </a:pPr>
            <a:r>
              <a:rPr lang="en-US" sz="7200" dirty="0">
                <a:latin typeface="Arial" panose="020B0604020202020204" pitchFamily="34" charset="0"/>
                <a:ea typeface="+mn-ea"/>
                <a:cs typeface="Arial" panose="020B0604020202020204" pitchFamily="34" charset="0"/>
              </a:rPr>
              <a:t>Step 1 for Further Analysis</a:t>
            </a:r>
            <a:endParaRPr lang="en-US" sz="7200" dirty="0">
              <a:latin typeface="Tw Cen MT" panose="020B0602020104020603" pitchFamily="34" charset="0"/>
              <a:ea typeface="+mn-ea"/>
              <a:cs typeface="+mn-cs"/>
            </a:endParaRP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4"/>
          <a:stretch>
            <a:fillRect/>
          </a:stretch>
        </p:blipFill>
        <p:spPr>
          <a:xfrm>
            <a:off x="33472437" y="1046923"/>
            <a:ext cx="3703638" cy="2320947"/>
          </a:xfrm>
          <a:prstGeom prst="rect">
            <a:avLst/>
          </a:prstGeom>
        </p:spPr>
      </p:pic>
      <p:cxnSp>
        <p:nvCxnSpPr>
          <p:cNvPr id="13" name="Straight Arrow Connector 12">
            <a:extLst>
              <a:ext uri="{FF2B5EF4-FFF2-40B4-BE49-F238E27FC236}">
                <a16:creationId xmlns:a16="http://schemas.microsoft.com/office/drawing/2014/main" id="{D8D65824-CE72-BB4F-8D82-A35620A30FB8}"/>
              </a:ext>
            </a:extLst>
          </p:cNvPr>
          <p:cNvCxnSpPr>
            <a:cxnSpLocks/>
          </p:cNvCxnSpPr>
          <p:nvPr/>
        </p:nvCxnSpPr>
        <p:spPr>
          <a:xfrm>
            <a:off x="4673600" y="8940867"/>
            <a:ext cx="0" cy="1460268"/>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sp>
        <p:nvSpPr>
          <p:cNvPr id="30" name="TextBox 15">
            <a:extLst>
              <a:ext uri="{FF2B5EF4-FFF2-40B4-BE49-F238E27FC236}">
                <a16:creationId xmlns:a16="http://schemas.microsoft.com/office/drawing/2014/main" id="{E99D81DE-3702-1043-BF79-12C11765FAC8}"/>
              </a:ext>
            </a:extLst>
          </p:cNvPr>
          <p:cNvSpPr txBox="1">
            <a:spLocks noChangeArrowheads="1"/>
          </p:cNvSpPr>
          <p:nvPr/>
        </p:nvSpPr>
        <p:spPr bwMode="auto">
          <a:xfrm>
            <a:off x="31628014" y="16235138"/>
            <a:ext cx="5627911"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chemeClr val="tx2"/>
                </a:solidFill>
                <a:latin typeface="Arial" panose="020B0604020202020204" pitchFamily="34" charset="0"/>
                <a:cs typeface="Arial" panose="020B0604020202020204" pitchFamily="34" charset="0"/>
              </a:rPr>
              <a:t>12 Components explain 19.2% of the variation in the text data</a:t>
            </a:r>
          </a:p>
          <a:p>
            <a:pPr marL="0" indent="0" eaLnBrk="1" hangingPunct="1"/>
            <a:endParaRPr lang="en-US" sz="4800" b="1" dirty="0">
              <a:solidFill>
                <a:schemeClr val="tx2"/>
              </a:solidFill>
              <a:latin typeface="Arial" panose="020B0604020202020204" pitchFamily="34" charset="0"/>
              <a:cs typeface="Arial" panose="020B0604020202020204" pitchFamily="34" charset="0"/>
            </a:endParaRPr>
          </a:p>
        </p:txBody>
      </p:sp>
      <p:cxnSp>
        <p:nvCxnSpPr>
          <p:cNvPr id="31" name="Straight Arrow Connector 30">
            <a:extLst>
              <a:ext uri="{FF2B5EF4-FFF2-40B4-BE49-F238E27FC236}">
                <a16:creationId xmlns:a16="http://schemas.microsoft.com/office/drawing/2014/main" id="{C70CBFA6-E16C-7B47-BB99-E829FDBEA6B5}"/>
              </a:ext>
            </a:extLst>
          </p:cNvPr>
          <p:cNvCxnSpPr>
            <a:cxnSpLocks/>
          </p:cNvCxnSpPr>
          <p:nvPr/>
        </p:nvCxnSpPr>
        <p:spPr>
          <a:xfrm flipV="1">
            <a:off x="17309530" y="13811311"/>
            <a:ext cx="4258253" cy="3731729"/>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1907004B-2942-664A-B099-BF95141319A2}"/>
              </a:ext>
            </a:extLst>
          </p:cNvPr>
          <p:cNvCxnSpPr>
            <a:cxnSpLocks/>
          </p:cNvCxnSpPr>
          <p:nvPr/>
        </p:nvCxnSpPr>
        <p:spPr>
          <a:xfrm flipV="1">
            <a:off x="14027168" y="16729099"/>
            <a:ext cx="7859925" cy="2155372"/>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sp>
        <p:nvSpPr>
          <p:cNvPr id="35" name="Rectangle 34">
            <a:extLst>
              <a:ext uri="{FF2B5EF4-FFF2-40B4-BE49-F238E27FC236}">
                <a16:creationId xmlns:a16="http://schemas.microsoft.com/office/drawing/2014/main" id="{83D790A1-6C34-774C-956E-727D250777BA}"/>
              </a:ext>
            </a:extLst>
          </p:cNvPr>
          <p:cNvSpPr>
            <a:spLocks noChangeArrowheads="1"/>
          </p:cNvSpPr>
          <p:nvPr/>
        </p:nvSpPr>
        <p:spPr bwMode="auto">
          <a:xfrm>
            <a:off x="3522310" y="14494951"/>
            <a:ext cx="898048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How to do this</a:t>
            </a:r>
          </a:p>
        </p:txBody>
      </p:sp>
      <p:sp>
        <p:nvSpPr>
          <p:cNvPr id="36" name="Rectangle 35">
            <a:extLst>
              <a:ext uri="{FF2B5EF4-FFF2-40B4-BE49-F238E27FC236}">
                <a16:creationId xmlns:a16="http://schemas.microsoft.com/office/drawing/2014/main" id="{E4A85C72-19F8-C841-BED6-C8906B9F4E0F}"/>
              </a:ext>
            </a:extLst>
          </p:cNvPr>
          <p:cNvSpPr>
            <a:spLocks noChangeArrowheads="1"/>
          </p:cNvSpPr>
          <p:nvPr/>
        </p:nvSpPr>
        <p:spPr bwMode="auto">
          <a:xfrm>
            <a:off x="11216887" y="7167920"/>
            <a:ext cx="14530629" cy="244389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eaLnBrk="1" hangingPunct="1"/>
            <a:r>
              <a:rPr lang="en-US" sz="4800" dirty="0">
                <a:latin typeface="Arial" panose="020B0604020202020204" pitchFamily="34" charset="0"/>
                <a:cs typeface="Arial" panose="020B0604020202020204" pitchFamily="34" charset="0"/>
              </a:rPr>
              <a:t>Create the document term matrix (SVD).</a:t>
            </a:r>
          </a:p>
          <a:p>
            <a:pPr algn="ctr" eaLnBrk="1" hangingPunct="1"/>
            <a:r>
              <a:rPr lang="en-US" sz="4800" dirty="0">
                <a:latin typeface="Arial" panose="020B0604020202020204" pitchFamily="34" charset="0"/>
                <a:cs typeface="Arial" panose="020B0604020202020204" pitchFamily="34" charset="0"/>
              </a:rPr>
              <a:t>First step for many other analyses.</a:t>
            </a:r>
          </a:p>
        </p:txBody>
      </p:sp>
      <p:pic>
        <p:nvPicPr>
          <p:cNvPr id="4" name="Picture 3">
            <a:extLst>
              <a:ext uri="{FF2B5EF4-FFF2-40B4-BE49-F238E27FC236}">
                <a16:creationId xmlns:a16="http://schemas.microsoft.com/office/drawing/2014/main" id="{7F6E9429-A255-2242-B367-25749470FF65}"/>
              </a:ext>
            </a:extLst>
          </p:cNvPr>
          <p:cNvPicPr>
            <a:picLocks noChangeAspect="1"/>
          </p:cNvPicPr>
          <p:nvPr/>
        </p:nvPicPr>
        <p:blipFill>
          <a:blip r:embed="rId5"/>
          <a:stretch>
            <a:fillRect/>
          </a:stretch>
        </p:blipFill>
        <p:spPr>
          <a:xfrm>
            <a:off x="849308" y="10855172"/>
            <a:ext cx="10042492" cy="2515281"/>
          </a:xfrm>
          <a:prstGeom prst="rect">
            <a:avLst/>
          </a:prstGeom>
        </p:spPr>
      </p:pic>
      <p:pic>
        <p:nvPicPr>
          <p:cNvPr id="33" name="Picture 32">
            <a:extLst>
              <a:ext uri="{FF2B5EF4-FFF2-40B4-BE49-F238E27FC236}">
                <a16:creationId xmlns:a16="http://schemas.microsoft.com/office/drawing/2014/main" id="{77123F53-9D10-6D4C-A462-9FC200E214B6}"/>
              </a:ext>
            </a:extLst>
          </p:cNvPr>
          <p:cNvPicPr>
            <a:picLocks noChangeAspect="1"/>
          </p:cNvPicPr>
          <p:nvPr/>
        </p:nvPicPr>
        <p:blipFill>
          <a:blip r:embed="rId6"/>
          <a:stretch>
            <a:fillRect/>
          </a:stretch>
        </p:blipFill>
        <p:spPr>
          <a:xfrm>
            <a:off x="695325" y="4294916"/>
            <a:ext cx="9169090" cy="4191914"/>
          </a:xfrm>
          <a:prstGeom prst="rect">
            <a:avLst/>
          </a:prstGeom>
        </p:spPr>
      </p:pic>
    </p:spTree>
    <p:extLst>
      <p:ext uri="{BB962C8B-B14F-4D97-AF65-F5344CB8AC3E}">
        <p14:creationId xmlns:p14="http://schemas.microsoft.com/office/powerpoint/2010/main" val="1749923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D76613B9-B56C-A645-85B1-7B753A985A3B}"/>
              </a:ext>
            </a:extLst>
          </p:cNvPr>
          <p:cNvPicPr>
            <a:picLocks noChangeAspect="1"/>
          </p:cNvPicPr>
          <p:nvPr/>
        </p:nvPicPr>
        <p:blipFill>
          <a:blip r:embed="rId3"/>
          <a:stretch>
            <a:fillRect/>
          </a:stretch>
        </p:blipFill>
        <p:spPr>
          <a:xfrm>
            <a:off x="695325" y="4294916"/>
            <a:ext cx="9169090" cy="4191914"/>
          </a:xfrm>
          <a:prstGeom prst="rect">
            <a:avLst/>
          </a:prstGeom>
        </p:spPr>
      </p:pic>
      <p:grpSp>
        <p:nvGrpSpPr>
          <p:cNvPr id="11" name="Group 10">
            <a:extLst>
              <a:ext uri="{FF2B5EF4-FFF2-40B4-BE49-F238E27FC236}">
                <a16:creationId xmlns:a16="http://schemas.microsoft.com/office/drawing/2014/main" id="{3DDBC066-8D3D-A047-909D-10B31D54D0A8}"/>
              </a:ext>
            </a:extLst>
          </p:cNvPr>
          <p:cNvGrpSpPr/>
          <p:nvPr/>
        </p:nvGrpSpPr>
        <p:grpSpPr>
          <a:xfrm>
            <a:off x="491828" y="8745428"/>
            <a:ext cx="8980488" cy="2594196"/>
            <a:chOff x="16265413" y="12886274"/>
            <a:chExt cx="8871266" cy="2308324"/>
          </a:xfrm>
        </p:grpSpPr>
        <p:sp>
          <p:nvSpPr>
            <p:cNvPr id="30" name="TextBox 15">
              <a:extLst>
                <a:ext uri="{FF2B5EF4-FFF2-40B4-BE49-F238E27FC236}">
                  <a16:creationId xmlns:a16="http://schemas.microsoft.com/office/drawing/2014/main" id="{E99D81DE-3702-1043-BF79-12C11765FAC8}"/>
                </a:ext>
              </a:extLst>
            </p:cNvPr>
            <p:cNvSpPr txBox="1">
              <a:spLocks noChangeArrowheads="1"/>
            </p:cNvSpPr>
            <p:nvPr/>
          </p:nvSpPr>
          <p:spPr bwMode="auto">
            <a:xfrm>
              <a:off x="16265413" y="12886274"/>
              <a:ext cx="4831101"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r>
                <a:rPr lang="en-US" sz="4800" dirty="0">
                  <a:solidFill>
                    <a:schemeClr val="tx2"/>
                  </a:solidFill>
                  <a:latin typeface="Arial" panose="020B0604020202020204" pitchFamily="34" charset="0"/>
                  <a:cs typeface="Arial" panose="020B0604020202020204" pitchFamily="34" charset="0"/>
                </a:rPr>
                <a:t>Step 1: create document term matrix </a:t>
              </a:r>
            </a:p>
          </p:txBody>
        </p:sp>
        <p:pic>
          <p:nvPicPr>
            <p:cNvPr id="10" name="Picture 9">
              <a:hlinkClick r:id="rId4" action="ppaction://hlinksldjump"/>
              <a:extLst>
                <a:ext uri="{FF2B5EF4-FFF2-40B4-BE49-F238E27FC236}">
                  <a16:creationId xmlns:a16="http://schemas.microsoft.com/office/drawing/2014/main" id="{768428C6-227B-0742-B391-EABF6CC85194}"/>
                </a:ext>
              </a:extLst>
            </p:cNvPr>
            <p:cNvPicPr>
              <a:picLocks noChangeAspect="1"/>
            </p:cNvPicPr>
            <p:nvPr/>
          </p:nvPicPr>
          <p:blipFill>
            <a:blip r:embed="rId5"/>
            <a:stretch>
              <a:fillRect/>
            </a:stretch>
          </p:blipFill>
          <p:spPr>
            <a:xfrm>
              <a:off x="21014929" y="12886274"/>
              <a:ext cx="4121750" cy="2308324"/>
            </a:xfrm>
            <a:prstGeom prst="rect">
              <a:avLst/>
            </a:prstGeom>
          </p:spPr>
        </p:pic>
      </p:grpSp>
      <p:sp>
        <p:nvSpPr>
          <p:cNvPr id="14343" name="TextBox 15"/>
          <p:cNvSpPr txBox="1">
            <a:spLocks noChangeArrowheads="1"/>
          </p:cNvSpPr>
          <p:nvPr/>
        </p:nvSpPr>
        <p:spPr bwMode="auto">
          <a:xfrm>
            <a:off x="754965" y="15373823"/>
            <a:ext cx="17976741" cy="5632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en-US" sz="6000" dirty="0">
                <a:latin typeface="Arial" panose="020B0604020202020204" pitchFamily="34" charset="0"/>
                <a:cs typeface="Arial" panose="020B0604020202020204" pitchFamily="34" charset="0"/>
              </a:rPr>
              <a:t>Explore different number of topics – use Variance output to quantify how much signal.</a:t>
            </a:r>
          </a:p>
          <a:p>
            <a:pPr eaLnBrk="1" hangingPunct="1">
              <a:buFont typeface="Arial" charset="0"/>
              <a:buChar char="•"/>
            </a:pPr>
            <a:r>
              <a:rPr lang="en-US" sz="6000" dirty="0">
                <a:latin typeface="Arial" panose="020B0604020202020204" pitchFamily="34" charset="0"/>
                <a:cs typeface="Arial" panose="020B0604020202020204" pitchFamily="34" charset="0"/>
              </a:rPr>
              <a:t>Each topic shows how terms load</a:t>
            </a:r>
          </a:p>
          <a:p>
            <a:pPr eaLnBrk="1" hangingPunct="1">
              <a:buFont typeface="Arial" charset="0"/>
              <a:buChar char="•"/>
            </a:pPr>
            <a:r>
              <a:rPr lang="en-US" sz="6000" dirty="0">
                <a:latin typeface="Arial" panose="020B0604020202020204" pitchFamily="34" charset="0"/>
                <a:cs typeface="Arial" panose="020B0604020202020204" pitchFamily="34" charset="0"/>
              </a:rPr>
              <a:t>Negative terms are not found with positive terms</a:t>
            </a:r>
          </a:p>
          <a:p>
            <a:pPr eaLnBrk="1" hangingPunct="1">
              <a:buFont typeface="Arial" charset="0"/>
              <a:buChar char="•"/>
            </a:pPr>
            <a:r>
              <a:rPr lang="en-US" sz="6000" dirty="0">
                <a:latin typeface="Arial" panose="020B0604020202020204" pitchFamily="34" charset="0"/>
                <a:cs typeface="Arial" panose="020B0604020202020204" pitchFamily="34" charset="0"/>
              </a:rPr>
              <a:t>Read text to understand. Try using in modeling for further interpretation with other variables. </a:t>
            </a:r>
          </a:p>
        </p:txBody>
      </p:sp>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sp>
        <p:nvSpPr>
          <p:cNvPr id="24" name="Rectangle 23"/>
          <p:cNvSpPr>
            <a:spLocks noChangeArrowheads="1"/>
          </p:cNvSpPr>
          <p:nvPr/>
        </p:nvSpPr>
        <p:spPr bwMode="auto">
          <a:xfrm>
            <a:off x="11658330" y="3875026"/>
            <a:ext cx="13478349" cy="2721025"/>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7200" dirty="0">
                <a:latin typeface="Arial" panose="020B0604020202020204" pitchFamily="34" charset="0"/>
                <a:cs typeface="Arial" panose="020B0604020202020204" pitchFamily="34" charset="0"/>
              </a:rPr>
              <a:t>Which terms occur together: Topic Analysis</a:t>
            </a:r>
            <a:endParaRPr lang="en-US" sz="7200" dirty="0">
              <a:latin typeface="Tw Cen MT" panose="020B0602020104020603" pitchFamily="34" charset="0"/>
              <a:ea typeface="+mn-ea"/>
              <a:cs typeface="+mn-cs"/>
            </a:endParaRP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6"/>
          <a:stretch>
            <a:fillRect/>
          </a:stretch>
        </p:blipFill>
        <p:spPr>
          <a:xfrm>
            <a:off x="33472437" y="1046923"/>
            <a:ext cx="3703638" cy="2320947"/>
          </a:xfrm>
          <a:prstGeom prst="rect">
            <a:avLst/>
          </a:prstGeom>
        </p:spPr>
      </p:pic>
      <p:sp>
        <p:nvSpPr>
          <p:cNvPr id="35" name="Rectangle 34">
            <a:extLst>
              <a:ext uri="{FF2B5EF4-FFF2-40B4-BE49-F238E27FC236}">
                <a16:creationId xmlns:a16="http://schemas.microsoft.com/office/drawing/2014/main" id="{83D790A1-6C34-774C-956E-727D250777BA}"/>
              </a:ext>
            </a:extLst>
          </p:cNvPr>
          <p:cNvSpPr>
            <a:spLocks noChangeArrowheads="1"/>
          </p:cNvSpPr>
          <p:nvPr/>
        </p:nvSpPr>
        <p:spPr bwMode="auto">
          <a:xfrm>
            <a:off x="1401956" y="14281787"/>
            <a:ext cx="898048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How to do this</a:t>
            </a:r>
          </a:p>
        </p:txBody>
      </p:sp>
      <p:sp>
        <p:nvSpPr>
          <p:cNvPr id="36" name="Rectangle 35">
            <a:extLst>
              <a:ext uri="{FF2B5EF4-FFF2-40B4-BE49-F238E27FC236}">
                <a16:creationId xmlns:a16="http://schemas.microsoft.com/office/drawing/2014/main" id="{E4A85C72-19F8-C841-BED6-C8906B9F4E0F}"/>
              </a:ext>
            </a:extLst>
          </p:cNvPr>
          <p:cNvSpPr>
            <a:spLocks noChangeArrowheads="1"/>
          </p:cNvSpPr>
          <p:nvPr/>
        </p:nvSpPr>
        <p:spPr bwMode="auto">
          <a:xfrm>
            <a:off x="9937066" y="6904516"/>
            <a:ext cx="17462041" cy="244389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eaLnBrk="1" hangingPunct="1"/>
            <a:r>
              <a:rPr lang="en-US" sz="4800" dirty="0">
                <a:latin typeface="Arial" panose="020B0604020202020204" pitchFamily="34" charset="0"/>
                <a:cs typeface="Arial" panose="020B0604020202020204" pitchFamily="34" charset="0"/>
              </a:rPr>
              <a:t>What conceptual topics and themes occur across documents?  </a:t>
            </a:r>
          </a:p>
          <a:p>
            <a:pPr algn="ctr" eaLnBrk="1" hangingPunct="1"/>
            <a:r>
              <a:rPr lang="en-US" sz="4800" dirty="0">
                <a:latin typeface="Arial" panose="020B0604020202020204" pitchFamily="34" charset="0"/>
                <a:cs typeface="Arial" panose="020B0604020202020204" pitchFamily="34" charset="0"/>
              </a:rPr>
              <a:t>What terms occur together across documents? </a:t>
            </a:r>
          </a:p>
          <a:p>
            <a:pPr algn="ctr" eaLnBrk="1" hangingPunct="1"/>
            <a:r>
              <a:rPr lang="en-US" sz="4800" dirty="0">
                <a:latin typeface="Arial" panose="020B0604020202020204" pitchFamily="34" charset="0"/>
                <a:cs typeface="Arial" panose="020B0604020202020204" pitchFamily="34" charset="0"/>
              </a:rPr>
              <a:t>Also what terms are </a:t>
            </a:r>
            <a:r>
              <a:rPr lang="en-US" sz="4800" i="1" dirty="0">
                <a:latin typeface="Arial" panose="020B0604020202020204" pitchFamily="34" charset="0"/>
                <a:cs typeface="Arial" panose="020B0604020202020204" pitchFamily="34" charset="0"/>
              </a:rPr>
              <a:t>not</a:t>
            </a:r>
            <a:r>
              <a:rPr lang="en-US" sz="4800" dirty="0">
                <a:latin typeface="Arial" panose="020B0604020202020204" pitchFamily="34" charset="0"/>
                <a:cs typeface="Arial" panose="020B0604020202020204" pitchFamily="34" charset="0"/>
              </a:rPr>
              <a:t> found together?</a:t>
            </a:r>
          </a:p>
        </p:txBody>
      </p:sp>
      <p:grpSp>
        <p:nvGrpSpPr>
          <p:cNvPr id="20" name="Group 19">
            <a:extLst>
              <a:ext uri="{FF2B5EF4-FFF2-40B4-BE49-F238E27FC236}">
                <a16:creationId xmlns:a16="http://schemas.microsoft.com/office/drawing/2014/main" id="{62E2AFD9-F136-274E-915C-EB548F4FE15D}"/>
              </a:ext>
            </a:extLst>
          </p:cNvPr>
          <p:cNvGrpSpPr/>
          <p:nvPr/>
        </p:nvGrpSpPr>
        <p:grpSpPr>
          <a:xfrm>
            <a:off x="208648" y="10749745"/>
            <a:ext cx="10939919" cy="3225534"/>
            <a:chOff x="754965" y="10740824"/>
            <a:chExt cx="10939919" cy="3225534"/>
          </a:xfrm>
        </p:grpSpPr>
        <p:grpSp>
          <p:nvGrpSpPr>
            <p:cNvPr id="9" name="Group 8">
              <a:extLst>
                <a:ext uri="{FF2B5EF4-FFF2-40B4-BE49-F238E27FC236}">
                  <a16:creationId xmlns:a16="http://schemas.microsoft.com/office/drawing/2014/main" id="{7D712271-E2D5-8E48-B069-811554B40DD7}"/>
                </a:ext>
              </a:extLst>
            </p:cNvPr>
            <p:cNvGrpSpPr/>
            <p:nvPr/>
          </p:nvGrpSpPr>
          <p:grpSpPr>
            <a:xfrm>
              <a:off x="754965" y="11607328"/>
              <a:ext cx="10939919" cy="2359030"/>
              <a:chOff x="10649846" y="11026467"/>
              <a:chExt cx="19945138" cy="3895253"/>
            </a:xfrm>
          </p:grpSpPr>
          <p:pic>
            <p:nvPicPr>
              <p:cNvPr id="5" name="Picture 4">
                <a:extLst>
                  <a:ext uri="{FF2B5EF4-FFF2-40B4-BE49-F238E27FC236}">
                    <a16:creationId xmlns:a16="http://schemas.microsoft.com/office/drawing/2014/main" id="{8206A811-90CD-514C-A56C-D137191E9698}"/>
                  </a:ext>
                </a:extLst>
              </p:cNvPr>
              <p:cNvPicPr>
                <a:picLocks noChangeAspect="1"/>
              </p:cNvPicPr>
              <p:nvPr/>
            </p:nvPicPr>
            <p:blipFill>
              <a:blip r:embed="rId7"/>
              <a:stretch>
                <a:fillRect/>
              </a:stretch>
            </p:blipFill>
            <p:spPr>
              <a:xfrm>
                <a:off x="10649846" y="11026467"/>
                <a:ext cx="19945138" cy="3895253"/>
              </a:xfrm>
              <a:prstGeom prst="rect">
                <a:avLst/>
              </a:prstGeom>
            </p:spPr>
          </p:pic>
          <p:sp>
            <p:nvSpPr>
              <p:cNvPr id="8" name="Rectangle 7">
                <a:extLst>
                  <a:ext uri="{FF2B5EF4-FFF2-40B4-BE49-F238E27FC236}">
                    <a16:creationId xmlns:a16="http://schemas.microsoft.com/office/drawing/2014/main" id="{731BD760-AC6F-3B4D-861A-B07B5DCCCBE3}"/>
                  </a:ext>
                </a:extLst>
              </p:cNvPr>
              <p:cNvSpPr/>
              <p:nvPr/>
            </p:nvSpPr>
            <p:spPr>
              <a:xfrm>
                <a:off x="20622415" y="12317281"/>
                <a:ext cx="9972569" cy="516976"/>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2" name="Straight Arrow Connector 21">
              <a:extLst>
                <a:ext uri="{FF2B5EF4-FFF2-40B4-BE49-F238E27FC236}">
                  <a16:creationId xmlns:a16="http://schemas.microsoft.com/office/drawing/2014/main" id="{4BD184E9-1AD1-B146-975E-4A1E4B206D13}"/>
                </a:ext>
              </a:extLst>
            </p:cNvPr>
            <p:cNvCxnSpPr>
              <a:cxnSpLocks/>
            </p:cNvCxnSpPr>
            <p:nvPr/>
          </p:nvCxnSpPr>
          <p:spPr>
            <a:xfrm>
              <a:off x="5771858" y="10740824"/>
              <a:ext cx="0" cy="1460268"/>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5218D72C-E728-B44A-B7AA-D692BB6DC2D6}"/>
              </a:ext>
            </a:extLst>
          </p:cNvPr>
          <p:cNvGrpSpPr/>
          <p:nvPr/>
        </p:nvGrpSpPr>
        <p:grpSpPr>
          <a:xfrm>
            <a:off x="19690397" y="8388859"/>
            <a:ext cx="15991294" cy="12507597"/>
            <a:chOff x="19690397" y="8486830"/>
            <a:chExt cx="15991294" cy="12507597"/>
          </a:xfrm>
        </p:grpSpPr>
        <p:grpSp>
          <p:nvGrpSpPr>
            <p:cNvPr id="17" name="Group 16">
              <a:extLst>
                <a:ext uri="{FF2B5EF4-FFF2-40B4-BE49-F238E27FC236}">
                  <a16:creationId xmlns:a16="http://schemas.microsoft.com/office/drawing/2014/main" id="{10C4D6CA-253B-3B4D-8440-80095559E0ED}"/>
                </a:ext>
              </a:extLst>
            </p:cNvPr>
            <p:cNvGrpSpPr/>
            <p:nvPr/>
          </p:nvGrpSpPr>
          <p:grpSpPr>
            <a:xfrm>
              <a:off x="19690397" y="8486830"/>
              <a:ext cx="15991294" cy="12279709"/>
              <a:chOff x="19730791" y="8600680"/>
              <a:chExt cx="15950899" cy="12263830"/>
            </a:xfrm>
          </p:grpSpPr>
          <p:pic>
            <p:nvPicPr>
              <p:cNvPr id="15" name="Picture 14">
                <a:extLst>
                  <a:ext uri="{FF2B5EF4-FFF2-40B4-BE49-F238E27FC236}">
                    <a16:creationId xmlns:a16="http://schemas.microsoft.com/office/drawing/2014/main" id="{D439D0E1-798F-704E-BE55-335F52C20227}"/>
                  </a:ext>
                </a:extLst>
              </p:cNvPr>
              <p:cNvPicPr>
                <a:picLocks noChangeAspect="1"/>
              </p:cNvPicPr>
              <p:nvPr/>
            </p:nvPicPr>
            <p:blipFill>
              <a:blip r:embed="rId8"/>
              <a:stretch>
                <a:fillRect/>
              </a:stretch>
            </p:blipFill>
            <p:spPr>
              <a:xfrm>
                <a:off x="22887009" y="9754842"/>
                <a:ext cx="12794681" cy="11109668"/>
              </a:xfrm>
              <a:prstGeom prst="rect">
                <a:avLst/>
              </a:prstGeom>
            </p:spPr>
          </p:pic>
          <p:sp>
            <p:nvSpPr>
              <p:cNvPr id="29" name="TextBox 15">
                <a:extLst>
                  <a:ext uri="{FF2B5EF4-FFF2-40B4-BE49-F238E27FC236}">
                    <a16:creationId xmlns:a16="http://schemas.microsoft.com/office/drawing/2014/main" id="{2B72D140-F9B1-4E44-85CA-E8FCB4F43112}"/>
                  </a:ext>
                </a:extLst>
              </p:cNvPr>
              <p:cNvSpPr txBox="1">
                <a:spLocks noChangeArrowheads="1"/>
              </p:cNvSpPr>
              <p:nvPr/>
            </p:nvSpPr>
            <p:spPr bwMode="auto">
              <a:xfrm>
                <a:off x="31253466" y="9171164"/>
                <a:ext cx="3139430"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chemeClr val="tx2"/>
                    </a:solidFill>
                    <a:latin typeface="Arial" panose="020B0604020202020204" pitchFamily="34" charset="0"/>
                    <a:cs typeface="Arial" panose="020B0604020202020204" pitchFamily="34" charset="0"/>
                  </a:rPr>
                  <a:t>Topic 4 = weather</a:t>
                </a:r>
              </a:p>
            </p:txBody>
          </p:sp>
          <p:sp>
            <p:nvSpPr>
              <p:cNvPr id="16" name="Rounded Rectangle 15">
                <a:extLst>
                  <a:ext uri="{FF2B5EF4-FFF2-40B4-BE49-F238E27FC236}">
                    <a16:creationId xmlns:a16="http://schemas.microsoft.com/office/drawing/2014/main" id="{1CFB0CFB-EAD8-D84E-81FA-16DCE3EE965A}"/>
                  </a:ext>
                </a:extLst>
              </p:cNvPr>
              <p:cNvSpPr/>
              <p:nvPr/>
            </p:nvSpPr>
            <p:spPr>
              <a:xfrm>
                <a:off x="30536708" y="10740824"/>
                <a:ext cx="2445488" cy="5748462"/>
              </a:xfrm>
              <a:prstGeom prst="roundRect">
                <a:avLst/>
              </a:prstGeom>
              <a:noFill/>
              <a:ln w="762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15">
                <a:extLst>
                  <a:ext uri="{FF2B5EF4-FFF2-40B4-BE49-F238E27FC236}">
                    <a16:creationId xmlns:a16="http://schemas.microsoft.com/office/drawing/2014/main" id="{C9EF2851-43ED-AE4E-BBEF-00E4E57620C1}"/>
                  </a:ext>
                </a:extLst>
              </p:cNvPr>
              <p:cNvSpPr txBox="1">
                <a:spLocks noChangeArrowheads="1"/>
              </p:cNvSpPr>
              <p:nvPr/>
            </p:nvSpPr>
            <p:spPr bwMode="auto">
              <a:xfrm>
                <a:off x="19730791" y="16289078"/>
                <a:ext cx="3597042"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rgbClr val="00B050"/>
                    </a:solidFill>
                    <a:latin typeface="Arial" panose="020B0604020202020204" pitchFamily="34" charset="0"/>
                    <a:cs typeface="Arial" panose="020B0604020202020204" pitchFamily="34" charset="0"/>
                  </a:rPr>
                  <a:t>Topic 6 = steering but not about helicopters</a:t>
                </a:r>
              </a:p>
            </p:txBody>
          </p:sp>
          <p:sp>
            <p:nvSpPr>
              <p:cNvPr id="33" name="Rounded Rectangle 32">
                <a:extLst>
                  <a:ext uri="{FF2B5EF4-FFF2-40B4-BE49-F238E27FC236}">
                    <a16:creationId xmlns:a16="http://schemas.microsoft.com/office/drawing/2014/main" id="{D9034AF1-650A-9D43-ACFA-F86038941D0C}"/>
                  </a:ext>
                </a:extLst>
              </p:cNvPr>
              <p:cNvSpPr/>
              <p:nvPr/>
            </p:nvSpPr>
            <p:spPr>
              <a:xfrm>
                <a:off x="27985405" y="11090444"/>
                <a:ext cx="2597888" cy="4705349"/>
              </a:xfrm>
              <a:prstGeom prst="round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15">
                <a:extLst>
                  <a:ext uri="{FF2B5EF4-FFF2-40B4-BE49-F238E27FC236}">
                    <a16:creationId xmlns:a16="http://schemas.microsoft.com/office/drawing/2014/main" id="{28AD3AA6-1E3F-E147-B975-C5DF7FF4C516}"/>
                  </a:ext>
                </a:extLst>
              </p:cNvPr>
              <p:cNvSpPr txBox="1">
                <a:spLocks noChangeArrowheads="1"/>
              </p:cNvSpPr>
              <p:nvPr/>
            </p:nvSpPr>
            <p:spPr bwMode="auto">
              <a:xfrm>
                <a:off x="27756571" y="8600680"/>
                <a:ext cx="3139430"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eaLnBrk="1" hangingPunct="1"/>
                <a:r>
                  <a:rPr lang="en-US" sz="4800" b="1" dirty="0">
                    <a:solidFill>
                      <a:srgbClr val="FF0000"/>
                    </a:solidFill>
                    <a:latin typeface="Arial" panose="020B0604020202020204" pitchFamily="34" charset="0"/>
                    <a:cs typeface="Arial" panose="020B0604020202020204" pitchFamily="34" charset="0"/>
                  </a:rPr>
                  <a:t>Topic 3 = helicopter crashes</a:t>
                </a:r>
              </a:p>
            </p:txBody>
          </p:sp>
          <p:sp>
            <p:nvSpPr>
              <p:cNvPr id="37" name="Rounded Rectangle 36">
                <a:extLst>
                  <a:ext uri="{FF2B5EF4-FFF2-40B4-BE49-F238E27FC236}">
                    <a16:creationId xmlns:a16="http://schemas.microsoft.com/office/drawing/2014/main" id="{0F456031-B686-874E-A079-09CD38955228}"/>
                  </a:ext>
                </a:extLst>
              </p:cNvPr>
              <p:cNvSpPr/>
              <p:nvPr/>
            </p:nvSpPr>
            <p:spPr>
              <a:xfrm>
                <a:off x="23480233" y="19542641"/>
                <a:ext cx="2886312" cy="532089"/>
              </a:xfrm>
              <a:prstGeom prst="roundRect">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7" name="Rounded Rectangle 26">
              <a:extLst>
                <a:ext uri="{FF2B5EF4-FFF2-40B4-BE49-F238E27FC236}">
                  <a16:creationId xmlns:a16="http://schemas.microsoft.com/office/drawing/2014/main" id="{2C8A71F7-3698-A147-A34D-6FA1D5FF59FF}"/>
                </a:ext>
              </a:extLst>
            </p:cNvPr>
            <p:cNvSpPr/>
            <p:nvPr/>
          </p:nvSpPr>
          <p:spPr>
            <a:xfrm>
              <a:off x="23327833" y="16289078"/>
              <a:ext cx="2597888" cy="4705349"/>
            </a:xfrm>
            <a:prstGeom prst="roundRect">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0" name="Picture 39">
            <a:extLst>
              <a:ext uri="{FF2B5EF4-FFF2-40B4-BE49-F238E27FC236}">
                <a16:creationId xmlns:a16="http://schemas.microsoft.com/office/drawing/2014/main" id="{DAAA32FF-8F52-8643-B711-BA8A85BF5ACF}"/>
              </a:ext>
            </a:extLst>
          </p:cNvPr>
          <p:cNvPicPr>
            <a:picLocks noChangeAspect="1"/>
          </p:cNvPicPr>
          <p:nvPr/>
        </p:nvPicPr>
        <p:blipFill>
          <a:blip r:embed="rId9"/>
          <a:stretch>
            <a:fillRect/>
          </a:stretch>
        </p:blipFill>
        <p:spPr>
          <a:xfrm>
            <a:off x="14106017" y="10105066"/>
            <a:ext cx="7672964" cy="5032804"/>
          </a:xfrm>
          <a:prstGeom prst="rect">
            <a:avLst/>
          </a:prstGeom>
        </p:spPr>
      </p:pic>
      <p:cxnSp>
        <p:nvCxnSpPr>
          <p:cNvPr id="41" name="Straight Arrow Connector 40">
            <a:extLst>
              <a:ext uri="{FF2B5EF4-FFF2-40B4-BE49-F238E27FC236}">
                <a16:creationId xmlns:a16="http://schemas.microsoft.com/office/drawing/2014/main" id="{2C7B54F0-A2CA-BD4C-8953-40E7CBD5F297}"/>
              </a:ext>
            </a:extLst>
          </p:cNvPr>
          <p:cNvCxnSpPr>
            <a:cxnSpLocks/>
          </p:cNvCxnSpPr>
          <p:nvPr/>
        </p:nvCxnSpPr>
        <p:spPr>
          <a:xfrm flipV="1">
            <a:off x="18051516" y="14227087"/>
            <a:ext cx="1333868" cy="1667443"/>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3388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D8219E17-2319-914E-8D2F-17473ABA9E52}"/>
              </a:ext>
            </a:extLst>
          </p:cNvPr>
          <p:cNvPicPr>
            <a:picLocks noChangeAspect="1"/>
          </p:cNvPicPr>
          <p:nvPr/>
        </p:nvPicPr>
        <p:blipFill>
          <a:blip r:embed="rId3"/>
          <a:stretch>
            <a:fillRect/>
          </a:stretch>
        </p:blipFill>
        <p:spPr>
          <a:xfrm>
            <a:off x="27395488" y="5231643"/>
            <a:ext cx="9372600" cy="9233747"/>
          </a:xfrm>
          <a:prstGeom prst="rect">
            <a:avLst/>
          </a:prstGeom>
        </p:spPr>
      </p:pic>
      <p:grpSp>
        <p:nvGrpSpPr>
          <p:cNvPr id="11" name="Group 10">
            <a:extLst>
              <a:ext uri="{FF2B5EF4-FFF2-40B4-BE49-F238E27FC236}">
                <a16:creationId xmlns:a16="http://schemas.microsoft.com/office/drawing/2014/main" id="{3DDBC066-8D3D-A047-909D-10B31D54D0A8}"/>
              </a:ext>
            </a:extLst>
          </p:cNvPr>
          <p:cNvGrpSpPr/>
          <p:nvPr/>
        </p:nvGrpSpPr>
        <p:grpSpPr>
          <a:xfrm>
            <a:off x="364104" y="9205414"/>
            <a:ext cx="8980488" cy="2594196"/>
            <a:chOff x="16265413" y="12886274"/>
            <a:chExt cx="8871266" cy="2308324"/>
          </a:xfrm>
        </p:grpSpPr>
        <p:sp>
          <p:nvSpPr>
            <p:cNvPr id="30" name="TextBox 15">
              <a:extLst>
                <a:ext uri="{FF2B5EF4-FFF2-40B4-BE49-F238E27FC236}">
                  <a16:creationId xmlns:a16="http://schemas.microsoft.com/office/drawing/2014/main" id="{E99D81DE-3702-1043-BF79-12C11765FAC8}"/>
                </a:ext>
              </a:extLst>
            </p:cNvPr>
            <p:cNvSpPr txBox="1">
              <a:spLocks noChangeArrowheads="1"/>
            </p:cNvSpPr>
            <p:nvPr/>
          </p:nvSpPr>
          <p:spPr bwMode="auto">
            <a:xfrm>
              <a:off x="16265413" y="12886274"/>
              <a:ext cx="4831101"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r>
                <a:rPr lang="en-US" sz="4800" dirty="0">
                  <a:solidFill>
                    <a:schemeClr val="tx2"/>
                  </a:solidFill>
                  <a:latin typeface="Arial" panose="020B0604020202020204" pitchFamily="34" charset="0"/>
                  <a:cs typeface="Arial" panose="020B0604020202020204" pitchFamily="34" charset="0"/>
                </a:rPr>
                <a:t>Step 1: create document term matrix </a:t>
              </a:r>
            </a:p>
          </p:txBody>
        </p:sp>
        <p:pic>
          <p:nvPicPr>
            <p:cNvPr id="10" name="Picture 9">
              <a:hlinkClick r:id="rId4" action="ppaction://hlinksldjump"/>
              <a:extLst>
                <a:ext uri="{FF2B5EF4-FFF2-40B4-BE49-F238E27FC236}">
                  <a16:creationId xmlns:a16="http://schemas.microsoft.com/office/drawing/2014/main" id="{768428C6-227B-0742-B391-EABF6CC85194}"/>
                </a:ext>
              </a:extLst>
            </p:cNvPr>
            <p:cNvPicPr>
              <a:picLocks noChangeAspect="1"/>
            </p:cNvPicPr>
            <p:nvPr/>
          </p:nvPicPr>
          <p:blipFill>
            <a:blip r:embed="rId5"/>
            <a:stretch>
              <a:fillRect/>
            </a:stretch>
          </p:blipFill>
          <p:spPr>
            <a:xfrm>
              <a:off x="21014929" y="12886274"/>
              <a:ext cx="4121750" cy="2308324"/>
            </a:xfrm>
            <a:prstGeom prst="rect">
              <a:avLst/>
            </a:prstGeom>
          </p:spPr>
        </p:pic>
      </p:grpSp>
      <p:sp>
        <p:nvSpPr>
          <p:cNvPr id="14343" name="TextBox 15"/>
          <p:cNvSpPr txBox="1">
            <a:spLocks noChangeArrowheads="1"/>
          </p:cNvSpPr>
          <p:nvPr/>
        </p:nvSpPr>
        <p:spPr bwMode="auto">
          <a:xfrm>
            <a:off x="11234789" y="11465736"/>
            <a:ext cx="18459084" cy="5632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en-US" sz="6000" dirty="0">
                <a:latin typeface="Arial" panose="020B0604020202020204" pitchFamily="34" charset="0"/>
                <a:cs typeface="Arial" panose="020B0604020202020204" pitchFamily="34" charset="0"/>
              </a:rPr>
              <a:t>Use Document Topic Vectors in </a:t>
            </a:r>
            <a:r>
              <a:rPr lang="en-US" sz="6000" dirty="0" err="1">
                <a:latin typeface="Arial" panose="020B0604020202020204" pitchFamily="34" charset="0"/>
                <a:cs typeface="Arial" panose="020B0604020202020204" pitchFamily="34" charset="0"/>
              </a:rPr>
              <a:t>GenReg</a:t>
            </a:r>
            <a:r>
              <a:rPr lang="en-US" sz="6000" dirty="0">
                <a:latin typeface="Arial" panose="020B0604020202020204" pitchFamily="34" charset="0"/>
                <a:cs typeface="Arial" panose="020B0604020202020204" pitchFamily="34" charset="0"/>
              </a:rPr>
              <a:t> with another outcome variable</a:t>
            </a:r>
          </a:p>
          <a:p>
            <a:pPr eaLnBrk="1" hangingPunct="1">
              <a:buFont typeface="Arial" charset="0"/>
              <a:buChar char="•"/>
            </a:pPr>
            <a:r>
              <a:rPr lang="en-US" sz="6000" dirty="0">
                <a:latin typeface="Arial" panose="020B0604020202020204" pitchFamily="34" charset="0"/>
                <a:cs typeface="Arial" panose="020B0604020202020204" pitchFamily="34" charset="0"/>
              </a:rPr>
              <a:t>Topics 4, 1, 5 contribute to Fatal Accidents</a:t>
            </a:r>
          </a:p>
          <a:p>
            <a:pPr eaLnBrk="1" hangingPunct="1">
              <a:buFont typeface="Arial" charset="0"/>
              <a:buChar char="•"/>
            </a:pPr>
            <a:r>
              <a:rPr lang="en-US" sz="6000" dirty="0">
                <a:latin typeface="Arial" panose="020B0604020202020204" pitchFamily="34" charset="0"/>
                <a:cs typeface="Arial" panose="020B0604020202020204" pitchFamily="34" charset="0"/>
              </a:rPr>
              <a:t>All other topics contribute to non-fatal accidents</a:t>
            </a:r>
          </a:p>
          <a:p>
            <a:pPr eaLnBrk="1" hangingPunct="1">
              <a:buFont typeface="Arial" charset="0"/>
              <a:buChar char="•"/>
            </a:pPr>
            <a:r>
              <a:rPr lang="en-US" sz="6000" dirty="0">
                <a:latin typeface="Arial" panose="020B0604020202020204" pitchFamily="34" charset="0"/>
                <a:cs typeface="Arial" panose="020B0604020202020204" pitchFamily="34" charset="0"/>
              </a:rPr>
              <a:t>Topics 4, 6 are the most important for understanding fatal vs non-fatal accidents</a:t>
            </a:r>
          </a:p>
        </p:txBody>
      </p:sp>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sp>
        <p:nvSpPr>
          <p:cNvPr id="24" name="Rectangle 23"/>
          <p:cNvSpPr>
            <a:spLocks noChangeArrowheads="1"/>
          </p:cNvSpPr>
          <p:nvPr/>
        </p:nvSpPr>
        <p:spPr bwMode="auto">
          <a:xfrm>
            <a:off x="11658330" y="3972997"/>
            <a:ext cx="15087870" cy="2721025"/>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7200" dirty="0">
                <a:latin typeface="Arial" panose="020B0604020202020204" pitchFamily="34" charset="0"/>
                <a:cs typeface="Arial" panose="020B0604020202020204" pitchFamily="34" charset="0"/>
              </a:rPr>
              <a:t>Use Topic Analysis Output in Models</a:t>
            </a:r>
            <a:endParaRPr lang="en-US" sz="7200" dirty="0">
              <a:latin typeface="Tw Cen MT" panose="020B0602020104020603" pitchFamily="34" charset="0"/>
              <a:ea typeface="+mn-ea"/>
              <a:cs typeface="+mn-cs"/>
            </a:endParaRP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6"/>
          <a:stretch>
            <a:fillRect/>
          </a:stretch>
        </p:blipFill>
        <p:spPr>
          <a:xfrm>
            <a:off x="33472437" y="1046923"/>
            <a:ext cx="3703638" cy="2320947"/>
          </a:xfrm>
          <a:prstGeom prst="rect">
            <a:avLst/>
          </a:prstGeom>
        </p:spPr>
      </p:pic>
      <p:sp>
        <p:nvSpPr>
          <p:cNvPr id="35" name="Rectangle 34">
            <a:extLst>
              <a:ext uri="{FF2B5EF4-FFF2-40B4-BE49-F238E27FC236}">
                <a16:creationId xmlns:a16="http://schemas.microsoft.com/office/drawing/2014/main" id="{83D790A1-6C34-774C-956E-727D250777BA}"/>
              </a:ext>
            </a:extLst>
          </p:cNvPr>
          <p:cNvSpPr>
            <a:spLocks noChangeArrowheads="1"/>
          </p:cNvSpPr>
          <p:nvPr/>
        </p:nvSpPr>
        <p:spPr bwMode="auto">
          <a:xfrm>
            <a:off x="14589125" y="10441348"/>
            <a:ext cx="898048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How to do this</a:t>
            </a:r>
          </a:p>
        </p:txBody>
      </p:sp>
      <p:sp>
        <p:nvSpPr>
          <p:cNvPr id="36" name="Rectangle 35">
            <a:extLst>
              <a:ext uri="{FF2B5EF4-FFF2-40B4-BE49-F238E27FC236}">
                <a16:creationId xmlns:a16="http://schemas.microsoft.com/office/drawing/2014/main" id="{E4A85C72-19F8-C841-BED6-C8906B9F4E0F}"/>
              </a:ext>
            </a:extLst>
          </p:cNvPr>
          <p:cNvSpPr>
            <a:spLocks noChangeArrowheads="1"/>
          </p:cNvSpPr>
          <p:nvPr/>
        </p:nvSpPr>
        <p:spPr bwMode="auto">
          <a:xfrm>
            <a:off x="10000685" y="6962145"/>
            <a:ext cx="17462041" cy="2443890"/>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eaLnBrk="1" hangingPunct="1"/>
            <a:r>
              <a:rPr lang="en-US" sz="4800" dirty="0">
                <a:latin typeface="Arial" panose="020B0604020202020204" pitchFamily="34" charset="0"/>
                <a:cs typeface="Arial" panose="020B0604020202020204" pitchFamily="34" charset="0"/>
              </a:rPr>
              <a:t>Create stable variables from text analysis to use in modeling. Understand if topics contribute in a positive or negative way to an outcome variable.</a:t>
            </a:r>
          </a:p>
        </p:txBody>
      </p:sp>
      <p:grpSp>
        <p:nvGrpSpPr>
          <p:cNvPr id="32" name="Group 31">
            <a:extLst>
              <a:ext uri="{FF2B5EF4-FFF2-40B4-BE49-F238E27FC236}">
                <a16:creationId xmlns:a16="http://schemas.microsoft.com/office/drawing/2014/main" id="{A6E1BDD3-F2CE-1D43-9573-F65F9D875A2F}"/>
              </a:ext>
            </a:extLst>
          </p:cNvPr>
          <p:cNvGrpSpPr/>
          <p:nvPr/>
        </p:nvGrpSpPr>
        <p:grpSpPr>
          <a:xfrm>
            <a:off x="1011428" y="4003516"/>
            <a:ext cx="8318046" cy="4898562"/>
            <a:chOff x="695325" y="4294916"/>
            <a:chExt cx="8318046" cy="4898562"/>
          </a:xfrm>
        </p:grpSpPr>
        <p:pic>
          <p:nvPicPr>
            <p:cNvPr id="40" name="Picture 39">
              <a:extLst>
                <a:ext uri="{FF2B5EF4-FFF2-40B4-BE49-F238E27FC236}">
                  <a16:creationId xmlns:a16="http://schemas.microsoft.com/office/drawing/2014/main" id="{8A6A8E22-955F-D44D-BF35-03DEF2831976}"/>
                </a:ext>
              </a:extLst>
            </p:cNvPr>
            <p:cNvPicPr>
              <a:picLocks noChangeAspect="1"/>
            </p:cNvPicPr>
            <p:nvPr/>
          </p:nvPicPr>
          <p:blipFill>
            <a:blip r:embed="rId7"/>
            <a:stretch>
              <a:fillRect/>
            </a:stretch>
          </p:blipFill>
          <p:spPr>
            <a:xfrm>
              <a:off x="695325" y="4294916"/>
              <a:ext cx="8318046" cy="3802835"/>
            </a:xfrm>
            <a:prstGeom prst="rect">
              <a:avLst/>
            </a:prstGeom>
          </p:spPr>
        </p:pic>
        <p:cxnSp>
          <p:nvCxnSpPr>
            <p:cNvPr id="41" name="Straight Arrow Connector 40">
              <a:extLst>
                <a:ext uri="{FF2B5EF4-FFF2-40B4-BE49-F238E27FC236}">
                  <a16:creationId xmlns:a16="http://schemas.microsoft.com/office/drawing/2014/main" id="{214A72FE-5D7A-1C48-88A1-AD24E6BCF5A3}"/>
                </a:ext>
              </a:extLst>
            </p:cNvPr>
            <p:cNvCxnSpPr>
              <a:cxnSpLocks/>
            </p:cNvCxnSpPr>
            <p:nvPr/>
          </p:nvCxnSpPr>
          <p:spPr>
            <a:xfrm>
              <a:off x="5928486" y="7733210"/>
              <a:ext cx="0" cy="1460268"/>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grpSp>
      <p:grpSp>
        <p:nvGrpSpPr>
          <p:cNvPr id="44" name="Group 43">
            <a:extLst>
              <a:ext uri="{FF2B5EF4-FFF2-40B4-BE49-F238E27FC236}">
                <a16:creationId xmlns:a16="http://schemas.microsoft.com/office/drawing/2014/main" id="{63A6C639-111B-AD4F-BFE1-55246D2D272A}"/>
              </a:ext>
            </a:extLst>
          </p:cNvPr>
          <p:cNvGrpSpPr/>
          <p:nvPr/>
        </p:nvGrpSpPr>
        <p:grpSpPr>
          <a:xfrm>
            <a:off x="438572" y="11538140"/>
            <a:ext cx="9033463" cy="4599646"/>
            <a:chOff x="981536" y="10931544"/>
            <a:chExt cx="9033463" cy="4599646"/>
          </a:xfrm>
        </p:grpSpPr>
        <p:cxnSp>
          <p:nvCxnSpPr>
            <p:cNvPr id="22" name="Straight Arrow Connector 21">
              <a:extLst>
                <a:ext uri="{FF2B5EF4-FFF2-40B4-BE49-F238E27FC236}">
                  <a16:creationId xmlns:a16="http://schemas.microsoft.com/office/drawing/2014/main" id="{4BD184E9-1AD1-B146-975E-4A1E4B206D13}"/>
                </a:ext>
              </a:extLst>
            </p:cNvPr>
            <p:cNvCxnSpPr>
              <a:cxnSpLocks/>
            </p:cNvCxnSpPr>
            <p:nvPr/>
          </p:nvCxnSpPr>
          <p:spPr>
            <a:xfrm>
              <a:off x="4854348" y="10931544"/>
              <a:ext cx="0" cy="1460268"/>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grpSp>
          <p:nvGrpSpPr>
            <p:cNvPr id="6" name="Group 5">
              <a:extLst>
                <a:ext uri="{FF2B5EF4-FFF2-40B4-BE49-F238E27FC236}">
                  <a16:creationId xmlns:a16="http://schemas.microsoft.com/office/drawing/2014/main" id="{37311EB9-3645-104F-B207-989C86760AC9}"/>
                </a:ext>
              </a:extLst>
            </p:cNvPr>
            <p:cNvGrpSpPr/>
            <p:nvPr/>
          </p:nvGrpSpPr>
          <p:grpSpPr>
            <a:xfrm>
              <a:off x="981536" y="11799686"/>
              <a:ext cx="9033463" cy="2678147"/>
              <a:chOff x="15963412" y="11603640"/>
              <a:chExt cx="9033463" cy="2678147"/>
            </a:xfrm>
          </p:grpSpPr>
          <p:pic>
            <p:nvPicPr>
              <p:cNvPr id="4" name="Picture 3">
                <a:hlinkClick r:id="rId8" action="ppaction://hlinksldjump"/>
                <a:extLst>
                  <a:ext uri="{FF2B5EF4-FFF2-40B4-BE49-F238E27FC236}">
                    <a16:creationId xmlns:a16="http://schemas.microsoft.com/office/drawing/2014/main" id="{ECD01D82-7779-BE44-A928-9147FBC1E767}"/>
                  </a:ext>
                </a:extLst>
              </p:cNvPr>
              <p:cNvPicPr>
                <a:picLocks noChangeAspect="1"/>
              </p:cNvPicPr>
              <p:nvPr/>
            </p:nvPicPr>
            <p:blipFill>
              <a:blip r:embed="rId9"/>
              <a:stretch>
                <a:fillRect/>
              </a:stretch>
            </p:blipFill>
            <p:spPr>
              <a:xfrm>
                <a:off x="20214770" y="11603640"/>
                <a:ext cx="4782105" cy="2678147"/>
              </a:xfrm>
              <a:prstGeom prst="rect">
                <a:avLst/>
              </a:prstGeom>
            </p:spPr>
          </p:pic>
          <p:sp>
            <p:nvSpPr>
              <p:cNvPr id="31" name="TextBox 15">
                <a:extLst>
                  <a:ext uri="{FF2B5EF4-FFF2-40B4-BE49-F238E27FC236}">
                    <a16:creationId xmlns:a16="http://schemas.microsoft.com/office/drawing/2014/main" id="{9B62E55E-C4AE-D540-A5FD-F0786BEA2AFD}"/>
                  </a:ext>
                </a:extLst>
              </p:cNvPr>
              <p:cNvSpPr txBox="1">
                <a:spLocks noChangeArrowheads="1"/>
              </p:cNvSpPr>
              <p:nvPr/>
            </p:nvSpPr>
            <p:spPr bwMode="auto">
              <a:xfrm>
                <a:off x="15963412" y="12044532"/>
                <a:ext cx="4170439"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r>
                  <a:rPr lang="en-US" sz="4800" dirty="0">
                    <a:solidFill>
                      <a:schemeClr val="tx2"/>
                    </a:solidFill>
                    <a:latin typeface="Arial" panose="020B0604020202020204" pitchFamily="34" charset="0"/>
                    <a:cs typeface="Arial" panose="020B0604020202020204" pitchFamily="34" charset="0"/>
                  </a:rPr>
                  <a:t>Step 2:   </a:t>
                </a:r>
              </a:p>
              <a:p>
                <a:pPr marL="0" indent="0" algn="ctr" eaLnBrk="1" hangingPunct="1"/>
                <a:r>
                  <a:rPr lang="en-US" sz="4800" dirty="0">
                    <a:solidFill>
                      <a:schemeClr val="tx2"/>
                    </a:solidFill>
                    <a:latin typeface="Arial" panose="020B0604020202020204" pitchFamily="34" charset="0"/>
                    <a:cs typeface="Arial" panose="020B0604020202020204" pitchFamily="34" charset="0"/>
                  </a:rPr>
                  <a:t>Topic Analysis</a:t>
                </a:r>
              </a:p>
            </p:txBody>
          </p:sp>
        </p:grpSp>
        <p:cxnSp>
          <p:nvCxnSpPr>
            <p:cNvPr id="42" name="Straight Arrow Connector 41">
              <a:extLst>
                <a:ext uri="{FF2B5EF4-FFF2-40B4-BE49-F238E27FC236}">
                  <a16:creationId xmlns:a16="http://schemas.microsoft.com/office/drawing/2014/main" id="{F789E358-8093-E74A-B764-9991E59B71DF}"/>
                </a:ext>
              </a:extLst>
            </p:cNvPr>
            <p:cNvCxnSpPr>
              <a:cxnSpLocks/>
            </p:cNvCxnSpPr>
            <p:nvPr/>
          </p:nvCxnSpPr>
          <p:spPr>
            <a:xfrm>
              <a:off x="4854348" y="14070922"/>
              <a:ext cx="0" cy="1460268"/>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grpSp>
      <p:pic>
        <p:nvPicPr>
          <p:cNvPr id="14" name="Picture 13">
            <a:extLst>
              <a:ext uri="{FF2B5EF4-FFF2-40B4-BE49-F238E27FC236}">
                <a16:creationId xmlns:a16="http://schemas.microsoft.com/office/drawing/2014/main" id="{88BA470C-C8AD-3445-807D-9240A2DDDE7E}"/>
              </a:ext>
            </a:extLst>
          </p:cNvPr>
          <p:cNvPicPr>
            <a:picLocks noChangeAspect="1"/>
          </p:cNvPicPr>
          <p:nvPr/>
        </p:nvPicPr>
        <p:blipFill>
          <a:blip r:embed="rId10"/>
          <a:stretch>
            <a:fillRect/>
          </a:stretch>
        </p:blipFill>
        <p:spPr>
          <a:xfrm>
            <a:off x="398499" y="17012040"/>
            <a:ext cx="4920888" cy="3416300"/>
          </a:xfrm>
          <a:prstGeom prst="rect">
            <a:avLst/>
          </a:prstGeom>
        </p:spPr>
      </p:pic>
      <p:cxnSp>
        <p:nvCxnSpPr>
          <p:cNvPr id="43" name="Straight Arrow Connector 42">
            <a:extLst>
              <a:ext uri="{FF2B5EF4-FFF2-40B4-BE49-F238E27FC236}">
                <a16:creationId xmlns:a16="http://schemas.microsoft.com/office/drawing/2014/main" id="{473C8121-19AE-974D-ABBE-36FC2316B676}"/>
              </a:ext>
            </a:extLst>
          </p:cNvPr>
          <p:cNvCxnSpPr>
            <a:cxnSpLocks/>
          </p:cNvCxnSpPr>
          <p:nvPr/>
        </p:nvCxnSpPr>
        <p:spPr>
          <a:xfrm>
            <a:off x="5771858" y="17631293"/>
            <a:ext cx="2121803" cy="0"/>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pic>
        <p:nvPicPr>
          <p:cNvPr id="23" name="Picture 22">
            <a:extLst>
              <a:ext uri="{FF2B5EF4-FFF2-40B4-BE49-F238E27FC236}">
                <a16:creationId xmlns:a16="http://schemas.microsoft.com/office/drawing/2014/main" id="{6C4677FE-B6D4-B34F-90B6-714CE9AE1AF9}"/>
              </a:ext>
            </a:extLst>
          </p:cNvPr>
          <p:cNvPicPr>
            <a:picLocks noChangeAspect="1"/>
          </p:cNvPicPr>
          <p:nvPr/>
        </p:nvPicPr>
        <p:blipFill>
          <a:blip r:embed="rId11"/>
          <a:stretch>
            <a:fillRect/>
          </a:stretch>
        </p:blipFill>
        <p:spPr>
          <a:xfrm>
            <a:off x="26057794" y="16408889"/>
            <a:ext cx="9372600" cy="4622603"/>
          </a:xfrm>
          <a:prstGeom prst="rect">
            <a:avLst/>
          </a:prstGeom>
        </p:spPr>
      </p:pic>
      <p:pic>
        <p:nvPicPr>
          <p:cNvPr id="46" name="Picture 45">
            <a:extLst>
              <a:ext uri="{FF2B5EF4-FFF2-40B4-BE49-F238E27FC236}">
                <a16:creationId xmlns:a16="http://schemas.microsoft.com/office/drawing/2014/main" id="{5FAA3336-EFDD-0C4C-9AA6-CC8924C8682A}"/>
              </a:ext>
            </a:extLst>
          </p:cNvPr>
          <p:cNvPicPr>
            <a:picLocks noChangeAspect="1"/>
          </p:cNvPicPr>
          <p:nvPr/>
        </p:nvPicPr>
        <p:blipFill>
          <a:blip r:embed="rId12"/>
          <a:stretch>
            <a:fillRect/>
          </a:stretch>
        </p:blipFill>
        <p:spPr>
          <a:xfrm>
            <a:off x="8346133" y="17012040"/>
            <a:ext cx="6904754" cy="3887781"/>
          </a:xfrm>
          <a:prstGeom prst="rect">
            <a:avLst/>
          </a:prstGeom>
        </p:spPr>
      </p:pic>
    </p:spTree>
    <p:extLst>
      <p:ext uri="{BB962C8B-B14F-4D97-AF65-F5344CB8AC3E}">
        <p14:creationId xmlns:p14="http://schemas.microsoft.com/office/powerpoint/2010/main" val="2421262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4343" name="TextBox 15"/>
          <p:cNvSpPr txBox="1">
            <a:spLocks noChangeArrowheads="1"/>
          </p:cNvSpPr>
          <p:nvPr/>
        </p:nvSpPr>
        <p:spPr bwMode="auto">
          <a:xfrm>
            <a:off x="1143732" y="15798537"/>
            <a:ext cx="12996811"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en-US" sz="6000" dirty="0">
                <a:latin typeface="Arial" panose="020B0604020202020204" pitchFamily="34" charset="0"/>
                <a:cs typeface="Arial" panose="020B0604020202020204" pitchFamily="34" charset="0"/>
              </a:rPr>
              <a:t>Save document term matrix DTM in the right format for Association Analysis.</a:t>
            </a:r>
          </a:p>
          <a:p>
            <a:pPr eaLnBrk="1" hangingPunct="1">
              <a:buFont typeface="Arial" charset="0"/>
              <a:buChar char="•"/>
            </a:pPr>
            <a:r>
              <a:rPr lang="en-US" sz="6000" dirty="0">
                <a:latin typeface="Arial" panose="020B0604020202020204" pitchFamily="34" charset="0"/>
                <a:cs typeface="Arial" panose="020B0604020202020204" pitchFamily="34" charset="0"/>
              </a:rPr>
              <a:t>Creates a new table with a script.</a:t>
            </a:r>
          </a:p>
        </p:txBody>
      </p:sp>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sp>
        <p:nvSpPr>
          <p:cNvPr id="24" name="Rectangle 23"/>
          <p:cNvSpPr>
            <a:spLocks noChangeArrowheads="1"/>
          </p:cNvSpPr>
          <p:nvPr/>
        </p:nvSpPr>
        <p:spPr bwMode="auto">
          <a:xfrm>
            <a:off x="10874829" y="3972997"/>
            <a:ext cx="16587897" cy="2721025"/>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eaLnBrk="1" hangingPunct="1"/>
            <a:r>
              <a:rPr lang="en-US" sz="7200" dirty="0">
                <a:latin typeface="Arial" panose="020B0604020202020204" pitchFamily="34" charset="0"/>
                <a:cs typeface="Arial" panose="020B0604020202020204" pitchFamily="34" charset="0"/>
              </a:rPr>
              <a:t>Create Output for Association Analysis</a:t>
            </a: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3"/>
          <a:stretch>
            <a:fillRect/>
          </a:stretch>
        </p:blipFill>
        <p:spPr>
          <a:xfrm>
            <a:off x="33472437" y="1046923"/>
            <a:ext cx="3703638" cy="2320947"/>
          </a:xfrm>
          <a:prstGeom prst="rect">
            <a:avLst/>
          </a:prstGeom>
        </p:spPr>
      </p:pic>
      <p:sp>
        <p:nvSpPr>
          <p:cNvPr id="35" name="Rectangle 34">
            <a:extLst>
              <a:ext uri="{FF2B5EF4-FFF2-40B4-BE49-F238E27FC236}">
                <a16:creationId xmlns:a16="http://schemas.microsoft.com/office/drawing/2014/main" id="{83D790A1-6C34-774C-956E-727D250777BA}"/>
              </a:ext>
            </a:extLst>
          </p:cNvPr>
          <p:cNvSpPr>
            <a:spLocks noChangeArrowheads="1"/>
          </p:cNvSpPr>
          <p:nvPr/>
        </p:nvSpPr>
        <p:spPr bwMode="auto">
          <a:xfrm>
            <a:off x="1915301" y="14332804"/>
            <a:ext cx="898048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How to do this</a:t>
            </a:r>
          </a:p>
        </p:txBody>
      </p:sp>
      <p:sp>
        <p:nvSpPr>
          <p:cNvPr id="36" name="Rectangle 35">
            <a:extLst>
              <a:ext uri="{FF2B5EF4-FFF2-40B4-BE49-F238E27FC236}">
                <a16:creationId xmlns:a16="http://schemas.microsoft.com/office/drawing/2014/main" id="{E4A85C72-19F8-C841-BED6-C8906B9F4E0F}"/>
              </a:ext>
            </a:extLst>
          </p:cNvPr>
          <p:cNvSpPr>
            <a:spLocks noChangeArrowheads="1"/>
          </p:cNvSpPr>
          <p:nvPr/>
        </p:nvSpPr>
        <p:spPr bwMode="auto">
          <a:xfrm>
            <a:off x="12124334" y="7326317"/>
            <a:ext cx="14956964" cy="3652343"/>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eaLnBrk="1" hangingPunct="1"/>
            <a:r>
              <a:rPr lang="en-US" sz="4800" dirty="0">
                <a:latin typeface="Arial" panose="020B0604020202020204" pitchFamily="34" charset="0"/>
                <a:cs typeface="Arial" panose="020B0604020202020204" pitchFamily="34" charset="0"/>
              </a:rPr>
              <a:t>Find what words occur with each other.</a:t>
            </a:r>
          </a:p>
          <a:p>
            <a:pPr algn="ctr" eaLnBrk="1" hangingPunct="1"/>
            <a:r>
              <a:rPr lang="en-US" sz="4800" dirty="0">
                <a:latin typeface="Arial" panose="020B0604020202020204" pitchFamily="34" charset="0"/>
                <a:cs typeface="Arial" panose="020B0604020202020204" pitchFamily="34" charset="0"/>
              </a:rPr>
              <a:t>Create data ready for analysis in Association analysis (market basket analysis) </a:t>
            </a:r>
          </a:p>
        </p:txBody>
      </p:sp>
      <p:pic>
        <p:nvPicPr>
          <p:cNvPr id="3" name="Picture 2">
            <a:extLst>
              <a:ext uri="{FF2B5EF4-FFF2-40B4-BE49-F238E27FC236}">
                <a16:creationId xmlns:a16="http://schemas.microsoft.com/office/drawing/2014/main" id="{22F8AAD6-A70B-2E41-86D7-292A7B496794}"/>
              </a:ext>
            </a:extLst>
          </p:cNvPr>
          <p:cNvPicPr>
            <a:picLocks noChangeAspect="1"/>
          </p:cNvPicPr>
          <p:nvPr/>
        </p:nvPicPr>
        <p:blipFill>
          <a:blip r:embed="rId4"/>
          <a:stretch>
            <a:fillRect/>
          </a:stretch>
        </p:blipFill>
        <p:spPr>
          <a:xfrm>
            <a:off x="1320209" y="9639837"/>
            <a:ext cx="6450611" cy="4420254"/>
          </a:xfrm>
          <a:prstGeom prst="rect">
            <a:avLst/>
          </a:prstGeom>
        </p:spPr>
      </p:pic>
      <p:pic>
        <p:nvPicPr>
          <p:cNvPr id="5" name="Picture 4">
            <a:extLst>
              <a:ext uri="{FF2B5EF4-FFF2-40B4-BE49-F238E27FC236}">
                <a16:creationId xmlns:a16="http://schemas.microsoft.com/office/drawing/2014/main" id="{936399BB-78BA-CE49-AB95-A2A40580D8F9}"/>
              </a:ext>
            </a:extLst>
          </p:cNvPr>
          <p:cNvPicPr>
            <a:picLocks noChangeAspect="1"/>
          </p:cNvPicPr>
          <p:nvPr/>
        </p:nvPicPr>
        <p:blipFill>
          <a:blip r:embed="rId5"/>
          <a:stretch>
            <a:fillRect/>
          </a:stretch>
        </p:blipFill>
        <p:spPr>
          <a:xfrm>
            <a:off x="855097" y="4523191"/>
            <a:ext cx="8496300" cy="3378200"/>
          </a:xfrm>
          <a:prstGeom prst="rect">
            <a:avLst/>
          </a:prstGeom>
        </p:spPr>
      </p:pic>
      <p:cxnSp>
        <p:nvCxnSpPr>
          <p:cNvPr id="43" name="Straight Arrow Connector 42">
            <a:extLst>
              <a:ext uri="{FF2B5EF4-FFF2-40B4-BE49-F238E27FC236}">
                <a16:creationId xmlns:a16="http://schemas.microsoft.com/office/drawing/2014/main" id="{473C8121-19AE-974D-ABBE-36FC2316B676}"/>
              </a:ext>
            </a:extLst>
          </p:cNvPr>
          <p:cNvCxnSpPr>
            <a:cxnSpLocks/>
          </p:cNvCxnSpPr>
          <p:nvPr/>
        </p:nvCxnSpPr>
        <p:spPr>
          <a:xfrm>
            <a:off x="4225889" y="7776686"/>
            <a:ext cx="0" cy="1863151"/>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71041A84-5837-0245-A674-9051DD81C421}"/>
              </a:ext>
            </a:extLst>
          </p:cNvPr>
          <p:cNvCxnSpPr>
            <a:cxnSpLocks/>
          </p:cNvCxnSpPr>
          <p:nvPr/>
        </p:nvCxnSpPr>
        <p:spPr>
          <a:xfrm flipV="1">
            <a:off x="13401955" y="13431554"/>
            <a:ext cx="2009065" cy="5444252"/>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757B49B0-B970-B44C-8C15-FD7B757CDA4F}"/>
              </a:ext>
            </a:extLst>
          </p:cNvPr>
          <p:cNvGrpSpPr/>
          <p:nvPr/>
        </p:nvGrpSpPr>
        <p:grpSpPr>
          <a:xfrm>
            <a:off x="14861967" y="11265416"/>
            <a:ext cx="8599410" cy="5829300"/>
            <a:chOff x="14861967" y="11265416"/>
            <a:chExt cx="8599410" cy="5829300"/>
          </a:xfrm>
        </p:grpSpPr>
        <p:pic>
          <p:nvPicPr>
            <p:cNvPr id="8" name="Picture 7">
              <a:extLst>
                <a:ext uri="{FF2B5EF4-FFF2-40B4-BE49-F238E27FC236}">
                  <a16:creationId xmlns:a16="http://schemas.microsoft.com/office/drawing/2014/main" id="{E4A47129-E7BD-3A4D-AF7B-8656DAC7CBEA}"/>
                </a:ext>
              </a:extLst>
            </p:cNvPr>
            <p:cNvPicPr>
              <a:picLocks noChangeAspect="1"/>
            </p:cNvPicPr>
            <p:nvPr/>
          </p:nvPicPr>
          <p:blipFill>
            <a:blip r:embed="rId6"/>
            <a:stretch>
              <a:fillRect/>
            </a:stretch>
          </p:blipFill>
          <p:spPr>
            <a:xfrm>
              <a:off x="14876177" y="11265416"/>
              <a:ext cx="8585200" cy="5829300"/>
            </a:xfrm>
            <a:prstGeom prst="rect">
              <a:avLst/>
            </a:prstGeom>
          </p:spPr>
        </p:pic>
        <p:sp>
          <p:nvSpPr>
            <p:cNvPr id="16" name="Oval 15">
              <a:extLst>
                <a:ext uri="{FF2B5EF4-FFF2-40B4-BE49-F238E27FC236}">
                  <a16:creationId xmlns:a16="http://schemas.microsoft.com/office/drawing/2014/main" id="{F8A780EE-3237-5547-B4B7-00004F3A6DF1}"/>
                </a:ext>
              </a:extLst>
            </p:cNvPr>
            <p:cNvSpPr/>
            <p:nvPr/>
          </p:nvSpPr>
          <p:spPr>
            <a:xfrm>
              <a:off x="14861967" y="12356452"/>
              <a:ext cx="3450617" cy="733438"/>
            </a:xfrm>
            <a:prstGeom prst="ellipse">
              <a:avLst/>
            </a:prstGeom>
            <a:noFill/>
            <a:ln w="762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7" name="Straight Arrow Connector 36">
            <a:extLst>
              <a:ext uri="{FF2B5EF4-FFF2-40B4-BE49-F238E27FC236}">
                <a16:creationId xmlns:a16="http://schemas.microsoft.com/office/drawing/2014/main" id="{F69EF98E-F32D-D94E-8D9D-BA5D9F6DB8D3}"/>
              </a:ext>
            </a:extLst>
          </p:cNvPr>
          <p:cNvCxnSpPr>
            <a:cxnSpLocks/>
          </p:cNvCxnSpPr>
          <p:nvPr/>
        </p:nvCxnSpPr>
        <p:spPr>
          <a:xfrm>
            <a:off x="18805636" y="12669549"/>
            <a:ext cx="4655741" cy="2079974"/>
          </a:xfrm>
          <a:prstGeom prst="straightConnector1">
            <a:avLst/>
          </a:prstGeom>
          <a:ln w="228600">
            <a:tailEnd type="triangle"/>
          </a:ln>
        </p:spPr>
        <p:style>
          <a:lnRef idx="2">
            <a:schemeClr val="accent1"/>
          </a:lnRef>
          <a:fillRef idx="0">
            <a:schemeClr val="accent1"/>
          </a:fillRef>
          <a:effectRef idx="1">
            <a:schemeClr val="accent1"/>
          </a:effectRef>
          <a:fontRef idx="minor">
            <a:schemeClr val="tx1"/>
          </a:fontRef>
        </p:style>
      </p:cxnSp>
      <p:pic>
        <p:nvPicPr>
          <p:cNvPr id="20" name="Picture 19">
            <a:extLst>
              <a:ext uri="{FF2B5EF4-FFF2-40B4-BE49-F238E27FC236}">
                <a16:creationId xmlns:a16="http://schemas.microsoft.com/office/drawing/2014/main" id="{6B66DDAD-920C-A841-A8DB-7F24025CA205}"/>
              </a:ext>
            </a:extLst>
          </p:cNvPr>
          <p:cNvPicPr>
            <a:picLocks noChangeAspect="1"/>
          </p:cNvPicPr>
          <p:nvPr/>
        </p:nvPicPr>
        <p:blipFill>
          <a:blip r:embed="rId7"/>
          <a:stretch>
            <a:fillRect/>
          </a:stretch>
        </p:blipFill>
        <p:spPr>
          <a:xfrm>
            <a:off x="23952006" y="12157279"/>
            <a:ext cx="13090100" cy="6359322"/>
          </a:xfrm>
          <a:prstGeom prst="rect">
            <a:avLst/>
          </a:prstGeom>
        </p:spPr>
      </p:pic>
    </p:spTree>
    <p:extLst>
      <p:ext uri="{BB962C8B-B14F-4D97-AF65-F5344CB8AC3E}">
        <p14:creationId xmlns:p14="http://schemas.microsoft.com/office/powerpoint/2010/main" val="1148203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4346" name="TextBox 8"/>
          <p:cNvSpPr txBox="1">
            <a:spLocks noChangeArrowheads="1"/>
          </p:cNvSpPr>
          <p:nvPr/>
        </p:nvSpPr>
        <p:spPr bwMode="auto">
          <a:xfrm>
            <a:off x="695325" y="203202"/>
            <a:ext cx="36768088" cy="3416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7200" dirty="0">
                <a:latin typeface="Arial" panose="020B0604020202020204" pitchFamily="34" charset="0"/>
                <a:cs typeface="Arial" panose="020B0604020202020204" pitchFamily="34" charset="0"/>
              </a:rPr>
              <a:t>Flying Through the Word Cloud into Modeling with JMP Pro Text Explorer</a:t>
            </a:r>
          </a:p>
          <a:p>
            <a:pPr algn="ctr" eaLnBrk="1" hangingPunct="1">
              <a:buFont typeface="Arial" charset="0"/>
              <a:buNone/>
            </a:pPr>
            <a:r>
              <a:rPr lang="en-US" sz="7200" dirty="0">
                <a:latin typeface="Arial" panose="020B0604020202020204" pitchFamily="34" charset="0"/>
                <a:cs typeface="Arial" panose="020B0604020202020204" pitchFamily="34" charset="0"/>
              </a:rPr>
              <a:t>Laura A. Higgins, Ph.D.</a:t>
            </a:r>
          </a:p>
          <a:p>
            <a:pPr algn="ctr" eaLnBrk="1" hangingPunct="1">
              <a:buFont typeface="Arial" charset="0"/>
              <a:buNone/>
            </a:pPr>
            <a:r>
              <a:rPr lang="en-US" sz="7200" dirty="0">
                <a:latin typeface="Arial" panose="020B0604020202020204" pitchFamily="34" charset="0"/>
                <a:cs typeface="Arial" panose="020B0604020202020204" pitchFamily="34" charset="0"/>
              </a:rPr>
              <a:t>JMP Senior Global Technical Enablement Engineer, SAS</a:t>
            </a:r>
          </a:p>
        </p:txBody>
      </p:sp>
      <p:pic>
        <p:nvPicPr>
          <p:cNvPr id="2" name="Picture 1">
            <a:extLst>
              <a:ext uri="{FF2B5EF4-FFF2-40B4-BE49-F238E27FC236}">
                <a16:creationId xmlns:a16="http://schemas.microsoft.com/office/drawing/2014/main" id="{A5492230-6147-D04A-B20B-0D26A407FE30}"/>
              </a:ext>
            </a:extLst>
          </p:cNvPr>
          <p:cNvPicPr>
            <a:picLocks noChangeAspect="1"/>
          </p:cNvPicPr>
          <p:nvPr/>
        </p:nvPicPr>
        <p:blipFill>
          <a:blip r:embed="rId3"/>
          <a:stretch>
            <a:fillRect/>
          </a:stretch>
        </p:blipFill>
        <p:spPr>
          <a:xfrm>
            <a:off x="33472437" y="1046923"/>
            <a:ext cx="3703638" cy="2320947"/>
          </a:xfrm>
          <a:prstGeom prst="rect">
            <a:avLst/>
          </a:prstGeom>
        </p:spPr>
      </p:pic>
      <p:sp>
        <p:nvSpPr>
          <p:cNvPr id="14" name="Rectangle 13">
            <a:extLst>
              <a:ext uri="{FF2B5EF4-FFF2-40B4-BE49-F238E27FC236}">
                <a16:creationId xmlns:a16="http://schemas.microsoft.com/office/drawing/2014/main" id="{06B2BD77-72C0-5D4B-9A84-7A1F87D80B86}"/>
              </a:ext>
            </a:extLst>
          </p:cNvPr>
          <p:cNvSpPr>
            <a:spLocks noChangeArrowheads="1"/>
          </p:cNvSpPr>
          <p:nvPr/>
        </p:nvSpPr>
        <p:spPr bwMode="auto">
          <a:xfrm>
            <a:off x="13072533" y="4165600"/>
            <a:ext cx="11089433" cy="1998133"/>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7200" dirty="0">
                <a:latin typeface="Arial" panose="020B0604020202020204" pitchFamily="34" charset="0"/>
                <a:ea typeface="+mn-ea"/>
                <a:cs typeface="Arial" panose="020B0604020202020204" pitchFamily="34" charset="0"/>
              </a:rPr>
              <a:t>Where To Learn More</a:t>
            </a:r>
          </a:p>
        </p:txBody>
      </p:sp>
      <p:pic>
        <p:nvPicPr>
          <p:cNvPr id="3" name="Picture 2">
            <a:hlinkClick r:id="rId4"/>
            <a:extLst>
              <a:ext uri="{FF2B5EF4-FFF2-40B4-BE49-F238E27FC236}">
                <a16:creationId xmlns:a16="http://schemas.microsoft.com/office/drawing/2014/main" id="{C6DE6D73-A20C-F14E-AF96-60175F52C0B1}"/>
              </a:ext>
            </a:extLst>
          </p:cNvPr>
          <p:cNvPicPr>
            <a:picLocks noChangeAspect="1"/>
          </p:cNvPicPr>
          <p:nvPr/>
        </p:nvPicPr>
        <p:blipFill>
          <a:blip r:embed="rId5"/>
          <a:stretch>
            <a:fillRect/>
          </a:stretch>
        </p:blipFill>
        <p:spPr>
          <a:xfrm>
            <a:off x="1523734" y="4165600"/>
            <a:ext cx="8724900" cy="4381500"/>
          </a:xfrm>
          <a:prstGeom prst="rect">
            <a:avLst/>
          </a:prstGeom>
        </p:spPr>
      </p:pic>
      <p:pic>
        <p:nvPicPr>
          <p:cNvPr id="4" name="Picture 3">
            <a:hlinkClick r:id="rId6"/>
            <a:extLst>
              <a:ext uri="{FF2B5EF4-FFF2-40B4-BE49-F238E27FC236}">
                <a16:creationId xmlns:a16="http://schemas.microsoft.com/office/drawing/2014/main" id="{8254F674-C5A2-6240-BD51-10D8E2D47D17}"/>
              </a:ext>
            </a:extLst>
          </p:cNvPr>
          <p:cNvPicPr>
            <a:picLocks noChangeAspect="1"/>
          </p:cNvPicPr>
          <p:nvPr/>
        </p:nvPicPr>
        <p:blipFill>
          <a:blip r:embed="rId7"/>
          <a:stretch>
            <a:fillRect/>
          </a:stretch>
        </p:blipFill>
        <p:spPr>
          <a:xfrm>
            <a:off x="1523734" y="10685436"/>
            <a:ext cx="8686800" cy="4000500"/>
          </a:xfrm>
          <a:prstGeom prst="rect">
            <a:avLst/>
          </a:prstGeom>
        </p:spPr>
      </p:pic>
      <p:pic>
        <p:nvPicPr>
          <p:cNvPr id="9" name="Picture 8">
            <a:hlinkClick r:id="rId8"/>
            <a:extLst>
              <a:ext uri="{FF2B5EF4-FFF2-40B4-BE49-F238E27FC236}">
                <a16:creationId xmlns:a16="http://schemas.microsoft.com/office/drawing/2014/main" id="{6B22EC2C-455C-9F4F-86BA-6B9CEDF9D2F4}"/>
              </a:ext>
            </a:extLst>
          </p:cNvPr>
          <p:cNvPicPr>
            <a:picLocks noChangeAspect="1"/>
          </p:cNvPicPr>
          <p:nvPr/>
        </p:nvPicPr>
        <p:blipFill>
          <a:blip r:embed="rId9"/>
          <a:stretch>
            <a:fillRect/>
          </a:stretch>
        </p:blipFill>
        <p:spPr>
          <a:xfrm>
            <a:off x="1523734" y="16134617"/>
            <a:ext cx="9093200" cy="3987800"/>
          </a:xfrm>
          <a:prstGeom prst="rect">
            <a:avLst/>
          </a:prstGeom>
        </p:spPr>
      </p:pic>
      <p:pic>
        <p:nvPicPr>
          <p:cNvPr id="10" name="Picture 9">
            <a:hlinkClick r:id="rId10"/>
            <a:extLst>
              <a:ext uri="{FF2B5EF4-FFF2-40B4-BE49-F238E27FC236}">
                <a16:creationId xmlns:a16="http://schemas.microsoft.com/office/drawing/2014/main" id="{BD43F152-DC90-D345-B1F5-C4741E0D4D7C}"/>
              </a:ext>
            </a:extLst>
          </p:cNvPr>
          <p:cNvPicPr>
            <a:picLocks noChangeAspect="1"/>
          </p:cNvPicPr>
          <p:nvPr/>
        </p:nvPicPr>
        <p:blipFill>
          <a:blip r:embed="rId11"/>
          <a:stretch>
            <a:fillRect/>
          </a:stretch>
        </p:blipFill>
        <p:spPr>
          <a:xfrm>
            <a:off x="25601229" y="4211591"/>
            <a:ext cx="10165197" cy="6473845"/>
          </a:xfrm>
          <a:prstGeom prst="rect">
            <a:avLst/>
          </a:prstGeom>
        </p:spPr>
      </p:pic>
      <p:pic>
        <p:nvPicPr>
          <p:cNvPr id="11" name="Picture 10">
            <a:hlinkClick r:id="rId12"/>
            <a:extLst>
              <a:ext uri="{FF2B5EF4-FFF2-40B4-BE49-F238E27FC236}">
                <a16:creationId xmlns:a16="http://schemas.microsoft.com/office/drawing/2014/main" id="{7766DD77-CF3A-0E42-B61D-308EC138CA22}"/>
              </a:ext>
            </a:extLst>
          </p:cNvPr>
          <p:cNvPicPr>
            <a:picLocks noChangeAspect="1"/>
          </p:cNvPicPr>
          <p:nvPr/>
        </p:nvPicPr>
        <p:blipFill>
          <a:blip r:embed="rId13"/>
          <a:stretch>
            <a:fillRect/>
          </a:stretch>
        </p:blipFill>
        <p:spPr>
          <a:xfrm>
            <a:off x="28553401" y="16289869"/>
            <a:ext cx="6083993" cy="4292497"/>
          </a:xfrm>
          <a:prstGeom prst="rect">
            <a:avLst/>
          </a:prstGeom>
        </p:spPr>
      </p:pic>
      <p:pic>
        <p:nvPicPr>
          <p:cNvPr id="12" name="Picture 11">
            <a:hlinkClick r:id="rId14"/>
            <a:extLst>
              <a:ext uri="{FF2B5EF4-FFF2-40B4-BE49-F238E27FC236}">
                <a16:creationId xmlns:a16="http://schemas.microsoft.com/office/drawing/2014/main" id="{2B47628F-6615-9B4A-9C60-277C57CDA33F}"/>
              </a:ext>
            </a:extLst>
          </p:cNvPr>
          <p:cNvPicPr>
            <a:picLocks noChangeAspect="1"/>
          </p:cNvPicPr>
          <p:nvPr/>
        </p:nvPicPr>
        <p:blipFill>
          <a:blip r:embed="rId15"/>
          <a:stretch>
            <a:fillRect/>
          </a:stretch>
        </p:blipFill>
        <p:spPr>
          <a:xfrm>
            <a:off x="28491978" y="10905592"/>
            <a:ext cx="6145416" cy="4635859"/>
          </a:xfrm>
          <a:prstGeom prst="rect">
            <a:avLst/>
          </a:prstGeom>
        </p:spPr>
      </p:pic>
      <p:pic>
        <p:nvPicPr>
          <p:cNvPr id="13" name="Picture 12">
            <a:hlinkClick r:id="rId16"/>
            <a:extLst>
              <a:ext uri="{FF2B5EF4-FFF2-40B4-BE49-F238E27FC236}">
                <a16:creationId xmlns:a16="http://schemas.microsoft.com/office/drawing/2014/main" id="{50D4F80A-377B-EE47-BAF3-ABE8818ACA7C}"/>
              </a:ext>
            </a:extLst>
          </p:cNvPr>
          <p:cNvPicPr>
            <a:picLocks noChangeAspect="1"/>
          </p:cNvPicPr>
          <p:nvPr/>
        </p:nvPicPr>
        <p:blipFill>
          <a:blip r:embed="rId17"/>
          <a:stretch>
            <a:fillRect/>
          </a:stretch>
        </p:blipFill>
        <p:spPr>
          <a:xfrm>
            <a:off x="13780605" y="7311019"/>
            <a:ext cx="10165197" cy="3739417"/>
          </a:xfrm>
          <a:prstGeom prst="rect">
            <a:avLst/>
          </a:prstGeom>
        </p:spPr>
      </p:pic>
      <p:grpSp>
        <p:nvGrpSpPr>
          <p:cNvPr id="19" name="Group 18">
            <a:extLst>
              <a:ext uri="{FF2B5EF4-FFF2-40B4-BE49-F238E27FC236}">
                <a16:creationId xmlns:a16="http://schemas.microsoft.com/office/drawing/2014/main" id="{EDE40137-DA1F-2C49-A534-1862E581E519}"/>
              </a:ext>
            </a:extLst>
          </p:cNvPr>
          <p:cNvGrpSpPr/>
          <p:nvPr/>
        </p:nvGrpSpPr>
        <p:grpSpPr>
          <a:xfrm>
            <a:off x="14680354" y="12180893"/>
            <a:ext cx="7873790" cy="7873790"/>
            <a:chOff x="14794811" y="12197722"/>
            <a:chExt cx="7873790" cy="7873790"/>
          </a:xfrm>
        </p:grpSpPr>
        <p:pic>
          <p:nvPicPr>
            <p:cNvPr id="17" name="Picture 16">
              <a:hlinkClick r:id="rId18"/>
              <a:extLst>
                <a:ext uri="{FF2B5EF4-FFF2-40B4-BE49-F238E27FC236}">
                  <a16:creationId xmlns:a16="http://schemas.microsoft.com/office/drawing/2014/main" id="{E7017B22-5312-AC47-A43E-C2537C9570BE}"/>
                </a:ext>
              </a:extLst>
            </p:cNvPr>
            <p:cNvPicPr>
              <a:picLocks noChangeAspect="1"/>
            </p:cNvPicPr>
            <p:nvPr/>
          </p:nvPicPr>
          <p:blipFill>
            <a:blip r:embed="rId19"/>
            <a:stretch>
              <a:fillRect/>
            </a:stretch>
          </p:blipFill>
          <p:spPr>
            <a:xfrm>
              <a:off x="14794811" y="12197722"/>
              <a:ext cx="7873790" cy="7873790"/>
            </a:xfrm>
            <a:prstGeom prst="rect">
              <a:avLst/>
            </a:prstGeom>
          </p:spPr>
        </p:pic>
        <p:sp>
          <p:nvSpPr>
            <p:cNvPr id="18" name="Oval 17">
              <a:extLst>
                <a:ext uri="{FF2B5EF4-FFF2-40B4-BE49-F238E27FC236}">
                  <a16:creationId xmlns:a16="http://schemas.microsoft.com/office/drawing/2014/main" id="{C87FFCDD-7D33-3147-8BA9-943CC60F4ECF}"/>
                </a:ext>
              </a:extLst>
            </p:cNvPr>
            <p:cNvSpPr/>
            <p:nvPr/>
          </p:nvSpPr>
          <p:spPr>
            <a:xfrm>
              <a:off x="15201210" y="16323733"/>
              <a:ext cx="1562789" cy="57838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12246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4795</TotalTime>
  <Words>769</Words>
  <Application>Microsoft Macintosh PowerPoint</Application>
  <PresentationFormat>Custom</PresentationFormat>
  <Paragraphs>87</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ePosterBoards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Phillippe</dc:creator>
  <cp:lastModifiedBy>Laura Higgins</cp:lastModifiedBy>
  <cp:revision>26</cp:revision>
  <cp:lastPrinted>2014-05-13T19:19:53Z</cp:lastPrinted>
  <dcterms:created xsi:type="dcterms:W3CDTF">2013-03-04T18:11:28Z</dcterms:created>
  <dcterms:modified xsi:type="dcterms:W3CDTF">2019-02-15T23:19:00Z</dcterms:modified>
</cp:coreProperties>
</file>