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bookmarkIdSeed="2">
  <p:sldMasterIdLst>
    <p:sldMasterId id="2147483925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8" r:id="rId6"/>
    <p:sldId id="259" r:id="rId7"/>
    <p:sldId id="257" r:id="rId8"/>
    <p:sldId id="260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6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1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287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73BA"/>
    <a:srgbClr val="C48836"/>
    <a:srgbClr val="B97132"/>
    <a:srgbClr val="08649C"/>
    <a:srgbClr val="286A9B"/>
    <a:srgbClr val="1F344C"/>
    <a:srgbClr val="294665"/>
    <a:srgbClr val="19BBB7"/>
    <a:srgbClr val="D9D9D9"/>
    <a:srgbClr val="9EC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CDEB72-32A1-42BF-8791-D302B50D27B1}" v="3" dt="2019-09-11T18:12:30.1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88878" autoAdjust="0"/>
  </p:normalViewPr>
  <p:slideViewPr>
    <p:cSldViewPr snapToGrid="0" snapToObjects="1" showGuides="1">
      <p:cViewPr varScale="1">
        <p:scale>
          <a:sx n="71" d="100"/>
          <a:sy n="71" d="100"/>
        </p:scale>
        <p:origin x="72" y="763"/>
      </p:cViewPr>
      <p:guideLst>
        <p:guide orient="horz" pos="1616"/>
        <p:guide pos="2880"/>
        <p:guide orient="horz" pos="16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>
        <p:scale>
          <a:sx n="112" d="100"/>
          <a:sy n="112" d="100"/>
        </p:scale>
        <p:origin x="4472" y="880"/>
      </p:cViewPr>
      <p:guideLst>
        <p:guide orient="horz" pos="2881"/>
        <p:guide pos="2160"/>
        <p:guide orient="horz" pos="287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"/>
          <p:cNvSpPr txBox="1">
            <a:spLocks noChangeAspect="1"/>
          </p:cNvSpPr>
          <p:nvPr/>
        </p:nvSpPr>
        <p:spPr>
          <a:xfrm>
            <a:off x="0" y="8678204"/>
            <a:ext cx="6858000" cy="465796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274320" tIns="92958" rIns="91440" bIns="92958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182880"/>
            <a:r>
              <a:rPr lang="en-US" sz="1000" dirty="0">
                <a:solidFill>
                  <a:schemeClr val="bg1"/>
                </a:solidFill>
              </a:rPr>
              <a:t>Page </a:t>
            </a:r>
            <a:fld id="{114C7B2E-8ACE-7A49-BC19-183EB2D79019}" type="slidenum">
              <a:rPr lang="en-US" sz="1000" smtClean="0">
                <a:solidFill>
                  <a:schemeClr val="bg1"/>
                </a:solidFill>
              </a:rPr>
              <a:pPr algn="l" defTabSz="182880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2493335" y="8732520"/>
            <a:ext cx="187133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82880"/>
            <a:r>
              <a:rPr lang="en-US" sz="800" dirty="0" err="1">
                <a:solidFill>
                  <a:schemeClr val="bg1"/>
                </a:solidFill>
              </a:rPr>
              <a:t>jmp</a:t>
            </a:r>
            <a:r>
              <a:rPr lang="en-US" sz="800" dirty="0" err="1">
                <a:solidFill>
                  <a:schemeClr val="bg1"/>
                </a:solidFill>
                <a:latin typeface="+mn-lt"/>
              </a:rPr>
              <a:t>.com</a:t>
            </a:r>
            <a:endParaRPr lang="en-US" sz="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1D77EEB-2CDD-AF4E-8A50-1453F684BA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" r="13180" b="4107"/>
          <a:stretch/>
        </p:blipFill>
        <p:spPr>
          <a:xfrm>
            <a:off x="3860801" y="5352917"/>
            <a:ext cx="2997200" cy="3345246"/>
          </a:xfrm>
          <a:prstGeom prst="rect">
            <a:avLst/>
          </a:prstGeom>
        </p:spPr>
      </p:pic>
      <p:sp>
        <p:nvSpPr>
          <p:cNvPr id="9" name="Textbox 3"/>
          <p:cNvSpPr>
            <a:spLocks noChangeAspect="1"/>
          </p:cNvSpPr>
          <p:nvPr/>
        </p:nvSpPr>
        <p:spPr>
          <a:xfrm>
            <a:off x="2148840" y="8901571"/>
            <a:ext cx="2560320" cy="169277"/>
          </a:xfrm>
          <a:prstGeom prst="rect">
            <a:avLst/>
          </a:prstGeom>
        </p:spPr>
        <p:txBody>
          <a:bodyPr wrap="square" anchor="b" anchorCtr="0">
            <a:spAutoFit/>
          </a:bodyPr>
          <a:lstStyle/>
          <a:p>
            <a:pPr algn="ctr" defTabSz="274320" eaLnBrk="0" hangingPunct="0">
              <a:defRPr/>
            </a:pPr>
            <a:r>
              <a:rPr lang="en-US" sz="500" kern="300" spc="51" dirty="0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Copyright © SAS Institute </a:t>
            </a:r>
            <a:r>
              <a:rPr lang="en-US" sz="500" kern="300" spc="51" dirty="0">
                <a:solidFill>
                  <a:srgbClr val="0871B1"/>
                </a:solidFill>
                <a:ea typeface="Calibri" charset="0"/>
                <a:cs typeface="Arial" panose="020B0604020202020204" pitchFamily="34" charset="0"/>
              </a:rPr>
              <a:t>Inc</a:t>
            </a:r>
            <a:r>
              <a:rPr lang="en-US" sz="500" kern="300" spc="51" dirty="0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. All rights reserved.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FD22E86-E709-5C4B-87DE-048321E72F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801" y="8760090"/>
            <a:ext cx="470676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05958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641097" y="806958"/>
            <a:ext cx="5575807" cy="3136392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2"/>
          <p:cNvSpPr>
            <a:spLocks noGrp="1"/>
          </p:cNvSpPr>
          <p:nvPr>
            <p:ph type="body" sz="quarter" idx="3"/>
          </p:nvPr>
        </p:nvSpPr>
        <p:spPr>
          <a:xfrm>
            <a:off x="635508" y="4208526"/>
            <a:ext cx="5586984" cy="4105656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Textbox 4"/>
          <p:cNvSpPr>
            <a:spLocks noChangeAspect="1"/>
          </p:cNvSpPr>
          <p:nvPr/>
        </p:nvSpPr>
        <p:spPr>
          <a:xfrm>
            <a:off x="2148840" y="8902677"/>
            <a:ext cx="2560320" cy="169277"/>
          </a:xfrm>
          <a:prstGeom prst="rect">
            <a:avLst/>
          </a:prstGeom>
        </p:spPr>
        <p:txBody>
          <a:bodyPr wrap="square" anchor="b" anchorCtr="0">
            <a:spAutoFit/>
          </a:bodyPr>
          <a:lstStyle/>
          <a:p>
            <a:pPr algn="ctr" defTabSz="274320" eaLnBrk="0" hangingPunct="0">
              <a:defRPr/>
            </a:pPr>
            <a:r>
              <a:rPr lang="en-US" sz="500" kern="300" spc="51" dirty="0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Copyright © SAS Institute Inc. All rights </a:t>
            </a:r>
            <a:r>
              <a:rPr lang="en-US" sz="500" kern="300" spc="51" dirty="0">
                <a:solidFill>
                  <a:srgbClr val="0871B1"/>
                </a:solidFill>
                <a:latin typeface="+mn-lt"/>
                <a:ea typeface="Calibri" charset="0"/>
                <a:cs typeface="Arial" panose="020B0604020202020204" pitchFamily="34" charset="0"/>
              </a:rPr>
              <a:t>reserved</a:t>
            </a:r>
            <a:r>
              <a:rPr lang="en-US" sz="500" kern="300" spc="51" dirty="0">
                <a:solidFill>
                  <a:srgbClr val="0871B1"/>
                </a:solidFill>
                <a:latin typeface="Calibri" panose="020F0502020204030204" pitchFamily="34" charset="0"/>
                <a:ea typeface="Calibri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9F1B2AF6-210F-8C4E-8EC6-0A8BF7BA56C6}"/>
              </a:ext>
            </a:extLst>
          </p:cNvPr>
          <p:cNvSpPr txBox="1">
            <a:spLocks noChangeAspect="1"/>
          </p:cNvSpPr>
          <p:nvPr/>
        </p:nvSpPr>
        <p:spPr>
          <a:xfrm>
            <a:off x="0" y="8678204"/>
            <a:ext cx="6858000" cy="465796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vert="horz" lIns="274320" tIns="92958" rIns="91440" bIns="92958" rtlCol="0" anchor="ctr">
            <a:no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182880"/>
            <a:r>
              <a:rPr lang="en-US" sz="1000" dirty="0">
                <a:solidFill>
                  <a:schemeClr val="bg1"/>
                </a:solidFill>
              </a:rPr>
              <a:t>Page </a:t>
            </a:r>
            <a:fld id="{114C7B2E-8ACE-7A49-BC19-183EB2D79019}" type="slidenum">
              <a:rPr lang="en-US" sz="1000" smtClean="0">
                <a:solidFill>
                  <a:schemeClr val="bg1"/>
                </a:solidFill>
              </a:rPr>
              <a:pPr algn="l" defTabSz="182880"/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3" name="TextBox 2">
            <a:extLst>
              <a:ext uri="{FF2B5EF4-FFF2-40B4-BE49-F238E27FC236}">
                <a16:creationId xmlns:a16="http://schemas.microsoft.com/office/drawing/2014/main" id="{51B727EC-7A86-8D4D-B3DF-366E14466A19}"/>
              </a:ext>
            </a:extLst>
          </p:cNvPr>
          <p:cNvSpPr txBox="1"/>
          <p:nvPr/>
        </p:nvSpPr>
        <p:spPr>
          <a:xfrm>
            <a:off x="2493335" y="8732520"/>
            <a:ext cx="1871330" cy="2154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defTabSz="182880"/>
            <a:r>
              <a:rPr lang="en-US" sz="800" dirty="0" err="1">
                <a:solidFill>
                  <a:schemeClr val="bg1"/>
                </a:solidFill>
              </a:rPr>
              <a:t>jmp</a:t>
            </a:r>
            <a:r>
              <a:rPr lang="en-US" sz="800" dirty="0" err="1">
                <a:solidFill>
                  <a:schemeClr val="bg1"/>
                </a:solidFill>
                <a:latin typeface="+mn-lt"/>
              </a:rPr>
              <a:t>.com</a:t>
            </a:r>
            <a:endParaRPr lang="en-US" sz="8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7B677F4-54D5-0D4A-BED2-DC21582906E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t="1" r="13180" b="4107"/>
          <a:stretch/>
        </p:blipFill>
        <p:spPr>
          <a:xfrm>
            <a:off x="3860801" y="5352917"/>
            <a:ext cx="2997200" cy="334524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42F89C1-610F-1049-A94F-BE6CB34E4D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801" y="8760090"/>
            <a:ext cx="470676" cy="274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04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1450" indent="-182880" algn="l" defTabSz="365760" rtl="0" eaLnBrk="1" latinLnBrk="0" hangingPunct="1">
      <a:lnSpc>
        <a:spcPct val="85000"/>
      </a:lnSpc>
      <a:spcBef>
        <a:spcPts val="800"/>
      </a:spcBef>
      <a:buClr>
        <a:schemeClr val="tx1"/>
      </a:buClr>
      <a:buSzPct val="80000"/>
      <a:buFont typeface="Arial" charset="0"/>
      <a:buChar char="•"/>
      <a:defRPr sz="1200" kern="1200" baseline="0">
        <a:solidFill>
          <a:schemeClr val="tx1"/>
        </a:solidFill>
        <a:effectLst/>
        <a:latin typeface="+mn-lt"/>
        <a:ea typeface="+mn-ea"/>
        <a:cs typeface="Arial" pitchFamily="34" charset="0"/>
      </a:defRPr>
    </a:lvl1pPr>
    <a:lvl2pPr marL="342900" indent="-182880" algn="l" defTabSz="365760" rtl="0" eaLnBrk="1" latinLnBrk="0" hangingPunct="1">
      <a:lnSpc>
        <a:spcPct val="85000"/>
      </a:lnSpc>
      <a:spcBef>
        <a:spcPts val="800"/>
      </a:spcBef>
      <a:buClr>
        <a:schemeClr val="tx1">
          <a:lumMod val="65000"/>
          <a:lumOff val="35000"/>
        </a:schemeClr>
      </a:buClr>
      <a:buSzPct val="80000"/>
      <a:buFont typeface="Arial" charset="0"/>
      <a:buChar char="•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2pPr>
    <a:lvl3pPr marL="515938" indent="-182880" algn="l" defTabSz="365760" rtl="0" eaLnBrk="1" latinLnBrk="0" hangingPunct="1">
      <a:lnSpc>
        <a:spcPct val="85000"/>
      </a:lnSpc>
      <a:spcBef>
        <a:spcPts val="800"/>
      </a:spcBef>
      <a:buClr>
        <a:schemeClr val="tx1">
          <a:lumMod val="65000"/>
          <a:lumOff val="35000"/>
        </a:schemeClr>
      </a:buClr>
      <a:buSzPct val="100000"/>
      <a:buFont typeface="Calibri" panose="020F0502020204030204" pitchFamily="34" charset="0"/>
      <a:buChar char="-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3pPr>
    <a:lvl4pPr marL="688975" indent="-173038" algn="l" defTabSz="685800" rtl="0" eaLnBrk="1" latinLnBrk="0" hangingPunct="1">
      <a:lnSpc>
        <a:spcPct val="100000"/>
      </a:lnSpc>
      <a:buClr>
        <a:schemeClr val="tx1">
          <a:lumMod val="65000"/>
          <a:lumOff val="35000"/>
        </a:schemeClr>
      </a:buClr>
      <a:buSzPct val="80000"/>
      <a:buFont typeface="Arial" charset="0"/>
      <a:buChar char="•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4pPr>
    <a:lvl5pPr marL="860425" indent="-165100" algn="l" defTabSz="685800" rtl="0" eaLnBrk="1" latinLnBrk="0" hangingPunct="1">
      <a:lnSpc>
        <a:spcPct val="100000"/>
      </a:lnSpc>
      <a:buClr>
        <a:schemeClr val="tx1">
          <a:lumMod val="65000"/>
          <a:lumOff val="35000"/>
        </a:schemeClr>
      </a:buClr>
      <a:buSzPct val="80000"/>
      <a:buFont typeface="Arial" charset="0"/>
      <a:buChar char="•"/>
      <a:tabLst/>
      <a:defRPr sz="1200" kern="1200" baseline="0">
        <a:solidFill>
          <a:schemeClr val="tx1">
            <a:lumMod val="65000"/>
            <a:lumOff val="35000"/>
          </a:schemeClr>
        </a:solidFill>
        <a:latin typeface="+mn-lt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41350" y="1162050"/>
            <a:ext cx="5575300" cy="31353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24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s.com/" TargetMode="External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gradFill>
          <a:gsLst>
            <a:gs pos="0">
              <a:srgbClr val="1D73BA">
                <a:lumMod val="65000"/>
                <a:lumOff val="35000"/>
              </a:srgbClr>
            </a:gs>
            <a:gs pos="100000">
              <a:srgbClr val="1D73BA">
                <a:lumMod val="91000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152144" y="1737493"/>
            <a:ext cx="6611112" cy="646331"/>
          </a:xfrm>
        </p:spPr>
        <p:txBody>
          <a:bodyPr anchor="b" anchorCtr="0">
            <a:spAutoFit/>
          </a:bodyPr>
          <a:lstStyle>
            <a:lvl1pPr algn="l"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body" sz="quarter" idx="13" hasCustomPrompt="1"/>
          </p:nvPr>
        </p:nvSpPr>
        <p:spPr>
          <a:xfrm>
            <a:off x="1152144" y="2383824"/>
            <a:ext cx="6611112" cy="409023"/>
          </a:xfrm>
        </p:spPr>
        <p:txBody>
          <a:bodyPr wrap="square" anchor="t">
            <a:spAutoFit/>
          </a:bodyPr>
          <a:lstStyle>
            <a:lvl1pPr marL="0" indent="-182880" algn="l">
              <a:lnSpc>
                <a:spcPct val="85000"/>
              </a:lnSpc>
              <a:spcBef>
                <a:spcPts val="800"/>
              </a:spcBef>
              <a:buFont typeface="Arial" pitchFamily="34" charset="0"/>
              <a:buNone/>
              <a:defRPr sz="2400" b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8EBD4F0-4FE7-DE4D-980A-7338D7231A6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5000"/>
          </a:blip>
          <a:srcRect t="1" r="13180" b="4107"/>
          <a:stretch/>
        </p:blipFill>
        <p:spPr>
          <a:xfrm>
            <a:off x="5956663" y="1657883"/>
            <a:ext cx="3187337" cy="3557461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3BBD6577-8EEF-447D-B14B-0BA78A5ED550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4" y="4313047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323DA7D2-4AD0-4608-ABD6-809312A0A7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0">
              <a:extLst>
                <a:ext uri="{FF2B5EF4-FFF2-40B4-BE49-F238E27FC236}">
                  <a16:creationId xmlns:a16="http://schemas.microsoft.com/office/drawing/2014/main" id="{917CFED2-6D9D-48F9-AB15-6A7948C7A4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TextBox 4">
            <a:extLst>
              <a:ext uri="{FF2B5EF4-FFF2-40B4-BE49-F238E27FC236}">
                <a16:creationId xmlns:a16="http://schemas.microsoft.com/office/drawing/2014/main" id="{267CF199-6B01-644A-8F6B-839026F3D6C2}"/>
              </a:ext>
            </a:extLst>
          </p:cNvPr>
          <p:cNvSpPr txBox="1"/>
          <p:nvPr userDrawn="1"/>
        </p:nvSpPr>
        <p:spPr>
          <a:xfrm>
            <a:off x="3310128" y="4864608"/>
            <a:ext cx="2514600" cy="246221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" kern="1200" spc="5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Company Confidential – For Internal Use Only</a:t>
            </a:r>
          </a:p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778379046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ue_Section Header">
    <p:bg>
      <p:bgPr>
        <a:gradFill>
          <a:gsLst>
            <a:gs pos="0">
              <a:srgbClr val="1D73BA">
                <a:lumMod val="62000"/>
                <a:lumOff val="38000"/>
              </a:srgbClr>
            </a:gs>
            <a:gs pos="100000">
              <a:srgbClr val="1D73BA">
                <a:lumMod val="91000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7C49BDFD-C5A6-F247-86DA-C83D46AD92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lum bright="70000" contrast="-70000"/>
            <a:alphaModFix amt="10000"/>
          </a:blip>
          <a:srcRect t="1" r="13180" b="4107"/>
          <a:stretch/>
        </p:blipFill>
        <p:spPr>
          <a:xfrm>
            <a:off x="5956663" y="1657883"/>
            <a:ext cx="3187337" cy="3557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739338"/>
            <a:ext cx="9144000" cy="646331"/>
          </a:xfrm>
        </p:spPr>
        <p:txBody>
          <a:bodyPr anchor="b" anchorCtr="0">
            <a:spAutoFit/>
          </a:bodyPr>
          <a:lstStyle>
            <a:lvl1pPr algn="ctr">
              <a:defRPr sz="36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402291"/>
            <a:ext cx="9144000" cy="435376"/>
          </a:xfrm>
        </p:spPr>
        <p:txBody>
          <a:bodyPr anchor="t">
            <a:spAutoFit/>
          </a:bodyPr>
          <a:lstStyle>
            <a:lvl1pPr marL="0" indent="-182880" algn="ctr">
              <a:lnSpc>
                <a:spcPct val="85000"/>
              </a:lnSpc>
              <a:buFont typeface="Arial" pitchFamily="34" charset="0"/>
              <a:buNone/>
              <a:defRPr sz="2600" b="0" i="0" cap="none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B0E0B5B-D8BF-0749-894E-3B7794EEADD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4" y="4313047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6" name="Freeform 19">
              <a:extLst>
                <a:ext uri="{FF2B5EF4-FFF2-40B4-BE49-F238E27FC236}">
                  <a16:creationId xmlns:a16="http://schemas.microsoft.com/office/drawing/2014/main" id="{C6B8C37C-AB1F-8E46-B5AC-0ABF8AB0DDA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0">
              <a:extLst>
                <a:ext uri="{FF2B5EF4-FFF2-40B4-BE49-F238E27FC236}">
                  <a16:creationId xmlns:a16="http://schemas.microsoft.com/office/drawing/2014/main" id="{7F438A6D-349F-A346-9CF2-2C08DD774B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TextBox 4">
            <a:extLst>
              <a:ext uri="{FF2B5EF4-FFF2-40B4-BE49-F238E27FC236}">
                <a16:creationId xmlns:a16="http://schemas.microsoft.com/office/drawing/2014/main" id="{4F953BB5-9401-5149-82E9-703428CAAE03}"/>
              </a:ext>
            </a:extLst>
          </p:cNvPr>
          <p:cNvSpPr txBox="1"/>
          <p:nvPr userDrawn="1"/>
        </p:nvSpPr>
        <p:spPr>
          <a:xfrm>
            <a:off x="3310128" y="4864608"/>
            <a:ext cx="2514600" cy="246221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" kern="1200" spc="5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Company Confidential – For Internal Use Only</a:t>
            </a:r>
          </a:p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19954639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AS Closing Slide">
    <p:bg>
      <p:bgPr>
        <a:gradFill>
          <a:gsLst>
            <a:gs pos="0">
              <a:srgbClr val="1D73BA">
                <a:lumMod val="62000"/>
                <a:lumOff val="38000"/>
              </a:srgbClr>
            </a:gs>
            <a:gs pos="100000">
              <a:srgbClr val="1D73BA">
                <a:lumMod val="91000"/>
              </a:srgb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E24B373-ECA3-824A-AEB1-DB4B5174FA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5000"/>
          </a:blip>
          <a:srcRect t="1" r="13180" b="4107"/>
          <a:stretch/>
        </p:blipFill>
        <p:spPr>
          <a:xfrm>
            <a:off x="5956663" y="1657883"/>
            <a:ext cx="3187337" cy="3557461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0" y="2074261"/>
            <a:ext cx="9144000" cy="677108"/>
          </a:xfrm>
        </p:spPr>
        <p:txBody>
          <a:bodyPr anchor="ctr" anchorCtr="0">
            <a:spAutoFit/>
          </a:bodyPr>
          <a:lstStyle>
            <a:lvl1pPr algn="ctr">
              <a:defRPr sz="38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TextBox 2">
            <a:hlinkClick r:id="rId3"/>
          </p:cNvPr>
          <p:cNvSpPr txBox="1"/>
          <p:nvPr/>
        </p:nvSpPr>
        <p:spPr>
          <a:xfrm>
            <a:off x="-4574" y="3851544"/>
            <a:ext cx="9144003" cy="461665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pPr algn="ctr" defTabSz="182880"/>
            <a:r>
              <a:rPr lang="en-US" sz="2400" baseline="0" dirty="0" err="1">
                <a:solidFill>
                  <a:schemeClr val="bg1"/>
                </a:solidFill>
              </a:rPr>
              <a:t>jmp.com</a:t>
            </a:r>
            <a:endParaRPr lang="en-US" sz="2400" baseline="0" dirty="0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7289C6C-FA6A-2543-A0DD-C0E5F3F6AFCC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08354" y="4313047"/>
            <a:ext cx="842999" cy="563581"/>
            <a:chOff x="6029325" y="3268663"/>
            <a:chExt cx="1690688" cy="1130299"/>
          </a:xfrm>
          <a:solidFill>
            <a:srgbClr val="FFFFFF"/>
          </a:solidFill>
        </p:grpSpPr>
        <p:sp>
          <p:nvSpPr>
            <p:cNvPr id="12" name="Freeform 19">
              <a:extLst>
                <a:ext uri="{FF2B5EF4-FFF2-40B4-BE49-F238E27FC236}">
                  <a16:creationId xmlns:a16="http://schemas.microsoft.com/office/drawing/2014/main" id="{3BE6C20F-6C6E-2947-A35F-0FB899A0890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02363" y="3302000"/>
              <a:ext cx="1468438" cy="1074737"/>
            </a:xfrm>
            <a:custGeom>
              <a:avLst/>
              <a:gdLst>
                <a:gd name="T0" fmla="*/ 1912 w 1912"/>
                <a:gd name="T1" fmla="*/ 1391 h 1393"/>
                <a:gd name="T2" fmla="*/ 1894 w 1912"/>
                <a:gd name="T3" fmla="*/ 1391 h 1393"/>
                <a:gd name="T4" fmla="*/ 1814 w 1912"/>
                <a:gd name="T5" fmla="*/ 1359 h 1393"/>
                <a:gd name="T6" fmla="*/ 1863 w 1912"/>
                <a:gd name="T7" fmla="*/ 1329 h 1393"/>
                <a:gd name="T8" fmla="*/ 1849 w 1912"/>
                <a:gd name="T9" fmla="*/ 1289 h 1393"/>
                <a:gd name="T10" fmla="*/ 1883 w 1912"/>
                <a:gd name="T11" fmla="*/ 1308 h 1393"/>
                <a:gd name="T12" fmla="*/ 1815 w 1912"/>
                <a:gd name="T13" fmla="*/ 1307 h 1393"/>
                <a:gd name="T14" fmla="*/ 1868 w 1912"/>
                <a:gd name="T15" fmla="*/ 1363 h 1393"/>
                <a:gd name="T16" fmla="*/ 1832 w 1912"/>
                <a:gd name="T17" fmla="*/ 1356 h 1393"/>
                <a:gd name="T18" fmla="*/ 1757 w 1912"/>
                <a:gd name="T19" fmla="*/ 1349 h 1393"/>
                <a:gd name="T20" fmla="*/ 1771 w 1912"/>
                <a:gd name="T21" fmla="*/ 1293 h 1393"/>
                <a:gd name="T22" fmla="*/ 1757 w 1912"/>
                <a:gd name="T23" fmla="*/ 1349 h 1393"/>
                <a:gd name="T24" fmla="*/ 1746 w 1912"/>
                <a:gd name="T25" fmla="*/ 1391 h 1393"/>
                <a:gd name="T26" fmla="*/ 1794 w 1912"/>
                <a:gd name="T27" fmla="*/ 1391 h 1393"/>
                <a:gd name="T28" fmla="*/ 1760 w 1912"/>
                <a:gd name="T29" fmla="*/ 1277 h 1393"/>
                <a:gd name="T30" fmla="*/ 1654 w 1912"/>
                <a:gd name="T31" fmla="*/ 1356 h 1393"/>
                <a:gd name="T32" fmla="*/ 1688 w 1912"/>
                <a:gd name="T33" fmla="*/ 1393 h 1393"/>
                <a:gd name="T34" fmla="*/ 1691 w 1912"/>
                <a:gd name="T35" fmla="*/ 1325 h 1393"/>
                <a:gd name="T36" fmla="*/ 1705 w 1912"/>
                <a:gd name="T37" fmla="*/ 1305 h 1393"/>
                <a:gd name="T38" fmla="*/ 1723 w 1912"/>
                <a:gd name="T39" fmla="*/ 1305 h 1393"/>
                <a:gd name="T40" fmla="*/ 1679 w 1912"/>
                <a:gd name="T41" fmla="*/ 1339 h 1393"/>
                <a:gd name="T42" fmla="*/ 1691 w 1912"/>
                <a:gd name="T43" fmla="*/ 1380 h 1393"/>
                <a:gd name="T44" fmla="*/ 1654 w 1912"/>
                <a:gd name="T45" fmla="*/ 1356 h 1393"/>
                <a:gd name="T46" fmla="*/ 1511 w 1912"/>
                <a:gd name="T47" fmla="*/ 1391 h 1393"/>
                <a:gd name="T48" fmla="*/ 1541 w 1912"/>
                <a:gd name="T49" fmla="*/ 1317 h 1393"/>
                <a:gd name="T50" fmla="*/ 1569 w 1912"/>
                <a:gd name="T51" fmla="*/ 1391 h 1393"/>
                <a:gd name="T52" fmla="*/ 1593 w 1912"/>
                <a:gd name="T53" fmla="*/ 1332 h 1393"/>
                <a:gd name="T54" fmla="*/ 1610 w 1912"/>
                <a:gd name="T55" fmla="*/ 1326 h 1393"/>
                <a:gd name="T56" fmla="*/ 1548 w 1912"/>
                <a:gd name="T57" fmla="*/ 1303 h 1393"/>
                <a:gd name="T58" fmla="*/ 1527 w 1912"/>
                <a:gd name="T59" fmla="*/ 1305 h 1393"/>
                <a:gd name="T60" fmla="*/ 1511 w 1912"/>
                <a:gd name="T61" fmla="*/ 1391 h 1393"/>
                <a:gd name="T62" fmla="*/ 1470 w 1912"/>
                <a:gd name="T63" fmla="*/ 1316 h 1393"/>
                <a:gd name="T64" fmla="*/ 1456 w 1912"/>
                <a:gd name="T65" fmla="*/ 1348 h 1393"/>
                <a:gd name="T66" fmla="*/ 1439 w 1912"/>
                <a:gd name="T67" fmla="*/ 1348 h 1393"/>
                <a:gd name="T68" fmla="*/ 1470 w 1912"/>
                <a:gd name="T69" fmla="*/ 1303 h 1393"/>
                <a:gd name="T70" fmla="*/ 1394 w 1912"/>
                <a:gd name="T71" fmla="*/ 1391 h 1393"/>
                <a:gd name="T72" fmla="*/ 1412 w 1912"/>
                <a:gd name="T73" fmla="*/ 1340 h 1393"/>
                <a:gd name="T74" fmla="*/ 1436 w 1912"/>
                <a:gd name="T75" fmla="*/ 1304 h 1393"/>
                <a:gd name="T76" fmla="*/ 1412 w 1912"/>
                <a:gd name="T77" fmla="*/ 1319 h 1393"/>
                <a:gd name="T78" fmla="*/ 1394 w 1912"/>
                <a:gd name="T79" fmla="*/ 1391 h 1393"/>
                <a:gd name="T80" fmla="*/ 1326 w 1912"/>
                <a:gd name="T81" fmla="*/ 1391 h 1393"/>
                <a:gd name="T82" fmla="*/ 1384 w 1912"/>
                <a:gd name="T83" fmla="*/ 1340 h 1393"/>
                <a:gd name="T84" fmla="*/ 1344 w 1912"/>
                <a:gd name="T85" fmla="*/ 1293 h 1393"/>
                <a:gd name="T86" fmla="*/ 1326 w 1912"/>
                <a:gd name="T87" fmla="*/ 1277 h 1393"/>
                <a:gd name="T88" fmla="*/ 630 w 1912"/>
                <a:gd name="T89" fmla="*/ 244 h 1393"/>
                <a:gd name="T90" fmla="*/ 626 w 1912"/>
                <a:gd name="T91" fmla="*/ 246 h 1393"/>
                <a:gd name="T92" fmla="*/ 360 w 1912"/>
                <a:gd name="T93" fmla="*/ 323 h 1393"/>
                <a:gd name="T94" fmla="*/ 246 w 1912"/>
                <a:gd name="T95" fmla="*/ 600 h 1393"/>
                <a:gd name="T96" fmla="*/ 236 w 1912"/>
                <a:gd name="T97" fmla="*/ 597 h 1393"/>
                <a:gd name="T98" fmla="*/ 4 w 1912"/>
                <a:gd name="T99" fmla="*/ 211 h 1393"/>
                <a:gd name="T100" fmla="*/ 1 w 1912"/>
                <a:gd name="T101" fmla="*/ 203 h 1393"/>
                <a:gd name="T102" fmla="*/ 8 w 1912"/>
                <a:gd name="T103" fmla="*/ 201 h 1393"/>
                <a:gd name="T104" fmla="*/ 392 w 1912"/>
                <a:gd name="T105" fmla="*/ 5 h 1393"/>
                <a:gd name="T106" fmla="*/ 395 w 1912"/>
                <a:gd name="T107" fmla="*/ 2 h 1393"/>
                <a:gd name="T108" fmla="*/ 405 w 1912"/>
                <a:gd name="T109" fmla="*/ 7 h 1393"/>
                <a:gd name="T110" fmla="*/ 628 w 1912"/>
                <a:gd name="T111" fmla="*/ 232 h 1393"/>
                <a:gd name="T112" fmla="*/ 630 w 1912"/>
                <a:gd name="T113" fmla="*/ 244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12" h="1393">
                  <a:moveTo>
                    <a:pt x="1894" y="1391"/>
                  </a:moveTo>
                  <a:lnTo>
                    <a:pt x="1894" y="1391"/>
                  </a:lnTo>
                  <a:lnTo>
                    <a:pt x="1912" y="1391"/>
                  </a:lnTo>
                  <a:lnTo>
                    <a:pt x="1912" y="1370"/>
                  </a:lnTo>
                  <a:lnTo>
                    <a:pt x="1894" y="1370"/>
                  </a:lnTo>
                  <a:lnTo>
                    <a:pt x="1894" y="1391"/>
                  </a:lnTo>
                  <a:close/>
                  <a:moveTo>
                    <a:pt x="1814" y="1356"/>
                  </a:moveTo>
                  <a:lnTo>
                    <a:pt x="1814" y="1356"/>
                  </a:lnTo>
                  <a:lnTo>
                    <a:pt x="1814" y="1359"/>
                  </a:lnTo>
                  <a:cubicBezTo>
                    <a:pt x="1814" y="1375"/>
                    <a:pt x="1820" y="1393"/>
                    <a:pt x="1848" y="1393"/>
                  </a:cubicBezTo>
                  <a:cubicBezTo>
                    <a:pt x="1871" y="1393"/>
                    <a:pt x="1886" y="1383"/>
                    <a:pt x="1886" y="1359"/>
                  </a:cubicBezTo>
                  <a:cubicBezTo>
                    <a:pt x="1886" y="1344"/>
                    <a:pt x="1879" y="1335"/>
                    <a:pt x="1863" y="1329"/>
                  </a:cubicBezTo>
                  <a:lnTo>
                    <a:pt x="1850" y="1325"/>
                  </a:lnTo>
                  <a:cubicBezTo>
                    <a:pt x="1838" y="1320"/>
                    <a:pt x="1833" y="1315"/>
                    <a:pt x="1833" y="1305"/>
                  </a:cubicBezTo>
                  <a:cubicBezTo>
                    <a:pt x="1833" y="1293"/>
                    <a:pt x="1841" y="1289"/>
                    <a:pt x="1849" y="1289"/>
                  </a:cubicBezTo>
                  <a:cubicBezTo>
                    <a:pt x="1860" y="1289"/>
                    <a:pt x="1865" y="1295"/>
                    <a:pt x="1865" y="1305"/>
                  </a:cubicBezTo>
                  <a:lnTo>
                    <a:pt x="1865" y="1308"/>
                  </a:lnTo>
                  <a:lnTo>
                    <a:pt x="1883" y="1308"/>
                  </a:lnTo>
                  <a:lnTo>
                    <a:pt x="1883" y="1305"/>
                  </a:lnTo>
                  <a:cubicBezTo>
                    <a:pt x="1883" y="1293"/>
                    <a:pt x="1880" y="1275"/>
                    <a:pt x="1851" y="1275"/>
                  </a:cubicBezTo>
                  <a:cubicBezTo>
                    <a:pt x="1829" y="1275"/>
                    <a:pt x="1815" y="1287"/>
                    <a:pt x="1815" y="1307"/>
                  </a:cubicBezTo>
                  <a:cubicBezTo>
                    <a:pt x="1815" y="1324"/>
                    <a:pt x="1822" y="1332"/>
                    <a:pt x="1839" y="1339"/>
                  </a:cubicBezTo>
                  <a:lnTo>
                    <a:pt x="1851" y="1343"/>
                  </a:lnTo>
                  <a:cubicBezTo>
                    <a:pt x="1862" y="1346"/>
                    <a:pt x="1868" y="1351"/>
                    <a:pt x="1868" y="1363"/>
                  </a:cubicBezTo>
                  <a:cubicBezTo>
                    <a:pt x="1868" y="1372"/>
                    <a:pt x="1862" y="1380"/>
                    <a:pt x="1850" y="1380"/>
                  </a:cubicBezTo>
                  <a:cubicBezTo>
                    <a:pt x="1838" y="1380"/>
                    <a:pt x="1832" y="1373"/>
                    <a:pt x="1832" y="1359"/>
                  </a:cubicBezTo>
                  <a:lnTo>
                    <a:pt x="1832" y="1356"/>
                  </a:lnTo>
                  <a:lnTo>
                    <a:pt x="1814" y="1356"/>
                  </a:lnTo>
                  <a:lnTo>
                    <a:pt x="1814" y="1356"/>
                  </a:lnTo>
                  <a:close/>
                  <a:moveTo>
                    <a:pt x="1757" y="1349"/>
                  </a:moveTo>
                  <a:lnTo>
                    <a:pt x="1757" y="1349"/>
                  </a:lnTo>
                  <a:lnTo>
                    <a:pt x="1770" y="1293"/>
                  </a:lnTo>
                  <a:lnTo>
                    <a:pt x="1771" y="1293"/>
                  </a:lnTo>
                  <a:lnTo>
                    <a:pt x="1784" y="1349"/>
                  </a:lnTo>
                  <a:lnTo>
                    <a:pt x="1757" y="1349"/>
                  </a:lnTo>
                  <a:lnTo>
                    <a:pt x="1757" y="1349"/>
                  </a:lnTo>
                  <a:close/>
                  <a:moveTo>
                    <a:pt x="1727" y="1391"/>
                  </a:moveTo>
                  <a:lnTo>
                    <a:pt x="1727" y="1391"/>
                  </a:lnTo>
                  <a:lnTo>
                    <a:pt x="1746" y="1391"/>
                  </a:lnTo>
                  <a:lnTo>
                    <a:pt x="1754" y="1363"/>
                  </a:lnTo>
                  <a:lnTo>
                    <a:pt x="1787" y="1363"/>
                  </a:lnTo>
                  <a:lnTo>
                    <a:pt x="1794" y="1391"/>
                  </a:lnTo>
                  <a:lnTo>
                    <a:pt x="1813" y="1391"/>
                  </a:lnTo>
                  <a:lnTo>
                    <a:pt x="1783" y="1277"/>
                  </a:lnTo>
                  <a:lnTo>
                    <a:pt x="1760" y="1277"/>
                  </a:lnTo>
                  <a:lnTo>
                    <a:pt x="1727" y="1391"/>
                  </a:lnTo>
                  <a:lnTo>
                    <a:pt x="1727" y="1391"/>
                  </a:lnTo>
                  <a:close/>
                  <a:moveTo>
                    <a:pt x="1654" y="1356"/>
                  </a:moveTo>
                  <a:lnTo>
                    <a:pt x="1654" y="1356"/>
                  </a:lnTo>
                  <a:lnTo>
                    <a:pt x="1654" y="1359"/>
                  </a:lnTo>
                  <a:cubicBezTo>
                    <a:pt x="1654" y="1375"/>
                    <a:pt x="1660" y="1393"/>
                    <a:pt x="1688" y="1393"/>
                  </a:cubicBezTo>
                  <a:cubicBezTo>
                    <a:pt x="1711" y="1393"/>
                    <a:pt x="1726" y="1383"/>
                    <a:pt x="1726" y="1359"/>
                  </a:cubicBezTo>
                  <a:cubicBezTo>
                    <a:pt x="1726" y="1344"/>
                    <a:pt x="1719" y="1335"/>
                    <a:pt x="1703" y="1329"/>
                  </a:cubicBezTo>
                  <a:lnTo>
                    <a:pt x="1691" y="1325"/>
                  </a:lnTo>
                  <a:cubicBezTo>
                    <a:pt x="1679" y="1320"/>
                    <a:pt x="1674" y="1315"/>
                    <a:pt x="1674" y="1305"/>
                  </a:cubicBezTo>
                  <a:cubicBezTo>
                    <a:pt x="1674" y="1293"/>
                    <a:pt x="1681" y="1289"/>
                    <a:pt x="1689" y="1289"/>
                  </a:cubicBezTo>
                  <a:cubicBezTo>
                    <a:pt x="1700" y="1289"/>
                    <a:pt x="1705" y="1295"/>
                    <a:pt x="1705" y="1305"/>
                  </a:cubicBezTo>
                  <a:lnTo>
                    <a:pt x="1705" y="1308"/>
                  </a:lnTo>
                  <a:lnTo>
                    <a:pt x="1723" y="1308"/>
                  </a:lnTo>
                  <a:lnTo>
                    <a:pt x="1723" y="1305"/>
                  </a:lnTo>
                  <a:cubicBezTo>
                    <a:pt x="1723" y="1293"/>
                    <a:pt x="1720" y="1275"/>
                    <a:pt x="1691" y="1275"/>
                  </a:cubicBezTo>
                  <a:cubicBezTo>
                    <a:pt x="1670" y="1275"/>
                    <a:pt x="1656" y="1287"/>
                    <a:pt x="1656" y="1307"/>
                  </a:cubicBezTo>
                  <a:cubicBezTo>
                    <a:pt x="1656" y="1324"/>
                    <a:pt x="1663" y="1332"/>
                    <a:pt x="1679" y="1339"/>
                  </a:cubicBezTo>
                  <a:lnTo>
                    <a:pt x="1692" y="1343"/>
                  </a:lnTo>
                  <a:cubicBezTo>
                    <a:pt x="1702" y="1346"/>
                    <a:pt x="1708" y="1351"/>
                    <a:pt x="1708" y="1363"/>
                  </a:cubicBezTo>
                  <a:cubicBezTo>
                    <a:pt x="1708" y="1372"/>
                    <a:pt x="1702" y="1380"/>
                    <a:pt x="1691" y="1380"/>
                  </a:cubicBezTo>
                  <a:cubicBezTo>
                    <a:pt x="1678" y="1380"/>
                    <a:pt x="1672" y="1373"/>
                    <a:pt x="1672" y="1359"/>
                  </a:cubicBezTo>
                  <a:lnTo>
                    <a:pt x="1672" y="1356"/>
                  </a:lnTo>
                  <a:lnTo>
                    <a:pt x="1654" y="1356"/>
                  </a:lnTo>
                  <a:lnTo>
                    <a:pt x="1654" y="1356"/>
                  </a:lnTo>
                  <a:close/>
                  <a:moveTo>
                    <a:pt x="1511" y="1391"/>
                  </a:moveTo>
                  <a:lnTo>
                    <a:pt x="1511" y="1391"/>
                  </a:lnTo>
                  <a:lnTo>
                    <a:pt x="1528" y="1391"/>
                  </a:lnTo>
                  <a:lnTo>
                    <a:pt x="1528" y="1334"/>
                  </a:lnTo>
                  <a:cubicBezTo>
                    <a:pt x="1528" y="1322"/>
                    <a:pt x="1535" y="1317"/>
                    <a:pt x="1541" y="1317"/>
                  </a:cubicBezTo>
                  <a:cubicBezTo>
                    <a:pt x="1549" y="1317"/>
                    <a:pt x="1552" y="1321"/>
                    <a:pt x="1552" y="1332"/>
                  </a:cubicBezTo>
                  <a:lnTo>
                    <a:pt x="1552" y="1391"/>
                  </a:lnTo>
                  <a:lnTo>
                    <a:pt x="1569" y="1391"/>
                  </a:lnTo>
                  <a:lnTo>
                    <a:pt x="1569" y="1334"/>
                  </a:lnTo>
                  <a:cubicBezTo>
                    <a:pt x="1569" y="1322"/>
                    <a:pt x="1576" y="1317"/>
                    <a:pt x="1583" y="1317"/>
                  </a:cubicBezTo>
                  <a:cubicBezTo>
                    <a:pt x="1590" y="1317"/>
                    <a:pt x="1593" y="1321"/>
                    <a:pt x="1593" y="1332"/>
                  </a:cubicBezTo>
                  <a:lnTo>
                    <a:pt x="1593" y="1391"/>
                  </a:lnTo>
                  <a:lnTo>
                    <a:pt x="1610" y="1391"/>
                  </a:lnTo>
                  <a:lnTo>
                    <a:pt x="1610" y="1326"/>
                  </a:lnTo>
                  <a:cubicBezTo>
                    <a:pt x="1610" y="1309"/>
                    <a:pt x="1602" y="1303"/>
                    <a:pt x="1590" y="1303"/>
                  </a:cubicBezTo>
                  <a:cubicBezTo>
                    <a:pt x="1579" y="1303"/>
                    <a:pt x="1573" y="1308"/>
                    <a:pt x="1568" y="1316"/>
                  </a:cubicBezTo>
                  <a:cubicBezTo>
                    <a:pt x="1565" y="1309"/>
                    <a:pt x="1560" y="1303"/>
                    <a:pt x="1548" y="1303"/>
                  </a:cubicBezTo>
                  <a:cubicBezTo>
                    <a:pt x="1540" y="1303"/>
                    <a:pt x="1532" y="1308"/>
                    <a:pt x="1527" y="1315"/>
                  </a:cubicBezTo>
                  <a:lnTo>
                    <a:pt x="1527" y="1315"/>
                  </a:lnTo>
                  <a:lnTo>
                    <a:pt x="1527" y="1305"/>
                  </a:lnTo>
                  <a:lnTo>
                    <a:pt x="1511" y="1305"/>
                  </a:lnTo>
                  <a:lnTo>
                    <a:pt x="1511" y="1391"/>
                  </a:lnTo>
                  <a:lnTo>
                    <a:pt x="1511" y="1391"/>
                  </a:lnTo>
                  <a:close/>
                  <a:moveTo>
                    <a:pt x="1456" y="1348"/>
                  </a:moveTo>
                  <a:lnTo>
                    <a:pt x="1456" y="1348"/>
                  </a:lnTo>
                  <a:cubicBezTo>
                    <a:pt x="1456" y="1329"/>
                    <a:pt x="1458" y="1316"/>
                    <a:pt x="1470" y="1316"/>
                  </a:cubicBezTo>
                  <a:cubicBezTo>
                    <a:pt x="1483" y="1316"/>
                    <a:pt x="1485" y="1329"/>
                    <a:pt x="1485" y="1348"/>
                  </a:cubicBezTo>
                  <a:cubicBezTo>
                    <a:pt x="1485" y="1370"/>
                    <a:pt x="1483" y="1381"/>
                    <a:pt x="1470" y="1381"/>
                  </a:cubicBezTo>
                  <a:cubicBezTo>
                    <a:pt x="1458" y="1381"/>
                    <a:pt x="1456" y="1370"/>
                    <a:pt x="1456" y="1348"/>
                  </a:cubicBezTo>
                  <a:lnTo>
                    <a:pt x="1456" y="1348"/>
                  </a:lnTo>
                  <a:close/>
                  <a:moveTo>
                    <a:pt x="1439" y="1348"/>
                  </a:moveTo>
                  <a:lnTo>
                    <a:pt x="1439" y="1348"/>
                  </a:lnTo>
                  <a:cubicBezTo>
                    <a:pt x="1439" y="1375"/>
                    <a:pt x="1447" y="1393"/>
                    <a:pt x="1470" y="1393"/>
                  </a:cubicBezTo>
                  <a:cubicBezTo>
                    <a:pt x="1494" y="1393"/>
                    <a:pt x="1502" y="1375"/>
                    <a:pt x="1502" y="1348"/>
                  </a:cubicBezTo>
                  <a:cubicBezTo>
                    <a:pt x="1502" y="1322"/>
                    <a:pt x="1495" y="1303"/>
                    <a:pt x="1470" y="1303"/>
                  </a:cubicBezTo>
                  <a:cubicBezTo>
                    <a:pt x="1446" y="1303"/>
                    <a:pt x="1439" y="1322"/>
                    <a:pt x="1439" y="1348"/>
                  </a:cubicBezTo>
                  <a:lnTo>
                    <a:pt x="1439" y="1348"/>
                  </a:lnTo>
                  <a:close/>
                  <a:moveTo>
                    <a:pt x="1394" y="1391"/>
                  </a:moveTo>
                  <a:lnTo>
                    <a:pt x="1394" y="1391"/>
                  </a:lnTo>
                  <a:lnTo>
                    <a:pt x="1412" y="1391"/>
                  </a:lnTo>
                  <a:lnTo>
                    <a:pt x="1412" y="1340"/>
                  </a:lnTo>
                  <a:cubicBezTo>
                    <a:pt x="1412" y="1324"/>
                    <a:pt x="1421" y="1320"/>
                    <a:pt x="1429" y="1320"/>
                  </a:cubicBezTo>
                  <a:cubicBezTo>
                    <a:pt x="1432" y="1320"/>
                    <a:pt x="1435" y="1321"/>
                    <a:pt x="1436" y="1321"/>
                  </a:cubicBezTo>
                  <a:lnTo>
                    <a:pt x="1436" y="1304"/>
                  </a:lnTo>
                  <a:cubicBezTo>
                    <a:pt x="1435" y="1304"/>
                    <a:pt x="1434" y="1303"/>
                    <a:pt x="1432" y="1303"/>
                  </a:cubicBezTo>
                  <a:cubicBezTo>
                    <a:pt x="1422" y="1303"/>
                    <a:pt x="1416" y="1309"/>
                    <a:pt x="1412" y="1319"/>
                  </a:cubicBezTo>
                  <a:lnTo>
                    <a:pt x="1412" y="1319"/>
                  </a:lnTo>
                  <a:lnTo>
                    <a:pt x="1412" y="1305"/>
                  </a:lnTo>
                  <a:lnTo>
                    <a:pt x="1394" y="1305"/>
                  </a:lnTo>
                  <a:lnTo>
                    <a:pt x="1394" y="1391"/>
                  </a:lnTo>
                  <a:lnTo>
                    <a:pt x="1394" y="1391"/>
                  </a:lnTo>
                  <a:close/>
                  <a:moveTo>
                    <a:pt x="1326" y="1391"/>
                  </a:moveTo>
                  <a:lnTo>
                    <a:pt x="1326" y="1391"/>
                  </a:lnTo>
                  <a:lnTo>
                    <a:pt x="1344" y="1391"/>
                  </a:lnTo>
                  <a:lnTo>
                    <a:pt x="1344" y="1340"/>
                  </a:lnTo>
                  <a:lnTo>
                    <a:pt x="1384" y="1340"/>
                  </a:lnTo>
                  <a:lnTo>
                    <a:pt x="1384" y="1324"/>
                  </a:lnTo>
                  <a:lnTo>
                    <a:pt x="1344" y="1324"/>
                  </a:lnTo>
                  <a:lnTo>
                    <a:pt x="1344" y="1293"/>
                  </a:lnTo>
                  <a:lnTo>
                    <a:pt x="1386" y="1293"/>
                  </a:lnTo>
                  <a:lnTo>
                    <a:pt x="1386" y="1277"/>
                  </a:lnTo>
                  <a:lnTo>
                    <a:pt x="1326" y="1277"/>
                  </a:lnTo>
                  <a:lnTo>
                    <a:pt x="1326" y="1391"/>
                  </a:lnTo>
                  <a:lnTo>
                    <a:pt x="1326" y="1391"/>
                  </a:lnTo>
                  <a:close/>
                  <a:moveTo>
                    <a:pt x="630" y="244"/>
                  </a:moveTo>
                  <a:lnTo>
                    <a:pt x="630" y="244"/>
                  </a:lnTo>
                  <a:cubicBezTo>
                    <a:pt x="629" y="245"/>
                    <a:pt x="628" y="246"/>
                    <a:pt x="627" y="246"/>
                  </a:cubicBezTo>
                  <a:cubicBezTo>
                    <a:pt x="627" y="246"/>
                    <a:pt x="626" y="246"/>
                    <a:pt x="626" y="246"/>
                  </a:cubicBezTo>
                  <a:lnTo>
                    <a:pt x="625" y="246"/>
                  </a:lnTo>
                  <a:cubicBezTo>
                    <a:pt x="585" y="240"/>
                    <a:pt x="546" y="239"/>
                    <a:pt x="508" y="245"/>
                  </a:cubicBezTo>
                  <a:cubicBezTo>
                    <a:pt x="456" y="254"/>
                    <a:pt x="407" y="277"/>
                    <a:pt x="360" y="323"/>
                  </a:cubicBezTo>
                  <a:cubicBezTo>
                    <a:pt x="277" y="403"/>
                    <a:pt x="256" y="486"/>
                    <a:pt x="248" y="595"/>
                  </a:cubicBezTo>
                  <a:lnTo>
                    <a:pt x="248" y="595"/>
                  </a:lnTo>
                  <a:cubicBezTo>
                    <a:pt x="248" y="597"/>
                    <a:pt x="247" y="599"/>
                    <a:pt x="246" y="600"/>
                  </a:cubicBezTo>
                  <a:cubicBezTo>
                    <a:pt x="245" y="601"/>
                    <a:pt x="244" y="601"/>
                    <a:pt x="243" y="601"/>
                  </a:cubicBezTo>
                  <a:cubicBezTo>
                    <a:pt x="241" y="602"/>
                    <a:pt x="238" y="601"/>
                    <a:pt x="237" y="599"/>
                  </a:cubicBezTo>
                  <a:lnTo>
                    <a:pt x="236" y="597"/>
                  </a:lnTo>
                  <a:lnTo>
                    <a:pt x="235" y="595"/>
                  </a:lnTo>
                  <a:cubicBezTo>
                    <a:pt x="195" y="482"/>
                    <a:pt x="216" y="358"/>
                    <a:pt x="266" y="277"/>
                  </a:cubicBezTo>
                  <a:cubicBezTo>
                    <a:pt x="188" y="292"/>
                    <a:pt x="84" y="273"/>
                    <a:pt x="4" y="211"/>
                  </a:cubicBezTo>
                  <a:lnTo>
                    <a:pt x="3" y="210"/>
                  </a:lnTo>
                  <a:lnTo>
                    <a:pt x="2" y="209"/>
                  </a:lnTo>
                  <a:cubicBezTo>
                    <a:pt x="1" y="207"/>
                    <a:pt x="0" y="205"/>
                    <a:pt x="1" y="203"/>
                  </a:cubicBezTo>
                  <a:cubicBezTo>
                    <a:pt x="2" y="203"/>
                    <a:pt x="3" y="202"/>
                    <a:pt x="3" y="201"/>
                  </a:cubicBezTo>
                  <a:cubicBezTo>
                    <a:pt x="5" y="201"/>
                    <a:pt x="6" y="201"/>
                    <a:pt x="8" y="201"/>
                  </a:cubicBezTo>
                  <a:lnTo>
                    <a:pt x="8" y="201"/>
                  </a:lnTo>
                  <a:cubicBezTo>
                    <a:pt x="99" y="225"/>
                    <a:pt x="172" y="232"/>
                    <a:pt x="259" y="190"/>
                  </a:cubicBezTo>
                  <a:cubicBezTo>
                    <a:pt x="309" y="166"/>
                    <a:pt x="341" y="134"/>
                    <a:pt x="362" y="97"/>
                  </a:cubicBezTo>
                  <a:cubicBezTo>
                    <a:pt x="377" y="69"/>
                    <a:pt x="386" y="38"/>
                    <a:pt x="392" y="5"/>
                  </a:cubicBezTo>
                  <a:lnTo>
                    <a:pt x="393" y="5"/>
                  </a:lnTo>
                  <a:cubicBezTo>
                    <a:pt x="393" y="4"/>
                    <a:pt x="393" y="4"/>
                    <a:pt x="393" y="4"/>
                  </a:cubicBezTo>
                  <a:cubicBezTo>
                    <a:pt x="393" y="3"/>
                    <a:pt x="394" y="2"/>
                    <a:pt x="395" y="2"/>
                  </a:cubicBezTo>
                  <a:cubicBezTo>
                    <a:pt x="398" y="0"/>
                    <a:pt x="402" y="1"/>
                    <a:pt x="404" y="4"/>
                  </a:cubicBezTo>
                  <a:lnTo>
                    <a:pt x="404" y="5"/>
                  </a:lnTo>
                  <a:lnTo>
                    <a:pt x="405" y="7"/>
                  </a:lnTo>
                  <a:cubicBezTo>
                    <a:pt x="424" y="61"/>
                    <a:pt x="407" y="147"/>
                    <a:pt x="385" y="189"/>
                  </a:cubicBezTo>
                  <a:cubicBezTo>
                    <a:pt x="392" y="188"/>
                    <a:pt x="399" y="187"/>
                    <a:pt x="407" y="185"/>
                  </a:cubicBezTo>
                  <a:cubicBezTo>
                    <a:pt x="463" y="176"/>
                    <a:pt x="572" y="189"/>
                    <a:pt x="628" y="232"/>
                  </a:cubicBezTo>
                  <a:lnTo>
                    <a:pt x="629" y="233"/>
                  </a:lnTo>
                  <a:lnTo>
                    <a:pt x="631" y="234"/>
                  </a:lnTo>
                  <a:cubicBezTo>
                    <a:pt x="633" y="237"/>
                    <a:pt x="633" y="242"/>
                    <a:pt x="630" y="24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0">
              <a:extLst>
                <a:ext uri="{FF2B5EF4-FFF2-40B4-BE49-F238E27FC236}">
                  <a16:creationId xmlns:a16="http://schemas.microsoft.com/office/drawing/2014/main" id="{D4D7151A-9C79-6F46-8DFE-6477A7A90C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29325" y="3268663"/>
              <a:ext cx="1690688" cy="1130299"/>
            </a:xfrm>
            <a:custGeom>
              <a:avLst/>
              <a:gdLst>
                <a:gd name="T0" fmla="*/ 2042 w 2203"/>
                <a:gd name="T1" fmla="*/ 1106 h 1464"/>
                <a:gd name="T2" fmla="*/ 2053 w 2203"/>
                <a:gd name="T3" fmla="*/ 1114 h 1464"/>
                <a:gd name="T4" fmla="*/ 2099 w 2203"/>
                <a:gd name="T5" fmla="*/ 1109 h 1464"/>
                <a:gd name="T6" fmla="*/ 2054 w 2203"/>
                <a:gd name="T7" fmla="*/ 1164 h 1464"/>
                <a:gd name="T8" fmla="*/ 1486 w 2203"/>
                <a:gd name="T9" fmla="*/ 1387 h 1464"/>
                <a:gd name="T10" fmla="*/ 1500 w 2203"/>
                <a:gd name="T11" fmla="*/ 1346 h 1464"/>
                <a:gd name="T12" fmla="*/ 1424 w 2203"/>
                <a:gd name="T13" fmla="*/ 1353 h 1464"/>
                <a:gd name="T14" fmla="*/ 1436 w 2203"/>
                <a:gd name="T15" fmla="*/ 1353 h 1464"/>
                <a:gd name="T16" fmla="*/ 1366 w 2203"/>
                <a:gd name="T17" fmla="*/ 1348 h 1464"/>
                <a:gd name="T18" fmla="*/ 1353 w 2203"/>
                <a:gd name="T19" fmla="*/ 1449 h 1464"/>
                <a:gd name="T20" fmla="*/ 1303 w 2203"/>
                <a:gd name="T21" fmla="*/ 1348 h 1464"/>
                <a:gd name="T22" fmla="*/ 1321 w 2203"/>
                <a:gd name="T23" fmla="*/ 1383 h 1464"/>
                <a:gd name="T24" fmla="*/ 1263 w 2203"/>
                <a:gd name="T25" fmla="*/ 1358 h 1464"/>
                <a:gd name="T26" fmla="*/ 1263 w 2203"/>
                <a:gd name="T27" fmla="*/ 1425 h 1464"/>
                <a:gd name="T28" fmla="*/ 1248 w 2203"/>
                <a:gd name="T29" fmla="*/ 1394 h 1464"/>
                <a:gd name="T30" fmla="*/ 1229 w 2203"/>
                <a:gd name="T31" fmla="*/ 1348 h 1464"/>
                <a:gd name="T32" fmla="*/ 1130 w 2203"/>
                <a:gd name="T33" fmla="*/ 1359 h 1464"/>
                <a:gd name="T34" fmla="*/ 1099 w 2203"/>
                <a:gd name="T35" fmla="*/ 1391 h 1464"/>
                <a:gd name="T36" fmla="*/ 1092 w 2203"/>
                <a:gd name="T37" fmla="*/ 1377 h 1464"/>
                <a:gd name="T38" fmla="*/ 1007 w 2203"/>
                <a:gd name="T39" fmla="*/ 1373 h 1464"/>
                <a:gd name="T40" fmla="*/ 994 w 2203"/>
                <a:gd name="T41" fmla="*/ 1436 h 1464"/>
                <a:gd name="T42" fmla="*/ 985 w 2203"/>
                <a:gd name="T43" fmla="*/ 1394 h 1464"/>
                <a:gd name="T44" fmla="*/ 938 w 2203"/>
                <a:gd name="T45" fmla="*/ 1348 h 1464"/>
                <a:gd name="T46" fmla="*/ 956 w 2203"/>
                <a:gd name="T47" fmla="*/ 1336 h 1464"/>
                <a:gd name="T48" fmla="*/ 873 w 2203"/>
                <a:gd name="T49" fmla="*/ 1334 h 1464"/>
                <a:gd name="T50" fmla="*/ 855 w 2203"/>
                <a:gd name="T51" fmla="*/ 1434 h 1464"/>
                <a:gd name="T52" fmla="*/ 784 w 2203"/>
                <a:gd name="T53" fmla="*/ 1320 h 1464"/>
                <a:gd name="T54" fmla="*/ 751 w 2203"/>
                <a:gd name="T55" fmla="*/ 1389 h 1464"/>
                <a:gd name="T56" fmla="*/ 751 w 2203"/>
                <a:gd name="T57" fmla="*/ 1424 h 1464"/>
                <a:gd name="T58" fmla="*/ 710 w 2203"/>
                <a:gd name="T59" fmla="*/ 1374 h 1464"/>
                <a:gd name="T60" fmla="*/ 642 w 2203"/>
                <a:gd name="T61" fmla="*/ 1391 h 1464"/>
                <a:gd name="T62" fmla="*/ 703 w 2203"/>
                <a:gd name="T63" fmla="*/ 1403 h 1464"/>
                <a:gd name="T64" fmla="*/ 613 w 2203"/>
                <a:gd name="T65" fmla="*/ 1319 h 1464"/>
                <a:gd name="T66" fmla="*/ 573 w 2203"/>
                <a:gd name="T67" fmla="*/ 1348 h 1464"/>
                <a:gd name="T68" fmla="*/ 598 w 2203"/>
                <a:gd name="T69" fmla="*/ 1421 h 1464"/>
                <a:gd name="T70" fmla="*/ 561 w 2203"/>
                <a:gd name="T71" fmla="*/ 1348 h 1464"/>
                <a:gd name="T72" fmla="*/ 559 w 2203"/>
                <a:gd name="T73" fmla="*/ 1410 h 1464"/>
                <a:gd name="T74" fmla="*/ 533 w 2203"/>
                <a:gd name="T75" fmla="*/ 1399 h 1464"/>
                <a:gd name="T76" fmla="*/ 471 w 2203"/>
                <a:gd name="T77" fmla="*/ 1348 h 1464"/>
                <a:gd name="T78" fmla="*/ 488 w 2203"/>
                <a:gd name="T79" fmla="*/ 1319 h 1464"/>
                <a:gd name="T80" fmla="*/ 449 w 2203"/>
                <a:gd name="T81" fmla="*/ 1324 h 1464"/>
                <a:gd name="T82" fmla="*/ 463 w 2203"/>
                <a:gd name="T83" fmla="*/ 1434 h 1464"/>
                <a:gd name="T84" fmla="*/ 395 w 2203"/>
                <a:gd name="T85" fmla="*/ 1389 h 1464"/>
                <a:gd name="T86" fmla="*/ 411 w 2203"/>
                <a:gd name="T87" fmla="*/ 1416 h 1464"/>
                <a:gd name="T88" fmla="*/ 351 w 2203"/>
                <a:gd name="T89" fmla="*/ 1412 h 1464"/>
                <a:gd name="T90" fmla="*/ 411 w 2203"/>
                <a:gd name="T91" fmla="*/ 1367 h 1464"/>
                <a:gd name="T92" fmla="*/ 333 w 2203"/>
                <a:gd name="T93" fmla="*/ 1348 h 1464"/>
                <a:gd name="T94" fmla="*/ 333 w 2203"/>
                <a:gd name="T95" fmla="*/ 1435 h 1464"/>
                <a:gd name="T96" fmla="*/ 247 w 2203"/>
                <a:gd name="T97" fmla="*/ 1402 h 1464"/>
                <a:gd name="T98" fmla="*/ 298 w 2203"/>
                <a:gd name="T99" fmla="*/ 1351 h 1464"/>
                <a:gd name="T100" fmla="*/ 264 w 2203"/>
                <a:gd name="T101" fmla="*/ 1436 h 1464"/>
                <a:gd name="T102" fmla="*/ 434 w 2203"/>
                <a:gd name="T103" fmla="*/ 157 h 1464"/>
                <a:gd name="T104" fmla="*/ 1045 w 2203"/>
                <a:gd name="T105" fmla="*/ 630 h 1464"/>
                <a:gd name="T106" fmla="*/ 1212 w 2203"/>
                <a:gd name="T107" fmla="*/ 376 h 1464"/>
                <a:gd name="T108" fmla="*/ 790 w 2203"/>
                <a:gd name="T109" fmla="*/ 516 h 1464"/>
                <a:gd name="T110" fmla="*/ 281 w 2203"/>
                <a:gd name="T111" fmla="*/ 388 h 1464"/>
                <a:gd name="T112" fmla="*/ 284 w 2203"/>
                <a:gd name="T113" fmla="*/ 1086 h 1464"/>
                <a:gd name="T114" fmla="*/ 1592 w 2203"/>
                <a:gd name="T115" fmla="*/ 752 h 1464"/>
                <a:gd name="T116" fmla="*/ 1362 w 2203"/>
                <a:gd name="T117" fmla="*/ 1270 h 1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203" h="1464">
                  <a:moveTo>
                    <a:pt x="2042" y="1106"/>
                  </a:moveTo>
                  <a:lnTo>
                    <a:pt x="2042" y="1106"/>
                  </a:lnTo>
                  <a:lnTo>
                    <a:pt x="2053" y="1106"/>
                  </a:lnTo>
                  <a:cubicBezTo>
                    <a:pt x="2061" y="1106"/>
                    <a:pt x="2069" y="1105"/>
                    <a:pt x="2069" y="1095"/>
                  </a:cubicBezTo>
                  <a:cubicBezTo>
                    <a:pt x="2069" y="1087"/>
                    <a:pt x="2062" y="1086"/>
                    <a:pt x="2055" y="1086"/>
                  </a:cubicBezTo>
                  <a:lnTo>
                    <a:pt x="2042" y="1086"/>
                  </a:lnTo>
                  <a:lnTo>
                    <a:pt x="2042" y="1106"/>
                  </a:lnTo>
                  <a:lnTo>
                    <a:pt x="2042" y="1106"/>
                  </a:lnTo>
                  <a:close/>
                  <a:moveTo>
                    <a:pt x="2032" y="1077"/>
                  </a:moveTo>
                  <a:lnTo>
                    <a:pt x="2032" y="1077"/>
                  </a:lnTo>
                  <a:lnTo>
                    <a:pt x="2057" y="1077"/>
                  </a:lnTo>
                  <a:cubicBezTo>
                    <a:pt x="2072" y="1077"/>
                    <a:pt x="2079" y="1083"/>
                    <a:pt x="2079" y="1096"/>
                  </a:cubicBezTo>
                  <a:cubicBezTo>
                    <a:pt x="2079" y="1107"/>
                    <a:pt x="2072" y="1112"/>
                    <a:pt x="2063" y="1113"/>
                  </a:cubicBezTo>
                  <a:lnTo>
                    <a:pt x="2081" y="1142"/>
                  </a:lnTo>
                  <a:lnTo>
                    <a:pt x="2070" y="1142"/>
                  </a:lnTo>
                  <a:lnTo>
                    <a:pt x="2053" y="1114"/>
                  </a:lnTo>
                  <a:lnTo>
                    <a:pt x="2042" y="1114"/>
                  </a:lnTo>
                  <a:lnTo>
                    <a:pt x="2042" y="1142"/>
                  </a:lnTo>
                  <a:lnTo>
                    <a:pt x="2032" y="1142"/>
                  </a:lnTo>
                  <a:lnTo>
                    <a:pt x="2032" y="1077"/>
                  </a:lnTo>
                  <a:lnTo>
                    <a:pt x="2032" y="1077"/>
                  </a:lnTo>
                  <a:close/>
                  <a:moveTo>
                    <a:pt x="2054" y="1156"/>
                  </a:moveTo>
                  <a:lnTo>
                    <a:pt x="2054" y="1156"/>
                  </a:lnTo>
                  <a:cubicBezTo>
                    <a:pt x="2079" y="1156"/>
                    <a:pt x="2099" y="1136"/>
                    <a:pt x="2099" y="1109"/>
                  </a:cubicBezTo>
                  <a:cubicBezTo>
                    <a:pt x="2099" y="1083"/>
                    <a:pt x="2079" y="1063"/>
                    <a:pt x="2054" y="1063"/>
                  </a:cubicBezTo>
                  <a:cubicBezTo>
                    <a:pt x="2028" y="1063"/>
                    <a:pt x="2008" y="1083"/>
                    <a:pt x="2008" y="1109"/>
                  </a:cubicBezTo>
                  <a:cubicBezTo>
                    <a:pt x="2008" y="1136"/>
                    <a:pt x="2028" y="1156"/>
                    <a:pt x="2054" y="1156"/>
                  </a:cubicBezTo>
                  <a:lnTo>
                    <a:pt x="2054" y="1156"/>
                  </a:lnTo>
                  <a:close/>
                  <a:moveTo>
                    <a:pt x="2054" y="1055"/>
                  </a:moveTo>
                  <a:lnTo>
                    <a:pt x="2054" y="1055"/>
                  </a:lnTo>
                  <a:cubicBezTo>
                    <a:pt x="2084" y="1055"/>
                    <a:pt x="2109" y="1078"/>
                    <a:pt x="2109" y="1109"/>
                  </a:cubicBezTo>
                  <a:cubicBezTo>
                    <a:pt x="2109" y="1141"/>
                    <a:pt x="2084" y="1164"/>
                    <a:pt x="2054" y="1164"/>
                  </a:cubicBezTo>
                  <a:cubicBezTo>
                    <a:pt x="2024" y="1164"/>
                    <a:pt x="1998" y="1141"/>
                    <a:pt x="1998" y="1109"/>
                  </a:cubicBezTo>
                  <a:cubicBezTo>
                    <a:pt x="1998" y="1078"/>
                    <a:pt x="2024" y="1055"/>
                    <a:pt x="2054" y="1055"/>
                  </a:cubicBezTo>
                  <a:lnTo>
                    <a:pt x="2054" y="1055"/>
                  </a:lnTo>
                  <a:close/>
                  <a:moveTo>
                    <a:pt x="1504" y="1355"/>
                  </a:moveTo>
                  <a:lnTo>
                    <a:pt x="1504" y="1355"/>
                  </a:lnTo>
                  <a:lnTo>
                    <a:pt x="1503" y="1355"/>
                  </a:lnTo>
                  <a:lnTo>
                    <a:pt x="1491" y="1387"/>
                  </a:lnTo>
                  <a:lnTo>
                    <a:pt x="1486" y="1387"/>
                  </a:lnTo>
                  <a:lnTo>
                    <a:pt x="1474" y="1355"/>
                  </a:lnTo>
                  <a:lnTo>
                    <a:pt x="1473" y="1355"/>
                  </a:lnTo>
                  <a:lnTo>
                    <a:pt x="1473" y="1387"/>
                  </a:lnTo>
                  <a:lnTo>
                    <a:pt x="1465" y="1387"/>
                  </a:lnTo>
                  <a:lnTo>
                    <a:pt x="1465" y="1346"/>
                  </a:lnTo>
                  <a:lnTo>
                    <a:pt x="1477" y="1346"/>
                  </a:lnTo>
                  <a:lnTo>
                    <a:pt x="1489" y="1375"/>
                  </a:lnTo>
                  <a:lnTo>
                    <a:pt x="1500" y="1346"/>
                  </a:lnTo>
                  <a:lnTo>
                    <a:pt x="1512" y="1346"/>
                  </a:lnTo>
                  <a:lnTo>
                    <a:pt x="1512" y="1387"/>
                  </a:lnTo>
                  <a:lnTo>
                    <a:pt x="1504" y="1387"/>
                  </a:lnTo>
                  <a:lnTo>
                    <a:pt x="1504" y="1355"/>
                  </a:lnTo>
                  <a:lnTo>
                    <a:pt x="1504" y="1355"/>
                  </a:lnTo>
                  <a:close/>
                  <a:moveTo>
                    <a:pt x="1436" y="1353"/>
                  </a:moveTo>
                  <a:lnTo>
                    <a:pt x="1436" y="1353"/>
                  </a:lnTo>
                  <a:lnTo>
                    <a:pt x="1424" y="1353"/>
                  </a:lnTo>
                  <a:lnTo>
                    <a:pt x="1424" y="1346"/>
                  </a:lnTo>
                  <a:lnTo>
                    <a:pt x="1457" y="1346"/>
                  </a:lnTo>
                  <a:lnTo>
                    <a:pt x="1457" y="1353"/>
                  </a:lnTo>
                  <a:lnTo>
                    <a:pt x="1445" y="1353"/>
                  </a:lnTo>
                  <a:lnTo>
                    <a:pt x="1445" y="1387"/>
                  </a:lnTo>
                  <a:lnTo>
                    <a:pt x="1436" y="1387"/>
                  </a:lnTo>
                  <a:lnTo>
                    <a:pt x="1436" y="1353"/>
                  </a:lnTo>
                  <a:lnTo>
                    <a:pt x="1436" y="1353"/>
                  </a:lnTo>
                  <a:close/>
                  <a:moveTo>
                    <a:pt x="1407" y="1413"/>
                  </a:moveTo>
                  <a:lnTo>
                    <a:pt x="1407" y="1413"/>
                  </a:lnTo>
                  <a:lnTo>
                    <a:pt x="1425" y="1413"/>
                  </a:lnTo>
                  <a:lnTo>
                    <a:pt x="1425" y="1434"/>
                  </a:lnTo>
                  <a:lnTo>
                    <a:pt x="1407" y="1434"/>
                  </a:lnTo>
                  <a:lnTo>
                    <a:pt x="1407" y="1413"/>
                  </a:lnTo>
                  <a:close/>
                  <a:moveTo>
                    <a:pt x="1366" y="1348"/>
                  </a:moveTo>
                  <a:lnTo>
                    <a:pt x="1366" y="1348"/>
                  </a:lnTo>
                  <a:lnTo>
                    <a:pt x="1381" y="1413"/>
                  </a:lnTo>
                  <a:lnTo>
                    <a:pt x="1381" y="1413"/>
                  </a:lnTo>
                  <a:lnTo>
                    <a:pt x="1395" y="1348"/>
                  </a:lnTo>
                  <a:lnTo>
                    <a:pt x="1413" y="1348"/>
                  </a:lnTo>
                  <a:lnTo>
                    <a:pt x="1389" y="1437"/>
                  </a:lnTo>
                  <a:cubicBezTo>
                    <a:pt x="1383" y="1461"/>
                    <a:pt x="1377" y="1464"/>
                    <a:pt x="1359" y="1463"/>
                  </a:cubicBezTo>
                  <a:cubicBezTo>
                    <a:pt x="1357" y="1463"/>
                    <a:pt x="1355" y="1463"/>
                    <a:pt x="1353" y="1463"/>
                  </a:cubicBezTo>
                  <a:lnTo>
                    <a:pt x="1353" y="1449"/>
                  </a:lnTo>
                  <a:cubicBezTo>
                    <a:pt x="1355" y="1449"/>
                    <a:pt x="1356" y="1450"/>
                    <a:pt x="1358" y="1450"/>
                  </a:cubicBezTo>
                  <a:cubicBezTo>
                    <a:pt x="1364" y="1450"/>
                    <a:pt x="1368" y="1449"/>
                    <a:pt x="1370" y="1443"/>
                  </a:cubicBezTo>
                  <a:lnTo>
                    <a:pt x="1372" y="1436"/>
                  </a:lnTo>
                  <a:lnTo>
                    <a:pt x="1348" y="1348"/>
                  </a:lnTo>
                  <a:lnTo>
                    <a:pt x="1366" y="1348"/>
                  </a:lnTo>
                  <a:lnTo>
                    <a:pt x="1366" y="1348"/>
                  </a:lnTo>
                  <a:close/>
                  <a:moveTo>
                    <a:pt x="1303" y="1348"/>
                  </a:moveTo>
                  <a:lnTo>
                    <a:pt x="1303" y="1348"/>
                  </a:lnTo>
                  <a:lnTo>
                    <a:pt x="1321" y="1348"/>
                  </a:lnTo>
                  <a:lnTo>
                    <a:pt x="1321" y="1362"/>
                  </a:lnTo>
                  <a:lnTo>
                    <a:pt x="1321" y="1362"/>
                  </a:lnTo>
                  <a:cubicBezTo>
                    <a:pt x="1325" y="1352"/>
                    <a:pt x="1331" y="1346"/>
                    <a:pt x="1341" y="1346"/>
                  </a:cubicBezTo>
                  <a:cubicBezTo>
                    <a:pt x="1343" y="1346"/>
                    <a:pt x="1344" y="1347"/>
                    <a:pt x="1345" y="1347"/>
                  </a:cubicBezTo>
                  <a:lnTo>
                    <a:pt x="1345" y="1364"/>
                  </a:lnTo>
                  <a:cubicBezTo>
                    <a:pt x="1344" y="1364"/>
                    <a:pt x="1341" y="1363"/>
                    <a:pt x="1338" y="1363"/>
                  </a:cubicBezTo>
                  <a:cubicBezTo>
                    <a:pt x="1330" y="1363"/>
                    <a:pt x="1321" y="1367"/>
                    <a:pt x="1321" y="1383"/>
                  </a:cubicBezTo>
                  <a:lnTo>
                    <a:pt x="1321" y="1434"/>
                  </a:lnTo>
                  <a:lnTo>
                    <a:pt x="1303" y="1434"/>
                  </a:lnTo>
                  <a:lnTo>
                    <a:pt x="1303" y="1348"/>
                  </a:lnTo>
                  <a:lnTo>
                    <a:pt x="1303" y="1348"/>
                  </a:lnTo>
                  <a:close/>
                  <a:moveTo>
                    <a:pt x="1276" y="1382"/>
                  </a:moveTo>
                  <a:lnTo>
                    <a:pt x="1276" y="1382"/>
                  </a:lnTo>
                  <a:lnTo>
                    <a:pt x="1276" y="1377"/>
                  </a:lnTo>
                  <a:cubicBezTo>
                    <a:pt x="1276" y="1366"/>
                    <a:pt x="1272" y="1358"/>
                    <a:pt x="1263" y="1358"/>
                  </a:cubicBezTo>
                  <a:cubicBezTo>
                    <a:pt x="1252" y="1358"/>
                    <a:pt x="1248" y="1369"/>
                    <a:pt x="1248" y="1380"/>
                  </a:cubicBezTo>
                  <a:lnTo>
                    <a:pt x="1248" y="1382"/>
                  </a:lnTo>
                  <a:lnTo>
                    <a:pt x="1276" y="1382"/>
                  </a:lnTo>
                  <a:lnTo>
                    <a:pt x="1276" y="1382"/>
                  </a:lnTo>
                  <a:close/>
                  <a:moveTo>
                    <a:pt x="1248" y="1394"/>
                  </a:moveTo>
                  <a:lnTo>
                    <a:pt x="1248" y="1394"/>
                  </a:lnTo>
                  <a:lnTo>
                    <a:pt x="1248" y="1398"/>
                  </a:lnTo>
                  <a:cubicBezTo>
                    <a:pt x="1248" y="1410"/>
                    <a:pt x="1250" y="1425"/>
                    <a:pt x="1263" y="1425"/>
                  </a:cubicBezTo>
                  <a:cubicBezTo>
                    <a:pt x="1275" y="1425"/>
                    <a:pt x="1276" y="1411"/>
                    <a:pt x="1276" y="1405"/>
                  </a:cubicBezTo>
                  <a:lnTo>
                    <a:pt x="1293" y="1405"/>
                  </a:lnTo>
                  <a:cubicBezTo>
                    <a:pt x="1293" y="1424"/>
                    <a:pt x="1281" y="1436"/>
                    <a:pt x="1262" y="1436"/>
                  </a:cubicBezTo>
                  <a:cubicBezTo>
                    <a:pt x="1248" y="1436"/>
                    <a:pt x="1231" y="1432"/>
                    <a:pt x="1231" y="1393"/>
                  </a:cubicBezTo>
                  <a:cubicBezTo>
                    <a:pt x="1231" y="1370"/>
                    <a:pt x="1236" y="1346"/>
                    <a:pt x="1263" y="1346"/>
                  </a:cubicBezTo>
                  <a:cubicBezTo>
                    <a:pt x="1287" y="1346"/>
                    <a:pt x="1293" y="1361"/>
                    <a:pt x="1293" y="1384"/>
                  </a:cubicBezTo>
                  <a:lnTo>
                    <a:pt x="1293" y="1394"/>
                  </a:lnTo>
                  <a:lnTo>
                    <a:pt x="1248" y="1394"/>
                  </a:lnTo>
                  <a:lnTo>
                    <a:pt x="1248" y="1394"/>
                  </a:lnTo>
                  <a:close/>
                  <a:moveTo>
                    <a:pt x="1163" y="1348"/>
                  </a:moveTo>
                  <a:lnTo>
                    <a:pt x="1163" y="1348"/>
                  </a:lnTo>
                  <a:lnTo>
                    <a:pt x="1182" y="1348"/>
                  </a:lnTo>
                  <a:lnTo>
                    <a:pt x="1197" y="1416"/>
                  </a:lnTo>
                  <a:lnTo>
                    <a:pt x="1197" y="1416"/>
                  </a:lnTo>
                  <a:lnTo>
                    <a:pt x="1210" y="1348"/>
                  </a:lnTo>
                  <a:lnTo>
                    <a:pt x="1229" y="1348"/>
                  </a:lnTo>
                  <a:lnTo>
                    <a:pt x="1206" y="1434"/>
                  </a:lnTo>
                  <a:lnTo>
                    <a:pt x="1186" y="1434"/>
                  </a:lnTo>
                  <a:lnTo>
                    <a:pt x="1163" y="1348"/>
                  </a:lnTo>
                  <a:lnTo>
                    <a:pt x="1163" y="1348"/>
                  </a:lnTo>
                  <a:close/>
                  <a:moveTo>
                    <a:pt x="1130" y="1424"/>
                  </a:moveTo>
                  <a:lnTo>
                    <a:pt x="1130" y="1424"/>
                  </a:lnTo>
                  <a:cubicBezTo>
                    <a:pt x="1143" y="1424"/>
                    <a:pt x="1145" y="1413"/>
                    <a:pt x="1145" y="1391"/>
                  </a:cubicBezTo>
                  <a:cubicBezTo>
                    <a:pt x="1145" y="1372"/>
                    <a:pt x="1143" y="1359"/>
                    <a:pt x="1130" y="1359"/>
                  </a:cubicBezTo>
                  <a:cubicBezTo>
                    <a:pt x="1118" y="1359"/>
                    <a:pt x="1116" y="1372"/>
                    <a:pt x="1116" y="1391"/>
                  </a:cubicBezTo>
                  <a:cubicBezTo>
                    <a:pt x="1116" y="1413"/>
                    <a:pt x="1118" y="1424"/>
                    <a:pt x="1130" y="1424"/>
                  </a:cubicBezTo>
                  <a:lnTo>
                    <a:pt x="1130" y="1424"/>
                  </a:lnTo>
                  <a:close/>
                  <a:moveTo>
                    <a:pt x="1130" y="1346"/>
                  </a:moveTo>
                  <a:lnTo>
                    <a:pt x="1130" y="1346"/>
                  </a:lnTo>
                  <a:cubicBezTo>
                    <a:pt x="1155" y="1346"/>
                    <a:pt x="1163" y="1365"/>
                    <a:pt x="1163" y="1391"/>
                  </a:cubicBezTo>
                  <a:cubicBezTo>
                    <a:pt x="1163" y="1418"/>
                    <a:pt x="1154" y="1436"/>
                    <a:pt x="1130" y="1436"/>
                  </a:cubicBezTo>
                  <a:cubicBezTo>
                    <a:pt x="1107" y="1436"/>
                    <a:pt x="1099" y="1418"/>
                    <a:pt x="1099" y="1391"/>
                  </a:cubicBezTo>
                  <a:cubicBezTo>
                    <a:pt x="1099" y="1365"/>
                    <a:pt x="1106" y="1346"/>
                    <a:pt x="1130" y="1346"/>
                  </a:cubicBezTo>
                  <a:lnTo>
                    <a:pt x="1130" y="1346"/>
                  </a:lnTo>
                  <a:close/>
                  <a:moveTo>
                    <a:pt x="1092" y="1403"/>
                  </a:moveTo>
                  <a:lnTo>
                    <a:pt x="1092" y="1403"/>
                  </a:lnTo>
                  <a:cubicBezTo>
                    <a:pt x="1090" y="1423"/>
                    <a:pt x="1083" y="1436"/>
                    <a:pt x="1062" y="1436"/>
                  </a:cubicBezTo>
                  <a:cubicBezTo>
                    <a:pt x="1037" y="1436"/>
                    <a:pt x="1030" y="1418"/>
                    <a:pt x="1030" y="1391"/>
                  </a:cubicBezTo>
                  <a:cubicBezTo>
                    <a:pt x="1030" y="1365"/>
                    <a:pt x="1037" y="1346"/>
                    <a:pt x="1062" y="1346"/>
                  </a:cubicBezTo>
                  <a:cubicBezTo>
                    <a:pt x="1088" y="1346"/>
                    <a:pt x="1092" y="1366"/>
                    <a:pt x="1092" y="1377"/>
                  </a:cubicBezTo>
                  <a:lnTo>
                    <a:pt x="1075" y="1377"/>
                  </a:lnTo>
                  <a:cubicBezTo>
                    <a:pt x="1075" y="1369"/>
                    <a:pt x="1072" y="1359"/>
                    <a:pt x="1062" y="1359"/>
                  </a:cubicBezTo>
                  <a:cubicBezTo>
                    <a:pt x="1050" y="1359"/>
                    <a:pt x="1048" y="1372"/>
                    <a:pt x="1048" y="1391"/>
                  </a:cubicBezTo>
                  <a:cubicBezTo>
                    <a:pt x="1048" y="1410"/>
                    <a:pt x="1050" y="1424"/>
                    <a:pt x="1062" y="1424"/>
                  </a:cubicBezTo>
                  <a:cubicBezTo>
                    <a:pt x="1072" y="1424"/>
                    <a:pt x="1075" y="1416"/>
                    <a:pt x="1075" y="1403"/>
                  </a:cubicBezTo>
                  <a:lnTo>
                    <a:pt x="1092" y="1403"/>
                  </a:lnTo>
                  <a:lnTo>
                    <a:pt x="1092" y="1403"/>
                  </a:lnTo>
                  <a:close/>
                  <a:moveTo>
                    <a:pt x="1007" y="1373"/>
                  </a:moveTo>
                  <a:lnTo>
                    <a:pt x="1007" y="1373"/>
                  </a:lnTo>
                  <a:lnTo>
                    <a:pt x="1007" y="1371"/>
                  </a:lnTo>
                  <a:cubicBezTo>
                    <a:pt x="1007" y="1364"/>
                    <a:pt x="1004" y="1358"/>
                    <a:pt x="995" y="1358"/>
                  </a:cubicBezTo>
                  <a:cubicBezTo>
                    <a:pt x="988" y="1358"/>
                    <a:pt x="983" y="1361"/>
                    <a:pt x="983" y="1369"/>
                  </a:cubicBezTo>
                  <a:cubicBezTo>
                    <a:pt x="983" y="1376"/>
                    <a:pt x="986" y="1379"/>
                    <a:pt x="995" y="1382"/>
                  </a:cubicBezTo>
                  <a:lnTo>
                    <a:pt x="1006" y="1386"/>
                  </a:lnTo>
                  <a:cubicBezTo>
                    <a:pt x="1019" y="1390"/>
                    <a:pt x="1025" y="1397"/>
                    <a:pt x="1025" y="1410"/>
                  </a:cubicBezTo>
                  <a:cubicBezTo>
                    <a:pt x="1025" y="1429"/>
                    <a:pt x="1011" y="1436"/>
                    <a:pt x="994" y="1436"/>
                  </a:cubicBezTo>
                  <a:cubicBezTo>
                    <a:pt x="972" y="1436"/>
                    <a:pt x="966" y="1426"/>
                    <a:pt x="966" y="1410"/>
                  </a:cubicBezTo>
                  <a:lnTo>
                    <a:pt x="966" y="1407"/>
                  </a:lnTo>
                  <a:lnTo>
                    <a:pt x="981" y="1407"/>
                  </a:lnTo>
                  <a:lnTo>
                    <a:pt x="981" y="1409"/>
                  </a:lnTo>
                  <a:cubicBezTo>
                    <a:pt x="981" y="1419"/>
                    <a:pt x="985" y="1425"/>
                    <a:pt x="995" y="1425"/>
                  </a:cubicBezTo>
                  <a:cubicBezTo>
                    <a:pt x="1004" y="1425"/>
                    <a:pt x="1009" y="1420"/>
                    <a:pt x="1009" y="1412"/>
                  </a:cubicBezTo>
                  <a:cubicBezTo>
                    <a:pt x="1009" y="1406"/>
                    <a:pt x="1005" y="1401"/>
                    <a:pt x="999" y="1399"/>
                  </a:cubicBezTo>
                  <a:lnTo>
                    <a:pt x="985" y="1394"/>
                  </a:lnTo>
                  <a:cubicBezTo>
                    <a:pt x="972" y="1390"/>
                    <a:pt x="967" y="1383"/>
                    <a:pt x="967" y="1370"/>
                  </a:cubicBezTo>
                  <a:cubicBezTo>
                    <a:pt x="967" y="1354"/>
                    <a:pt x="978" y="1346"/>
                    <a:pt x="996" y="1346"/>
                  </a:cubicBezTo>
                  <a:cubicBezTo>
                    <a:pt x="1018" y="1346"/>
                    <a:pt x="1023" y="1359"/>
                    <a:pt x="1023" y="1370"/>
                  </a:cubicBezTo>
                  <a:lnTo>
                    <a:pt x="1023" y="1373"/>
                  </a:lnTo>
                  <a:lnTo>
                    <a:pt x="1007" y="1373"/>
                  </a:lnTo>
                  <a:lnTo>
                    <a:pt x="1007" y="1373"/>
                  </a:lnTo>
                  <a:close/>
                  <a:moveTo>
                    <a:pt x="938" y="1348"/>
                  </a:moveTo>
                  <a:lnTo>
                    <a:pt x="938" y="1348"/>
                  </a:lnTo>
                  <a:lnTo>
                    <a:pt x="956" y="1348"/>
                  </a:lnTo>
                  <a:lnTo>
                    <a:pt x="956" y="1434"/>
                  </a:lnTo>
                  <a:lnTo>
                    <a:pt x="938" y="1434"/>
                  </a:lnTo>
                  <a:lnTo>
                    <a:pt x="938" y="1348"/>
                  </a:lnTo>
                  <a:close/>
                  <a:moveTo>
                    <a:pt x="938" y="1319"/>
                  </a:moveTo>
                  <a:lnTo>
                    <a:pt x="938" y="1319"/>
                  </a:lnTo>
                  <a:lnTo>
                    <a:pt x="956" y="1319"/>
                  </a:lnTo>
                  <a:lnTo>
                    <a:pt x="956" y="1336"/>
                  </a:lnTo>
                  <a:lnTo>
                    <a:pt x="938" y="1336"/>
                  </a:lnTo>
                  <a:lnTo>
                    <a:pt x="938" y="1319"/>
                  </a:lnTo>
                  <a:close/>
                  <a:moveTo>
                    <a:pt x="873" y="1420"/>
                  </a:moveTo>
                  <a:lnTo>
                    <a:pt x="873" y="1420"/>
                  </a:lnTo>
                  <a:lnTo>
                    <a:pt x="888" y="1420"/>
                  </a:lnTo>
                  <a:cubicBezTo>
                    <a:pt x="903" y="1420"/>
                    <a:pt x="909" y="1411"/>
                    <a:pt x="909" y="1377"/>
                  </a:cubicBezTo>
                  <a:cubicBezTo>
                    <a:pt x="909" y="1345"/>
                    <a:pt x="904" y="1334"/>
                    <a:pt x="888" y="1334"/>
                  </a:cubicBezTo>
                  <a:lnTo>
                    <a:pt x="873" y="1334"/>
                  </a:lnTo>
                  <a:lnTo>
                    <a:pt x="873" y="1420"/>
                  </a:lnTo>
                  <a:lnTo>
                    <a:pt x="873" y="1420"/>
                  </a:lnTo>
                  <a:close/>
                  <a:moveTo>
                    <a:pt x="855" y="1320"/>
                  </a:moveTo>
                  <a:lnTo>
                    <a:pt x="855" y="1320"/>
                  </a:lnTo>
                  <a:lnTo>
                    <a:pt x="887" y="1320"/>
                  </a:lnTo>
                  <a:cubicBezTo>
                    <a:pt x="923" y="1320"/>
                    <a:pt x="928" y="1344"/>
                    <a:pt x="928" y="1377"/>
                  </a:cubicBezTo>
                  <a:cubicBezTo>
                    <a:pt x="928" y="1411"/>
                    <a:pt x="923" y="1434"/>
                    <a:pt x="887" y="1434"/>
                  </a:cubicBezTo>
                  <a:lnTo>
                    <a:pt x="855" y="1434"/>
                  </a:lnTo>
                  <a:lnTo>
                    <a:pt x="855" y="1320"/>
                  </a:lnTo>
                  <a:lnTo>
                    <a:pt x="855" y="1320"/>
                  </a:lnTo>
                  <a:close/>
                  <a:moveTo>
                    <a:pt x="784" y="1320"/>
                  </a:moveTo>
                  <a:lnTo>
                    <a:pt x="784" y="1320"/>
                  </a:lnTo>
                  <a:lnTo>
                    <a:pt x="801" y="1320"/>
                  </a:lnTo>
                  <a:lnTo>
                    <a:pt x="801" y="1434"/>
                  </a:lnTo>
                  <a:lnTo>
                    <a:pt x="784" y="1434"/>
                  </a:lnTo>
                  <a:lnTo>
                    <a:pt x="784" y="1320"/>
                  </a:lnTo>
                  <a:close/>
                  <a:moveTo>
                    <a:pt x="751" y="1389"/>
                  </a:moveTo>
                  <a:lnTo>
                    <a:pt x="751" y="1389"/>
                  </a:lnTo>
                  <a:cubicBezTo>
                    <a:pt x="746" y="1392"/>
                    <a:pt x="737" y="1394"/>
                    <a:pt x="732" y="1397"/>
                  </a:cubicBezTo>
                  <a:cubicBezTo>
                    <a:pt x="727" y="1399"/>
                    <a:pt x="725" y="1404"/>
                    <a:pt x="725" y="1411"/>
                  </a:cubicBezTo>
                  <a:cubicBezTo>
                    <a:pt x="725" y="1418"/>
                    <a:pt x="728" y="1424"/>
                    <a:pt x="735" y="1424"/>
                  </a:cubicBezTo>
                  <a:cubicBezTo>
                    <a:pt x="746" y="1424"/>
                    <a:pt x="751" y="1416"/>
                    <a:pt x="751" y="1403"/>
                  </a:cubicBezTo>
                  <a:lnTo>
                    <a:pt x="751" y="1389"/>
                  </a:lnTo>
                  <a:lnTo>
                    <a:pt x="751" y="1389"/>
                  </a:lnTo>
                  <a:close/>
                  <a:moveTo>
                    <a:pt x="767" y="1416"/>
                  </a:moveTo>
                  <a:lnTo>
                    <a:pt x="767" y="1416"/>
                  </a:lnTo>
                  <a:cubicBezTo>
                    <a:pt x="767" y="1420"/>
                    <a:pt x="769" y="1422"/>
                    <a:pt x="771" y="1422"/>
                  </a:cubicBezTo>
                  <a:cubicBezTo>
                    <a:pt x="773" y="1422"/>
                    <a:pt x="774" y="1422"/>
                    <a:pt x="774" y="1422"/>
                  </a:cubicBezTo>
                  <a:lnTo>
                    <a:pt x="774" y="1433"/>
                  </a:lnTo>
                  <a:cubicBezTo>
                    <a:pt x="772" y="1434"/>
                    <a:pt x="769" y="1435"/>
                    <a:pt x="766" y="1435"/>
                  </a:cubicBezTo>
                  <a:cubicBezTo>
                    <a:pt x="758" y="1435"/>
                    <a:pt x="752" y="1432"/>
                    <a:pt x="751" y="1424"/>
                  </a:cubicBezTo>
                  <a:lnTo>
                    <a:pt x="751" y="1424"/>
                  </a:lnTo>
                  <a:cubicBezTo>
                    <a:pt x="746" y="1432"/>
                    <a:pt x="740" y="1436"/>
                    <a:pt x="730" y="1436"/>
                  </a:cubicBezTo>
                  <a:cubicBezTo>
                    <a:pt x="716" y="1436"/>
                    <a:pt x="707" y="1429"/>
                    <a:pt x="707" y="1412"/>
                  </a:cubicBezTo>
                  <a:cubicBezTo>
                    <a:pt x="707" y="1393"/>
                    <a:pt x="716" y="1389"/>
                    <a:pt x="727" y="1385"/>
                  </a:cubicBezTo>
                  <a:lnTo>
                    <a:pt x="741" y="1382"/>
                  </a:lnTo>
                  <a:cubicBezTo>
                    <a:pt x="747" y="1380"/>
                    <a:pt x="751" y="1378"/>
                    <a:pt x="751" y="1371"/>
                  </a:cubicBezTo>
                  <a:cubicBezTo>
                    <a:pt x="751" y="1363"/>
                    <a:pt x="748" y="1358"/>
                    <a:pt x="739" y="1358"/>
                  </a:cubicBezTo>
                  <a:cubicBezTo>
                    <a:pt x="727" y="1358"/>
                    <a:pt x="726" y="1366"/>
                    <a:pt x="726" y="1374"/>
                  </a:cubicBezTo>
                  <a:lnTo>
                    <a:pt x="710" y="1374"/>
                  </a:lnTo>
                  <a:cubicBezTo>
                    <a:pt x="710" y="1356"/>
                    <a:pt x="717" y="1346"/>
                    <a:pt x="740" y="1346"/>
                  </a:cubicBezTo>
                  <a:cubicBezTo>
                    <a:pt x="755" y="1346"/>
                    <a:pt x="767" y="1352"/>
                    <a:pt x="767" y="1367"/>
                  </a:cubicBezTo>
                  <a:lnTo>
                    <a:pt x="767" y="1416"/>
                  </a:lnTo>
                  <a:lnTo>
                    <a:pt x="767" y="1416"/>
                  </a:lnTo>
                  <a:close/>
                  <a:moveTo>
                    <a:pt x="703" y="1403"/>
                  </a:moveTo>
                  <a:lnTo>
                    <a:pt x="703" y="1403"/>
                  </a:lnTo>
                  <a:cubicBezTo>
                    <a:pt x="702" y="1423"/>
                    <a:pt x="695" y="1436"/>
                    <a:pt x="674" y="1436"/>
                  </a:cubicBezTo>
                  <a:cubicBezTo>
                    <a:pt x="649" y="1436"/>
                    <a:pt x="642" y="1418"/>
                    <a:pt x="642" y="1391"/>
                  </a:cubicBezTo>
                  <a:cubicBezTo>
                    <a:pt x="642" y="1365"/>
                    <a:pt x="649" y="1346"/>
                    <a:pt x="674" y="1346"/>
                  </a:cubicBezTo>
                  <a:cubicBezTo>
                    <a:pt x="699" y="1346"/>
                    <a:pt x="703" y="1366"/>
                    <a:pt x="703" y="1377"/>
                  </a:cubicBezTo>
                  <a:lnTo>
                    <a:pt x="686" y="1377"/>
                  </a:lnTo>
                  <a:cubicBezTo>
                    <a:pt x="686" y="1369"/>
                    <a:pt x="684" y="1359"/>
                    <a:pt x="674" y="1359"/>
                  </a:cubicBezTo>
                  <a:cubicBezTo>
                    <a:pt x="661" y="1359"/>
                    <a:pt x="659" y="1372"/>
                    <a:pt x="659" y="1391"/>
                  </a:cubicBezTo>
                  <a:cubicBezTo>
                    <a:pt x="659" y="1410"/>
                    <a:pt x="661" y="1424"/>
                    <a:pt x="674" y="1424"/>
                  </a:cubicBezTo>
                  <a:cubicBezTo>
                    <a:pt x="683" y="1424"/>
                    <a:pt x="687" y="1416"/>
                    <a:pt x="687" y="1403"/>
                  </a:cubicBezTo>
                  <a:lnTo>
                    <a:pt x="703" y="1403"/>
                  </a:lnTo>
                  <a:lnTo>
                    <a:pt x="703" y="1403"/>
                  </a:lnTo>
                  <a:close/>
                  <a:moveTo>
                    <a:pt x="613" y="1348"/>
                  </a:moveTo>
                  <a:lnTo>
                    <a:pt x="613" y="1348"/>
                  </a:lnTo>
                  <a:lnTo>
                    <a:pt x="630" y="1348"/>
                  </a:lnTo>
                  <a:lnTo>
                    <a:pt x="630" y="1434"/>
                  </a:lnTo>
                  <a:lnTo>
                    <a:pt x="613" y="1434"/>
                  </a:lnTo>
                  <a:lnTo>
                    <a:pt x="613" y="1348"/>
                  </a:lnTo>
                  <a:close/>
                  <a:moveTo>
                    <a:pt x="613" y="1319"/>
                  </a:moveTo>
                  <a:lnTo>
                    <a:pt x="613" y="1319"/>
                  </a:lnTo>
                  <a:lnTo>
                    <a:pt x="630" y="1319"/>
                  </a:lnTo>
                  <a:lnTo>
                    <a:pt x="630" y="1336"/>
                  </a:lnTo>
                  <a:lnTo>
                    <a:pt x="613" y="1336"/>
                  </a:lnTo>
                  <a:lnTo>
                    <a:pt x="613" y="1319"/>
                  </a:lnTo>
                  <a:close/>
                  <a:moveTo>
                    <a:pt x="561" y="1348"/>
                  </a:moveTo>
                  <a:lnTo>
                    <a:pt x="561" y="1348"/>
                  </a:lnTo>
                  <a:lnTo>
                    <a:pt x="573" y="1348"/>
                  </a:lnTo>
                  <a:lnTo>
                    <a:pt x="573" y="1324"/>
                  </a:lnTo>
                  <a:lnTo>
                    <a:pt x="590" y="1324"/>
                  </a:lnTo>
                  <a:lnTo>
                    <a:pt x="590" y="1348"/>
                  </a:lnTo>
                  <a:lnTo>
                    <a:pt x="604" y="1348"/>
                  </a:lnTo>
                  <a:lnTo>
                    <a:pt x="604" y="1361"/>
                  </a:lnTo>
                  <a:lnTo>
                    <a:pt x="590" y="1361"/>
                  </a:lnTo>
                  <a:lnTo>
                    <a:pt x="590" y="1412"/>
                  </a:lnTo>
                  <a:cubicBezTo>
                    <a:pt x="590" y="1419"/>
                    <a:pt x="592" y="1421"/>
                    <a:pt x="598" y="1421"/>
                  </a:cubicBezTo>
                  <a:cubicBezTo>
                    <a:pt x="601" y="1421"/>
                    <a:pt x="603" y="1421"/>
                    <a:pt x="604" y="1421"/>
                  </a:cubicBezTo>
                  <a:lnTo>
                    <a:pt x="604" y="1434"/>
                  </a:lnTo>
                  <a:cubicBezTo>
                    <a:pt x="601" y="1435"/>
                    <a:pt x="596" y="1435"/>
                    <a:pt x="591" y="1435"/>
                  </a:cubicBezTo>
                  <a:cubicBezTo>
                    <a:pt x="579" y="1435"/>
                    <a:pt x="573" y="1432"/>
                    <a:pt x="573" y="1414"/>
                  </a:cubicBezTo>
                  <a:lnTo>
                    <a:pt x="573" y="1361"/>
                  </a:lnTo>
                  <a:lnTo>
                    <a:pt x="561" y="1361"/>
                  </a:lnTo>
                  <a:lnTo>
                    <a:pt x="561" y="1348"/>
                  </a:lnTo>
                  <a:lnTo>
                    <a:pt x="561" y="1348"/>
                  </a:lnTo>
                  <a:close/>
                  <a:moveTo>
                    <a:pt x="541" y="1373"/>
                  </a:moveTo>
                  <a:lnTo>
                    <a:pt x="541" y="1373"/>
                  </a:lnTo>
                  <a:lnTo>
                    <a:pt x="541" y="1371"/>
                  </a:lnTo>
                  <a:cubicBezTo>
                    <a:pt x="541" y="1364"/>
                    <a:pt x="538" y="1358"/>
                    <a:pt x="529" y="1358"/>
                  </a:cubicBezTo>
                  <a:cubicBezTo>
                    <a:pt x="523" y="1358"/>
                    <a:pt x="517" y="1361"/>
                    <a:pt x="517" y="1369"/>
                  </a:cubicBezTo>
                  <a:cubicBezTo>
                    <a:pt x="517" y="1376"/>
                    <a:pt x="520" y="1379"/>
                    <a:pt x="529" y="1382"/>
                  </a:cubicBezTo>
                  <a:lnTo>
                    <a:pt x="540" y="1386"/>
                  </a:lnTo>
                  <a:cubicBezTo>
                    <a:pt x="553" y="1390"/>
                    <a:pt x="559" y="1397"/>
                    <a:pt x="559" y="1410"/>
                  </a:cubicBezTo>
                  <a:cubicBezTo>
                    <a:pt x="559" y="1429"/>
                    <a:pt x="546" y="1436"/>
                    <a:pt x="528" y="1436"/>
                  </a:cubicBezTo>
                  <a:cubicBezTo>
                    <a:pt x="507" y="1436"/>
                    <a:pt x="500" y="1426"/>
                    <a:pt x="500" y="1410"/>
                  </a:cubicBezTo>
                  <a:lnTo>
                    <a:pt x="500" y="1407"/>
                  </a:lnTo>
                  <a:lnTo>
                    <a:pt x="515" y="1407"/>
                  </a:lnTo>
                  <a:lnTo>
                    <a:pt x="515" y="1409"/>
                  </a:lnTo>
                  <a:cubicBezTo>
                    <a:pt x="515" y="1419"/>
                    <a:pt x="519" y="1425"/>
                    <a:pt x="529" y="1425"/>
                  </a:cubicBezTo>
                  <a:cubicBezTo>
                    <a:pt x="538" y="1425"/>
                    <a:pt x="543" y="1420"/>
                    <a:pt x="543" y="1412"/>
                  </a:cubicBezTo>
                  <a:cubicBezTo>
                    <a:pt x="543" y="1406"/>
                    <a:pt x="539" y="1401"/>
                    <a:pt x="533" y="1399"/>
                  </a:cubicBezTo>
                  <a:lnTo>
                    <a:pt x="519" y="1394"/>
                  </a:lnTo>
                  <a:cubicBezTo>
                    <a:pt x="506" y="1390"/>
                    <a:pt x="501" y="1383"/>
                    <a:pt x="501" y="1370"/>
                  </a:cubicBezTo>
                  <a:cubicBezTo>
                    <a:pt x="501" y="1354"/>
                    <a:pt x="513" y="1346"/>
                    <a:pt x="530" y="1346"/>
                  </a:cubicBezTo>
                  <a:cubicBezTo>
                    <a:pt x="552" y="1346"/>
                    <a:pt x="557" y="1359"/>
                    <a:pt x="557" y="1370"/>
                  </a:cubicBezTo>
                  <a:lnTo>
                    <a:pt x="557" y="1373"/>
                  </a:lnTo>
                  <a:lnTo>
                    <a:pt x="541" y="1373"/>
                  </a:lnTo>
                  <a:lnTo>
                    <a:pt x="541" y="1373"/>
                  </a:lnTo>
                  <a:close/>
                  <a:moveTo>
                    <a:pt x="471" y="1348"/>
                  </a:moveTo>
                  <a:lnTo>
                    <a:pt x="471" y="1348"/>
                  </a:lnTo>
                  <a:lnTo>
                    <a:pt x="488" y="1348"/>
                  </a:lnTo>
                  <a:lnTo>
                    <a:pt x="488" y="1434"/>
                  </a:lnTo>
                  <a:lnTo>
                    <a:pt x="471" y="1434"/>
                  </a:lnTo>
                  <a:lnTo>
                    <a:pt x="471" y="1348"/>
                  </a:lnTo>
                  <a:close/>
                  <a:moveTo>
                    <a:pt x="471" y="1319"/>
                  </a:moveTo>
                  <a:lnTo>
                    <a:pt x="471" y="1319"/>
                  </a:lnTo>
                  <a:lnTo>
                    <a:pt x="488" y="1319"/>
                  </a:lnTo>
                  <a:lnTo>
                    <a:pt x="488" y="1336"/>
                  </a:lnTo>
                  <a:lnTo>
                    <a:pt x="471" y="1336"/>
                  </a:lnTo>
                  <a:lnTo>
                    <a:pt x="471" y="1319"/>
                  </a:lnTo>
                  <a:close/>
                  <a:moveTo>
                    <a:pt x="420" y="1348"/>
                  </a:moveTo>
                  <a:lnTo>
                    <a:pt x="420" y="1348"/>
                  </a:lnTo>
                  <a:lnTo>
                    <a:pt x="432" y="1348"/>
                  </a:lnTo>
                  <a:lnTo>
                    <a:pt x="432" y="1324"/>
                  </a:lnTo>
                  <a:lnTo>
                    <a:pt x="449" y="1324"/>
                  </a:lnTo>
                  <a:lnTo>
                    <a:pt x="449" y="1348"/>
                  </a:lnTo>
                  <a:lnTo>
                    <a:pt x="463" y="1348"/>
                  </a:lnTo>
                  <a:lnTo>
                    <a:pt x="463" y="1361"/>
                  </a:lnTo>
                  <a:lnTo>
                    <a:pt x="449" y="1361"/>
                  </a:lnTo>
                  <a:lnTo>
                    <a:pt x="449" y="1412"/>
                  </a:lnTo>
                  <a:cubicBezTo>
                    <a:pt x="449" y="1419"/>
                    <a:pt x="451" y="1421"/>
                    <a:pt x="457" y="1421"/>
                  </a:cubicBezTo>
                  <a:cubicBezTo>
                    <a:pt x="459" y="1421"/>
                    <a:pt x="461" y="1421"/>
                    <a:pt x="463" y="1421"/>
                  </a:cubicBezTo>
                  <a:lnTo>
                    <a:pt x="463" y="1434"/>
                  </a:lnTo>
                  <a:cubicBezTo>
                    <a:pt x="459" y="1435"/>
                    <a:pt x="454" y="1435"/>
                    <a:pt x="449" y="1435"/>
                  </a:cubicBezTo>
                  <a:cubicBezTo>
                    <a:pt x="437" y="1435"/>
                    <a:pt x="432" y="1432"/>
                    <a:pt x="432" y="1414"/>
                  </a:cubicBezTo>
                  <a:lnTo>
                    <a:pt x="432" y="1361"/>
                  </a:lnTo>
                  <a:lnTo>
                    <a:pt x="420" y="1361"/>
                  </a:lnTo>
                  <a:lnTo>
                    <a:pt x="420" y="1348"/>
                  </a:lnTo>
                  <a:lnTo>
                    <a:pt x="420" y="1348"/>
                  </a:lnTo>
                  <a:close/>
                  <a:moveTo>
                    <a:pt x="395" y="1389"/>
                  </a:moveTo>
                  <a:lnTo>
                    <a:pt x="395" y="1389"/>
                  </a:lnTo>
                  <a:cubicBezTo>
                    <a:pt x="390" y="1392"/>
                    <a:pt x="381" y="1394"/>
                    <a:pt x="376" y="1397"/>
                  </a:cubicBezTo>
                  <a:cubicBezTo>
                    <a:pt x="371" y="1399"/>
                    <a:pt x="369" y="1404"/>
                    <a:pt x="369" y="1411"/>
                  </a:cubicBezTo>
                  <a:cubicBezTo>
                    <a:pt x="369" y="1418"/>
                    <a:pt x="372" y="1424"/>
                    <a:pt x="379" y="1424"/>
                  </a:cubicBezTo>
                  <a:cubicBezTo>
                    <a:pt x="390" y="1424"/>
                    <a:pt x="395" y="1416"/>
                    <a:pt x="395" y="1403"/>
                  </a:cubicBezTo>
                  <a:lnTo>
                    <a:pt x="395" y="1389"/>
                  </a:lnTo>
                  <a:lnTo>
                    <a:pt x="395" y="1389"/>
                  </a:lnTo>
                  <a:close/>
                  <a:moveTo>
                    <a:pt x="411" y="1416"/>
                  </a:moveTo>
                  <a:lnTo>
                    <a:pt x="411" y="1416"/>
                  </a:lnTo>
                  <a:cubicBezTo>
                    <a:pt x="411" y="1420"/>
                    <a:pt x="413" y="1422"/>
                    <a:pt x="416" y="1422"/>
                  </a:cubicBezTo>
                  <a:cubicBezTo>
                    <a:pt x="417" y="1422"/>
                    <a:pt x="418" y="1422"/>
                    <a:pt x="418" y="1422"/>
                  </a:cubicBezTo>
                  <a:lnTo>
                    <a:pt x="418" y="1433"/>
                  </a:lnTo>
                  <a:cubicBezTo>
                    <a:pt x="416" y="1434"/>
                    <a:pt x="413" y="1435"/>
                    <a:pt x="410" y="1435"/>
                  </a:cubicBezTo>
                  <a:cubicBezTo>
                    <a:pt x="402" y="1435"/>
                    <a:pt x="396" y="1432"/>
                    <a:pt x="395" y="1424"/>
                  </a:cubicBezTo>
                  <a:lnTo>
                    <a:pt x="395" y="1424"/>
                  </a:lnTo>
                  <a:cubicBezTo>
                    <a:pt x="390" y="1432"/>
                    <a:pt x="384" y="1436"/>
                    <a:pt x="374" y="1436"/>
                  </a:cubicBezTo>
                  <a:cubicBezTo>
                    <a:pt x="360" y="1436"/>
                    <a:pt x="351" y="1429"/>
                    <a:pt x="351" y="1412"/>
                  </a:cubicBezTo>
                  <a:cubicBezTo>
                    <a:pt x="351" y="1393"/>
                    <a:pt x="360" y="1389"/>
                    <a:pt x="371" y="1385"/>
                  </a:cubicBezTo>
                  <a:lnTo>
                    <a:pt x="385" y="1382"/>
                  </a:lnTo>
                  <a:cubicBezTo>
                    <a:pt x="391" y="1380"/>
                    <a:pt x="395" y="1378"/>
                    <a:pt x="395" y="1371"/>
                  </a:cubicBezTo>
                  <a:cubicBezTo>
                    <a:pt x="395" y="1363"/>
                    <a:pt x="392" y="1358"/>
                    <a:pt x="383" y="1358"/>
                  </a:cubicBezTo>
                  <a:cubicBezTo>
                    <a:pt x="372" y="1358"/>
                    <a:pt x="370" y="1366"/>
                    <a:pt x="370" y="1374"/>
                  </a:cubicBezTo>
                  <a:lnTo>
                    <a:pt x="354" y="1374"/>
                  </a:lnTo>
                  <a:cubicBezTo>
                    <a:pt x="354" y="1356"/>
                    <a:pt x="361" y="1346"/>
                    <a:pt x="384" y="1346"/>
                  </a:cubicBezTo>
                  <a:cubicBezTo>
                    <a:pt x="399" y="1346"/>
                    <a:pt x="411" y="1352"/>
                    <a:pt x="411" y="1367"/>
                  </a:cubicBezTo>
                  <a:lnTo>
                    <a:pt x="411" y="1416"/>
                  </a:lnTo>
                  <a:lnTo>
                    <a:pt x="411" y="1416"/>
                  </a:lnTo>
                  <a:close/>
                  <a:moveTo>
                    <a:pt x="304" y="1348"/>
                  </a:moveTo>
                  <a:lnTo>
                    <a:pt x="304" y="1348"/>
                  </a:lnTo>
                  <a:lnTo>
                    <a:pt x="316" y="1348"/>
                  </a:lnTo>
                  <a:lnTo>
                    <a:pt x="316" y="1324"/>
                  </a:lnTo>
                  <a:lnTo>
                    <a:pt x="333" y="1324"/>
                  </a:lnTo>
                  <a:lnTo>
                    <a:pt x="333" y="1348"/>
                  </a:lnTo>
                  <a:lnTo>
                    <a:pt x="347" y="1348"/>
                  </a:lnTo>
                  <a:lnTo>
                    <a:pt x="347" y="1361"/>
                  </a:lnTo>
                  <a:lnTo>
                    <a:pt x="333" y="1361"/>
                  </a:lnTo>
                  <a:lnTo>
                    <a:pt x="333" y="1412"/>
                  </a:lnTo>
                  <a:cubicBezTo>
                    <a:pt x="333" y="1419"/>
                    <a:pt x="335" y="1421"/>
                    <a:pt x="341" y="1421"/>
                  </a:cubicBezTo>
                  <a:cubicBezTo>
                    <a:pt x="343" y="1421"/>
                    <a:pt x="345" y="1421"/>
                    <a:pt x="347" y="1421"/>
                  </a:cubicBezTo>
                  <a:lnTo>
                    <a:pt x="347" y="1434"/>
                  </a:lnTo>
                  <a:cubicBezTo>
                    <a:pt x="343" y="1435"/>
                    <a:pt x="339" y="1435"/>
                    <a:pt x="333" y="1435"/>
                  </a:cubicBezTo>
                  <a:cubicBezTo>
                    <a:pt x="321" y="1435"/>
                    <a:pt x="316" y="1432"/>
                    <a:pt x="316" y="1414"/>
                  </a:cubicBezTo>
                  <a:lnTo>
                    <a:pt x="316" y="1361"/>
                  </a:lnTo>
                  <a:lnTo>
                    <a:pt x="304" y="1361"/>
                  </a:lnTo>
                  <a:lnTo>
                    <a:pt x="304" y="1348"/>
                  </a:lnTo>
                  <a:lnTo>
                    <a:pt x="304" y="1348"/>
                  </a:lnTo>
                  <a:close/>
                  <a:moveTo>
                    <a:pt x="247" y="1399"/>
                  </a:moveTo>
                  <a:lnTo>
                    <a:pt x="247" y="1399"/>
                  </a:lnTo>
                  <a:lnTo>
                    <a:pt x="247" y="1402"/>
                  </a:lnTo>
                  <a:cubicBezTo>
                    <a:pt x="247" y="1416"/>
                    <a:pt x="253" y="1423"/>
                    <a:pt x="266" y="1423"/>
                  </a:cubicBezTo>
                  <a:cubicBezTo>
                    <a:pt x="277" y="1423"/>
                    <a:pt x="283" y="1415"/>
                    <a:pt x="283" y="1406"/>
                  </a:cubicBezTo>
                  <a:cubicBezTo>
                    <a:pt x="283" y="1394"/>
                    <a:pt x="277" y="1389"/>
                    <a:pt x="267" y="1386"/>
                  </a:cubicBezTo>
                  <a:lnTo>
                    <a:pt x="254" y="1382"/>
                  </a:lnTo>
                  <a:cubicBezTo>
                    <a:pt x="238" y="1375"/>
                    <a:pt x="231" y="1367"/>
                    <a:pt x="231" y="1350"/>
                  </a:cubicBezTo>
                  <a:cubicBezTo>
                    <a:pt x="231" y="1330"/>
                    <a:pt x="245" y="1318"/>
                    <a:pt x="266" y="1318"/>
                  </a:cubicBezTo>
                  <a:cubicBezTo>
                    <a:pt x="295" y="1318"/>
                    <a:pt x="298" y="1336"/>
                    <a:pt x="298" y="1348"/>
                  </a:cubicBezTo>
                  <a:lnTo>
                    <a:pt x="298" y="1351"/>
                  </a:lnTo>
                  <a:lnTo>
                    <a:pt x="280" y="1351"/>
                  </a:lnTo>
                  <a:lnTo>
                    <a:pt x="280" y="1348"/>
                  </a:lnTo>
                  <a:cubicBezTo>
                    <a:pt x="280" y="1338"/>
                    <a:pt x="275" y="1332"/>
                    <a:pt x="264" y="1332"/>
                  </a:cubicBezTo>
                  <a:cubicBezTo>
                    <a:pt x="256" y="1332"/>
                    <a:pt x="249" y="1336"/>
                    <a:pt x="249" y="1348"/>
                  </a:cubicBezTo>
                  <a:cubicBezTo>
                    <a:pt x="249" y="1358"/>
                    <a:pt x="254" y="1363"/>
                    <a:pt x="266" y="1368"/>
                  </a:cubicBezTo>
                  <a:lnTo>
                    <a:pt x="278" y="1372"/>
                  </a:lnTo>
                  <a:cubicBezTo>
                    <a:pt x="294" y="1378"/>
                    <a:pt x="301" y="1387"/>
                    <a:pt x="301" y="1402"/>
                  </a:cubicBezTo>
                  <a:cubicBezTo>
                    <a:pt x="301" y="1426"/>
                    <a:pt x="287" y="1436"/>
                    <a:pt x="264" y="1436"/>
                  </a:cubicBezTo>
                  <a:cubicBezTo>
                    <a:pt x="235" y="1436"/>
                    <a:pt x="229" y="1418"/>
                    <a:pt x="229" y="1402"/>
                  </a:cubicBezTo>
                  <a:lnTo>
                    <a:pt x="229" y="1399"/>
                  </a:lnTo>
                  <a:lnTo>
                    <a:pt x="247" y="1399"/>
                  </a:lnTo>
                  <a:lnTo>
                    <a:pt x="247" y="1399"/>
                  </a:lnTo>
                  <a:close/>
                  <a:moveTo>
                    <a:pt x="404" y="8"/>
                  </a:moveTo>
                  <a:lnTo>
                    <a:pt x="404" y="8"/>
                  </a:lnTo>
                  <a:cubicBezTo>
                    <a:pt x="363" y="16"/>
                    <a:pt x="336" y="56"/>
                    <a:pt x="344" y="97"/>
                  </a:cubicBezTo>
                  <a:cubicBezTo>
                    <a:pt x="353" y="138"/>
                    <a:pt x="393" y="165"/>
                    <a:pt x="434" y="157"/>
                  </a:cubicBezTo>
                  <a:cubicBezTo>
                    <a:pt x="475" y="148"/>
                    <a:pt x="502" y="108"/>
                    <a:pt x="494" y="67"/>
                  </a:cubicBezTo>
                  <a:cubicBezTo>
                    <a:pt x="485" y="26"/>
                    <a:pt x="445" y="0"/>
                    <a:pt x="404" y="8"/>
                  </a:cubicBezTo>
                  <a:lnTo>
                    <a:pt x="404" y="8"/>
                  </a:lnTo>
                  <a:close/>
                  <a:moveTo>
                    <a:pt x="947" y="1117"/>
                  </a:moveTo>
                  <a:lnTo>
                    <a:pt x="947" y="1117"/>
                  </a:lnTo>
                  <a:lnTo>
                    <a:pt x="947" y="1117"/>
                  </a:lnTo>
                  <a:lnTo>
                    <a:pt x="1045" y="632"/>
                  </a:lnTo>
                  <a:cubicBezTo>
                    <a:pt x="1045" y="631"/>
                    <a:pt x="1045" y="631"/>
                    <a:pt x="1045" y="630"/>
                  </a:cubicBezTo>
                  <a:cubicBezTo>
                    <a:pt x="1059" y="567"/>
                    <a:pt x="1121" y="516"/>
                    <a:pt x="1184" y="516"/>
                  </a:cubicBezTo>
                  <a:lnTo>
                    <a:pt x="1207" y="516"/>
                  </a:lnTo>
                  <a:cubicBezTo>
                    <a:pt x="1271" y="516"/>
                    <a:pt x="1313" y="568"/>
                    <a:pt x="1300" y="632"/>
                  </a:cubicBezTo>
                  <a:lnTo>
                    <a:pt x="1202" y="1117"/>
                  </a:lnTo>
                  <a:lnTo>
                    <a:pt x="1342" y="1117"/>
                  </a:lnTo>
                  <a:lnTo>
                    <a:pt x="1439" y="632"/>
                  </a:lnTo>
                  <a:cubicBezTo>
                    <a:pt x="1468" y="491"/>
                    <a:pt x="1376" y="376"/>
                    <a:pt x="1235" y="376"/>
                  </a:cubicBezTo>
                  <a:lnTo>
                    <a:pt x="1212" y="376"/>
                  </a:lnTo>
                  <a:cubicBezTo>
                    <a:pt x="1139" y="376"/>
                    <a:pt x="1067" y="407"/>
                    <a:pt x="1010" y="457"/>
                  </a:cubicBezTo>
                  <a:cubicBezTo>
                    <a:pt x="973" y="407"/>
                    <a:pt x="913" y="376"/>
                    <a:pt x="840" y="376"/>
                  </a:cubicBezTo>
                  <a:lnTo>
                    <a:pt x="818" y="376"/>
                  </a:lnTo>
                  <a:cubicBezTo>
                    <a:pt x="676" y="376"/>
                    <a:pt x="538" y="491"/>
                    <a:pt x="510" y="632"/>
                  </a:cubicBezTo>
                  <a:lnTo>
                    <a:pt x="412" y="1117"/>
                  </a:lnTo>
                  <a:lnTo>
                    <a:pt x="552" y="1117"/>
                  </a:lnTo>
                  <a:lnTo>
                    <a:pt x="650" y="632"/>
                  </a:lnTo>
                  <a:cubicBezTo>
                    <a:pt x="663" y="568"/>
                    <a:pt x="725" y="516"/>
                    <a:pt x="790" y="516"/>
                  </a:cubicBezTo>
                  <a:lnTo>
                    <a:pt x="812" y="516"/>
                  </a:lnTo>
                  <a:cubicBezTo>
                    <a:pt x="876" y="516"/>
                    <a:pt x="917" y="567"/>
                    <a:pt x="905" y="630"/>
                  </a:cubicBezTo>
                  <a:cubicBezTo>
                    <a:pt x="905" y="631"/>
                    <a:pt x="905" y="631"/>
                    <a:pt x="905" y="632"/>
                  </a:cubicBezTo>
                  <a:lnTo>
                    <a:pt x="807" y="1117"/>
                  </a:lnTo>
                  <a:lnTo>
                    <a:pt x="947" y="1117"/>
                  </a:lnTo>
                  <a:lnTo>
                    <a:pt x="947" y="1117"/>
                  </a:lnTo>
                  <a:close/>
                  <a:moveTo>
                    <a:pt x="281" y="388"/>
                  </a:moveTo>
                  <a:lnTo>
                    <a:pt x="281" y="388"/>
                  </a:lnTo>
                  <a:lnTo>
                    <a:pt x="153" y="1067"/>
                  </a:lnTo>
                  <a:cubicBezTo>
                    <a:pt x="138" y="1142"/>
                    <a:pt x="118" y="1155"/>
                    <a:pt x="78" y="1155"/>
                  </a:cubicBezTo>
                  <a:cubicBezTo>
                    <a:pt x="61" y="1155"/>
                    <a:pt x="47" y="1155"/>
                    <a:pt x="31" y="1153"/>
                  </a:cubicBezTo>
                  <a:lnTo>
                    <a:pt x="22" y="1151"/>
                  </a:lnTo>
                  <a:lnTo>
                    <a:pt x="0" y="1268"/>
                  </a:lnTo>
                  <a:lnTo>
                    <a:pt x="6" y="1269"/>
                  </a:lnTo>
                  <a:cubicBezTo>
                    <a:pt x="25" y="1273"/>
                    <a:pt x="45" y="1275"/>
                    <a:pt x="68" y="1275"/>
                  </a:cubicBezTo>
                  <a:cubicBezTo>
                    <a:pt x="184" y="1275"/>
                    <a:pt x="261" y="1208"/>
                    <a:pt x="284" y="1086"/>
                  </a:cubicBezTo>
                  <a:lnTo>
                    <a:pt x="417" y="388"/>
                  </a:lnTo>
                  <a:lnTo>
                    <a:pt x="281" y="388"/>
                  </a:lnTo>
                  <a:lnTo>
                    <a:pt x="281" y="388"/>
                  </a:lnTo>
                  <a:close/>
                  <a:moveTo>
                    <a:pt x="1758" y="1011"/>
                  </a:moveTo>
                  <a:lnTo>
                    <a:pt x="1758" y="1011"/>
                  </a:lnTo>
                  <a:cubicBezTo>
                    <a:pt x="1944" y="1011"/>
                    <a:pt x="2001" y="826"/>
                    <a:pt x="2017" y="746"/>
                  </a:cubicBezTo>
                  <a:cubicBezTo>
                    <a:pt x="2042" y="621"/>
                    <a:pt x="2001" y="494"/>
                    <a:pt x="1853" y="494"/>
                  </a:cubicBezTo>
                  <a:cubicBezTo>
                    <a:pt x="1698" y="494"/>
                    <a:pt x="1617" y="627"/>
                    <a:pt x="1592" y="752"/>
                  </a:cubicBezTo>
                  <a:cubicBezTo>
                    <a:pt x="1580" y="812"/>
                    <a:pt x="1557" y="1011"/>
                    <a:pt x="1758" y="1011"/>
                  </a:cubicBezTo>
                  <a:lnTo>
                    <a:pt x="1758" y="1011"/>
                  </a:lnTo>
                  <a:close/>
                  <a:moveTo>
                    <a:pt x="2157" y="754"/>
                  </a:moveTo>
                  <a:lnTo>
                    <a:pt x="2157" y="754"/>
                  </a:lnTo>
                  <a:cubicBezTo>
                    <a:pt x="2112" y="983"/>
                    <a:pt x="1951" y="1131"/>
                    <a:pt x="1747" y="1131"/>
                  </a:cubicBezTo>
                  <a:cubicBezTo>
                    <a:pt x="1673" y="1131"/>
                    <a:pt x="1583" y="1104"/>
                    <a:pt x="1541" y="1033"/>
                  </a:cubicBezTo>
                  <a:cubicBezTo>
                    <a:pt x="1536" y="1061"/>
                    <a:pt x="1510" y="1200"/>
                    <a:pt x="1497" y="1270"/>
                  </a:cubicBezTo>
                  <a:lnTo>
                    <a:pt x="1362" y="1270"/>
                  </a:lnTo>
                  <a:lnTo>
                    <a:pt x="1533" y="390"/>
                  </a:lnTo>
                  <a:lnTo>
                    <a:pt x="1668" y="390"/>
                  </a:lnTo>
                  <a:cubicBezTo>
                    <a:pt x="1668" y="390"/>
                    <a:pt x="1658" y="441"/>
                    <a:pt x="1652" y="469"/>
                  </a:cubicBezTo>
                  <a:cubicBezTo>
                    <a:pt x="1706" y="408"/>
                    <a:pt x="1792" y="374"/>
                    <a:pt x="1894" y="374"/>
                  </a:cubicBezTo>
                  <a:cubicBezTo>
                    <a:pt x="2099" y="374"/>
                    <a:pt x="2203" y="523"/>
                    <a:pt x="2157" y="75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TextBox 4">
            <a:extLst>
              <a:ext uri="{FF2B5EF4-FFF2-40B4-BE49-F238E27FC236}">
                <a16:creationId xmlns:a16="http://schemas.microsoft.com/office/drawing/2014/main" id="{534F18D6-1870-E340-AC00-897668657364}"/>
              </a:ext>
            </a:extLst>
          </p:cNvPr>
          <p:cNvSpPr txBox="1"/>
          <p:nvPr userDrawn="1"/>
        </p:nvSpPr>
        <p:spPr>
          <a:xfrm>
            <a:off x="3310128" y="4864608"/>
            <a:ext cx="2514600" cy="246221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" kern="1200" spc="5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Company Confidential – For Internal Use Only</a:t>
            </a:r>
          </a:p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645849488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727285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ck Background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104" y="4772207"/>
            <a:ext cx="532437" cy="22149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6B7375F-C850-8D41-B134-8DA69FEF6695}"/>
              </a:ext>
            </a:extLst>
          </p:cNvPr>
          <p:cNvSpPr txBox="1"/>
          <p:nvPr userDrawn="1"/>
        </p:nvSpPr>
        <p:spPr>
          <a:xfrm>
            <a:off x="3310128" y="4864608"/>
            <a:ext cx="2514600" cy="246221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" kern="1200" spc="5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Company Confidential – For Internal Use Only</a:t>
            </a:r>
          </a:p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70253766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584775"/>
          </a:xfrm>
        </p:spPr>
        <p:txBody>
          <a:bodyPr anchor="t" anchorCtr="0">
            <a:spAutoFit/>
          </a:bodyPr>
          <a:lstStyle>
            <a:lvl1pPr algn="ctr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626364" y="789804"/>
            <a:ext cx="7891272" cy="461665"/>
          </a:xfrm>
        </p:spPr>
        <p:txBody>
          <a:bodyPr wrap="square" anchor="t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4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626364" y="1264474"/>
            <a:ext cx="7891272" cy="1136721"/>
          </a:xfrm>
        </p:spPr>
        <p:txBody>
          <a:bodyPr wrap="square" anchor="t" anchorCtr="0">
            <a:spAutoFit/>
          </a:bodyPr>
          <a:lstStyle>
            <a:lvl1pPr>
              <a:defRPr sz="2400" baseline="0">
                <a:solidFill>
                  <a:schemeClr val="tx2"/>
                </a:solidFill>
              </a:defRPr>
            </a:lvl1pPr>
            <a:lvl2pPr>
              <a:buClr>
                <a:schemeClr val="tx1">
                  <a:lumMod val="65000"/>
                  <a:lumOff val="35000"/>
                </a:schemeClr>
              </a:buClr>
              <a:defRPr sz="2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Clr>
                <a:schemeClr val="tx1">
                  <a:lumMod val="65000"/>
                  <a:lumOff val="35000"/>
                </a:schemeClr>
              </a:buClr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buClr>
                <a:schemeClr val="tx1">
                  <a:lumMod val="65000"/>
                  <a:lumOff val="35000"/>
                </a:schemeClr>
              </a:buCl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26127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0C2B862-A6F3-F442-81F0-61C091F86B0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584775"/>
          </a:xfrm>
        </p:spPr>
        <p:txBody>
          <a:bodyPr anchor="t" anchorCtr="0">
            <a:spAutoFit/>
          </a:bodyPr>
          <a:lstStyle>
            <a:lvl1pPr algn="ctr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F37E63B8-B139-F94B-90F4-3413E416F26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626364" y="789804"/>
            <a:ext cx="7891272" cy="461665"/>
          </a:xfrm>
        </p:spPr>
        <p:txBody>
          <a:bodyPr wrap="square" anchor="t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4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1918324231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4A2251B-838E-DB4F-9DD8-2B2E322539F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584775"/>
          </a:xfrm>
        </p:spPr>
        <p:txBody>
          <a:bodyPr anchor="t" anchorCtr="0">
            <a:spAutoFit/>
          </a:bodyPr>
          <a:lstStyle>
            <a:lvl1pPr algn="ctr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FF456EF-A268-104E-A763-356E3BA36E5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626364" y="789804"/>
            <a:ext cx="7891272" cy="461665"/>
          </a:xfrm>
        </p:spPr>
        <p:txBody>
          <a:bodyPr wrap="square" anchor="t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4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85906946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/>
          <p:cNvSpPr>
            <a:spLocks noGrp="1"/>
          </p:cNvSpPr>
          <p:nvPr>
            <p:ph sz="quarter" idx="4" hasCustomPrompt="1"/>
          </p:nvPr>
        </p:nvSpPr>
        <p:spPr>
          <a:xfrm>
            <a:off x="626364" y="1380298"/>
            <a:ext cx="3886200" cy="1659942"/>
          </a:xfrm>
        </p:spPr>
        <p:txBody>
          <a:bodyPr wrap="square" anchor="t" anchorCtr="0">
            <a:spAutoFit/>
          </a:bodyPr>
          <a:lstStyle>
            <a:lvl1pPr>
              <a:defRPr sz="2200" baseline="0">
                <a:solidFill>
                  <a:schemeClr val="tx2"/>
                </a:solidFill>
                <a:latin typeface="+mn-lt"/>
              </a:defRPr>
            </a:lvl1pPr>
            <a:lvl2pPr>
              <a:defRPr sz="2000" baseline="0">
                <a:latin typeface="+mn-lt"/>
              </a:defRPr>
            </a:lvl2pPr>
            <a:lvl3pPr>
              <a:defRPr sz="1800" baseline="0">
                <a:latin typeface="+mn-lt"/>
              </a:defRPr>
            </a:lvl3pPr>
            <a:lvl4pPr>
              <a:defRPr sz="1200" baseline="0">
                <a:latin typeface="+mj-lt"/>
              </a:defRPr>
            </a:lvl4pPr>
            <a:lvl5pPr>
              <a:defRPr sz="1000" baseline="0"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CBC683EE-418D-9B4A-8833-D1912192366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637532" y="1380298"/>
            <a:ext cx="3886200" cy="1659942"/>
          </a:xfrm>
        </p:spPr>
        <p:txBody>
          <a:bodyPr wrap="square" anchor="t" anchorCtr="0">
            <a:spAutoFit/>
          </a:bodyPr>
          <a:lstStyle>
            <a:lvl1pPr>
              <a:defRPr sz="2200" baseline="0">
                <a:solidFill>
                  <a:schemeClr val="tx2"/>
                </a:solidFill>
                <a:latin typeface="+mn-lt"/>
              </a:defRPr>
            </a:lvl1pPr>
            <a:lvl2pPr>
              <a:defRPr sz="2000" baseline="0">
                <a:latin typeface="+mn-lt"/>
              </a:defRPr>
            </a:lvl2pPr>
            <a:lvl3pPr>
              <a:defRPr sz="1800" baseline="0">
                <a:latin typeface="+mn-lt"/>
              </a:defRPr>
            </a:lvl3pPr>
            <a:lvl4pPr>
              <a:defRPr sz="1200" baseline="0">
                <a:latin typeface="+mj-lt"/>
              </a:defRPr>
            </a:lvl4pPr>
            <a:lvl5pPr>
              <a:defRPr sz="1000" baseline="0"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01D04888-EF88-DD4A-A532-C5863B578F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584775"/>
          </a:xfrm>
        </p:spPr>
        <p:txBody>
          <a:bodyPr anchor="t" anchorCtr="0">
            <a:spAutoFit/>
          </a:bodyPr>
          <a:lstStyle>
            <a:lvl1pPr algn="ctr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565C7C42-89B1-084E-B7AF-FDEBF6C2850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626364" y="789804"/>
            <a:ext cx="7891272" cy="461665"/>
          </a:xfrm>
        </p:spPr>
        <p:txBody>
          <a:bodyPr wrap="square" anchor="t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4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59413158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5F94382-549F-414D-AF22-AB535F95B810}"/>
              </a:ext>
            </a:extLst>
          </p:cNvPr>
          <p:cNvSpPr/>
          <p:nvPr userDrawn="1"/>
        </p:nvSpPr>
        <p:spPr>
          <a:xfrm>
            <a:off x="0" y="1264474"/>
            <a:ext cx="9144000" cy="3450492"/>
          </a:xfrm>
          <a:prstGeom prst="rect">
            <a:avLst/>
          </a:prstGeom>
          <a:gradFill>
            <a:gsLst>
              <a:gs pos="0">
                <a:srgbClr val="1D73BA">
                  <a:lumMod val="62000"/>
                  <a:lumOff val="38000"/>
                </a:srgbClr>
              </a:gs>
              <a:gs pos="100000">
                <a:srgbClr val="1D73BA">
                  <a:lumMod val="91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4110318-83C8-FE49-9C1F-42043459F43A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27641" y="1312164"/>
            <a:ext cx="3886200" cy="1659942"/>
          </a:xfrm>
        </p:spPr>
        <p:txBody>
          <a:bodyPr wrap="square" anchor="t" anchorCtr="0">
            <a:spAutoFit/>
          </a:bodyPr>
          <a:lstStyle>
            <a:lvl1pPr>
              <a:buClr>
                <a:schemeClr val="bg1"/>
              </a:buClr>
              <a:buSzPct val="80000"/>
              <a:defRPr sz="2200" baseline="0">
                <a:solidFill>
                  <a:schemeClr val="bg1"/>
                </a:solidFill>
                <a:latin typeface="+mn-lt"/>
              </a:defRPr>
            </a:lvl1pPr>
            <a:lvl2pPr>
              <a:buClr>
                <a:schemeClr val="bg1"/>
              </a:buClr>
              <a:buSzPct val="80000"/>
              <a:defRPr sz="2000" baseline="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buSzPct val="100000"/>
              <a:defRPr sz="1800" baseline="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buSzPct val="100000"/>
              <a:defRPr sz="1200" baseline="0">
                <a:solidFill>
                  <a:schemeClr val="bg1"/>
                </a:solidFill>
                <a:latin typeface="+mj-lt"/>
              </a:defRPr>
            </a:lvl4pPr>
            <a:lvl5pPr marL="914400" indent="-182880">
              <a:buClr>
                <a:schemeClr val="bg1"/>
              </a:buClr>
              <a:buSzPct val="100000"/>
              <a:defRPr sz="1000" baseline="0">
                <a:solidFill>
                  <a:schemeClr val="bg1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9867B064-079E-6D44-82AD-7E342EE98B3E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644905" y="1312164"/>
            <a:ext cx="3886200" cy="1659942"/>
          </a:xfrm>
        </p:spPr>
        <p:txBody>
          <a:bodyPr wrap="square" anchor="t" anchorCtr="0">
            <a:spAutoFit/>
          </a:bodyPr>
          <a:lstStyle>
            <a:lvl1pPr>
              <a:buClr>
                <a:schemeClr val="bg1"/>
              </a:buClr>
              <a:buSzPct val="80000"/>
              <a:defRPr sz="2200" baseline="0">
                <a:solidFill>
                  <a:schemeClr val="bg1"/>
                </a:solidFill>
                <a:latin typeface="+mn-lt"/>
              </a:defRPr>
            </a:lvl1pPr>
            <a:lvl2pPr>
              <a:buClr>
                <a:schemeClr val="bg1"/>
              </a:buClr>
              <a:buSzPct val="80000"/>
              <a:defRPr sz="2000" baseline="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buSzPct val="100000"/>
              <a:defRPr sz="1800" baseline="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buSzPct val="100000"/>
              <a:defRPr sz="1200" baseline="0">
                <a:solidFill>
                  <a:schemeClr val="bg1"/>
                </a:solidFill>
                <a:latin typeface="+mj-lt"/>
              </a:defRPr>
            </a:lvl4pPr>
            <a:lvl5pPr marL="914400" indent="-182880">
              <a:buClr>
                <a:schemeClr val="bg1"/>
              </a:buClr>
              <a:buSzPct val="100000"/>
              <a:defRPr sz="1000" baseline="0">
                <a:solidFill>
                  <a:schemeClr val="bg1"/>
                </a:solidFill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93858E7-FDEF-C149-A0A5-F11EAF3009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6364" y="192024"/>
            <a:ext cx="7891272" cy="584775"/>
          </a:xfrm>
        </p:spPr>
        <p:txBody>
          <a:bodyPr anchor="t" anchorCtr="0">
            <a:spAutoFit/>
          </a:bodyPr>
          <a:lstStyle>
            <a:lvl1pPr algn="ctr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5EBC51DA-233A-BC42-9DD6-E9E5D39DA7D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flipH="1">
            <a:off x="626364" y="789804"/>
            <a:ext cx="7891272" cy="461665"/>
          </a:xfrm>
        </p:spPr>
        <p:txBody>
          <a:bodyPr wrap="square" anchor="t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400" b="0" cap="none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2887832477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7DD1F89-7048-9B48-BB91-B798006B0D2F}"/>
              </a:ext>
            </a:extLst>
          </p:cNvPr>
          <p:cNvSpPr/>
          <p:nvPr userDrawn="1"/>
        </p:nvSpPr>
        <p:spPr>
          <a:xfrm>
            <a:off x="0" y="0"/>
            <a:ext cx="3127248" cy="5143500"/>
          </a:xfrm>
          <a:prstGeom prst="rect">
            <a:avLst/>
          </a:prstGeom>
          <a:gradFill>
            <a:gsLst>
              <a:gs pos="0">
                <a:srgbClr val="1D73BA">
                  <a:lumMod val="62000"/>
                  <a:lumOff val="38000"/>
                </a:srgbClr>
              </a:gs>
              <a:gs pos="100000">
                <a:srgbClr val="1D73BA">
                  <a:lumMod val="91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28887"/>
            <a:ext cx="3127248" cy="430887"/>
          </a:xfrm>
        </p:spPr>
        <p:txBody>
          <a:bodyPr lIns="91440" rIns="91440" anchor="t" anchorCtr="0">
            <a:spAutoFit/>
          </a:bodyPr>
          <a:lstStyle>
            <a:lvl1pPr algn="ctr" defTabSz="182880">
              <a:spcBef>
                <a:spcPts val="0"/>
              </a:spcBef>
              <a:defRPr sz="2200" baseline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127248" y="228886"/>
            <a:ext cx="6016752" cy="430887"/>
          </a:xfrm>
        </p:spPr>
        <p:txBody>
          <a:bodyPr wrap="square" lIns="274320" rIns="274320" anchor="t" anchorCtr="0">
            <a:spAutoFit/>
          </a:bodyPr>
          <a:lstStyle>
            <a:lvl1pPr marL="0" indent="0" algn="l" defTabSz="18288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i="0" cap="none" baseline="0">
                <a:solidFill>
                  <a:schemeClr val="tx2"/>
                </a:solidFill>
                <a:effectLst/>
                <a:latin typeface="+mj-lt"/>
              </a:defRPr>
            </a:lvl1pPr>
            <a:lvl2pPr marL="0" indent="0" algn="r">
              <a:buFontTx/>
              <a:buNone/>
              <a:defRPr sz="1400" b="1">
                <a:solidFill>
                  <a:schemeClr val="bg1"/>
                </a:solidFill>
              </a:defRPr>
            </a:lvl2pPr>
            <a:lvl3pPr marL="182880" indent="0" algn="r">
              <a:buFontTx/>
              <a:buNone/>
              <a:defRPr sz="1400" b="1">
                <a:solidFill>
                  <a:schemeClr val="bg1"/>
                </a:solidFill>
              </a:defRPr>
            </a:lvl3pPr>
            <a:lvl4pPr marL="365760" indent="0" algn="r">
              <a:buFontTx/>
              <a:buNone/>
              <a:defRPr sz="1400" b="1">
                <a:solidFill>
                  <a:schemeClr val="bg1"/>
                </a:solidFill>
              </a:defRPr>
            </a:lvl4pPr>
            <a:lvl5pPr marL="548640" indent="0" algn="r">
              <a:buFontTx/>
              <a:buNone/>
              <a:defRPr sz="1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329184" y="996694"/>
            <a:ext cx="2456688" cy="670440"/>
          </a:xfrm>
        </p:spPr>
        <p:txBody>
          <a:bodyPr wrap="square" anchor="t" anchorCtr="0">
            <a:spAutoFit/>
          </a:bodyPr>
          <a:lstStyle>
            <a:lvl1pPr marL="0" indent="-182880" algn="l">
              <a:buFont typeface="Arial" pitchFamily="34" charset="0"/>
              <a:buNone/>
              <a:defRPr sz="2200" b="0" cap="none" baseline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/>
              <a:t>Click to edit caption text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138DEDB4-57CE-AA47-A2F4-F96343A1E2F5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3352800" y="988684"/>
            <a:ext cx="4901184" cy="1372171"/>
          </a:xfrm>
        </p:spPr>
        <p:txBody>
          <a:bodyPr wrap="square" anchor="t" anchorCtr="0">
            <a:spAutoFit/>
          </a:bodyPr>
          <a:lstStyle>
            <a:lvl1pPr>
              <a:defRPr sz="2200" baseline="0">
                <a:solidFill>
                  <a:schemeClr val="tx2"/>
                </a:solidFill>
                <a:latin typeface="+mn-lt"/>
              </a:defRPr>
            </a:lvl1pPr>
            <a:lvl2pPr>
              <a:defRPr sz="2000" baseline="0">
                <a:latin typeface="+mn-lt"/>
              </a:defRPr>
            </a:lvl2pPr>
            <a:lvl3pPr>
              <a:defRPr sz="1800" baseline="0">
                <a:latin typeface="+mn-lt"/>
              </a:defRPr>
            </a:lvl3pPr>
            <a:lvl4pPr>
              <a:defRPr sz="1200" baseline="0">
                <a:latin typeface="+mj-lt"/>
              </a:defRPr>
            </a:lvl4pPr>
            <a:lvl5pPr>
              <a:defRPr sz="1000" baseline="0"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0507958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5C04E02-6E03-AA43-BB04-8DAA2ECB7B79}"/>
              </a:ext>
            </a:extLst>
          </p:cNvPr>
          <p:cNvSpPr/>
          <p:nvPr userDrawn="1"/>
        </p:nvSpPr>
        <p:spPr>
          <a:xfrm>
            <a:off x="6016752" y="2818"/>
            <a:ext cx="3127248" cy="5143500"/>
          </a:xfrm>
          <a:prstGeom prst="rect">
            <a:avLst/>
          </a:prstGeom>
          <a:gradFill>
            <a:gsLst>
              <a:gs pos="0">
                <a:srgbClr val="1D73BA">
                  <a:lumMod val="62000"/>
                  <a:lumOff val="38000"/>
                </a:srgbClr>
              </a:gs>
              <a:gs pos="100000">
                <a:srgbClr val="1D73BA">
                  <a:lumMod val="91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92024"/>
            <a:ext cx="6016752" cy="492443"/>
          </a:xfrm>
        </p:spPr>
        <p:txBody>
          <a:bodyPr lIns="182880" rIns="182880" anchor="t" anchorCtr="0">
            <a:spAutoFit/>
          </a:bodyPr>
          <a:lstStyle>
            <a:lvl1pPr algn="ctr">
              <a:defRPr sz="26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7853"/>
            <a:ext cx="6016752" cy="430887"/>
          </a:xfrm>
        </p:spPr>
        <p:txBody>
          <a:bodyPr wrap="square" lIns="182880" rIns="182880" anchor="t" anchorCtr="0">
            <a:sp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accent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15" hasCustomPrompt="1"/>
          </p:nvPr>
        </p:nvSpPr>
        <p:spPr>
          <a:xfrm>
            <a:off x="0" y="1142126"/>
            <a:ext cx="6016752" cy="1418337"/>
          </a:xfrm>
        </p:spPr>
        <p:txBody>
          <a:bodyPr wrap="square" lIns="365760" rIns="274320" bIns="91440" anchor="t" anchorCtr="0">
            <a:spAutoFit/>
          </a:bodyPr>
          <a:lstStyle>
            <a:lvl1pPr>
              <a:defRPr sz="2200" baseline="0">
                <a:solidFill>
                  <a:schemeClr val="tx2"/>
                </a:solidFill>
              </a:defRPr>
            </a:lvl1pPr>
            <a:lvl2pPr>
              <a:defRPr sz="2000"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half" idx="13" hasCustomPrompt="1"/>
          </p:nvPr>
        </p:nvSpPr>
        <p:spPr>
          <a:xfrm flipH="1">
            <a:off x="6016752" y="205410"/>
            <a:ext cx="3127247" cy="430887"/>
          </a:xfrm>
        </p:spPr>
        <p:txBody>
          <a:bodyPr lIns="91440" anchor="t" anchorCtr="0">
            <a:spAutoFit/>
          </a:bodyPr>
          <a:lstStyle>
            <a:lvl1pPr marL="0" indent="0" algn="ctr" defTabSz="18288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200" b="0" cap="none" baseline="0">
                <a:solidFill>
                  <a:schemeClr val="bg1"/>
                </a:solidFill>
                <a:effectLst/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Heading</a:t>
            </a:r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339840" y="808112"/>
            <a:ext cx="2462784" cy="670440"/>
          </a:xfrm>
        </p:spPr>
        <p:txBody>
          <a:bodyPr wrap="square" anchor="t" anchorCtr="0">
            <a:spAutoFit/>
          </a:bodyPr>
          <a:lstStyle>
            <a:lvl1pPr marL="0" indent="-182880" algn="l">
              <a:buFont typeface="Arial" pitchFamily="34" charset="0"/>
              <a:buNone/>
              <a:defRPr sz="2200" b="0" cap="none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/>
            </a:lvl2pPr>
            <a:lvl3pPr marL="182880" indent="0">
              <a:buFontTx/>
              <a:buNone/>
              <a:defRPr/>
            </a:lvl3pPr>
            <a:lvl4pPr marL="365760" indent="0">
              <a:buFontTx/>
              <a:buNone/>
              <a:defRPr/>
            </a:lvl4pPr>
            <a:lvl5pPr marL="54864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caption text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3A69090-8E7B-7D44-A048-7D36F536C68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37487" y="4726061"/>
            <a:ext cx="504434" cy="29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05904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ustomer Success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A38440A-BA05-294A-BE79-F1A648E2721A}"/>
              </a:ext>
            </a:extLst>
          </p:cNvPr>
          <p:cNvSpPr/>
          <p:nvPr userDrawn="1"/>
        </p:nvSpPr>
        <p:spPr>
          <a:xfrm>
            <a:off x="6510268" y="0"/>
            <a:ext cx="2633732" cy="5143500"/>
          </a:xfrm>
          <a:prstGeom prst="rect">
            <a:avLst/>
          </a:prstGeom>
          <a:gradFill>
            <a:gsLst>
              <a:gs pos="0">
                <a:srgbClr val="1D73BA">
                  <a:lumMod val="62000"/>
                  <a:lumOff val="38000"/>
                </a:srgbClr>
              </a:gs>
              <a:gs pos="100000">
                <a:srgbClr val="1D73BA">
                  <a:lumMod val="91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192024"/>
            <a:ext cx="6510269" cy="492443"/>
          </a:xfrm>
        </p:spPr>
        <p:txBody>
          <a:bodyPr lIns="182880" rIns="182880"/>
          <a:lstStyle>
            <a:lvl1pPr algn="ctr">
              <a:defRPr sz="2600" baseline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510270" y="226814"/>
            <a:ext cx="2633730" cy="400110"/>
          </a:xfrm>
        </p:spPr>
        <p:txBody>
          <a:bodyPr wrap="square" anchor="t" anchorCtr="0">
            <a:spAutoFit/>
          </a:bodyPr>
          <a:lstStyle>
            <a:lvl1pPr marL="0" indent="0" algn="ctr" defTabSz="182880">
              <a:lnSpc>
                <a:spcPct val="100000"/>
              </a:lnSpc>
              <a:spcBef>
                <a:spcPts val="0"/>
              </a:spcBef>
              <a:buFont typeface="Arial" pitchFamily="34" charset="0"/>
              <a:buNone/>
              <a:defRPr sz="2000" b="0" cap="none" baseline="0">
                <a:solidFill>
                  <a:schemeClr val="bg1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dirty="0"/>
              <a:t>Click to Edit Industry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602878" y="776288"/>
            <a:ext cx="2448000" cy="2316019"/>
          </a:xfrm>
        </p:spPr>
        <p:txBody>
          <a:bodyPr wrap="square" anchor="t">
            <a:spAutoFit/>
          </a:bodyPr>
          <a:lstStyle>
            <a:lvl1pPr marL="0" indent="-182880">
              <a:lnSpc>
                <a:spcPct val="85000"/>
              </a:lnSpc>
              <a:buFont typeface="Arial" pitchFamily="34" charset="0"/>
              <a:buNone/>
              <a:defRPr sz="1800" b="0" cap="none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/>
            </a:lvl2pPr>
            <a:lvl3pPr marL="182880" indent="0">
              <a:buFontTx/>
              <a:buNone/>
              <a:defRPr/>
            </a:lvl3pPr>
            <a:lvl4pPr marL="365760" indent="0">
              <a:buFontTx/>
              <a:buNone/>
              <a:defRPr/>
            </a:lvl4pPr>
            <a:lvl5pPr marL="548640" indent="0">
              <a:buFontTx/>
              <a:buNone/>
              <a:defRPr/>
            </a:lvl5pPr>
          </a:lstStyle>
          <a:p>
            <a:pPr lvl="0"/>
            <a:r>
              <a:rPr lang="en-US" dirty="0"/>
              <a:t>“Add a customer win quote here regarding “Expected Results” and/or how the organization has been using SAS in the past.</a:t>
            </a:r>
          </a:p>
          <a:p>
            <a:pPr lvl="0"/>
            <a:r>
              <a:rPr lang="en-US" dirty="0"/>
              <a:t>If the name and title are unavailable, add the company name only.”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598393" y="3632425"/>
            <a:ext cx="2450592" cy="303416"/>
          </a:xfrm>
        </p:spPr>
        <p:txBody>
          <a:bodyPr anchor="b" anchorCtr="0">
            <a:spAutoFit/>
          </a:bodyPr>
          <a:lstStyle>
            <a:lvl1pPr marL="0" indent="0" algn="l">
              <a:lnSpc>
                <a:spcPct val="85000"/>
              </a:lnSpc>
              <a:buNone/>
              <a:defRPr sz="1600" b="0">
                <a:solidFill>
                  <a:schemeClr val="bg1"/>
                </a:solidFill>
                <a:effectLst/>
                <a:latin typeface="+mn-lt"/>
              </a:defRPr>
            </a:lvl1pPr>
          </a:lstStyle>
          <a:p>
            <a:pPr lvl="0"/>
            <a:r>
              <a:rPr lang="en-US" dirty="0"/>
              <a:t>Spokesperson’s Name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6598393" y="3941854"/>
            <a:ext cx="2450592" cy="277064"/>
          </a:xfrm>
        </p:spPr>
        <p:txBody>
          <a:bodyPr wrap="square" anchor="t">
            <a:spAutoFit/>
          </a:bodyPr>
          <a:lstStyle>
            <a:lvl1pPr marL="0" indent="0" algn="l">
              <a:lnSpc>
                <a:spcPct val="85000"/>
              </a:lnSpc>
              <a:buNone/>
              <a:defRPr sz="1400">
                <a:solidFill>
                  <a:schemeClr val="bg1">
                    <a:lumMod val="85000"/>
                  </a:schemeClr>
                </a:solidFill>
                <a:effectLst/>
              </a:defRPr>
            </a:lvl1pPr>
          </a:lstStyle>
          <a:p>
            <a:pPr lvl="0"/>
            <a:r>
              <a:rPr lang="en-US" dirty="0"/>
              <a:t>Spokesperson’s Job Title</a:t>
            </a:r>
          </a:p>
        </p:txBody>
      </p:sp>
      <p:sp>
        <p:nvSpPr>
          <p:cNvPr id="11" name="Text Placeholder 7"/>
          <p:cNvSpPr>
            <a:spLocks noGrp="1"/>
          </p:cNvSpPr>
          <p:nvPr>
            <p:ph type="body" sz="half" idx="13" hasCustomPrompt="1"/>
          </p:nvPr>
        </p:nvSpPr>
        <p:spPr>
          <a:xfrm flipH="1">
            <a:off x="-2" y="4620985"/>
            <a:ext cx="6510270" cy="276999"/>
          </a:xfrm>
        </p:spPr>
        <p:txBody>
          <a:bodyPr wrap="square" lIns="182880" rIns="182880" anchor="b">
            <a:noAutofit/>
          </a:bodyPr>
          <a:lstStyle>
            <a:lvl1pPr marL="0" indent="0" algn="ctr">
              <a:lnSpc>
                <a:spcPct val="100000"/>
              </a:lnSpc>
              <a:buFont typeface="Arial" pitchFamily="34" charset="0"/>
              <a:buNone/>
              <a:defRPr sz="1200" b="0" cap="none" baseline="0">
                <a:solidFill>
                  <a:schemeClr val="accent1"/>
                </a:solidFill>
                <a:effectLst/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Customer Validation Slide – For One-to-One Use Only - NO EXTERNAL DISTRIBUTION</a:t>
            </a:r>
          </a:p>
        </p:txBody>
      </p:sp>
      <p:sp>
        <p:nvSpPr>
          <p:cNvPr id="3" name="Slide Number Placeholder 8"/>
          <p:cNvSpPr>
            <a:spLocks noGrp="1"/>
          </p:cNvSpPr>
          <p:nvPr>
            <p:ph type="sldNum" sz="quarter" idx="18"/>
          </p:nvPr>
        </p:nvSpPr>
        <p:spPr>
          <a:xfrm>
            <a:off x="0" y="4912668"/>
            <a:ext cx="914400" cy="230832"/>
          </a:xfrm>
        </p:spPr>
        <p:txBody>
          <a:bodyPr/>
          <a:lstStyle>
            <a:lvl1pPr algn="l">
              <a:defRPr/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D4AF1A7-A491-354E-AD56-6884BC1B9C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437487" y="4726061"/>
            <a:ext cx="504434" cy="293995"/>
          </a:xfrm>
          <a:prstGeom prst="rect">
            <a:avLst/>
          </a:prstGeom>
        </p:spPr>
      </p:pic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7A1D3432-B1A2-3F4E-AE40-8D29EFE4A893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0" y="699151"/>
            <a:ext cx="6016752" cy="1418337"/>
          </a:xfrm>
        </p:spPr>
        <p:txBody>
          <a:bodyPr wrap="square" lIns="365760" rIns="274320" bIns="91440" anchor="t" anchorCtr="0">
            <a:spAutoFit/>
          </a:bodyPr>
          <a:lstStyle>
            <a:lvl1pPr>
              <a:defRPr sz="2200" baseline="0">
                <a:solidFill>
                  <a:schemeClr val="tx2"/>
                </a:solidFill>
              </a:defRPr>
            </a:lvl1pPr>
            <a:lvl2pPr>
              <a:defRPr sz="2000"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dirty="0"/>
              <a:t>Click to add text or click an icon to add other content types.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60103709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626364" y="192024"/>
            <a:ext cx="7891272" cy="584775"/>
          </a:xfrm>
          <a:prstGeom prst="rect">
            <a:avLst/>
          </a:prstGeom>
        </p:spPr>
        <p:txBody>
          <a:bodyPr vert="horz" wrap="square" lIns="91440" tIns="45720" rIns="91440" bIns="45720" rtlCol="0" anchor="t" anchorCtr="0">
            <a:sp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6364" y="1014984"/>
            <a:ext cx="7891272" cy="158145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pPr lvl="0"/>
            <a:r>
              <a:rPr lang="en-US" dirty="0"/>
              <a:t>Click to add text or click an icon to add other content types.	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4114800" y="4653280"/>
            <a:ext cx="914400" cy="230832"/>
          </a:xfrm>
          <a:prstGeom prst="rect">
            <a:avLst/>
          </a:prstGeom>
        </p:spPr>
        <p:txBody>
          <a:bodyPr vert="horz" lIns="91440" tIns="45720" rIns="91440" bIns="45720" rtlCol="0" anchor="b">
            <a:spAutoFit/>
          </a:bodyPr>
          <a:lstStyle>
            <a:lvl1pPr algn="ctr" defTabSz="182880">
              <a:defRPr sz="9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4976208B-6111-490B-8CEC-FFB249DB210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4"/>
          <p:cNvSpPr txBox="1"/>
          <p:nvPr/>
        </p:nvSpPr>
        <p:spPr>
          <a:xfrm>
            <a:off x="3310128" y="4864608"/>
            <a:ext cx="2514600" cy="246221"/>
          </a:xfrm>
          <a:prstGeom prst="rect">
            <a:avLst/>
          </a:prstGeom>
          <a:noFill/>
        </p:spPr>
        <p:txBody>
          <a:bodyPr wrap="square" anchor="b" anchorCtr="0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500" kern="1200" spc="50" baseline="0" dirty="0">
                <a:solidFill>
                  <a:schemeClr val="bg1">
                    <a:lumMod val="65000"/>
                  </a:schemeClr>
                </a:solidFill>
                <a:effectLst/>
                <a:latin typeface="+mn-lt"/>
                <a:ea typeface="+mn-ea"/>
                <a:cs typeface="+mn-cs"/>
              </a:rPr>
              <a:t>Company Confidential – For Internal Use Only</a:t>
            </a:r>
          </a:p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300" cap="none" spc="50" normalizeH="0" baseline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Calibri" charset="0"/>
                <a:cs typeface="Arial" panose="020B0604020202020204" pitchFamily="34" charset="0"/>
              </a:rPr>
              <a:t>Copyright © SAS Institute Inc. All rights reserved.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2D94A2-97DB-B74E-991F-496A36665838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454149" y="4742759"/>
            <a:ext cx="470862" cy="274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744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64" r:id="rId6"/>
    <p:sldLayoutId id="2147483932" r:id="rId7"/>
    <p:sldLayoutId id="2147483933" r:id="rId8"/>
    <p:sldLayoutId id="2147483962" r:id="rId9"/>
    <p:sldLayoutId id="2147483939" r:id="rId10"/>
    <p:sldLayoutId id="2147483935" r:id="rId11"/>
    <p:sldLayoutId id="2147483941" r:id="rId12"/>
    <p:sldLayoutId id="2147483942" r:id="rId13"/>
  </p:sldLayoutIdLst>
  <p:transition>
    <p:fade/>
  </p:transition>
  <p:hf sldNum="0" hdr="0" ftr="0" dt="0"/>
  <p:txStyles>
    <p:titleStyle>
      <a:lvl1pPr algn="ctr" defTabSz="182880" rtl="0" eaLnBrk="1" latinLnBrk="0" hangingPunct="1">
        <a:spcBef>
          <a:spcPct val="0"/>
        </a:spcBef>
        <a:buNone/>
        <a:defRPr lang="en-US" sz="3200" kern="1200" cap="none" baseline="0" dirty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365760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accent1"/>
        </a:buClr>
        <a:buSzPct val="80000"/>
        <a:buFont typeface="Arial" pitchFamily="34" charset="0"/>
        <a:buChar char="•"/>
        <a:defRPr sz="2800" b="0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365760" indent="-182880" algn="l" defTabSz="365760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tx1">
            <a:lumMod val="65000"/>
            <a:lumOff val="35000"/>
          </a:schemeClr>
        </a:buClr>
        <a:buSzPct val="80000"/>
        <a:buFont typeface="Arial" pitchFamily="34" charset="0"/>
        <a:buChar char="•"/>
        <a:tabLst/>
        <a:defRPr sz="2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548640" indent="-182880" algn="l" defTabSz="365760" rtl="0" eaLnBrk="1" latinLnBrk="0" hangingPunct="1">
        <a:lnSpc>
          <a:spcPct val="85000"/>
        </a:lnSpc>
        <a:spcBef>
          <a:spcPts val="800"/>
        </a:spcBef>
        <a:spcAft>
          <a:spcPts val="0"/>
        </a:spcAft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8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73152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2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91440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tx1">
            <a:lumMod val="65000"/>
            <a:lumOff val="35000"/>
          </a:schemeClr>
        </a:buClr>
        <a:buSzPct val="100000"/>
        <a:buFont typeface="Calibri" panose="020F0502020204030204" pitchFamily="34" charset="0"/>
        <a:buChar char="-"/>
        <a:defRPr sz="10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097280" indent="-182880" algn="l" defTabSz="36576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6pPr>
      <a:lvl7pPr marL="1280160" indent="-182880" algn="l" defTabSz="36576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7pPr>
      <a:lvl8pPr marL="1463040" indent="-182880" algn="l" defTabSz="9144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8pPr>
      <a:lvl9pPr marL="164592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2144" y="506387"/>
            <a:ext cx="6611112" cy="1877437"/>
          </a:xfrm>
        </p:spPr>
        <p:txBody>
          <a:bodyPr/>
          <a:lstStyle/>
          <a:p>
            <a:pPr algn="ctr"/>
            <a:r>
              <a:rPr lang="en-US" sz="4000" dirty="0"/>
              <a:t>New Features in JMP® 15 Control Chart Builder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66385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DA396E-C56E-4F66-844F-2E3F4E20F8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364" y="192024"/>
            <a:ext cx="7891272" cy="584775"/>
          </a:xfrm>
        </p:spPr>
        <p:txBody>
          <a:bodyPr/>
          <a:lstStyle/>
          <a:p>
            <a:r>
              <a:rPr lang="en-US" dirty="0"/>
              <a:t>New to CCB in version 15: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AFB558-0109-44B6-950C-BF90D3FD7A3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27641" y="640080"/>
            <a:ext cx="7891272" cy="274320"/>
          </a:xfrm>
        </p:spPr>
        <p:txBody>
          <a:bodyPr>
            <a:normAutofit fontScale="55000" lnSpcReduction="20000"/>
          </a:bodyPr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624EAC-71C8-4DB0-A322-E68838EBBD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6364" y="1380298"/>
            <a:ext cx="3886200" cy="2724849"/>
          </a:xfrm>
        </p:spPr>
        <p:txBody>
          <a:bodyPr/>
          <a:lstStyle/>
          <a:p>
            <a:r>
              <a:rPr lang="en-US" dirty="0"/>
              <a:t>Dialogs</a:t>
            </a:r>
          </a:p>
          <a:p>
            <a:r>
              <a:rPr lang="en-US" dirty="0"/>
              <a:t>Box Plots</a:t>
            </a:r>
          </a:p>
          <a:p>
            <a:r>
              <a:rPr lang="en-US" dirty="0"/>
              <a:t>Dispersion chart Preferences</a:t>
            </a:r>
          </a:p>
          <a:p>
            <a:r>
              <a:rPr lang="en-US" dirty="0"/>
              <a:t>Test Failure Report</a:t>
            </a:r>
          </a:p>
          <a:p>
            <a:r>
              <a:rPr lang="en-US" dirty="0"/>
              <a:t>Alarm Scripts</a:t>
            </a:r>
          </a:p>
          <a:p>
            <a:r>
              <a:rPr lang="en-US" dirty="0"/>
              <a:t>Median Moving Range charts</a:t>
            </a:r>
          </a:p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3198B92-15ED-4B67-8F38-74B94E7EEA23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4634121" y="1203804"/>
            <a:ext cx="3886200" cy="3069238"/>
          </a:xfrm>
        </p:spPr>
        <p:txBody>
          <a:bodyPr/>
          <a:lstStyle/>
          <a:p>
            <a:r>
              <a:rPr lang="en-US" dirty="0"/>
              <a:t>New Limits options</a:t>
            </a:r>
          </a:p>
          <a:p>
            <a:pPr lvl="1"/>
            <a:r>
              <a:rPr lang="en-US" dirty="0"/>
              <a:t>Saving Limits for multiple Ys</a:t>
            </a:r>
          </a:p>
          <a:p>
            <a:pPr lvl="1"/>
            <a:r>
              <a:rPr lang="en-US" dirty="0"/>
              <a:t>Reading in limits from a new table</a:t>
            </a:r>
          </a:p>
          <a:p>
            <a:pPr lvl="1"/>
            <a:r>
              <a:rPr lang="en-US" dirty="0"/>
              <a:t>Dispersion chart lower limit</a:t>
            </a:r>
          </a:p>
          <a:p>
            <a:pPr lvl="1"/>
            <a:r>
              <a:rPr lang="en-US" dirty="0"/>
              <a:t>Tall vs wide format</a:t>
            </a:r>
          </a:p>
        </p:txBody>
      </p:sp>
    </p:spTree>
    <p:extLst>
      <p:ext uri="{BB962C8B-B14F-4D97-AF65-F5344CB8AC3E}">
        <p14:creationId xmlns:p14="http://schemas.microsoft.com/office/powerpoint/2010/main" val="2203598499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07058-1488-544E-BE2A-9170627E46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39338"/>
            <a:ext cx="9144000" cy="646331"/>
          </a:xfrm>
        </p:spPr>
        <p:txBody>
          <a:bodyPr/>
          <a:lstStyle/>
          <a:p>
            <a:r>
              <a:rPr lang="en-US" dirty="0"/>
              <a:t>Median Moving Range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F17338-9F64-4641-90B4-079C4F7A0F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2402291"/>
            <a:ext cx="9144000" cy="1320746"/>
          </a:xfrm>
        </p:spPr>
        <p:txBody>
          <a:bodyPr/>
          <a:lstStyle/>
          <a:p>
            <a:r>
              <a:rPr lang="en-US" dirty="0"/>
              <a:t>Recall: Medians are more robust to outliers?</a:t>
            </a:r>
          </a:p>
          <a:p>
            <a:endParaRPr lang="en-US" dirty="0"/>
          </a:p>
          <a:p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5">
                <a:extLst>
                  <a:ext uri="{FF2B5EF4-FFF2-40B4-BE49-F238E27FC236}">
                    <a16:creationId xmlns:a16="http://schemas.microsoft.com/office/drawing/2014/main" id="{F3930CD6-E446-4D58-8734-77A0FFBC4B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7746" y="3017291"/>
                <a:ext cx="5895191" cy="134152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kumimoji="0" lang="en-US" altLang="en-US" sz="1400" b="0" i="0" u="none" strike="noStrike" cap="none" normalizeH="0" baseline="0" dirty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L</a:t>
                </a:r>
                <a:r>
                  <a:rPr kumimoji="0" lang="en-US" altLang="en-US" sz="1400" b="0" i="0" u="none" strike="noStrike" cap="none" normalizeH="0" baseline="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CL</a:t>
                </a:r>
                <a:r>
                  <a:rPr kumimoji="0" lang="en-US" altLang="en-US" sz="1400" b="0" i="0" u="none" strike="noStrike" cap="none" normalizeH="0" baseline="-3000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MMR</a:t>
                </a:r>
                <a:r>
                  <a:rPr kumimoji="0" lang="en-US" altLang="en-US" sz="1400" b="0" i="0" u="none" strike="noStrike" cap="none" normalizeH="0" baseline="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 = max(0, MMR - </a:t>
                </a:r>
                <a:r>
                  <a:rPr kumimoji="0" lang="en-US" altLang="en-US" sz="1400" b="0" i="1" u="none" strike="noStrike" cap="none" normalizeH="0" baseline="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kd</a:t>
                </a:r>
                <a:r>
                  <a:rPr kumimoji="0" lang="en-US" altLang="en-US" sz="1400" b="0" i="1" u="none" strike="noStrike" cap="none" normalizeH="0" baseline="-3000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kumimoji="0" lang="en-US" altLang="en-US" sz="1400" b="0" i="0" u="none" strike="noStrike" cap="none" normalizeH="0" baseline="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kumimoji="0" lang="en-US" altLang="en-US" sz="1400" b="0" i="1" u="none" strike="noStrike" cap="none" normalizeH="0" baseline="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kumimoji="0" lang="en-US" altLang="en-US" sz="1400" b="0" i="0" u="none" strike="noStrike" cap="none" normalizeH="0" baseline="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cs typeface="Arial" panose="020B0604020202020204" pitchFamily="34" charset="0"/>
                  </a:rPr>
                  <a:t>)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solidFill>
                              <a:schemeClr val="bg1"/>
                            </a:solidFill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</a:rPr>
                          <m:t>𝜎</m:t>
                        </m:r>
                      </m:e>
                    </m:acc>
                  </m:oMath>
                </a14:m>
                <a:r>
                  <a:rPr kumimoji="0" lang="en-US" altLang="en-US" sz="1400" b="0" i="0" u="none" strike="noStrike" cap="none" normalizeH="0" baseline="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cs typeface="Arial" panose="020B0604020202020204" pitchFamily="34" charset="0"/>
                  </a:rPr>
                  <a:t> )</a:t>
                </a:r>
                <a:endParaRPr kumimoji="0" lang="en-US" altLang="en-US" sz="1400" b="0" i="0" u="none" strike="noStrike" cap="none" normalizeH="0" baseline="0" dirty="0" bmk="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r>
                  <a:rPr kumimoji="0" lang="en-US" altLang="en-US" sz="1400" b="0" i="0" u="none" strike="noStrike" cap="none" normalizeH="0" baseline="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UCL</a:t>
                </a:r>
                <a:r>
                  <a:rPr kumimoji="0" lang="en-US" altLang="en-US" sz="1400" b="0" i="0" u="none" strike="noStrike" cap="none" normalizeH="0" baseline="-3000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MMR</a:t>
                </a:r>
                <a:r>
                  <a:rPr kumimoji="0" lang="en-US" altLang="en-US" sz="1400" b="0" i="0" u="none" strike="noStrike" cap="none" normalizeH="0" baseline="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 = MMR + </a:t>
                </a:r>
                <a:r>
                  <a:rPr kumimoji="0" lang="en-US" altLang="en-US" sz="1400" b="0" i="1" u="none" strike="noStrike" cap="none" normalizeH="0" baseline="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kd</a:t>
                </a:r>
                <a:r>
                  <a:rPr kumimoji="0" lang="en-US" altLang="en-US" sz="1400" b="0" i="0" u="none" strike="noStrike" cap="none" normalizeH="0" baseline="-3000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kumimoji="0" lang="en-US" altLang="en-US" sz="1400" b="0" i="0" u="none" strike="noStrike" cap="none" normalizeH="0" baseline="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:r>
                  <a:rPr kumimoji="0" lang="en-US" altLang="en-US" sz="1400" b="0" i="1" u="none" strike="noStrike" cap="none" normalizeH="0" baseline="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n</a:t>
                </a:r>
                <a:r>
                  <a:rPr kumimoji="0" lang="en-US" altLang="en-US" sz="1400" b="0" i="0" u="none" strike="noStrike" cap="none" normalizeH="0" baseline="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cs typeface="Arial" panose="020B0604020202020204" pitchFamily="34" charset="0"/>
                  </a:rPr>
                  <a:t>)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solidFill>
                              <a:schemeClr val="bg1"/>
                            </a:solidFill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</a:rPr>
                          <m:t>𝜎</m:t>
                        </m:r>
                      </m:e>
                    </m:acc>
                  </m:oMath>
                </a14:m>
                <a:r>
                  <a:rPr kumimoji="0" lang="en-US" altLang="en-US" sz="1400" b="0" i="0" u="none" strike="noStrike" cap="none" normalizeH="0" baseline="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cs typeface="Arial" panose="020B0604020202020204" pitchFamily="34" charset="0"/>
                  </a:rPr>
                  <a:t>    </a:t>
                </a:r>
                <a:endParaRPr kumimoji="0" lang="en-US" altLang="en-US" sz="1400" b="0" i="0" u="none" strike="noStrike" cap="none" normalizeH="0" baseline="0" dirty="0" bmk="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0" i="0" u="none" strike="noStrike" cap="none" normalizeH="0" baseline="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Helvetica" panose="020B0604020202020204" pitchFamily="34" charset="0"/>
                  </a:rPr>
                  <a:t>where:</a:t>
                </a:r>
                <a:endParaRPr kumimoji="0" lang="en-US" altLang="en-US" sz="1400" b="0" i="0" u="none" strike="noStrike" cap="none" normalizeH="0" baseline="0" dirty="0" bmk="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400" b="0" i="0" u="none" strike="noStrike" cap="none" normalizeH="0" baseline="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MMR is the median of the </a:t>
                </a:r>
                <a:r>
                  <a:rPr kumimoji="0" lang="en-US" altLang="en-US" sz="1400" b="0" i="0" u="none" strike="noStrike" cap="none" normalizeH="0" baseline="0" dirty="0" err="1" bmk="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nonmissing</a:t>
                </a:r>
                <a:r>
                  <a:rPr kumimoji="0" lang="en-US" altLang="en-US" sz="1400" b="0" i="0" u="none" strike="noStrike" cap="none" normalizeH="0" baseline="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cs typeface="Arial" panose="020B0604020202020204" pitchFamily="34" charset="0"/>
                  </a:rPr>
                  <a:t> moving ranges.</a:t>
                </a:r>
                <a:endParaRPr kumimoji="0" lang="en-US" altLang="en-US" sz="1400" b="0" i="0" u="none" strike="noStrike" cap="none" normalizeH="0" baseline="0" dirty="0" bmk="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r>
                  <a:rPr kumimoji="0" lang="en-US" altLang="en-US" sz="1400" b="0" i="0" u="none" strike="noStrike" cap="none" normalizeH="0" baseline="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solidFill>
                              <a:schemeClr val="bg1"/>
                            </a:solidFill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chemeClr val="bg1"/>
                            </a:solidFill>
                          </a:rPr>
                          <m:t>𝜎</m:t>
                        </m:r>
                      </m:e>
                    </m:acc>
                  </m:oMath>
                </a14:m>
                <a:r>
                  <a:rPr kumimoji="0" lang="en-US" altLang="en-US" sz="1400" b="0" i="0" u="none" strike="noStrike" cap="none" normalizeH="0" baseline="0" dirty="0" bmk="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    = MMR/0.954</a:t>
                </a:r>
                <a:endPara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5" name="Rectangle 5">
                <a:extLst>
                  <a:ext uri="{FF2B5EF4-FFF2-40B4-BE49-F238E27FC236}">
                    <a16:creationId xmlns:a16="http://schemas.microsoft.com/office/drawing/2014/main" id="{F3930CD6-E446-4D58-8734-77A0FFBC4B1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07746" y="3017291"/>
                <a:ext cx="5895191" cy="1341521"/>
              </a:xfrm>
              <a:prstGeom prst="rect">
                <a:avLst/>
              </a:prstGeom>
              <a:blipFill>
                <a:blip r:embed="rId2"/>
                <a:stretch>
                  <a:fillRect l="-310" t="-909" b="-409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30" name="Picture 6" descr="https://www.jmp.com/support/help/14-2/images/qpm_shewhart_control-12.png">
            <a:extLst>
              <a:ext uri="{FF2B5EF4-FFF2-40B4-BE49-F238E27FC236}">
                <a16:creationId xmlns:a16="http://schemas.microsoft.com/office/drawing/2014/main" id="{48FF3D61-9AD7-43BC-8402-06E3F30644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98688" y="-3429000"/>
            <a:ext cx="15240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3733744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65A20DB-A443-4430-BF19-F3777FACE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074261"/>
            <a:ext cx="9144000" cy="677108"/>
          </a:xfrm>
        </p:spPr>
        <p:txBody>
          <a:bodyPr/>
          <a:lstStyle/>
          <a:p>
            <a:r>
              <a:rPr lang="en-US" dirty="0"/>
              <a:t>JMP</a:t>
            </a:r>
            <a:r>
              <a:rPr lang="en-US" sz="3600" dirty="0"/>
              <a:t>®</a:t>
            </a:r>
            <a:r>
              <a:rPr lang="en-US" dirty="0"/>
              <a:t> 15 Demo</a:t>
            </a:r>
          </a:p>
        </p:txBody>
      </p:sp>
    </p:spTree>
    <p:extLst>
      <p:ext uri="{BB962C8B-B14F-4D97-AF65-F5344CB8AC3E}">
        <p14:creationId xmlns:p14="http://schemas.microsoft.com/office/powerpoint/2010/main" val="713886807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65A20DB-A443-4430-BF19-F3777FACE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 </a:t>
            </a:r>
            <a:r>
              <a:rPr lang="en-US" dirty="0">
                <a:sym typeface="Wingdings" panose="05000000000000000000" pitchFamily="2" charset="2"/>
              </a:rPr>
              <a:t>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990142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SAS">
  <a:themeElements>
    <a:clrScheme name="SAS-Palette">
      <a:dk1>
        <a:srgbClr val="000000"/>
      </a:dk1>
      <a:lt1>
        <a:srgbClr val="FFFFFF"/>
      </a:lt1>
      <a:dk2>
        <a:srgbClr val="04304B"/>
      </a:dk2>
      <a:lt2>
        <a:srgbClr val="C0E3F6"/>
      </a:lt2>
      <a:accent1>
        <a:srgbClr val="0074BE"/>
      </a:accent1>
      <a:accent2>
        <a:srgbClr val="61BAE9"/>
      </a:accent2>
      <a:accent3>
        <a:srgbClr val="04304B"/>
      </a:accent3>
      <a:accent4>
        <a:srgbClr val="00B08D"/>
      </a:accent4>
      <a:accent5>
        <a:srgbClr val="90B328"/>
      </a:accent5>
      <a:accent6>
        <a:srgbClr val="F58220"/>
      </a:accent6>
      <a:hlink>
        <a:srgbClr val="0074BE"/>
      </a:hlink>
      <a:folHlink>
        <a:srgbClr val="8E2F8A"/>
      </a:folHlink>
    </a:clrScheme>
    <a:fontScheme name="SAS-Fonts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>
            <a:solidFill>
              <a:schemeClr val="accen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1" id="{C3B214E8-58E7-F345-9B37-5BC415D34AF9}" vid="{9C5A21D1-AB93-A64C-BF29-F8555FB75D63}"/>
    </a:ext>
  </a:extLst>
</a:theme>
</file>

<file path=ppt/theme/theme2.xml><?xml version="1.0" encoding="utf-8"?>
<a:theme xmlns:a="http://schemas.openxmlformats.org/drawingml/2006/main" name="Office Theme">
  <a:themeElements>
    <a:clrScheme name="SAS-Palette">
      <a:dk1>
        <a:srgbClr val="000000"/>
      </a:dk1>
      <a:lt1>
        <a:srgbClr val="FFFFFF"/>
      </a:lt1>
      <a:dk2>
        <a:srgbClr val="04304B"/>
      </a:dk2>
      <a:lt2>
        <a:srgbClr val="C0E3F6"/>
      </a:lt2>
      <a:accent1>
        <a:srgbClr val="0074BE"/>
      </a:accent1>
      <a:accent2>
        <a:srgbClr val="61BAE9"/>
      </a:accent2>
      <a:accent3>
        <a:srgbClr val="04304B"/>
      </a:accent3>
      <a:accent4>
        <a:srgbClr val="00B08D"/>
      </a:accent4>
      <a:accent5>
        <a:srgbClr val="90B328"/>
      </a:accent5>
      <a:accent6>
        <a:srgbClr val="F58220"/>
      </a:accent6>
      <a:hlink>
        <a:srgbClr val="0074BE"/>
      </a:hlink>
      <a:folHlink>
        <a:srgbClr val="8E2F8A"/>
      </a:folHlink>
    </a:clrScheme>
    <a:fontScheme name="SAS-Presentation-Fonts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SAS-Palette">
      <a:dk1>
        <a:srgbClr val="000000"/>
      </a:dk1>
      <a:lt1>
        <a:srgbClr val="FFFFFF"/>
      </a:lt1>
      <a:dk2>
        <a:srgbClr val="04304B"/>
      </a:dk2>
      <a:lt2>
        <a:srgbClr val="C0E3F6"/>
      </a:lt2>
      <a:accent1>
        <a:srgbClr val="0074BE"/>
      </a:accent1>
      <a:accent2>
        <a:srgbClr val="61BAE9"/>
      </a:accent2>
      <a:accent3>
        <a:srgbClr val="04304B"/>
      </a:accent3>
      <a:accent4>
        <a:srgbClr val="00B08D"/>
      </a:accent4>
      <a:accent5>
        <a:srgbClr val="90B328"/>
      </a:accent5>
      <a:accent6>
        <a:srgbClr val="F58220"/>
      </a:accent6>
      <a:hlink>
        <a:srgbClr val="0074BE"/>
      </a:hlink>
      <a:folHlink>
        <a:srgbClr val="8E2F8A"/>
      </a:folHlink>
    </a:clrScheme>
    <a:fontScheme name="SAS-Presentation-Fonts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443A68BDC7E3488313346697066C5E" ma:contentTypeVersion="10" ma:contentTypeDescription="Create a new document." ma:contentTypeScope="" ma:versionID="07df3683e5f00dbc5e5bb0eec580a898">
  <xsd:schema xmlns:xsd="http://www.w3.org/2001/XMLSchema" xmlns:xs="http://www.w3.org/2001/XMLSchema" xmlns:p="http://schemas.microsoft.com/office/2006/metadata/properties" xmlns:ns3="ce5c2a90-9556-4700-9f6d-2c604b1bcc59" targetNamespace="http://schemas.microsoft.com/office/2006/metadata/properties" ma:root="true" ma:fieldsID="75b9943787e5d491e4b51f8ac41f1e7e" ns3:_="">
    <xsd:import namespace="ce5c2a90-9556-4700-9f6d-2c604b1bcc5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5c2a90-9556-4700-9f6d-2c604b1bcc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17E9F7E-DDE8-4BC1-AD0F-9BB04020F5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5c2a90-9556-4700-9f6d-2c604b1bcc5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6A789A-2B70-4084-AFC2-45F27D8910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F17DD84-3AE1-4321-B12D-1262ED74BFD2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ce5c2a90-9556-4700-9f6d-2c604b1bcc59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98643_JMP_Template2018_16x9_update-darker</Template>
  <TotalTime>0</TotalTime>
  <Words>71</Words>
  <Application>Microsoft Office PowerPoint</Application>
  <PresentationFormat>On-screen Show (16:9)</PresentationFormat>
  <Paragraphs>22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Helvetica</vt:lpstr>
      <vt:lpstr>SAS</vt:lpstr>
      <vt:lpstr>New Features in JMP® 15 Control Chart Builder </vt:lpstr>
      <vt:lpstr>New to CCB in version 15:</vt:lpstr>
      <vt:lpstr>Median Moving Range</vt:lpstr>
      <vt:lpstr>JMP® 15 Demo</vt:lpstr>
      <vt:lpstr>Thank you! 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2019-03-01T18:03:37Z</dcterms:created>
  <dcterms:modified xsi:type="dcterms:W3CDTF">2019-09-11T18:13:29Z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0x0101008E443A68BDC7E3488313346697066C5E</vt:lpwstr>
  </property>
</Properties>
</file>