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29"/>
  </p:notesMasterIdLst>
  <p:sldIdLst>
    <p:sldId id="256" r:id="rId2"/>
    <p:sldId id="257" r:id="rId3"/>
    <p:sldId id="258" r:id="rId4"/>
    <p:sldId id="262" r:id="rId5"/>
    <p:sldId id="259" r:id="rId6"/>
    <p:sldId id="260" r:id="rId7"/>
    <p:sldId id="264" r:id="rId8"/>
    <p:sldId id="287" r:id="rId9"/>
    <p:sldId id="265" r:id="rId10"/>
    <p:sldId id="276" r:id="rId11"/>
    <p:sldId id="277" r:id="rId12"/>
    <p:sldId id="266" r:id="rId13"/>
    <p:sldId id="267" r:id="rId14"/>
    <p:sldId id="278" r:id="rId15"/>
    <p:sldId id="292" r:id="rId16"/>
    <p:sldId id="273" r:id="rId17"/>
    <p:sldId id="279" r:id="rId18"/>
    <p:sldId id="280" r:id="rId19"/>
    <p:sldId id="282" r:id="rId20"/>
    <p:sldId id="286" r:id="rId21"/>
    <p:sldId id="288" r:id="rId22"/>
    <p:sldId id="289" r:id="rId23"/>
    <p:sldId id="290" r:id="rId24"/>
    <p:sldId id="274" r:id="rId25"/>
    <p:sldId id="285" r:id="rId26"/>
    <p:sldId id="293" r:id="rId27"/>
    <p:sldId id="294" r:id="rId28"/>
  </p:sldIdLst>
  <p:sldSz cx="9144000" cy="6858000" type="screen4x3"/>
  <p:notesSz cx="7023100" cy="9309100"/>
  <p:embeddedFontLst>
    <p:embeddedFont>
      <p:font typeface="Muli" panose="020B0604020202020204" charset="0"/>
      <p:regular r:id="rId30"/>
      <p:bold r:id="rId31"/>
      <p:italic r:id="rId32"/>
      <p:boldItalic r:id="rId33"/>
    </p:embeddedFont>
    <p:embeddedFont>
      <p:font typeface="Quicksand" panose="020B0604020202020204"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49" autoAdjust="0"/>
    <p:restoredTop sz="95056" autoAdjust="0"/>
  </p:normalViewPr>
  <p:slideViewPr>
    <p:cSldViewPr snapToGrid="0">
      <p:cViewPr>
        <p:scale>
          <a:sx n="66" d="100"/>
          <a:sy n="66" d="100"/>
        </p:scale>
        <p:origin x="1830" y="46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ealth.harvard.edu/heart-health/brewing-evidence-for-teas-heart-benefit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medlineplus.gov/ency/article/002436.ht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nccih.nih.gov/health/antioxidants/introduction.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google.com/search?q=vitamin+c+structure+and+antioxidant+properties&amp;source=lnms&amp;tbm=isch&amp;sa=X&amp;ved=0ahUKEwiogbXQ2dbcAhWSLHwKHUf-BS8Q_AUICigB&amp;biw=1304&amp;bih=702#imgrc=3a6tykzkxDD5s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5f391192_0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Google Shape;59;g35f391192_0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e7f25440a_1_38: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Google Shape;170;g3e7f25440a_1_38: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3752550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e7f25440a_1_38: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Google Shape;170;g3e7f25440a_1_38: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2893117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e7f25440a_1_38: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Google Shape;170;g3e7f25440a_1_38: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228e93824_0_1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Google Shape;187;g3228e93824_0_1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a:solidFill>
                  <a:schemeClr val="dk1"/>
                </a:solidFill>
              </a:rPr>
              <a:t>TALKING POINT!  Pareto’s principle is the “80/20 rule”.  </a:t>
            </a:r>
            <a:r>
              <a:rPr lang="en"/>
              <a:t>20% of the effort results in 80% of the result.   “Less is more.”  “Follow the path of the minimum resistance that leads to the path of the maximum result.”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228e93824_0_1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Google Shape;187;g3228e93824_0_1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a:solidFill>
                  <a:schemeClr val="dk1"/>
                </a:solidFill>
              </a:rPr>
              <a:t>TALKING POINT!  Pareto’s principle is the “80/20 rule”.  </a:t>
            </a:r>
            <a:r>
              <a:rPr lang="en"/>
              <a:t>20% of the effort results in 80% of the result.   “Less is more.”  “Follow the path of the minimum resistance that leads to the path of the maximum result.”   </a:t>
            </a:r>
            <a:endParaRPr/>
          </a:p>
        </p:txBody>
      </p:sp>
    </p:spTree>
    <p:extLst>
      <p:ext uri="{BB962C8B-B14F-4D97-AF65-F5344CB8AC3E}">
        <p14:creationId xmlns:p14="http://schemas.microsoft.com/office/powerpoint/2010/main" val="2431603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3059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5f391192_0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Google Shape;59;g35f391192_0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3614323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606f1c2d_3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Google Shape;66;g3606f1c2d_3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Google Shape;74;p: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d1ba51d23_0_13: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Google Shape;107;g2d1ba51d23_0_13: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u="sng">
                <a:solidFill>
                  <a:schemeClr val="hlink"/>
                </a:solidFill>
                <a:hlinkClick r:id="rId3"/>
              </a:rPr>
              <a:t>https://www.health.harvard.edu/heart-health/brewing-evidence-for-teas-heart-benefits</a:t>
            </a:r>
            <a:r>
              <a:rPr lang="en"/>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55ad9cc60_0_62: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Google Shape;80;g255ad9cc60_0_62: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u="sng">
                <a:solidFill>
                  <a:schemeClr val="hlink"/>
                </a:solidFill>
                <a:hlinkClick r:id="rId3"/>
              </a:rPr>
              <a:t>https://medlineplus.gov/ency/article/002436.htm</a:t>
            </a:r>
            <a:endParaRPr/>
          </a:p>
          <a:p>
            <a:pPr marL="0" indent="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55ad9cc60_0_46: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Google Shape;89;g255ad9cc60_0_46: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u="sng">
                <a:solidFill>
                  <a:schemeClr val="hlink"/>
                </a:solidFill>
                <a:hlinkClick r:id="rId3"/>
              </a:rPr>
              <a:t>https://nccih.nih.gov/health/antioxidants/introduction.htm</a:t>
            </a:r>
            <a:r>
              <a:rPr lang="en"/>
              <a:t> </a:t>
            </a:r>
            <a:endParaRPr/>
          </a:p>
          <a:p>
            <a:pPr marL="0" indent="0">
              <a:buNone/>
            </a:pPr>
            <a:r>
              <a:rPr lang="en" u="sng">
                <a:solidFill>
                  <a:schemeClr val="hlink"/>
                </a:solidFill>
                <a:hlinkClick r:id="rId4"/>
              </a:rPr>
              <a:t>https://www.google.com/search?q=vitamin+c+structure+and+antioxidant+properties&amp;source=lnms&amp;tbm=isch&amp;sa=X&amp;ved=0ahUKEwiogbXQ2dbcAhWSLHwKHUf-BS8Q_AUICigB&amp;biw=1304&amp;bih=702#imgrc=3a6tykzkxDD5sM</a:t>
            </a:r>
            <a:r>
              <a:rPr lang="en"/>
              <a: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d1ba51d23_0_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Google Shape;134;g2d1ba51d23_0_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dirty="0"/>
              <a:t>Sampling within each category of drink is called “</a:t>
            </a:r>
            <a:r>
              <a:rPr lang="en" b="1" dirty="0"/>
              <a:t>Stratified</a:t>
            </a:r>
            <a:r>
              <a:rPr lang="en" dirty="0"/>
              <a:t> (Random) Sampling”!  See backup slide for a formal definition.</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d1ba51d23_0_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Google Shape;134;g2d1ba51d23_0_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0" indent="0">
              <a:buNone/>
            </a:pPr>
            <a:r>
              <a:rPr lang="en" dirty="0"/>
              <a:t>Sampling within each category of drink is called “</a:t>
            </a:r>
            <a:r>
              <a:rPr lang="en" b="1" dirty="0"/>
              <a:t>Stratified</a:t>
            </a:r>
            <a:r>
              <a:rPr lang="en" dirty="0"/>
              <a:t> (Random) Sampling”!  See backup slide for a formal definition.</a:t>
            </a:r>
            <a:endParaRPr dirty="0"/>
          </a:p>
        </p:txBody>
      </p:sp>
    </p:spTree>
    <p:extLst>
      <p:ext uri="{BB962C8B-B14F-4D97-AF65-F5344CB8AC3E}">
        <p14:creationId xmlns:p14="http://schemas.microsoft.com/office/powerpoint/2010/main" val="3845956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228e93824_0_0:notes"/>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Google Shape;163;g3228e93824_0_0:notes"/>
          <p:cNvSpPr txBox="1">
            <a:spLocks noGrp="1"/>
          </p:cNvSpPr>
          <p:nvPr>
            <p:ph type="body" idx="1"/>
          </p:nvPr>
        </p:nvSpPr>
        <p:spPr>
          <a:xfrm>
            <a:off x="702310" y="4421823"/>
            <a:ext cx="5618480" cy="4189095"/>
          </a:xfrm>
          <a:prstGeom prst="rect">
            <a:avLst/>
          </a:prstGeom>
        </p:spPr>
        <p:txBody>
          <a:bodyPr spcFirstLastPara="1" wrap="square" lIns="93308" tIns="93308" rIns="93308" bIns="93308" anchor="t" anchorCtr="0">
            <a:noAutofit/>
          </a:bodyPr>
          <a:lstStyle/>
          <a:p>
            <a:pPr marL="466618" indent="-324041"/>
            <a:r>
              <a:rPr lang="en" dirty="0"/>
              <a:t>Reference the table created/ Impact Assessment  (explaining why we assigned each coefficient to the corresponding variable) “used the science to assign the weighting coefficients) </a:t>
            </a:r>
            <a:endParaRPr dirty="0"/>
          </a:p>
          <a:p>
            <a:pPr marL="466618" indent="-324041"/>
            <a:r>
              <a:rPr lang="en" dirty="0"/>
              <a:t>The standardization revealed the 9 healthiest drinks according to Health Index Rating, as listed below, where they were, generally: freshly brewed, cold brew and iced coffees and had among the lowest calories, fat, saturated fat, cholesterol and sugar content, as well as the highest protein content with moderate to higher caffeine content.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19175" y="2876425"/>
            <a:ext cx="6680400" cy="1546500"/>
          </a:xfrm>
          <a:prstGeom prst="rect">
            <a:avLst/>
          </a:prstGeom>
        </p:spPr>
        <p:txBody>
          <a:bodyPr spcFirstLastPara="1" wrap="square" lIns="91425" tIns="91425" rIns="91425" bIns="91425" anchor="t" anchorCtr="0"/>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cxnSp>
        <p:nvCxnSpPr>
          <p:cNvPr id="10" name="Google Shape;10;p2"/>
          <p:cNvCxnSpPr>
            <a:stCxn id="11" idx="4"/>
          </p:cNvCxnSpPr>
          <p:nvPr/>
        </p:nvCxnSpPr>
        <p:spPr>
          <a:xfrm>
            <a:off x="903750" y="3563700"/>
            <a:ext cx="0" cy="3294300"/>
          </a:xfrm>
          <a:prstGeom prst="straightConnector1">
            <a:avLst/>
          </a:prstGeom>
          <a:noFill/>
          <a:ln w="9525" cap="flat" cmpd="sng">
            <a:solidFill>
              <a:srgbClr val="999FA9"/>
            </a:solidFill>
            <a:prstDash val="solid"/>
            <a:round/>
            <a:headEnd type="none" w="med" len="med"/>
            <a:tailEnd type="none" w="med" len="med"/>
          </a:ln>
        </p:spPr>
      </p:cxnSp>
      <p:sp>
        <p:nvSpPr>
          <p:cNvPr id="11" name="Google Shape;11;p2"/>
          <p:cNvSpPr/>
          <p:nvPr/>
        </p:nvSpPr>
        <p:spPr>
          <a:xfrm>
            <a:off x="769050" y="3294300"/>
            <a:ext cx="269400" cy="269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7"/>
        <p:cNvGrpSpPr/>
        <p:nvPr/>
      </p:nvGrpSpPr>
      <p:grpSpPr>
        <a:xfrm>
          <a:off x="0" y="0"/>
          <a:ext cx="0" cy="0"/>
          <a:chOff x="0" y="0"/>
          <a:chExt cx="0" cy="0"/>
        </a:xfrm>
      </p:grpSpPr>
      <p:sp>
        <p:nvSpPr>
          <p:cNvPr id="18" name="Google Shape;18;p4"/>
          <p:cNvSpPr txBox="1">
            <a:spLocks noGrp="1"/>
          </p:cNvSpPr>
          <p:nvPr>
            <p:ph type="body" idx="1"/>
          </p:nvPr>
        </p:nvSpPr>
        <p:spPr>
          <a:xfrm>
            <a:off x="1633225" y="2882400"/>
            <a:ext cx="6700500" cy="1093200"/>
          </a:xfrm>
          <a:prstGeom prst="rect">
            <a:avLst/>
          </a:prstGeom>
        </p:spPr>
        <p:txBody>
          <a:bodyPr spcFirstLastPara="1" wrap="square" lIns="91425" tIns="91425" rIns="91425" bIns="91425" anchor="ctr" anchorCtr="0"/>
          <a:lstStyle>
            <a:lvl1pPr marL="457200" lvl="0" indent="-406400" rtl="0">
              <a:spcBef>
                <a:spcPts val="600"/>
              </a:spcBef>
              <a:spcAft>
                <a:spcPts val="0"/>
              </a:spcAft>
              <a:buClr>
                <a:srgbClr val="39C0BA"/>
              </a:buClr>
              <a:buSzPts val="2800"/>
              <a:buChar char="◦"/>
              <a:defRPr sz="2800" i="1">
                <a:solidFill>
                  <a:srgbClr val="39C0BA"/>
                </a:solidFill>
              </a:defRPr>
            </a:lvl1pPr>
            <a:lvl2pPr marL="914400" lvl="1" indent="-406400" rtl="0">
              <a:spcBef>
                <a:spcPts val="0"/>
              </a:spcBef>
              <a:spcAft>
                <a:spcPts val="0"/>
              </a:spcAft>
              <a:buClr>
                <a:srgbClr val="39C0BA"/>
              </a:buClr>
              <a:buSzPts val="2800"/>
              <a:buChar char="▫"/>
              <a:defRPr sz="2800" i="1">
                <a:solidFill>
                  <a:srgbClr val="39C0BA"/>
                </a:solidFill>
              </a:defRPr>
            </a:lvl2pPr>
            <a:lvl3pPr marL="1371600" lvl="2" indent="-406400" rtl="0">
              <a:spcBef>
                <a:spcPts val="0"/>
              </a:spcBef>
              <a:spcAft>
                <a:spcPts val="0"/>
              </a:spcAft>
              <a:buClr>
                <a:srgbClr val="39C0BA"/>
              </a:buClr>
              <a:buSzPts val="2800"/>
              <a:buChar char="■"/>
              <a:defRPr sz="2800" i="1">
                <a:solidFill>
                  <a:srgbClr val="39C0BA"/>
                </a:solidFill>
              </a:defRPr>
            </a:lvl3pPr>
            <a:lvl4pPr marL="1828800" lvl="3" indent="-406400" rtl="0">
              <a:spcBef>
                <a:spcPts val="0"/>
              </a:spcBef>
              <a:spcAft>
                <a:spcPts val="0"/>
              </a:spcAft>
              <a:buClr>
                <a:srgbClr val="39C0BA"/>
              </a:buClr>
              <a:buSzPts val="2800"/>
              <a:buChar char="●"/>
              <a:defRPr sz="2800" i="1">
                <a:solidFill>
                  <a:srgbClr val="39C0BA"/>
                </a:solidFill>
              </a:defRPr>
            </a:lvl4pPr>
            <a:lvl5pPr marL="2286000" lvl="4" indent="-406400" rtl="0">
              <a:spcBef>
                <a:spcPts val="0"/>
              </a:spcBef>
              <a:spcAft>
                <a:spcPts val="0"/>
              </a:spcAft>
              <a:buClr>
                <a:srgbClr val="39C0BA"/>
              </a:buClr>
              <a:buSzPts val="2800"/>
              <a:buChar char="○"/>
              <a:defRPr sz="2800" i="1">
                <a:solidFill>
                  <a:srgbClr val="39C0BA"/>
                </a:solidFill>
              </a:defRPr>
            </a:lvl5pPr>
            <a:lvl6pPr marL="2743200" lvl="5" indent="-406400" rtl="0">
              <a:spcBef>
                <a:spcPts val="0"/>
              </a:spcBef>
              <a:spcAft>
                <a:spcPts val="0"/>
              </a:spcAft>
              <a:buClr>
                <a:srgbClr val="39C0BA"/>
              </a:buClr>
              <a:buSzPts val="2800"/>
              <a:buChar char="■"/>
              <a:defRPr sz="2800" i="1">
                <a:solidFill>
                  <a:srgbClr val="39C0BA"/>
                </a:solidFill>
              </a:defRPr>
            </a:lvl6pPr>
            <a:lvl7pPr marL="3200400" lvl="6" indent="-406400" rtl="0">
              <a:spcBef>
                <a:spcPts val="0"/>
              </a:spcBef>
              <a:spcAft>
                <a:spcPts val="0"/>
              </a:spcAft>
              <a:buClr>
                <a:srgbClr val="39C0BA"/>
              </a:buClr>
              <a:buSzPts val="2800"/>
              <a:buChar char="●"/>
              <a:defRPr sz="2800" i="1">
                <a:solidFill>
                  <a:srgbClr val="39C0BA"/>
                </a:solidFill>
              </a:defRPr>
            </a:lvl7pPr>
            <a:lvl8pPr marL="3657600" lvl="7" indent="-406400" rtl="0">
              <a:spcBef>
                <a:spcPts val="0"/>
              </a:spcBef>
              <a:spcAft>
                <a:spcPts val="0"/>
              </a:spcAft>
              <a:buClr>
                <a:srgbClr val="39C0BA"/>
              </a:buClr>
              <a:buSzPts val="2800"/>
              <a:buChar char="○"/>
              <a:defRPr sz="2800" i="1">
                <a:solidFill>
                  <a:srgbClr val="39C0BA"/>
                </a:solidFill>
              </a:defRPr>
            </a:lvl8pPr>
            <a:lvl9pPr marL="4114800" lvl="8" indent="-406400">
              <a:spcBef>
                <a:spcPts val="0"/>
              </a:spcBef>
              <a:spcAft>
                <a:spcPts val="0"/>
              </a:spcAft>
              <a:buClr>
                <a:srgbClr val="39C0BA"/>
              </a:buClr>
              <a:buSzPts val="2800"/>
              <a:buChar char="■"/>
              <a:defRPr sz="2800" i="1">
                <a:solidFill>
                  <a:srgbClr val="39C0BA"/>
                </a:solidFill>
              </a:defRPr>
            </a:lvl9pPr>
          </a:lstStyle>
          <a:p>
            <a:endParaRPr/>
          </a:p>
        </p:txBody>
      </p:sp>
      <p:cxnSp>
        <p:nvCxnSpPr>
          <p:cNvPr id="19" name="Google Shape;19;p4"/>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20" name="Google Shape;20;p4"/>
          <p:cNvSpPr/>
          <p:nvPr/>
        </p:nvSpPr>
        <p:spPr>
          <a:xfrm>
            <a:off x="493600" y="3018850"/>
            <a:ext cx="820200" cy="8202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Google Shape;21;p4"/>
          <p:cNvSpPr txBox="1"/>
          <p:nvPr/>
        </p:nvSpPr>
        <p:spPr>
          <a:xfrm>
            <a:off x="208000" y="3096172"/>
            <a:ext cx="1306200" cy="87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b="1">
                <a:solidFill>
                  <a:srgbClr val="39C0BA"/>
                </a:solidFill>
                <a:latin typeface="Quicksand"/>
                <a:ea typeface="Quicksand"/>
                <a:cs typeface="Quicksand"/>
                <a:sym typeface="Quicksand"/>
              </a:rPr>
              <a:t>“</a:t>
            </a:r>
            <a:endParaRPr sz="4800" b="1">
              <a:solidFill>
                <a:srgbClr val="39C0BA"/>
              </a:solidFill>
              <a:latin typeface="Quicksand"/>
              <a:ea typeface="Quicksand"/>
              <a:cs typeface="Quicksand"/>
              <a:sym typeface="Quicksan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
        <p:cNvGrpSpPr/>
        <p:nvPr/>
      </p:nvGrpSpPr>
      <p:grpSpPr>
        <a:xfrm>
          <a:off x="0" y="0"/>
          <a:ext cx="0" cy="0"/>
          <a:chOff x="0" y="0"/>
          <a:chExt cx="0" cy="0"/>
        </a:xfrm>
      </p:grpSpPr>
      <p:cxnSp>
        <p:nvCxnSpPr>
          <p:cNvPr id="23" name="Google Shape;23;p5"/>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24" name="Google Shape;24;p5"/>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 name="Google Shape;25;p5"/>
          <p:cNvSpPr/>
          <p:nvPr/>
        </p:nvSpPr>
        <p:spPr>
          <a:xfrm>
            <a:off x="769050" y="1861900"/>
            <a:ext cx="269400" cy="2694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Google Shape;26;p5"/>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600200"/>
            <a:ext cx="6858000" cy="4967700"/>
          </a:xfrm>
          <a:prstGeom prst="rect">
            <a:avLst/>
          </a:prstGeom>
        </p:spPr>
        <p:txBody>
          <a:bodyPr spcFirstLastPara="1" wrap="square" lIns="91425" tIns="91425" rIns="91425" bIns="91425" anchor="t" anchorCtr="0"/>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0" name="Google Shape;30;p6"/>
          <p:cNvSpPr txBox="1">
            <a:spLocks noGrp="1"/>
          </p:cNvSpPr>
          <p:nvPr>
            <p:ph type="body" idx="1"/>
          </p:nvPr>
        </p:nvSpPr>
        <p:spPr>
          <a:xfrm>
            <a:off x="1165475" y="1600200"/>
            <a:ext cx="3306900" cy="4967700"/>
          </a:xfrm>
          <a:prstGeom prst="rect">
            <a:avLst/>
          </a:prstGeom>
        </p:spPr>
        <p:txBody>
          <a:bodyPr spcFirstLastPara="1" wrap="square" lIns="91425" tIns="91425" rIns="91425" bIns="91425" anchor="t" anchorCtr="0"/>
          <a:lstStyle>
            <a:lvl1pPr marL="457200" lvl="0" indent="-393700">
              <a:spcBef>
                <a:spcPts val="600"/>
              </a:spcBef>
              <a:spcAft>
                <a:spcPts val="0"/>
              </a:spcAft>
              <a:buSzPts val="2600"/>
              <a:buChar char="◦"/>
              <a:defRPr sz="2600"/>
            </a:lvl1pPr>
            <a:lvl2pPr marL="914400" lvl="1" indent="-393700">
              <a:spcBef>
                <a:spcPts val="0"/>
              </a:spcBef>
              <a:spcAft>
                <a:spcPts val="0"/>
              </a:spcAft>
              <a:buSzPts val="2600"/>
              <a:buChar char="▫"/>
              <a:defRPr sz="2600"/>
            </a:lvl2pPr>
            <a:lvl3pPr marL="1371600" lvl="2" indent="-393700">
              <a:spcBef>
                <a:spcPts val="0"/>
              </a:spcBef>
              <a:spcAft>
                <a:spcPts val="0"/>
              </a:spcAft>
              <a:buSzPts val="2600"/>
              <a:buChar char="■"/>
              <a:defRPr sz="2600"/>
            </a:lvl3pPr>
            <a:lvl4pPr marL="1828800" lvl="3" indent="-393700">
              <a:spcBef>
                <a:spcPts val="0"/>
              </a:spcBef>
              <a:spcAft>
                <a:spcPts val="0"/>
              </a:spcAft>
              <a:buSzPts val="2600"/>
              <a:buChar char="●"/>
              <a:defRPr sz="2600"/>
            </a:lvl4pPr>
            <a:lvl5pPr marL="2286000" lvl="4" indent="-393700">
              <a:spcBef>
                <a:spcPts val="0"/>
              </a:spcBef>
              <a:spcAft>
                <a:spcPts val="0"/>
              </a:spcAft>
              <a:buSzPts val="2600"/>
              <a:buChar char="○"/>
              <a:defRPr sz="2600"/>
            </a:lvl5pPr>
            <a:lvl6pPr marL="2743200" lvl="5" indent="-393700">
              <a:spcBef>
                <a:spcPts val="0"/>
              </a:spcBef>
              <a:spcAft>
                <a:spcPts val="0"/>
              </a:spcAft>
              <a:buSzPts val="2600"/>
              <a:buChar char="■"/>
              <a:defRPr sz="2600"/>
            </a:lvl6pPr>
            <a:lvl7pPr marL="3200400" lvl="6" indent="-393700">
              <a:spcBef>
                <a:spcPts val="0"/>
              </a:spcBef>
              <a:spcAft>
                <a:spcPts val="0"/>
              </a:spcAft>
              <a:buSzPts val="2600"/>
              <a:buChar char="●"/>
              <a:defRPr sz="2600"/>
            </a:lvl7pPr>
            <a:lvl8pPr marL="3657600" lvl="7" indent="-393700">
              <a:spcBef>
                <a:spcPts val="0"/>
              </a:spcBef>
              <a:spcAft>
                <a:spcPts val="0"/>
              </a:spcAft>
              <a:buSzPts val="2600"/>
              <a:buChar char="○"/>
              <a:defRPr sz="2600"/>
            </a:lvl8pPr>
            <a:lvl9pPr marL="4114800" lvl="8" indent="-393700">
              <a:spcBef>
                <a:spcPts val="0"/>
              </a:spcBef>
              <a:spcAft>
                <a:spcPts val="0"/>
              </a:spcAft>
              <a:buSzPts val="2600"/>
              <a:buChar char="■"/>
              <a:defRPr sz="2600"/>
            </a:lvl9pPr>
          </a:lstStyle>
          <a:p>
            <a:endParaRPr/>
          </a:p>
        </p:txBody>
      </p:sp>
      <p:sp>
        <p:nvSpPr>
          <p:cNvPr id="31" name="Google Shape;31;p6"/>
          <p:cNvSpPr txBox="1">
            <a:spLocks noGrp="1"/>
          </p:cNvSpPr>
          <p:nvPr>
            <p:ph type="body" idx="2"/>
          </p:nvPr>
        </p:nvSpPr>
        <p:spPr>
          <a:xfrm>
            <a:off x="4671570" y="1600200"/>
            <a:ext cx="3306900" cy="4967700"/>
          </a:xfrm>
          <a:prstGeom prst="rect">
            <a:avLst/>
          </a:prstGeom>
        </p:spPr>
        <p:txBody>
          <a:bodyPr spcFirstLastPara="1" wrap="square" lIns="91425" tIns="91425" rIns="91425" bIns="91425" anchor="t" anchorCtr="0"/>
          <a:lstStyle>
            <a:lvl1pPr marL="457200" lvl="0" indent="-393700">
              <a:spcBef>
                <a:spcPts val="600"/>
              </a:spcBef>
              <a:spcAft>
                <a:spcPts val="0"/>
              </a:spcAft>
              <a:buSzPts val="2600"/>
              <a:buChar char="◦"/>
              <a:defRPr sz="2600"/>
            </a:lvl1pPr>
            <a:lvl2pPr marL="914400" lvl="1" indent="-393700">
              <a:spcBef>
                <a:spcPts val="0"/>
              </a:spcBef>
              <a:spcAft>
                <a:spcPts val="0"/>
              </a:spcAft>
              <a:buSzPts val="2600"/>
              <a:buChar char="▫"/>
              <a:defRPr sz="2600"/>
            </a:lvl2pPr>
            <a:lvl3pPr marL="1371600" lvl="2" indent="-393700">
              <a:spcBef>
                <a:spcPts val="0"/>
              </a:spcBef>
              <a:spcAft>
                <a:spcPts val="0"/>
              </a:spcAft>
              <a:buSzPts val="2600"/>
              <a:buChar char="■"/>
              <a:defRPr sz="2600"/>
            </a:lvl3pPr>
            <a:lvl4pPr marL="1828800" lvl="3" indent="-393700">
              <a:spcBef>
                <a:spcPts val="0"/>
              </a:spcBef>
              <a:spcAft>
                <a:spcPts val="0"/>
              </a:spcAft>
              <a:buSzPts val="2600"/>
              <a:buChar char="●"/>
              <a:defRPr sz="2600"/>
            </a:lvl4pPr>
            <a:lvl5pPr marL="2286000" lvl="4" indent="-393700">
              <a:spcBef>
                <a:spcPts val="0"/>
              </a:spcBef>
              <a:spcAft>
                <a:spcPts val="0"/>
              </a:spcAft>
              <a:buSzPts val="2600"/>
              <a:buChar char="○"/>
              <a:defRPr sz="2600"/>
            </a:lvl5pPr>
            <a:lvl6pPr marL="2743200" lvl="5" indent="-393700">
              <a:spcBef>
                <a:spcPts val="0"/>
              </a:spcBef>
              <a:spcAft>
                <a:spcPts val="0"/>
              </a:spcAft>
              <a:buSzPts val="2600"/>
              <a:buChar char="■"/>
              <a:defRPr sz="2600"/>
            </a:lvl6pPr>
            <a:lvl7pPr marL="3200400" lvl="6" indent="-393700">
              <a:spcBef>
                <a:spcPts val="0"/>
              </a:spcBef>
              <a:spcAft>
                <a:spcPts val="0"/>
              </a:spcAft>
              <a:buSzPts val="2600"/>
              <a:buChar char="●"/>
              <a:defRPr sz="2600"/>
            </a:lvl7pPr>
            <a:lvl8pPr marL="3657600" lvl="7" indent="-393700">
              <a:spcBef>
                <a:spcPts val="0"/>
              </a:spcBef>
              <a:spcAft>
                <a:spcPts val="0"/>
              </a:spcAft>
              <a:buSzPts val="2600"/>
              <a:buChar char="○"/>
              <a:defRPr sz="2600"/>
            </a:lvl8pPr>
            <a:lvl9pPr marL="4114800" lvl="8" indent="-393700">
              <a:spcBef>
                <a:spcPts val="0"/>
              </a:spcBef>
              <a:spcAft>
                <a:spcPts val="0"/>
              </a:spcAft>
              <a:buSzPts val="2600"/>
              <a:buChar char="■"/>
              <a:defRPr sz="2600"/>
            </a:lvl9pPr>
          </a:lstStyle>
          <a:p>
            <a:endParaRPr/>
          </a:p>
        </p:txBody>
      </p:sp>
      <p:cxnSp>
        <p:nvCxnSpPr>
          <p:cNvPr id="32" name="Google Shape;32;p6"/>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33" name="Google Shape;33;p6"/>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4" name="Google Shape;34;p6"/>
          <p:cNvSpPr/>
          <p:nvPr/>
        </p:nvSpPr>
        <p:spPr>
          <a:xfrm>
            <a:off x="769050" y="1861900"/>
            <a:ext cx="269400" cy="2694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37" name="Google Shape;37;p7"/>
          <p:cNvSpPr txBox="1">
            <a:spLocks noGrp="1"/>
          </p:cNvSpPr>
          <p:nvPr>
            <p:ph type="body" idx="1"/>
          </p:nvPr>
        </p:nvSpPr>
        <p:spPr>
          <a:xfrm>
            <a:off x="1165475" y="1673975"/>
            <a:ext cx="2403600" cy="48939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38" name="Google Shape;38;p7"/>
          <p:cNvSpPr txBox="1">
            <a:spLocks noGrp="1"/>
          </p:cNvSpPr>
          <p:nvPr>
            <p:ph type="body" idx="2"/>
          </p:nvPr>
        </p:nvSpPr>
        <p:spPr>
          <a:xfrm>
            <a:off x="3692249" y="1673975"/>
            <a:ext cx="2403600" cy="48939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39" name="Google Shape;39;p7"/>
          <p:cNvSpPr txBox="1">
            <a:spLocks noGrp="1"/>
          </p:cNvSpPr>
          <p:nvPr>
            <p:ph type="body" idx="3"/>
          </p:nvPr>
        </p:nvSpPr>
        <p:spPr>
          <a:xfrm>
            <a:off x="6219023" y="1673975"/>
            <a:ext cx="2403600" cy="48939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cxnSp>
        <p:nvCxnSpPr>
          <p:cNvPr id="40" name="Google Shape;40;p7"/>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41" name="Google Shape;41;p7"/>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2" name="Google Shape;42;p7"/>
          <p:cNvSpPr/>
          <p:nvPr/>
        </p:nvSpPr>
        <p:spPr>
          <a:xfrm>
            <a:off x="769050" y="1861900"/>
            <a:ext cx="269400" cy="2694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8"/>
          <p:cNvSpPr txBox="1">
            <a:spLocks noGrp="1"/>
          </p:cNvSpPr>
          <p:nvPr>
            <p:ph type="title"/>
          </p:nvPr>
        </p:nvSpPr>
        <p:spPr>
          <a:xfrm>
            <a:off x="1165475" y="665975"/>
            <a:ext cx="6858000" cy="459900"/>
          </a:xfrm>
          <a:prstGeom prst="rect">
            <a:avLst/>
          </a:prstGeom>
        </p:spPr>
        <p:txBody>
          <a:bodyPr spcFirstLastPara="1" wrap="square" lIns="91425" tIns="91425" rIns="91425" bIns="91425" anchor="b" anchorCtr="0"/>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cxnSp>
        <p:nvCxnSpPr>
          <p:cNvPr id="45" name="Google Shape;45;p8"/>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46" name="Google Shape;46;p8"/>
          <p:cNvSpPr/>
          <p:nvPr/>
        </p:nvSpPr>
        <p:spPr>
          <a:xfrm>
            <a:off x="808725" y="800750"/>
            <a:ext cx="190200" cy="1902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9"/>
          <p:cNvSpPr txBox="1">
            <a:spLocks noGrp="1"/>
          </p:cNvSpPr>
          <p:nvPr>
            <p:ph type="body" idx="1"/>
          </p:nvPr>
        </p:nvSpPr>
        <p:spPr>
          <a:xfrm>
            <a:off x="1165475" y="5775090"/>
            <a:ext cx="7521300" cy="578700"/>
          </a:xfrm>
          <a:prstGeom prst="rect">
            <a:avLst/>
          </a:prstGeom>
        </p:spPr>
        <p:txBody>
          <a:bodyPr spcFirstLastPara="1" wrap="square" lIns="91425" tIns="91425" rIns="91425" bIns="91425" anchor="t" anchorCtr="0"/>
          <a:lstStyle>
            <a:lvl1pPr marL="457200" lvl="0" indent="-228600">
              <a:spcBef>
                <a:spcPts val="360"/>
              </a:spcBef>
              <a:spcAft>
                <a:spcPts val="0"/>
              </a:spcAft>
              <a:buSzPts val="1800"/>
              <a:buNone/>
              <a:defRPr sz="1800"/>
            </a:lvl1pPr>
          </a:lstStyle>
          <a:p>
            <a:endParaRPr/>
          </a:p>
        </p:txBody>
      </p:sp>
      <p:cxnSp>
        <p:nvCxnSpPr>
          <p:cNvPr id="49" name="Google Shape;49;p9"/>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50" name="Google Shape;50;p9"/>
          <p:cNvSpPr/>
          <p:nvPr/>
        </p:nvSpPr>
        <p:spPr>
          <a:xfrm>
            <a:off x="808650" y="5952850"/>
            <a:ext cx="190200" cy="1902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cxnSp>
        <p:nvCxnSpPr>
          <p:cNvPr id="52" name="Google Shape;52;p10"/>
          <p:cNvCxnSpPr/>
          <p:nvPr/>
        </p:nvCxnSpPr>
        <p:spPr>
          <a:xfrm>
            <a:off x="903825" y="-7925"/>
            <a:ext cx="0" cy="68661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10"/>
          <p:cNvSpPr/>
          <p:nvPr/>
        </p:nvSpPr>
        <p:spPr>
          <a:xfrm>
            <a:off x="808650" y="3333900"/>
            <a:ext cx="190200" cy="1902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2E3037"/>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665975"/>
            <a:ext cx="6858000" cy="4599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600200"/>
            <a:ext cx="6858000" cy="4967700"/>
          </a:xfrm>
          <a:prstGeom prst="rect">
            <a:avLst/>
          </a:prstGeom>
          <a:noFill/>
          <a:ln>
            <a:noFill/>
          </a:ln>
        </p:spPr>
        <p:txBody>
          <a:bodyPr spcFirstLastPara="1" wrap="square" lIns="91425" tIns="91425" rIns="91425" bIns="91425" anchor="t" anchorCtr="0"/>
          <a:lstStyle>
            <a:lvl1pPr marL="457200" lvl="0" indent="-41910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ommunity.jmp.com/t5/Discovery-Summit-2019/Application-of-JMP-R-Data-Mining-and-Multivariate-Analysis-Tools/ta-p/22335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18.emf"/><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26.emf"/></Relationships>
</file>

<file path=ppt/slides/_rels/slide2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3.xml"/><Relationship Id="rId6" Type="http://schemas.openxmlformats.org/officeDocument/2006/relationships/image" Target="../media/image33.emf"/><Relationship Id="rId5" Type="http://schemas.openxmlformats.org/officeDocument/2006/relationships/image" Target="../media/image32.emf"/><Relationship Id="rId10" Type="http://schemas.openxmlformats.org/officeDocument/2006/relationships/image" Target="../media/image37.emf"/><Relationship Id="rId4" Type="http://schemas.openxmlformats.org/officeDocument/2006/relationships/image" Target="../media/image31.emf"/><Relationship Id="rId9" Type="http://schemas.openxmlformats.org/officeDocument/2006/relationships/image" Target="../media/image36.emf"/></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discoverysummit.jmp/en/2019/usa/presenter-checklist.html"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2"/>
          <p:cNvSpPr txBox="1">
            <a:spLocks noGrp="1"/>
          </p:cNvSpPr>
          <p:nvPr>
            <p:ph type="ctrTitle"/>
          </p:nvPr>
        </p:nvSpPr>
        <p:spPr>
          <a:xfrm>
            <a:off x="1673894" y="645835"/>
            <a:ext cx="7324964" cy="4858793"/>
          </a:xfrm>
          <a:prstGeom prst="rect">
            <a:avLst/>
          </a:prstGeom>
        </p:spPr>
        <p:txBody>
          <a:bodyPr spcFirstLastPara="1" wrap="square" lIns="91425" tIns="91425" rIns="91425" bIns="91425" anchor="t" anchorCtr="0">
            <a:noAutofit/>
          </a:bodyPr>
          <a:lstStyle/>
          <a:p>
            <a:pPr lvl="0">
              <a:buClr>
                <a:schemeClr val="dk1"/>
              </a:buClr>
              <a:buSzPts val="1100"/>
            </a:pPr>
            <a:r>
              <a:rPr lang="en-US" sz="2800" b="1" dirty="0"/>
              <a:t>Application of JMP(R) Data Mining and Multivariate Analysis Tools in Coffee/Tea Health (2019-US-30MP-197)</a:t>
            </a:r>
            <a:br>
              <a:rPr lang="en-US" sz="2800" dirty="0"/>
            </a:br>
            <a:br>
              <a:rPr lang="en-US" sz="2800" dirty="0"/>
            </a:br>
            <a:r>
              <a:rPr lang="en-US" sz="2800" b="1" i="1" dirty="0"/>
              <a:t>Featuring PCA-based analysis on Starbucks Coffee/Tea Drinks</a:t>
            </a:r>
            <a:br>
              <a:rPr lang="en-US" sz="2800" dirty="0"/>
            </a:br>
            <a:br>
              <a:rPr lang="en-US" sz="3600" dirty="0"/>
            </a:br>
            <a:r>
              <a:rPr lang="en-US" sz="2200" dirty="0">
                <a:solidFill>
                  <a:srgbClr val="FFFFFF"/>
                </a:solidFill>
              </a:rPr>
              <a:t>Patrick Giuliano, </a:t>
            </a:r>
            <a:r>
              <a:rPr lang="en-US" sz="2200" dirty="0" err="1">
                <a:solidFill>
                  <a:srgbClr val="FFFFFF"/>
                </a:solidFill>
              </a:rPr>
              <a:t>Morill</a:t>
            </a:r>
            <a:r>
              <a:rPr lang="en-US" sz="2200" dirty="0">
                <a:solidFill>
                  <a:srgbClr val="FFFFFF"/>
                </a:solidFill>
              </a:rPr>
              <a:t> Learning Center</a:t>
            </a:r>
            <a:br>
              <a:rPr lang="en-US" sz="2200" dirty="0">
                <a:solidFill>
                  <a:srgbClr val="FFFFFF"/>
                </a:solidFill>
              </a:rPr>
            </a:br>
            <a:r>
              <a:rPr lang="en-US" sz="2200" dirty="0">
                <a:solidFill>
                  <a:srgbClr val="FFFFFF"/>
                </a:solidFill>
              </a:rPr>
              <a:t>Mason Chen, Stanford OHS</a:t>
            </a:r>
            <a:br>
              <a:rPr lang="en" sz="2200" dirty="0">
                <a:solidFill>
                  <a:srgbClr val="FFFFFF"/>
                </a:solidFill>
              </a:rPr>
            </a:br>
            <a:r>
              <a:rPr lang="en" sz="2200" dirty="0">
                <a:solidFill>
                  <a:srgbClr val="FFFFFF"/>
                </a:solidFill>
              </a:rPr>
              <a:t>Anna Wu, </a:t>
            </a:r>
            <a:r>
              <a:rPr lang="en-US" sz="2200" dirty="0">
                <a:solidFill>
                  <a:srgbClr val="FFFFFF"/>
                </a:solidFill>
              </a:rPr>
              <a:t>UCLA Dept of Psychology/Neuroscience</a:t>
            </a:r>
            <a:endParaRPr sz="2200" dirty="0">
              <a:solidFill>
                <a:srgbClr val="FFFFFF"/>
              </a:solidFill>
            </a:endParaRPr>
          </a:p>
          <a:p>
            <a:pPr marL="0" lvl="0" indent="0">
              <a:spcBef>
                <a:spcPts val="0"/>
              </a:spcBef>
              <a:spcAft>
                <a:spcPts val="0"/>
              </a:spcAft>
              <a:buNone/>
            </a:pPr>
            <a:endParaRPr sz="1600" dirty="0"/>
          </a:p>
          <a:p>
            <a:pPr lvl="0"/>
            <a:r>
              <a:rPr lang="en" sz="1600" dirty="0"/>
              <a:t>2018 IEOM Paris, </a:t>
            </a:r>
            <a:r>
              <a:rPr lang="en-US" sz="1600" dirty="0"/>
              <a:t>P.2278-2288</a:t>
            </a:r>
            <a:br>
              <a:rPr lang="en" sz="1600" dirty="0"/>
            </a:br>
            <a:r>
              <a:rPr lang="en" sz="1600" dirty="0"/>
              <a:t>2019 ST</a:t>
            </a:r>
            <a:r>
              <a:rPr lang="en-US" sz="1600" dirty="0"/>
              <a:t>EAMS Competition 2</a:t>
            </a:r>
            <a:r>
              <a:rPr lang="en-US" sz="1600" baseline="30000" dirty="0"/>
              <a:t>nd</a:t>
            </a:r>
            <a:r>
              <a:rPr lang="en-US" sz="1600" dirty="0"/>
              <a:t> Place</a:t>
            </a:r>
            <a:br>
              <a:rPr lang="en" sz="1600" dirty="0"/>
            </a:br>
            <a:r>
              <a:rPr lang="en" sz="1600" dirty="0"/>
              <a:t>Accep</a:t>
            </a:r>
            <a:r>
              <a:rPr lang="en-US" sz="1600" dirty="0"/>
              <a:t>ted by 2019 ASA SDSS Conference Oral Presentation</a:t>
            </a:r>
            <a:br>
              <a:rPr lang="en-US" sz="1600" dirty="0"/>
            </a:br>
            <a:r>
              <a:rPr lang="en-US" sz="1600" dirty="0"/>
              <a:t>Accepted by </a:t>
            </a:r>
            <a:r>
              <a:rPr lang="en-US" sz="1600" dirty="0">
                <a:hlinkClick r:id="rId3"/>
              </a:rPr>
              <a:t>2019 JMP Discovery Conference Tucson</a:t>
            </a:r>
            <a:endParaRPr sz="1600" dirty="0">
              <a:solidFill>
                <a:srgbClr val="39C0BA"/>
              </a:solidFill>
            </a:endParaRPr>
          </a:p>
        </p:txBody>
      </p:sp>
      <p:pic>
        <p:nvPicPr>
          <p:cNvPr id="62" name="Google Shape;62;p12"/>
          <p:cNvPicPr preferRelativeResize="0"/>
          <p:nvPr/>
        </p:nvPicPr>
        <p:blipFill>
          <a:blip r:embed="rId4">
            <a:alphaModFix/>
          </a:blip>
          <a:stretch>
            <a:fillRect/>
          </a:stretch>
        </p:blipFill>
        <p:spPr>
          <a:xfrm>
            <a:off x="145142" y="174034"/>
            <a:ext cx="1465943" cy="1328145"/>
          </a:xfrm>
          <a:prstGeom prst="rect">
            <a:avLst/>
          </a:prstGeom>
          <a:noFill/>
          <a:ln>
            <a:noFill/>
          </a:ln>
        </p:spPr>
      </p:pic>
      <p:pic>
        <p:nvPicPr>
          <p:cNvPr id="63" name="Google Shape;63;p12"/>
          <p:cNvPicPr preferRelativeResize="0"/>
          <p:nvPr/>
        </p:nvPicPr>
        <p:blipFill>
          <a:blip r:embed="rId5">
            <a:alphaModFix/>
          </a:blip>
          <a:stretch>
            <a:fillRect/>
          </a:stretch>
        </p:blipFill>
        <p:spPr>
          <a:xfrm rot="10800000">
            <a:off x="2" y="6121400"/>
            <a:ext cx="9139248" cy="736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2"/>
          <p:cNvSpPr txBox="1">
            <a:spLocks noGrp="1"/>
          </p:cNvSpPr>
          <p:nvPr>
            <p:ph type="title" idx="4294967295"/>
          </p:nvPr>
        </p:nvSpPr>
        <p:spPr>
          <a:xfrm>
            <a:off x="903514" y="215091"/>
            <a:ext cx="8240485" cy="727200"/>
          </a:xfrm>
          <a:prstGeom prst="rect">
            <a:avLst/>
          </a:prstGeom>
        </p:spPr>
        <p:txBody>
          <a:bodyPr spcFirstLastPara="1" wrap="square" lIns="91425" tIns="91425" rIns="91425" bIns="91425" anchor="b" anchorCtr="0">
            <a:noAutofit/>
          </a:bodyPr>
          <a:lstStyle/>
          <a:p>
            <a:pPr marL="0" lvl="0" indent="0" rtl="0">
              <a:spcBef>
                <a:spcPts val="0"/>
              </a:spcBef>
              <a:spcAft>
                <a:spcPts val="0"/>
              </a:spcAft>
              <a:buClr>
                <a:schemeClr val="dk1"/>
              </a:buClr>
              <a:buSzPts val="1100"/>
              <a:buFont typeface="Arial"/>
              <a:buNone/>
            </a:pPr>
            <a:r>
              <a:rPr lang="en-US" sz="3600" b="1" dirty="0"/>
              <a:t>Linear Algebra &amp; Machine Learning</a:t>
            </a:r>
            <a:endParaRPr sz="3600" b="1" dirty="0"/>
          </a:p>
        </p:txBody>
      </p:sp>
      <p:sp>
        <p:nvSpPr>
          <p:cNvPr id="184" name="Google Shape;184;p22"/>
          <p:cNvSpPr txBox="1"/>
          <p:nvPr/>
        </p:nvSpPr>
        <p:spPr>
          <a:xfrm rot="-5400000">
            <a:off x="-1671535" y="2862962"/>
            <a:ext cx="4445066"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solidFill>
                  <a:srgbClr val="98C0BE"/>
                </a:solidFill>
                <a:latin typeface="Muli"/>
                <a:ea typeface="Muli"/>
                <a:cs typeface="Muli"/>
                <a:sym typeface="Muli"/>
              </a:rPr>
              <a:t>MATHEMATICS</a:t>
            </a:r>
            <a:endParaRPr sz="3000" dirty="0">
              <a:solidFill>
                <a:srgbClr val="98C0BE"/>
              </a:solidFill>
              <a:latin typeface="Muli"/>
              <a:ea typeface="Muli"/>
              <a:cs typeface="Muli"/>
              <a:sym typeface="Muli"/>
            </a:endParaRPr>
          </a:p>
        </p:txBody>
      </p:sp>
      <p:sp>
        <p:nvSpPr>
          <p:cNvPr id="15" name="Google Shape;166;p21">
            <a:extLst>
              <a:ext uri="{FF2B5EF4-FFF2-40B4-BE49-F238E27FC236}">
                <a16:creationId xmlns:a16="http://schemas.microsoft.com/office/drawing/2014/main" id="{B157618A-EB7D-48A1-91EF-8933FE06C788}"/>
              </a:ext>
            </a:extLst>
          </p:cNvPr>
          <p:cNvSpPr txBox="1">
            <a:spLocks/>
          </p:cNvSpPr>
          <p:nvPr/>
        </p:nvSpPr>
        <p:spPr>
          <a:xfrm>
            <a:off x="991998" y="1328109"/>
            <a:ext cx="7998935" cy="5314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Linear algebra is the study of linear sets of equations and their transformation properties. </a:t>
            </a:r>
          </a:p>
          <a:p>
            <a:endParaRPr lang="en-US" sz="2400" b="1" dirty="0"/>
          </a:p>
          <a:p>
            <a:r>
              <a:rPr lang="en-US" sz="2400" dirty="0"/>
              <a:t>A good understanding of linear algebra is essential for understanding and working with many machine learning algorithms, especially deep learning algorithms.</a:t>
            </a:r>
          </a:p>
          <a:p>
            <a:endParaRPr lang="en-US" sz="2400" dirty="0"/>
          </a:p>
          <a:p>
            <a:r>
              <a:rPr lang="en-US" sz="2400" dirty="0"/>
              <a:t>Eigenvalues and Eigenvectors capture the structure of matrices by allowing us to factor or decompose matrices (finding the directions- eigenvector of the stronger signal/noise ratio- eigenvalues) </a:t>
            </a:r>
          </a:p>
          <a:p>
            <a:endParaRPr lang="en-US" sz="2400" dirty="0"/>
          </a:p>
          <a:p>
            <a:endParaRPr lang="en-US" sz="2400" dirty="0"/>
          </a:p>
          <a:p>
            <a:endParaRPr lang="en-US" sz="1100" b="1" dirty="0"/>
          </a:p>
        </p:txBody>
      </p:sp>
    </p:spTree>
    <p:extLst>
      <p:ext uri="{BB962C8B-B14F-4D97-AF65-F5344CB8AC3E}">
        <p14:creationId xmlns:p14="http://schemas.microsoft.com/office/powerpoint/2010/main" val="2517343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2"/>
          <p:cNvSpPr txBox="1">
            <a:spLocks noGrp="1"/>
          </p:cNvSpPr>
          <p:nvPr>
            <p:ph type="title" idx="4294967295"/>
          </p:nvPr>
        </p:nvSpPr>
        <p:spPr>
          <a:xfrm>
            <a:off x="991998" y="340501"/>
            <a:ext cx="7748564" cy="727200"/>
          </a:xfrm>
          <a:prstGeom prst="rect">
            <a:avLst/>
          </a:prstGeom>
        </p:spPr>
        <p:txBody>
          <a:bodyPr spcFirstLastPara="1" wrap="square" lIns="91425" tIns="91425" rIns="91425" bIns="91425" anchor="b" anchorCtr="0">
            <a:noAutofit/>
          </a:bodyPr>
          <a:lstStyle/>
          <a:p>
            <a:pPr marL="0" lvl="0" indent="0" rtl="0">
              <a:spcBef>
                <a:spcPts val="0"/>
              </a:spcBef>
              <a:spcAft>
                <a:spcPts val="0"/>
              </a:spcAft>
              <a:buClr>
                <a:schemeClr val="dk1"/>
              </a:buClr>
              <a:buSzPts val="1100"/>
              <a:buFont typeface="Arial"/>
              <a:buNone/>
            </a:pPr>
            <a:r>
              <a:rPr lang="en-US" sz="3600" b="1" dirty="0"/>
              <a:t>Eigenvalues &amp; Eigenvectors</a:t>
            </a:r>
            <a:endParaRPr sz="3600" b="1" dirty="0"/>
          </a:p>
        </p:txBody>
      </p:sp>
      <p:sp>
        <p:nvSpPr>
          <p:cNvPr id="184" name="Google Shape;184;p22"/>
          <p:cNvSpPr txBox="1"/>
          <p:nvPr/>
        </p:nvSpPr>
        <p:spPr>
          <a:xfrm rot="-5400000">
            <a:off x="-1671535" y="2862962"/>
            <a:ext cx="4445066"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solidFill>
                  <a:srgbClr val="98C0BE"/>
                </a:solidFill>
                <a:latin typeface="Muli"/>
                <a:ea typeface="Muli"/>
                <a:cs typeface="Muli"/>
                <a:sym typeface="Muli"/>
              </a:rPr>
              <a:t>MATHEMATICS</a:t>
            </a:r>
            <a:endParaRPr sz="3000" dirty="0">
              <a:solidFill>
                <a:srgbClr val="98C0BE"/>
              </a:solidFill>
              <a:latin typeface="Muli"/>
              <a:ea typeface="Muli"/>
              <a:cs typeface="Muli"/>
              <a:sym typeface="Muli"/>
            </a:endParaRPr>
          </a:p>
        </p:txBody>
      </p:sp>
      <p:sp>
        <p:nvSpPr>
          <p:cNvPr id="15" name="Google Shape;166;p21">
            <a:extLst>
              <a:ext uri="{FF2B5EF4-FFF2-40B4-BE49-F238E27FC236}">
                <a16:creationId xmlns:a16="http://schemas.microsoft.com/office/drawing/2014/main" id="{B157618A-EB7D-48A1-91EF-8933FE06C788}"/>
              </a:ext>
            </a:extLst>
          </p:cNvPr>
          <p:cNvSpPr txBox="1">
            <a:spLocks/>
          </p:cNvSpPr>
          <p:nvPr/>
        </p:nvSpPr>
        <p:spPr>
          <a:xfrm>
            <a:off x="1280834" y="1569547"/>
            <a:ext cx="3710630" cy="263233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Matrix A acts by stretching the vector x, not changing its direction, so x is an eigenvector of A and </a:t>
            </a:r>
            <a:r>
              <a:rPr lang="el-GR" sz="2400" dirty="0"/>
              <a:t>λ</a:t>
            </a:r>
            <a:r>
              <a:rPr lang="en-US" sz="2400" dirty="0"/>
              <a:t> is the eigenvector</a:t>
            </a:r>
            <a:endParaRPr lang="en-US" sz="1100" b="1" dirty="0"/>
          </a:p>
        </p:txBody>
      </p:sp>
      <p:pic>
        <p:nvPicPr>
          <p:cNvPr id="2" name="Picture 1">
            <a:extLst>
              <a:ext uri="{FF2B5EF4-FFF2-40B4-BE49-F238E27FC236}">
                <a16:creationId xmlns:a16="http://schemas.microsoft.com/office/drawing/2014/main" id="{B2F289AD-8FB1-42D9-8B76-197A15EB85D4}"/>
              </a:ext>
            </a:extLst>
          </p:cNvPr>
          <p:cNvPicPr>
            <a:picLocks noChangeAspect="1"/>
          </p:cNvPicPr>
          <p:nvPr/>
        </p:nvPicPr>
        <p:blipFill rotWithShape="1">
          <a:blip r:embed="rId3"/>
          <a:srcRect l="23452" t="7943" r="24722" b="17407"/>
          <a:stretch/>
        </p:blipFill>
        <p:spPr>
          <a:xfrm>
            <a:off x="5045079" y="1885950"/>
            <a:ext cx="3370259" cy="2730601"/>
          </a:xfrm>
          <a:prstGeom prst="roundRect">
            <a:avLst>
              <a:gd name="adj" fmla="val 6028"/>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6" name="Google Shape;166;p21">
            <a:extLst>
              <a:ext uri="{FF2B5EF4-FFF2-40B4-BE49-F238E27FC236}">
                <a16:creationId xmlns:a16="http://schemas.microsoft.com/office/drawing/2014/main" id="{0B3BF978-151C-4C53-81CC-270DFE06F395}"/>
              </a:ext>
            </a:extLst>
          </p:cNvPr>
          <p:cNvSpPr txBox="1">
            <a:spLocks/>
          </p:cNvSpPr>
          <p:nvPr/>
        </p:nvSpPr>
        <p:spPr>
          <a:xfrm>
            <a:off x="894695" y="4703730"/>
            <a:ext cx="7998935" cy="16455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Eigenvalue and Eigenvector are used in next Principle Component Analysis in order to understand the Coffee/Tea Nutrition Patterns and derive the Health Index</a:t>
            </a:r>
          </a:p>
          <a:p>
            <a:endParaRPr lang="en-US" sz="1100" b="1" dirty="0"/>
          </a:p>
        </p:txBody>
      </p:sp>
      <p:pic>
        <p:nvPicPr>
          <p:cNvPr id="7" name="Google Shape;62;p12">
            <a:extLst>
              <a:ext uri="{FF2B5EF4-FFF2-40B4-BE49-F238E27FC236}">
                <a16:creationId xmlns:a16="http://schemas.microsoft.com/office/drawing/2014/main" id="{F0B05FF4-C6B1-4CED-B9AB-D629B013CE2F}"/>
              </a:ext>
            </a:extLst>
          </p:cNvPr>
          <p:cNvPicPr preferRelativeResize="0"/>
          <p:nvPr/>
        </p:nvPicPr>
        <p:blipFill>
          <a:blip r:embed="rId4">
            <a:alphaModFix/>
          </a:blip>
          <a:stretch>
            <a:fillRect/>
          </a:stretch>
        </p:blipFill>
        <p:spPr>
          <a:xfrm>
            <a:off x="7390569" y="15893"/>
            <a:ext cx="1741750" cy="1741750"/>
          </a:xfrm>
          <a:prstGeom prst="rect">
            <a:avLst/>
          </a:prstGeom>
          <a:noFill/>
          <a:ln>
            <a:noFill/>
          </a:ln>
        </p:spPr>
      </p:pic>
    </p:spTree>
    <p:extLst>
      <p:ext uri="{BB962C8B-B14F-4D97-AF65-F5344CB8AC3E}">
        <p14:creationId xmlns:p14="http://schemas.microsoft.com/office/powerpoint/2010/main" val="1688028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2"/>
          <p:cNvSpPr txBox="1">
            <a:spLocks noGrp="1"/>
          </p:cNvSpPr>
          <p:nvPr>
            <p:ph type="title" idx="4294967295"/>
          </p:nvPr>
        </p:nvSpPr>
        <p:spPr>
          <a:xfrm>
            <a:off x="1234302" y="408000"/>
            <a:ext cx="7799700" cy="727200"/>
          </a:xfrm>
          <a:prstGeom prst="rect">
            <a:avLst/>
          </a:prstGeom>
          <a:noFill/>
          <a:ln>
            <a:noFill/>
          </a:ln>
        </p:spPr>
        <p:txBody>
          <a:bodyPr spcFirstLastPara="1" wrap="square" lIns="91425" tIns="91425" rIns="91425" bIns="91425" anchor="b" anchorCtr="0">
            <a:noAutofit/>
          </a:bodyPr>
          <a:lstStyle/>
          <a:p>
            <a:pPr>
              <a:buClr>
                <a:schemeClr val="dk1"/>
              </a:buClr>
              <a:buSzPts val="1100"/>
              <a:buFont typeface="Arial"/>
            </a:pPr>
            <a:r>
              <a:rPr lang="en" sz="3600" b="1" dirty="0"/>
              <a:t>Principal Components Analysis</a:t>
            </a:r>
            <a:endParaRPr sz="3600" b="1" dirty="0"/>
          </a:p>
        </p:txBody>
      </p:sp>
      <p:sp>
        <p:nvSpPr>
          <p:cNvPr id="184" name="Google Shape;184;p22"/>
          <p:cNvSpPr txBox="1"/>
          <p:nvPr/>
        </p:nvSpPr>
        <p:spPr>
          <a:xfrm rot="-5400000">
            <a:off x="-1925504" y="2935614"/>
            <a:ext cx="4953003"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solidFill>
                  <a:srgbClr val="98C0BE"/>
                </a:solidFill>
                <a:latin typeface="Muli"/>
                <a:ea typeface="Muli"/>
                <a:cs typeface="Muli"/>
                <a:sym typeface="Muli"/>
              </a:rPr>
              <a:t>ARTIFICIAL INTELLIGENCE</a:t>
            </a:r>
            <a:endParaRPr sz="3000" dirty="0">
              <a:solidFill>
                <a:srgbClr val="98C0BE"/>
              </a:solidFill>
              <a:latin typeface="Muli"/>
              <a:ea typeface="Muli"/>
              <a:cs typeface="Muli"/>
              <a:sym typeface="Muli"/>
            </a:endParaRPr>
          </a:p>
        </p:txBody>
      </p:sp>
      <p:sp>
        <p:nvSpPr>
          <p:cNvPr id="15" name="Google Shape;166;p21">
            <a:extLst>
              <a:ext uri="{FF2B5EF4-FFF2-40B4-BE49-F238E27FC236}">
                <a16:creationId xmlns:a16="http://schemas.microsoft.com/office/drawing/2014/main" id="{B157618A-EB7D-48A1-91EF-8933FE06C788}"/>
              </a:ext>
            </a:extLst>
          </p:cNvPr>
          <p:cNvSpPr txBox="1">
            <a:spLocks/>
          </p:cNvSpPr>
          <p:nvPr/>
        </p:nvSpPr>
        <p:spPr>
          <a:xfrm>
            <a:off x="991998" y="1331505"/>
            <a:ext cx="7998935" cy="5314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Principal component analysis is to derive a small number of independent linear combinations (</a:t>
            </a:r>
            <a:r>
              <a:rPr lang="en-US" sz="2400" i="1" dirty="0"/>
              <a:t>principal components</a:t>
            </a:r>
            <a:r>
              <a:rPr lang="en-US" sz="2400" dirty="0"/>
              <a:t>) that capture as much of the variability</a:t>
            </a:r>
          </a:p>
          <a:p>
            <a:endParaRPr lang="en-US" sz="2400" b="1" dirty="0"/>
          </a:p>
          <a:p>
            <a:r>
              <a:rPr lang="en-US" sz="2400" dirty="0"/>
              <a:t>Principal component analysis is a </a:t>
            </a:r>
            <a:r>
              <a:rPr lang="en-US" sz="2400" b="1" dirty="0">
                <a:solidFill>
                  <a:schemeClr val="accent1">
                    <a:lumMod val="60000"/>
                    <a:lumOff val="40000"/>
                  </a:schemeClr>
                </a:solidFill>
              </a:rPr>
              <a:t>dimension-reduction</a:t>
            </a:r>
            <a:r>
              <a:rPr lang="en-US" sz="2400" dirty="0">
                <a:solidFill>
                  <a:schemeClr val="accent1">
                    <a:lumMod val="60000"/>
                    <a:lumOff val="40000"/>
                  </a:schemeClr>
                </a:solidFill>
              </a:rPr>
              <a:t> </a:t>
            </a:r>
            <a:r>
              <a:rPr lang="en-US" sz="2400" dirty="0"/>
              <a:t>technique, as well as an exploratory data analysis tool</a:t>
            </a:r>
          </a:p>
          <a:p>
            <a:endParaRPr lang="en-US" sz="2400" b="1" dirty="0"/>
          </a:p>
          <a:p>
            <a:r>
              <a:rPr lang="en-US" sz="2400" dirty="0"/>
              <a:t>Each principal component is calculated by taking a linear combination of an </a:t>
            </a:r>
            <a:r>
              <a:rPr lang="en-US" sz="2400" b="1" dirty="0">
                <a:solidFill>
                  <a:schemeClr val="accent1">
                    <a:lumMod val="60000"/>
                    <a:lumOff val="40000"/>
                  </a:schemeClr>
                </a:solidFill>
              </a:rPr>
              <a:t>eigenvector</a:t>
            </a:r>
            <a:r>
              <a:rPr lang="en-US" sz="2400" dirty="0"/>
              <a:t> of the correlation. The </a:t>
            </a:r>
            <a:r>
              <a:rPr lang="en-US" sz="2400" b="1" dirty="0">
                <a:solidFill>
                  <a:schemeClr val="accent1">
                    <a:lumMod val="60000"/>
                    <a:lumOff val="40000"/>
                  </a:schemeClr>
                </a:solidFill>
              </a:rPr>
              <a:t>eigenvalues</a:t>
            </a:r>
            <a:r>
              <a:rPr lang="en-US" sz="2400" dirty="0"/>
              <a:t> represent the variance of each component.</a:t>
            </a:r>
            <a:endParaRPr lang="en-US" sz="11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90" name="Google Shape;190;p23"/>
          <p:cNvSpPr txBox="1">
            <a:spLocks noGrp="1"/>
          </p:cNvSpPr>
          <p:nvPr>
            <p:ph type="body" idx="1"/>
          </p:nvPr>
        </p:nvSpPr>
        <p:spPr>
          <a:xfrm>
            <a:off x="992361" y="960435"/>
            <a:ext cx="8021010" cy="2430600"/>
          </a:xfrm>
          <a:prstGeom prst="rect">
            <a:avLst/>
          </a:prstGeom>
        </p:spPr>
        <p:txBody>
          <a:bodyPr spcFirstLastPara="1" wrap="square" lIns="91425" tIns="91425" rIns="91425" bIns="91425" anchor="t" anchorCtr="0">
            <a:noAutofit/>
          </a:bodyPr>
          <a:lstStyle/>
          <a:p>
            <a:pPr marL="457200" lvl="0" indent="-355600" algn="just" rtl="0">
              <a:lnSpc>
                <a:spcPct val="115000"/>
              </a:lnSpc>
              <a:spcBef>
                <a:spcPts val="600"/>
              </a:spcBef>
              <a:spcAft>
                <a:spcPts val="0"/>
              </a:spcAft>
              <a:buSzPts val="2000"/>
              <a:buChar char="◦"/>
            </a:pPr>
            <a:r>
              <a:rPr lang="en" sz="2400" dirty="0"/>
              <a:t>66.4% and 12.6% of variation as attributable to Principal Components 1 (Prin 1) and 2 (Prin 2).  </a:t>
            </a:r>
            <a:endParaRPr sz="2400" dirty="0"/>
          </a:p>
          <a:p>
            <a:pPr marL="457200" lvl="0" indent="-355600" algn="just" rtl="0">
              <a:lnSpc>
                <a:spcPct val="115000"/>
              </a:lnSpc>
              <a:spcBef>
                <a:spcPts val="600"/>
              </a:spcBef>
              <a:spcAft>
                <a:spcPts val="0"/>
              </a:spcAft>
              <a:buSzPts val="2000"/>
              <a:buChar char="◦"/>
            </a:pPr>
            <a:r>
              <a:rPr lang="en" sz="2400" dirty="0"/>
              <a:t>~ 80% of the total variation is explainable on the basis of the first two </a:t>
            </a:r>
            <a:r>
              <a:rPr lang="en-US" sz="2400" dirty="0"/>
              <a:t>out of 10 </a:t>
            </a:r>
            <a:r>
              <a:rPr lang="en" sz="2400" dirty="0"/>
              <a:t>Principal Components (</a:t>
            </a:r>
            <a:r>
              <a:rPr lang="en-US" sz="2400" dirty="0"/>
              <a:t>Pareto 80%-20% rule)</a:t>
            </a:r>
            <a:r>
              <a:rPr lang="en" sz="2400" dirty="0"/>
              <a:t>.  </a:t>
            </a:r>
            <a:endParaRPr sz="2400" dirty="0"/>
          </a:p>
          <a:p>
            <a:pPr marL="0" lvl="0" indent="0" algn="just" rtl="0">
              <a:lnSpc>
                <a:spcPct val="115000"/>
              </a:lnSpc>
              <a:spcBef>
                <a:spcPts val="600"/>
              </a:spcBef>
              <a:spcAft>
                <a:spcPts val="0"/>
              </a:spcAft>
              <a:buNone/>
            </a:pPr>
            <a:endParaRPr sz="2400" dirty="0"/>
          </a:p>
        </p:txBody>
      </p:sp>
      <p:pic>
        <p:nvPicPr>
          <p:cNvPr id="191" name="Google Shape;191;p23"/>
          <p:cNvPicPr preferRelativeResize="0"/>
          <p:nvPr/>
        </p:nvPicPr>
        <p:blipFill rotWithShape="1">
          <a:blip r:embed="rId3">
            <a:alphaModFix/>
          </a:blip>
          <a:srcRect l="2950" t="11150"/>
          <a:stretch/>
        </p:blipFill>
        <p:spPr>
          <a:xfrm>
            <a:off x="2061569" y="3540059"/>
            <a:ext cx="5835811" cy="30503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3" name="Google Shape;193;p23"/>
          <p:cNvSpPr txBox="1">
            <a:spLocks noGrp="1"/>
          </p:cNvSpPr>
          <p:nvPr>
            <p:ph type="title"/>
          </p:nvPr>
        </p:nvSpPr>
        <p:spPr>
          <a:xfrm>
            <a:off x="1185183" y="406351"/>
            <a:ext cx="7799700" cy="711300"/>
          </a:xfrm>
          <a:prstGeom prst="rect">
            <a:avLst/>
          </a:prstGeom>
        </p:spPr>
        <p:txBody>
          <a:bodyPr spcFirstLastPara="1" wrap="square" lIns="91425" tIns="91425" rIns="91425" bIns="91425" anchor="b" anchorCtr="0">
            <a:noAutofit/>
          </a:bodyPr>
          <a:lstStyle/>
          <a:p>
            <a:pPr marL="0" lvl="0" indent="0">
              <a:spcBef>
                <a:spcPts val="0"/>
              </a:spcBef>
              <a:spcAft>
                <a:spcPts val="0"/>
              </a:spcAft>
              <a:buClr>
                <a:schemeClr val="dk1"/>
              </a:buClr>
              <a:buSzPts val="1100"/>
              <a:buFont typeface="Arial"/>
              <a:buNone/>
            </a:pPr>
            <a:r>
              <a:rPr lang="en-US" sz="3600" b="1" dirty="0"/>
              <a:t>JMP PCA Results</a:t>
            </a:r>
            <a:endParaRPr sz="2400" b="1" dirty="0"/>
          </a:p>
        </p:txBody>
      </p:sp>
      <p:sp>
        <p:nvSpPr>
          <p:cNvPr id="194" name="Google Shape;194;p23"/>
          <p:cNvSpPr txBox="1"/>
          <p:nvPr/>
        </p:nvSpPr>
        <p:spPr>
          <a:xfrm rot="-5400000">
            <a:off x="-1910132" y="2726208"/>
            <a:ext cx="4810414"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90" name="Google Shape;190;p23"/>
          <p:cNvSpPr txBox="1">
            <a:spLocks noGrp="1"/>
          </p:cNvSpPr>
          <p:nvPr>
            <p:ph type="body" idx="1"/>
          </p:nvPr>
        </p:nvSpPr>
        <p:spPr>
          <a:xfrm>
            <a:off x="936075" y="1028996"/>
            <a:ext cx="8010300" cy="1794779"/>
          </a:xfrm>
          <a:prstGeom prst="rect">
            <a:avLst/>
          </a:prstGeom>
        </p:spPr>
        <p:txBody>
          <a:bodyPr spcFirstLastPara="1" wrap="square" lIns="91425" tIns="91425" rIns="91425" bIns="91425" anchor="t" anchorCtr="0">
            <a:noAutofit/>
          </a:bodyPr>
          <a:lstStyle/>
          <a:p>
            <a:r>
              <a:rPr lang="en-US" sz="2400" dirty="0"/>
              <a:t>The Loadings Plot graphs the unrotated loading matrix between the variables and the components.</a:t>
            </a:r>
          </a:p>
          <a:p>
            <a:r>
              <a:rPr lang="en-US" sz="2400" dirty="0"/>
              <a:t>The closer the value is to 1 the greater the effect of the component on the variable.</a:t>
            </a:r>
            <a:endParaRPr sz="2400" dirty="0"/>
          </a:p>
        </p:txBody>
      </p:sp>
      <p:pic>
        <p:nvPicPr>
          <p:cNvPr id="192" name="Google Shape;192;p23"/>
          <p:cNvPicPr preferRelativeResize="0"/>
          <p:nvPr/>
        </p:nvPicPr>
        <p:blipFill rotWithShape="1">
          <a:blip r:embed="rId3">
            <a:alphaModFix/>
          </a:blip>
          <a:srcRect l="52744" r="10933"/>
          <a:stretch/>
        </p:blipFill>
        <p:spPr>
          <a:xfrm>
            <a:off x="1169090" y="2823775"/>
            <a:ext cx="3968968" cy="37666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3" name="Google Shape;193;p23"/>
          <p:cNvSpPr txBox="1">
            <a:spLocks noGrp="1"/>
          </p:cNvSpPr>
          <p:nvPr>
            <p:ph type="title"/>
          </p:nvPr>
        </p:nvSpPr>
        <p:spPr>
          <a:xfrm>
            <a:off x="1245488" y="539849"/>
            <a:ext cx="7799700" cy="711300"/>
          </a:xfrm>
          <a:prstGeom prst="rect">
            <a:avLst/>
          </a:prstGeom>
        </p:spPr>
        <p:txBody>
          <a:bodyPr spcFirstLastPara="1" wrap="square" lIns="91425" tIns="91425" rIns="91425" bIns="91425" anchor="b" anchorCtr="0">
            <a:noAutofit/>
          </a:bodyPr>
          <a:lstStyle/>
          <a:p>
            <a:pPr marL="0" lvl="0" indent="0">
              <a:spcBef>
                <a:spcPts val="0"/>
              </a:spcBef>
              <a:spcAft>
                <a:spcPts val="0"/>
              </a:spcAft>
              <a:buClr>
                <a:schemeClr val="dk1"/>
              </a:buClr>
              <a:buSzPts val="1100"/>
              <a:buFont typeface="Arial"/>
              <a:buNone/>
            </a:pPr>
            <a:r>
              <a:rPr lang="en-US" sz="3600" b="1" dirty="0"/>
              <a:t>JMP PCA Loadings Plot</a:t>
            </a:r>
            <a:endParaRPr sz="2400" b="1" dirty="0"/>
          </a:p>
        </p:txBody>
      </p:sp>
      <p:sp>
        <p:nvSpPr>
          <p:cNvPr id="194" name="Google Shape;194;p23"/>
          <p:cNvSpPr txBox="1"/>
          <p:nvPr/>
        </p:nvSpPr>
        <p:spPr>
          <a:xfrm rot="-5400000">
            <a:off x="-1910132" y="2726208"/>
            <a:ext cx="4810414"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
        <p:nvSpPr>
          <p:cNvPr id="10" name="Google Shape;190;p23">
            <a:extLst>
              <a:ext uri="{FF2B5EF4-FFF2-40B4-BE49-F238E27FC236}">
                <a16:creationId xmlns:a16="http://schemas.microsoft.com/office/drawing/2014/main" id="{F33929AB-B6FC-4F66-B014-F82AC949B811}"/>
              </a:ext>
            </a:extLst>
          </p:cNvPr>
          <p:cNvSpPr txBox="1">
            <a:spLocks/>
          </p:cNvSpPr>
          <p:nvPr/>
        </p:nvSpPr>
        <p:spPr>
          <a:xfrm>
            <a:off x="5331968" y="2738871"/>
            <a:ext cx="3812032" cy="407125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r>
              <a:rPr lang="en-US" sz="2400" dirty="0"/>
              <a:t>1</a:t>
            </a:r>
            <a:r>
              <a:rPr lang="en-US" sz="2400" baseline="30000" dirty="0"/>
              <a:t>st</a:t>
            </a:r>
            <a:r>
              <a:rPr lang="en-US" sz="2400" dirty="0"/>
              <a:t> Principle Comp. is more attributed to the unhealthy nutritions such as Sugars, Calories…</a:t>
            </a:r>
          </a:p>
          <a:p>
            <a:r>
              <a:rPr lang="en-US" sz="2400" dirty="0"/>
              <a:t>2</a:t>
            </a:r>
            <a:r>
              <a:rPr lang="en-US" sz="2400" baseline="30000" dirty="0"/>
              <a:t>nd</a:t>
            </a:r>
            <a:r>
              <a:rPr lang="en-US" sz="2400" dirty="0"/>
              <a:t> Principle Comp. is more related to healthy nutritions such as Caffeine and Dietary Fiber</a:t>
            </a:r>
          </a:p>
        </p:txBody>
      </p:sp>
    </p:spTree>
    <p:extLst>
      <p:ext uri="{BB962C8B-B14F-4D97-AF65-F5344CB8AC3E}">
        <p14:creationId xmlns:p14="http://schemas.microsoft.com/office/powerpoint/2010/main" val="353058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4740942-CCC5-4C89-BDEB-9527B3D28B0C}"/>
              </a:ext>
            </a:extLst>
          </p:cNvPr>
          <p:cNvSpPr>
            <a:spLocks noGrp="1"/>
          </p:cNvSpPr>
          <p:nvPr>
            <p:ph type="body" idx="1"/>
          </p:nvPr>
        </p:nvSpPr>
        <p:spPr>
          <a:xfrm>
            <a:off x="5212778" y="2438530"/>
            <a:ext cx="4109962" cy="1671313"/>
          </a:xfrm>
        </p:spPr>
        <p:txBody>
          <a:bodyPr/>
          <a:lstStyle/>
          <a:p>
            <a:r>
              <a:rPr lang="en-US" dirty="0"/>
              <a:t>So the coefficients are </a:t>
            </a:r>
            <a:r>
              <a:rPr lang="en-US" b="1" dirty="0"/>
              <a:t>eigenvectors</a:t>
            </a:r>
            <a:r>
              <a:rPr lang="en-US" dirty="0"/>
              <a:t> of PC1</a:t>
            </a:r>
          </a:p>
        </p:txBody>
      </p:sp>
      <p:pic>
        <p:nvPicPr>
          <p:cNvPr id="4" name="Picture 3">
            <a:extLst>
              <a:ext uri="{FF2B5EF4-FFF2-40B4-BE49-F238E27FC236}">
                <a16:creationId xmlns:a16="http://schemas.microsoft.com/office/drawing/2014/main" id="{50E146F8-6FD2-44D3-A509-D49107C58D48}"/>
              </a:ext>
            </a:extLst>
          </p:cNvPr>
          <p:cNvPicPr>
            <a:picLocks noChangeAspect="1"/>
          </p:cNvPicPr>
          <p:nvPr/>
        </p:nvPicPr>
        <p:blipFill>
          <a:blip r:embed="rId2"/>
          <a:stretch>
            <a:fillRect/>
          </a:stretch>
        </p:blipFill>
        <p:spPr>
          <a:xfrm>
            <a:off x="1031285" y="972571"/>
            <a:ext cx="4162425" cy="3076575"/>
          </a:xfrm>
          <a:prstGeom prst="rect">
            <a:avLst/>
          </a:prstGeom>
        </p:spPr>
      </p:pic>
      <p:sp>
        <p:nvSpPr>
          <p:cNvPr id="5" name="Rectangle 4">
            <a:extLst>
              <a:ext uri="{FF2B5EF4-FFF2-40B4-BE49-F238E27FC236}">
                <a16:creationId xmlns:a16="http://schemas.microsoft.com/office/drawing/2014/main" id="{EC92E95F-A85D-422D-9E90-49377EC1A209}"/>
              </a:ext>
            </a:extLst>
          </p:cNvPr>
          <p:cNvSpPr/>
          <p:nvPr/>
        </p:nvSpPr>
        <p:spPr>
          <a:xfrm>
            <a:off x="188360" y="972571"/>
            <a:ext cx="974947" cy="400110"/>
          </a:xfrm>
          <a:prstGeom prst="rect">
            <a:avLst/>
          </a:prstGeom>
        </p:spPr>
        <p:txBody>
          <a:bodyPr wrap="none">
            <a:spAutoFit/>
          </a:bodyPr>
          <a:lstStyle/>
          <a:p>
            <a:r>
              <a:rPr lang="en-US" sz="2000" b="1" dirty="0">
                <a:solidFill>
                  <a:schemeClr val="bg1"/>
                </a:solidFill>
              </a:rPr>
              <a:t>PC1 = </a:t>
            </a:r>
          </a:p>
        </p:txBody>
      </p:sp>
      <p:pic>
        <p:nvPicPr>
          <p:cNvPr id="6" name="Picture 5">
            <a:extLst>
              <a:ext uri="{FF2B5EF4-FFF2-40B4-BE49-F238E27FC236}">
                <a16:creationId xmlns:a16="http://schemas.microsoft.com/office/drawing/2014/main" id="{F33BB450-BA92-4965-9BF7-E239EFDCE9E8}"/>
              </a:ext>
            </a:extLst>
          </p:cNvPr>
          <p:cNvPicPr>
            <a:picLocks noChangeAspect="1"/>
          </p:cNvPicPr>
          <p:nvPr/>
        </p:nvPicPr>
        <p:blipFill>
          <a:blip r:embed="rId3"/>
          <a:stretch>
            <a:fillRect/>
          </a:stretch>
        </p:blipFill>
        <p:spPr>
          <a:xfrm>
            <a:off x="1012217" y="255283"/>
            <a:ext cx="3190875" cy="638175"/>
          </a:xfrm>
          <a:prstGeom prst="rect">
            <a:avLst/>
          </a:prstGeom>
        </p:spPr>
      </p:pic>
      <p:pic>
        <p:nvPicPr>
          <p:cNvPr id="7" name="Picture 6">
            <a:extLst>
              <a:ext uri="{FF2B5EF4-FFF2-40B4-BE49-F238E27FC236}">
                <a16:creationId xmlns:a16="http://schemas.microsoft.com/office/drawing/2014/main" id="{44AA8007-DF38-41AF-83C4-4C83D60616EE}"/>
              </a:ext>
            </a:extLst>
          </p:cNvPr>
          <p:cNvPicPr>
            <a:picLocks noChangeAspect="1"/>
          </p:cNvPicPr>
          <p:nvPr/>
        </p:nvPicPr>
        <p:blipFill>
          <a:blip r:embed="rId4"/>
          <a:stretch>
            <a:fillRect/>
          </a:stretch>
        </p:blipFill>
        <p:spPr>
          <a:xfrm>
            <a:off x="4389960" y="207560"/>
            <a:ext cx="4603780" cy="1714149"/>
          </a:xfrm>
          <a:prstGeom prst="rect">
            <a:avLst/>
          </a:prstGeom>
          <a:ln>
            <a:solidFill>
              <a:schemeClr val="tx1"/>
            </a:solidFill>
          </a:ln>
        </p:spPr>
      </p:pic>
      <p:sp>
        <p:nvSpPr>
          <p:cNvPr id="8" name="Rectangle 7">
            <a:extLst>
              <a:ext uri="{FF2B5EF4-FFF2-40B4-BE49-F238E27FC236}">
                <a16:creationId xmlns:a16="http://schemas.microsoft.com/office/drawing/2014/main" id="{332515A5-BCD8-46AD-9095-C81F2EEE5958}"/>
              </a:ext>
            </a:extLst>
          </p:cNvPr>
          <p:cNvSpPr/>
          <p:nvPr/>
        </p:nvSpPr>
        <p:spPr>
          <a:xfrm>
            <a:off x="4961621" y="375310"/>
            <a:ext cx="547077" cy="1578708"/>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B7C30DB4-0C69-4EAB-B3B8-EABF0D2DC68D}"/>
              </a:ext>
            </a:extLst>
          </p:cNvPr>
          <p:cNvPicPr>
            <a:picLocks noChangeAspect="1"/>
          </p:cNvPicPr>
          <p:nvPr/>
        </p:nvPicPr>
        <p:blipFill>
          <a:blip r:embed="rId5"/>
          <a:stretch>
            <a:fillRect/>
          </a:stretch>
        </p:blipFill>
        <p:spPr>
          <a:xfrm>
            <a:off x="650735" y="4268068"/>
            <a:ext cx="8206972" cy="2212389"/>
          </a:xfrm>
          <a:prstGeom prst="rect">
            <a:avLst/>
          </a:prstGeom>
        </p:spPr>
      </p:pic>
      <p:cxnSp>
        <p:nvCxnSpPr>
          <p:cNvPr id="11" name="Straight Arrow Connector 10">
            <a:extLst>
              <a:ext uri="{FF2B5EF4-FFF2-40B4-BE49-F238E27FC236}">
                <a16:creationId xmlns:a16="http://schemas.microsoft.com/office/drawing/2014/main" id="{1D34B19E-8A16-4F95-8333-018CCD085B24}"/>
              </a:ext>
            </a:extLst>
          </p:cNvPr>
          <p:cNvCxnSpPr>
            <a:cxnSpLocks/>
          </p:cNvCxnSpPr>
          <p:nvPr/>
        </p:nvCxnSpPr>
        <p:spPr>
          <a:xfrm>
            <a:off x="2156104" y="2366010"/>
            <a:ext cx="955396" cy="20324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AA5F273-BAB2-4ACC-A420-4505D7CF3B43}"/>
              </a:ext>
            </a:extLst>
          </p:cNvPr>
          <p:cNvSpPr/>
          <p:nvPr/>
        </p:nvSpPr>
        <p:spPr>
          <a:xfrm>
            <a:off x="1012217" y="972571"/>
            <a:ext cx="1107012" cy="2979048"/>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Rectangle 15">
            <a:extLst>
              <a:ext uri="{FF2B5EF4-FFF2-40B4-BE49-F238E27FC236}">
                <a16:creationId xmlns:a16="http://schemas.microsoft.com/office/drawing/2014/main" id="{0FADEB97-C824-4C10-8260-FB40095083A8}"/>
              </a:ext>
            </a:extLst>
          </p:cNvPr>
          <p:cNvSpPr/>
          <p:nvPr/>
        </p:nvSpPr>
        <p:spPr>
          <a:xfrm>
            <a:off x="2935736" y="4409518"/>
            <a:ext cx="615726" cy="221239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Google Shape;194;p23">
            <a:extLst>
              <a:ext uri="{FF2B5EF4-FFF2-40B4-BE49-F238E27FC236}">
                <a16:creationId xmlns:a16="http://schemas.microsoft.com/office/drawing/2014/main" id="{F7174676-46CD-41DB-8086-37136C821F44}"/>
              </a:ext>
            </a:extLst>
          </p:cNvPr>
          <p:cNvSpPr txBox="1"/>
          <p:nvPr/>
        </p:nvSpPr>
        <p:spPr>
          <a:xfrm rot="-5400000">
            <a:off x="-1948284" y="3039222"/>
            <a:ext cx="4810414"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1023742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0B257-F003-4465-AB5D-F0B31EC5C03F}"/>
              </a:ext>
            </a:extLst>
          </p:cNvPr>
          <p:cNvSpPr>
            <a:spLocks noGrp="1"/>
          </p:cNvSpPr>
          <p:nvPr>
            <p:ph type="title"/>
          </p:nvPr>
        </p:nvSpPr>
        <p:spPr>
          <a:xfrm>
            <a:off x="1403444" y="425621"/>
            <a:ext cx="6858000" cy="723104"/>
          </a:xfrm>
        </p:spPr>
        <p:txBody>
          <a:bodyPr/>
          <a:lstStyle/>
          <a:p>
            <a:r>
              <a:rPr lang="en-US" sz="3600" b="1" dirty="0"/>
              <a:t>Derived PCA-Health Index</a:t>
            </a:r>
          </a:p>
        </p:txBody>
      </p:sp>
      <p:pic>
        <p:nvPicPr>
          <p:cNvPr id="4" name="Picture 3">
            <a:extLst>
              <a:ext uri="{FF2B5EF4-FFF2-40B4-BE49-F238E27FC236}">
                <a16:creationId xmlns:a16="http://schemas.microsoft.com/office/drawing/2014/main" id="{A3BED662-1DD5-40CA-8806-9C6F70C20F7F}"/>
              </a:ext>
            </a:extLst>
          </p:cNvPr>
          <p:cNvPicPr/>
          <p:nvPr/>
        </p:nvPicPr>
        <p:blipFill>
          <a:blip r:embed="rId2"/>
          <a:stretch>
            <a:fillRect/>
          </a:stretch>
        </p:blipFill>
        <p:spPr>
          <a:xfrm>
            <a:off x="1300163" y="3320143"/>
            <a:ext cx="6961281" cy="3203168"/>
          </a:xfrm>
          <a:prstGeom prst="roundRect">
            <a:avLst>
              <a:gd name="adj" fmla="val 432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a:extLst>
              <a:ext uri="{FF2B5EF4-FFF2-40B4-BE49-F238E27FC236}">
                <a16:creationId xmlns:a16="http://schemas.microsoft.com/office/drawing/2014/main" id="{75AB25F6-D22F-4A50-AAA5-48C3A48822A4}"/>
              </a:ext>
            </a:extLst>
          </p:cNvPr>
          <p:cNvSpPr txBox="1"/>
          <p:nvPr/>
        </p:nvSpPr>
        <p:spPr>
          <a:xfrm>
            <a:off x="981332" y="1237589"/>
            <a:ext cx="7594033" cy="1938992"/>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rgbClr val="F3F3F3"/>
                </a:solidFill>
                <a:latin typeface="Quicksand"/>
                <a:sym typeface="Quicksand"/>
              </a:rPr>
              <a:t>After Z-Transformation, </a:t>
            </a:r>
            <a:r>
              <a:rPr lang="en-US" sz="2400" dirty="0" err="1">
                <a:solidFill>
                  <a:srgbClr val="F3F3F3"/>
                </a:solidFill>
                <a:latin typeface="Quicksand"/>
                <a:sym typeface="Quicksand"/>
              </a:rPr>
              <a:t>Prin</a:t>
            </a:r>
            <a:r>
              <a:rPr lang="en-US" sz="2400" dirty="0">
                <a:solidFill>
                  <a:srgbClr val="F3F3F3"/>
                </a:solidFill>
                <a:latin typeface="Quicksand"/>
                <a:sym typeface="Quicksand"/>
              </a:rPr>
              <a:t> 1 and </a:t>
            </a:r>
            <a:r>
              <a:rPr lang="en-US" sz="2400" dirty="0" err="1">
                <a:solidFill>
                  <a:srgbClr val="F3F3F3"/>
                </a:solidFill>
                <a:latin typeface="Quicksand"/>
                <a:sym typeface="Quicksand"/>
              </a:rPr>
              <a:t>Prin</a:t>
            </a:r>
            <a:r>
              <a:rPr lang="en-US" sz="2400" dirty="0">
                <a:solidFill>
                  <a:srgbClr val="F3F3F3"/>
                </a:solidFill>
                <a:latin typeface="Quicksand"/>
                <a:sym typeface="Quicksand"/>
              </a:rPr>
              <a:t> 2 are derived from JMP PCA analysis</a:t>
            </a:r>
          </a:p>
          <a:p>
            <a:pPr marL="342900" indent="-342900">
              <a:buClr>
                <a:schemeClr val="bg1"/>
              </a:buClr>
              <a:buFont typeface="Arial" panose="020B0604020202020204" pitchFamily="34" charset="0"/>
              <a:buChar char="•"/>
            </a:pPr>
            <a:r>
              <a:rPr lang="en-US" sz="2400" dirty="0">
                <a:solidFill>
                  <a:srgbClr val="F3F3F3"/>
                </a:solidFill>
                <a:latin typeface="Quicksand"/>
                <a:sym typeface="Quicksand"/>
              </a:rPr>
              <a:t>Derive PCA-Health Index= -Eigenvalue 1* </a:t>
            </a:r>
            <a:r>
              <a:rPr lang="en-US" sz="2400" dirty="0" err="1">
                <a:solidFill>
                  <a:srgbClr val="F3F3F3"/>
                </a:solidFill>
                <a:latin typeface="Quicksand"/>
                <a:sym typeface="Quicksand"/>
              </a:rPr>
              <a:t>Prin</a:t>
            </a:r>
            <a:r>
              <a:rPr lang="en-US" sz="2400" dirty="0">
                <a:solidFill>
                  <a:srgbClr val="F3F3F3"/>
                </a:solidFill>
                <a:latin typeface="Quicksand"/>
                <a:sym typeface="Quicksand"/>
              </a:rPr>
              <a:t> 1 + Eigenvalue 2* </a:t>
            </a:r>
            <a:r>
              <a:rPr lang="en-US" sz="2400" dirty="0" err="1">
                <a:solidFill>
                  <a:srgbClr val="F3F3F3"/>
                </a:solidFill>
                <a:latin typeface="Quicksand"/>
                <a:sym typeface="Quicksand"/>
              </a:rPr>
              <a:t>Prin</a:t>
            </a:r>
            <a:r>
              <a:rPr lang="en-US" sz="2400" dirty="0">
                <a:solidFill>
                  <a:srgbClr val="F3F3F3"/>
                </a:solidFill>
                <a:latin typeface="Quicksand"/>
                <a:sym typeface="Quicksand"/>
              </a:rPr>
              <a:t> 2</a:t>
            </a:r>
          </a:p>
          <a:p>
            <a:pPr marL="342900" indent="-342900">
              <a:buClr>
                <a:schemeClr val="bg1"/>
              </a:buClr>
              <a:buFont typeface="Arial" panose="020B0604020202020204" pitchFamily="34" charset="0"/>
              <a:buChar char="•"/>
            </a:pPr>
            <a:r>
              <a:rPr lang="en-US" sz="2400" dirty="0">
                <a:solidFill>
                  <a:srgbClr val="F3F3F3"/>
                </a:solidFill>
                <a:latin typeface="Quicksand"/>
                <a:sym typeface="Quicksand"/>
              </a:rPr>
              <a:t>PCA method can help derive Health Index</a:t>
            </a:r>
          </a:p>
        </p:txBody>
      </p:sp>
      <p:sp>
        <p:nvSpPr>
          <p:cNvPr id="7" name="Google Shape;219;p25">
            <a:extLst>
              <a:ext uri="{FF2B5EF4-FFF2-40B4-BE49-F238E27FC236}">
                <a16:creationId xmlns:a16="http://schemas.microsoft.com/office/drawing/2014/main" id="{D36F4ED6-BACA-43C4-9A7B-A7757CCE9DE5}"/>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pic>
        <p:nvPicPr>
          <p:cNvPr id="8" name="Google Shape;62;p12">
            <a:extLst>
              <a:ext uri="{FF2B5EF4-FFF2-40B4-BE49-F238E27FC236}">
                <a16:creationId xmlns:a16="http://schemas.microsoft.com/office/drawing/2014/main" id="{933D22BF-7349-4DD4-9160-E1131B8038D7}"/>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cxnSp>
        <p:nvCxnSpPr>
          <p:cNvPr id="9" name="Straight Arrow Connector 8">
            <a:extLst>
              <a:ext uri="{FF2B5EF4-FFF2-40B4-BE49-F238E27FC236}">
                <a16:creationId xmlns:a16="http://schemas.microsoft.com/office/drawing/2014/main" id="{2DDE992A-96E6-488C-AADB-2C973C0E60CF}"/>
              </a:ext>
            </a:extLst>
          </p:cNvPr>
          <p:cNvCxnSpPr>
            <a:cxnSpLocks/>
          </p:cNvCxnSpPr>
          <p:nvPr/>
        </p:nvCxnSpPr>
        <p:spPr>
          <a:xfrm flipH="1" flipV="1">
            <a:off x="7644133" y="2374409"/>
            <a:ext cx="151127" cy="432776"/>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0" name="Straight Arrow Connector 9">
            <a:extLst>
              <a:ext uri="{FF2B5EF4-FFF2-40B4-BE49-F238E27FC236}">
                <a16:creationId xmlns:a16="http://schemas.microsoft.com/office/drawing/2014/main" id="{05C0E0CF-D937-42E9-B1F6-71FB5E781698}"/>
              </a:ext>
            </a:extLst>
          </p:cNvPr>
          <p:cNvCxnSpPr>
            <a:cxnSpLocks/>
          </p:cNvCxnSpPr>
          <p:nvPr/>
        </p:nvCxnSpPr>
        <p:spPr>
          <a:xfrm flipH="1">
            <a:off x="4154851" y="2590797"/>
            <a:ext cx="789352" cy="1"/>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sp>
        <p:nvSpPr>
          <p:cNvPr id="13" name="TextBox 12">
            <a:extLst>
              <a:ext uri="{FF2B5EF4-FFF2-40B4-BE49-F238E27FC236}">
                <a16:creationId xmlns:a16="http://schemas.microsoft.com/office/drawing/2014/main" id="{3587FA55-2474-4C5A-83C1-510CB1920407}"/>
              </a:ext>
            </a:extLst>
          </p:cNvPr>
          <p:cNvSpPr txBox="1"/>
          <p:nvPr/>
        </p:nvSpPr>
        <p:spPr>
          <a:xfrm>
            <a:off x="7468041" y="2761761"/>
            <a:ext cx="1322178" cy="307777"/>
          </a:xfrm>
          <a:prstGeom prst="rect">
            <a:avLst/>
          </a:prstGeom>
          <a:noFill/>
        </p:spPr>
        <p:txBody>
          <a:bodyPr wrap="square" rtlCol="0">
            <a:spAutoFit/>
          </a:bodyPr>
          <a:lstStyle/>
          <a:p>
            <a:r>
              <a:rPr lang="en-US" dirty="0">
                <a:solidFill>
                  <a:srgbClr val="92D050"/>
                </a:solidFill>
              </a:rPr>
              <a:t>Eigenvector1</a:t>
            </a:r>
          </a:p>
        </p:txBody>
      </p:sp>
      <p:sp>
        <p:nvSpPr>
          <p:cNvPr id="14" name="TextBox 13">
            <a:extLst>
              <a:ext uri="{FF2B5EF4-FFF2-40B4-BE49-F238E27FC236}">
                <a16:creationId xmlns:a16="http://schemas.microsoft.com/office/drawing/2014/main" id="{633CE472-A507-4ACD-AAF7-C2D29F7FC4E4}"/>
              </a:ext>
            </a:extLst>
          </p:cNvPr>
          <p:cNvSpPr txBox="1"/>
          <p:nvPr/>
        </p:nvSpPr>
        <p:spPr>
          <a:xfrm>
            <a:off x="4944203" y="2436908"/>
            <a:ext cx="1322178" cy="307777"/>
          </a:xfrm>
          <a:prstGeom prst="rect">
            <a:avLst/>
          </a:prstGeom>
          <a:noFill/>
        </p:spPr>
        <p:txBody>
          <a:bodyPr wrap="square" rtlCol="0">
            <a:spAutoFit/>
          </a:bodyPr>
          <a:lstStyle/>
          <a:p>
            <a:r>
              <a:rPr lang="en-US" dirty="0">
                <a:solidFill>
                  <a:srgbClr val="92D050"/>
                </a:solidFill>
              </a:rPr>
              <a:t>Eigenvector2</a:t>
            </a:r>
          </a:p>
        </p:txBody>
      </p:sp>
      <p:sp>
        <p:nvSpPr>
          <p:cNvPr id="17" name="Rectangle 16">
            <a:extLst>
              <a:ext uri="{FF2B5EF4-FFF2-40B4-BE49-F238E27FC236}">
                <a16:creationId xmlns:a16="http://schemas.microsoft.com/office/drawing/2014/main" id="{6F8801F5-7ADE-43F1-B874-E289276B196D}"/>
              </a:ext>
            </a:extLst>
          </p:cNvPr>
          <p:cNvSpPr/>
          <p:nvPr/>
        </p:nvSpPr>
        <p:spPr>
          <a:xfrm>
            <a:off x="3282097" y="2374409"/>
            <a:ext cx="917701" cy="387334"/>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6741845-1535-4C55-857B-31228F961E67}"/>
              </a:ext>
            </a:extLst>
          </p:cNvPr>
          <p:cNvSpPr/>
          <p:nvPr/>
        </p:nvSpPr>
        <p:spPr>
          <a:xfrm>
            <a:off x="7009190" y="2012336"/>
            <a:ext cx="882001" cy="387334"/>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940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0B257-F003-4465-AB5D-F0B31EC5C03F}"/>
              </a:ext>
            </a:extLst>
          </p:cNvPr>
          <p:cNvSpPr>
            <a:spLocks noGrp="1"/>
          </p:cNvSpPr>
          <p:nvPr>
            <p:ph type="title"/>
          </p:nvPr>
        </p:nvSpPr>
        <p:spPr>
          <a:xfrm>
            <a:off x="1304668" y="48821"/>
            <a:ext cx="6858000" cy="723104"/>
          </a:xfrm>
        </p:spPr>
        <p:txBody>
          <a:bodyPr/>
          <a:lstStyle/>
          <a:p>
            <a:r>
              <a:rPr lang="en-US" sz="3600" b="1" dirty="0"/>
              <a:t>PCA-Index vs. Science-Index</a:t>
            </a:r>
          </a:p>
        </p:txBody>
      </p:sp>
      <p:pic>
        <p:nvPicPr>
          <p:cNvPr id="5" name="Picture 4">
            <a:extLst>
              <a:ext uri="{FF2B5EF4-FFF2-40B4-BE49-F238E27FC236}">
                <a16:creationId xmlns:a16="http://schemas.microsoft.com/office/drawing/2014/main" id="{46CBA7FA-13DC-414E-ACCD-816BFD96C6B7}"/>
              </a:ext>
            </a:extLst>
          </p:cNvPr>
          <p:cNvPicPr/>
          <p:nvPr/>
        </p:nvPicPr>
        <p:blipFill rotWithShape="1">
          <a:blip r:embed="rId2"/>
          <a:srcRect l="761" r="2928" b="2153"/>
          <a:stretch/>
        </p:blipFill>
        <p:spPr>
          <a:xfrm>
            <a:off x="2705611" y="3549720"/>
            <a:ext cx="4050959" cy="30343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75AB25F6-D22F-4A50-AAA5-48C3A48822A4}"/>
              </a:ext>
            </a:extLst>
          </p:cNvPr>
          <p:cNvSpPr txBox="1"/>
          <p:nvPr/>
        </p:nvSpPr>
        <p:spPr>
          <a:xfrm>
            <a:off x="981332" y="771925"/>
            <a:ext cx="7964148" cy="2677656"/>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rgbClr val="F3F3F3"/>
                </a:solidFill>
                <a:latin typeface="Quicksand"/>
              </a:rPr>
              <a:t>Compare two Health Index: (1) Science-Index based on Scientific Research, (2) PCA-Index derived by the first two Principle Components’ Eigenvalue and Eigenvector</a:t>
            </a:r>
          </a:p>
          <a:p>
            <a:pPr marL="342900" indent="-342900">
              <a:buClr>
                <a:schemeClr val="bg1"/>
              </a:buClr>
              <a:buFont typeface="Arial" panose="020B0604020202020204" pitchFamily="34" charset="0"/>
              <a:buChar char="•"/>
            </a:pPr>
            <a:r>
              <a:rPr lang="en-US" sz="2400" dirty="0">
                <a:solidFill>
                  <a:srgbClr val="F3F3F3"/>
                </a:solidFill>
                <a:latin typeface="Quicksand"/>
              </a:rPr>
              <a:t>Correlation is relatively strong (R^2 = 70%-80%)</a:t>
            </a:r>
          </a:p>
          <a:p>
            <a:pPr marL="342900" indent="-342900">
              <a:buClr>
                <a:schemeClr val="bg1"/>
              </a:buClr>
              <a:buFont typeface="Arial" panose="020B0604020202020204" pitchFamily="34" charset="0"/>
              <a:buChar char="•"/>
            </a:pPr>
            <a:r>
              <a:rPr lang="en-US" sz="2400" dirty="0">
                <a:solidFill>
                  <a:srgbClr val="F3F3F3"/>
                </a:solidFill>
                <a:latin typeface="Quicksand"/>
              </a:rPr>
              <a:t>By adding the remaining principle components, the correlation may exceed 90%</a:t>
            </a:r>
          </a:p>
        </p:txBody>
      </p:sp>
      <p:sp>
        <p:nvSpPr>
          <p:cNvPr id="7" name="Google Shape;219;p25">
            <a:extLst>
              <a:ext uri="{FF2B5EF4-FFF2-40B4-BE49-F238E27FC236}">
                <a16:creationId xmlns:a16="http://schemas.microsoft.com/office/drawing/2014/main" id="{2B4E8676-83F6-40A2-80E6-35A11E1F3140}"/>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MATH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366260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0F673-0CDD-4EC7-8D9D-AA0EBD104539}"/>
              </a:ext>
            </a:extLst>
          </p:cNvPr>
          <p:cNvSpPr>
            <a:spLocks noGrp="1"/>
          </p:cNvSpPr>
          <p:nvPr>
            <p:ph type="title"/>
          </p:nvPr>
        </p:nvSpPr>
        <p:spPr>
          <a:xfrm>
            <a:off x="1100161" y="337457"/>
            <a:ext cx="7957457" cy="559818"/>
          </a:xfrm>
        </p:spPr>
        <p:txBody>
          <a:bodyPr/>
          <a:lstStyle/>
          <a:p>
            <a:r>
              <a:rPr lang="en-US" sz="3200" b="1" dirty="0"/>
              <a:t>Include More Principle Components?</a:t>
            </a:r>
            <a:endParaRPr lang="en-US" sz="3200" dirty="0"/>
          </a:p>
        </p:txBody>
      </p:sp>
      <p:sp>
        <p:nvSpPr>
          <p:cNvPr id="4" name="Rectangle 3">
            <a:extLst>
              <a:ext uri="{FF2B5EF4-FFF2-40B4-BE49-F238E27FC236}">
                <a16:creationId xmlns:a16="http://schemas.microsoft.com/office/drawing/2014/main" id="{E6FD2560-E3CD-4BB1-B653-39EF6AB3325C}"/>
              </a:ext>
            </a:extLst>
          </p:cNvPr>
          <p:cNvSpPr/>
          <p:nvPr/>
        </p:nvSpPr>
        <p:spPr>
          <a:xfrm>
            <a:off x="1296104" y="1349276"/>
            <a:ext cx="7217228" cy="2462213"/>
          </a:xfrm>
          <a:prstGeom prst="rect">
            <a:avLst/>
          </a:prstGeom>
        </p:spPr>
        <p:txBody>
          <a:bodyPr wrap="square">
            <a:spAutoFit/>
          </a:bodyPr>
          <a:lstStyle/>
          <a:p>
            <a:r>
              <a:rPr lang="en-US" dirty="0">
                <a:solidFill>
                  <a:schemeClr val="bg1"/>
                </a:solidFill>
                <a:latin typeface="Quicksand" panose="020B0604020202020204" charset="0"/>
              </a:rPr>
              <a:t>Row Eigenvectors			Prin1	Prin2	Prin3	Prin4</a:t>
            </a:r>
          </a:p>
          <a:p>
            <a:r>
              <a:rPr lang="en-US" dirty="0">
                <a:solidFill>
                  <a:schemeClr val="bg1"/>
                </a:solidFill>
                <a:latin typeface="Quicksand" panose="020B0604020202020204" charset="0"/>
              </a:rPr>
              <a:t>Standardize[Calories]			0.991	-0.029	0.024	0.068</a:t>
            </a:r>
          </a:p>
          <a:p>
            <a:r>
              <a:rPr lang="en-US" dirty="0">
                <a:solidFill>
                  <a:schemeClr val="bg1"/>
                </a:solidFill>
                <a:latin typeface="Quicksand" panose="020B0604020202020204" charset="0"/>
              </a:rPr>
              <a:t>Standardize[Total Fat (g)]		0.943	-0.091	0.184	-0.192</a:t>
            </a:r>
          </a:p>
          <a:p>
            <a:r>
              <a:rPr lang="en-US" dirty="0">
                <a:solidFill>
                  <a:schemeClr val="bg1"/>
                </a:solidFill>
                <a:latin typeface="Quicksand" panose="020B0604020202020204" charset="0"/>
              </a:rPr>
              <a:t>Standardize[Total Carbohydrates (g)]	0.934	-0.078	-0.123	0.219</a:t>
            </a:r>
          </a:p>
          <a:p>
            <a:r>
              <a:rPr lang="en-US" dirty="0">
                <a:solidFill>
                  <a:schemeClr val="bg1"/>
                </a:solidFill>
                <a:latin typeface="Quicksand" panose="020B0604020202020204" charset="0"/>
              </a:rPr>
              <a:t>Standardize[Saturated Fat (g)]		0.930	-0.075	0.195	-0.235</a:t>
            </a:r>
          </a:p>
          <a:p>
            <a:r>
              <a:rPr lang="en-US" dirty="0">
                <a:solidFill>
                  <a:schemeClr val="bg1"/>
                </a:solidFill>
                <a:latin typeface="Quicksand" panose="020B0604020202020204" charset="0"/>
              </a:rPr>
              <a:t>Standardize[Sugars (g)]		0.927	-0.170	-0.105	0.202</a:t>
            </a:r>
          </a:p>
          <a:p>
            <a:r>
              <a:rPr lang="en-US" dirty="0">
                <a:solidFill>
                  <a:schemeClr val="bg1"/>
                </a:solidFill>
                <a:latin typeface="Quicksand" panose="020B0604020202020204" charset="0"/>
              </a:rPr>
              <a:t>Standardize[Cholesterol (mg)]		0.886	-0.073	0.248	-0.290</a:t>
            </a:r>
          </a:p>
          <a:p>
            <a:r>
              <a:rPr lang="en-US" dirty="0">
                <a:solidFill>
                  <a:schemeClr val="bg1"/>
                </a:solidFill>
                <a:latin typeface="Quicksand" panose="020B0604020202020204" charset="0"/>
              </a:rPr>
              <a:t>Standardize[Sodium (mg)]		0.839	0.118	-0.099	0.304</a:t>
            </a:r>
          </a:p>
          <a:p>
            <a:r>
              <a:rPr lang="en-US" dirty="0">
                <a:solidFill>
                  <a:schemeClr val="bg1"/>
                </a:solidFill>
                <a:latin typeface="Quicksand" panose="020B0604020202020204" charset="0"/>
              </a:rPr>
              <a:t>Standardize[Protein (g)]		0.711	0.419	0.111	0.111</a:t>
            </a:r>
          </a:p>
          <a:p>
            <a:r>
              <a:rPr lang="en-US" dirty="0">
                <a:solidFill>
                  <a:schemeClr val="bg1"/>
                </a:solidFill>
                <a:latin typeface="Quicksand" panose="020B0604020202020204" charset="0"/>
              </a:rPr>
              <a:t>Standardize[Dietary Fiber (g)]		0.334	0.766	-0.465	-0.224</a:t>
            </a:r>
          </a:p>
          <a:p>
            <a:r>
              <a:rPr lang="en-US" dirty="0">
                <a:solidFill>
                  <a:schemeClr val="bg1"/>
                </a:solidFill>
                <a:latin typeface="Quicksand" panose="020B0604020202020204" charset="0"/>
              </a:rPr>
              <a:t>Standardize[Caffeine (mg)]		-0.355	0.520	0.710	0.175</a:t>
            </a:r>
          </a:p>
        </p:txBody>
      </p:sp>
      <p:sp>
        <p:nvSpPr>
          <p:cNvPr id="5" name="TextBox 4">
            <a:extLst>
              <a:ext uri="{FF2B5EF4-FFF2-40B4-BE49-F238E27FC236}">
                <a16:creationId xmlns:a16="http://schemas.microsoft.com/office/drawing/2014/main" id="{1A79EE9C-0C64-4ED2-961F-F3DE9A45648C}"/>
              </a:ext>
            </a:extLst>
          </p:cNvPr>
          <p:cNvSpPr txBox="1"/>
          <p:nvPr/>
        </p:nvSpPr>
        <p:spPr>
          <a:xfrm>
            <a:off x="936171" y="4073695"/>
            <a:ext cx="8207829" cy="2677656"/>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It’s hard to judge that Principle Components 3 &amp; 4 are attributed to Healthy or Unhealthy Nutritions</a:t>
            </a:r>
          </a:p>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All Principle Components are orthogonal to each other</a:t>
            </a:r>
          </a:p>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If the first two principle components are related to Healthy and Unhealthy Nutritions respectively, then the remaining principle components should behave neutral on health index </a:t>
            </a:r>
          </a:p>
        </p:txBody>
      </p:sp>
      <p:sp>
        <p:nvSpPr>
          <p:cNvPr id="6" name="Google Shape;219;p25">
            <a:extLst>
              <a:ext uri="{FF2B5EF4-FFF2-40B4-BE49-F238E27FC236}">
                <a16:creationId xmlns:a16="http://schemas.microsoft.com/office/drawing/2014/main" id="{A1FCE1D4-49DE-4743-BD83-84BA9F5241DE}"/>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437308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E14D6-8301-4B95-80E9-09109A9BBF6B}"/>
              </a:ext>
            </a:extLst>
          </p:cNvPr>
          <p:cNvSpPr>
            <a:spLocks noGrp="1"/>
          </p:cNvSpPr>
          <p:nvPr>
            <p:ph type="title"/>
          </p:nvPr>
        </p:nvSpPr>
        <p:spPr>
          <a:xfrm>
            <a:off x="1008365" y="250372"/>
            <a:ext cx="8044543" cy="631370"/>
          </a:xfrm>
        </p:spPr>
        <p:txBody>
          <a:bodyPr/>
          <a:lstStyle/>
          <a:p>
            <a:r>
              <a:rPr lang="en-US" sz="3200" b="1" dirty="0"/>
              <a:t>Principle Components vs. Health Index</a:t>
            </a:r>
          </a:p>
        </p:txBody>
      </p:sp>
      <p:pic>
        <p:nvPicPr>
          <p:cNvPr id="3" name="Picture 2">
            <a:extLst>
              <a:ext uri="{FF2B5EF4-FFF2-40B4-BE49-F238E27FC236}">
                <a16:creationId xmlns:a16="http://schemas.microsoft.com/office/drawing/2014/main" id="{6C3B0A4D-B9AD-4122-9F84-60F55CAD2ED3}"/>
              </a:ext>
            </a:extLst>
          </p:cNvPr>
          <p:cNvPicPr>
            <a:picLocks noChangeAspect="1"/>
          </p:cNvPicPr>
          <p:nvPr/>
        </p:nvPicPr>
        <p:blipFill>
          <a:blip r:embed="rId3"/>
          <a:stretch>
            <a:fillRect/>
          </a:stretch>
        </p:blipFill>
        <p:spPr>
          <a:xfrm>
            <a:off x="1164772" y="1358111"/>
            <a:ext cx="3371224" cy="2514601"/>
          </a:xfrm>
          <a:prstGeom prst="roundRect">
            <a:avLst>
              <a:gd name="adj" fmla="val 6061"/>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4" name="Picture 3">
            <a:extLst>
              <a:ext uri="{FF2B5EF4-FFF2-40B4-BE49-F238E27FC236}">
                <a16:creationId xmlns:a16="http://schemas.microsoft.com/office/drawing/2014/main" id="{CB35731A-D97D-4D8E-B6C2-B87B2939EDAC}"/>
              </a:ext>
            </a:extLst>
          </p:cNvPr>
          <p:cNvPicPr>
            <a:picLocks noChangeAspect="1"/>
          </p:cNvPicPr>
          <p:nvPr/>
        </p:nvPicPr>
        <p:blipFill>
          <a:blip r:embed="rId4"/>
          <a:stretch>
            <a:fillRect/>
          </a:stretch>
        </p:blipFill>
        <p:spPr>
          <a:xfrm>
            <a:off x="1164772" y="4349081"/>
            <a:ext cx="3835277" cy="2242458"/>
          </a:xfrm>
          <a:prstGeom prst="roundRect">
            <a:avLst>
              <a:gd name="adj" fmla="val 5398"/>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5" name="Picture 4">
            <a:extLst>
              <a:ext uri="{FF2B5EF4-FFF2-40B4-BE49-F238E27FC236}">
                <a16:creationId xmlns:a16="http://schemas.microsoft.com/office/drawing/2014/main" id="{A61DA27F-E457-4E75-B4A7-35EF66DE821F}"/>
              </a:ext>
            </a:extLst>
          </p:cNvPr>
          <p:cNvPicPr>
            <a:picLocks noChangeAspect="1"/>
          </p:cNvPicPr>
          <p:nvPr/>
        </p:nvPicPr>
        <p:blipFill>
          <a:blip r:embed="rId5"/>
          <a:stretch>
            <a:fillRect/>
          </a:stretch>
        </p:blipFill>
        <p:spPr>
          <a:xfrm>
            <a:off x="5183489" y="4349081"/>
            <a:ext cx="3680330" cy="2242458"/>
          </a:xfrm>
          <a:prstGeom prst="roundRect">
            <a:avLst>
              <a:gd name="adj" fmla="val 5411"/>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6" name="TextBox 5">
            <a:extLst>
              <a:ext uri="{FF2B5EF4-FFF2-40B4-BE49-F238E27FC236}">
                <a16:creationId xmlns:a16="http://schemas.microsoft.com/office/drawing/2014/main" id="{B668C96B-3AFA-4025-BE2A-B2C859473A33}"/>
              </a:ext>
            </a:extLst>
          </p:cNvPr>
          <p:cNvSpPr txBox="1"/>
          <p:nvPr/>
        </p:nvSpPr>
        <p:spPr>
          <a:xfrm>
            <a:off x="4788857" y="1009247"/>
            <a:ext cx="4255812" cy="3046988"/>
          </a:xfrm>
          <a:prstGeom prst="rect">
            <a:avLst/>
          </a:prstGeom>
          <a:noFill/>
        </p:spPr>
        <p:txBody>
          <a:bodyPr wrap="square" rtlCol="0">
            <a:spAutoFit/>
          </a:bodyPr>
          <a:lstStyle/>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The first two principle components are strongly correlated to the Science and PCA Health Index</a:t>
            </a:r>
          </a:p>
          <a:p>
            <a:pPr marL="342900" indent="-342900">
              <a:buClr>
                <a:schemeClr val="bg1"/>
              </a:buClr>
              <a:buFont typeface="Arial" panose="020B0604020202020204" pitchFamily="34" charset="0"/>
              <a:buChar char="•"/>
            </a:pPr>
            <a:r>
              <a:rPr lang="en-US" sz="2400" dirty="0">
                <a:solidFill>
                  <a:schemeClr val="bg1"/>
                </a:solidFill>
                <a:latin typeface="Quicksand" panose="020B0604020202020204" charset="0"/>
              </a:rPr>
              <a:t>The remaining weaker principle components have little correlation to Health Index</a:t>
            </a:r>
          </a:p>
        </p:txBody>
      </p:sp>
      <p:sp>
        <p:nvSpPr>
          <p:cNvPr id="7" name="Google Shape;219;p25">
            <a:extLst>
              <a:ext uri="{FF2B5EF4-FFF2-40B4-BE49-F238E27FC236}">
                <a16:creationId xmlns:a16="http://schemas.microsoft.com/office/drawing/2014/main" id="{1209F71D-7085-4A31-8CFC-37806EA172A9}"/>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836503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a:spLocks noGrp="1"/>
          </p:cNvSpPr>
          <p:nvPr>
            <p:ph type="title"/>
          </p:nvPr>
        </p:nvSpPr>
        <p:spPr>
          <a:xfrm>
            <a:off x="1328760" y="603164"/>
            <a:ext cx="6858000" cy="685475"/>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Project Objectives</a:t>
            </a:r>
            <a:endParaRPr sz="3600" b="1" dirty="0"/>
          </a:p>
        </p:txBody>
      </p:sp>
      <p:sp>
        <p:nvSpPr>
          <p:cNvPr id="69" name="Google Shape;69;p13"/>
          <p:cNvSpPr txBox="1"/>
          <p:nvPr/>
        </p:nvSpPr>
        <p:spPr>
          <a:xfrm>
            <a:off x="1328760" y="1579500"/>
            <a:ext cx="7597525" cy="4675336"/>
          </a:xfrm>
          <a:prstGeom prst="rect">
            <a:avLst/>
          </a:prstGeom>
          <a:noFill/>
          <a:ln>
            <a:noFill/>
          </a:ln>
        </p:spPr>
        <p:txBody>
          <a:bodyPr spcFirstLastPara="1" wrap="square" lIns="91425" tIns="91425" rIns="91425" bIns="91425" anchor="t" anchorCtr="0">
            <a:noAutofit/>
          </a:bodyPr>
          <a:lstStyle/>
          <a:p>
            <a:pPr marL="0" lvl="0" indent="0" rtl="0">
              <a:lnSpc>
                <a:spcPct val="150000"/>
              </a:lnSpc>
              <a:spcBef>
                <a:spcPts val="600"/>
              </a:spcBef>
              <a:spcAft>
                <a:spcPts val="0"/>
              </a:spcAft>
              <a:buClr>
                <a:schemeClr val="dk1"/>
              </a:buClr>
              <a:buSzPts val="1100"/>
              <a:buFont typeface="Arial"/>
              <a:buNone/>
            </a:pPr>
            <a:r>
              <a:rPr lang="en-US" sz="2400" dirty="0">
                <a:solidFill>
                  <a:schemeClr val="bg1"/>
                </a:solidFill>
                <a:latin typeface="Quicksand"/>
                <a:ea typeface="Quicksand"/>
                <a:cs typeface="Quicksand"/>
                <a:sym typeface="Quicksand"/>
              </a:rPr>
              <a:t>Is drinking coffee/tea healthy for patients with cardiovascular disease?</a:t>
            </a:r>
          </a:p>
          <a:p>
            <a:pPr marL="0" lvl="0" indent="0" rtl="0">
              <a:lnSpc>
                <a:spcPct val="150000"/>
              </a:lnSpc>
              <a:spcBef>
                <a:spcPts val="600"/>
              </a:spcBef>
              <a:spcAft>
                <a:spcPts val="0"/>
              </a:spcAft>
              <a:buClr>
                <a:schemeClr val="dk1"/>
              </a:buClr>
              <a:buSzPts val="1100"/>
              <a:buFont typeface="Arial"/>
              <a:buNone/>
            </a:pPr>
            <a:endParaRPr lang="en-US" sz="2400" dirty="0">
              <a:solidFill>
                <a:schemeClr val="bg1"/>
              </a:solidFill>
              <a:latin typeface="Quicksand"/>
              <a:ea typeface="Quicksand"/>
              <a:cs typeface="Quicksand"/>
              <a:sym typeface="Quicksand"/>
            </a:endParaRPr>
          </a:p>
          <a:p>
            <a:pPr marL="0" lvl="0" indent="0" rtl="0">
              <a:lnSpc>
                <a:spcPct val="150000"/>
              </a:lnSpc>
              <a:spcBef>
                <a:spcPts val="600"/>
              </a:spcBef>
              <a:spcAft>
                <a:spcPts val="0"/>
              </a:spcAft>
              <a:buClr>
                <a:schemeClr val="dk1"/>
              </a:buClr>
              <a:buSzPts val="1100"/>
              <a:buFont typeface="Arial"/>
              <a:buNone/>
            </a:pPr>
            <a:r>
              <a:rPr lang="en-US" sz="2400" dirty="0">
                <a:solidFill>
                  <a:schemeClr val="bg1"/>
                </a:solidFill>
                <a:latin typeface="Quicksand"/>
                <a:ea typeface="Quicksand"/>
                <a:cs typeface="Quicksand"/>
                <a:sym typeface="Quicksand"/>
              </a:rPr>
              <a:t>How to select the healthiest coffee/tea based on its nutrition composition?</a:t>
            </a:r>
          </a:p>
          <a:p>
            <a:pPr marL="0" lvl="0" indent="0" rtl="0">
              <a:lnSpc>
                <a:spcPct val="150000"/>
              </a:lnSpc>
              <a:spcBef>
                <a:spcPts val="600"/>
              </a:spcBef>
              <a:spcAft>
                <a:spcPts val="0"/>
              </a:spcAft>
              <a:buClr>
                <a:schemeClr val="dk1"/>
              </a:buClr>
              <a:buSzPts val="1100"/>
              <a:buFont typeface="Arial"/>
              <a:buNone/>
            </a:pPr>
            <a:endParaRPr lang="en-US" sz="2400" dirty="0">
              <a:solidFill>
                <a:schemeClr val="bg1"/>
              </a:solidFill>
              <a:latin typeface="Quicksand"/>
              <a:ea typeface="Quicksand"/>
              <a:cs typeface="Quicksand"/>
              <a:sym typeface="Quicksand"/>
            </a:endParaRPr>
          </a:p>
          <a:p>
            <a:pPr marL="0" lvl="0" indent="0" rtl="0">
              <a:lnSpc>
                <a:spcPct val="150000"/>
              </a:lnSpc>
              <a:spcBef>
                <a:spcPts val="600"/>
              </a:spcBef>
              <a:spcAft>
                <a:spcPts val="0"/>
              </a:spcAft>
              <a:buClr>
                <a:schemeClr val="dk1"/>
              </a:buClr>
              <a:buSzPts val="1100"/>
              <a:buFont typeface="Arial"/>
              <a:buNone/>
            </a:pPr>
            <a:r>
              <a:rPr lang="en-US" sz="2400" dirty="0">
                <a:solidFill>
                  <a:schemeClr val="bg1"/>
                </a:solidFill>
                <a:latin typeface="Quicksand"/>
                <a:ea typeface="Quicksand"/>
                <a:cs typeface="Quicksand"/>
                <a:sym typeface="Quicksand"/>
              </a:rPr>
              <a:t>Can we derive a commercial health index for coffee/tea products?</a:t>
            </a:r>
          </a:p>
        </p:txBody>
      </p:sp>
      <p:pic>
        <p:nvPicPr>
          <p:cNvPr id="8" name="Google Shape;62;p12">
            <a:extLst>
              <a:ext uri="{FF2B5EF4-FFF2-40B4-BE49-F238E27FC236}">
                <a16:creationId xmlns:a16="http://schemas.microsoft.com/office/drawing/2014/main" id="{D9396C81-4EFD-4C82-9D24-FC93E1A0B753}"/>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1317874" y="312253"/>
            <a:ext cx="7326064" cy="723104"/>
          </a:xfrm>
        </p:spPr>
        <p:txBody>
          <a:bodyPr/>
          <a:lstStyle/>
          <a:p>
            <a:r>
              <a:rPr lang="en-US" sz="3600" b="1" dirty="0"/>
              <a:t>Principle Component Analysis</a:t>
            </a:r>
          </a:p>
        </p:txBody>
      </p:sp>
      <p:sp>
        <p:nvSpPr>
          <p:cNvPr id="5" name="Text Placeholder 4">
            <a:extLst>
              <a:ext uri="{FF2B5EF4-FFF2-40B4-BE49-F238E27FC236}">
                <a16:creationId xmlns:a16="http://schemas.microsoft.com/office/drawing/2014/main" id="{38D0B81F-D3AD-4DED-B5FA-7CCEDACC2A78}"/>
              </a:ext>
            </a:extLst>
          </p:cNvPr>
          <p:cNvSpPr>
            <a:spLocks noGrp="1"/>
          </p:cNvSpPr>
          <p:nvPr>
            <p:ph type="body" idx="1"/>
          </p:nvPr>
        </p:nvSpPr>
        <p:spPr>
          <a:xfrm>
            <a:off x="1038225" y="5353050"/>
            <a:ext cx="7551277" cy="1214850"/>
          </a:xfrm>
        </p:spPr>
        <p:txBody>
          <a:bodyPr/>
          <a:lstStyle/>
          <a:p>
            <a:pPr marL="38100" indent="0">
              <a:buNone/>
            </a:pPr>
            <a:r>
              <a:rPr lang="en-US" sz="2400" dirty="0">
                <a:solidFill>
                  <a:schemeClr val="bg1"/>
                </a:solidFill>
              </a:rPr>
              <a:t>Similar Loading Plot patterns: 1</a:t>
            </a:r>
            <a:r>
              <a:rPr lang="en-US" sz="2400" baseline="30000" dirty="0">
                <a:solidFill>
                  <a:schemeClr val="bg1"/>
                </a:solidFill>
              </a:rPr>
              <a:t>st</a:t>
            </a:r>
            <a:r>
              <a:rPr lang="en-US" sz="2400" dirty="0">
                <a:solidFill>
                  <a:schemeClr val="bg1"/>
                </a:solidFill>
              </a:rPr>
              <a:t> Principle related to unhealthy nutrition and 2</a:t>
            </a:r>
            <a:r>
              <a:rPr lang="en-US" sz="2400" baseline="30000" dirty="0">
                <a:solidFill>
                  <a:schemeClr val="bg1"/>
                </a:solidFill>
              </a:rPr>
              <a:t>nd</a:t>
            </a:r>
            <a:r>
              <a:rPr lang="en-US" sz="2400" dirty="0">
                <a:solidFill>
                  <a:schemeClr val="bg1"/>
                </a:solidFill>
              </a:rPr>
              <a:t> principle related to healthy nutrition</a:t>
            </a:r>
          </a:p>
          <a:p>
            <a:endParaRPr lang="en-US" sz="2400" dirty="0"/>
          </a:p>
        </p:txBody>
      </p:sp>
      <p:grpSp>
        <p:nvGrpSpPr>
          <p:cNvPr id="27" name="Group 26">
            <a:extLst>
              <a:ext uri="{FF2B5EF4-FFF2-40B4-BE49-F238E27FC236}">
                <a16:creationId xmlns:a16="http://schemas.microsoft.com/office/drawing/2014/main" id="{C0A4C17A-2AD3-426A-8BF0-891A709861C7}"/>
              </a:ext>
            </a:extLst>
          </p:cNvPr>
          <p:cNvGrpSpPr/>
          <p:nvPr/>
        </p:nvGrpSpPr>
        <p:grpSpPr>
          <a:xfrm>
            <a:off x="1138096" y="1174167"/>
            <a:ext cx="7451406" cy="4190992"/>
            <a:chOff x="1138096" y="1174167"/>
            <a:chExt cx="7451406" cy="4190992"/>
          </a:xfrm>
        </p:grpSpPr>
        <p:pic>
          <p:nvPicPr>
            <p:cNvPr id="28" name="Picture 27">
              <a:extLst>
                <a:ext uri="{FF2B5EF4-FFF2-40B4-BE49-F238E27FC236}">
                  <a16:creationId xmlns:a16="http://schemas.microsoft.com/office/drawing/2014/main" id="{50F214B7-481B-47DF-A83E-AAEE48643776}"/>
                </a:ext>
              </a:extLst>
            </p:cNvPr>
            <p:cNvPicPr>
              <a:picLocks noChangeAspect="1"/>
            </p:cNvPicPr>
            <p:nvPr/>
          </p:nvPicPr>
          <p:blipFill rotWithShape="1">
            <a:blip r:embed="rId2"/>
            <a:srcRect l="13027" t="7369" r="23839" b="12400"/>
            <a:stretch/>
          </p:blipFill>
          <p:spPr>
            <a:xfrm>
              <a:off x="4815988" y="1608364"/>
              <a:ext cx="3773514" cy="3744686"/>
            </a:xfrm>
            <a:prstGeom prst="roundRect">
              <a:avLst>
                <a:gd name="adj" fmla="val 2423"/>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29" name="Google Shape;192;p23">
              <a:extLst>
                <a:ext uri="{FF2B5EF4-FFF2-40B4-BE49-F238E27FC236}">
                  <a16:creationId xmlns:a16="http://schemas.microsoft.com/office/drawing/2014/main" id="{BFF91C74-C5F9-4B98-9B89-786C2C8AC58F}"/>
                </a:ext>
              </a:extLst>
            </p:cNvPr>
            <p:cNvPicPr preferRelativeResize="0"/>
            <p:nvPr/>
          </p:nvPicPr>
          <p:blipFill rotWithShape="1">
            <a:blip r:embed="rId3">
              <a:alphaModFix/>
            </a:blip>
            <a:srcRect l="60841" t="5023" r="11659" b="12876"/>
            <a:stretch/>
          </p:blipFill>
          <p:spPr>
            <a:xfrm>
              <a:off x="1138096" y="1620473"/>
              <a:ext cx="3578022" cy="3744686"/>
            </a:xfrm>
            <a:prstGeom prst="roundRect">
              <a:avLst>
                <a:gd name="adj" fmla="val 1787"/>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0" name="TextBox 29">
              <a:extLst>
                <a:ext uri="{FF2B5EF4-FFF2-40B4-BE49-F238E27FC236}">
                  <a16:creationId xmlns:a16="http://schemas.microsoft.com/office/drawing/2014/main" id="{3521950E-25FC-44BD-8FCC-544546E66724}"/>
                </a:ext>
              </a:extLst>
            </p:cNvPr>
            <p:cNvSpPr txBox="1"/>
            <p:nvPr/>
          </p:nvSpPr>
          <p:spPr>
            <a:xfrm>
              <a:off x="1865750" y="1174167"/>
              <a:ext cx="2122714" cy="461665"/>
            </a:xfrm>
            <a:prstGeom prst="rect">
              <a:avLst/>
            </a:prstGeom>
            <a:noFill/>
          </p:spPr>
          <p:txBody>
            <a:bodyPr wrap="square" rtlCol="0">
              <a:spAutoFit/>
            </a:bodyPr>
            <a:lstStyle/>
            <a:p>
              <a:pPr algn="ctr"/>
              <a:r>
                <a:rPr lang="en-US" sz="2400" dirty="0">
                  <a:solidFill>
                    <a:schemeClr val="bg1"/>
                  </a:solidFill>
                  <a:latin typeface="Quicksand" panose="020B0604020202020204" charset="0"/>
                </a:rPr>
                <a:t>Coffee/Tea</a:t>
              </a:r>
            </a:p>
          </p:txBody>
        </p:sp>
        <p:sp>
          <p:nvSpPr>
            <p:cNvPr id="31" name="TextBox 30">
              <a:extLst>
                <a:ext uri="{FF2B5EF4-FFF2-40B4-BE49-F238E27FC236}">
                  <a16:creationId xmlns:a16="http://schemas.microsoft.com/office/drawing/2014/main" id="{BB6B1D7A-7D84-420E-B3CA-24C292C368EA}"/>
                </a:ext>
              </a:extLst>
            </p:cNvPr>
            <p:cNvSpPr txBox="1"/>
            <p:nvPr/>
          </p:nvSpPr>
          <p:spPr>
            <a:xfrm>
              <a:off x="5704009" y="1174167"/>
              <a:ext cx="2122714" cy="461665"/>
            </a:xfrm>
            <a:prstGeom prst="rect">
              <a:avLst/>
            </a:prstGeom>
            <a:noFill/>
          </p:spPr>
          <p:txBody>
            <a:bodyPr wrap="square" rtlCol="0">
              <a:spAutoFit/>
            </a:bodyPr>
            <a:lstStyle/>
            <a:p>
              <a:pPr algn="ctr"/>
              <a:r>
                <a:rPr lang="en-US" sz="2400" dirty="0">
                  <a:solidFill>
                    <a:schemeClr val="bg1"/>
                  </a:solidFill>
                  <a:latin typeface="Quicksand" panose="020B0604020202020204" charset="0"/>
                </a:rPr>
                <a:t>Chocolate</a:t>
              </a:r>
            </a:p>
          </p:txBody>
        </p:sp>
      </p:grpSp>
      <p:sp>
        <p:nvSpPr>
          <p:cNvPr id="9" name="Google Shape;219;p25">
            <a:extLst>
              <a:ext uri="{FF2B5EF4-FFF2-40B4-BE49-F238E27FC236}">
                <a16:creationId xmlns:a16="http://schemas.microsoft.com/office/drawing/2014/main" id="{789D1689-483B-47F6-A9A2-5D0945DC23C3}"/>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4118730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981332" y="517906"/>
            <a:ext cx="8091847" cy="723104"/>
          </a:xfrm>
        </p:spPr>
        <p:txBody>
          <a:bodyPr/>
          <a:lstStyle/>
          <a:p>
            <a:r>
              <a:rPr lang="en-US" sz="3600" b="1" dirty="0"/>
              <a:t>Cluster Summary Corroborates Loading Plot Patterns</a:t>
            </a:r>
          </a:p>
        </p:txBody>
      </p:sp>
      <p:sp>
        <p:nvSpPr>
          <p:cNvPr id="5" name="Text Placeholder 4">
            <a:extLst>
              <a:ext uri="{FF2B5EF4-FFF2-40B4-BE49-F238E27FC236}">
                <a16:creationId xmlns:a16="http://schemas.microsoft.com/office/drawing/2014/main" id="{38D0B81F-D3AD-4DED-B5FA-7CCEDACC2A78}"/>
              </a:ext>
            </a:extLst>
          </p:cNvPr>
          <p:cNvSpPr>
            <a:spLocks noGrp="1"/>
          </p:cNvSpPr>
          <p:nvPr>
            <p:ph type="body" idx="1"/>
          </p:nvPr>
        </p:nvSpPr>
        <p:spPr>
          <a:xfrm>
            <a:off x="1061729" y="1385147"/>
            <a:ext cx="3892010" cy="1214850"/>
          </a:xfrm>
        </p:spPr>
        <p:txBody>
          <a:bodyPr/>
          <a:lstStyle/>
          <a:p>
            <a:pPr marL="38100" indent="0">
              <a:buNone/>
            </a:pPr>
            <a:r>
              <a:rPr lang="en-US" sz="2400" dirty="0">
                <a:solidFill>
                  <a:schemeClr val="bg1"/>
                </a:solidFill>
              </a:rPr>
              <a:t>Cluster Summary identifies same Top 3 factors as loading plot! </a:t>
            </a:r>
          </a:p>
          <a:p>
            <a:endParaRPr lang="en-US" sz="2400" dirty="0"/>
          </a:p>
        </p:txBody>
      </p:sp>
      <p:grpSp>
        <p:nvGrpSpPr>
          <p:cNvPr id="27" name="Group 26">
            <a:extLst>
              <a:ext uri="{FF2B5EF4-FFF2-40B4-BE49-F238E27FC236}">
                <a16:creationId xmlns:a16="http://schemas.microsoft.com/office/drawing/2014/main" id="{C0A4C17A-2AD3-426A-8BF0-891A709861C7}"/>
              </a:ext>
            </a:extLst>
          </p:cNvPr>
          <p:cNvGrpSpPr/>
          <p:nvPr/>
        </p:nvGrpSpPr>
        <p:grpSpPr>
          <a:xfrm>
            <a:off x="5286309" y="1154315"/>
            <a:ext cx="3578022" cy="4190992"/>
            <a:chOff x="4975758" y="947060"/>
            <a:chExt cx="3578022" cy="4190992"/>
          </a:xfrm>
        </p:grpSpPr>
        <p:pic>
          <p:nvPicPr>
            <p:cNvPr id="29" name="Google Shape;192;p23">
              <a:extLst>
                <a:ext uri="{FF2B5EF4-FFF2-40B4-BE49-F238E27FC236}">
                  <a16:creationId xmlns:a16="http://schemas.microsoft.com/office/drawing/2014/main" id="{BFF91C74-C5F9-4B98-9B89-786C2C8AC58F}"/>
                </a:ext>
              </a:extLst>
            </p:cNvPr>
            <p:cNvPicPr preferRelativeResize="0"/>
            <p:nvPr/>
          </p:nvPicPr>
          <p:blipFill rotWithShape="1">
            <a:blip r:embed="rId2">
              <a:alphaModFix/>
            </a:blip>
            <a:srcRect l="60841" t="5023" r="11659" b="12876"/>
            <a:stretch/>
          </p:blipFill>
          <p:spPr>
            <a:xfrm>
              <a:off x="4975758" y="1393366"/>
              <a:ext cx="3578022" cy="3744686"/>
            </a:xfrm>
            <a:prstGeom prst="roundRect">
              <a:avLst>
                <a:gd name="adj" fmla="val 1787"/>
              </a:avLst>
            </a:prstGeom>
            <a:solidFill>
              <a:srgbClr val="FFFFFF">
                <a:shade val="85000"/>
              </a:srgbClr>
            </a:solidFill>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0" name="TextBox 29">
              <a:extLst>
                <a:ext uri="{FF2B5EF4-FFF2-40B4-BE49-F238E27FC236}">
                  <a16:creationId xmlns:a16="http://schemas.microsoft.com/office/drawing/2014/main" id="{3521950E-25FC-44BD-8FCC-544546E66724}"/>
                </a:ext>
              </a:extLst>
            </p:cNvPr>
            <p:cNvSpPr txBox="1"/>
            <p:nvPr/>
          </p:nvSpPr>
          <p:spPr>
            <a:xfrm>
              <a:off x="5703412" y="947060"/>
              <a:ext cx="2122714" cy="461665"/>
            </a:xfrm>
            <a:prstGeom prst="rect">
              <a:avLst/>
            </a:prstGeom>
            <a:noFill/>
          </p:spPr>
          <p:txBody>
            <a:bodyPr wrap="square" rtlCol="0">
              <a:spAutoFit/>
            </a:bodyPr>
            <a:lstStyle/>
            <a:p>
              <a:pPr algn="ctr"/>
              <a:r>
                <a:rPr lang="en-US" sz="2400" dirty="0">
                  <a:solidFill>
                    <a:schemeClr val="bg1"/>
                  </a:solidFill>
                  <a:latin typeface="Quicksand" panose="020B0604020202020204" charset="0"/>
                </a:rPr>
                <a:t>Coffee/Tea</a:t>
              </a:r>
            </a:p>
          </p:txBody>
        </p:sp>
      </p:grpSp>
      <p:sp>
        <p:nvSpPr>
          <p:cNvPr id="9" name="Google Shape;219;p25">
            <a:extLst>
              <a:ext uri="{FF2B5EF4-FFF2-40B4-BE49-F238E27FC236}">
                <a16:creationId xmlns:a16="http://schemas.microsoft.com/office/drawing/2014/main" id="{789D1689-483B-47F6-A9A2-5D0945DC23C3}"/>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pic>
        <p:nvPicPr>
          <p:cNvPr id="3" name="Picture 2">
            <a:extLst>
              <a:ext uri="{FF2B5EF4-FFF2-40B4-BE49-F238E27FC236}">
                <a16:creationId xmlns:a16="http://schemas.microsoft.com/office/drawing/2014/main" id="{6D858EC0-C15E-48ED-AB98-119CCE6F1F35}"/>
              </a:ext>
            </a:extLst>
          </p:cNvPr>
          <p:cNvPicPr>
            <a:picLocks noChangeAspect="1"/>
          </p:cNvPicPr>
          <p:nvPr/>
        </p:nvPicPr>
        <p:blipFill>
          <a:blip r:embed="rId3"/>
          <a:stretch>
            <a:fillRect/>
          </a:stretch>
        </p:blipFill>
        <p:spPr>
          <a:xfrm>
            <a:off x="917907" y="4233041"/>
            <a:ext cx="4128747" cy="1044000"/>
          </a:xfrm>
          <a:prstGeom prst="rect">
            <a:avLst/>
          </a:prstGeom>
        </p:spPr>
      </p:pic>
      <p:pic>
        <p:nvPicPr>
          <p:cNvPr id="4" name="Picture 3">
            <a:extLst>
              <a:ext uri="{FF2B5EF4-FFF2-40B4-BE49-F238E27FC236}">
                <a16:creationId xmlns:a16="http://schemas.microsoft.com/office/drawing/2014/main" id="{127280D2-69B6-44D0-9321-E07F63933FEA}"/>
              </a:ext>
            </a:extLst>
          </p:cNvPr>
          <p:cNvPicPr>
            <a:picLocks noChangeAspect="1"/>
          </p:cNvPicPr>
          <p:nvPr/>
        </p:nvPicPr>
        <p:blipFill>
          <a:blip r:embed="rId4"/>
          <a:stretch>
            <a:fillRect/>
          </a:stretch>
        </p:blipFill>
        <p:spPr>
          <a:xfrm>
            <a:off x="890138" y="3249756"/>
            <a:ext cx="4063600" cy="831938"/>
          </a:xfrm>
          <a:prstGeom prst="rect">
            <a:avLst/>
          </a:prstGeom>
        </p:spPr>
      </p:pic>
      <p:cxnSp>
        <p:nvCxnSpPr>
          <p:cNvPr id="7" name="Straight Arrow Connector 6">
            <a:extLst>
              <a:ext uri="{FF2B5EF4-FFF2-40B4-BE49-F238E27FC236}">
                <a16:creationId xmlns:a16="http://schemas.microsoft.com/office/drawing/2014/main" id="{E978337A-CF16-43B9-B546-71B80806DA97}"/>
              </a:ext>
            </a:extLst>
          </p:cNvPr>
          <p:cNvCxnSpPr>
            <a:cxnSpLocks/>
          </p:cNvCxnSpPr>
          <p:nvPr/>
        </p:nvCxnSpPr>
        <p:spPr>
          <a:xfrm flipH="1" flipV="1">
            <a:off x="6469811" y="1784206"/>
            <a:ext cx="414069" cy="1718340"/>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cxnSp>
        <p:nvCxnSpPr>
          <p:cNvPr id="15" name="Straight Arrow Connector 14">
            <a:extLst>
              <a:ext uri="{FF2B5EF4-FFF2-40B4-BE49-F238E27FC236}">
                <a16:creationId xmlns:a16="http://schemas.microsoft.com/office/drawing/2014/main" id="{E8F8640C-8255-4EED-B8DB-689E63301707}"/>
              </a:ext>
            </a:extLst>
          </p:cNvPr>
          <p:cNvCxnSpPr>
            <a:cxnSpLocks/>
          </p:cNvCxnSpPr>
          <p:nvPr/>
        </p:nvCxnSpPr>
        <p:spPr>
          <a:xfrm flipV="1">
            <a:off x="6883879" y="2484282"/>
            <a:ext cx="1435176" cy="988683"/>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cxnSp>
        <p:nvCxnSpPr>
          <p:cNvPr id="19" name="Straight Arrow Connector 18">
            <a:extLst>
              <a:ext uri="{FF2B5EF4-FFF2-40B4-BE49-F238E27FC236}">
                <a16:creationId xmlns:a16="http://schemas.microsoft.com/office/drawing/2014/main" id="{D314EEB5-7D90-4317-A4A7-BFE768592FE0}"/>
              </a:ext>
            </a:extLst>
          </p:cNvPr>
          <p:cNvCxnSpPr>
            <a:cxnSpLocks/>
          </p:cNvCxnSpPr>
          <p:nvPr/>
        </p:nvCxnSpPr>
        <p:spPr>
          <a:xfrm>
            <a:off x="6866290" y="3472964"/>
            <a:ext cx="1998041" cy="130884"/>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
        <p:nvSpPr>
          <p:cNvPr id="24" name="Text Placeholder 4">
            <a:extLst>
              <a:ext uri="{FF2B5EF4-FFF2-40B4-BE49-F238E27FC236}">
                <a16:creationId xmlns:a16="http://schemas.microsoft.com/office/drawing/2014/main" id="{1D3BA820-2FC4-4723-A210-3B8929626C57}"/>
              </a:ext>
            </a:extLst>
          </p:cNvPr>
          <p:cNvSpPr txBox="1">
            <a:spLocks/>
          </p:cNvSpPr>
          <p:nvPr/>
        </p:nvSpPr>
        <p:spPr>
          <a:xfrm>
            <a:off x="5495157" y="5345307"/>
            <a:ext cx="3578022" cy="121485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rgbClr val="F3F3F3"/>
              </a:buClr>
              <a:buSzPts val="3000"/>
              <a:buFont typeface="Quicksand"/>
              <a:buChar char="◦"/>
              <a:defRPr sz="3000" b="0" i="0" u="none" strike="noStrike" cap="none">
                <a:solidFill>
                  <a:srgbClr val="F3F3F3"/>
                </a:solidFill>
                <a:latin typeface="Quicksand"/>
                <a:ea typeface="Quicksand"/>
                <a:cs typeface="Quicksand"/>
                <a:sym typeface="Quicksand"/>
              </a:defRPr>
            </a:lvl1pPr>
            <a:lvl2pPr marL="914400" marR="0" lvl="1"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2pPr>
            <a:lvl3pPr marL="1371600" marR="0" lvl="2" indent="-381000" algn="l" rtl="0">
              <a:lnSpc>
                <a:spcPct val="100000"/>
              </a:lnSpc>
              <a:spcBef>
                <a:spcPts val="0"/>
              </a:spcBef>
              <a:spcAft>
                <a:spcPts val="0"/>
              </a:spcAft>
              <a:buClr>
                <a:srgbClr val="F3F3F3"/>
              </a:buClr>
              <a:buSzPts val="2400"/>
              <a:buFont typeface="Quicksand"/>
              <a:buChar char="■"/>
              <a:defRPr sz="2400" b="0" i="0" u="none" strike="noStrike" cap="none">
                <a:solidFill>
                  <a:srgbClr val="F3F3F3"/>
                </a:solidFill>
                <a:latin typeface="Quicksand"/>
                <a:ea typeface="Quicksand"/>
                <a:cs typeface="Quicksand"/>
                <a:sym typeface="Quicksand"/>
              </a:defRPr>
            </a:lvl3pPr>
            <a:lvl4pPr marL="1828800" marR="0" lvl="3"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4pPr>
            <a:lvl5pPr marL="2286000" marR="0" lvl="4"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5pPr>
            <a:lvl6pPr marL="2743200" marR="0" lvl="5"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6pPr>
            <a:lvl7pPr marL="3200400" marR="0" lvl="6"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7pPr>
            <a:lvl8pPr marL="3657600" marR="0" lvl="7"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8pPr>
            <a:lvl9pPr marL="4114800" marR="0" lvl="8" indent="-342900" algn="l" rtl="0">
              <a:lnSpc>
                <a:spcPct val="100000"/>
              </a:lnSpc>
              <a:spcBef>
                <a:spcPts val="0"/>
              </a:spcBef>
              <a:spcAft>
                <a:spcPts val="0"/>
              </a:spcAft>
              <a:buClr>
                <a:srgbClr val="F3F3F3"/>
              </a:buClr>
              <a:buSzPts val="1800"/>
              <a:buFont typeface="Quicksand"/>
              <a:buChar char="■"/>
              <a:defRPr sz="1800" b="0" i="0" u="none" strike="noStrike" cap="none">
                <a:solidFill>
                  <a:srgbClr val="F3F3F3"/>
                </a:solidFill>
                <a:latin typeface="Quicksand"/>
                <a:ea typeface="Quicksand"/>
                <a:cs typeface="Quicksand"/>
                <a:sym typeface="Quicksand"/>
              </a:defRPr>
            </a:lvl9pPr>
          </a:lstStyle>
          <a:p>
            <a:pPr marL="38100" indent="0">
              <a:buFont typeface="Quicksand"/>
              <a:buNone/>
            </a:pPr>
            <a:r>
              <a:rPr lang="en-US" sz="2400" dirty="0">
                <a:solidFill>
                  <a:schemeClr val="bg1"/>
                </a:solidFill>
              </a:rPr>
              <a:t>Dietary fiber and Protein separated from Carbs, Sugar, Fat</a:t>
            </a:r>
          </a:p>
          <a:p>
            <a:endParaRPr lang="en-US" sz="2400" dirty="0"/>
          </a:p>
        </p:txBody>
      </p:sp>
    </p:spTree>
    <p:extLst>
      <p:ext uri="{BB962C8B-B14F-4D97-AF65-F5344CB8AC3E}">
        <p14:creationId xmlns:p14="http://schemas.microsoft.com/office/powerpoint/2010/main" val="2339879278"/>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35E00-0050-4284-99EA-1D78CAE3A291}"/>
              </a:ext>
            </a:extLst>
          </p:cNvPr>
          <p:cNvSpPr>
            <a:spLocks noGrp="1"/>
          </p:cNvSpPr>
          <p:nvPr>
            <p:ph type="title"/>
          </p:nvPr>
        </p:nvSpPr>
        <p:spPr>
          <a:xfrm>
            <a:off x="944880" y="125425"/>
            <a:ext cx="8199120" cy="704698"/>
          </a:xfrm>
          <a:noFill/>
          <a:ln>
            <a:noFill/>
          </a:ln>
        </p:spPr>
        <p:txBody>
          <a:bodyPr spcFirstLastPara="1" wrap="square" lIns="91425" tIns="91425" rIns="91425" bIns="91425" anchor="b" anchorCtr="0"/>
          <a:lstStyle/>
          <a:p>
            <a:r>
              <a:rPr lang="en-US" sz="3600" b="1" dirty="0"/>
              <a:t>Increasing Cluster “Discrimination”</a:t>
            </a:r>
          </a:p>
        </p:txBody>
      </p:sp>
      <p:sp>
        <p:nvSpPr>
          <p:cNvPr id="3" name="Text Placeholder 2">
            <a:extLst>
              <a:ext uri="{FF2B5EF4-FFF2-40B4-BE49-F238E27FC236}">
                <a16:creationId xmlns:a16="http://schemas.microsoft.com/office/drawing/2014/main" id="{8920ED80-D936-4EC4-B503-9BA4D837DDD4}"/>
              </a:ext>
            </a:extLst>
          </p:cNvPr>
          <p:cNvSpPr>
            <a:spLocks noGrp="1"/>
          </p:cNvSpPr>
          <p:nvPr>
            <p:ph type="body" idx="1"/>
          </p:nvPr>
        </p:nvSpPr>
        <p:spPr>
          <a:xfrm>
            <a:off x="944880" y="685326"/>
            <a:ext cx="8328805" cy="4967700"/>
          </a:xfrm>
        </p:spPr>
        <p:txBody>
          <a:bodyPr/>
          <a:lstStyle/>
          <a:p>
            <a:r>
              <a:rPr lang="en-US" sz="2800" dirty="0"/>
              <a:t>Exploit steepest slope relationship on Sugars vs Protein *Caffeine to get increased differentiation among clusters. </a:t>
            </a:r>
          </a:p>
        </p:txBody>
      </p:sp>
      <p:pic>
        <p:nvPicPr>
          <p:cNvPr id="7" name="Picture 6">
            <a:extLst>
              <a:ext uri="{FF2B5EF4-FFF2-40B4-BE49-F238E27FC236}">
                <a16:creationId xmlns:a16="http://schemas.microsoft.com/office/drawing/2014/main" id="{974B3585-B62F-4F29-8628-D7E5D7D5827E}"/>
              </a:ext>
            </a:extLst>
          </p:cNvPr>
          <p:cNvPicPr>
            <a:picLocks noChangeAspect="1"/>
          </p:cNvPicPr>
          <p:nvPr/>
        </p:nvPicPr>
        <p:blipFill rotWithShape="1">
          <a:blip r:embed="rId2"/>
          <a:srcRect b="4389"/>
          <a:stretch/>
        </p:blipFill>
        <p:spPr>
          <a:xfrm>
            <a:off x="2054116" y="2409265"/>
            <a:ext cx="5134475" cy="4249407"/>
          </a:xfrm>
          <a:prstGeom prst="rect">
            <a:avLst/>
          </a:prstGeom>
        </p:spPr>
      </p:pic>
      <p:sp>
        <p:nvSpPr>
          <p:cNvPr id="6" name="Arrow: Up 5">
            <a:extLst>
              <a:ext uri="{FF2B5EF4-FFF2-40B4-BE49-F238E27FC236}">
                <a16:creationId xmlns:a16="http://schemas.microsoft.com/office/drawing/2014/main" id="{B284C410-5C6B-4D63-A870-B38EF5F4D747}"/>
              </a:ext>
            </a:extLst>
          </p:cNvPr>
          <p:cNvSpPr/>
          <p:nvPr/>
        </p:nvSpPr>
        <p:spPr>
          <a:xfrm rot="12523603">
            <a:off x="6094942" y="3965139"/>
            <a:ext cx="579407" cy="542910"/>
          </a:xfrm>
          <a:prstGeom prst="up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Arrow: Up 4">
            <a:extLst>
              <a:ext uri="{FF2B5EF4-FFF2-40B4-BE49-F238E27FC236}">
                <a16:creationId xmlns:a16="http://schemas.microsoft.com/office/drawing/2014/main" id="{C6C22CD4-6ABB-46EF-98D3-0E0E5B31944F}"/>
              </a:ext>
            </a:extLst>
          </p:cNvPr>
          <p:cNvSpPr/>
          <p:nvPr/>
        </p:nvSpPr>
        <p:spPr>
          <a:xfrm rot="7390219">
            <a:off x="2154665" y="3592777"/>
            <a:ext cx="551154" cy="570741"/>
          </a:xfrm>
          <a:prstGeom prst="up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05BCC5B-806B-44D0-8FCD-52D0BADCDA33}"/>
              </a:ext>
            </a:extLst>
          </p:cNvPr>
          <p:cNvPicPr>
            <a:picLocks noChangeAspect="1"/>
          </p:cNvPicPr>
          <p:nvPr/>
        </p:nvPicPr>
        <p:blipFill>
          <a:blip r:embed="rId3"/>
          <a:stretch>
            <a:fillRect/>
          </a:stretch>
        </p:blipFill>
        <p:spPr>
          <a:xfrm>
            <a:off x="5170667" y="2199547"/>
            <a:ext cx="2708975" cy="419435"/>
          </a:xfrm>
          <a:prstGeom prst="rect">
            <a:avLst/>
          </a:prstGeom>
        </p:spPr>
      </p:pic>
    </p:spTree>
    <p:extLst>
      <p:ext uri="{BB962C8B-B14F-4D97-AF65-F5344CB8AC3E}">
        <p14:creationId xmlns:p14="http://schemas.microsoft.com/office/powerpoint/2010/main" val="4287218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FF84963-93CF-48A0-9F71-554EABA1C2AB}"/>
              </a:ext>
            </a:extLst>
          </p:cNvPr>
          <p:cNvPicPr>
            <a:picLocks noChangeAspect="1"/>
          </p:cNvPicPr>
          <p:nvPr/>
        </p:nvPicPr>
        <p:blipFill>
          <a:blip r:embed="rId2"/>
          <a:stretch>
            <a:fillRect/>
          </a:stretch>
        </p:blipFill>
        <p:spPr>
          <a:xfrm>
            <a:off x="582666" y="1308976"/>
            <a:ext cx="3786721" cy="2218500"/>
          </a:xfrm>
          <a:prstGeom prst="rect">
            <a:avLst/>
          </a:prstGeom>
        </p:spPr>
      </p:pic>
      <p:pic>
        <p:nvPicPr>
          <p:cNvPr id="4" name="Picture 3">
            <a:extLst>
              <a:ext uri="{FF2B5EF4-FFF2-40B4-BE49-F238E27FC236}">
                <a16:creationId xmlns:a16="http://schemas.microsoft.com/office/drawing/2014/main" id="{4E78E70D-B286-4965-9C32-E481B8809FA1}"/>
              </a:ext>
            </a:extLst>
          </p:cNvPr>
          <p:cNvPicPr>
            <a:picLocks noChangeAspect="1"/>
          </p:cNvPicPr>
          <p:nvPr/>
        </p:nvPicPr>
        <p:blipFill rotWithShape="1">
          <a:blip r:embed="rId3"/>
          <a:srcRect b="3203"/>
          <a:stretch/>
        </p:blipFill>
        <p:spPr>
          <a:xfrm>
            <a:off x="4933896" y="1323044"/>
            <a:ext cx="3868156" cy="2218500"/>
          </a:xfrm>
          <a:prstGeom prst="rect">
            <a:avLst/>
          </a:prstGeom>
        </p:spPr>
      </p:pic>
      <p:pic>
        <p:nvPicPr>
          <p:cNvPr id="8" name="Picture 7">
            <a:extLst>
              <a:ext uri="{FF2B5EF4-FFF2-40B4-BE49-F238E27FC236}">
                <a16:creationId xmlns:a16="http://schemas.microsoft.com/office/drawing/2014/main" id="{5402F5B6-4139-416A-BB21-1ECBA7EBFB69}"/>
              </a:ext>
            </a:extLst>
          </p:cNvPr>
          <p:cNvPicPr>
            <a:picLocks noChangeAspect="1"/>
          </p:cNvPicPr>
          <p:nvPr/>
        </p:nvPicPr>
        <p:blipFill rotWithShape="1">
          <a:blip r:embed="rId4"/>
          <a:srcRect l="12515" r="15167" b="14147"/>
          <a:stretch/>
        </p:blipFill>
        <p:spPr>
          <a:xfrm>
            <a:off x="144591" y="4043551"/>
            <a:ext cx="4322641" cy="2540732"/>
          </a:xfrm>
          <a:prstGeom prst="rect">
            <a:avLst/>
          </a:prstGeom>
        </p:spPr>
      </p:pic>
      <p:pic>
        <p:nvPicPr>
          <p:cNvPr id="10" name="Picture 9">
            <a:extLst>
              <a:ext uri="{FF2B5EF4-FFF2-40B4-BE49-F238E27FC236}">
                <a16:creationId xmlns:a16="http://schemas.microsoft.com/office/drawing/2014/main" id="{D725DEB6-ABC7-476A-9DFE-DA03F2D3C259}"/>
              </a:ext>
            </a:extLst>
          </p:cNvPr>
          <p:cNvPicPr>
            <a:picLocks noChangeAspect="1"/>
          </p:cNvPicPr>
          <p:nvPr/>
        </p:nvPicPr>
        <p:blipFill>
          <a:blip r:embed="rId5"/>
          <a:stretch>
            <a:fillRect/>
          </a:stretch>
        </p:blipFill>
        <p:spPr>
          <a:xfrm>
            <a:off x="1352225" y="3569241"/>
            <a:ext cx="2247602" cy="375188"/>
          </a:xfrm>
          <a:prstGeom prst="rect">
            <a:avLst/>
          </a:prstGeom>
        </p:spPr>
      </p:pic>
      <p:pic>
        <p:nvPicPr>
          <p:cNvPr id="11" name="Picture 10">
            <a:extLst>
              <a:ext uri="{FF2B5EF4-FFF2-40B4-BE49-F238E27FC236}">
                <a16:creationId xmlns:a16="http://schemas.microsoft.com/office/drawing/2014/main" id="{D9B57D1C-4D65-4E42-907A-6D562F418EBD}"/>
              </a:ext>
            </a:extLst>
          </p:cNvPr>
          <p:cNvPicPr>
            <a:picLocks noChangeAspect="1"/>
          </p:cNvPicPr>
          <p:nvPr/>
        </p:nvPicPr>
        <p:blipFill rotWithShape="1">
          <a:blip r:embed="rId6"/>
          <a:srcRect l="12907" r="14886" b="13559"/>
          <a:stretch/>
        </p:blipFill>
        <p:spPr>
          <a:xfrm>
            <a:off x="4575026" y="4032664"/>
            <a:ext cx="4484566" cy="2540732"/>
          </a:xfrm>
          <a:prstGeom prst="rect">
            <a:avLst/>
          </a:prstGeom>
        </p:spPr>
      </p:pic>
      <p:pic>
        <p:nvPicPr>
          <p:cNvPr id="5" name="Picture 4">
            <a:extLst>
              <a:ext uri="{FF2B5EF4-FFF2-40B4-BE49-F238E27FC236}">
                <a16:creationId xmlns:a16="http://schemas.microsoft.com/office/drawing/2014/main" id="{D7D44E38-4C3C-4A64-A20A-95B2E274205E}"/>
              </a:ext>
            </a:extLst>
          </p:cNvPr>
          <p:cNvPicPr>
            <a:picLocks noChangeAspect="1"/>
          </p:cNvPicPr>
          <p:nvPr/>
        </p:nvPicPr>
        <p:blipFill>
          <a:blip r:embed="rId7"/>
          <a:stretch>
            <a:fillRect/>
          </a:stretch>
        </p:blipFill>
        <p:spPr>
          <a:xfrm>
            <a:off x="5624406" y="3583309"/>
            <a:ext cx="2247602" cy="375188"/>
          </a:xfrm>
          <a:prstGeom prst="rect">
            <a:avLst/>
          </a:prstGeom>
        </p:spPr>
      </p:pic>
      <p:pic>
        <p:nvPicPr>
          <p:cNvPr id="12" name="Picture 11">
            <a:extLst>
              <a:ext uri="{FF2B5EF4-FFF2-40B4-BE49-F238E27FC236}">
                <a16:creationId xmlns:a16="http://schemas.microsoft.com/office/drawing/2014/main" id="{6E0F8E86-5ACA-4B5B-A7A1-26630856CC09}"/>
              </a:ext>
            </a:extLst>
          </p:cNvPr>
          <p:cNvPicPr>
            <a:picLocks noChangeAspect="1"/>
          </p:cNvPicPr>
          <p:nvPr/>
        </p:nvPicPr>
        <p:blipFill rotWithShape="1">
          <a:blip r:embed="rId8"/>
          <a:srcRect b="5801"/>
          <a:stretch/>
        </p:blipFill>
        <p:spPr>
          <a:xfrm>
            <a:off x="262215" y="4194044"/>
            <a:ext cx="2140065" cy="1704857"/>
          </a:xfrm>
          <a:prstGeom prst="rect">
            <a:avLst/>
          </a:prstGeom>
          <a:ln>
            <a:solidFill>
              <a:schemeClr val="bg2"/>
            </a:solidFill>
          </a:ln>
        </p:spPr>
      </p:pic>
      <p:pic>
        <p:nvPicPr>
          <p:cNvPr id="13" name="Picture 12">
            <a:extLst>
              <a:ext uri="{FF2B5EF4-FFF2-40B4-BE49-F238E27FC236}">
                <a16:creationId xmlns:a16="http://schemas.microsoft.com/office/drawing/2014/main" id="{C00AF1B3-8E81-48A6-8F80-465C01CC6E79}"/>
              </a:ext>
            </a:extLst>
          </p:cNvPr>
          <p:cNvPicPr>
            <a:picLocks noChangeAspect="1"/>
          </p:cNvPicPr>
          <p:nvPr/>
        </p:nvPicPr>
        <p:blipFill>
          <a:blip r:embed="rId9"/>
          <a:stretch>
            <a:fillRect/>
          </a:stretch>
        </p:blipFill>
        <p:spPr>
          <a:xfrm>
            <a:off x="4626161" y="4156488"/>
            <a:ext cx="2191148" cy="1758196"/>
          </a:xfrm>
          <a:prstGeom prst="rect">
            <a:avLst/>
          </a:prstGeom>
          <a:ln>
            <a:solidFill>
              <a:schemeClr val="bg2"/>
            </a:solidFill>
          </a:ln>
        </p:spPr>
      </p:pic>
      <p:pic>
        <p:nvPicPr>
          <p:cNvPr id="14" name="Picture 13">
            <a:extLst>
              <a:ext uri="{FF2B5EF4-FFF2-40B4-BE49-F238E27FC236}">
                <a16:creationId xmlns:a16="http://schemas.microsoft.com/office/drawing/2014/main" id="{82D04025-3B16-45BD-94DB-A8FE01F0B61B}"/>
              </a:ext>
            </a:extLst>
          </p:cNvPr>
          <p:cNvPicPr>
            <a:picLocks noChangeAspect="1"/>
          </p:cNvPicPr>
          <p:nvPr/>
        </p:nvPicPr>
        <p:blipFill>
          <a:blip r:embed="rId10"/>
          <a:stretch>
            <a:fillRect/>
          </a:stretch>
        </p:blipFill>
        <p:spPr>
          <a:xfrm>
            <a:off x="8206518" y="4385633"/>
            <a:ext cx="708483" cy="546469"/>
          </a:xfrm>
          <a:prstGeom prst="rect">
            <a:avLst/>
          </a:prstGeom>
        </p:spPr>
      </p:pic>
      <p:sp>
        <p:nvSpPr>
          <p:cNvPr id="15" name="Title 1">
            <a:extLst>
              <a:ext uri="{FF2B5EF4-FFF2-40B4-BE49-F238E27FC236}">
                <a16:creationId xmlns:a16="http://schemas.microsoft.com/office/drawing/2014/main" id="{8AE9880D-006C-45F6-96D9-947375170028}"/>
              </a:ext>
            </a:extLst>
          </p:cNvPr>
          <p:cNvSpPr txBox="1">
            <a:spLocks/>
          </p:cNvSpPr>
          <p:nvPr/>
        </p:nvSpPr>
        <p:spPr>
          <a:xfrm>
            <a:off x="955652" y="238618"/>
            <a:ext cx="8199120" cy="704698"/>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3600" b="1" dirty="0"/>
              <a:t>Increasing Cluster “Discrimination”</a:t>
            </a:r>
          </a:p>
        </p:txBody>
      </p:sp>
    </p:spTree>
    <p:extLst>
      <p:ext uri="{BB962C8B-B14F-4D97-AF65-F5344CB8AC3E}">
        <p14:creationId xmlns:p14="http://schemas.microsoft.com/office/powerpoint/2010/main" val="3073394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981332" y="205038"/>
            <a:ext cx="7326064" cy="723104"/>
          </a:xfrm>
        </p:spPr>
        <p:txBody>
          <a:bodyPr/>
          <a:lstStyle/>
          <a:p>
            <a:r>
              <a:rPr lang="en-US" sz="3600" b="1" dirty="0"/>
              <a:t>PCA: Comparison to other Foods</a:t>
            </a:r>
          </a:p>
        </p:txBody>
      </p:sp>
      <p:sp>
        <p:nvSpPr>
          <p:cNvPr id="3" name="Text Placeholder 2">
            <a:extLst>
              <a:ext uri="{FF2B5EF4-FFF2-40B4-BE49-F238E27FC236}">
                <a16:creationId xmlns:a16="http://schemas.microsoft.com/office/drawing/2014/main" id="{A304011D-24DF-4DF0-970C-6C0FC1EB3C65}"/>
              </a:ext>
            </a:extLst>
          </p:cNvPr>
          <p:cNvSpPr>
            <a:spLocks noGrp="1"/>
          </p:cNvSpPr>
          <p:nvPr>
            <p:ph type="body" idx="1"/>
          </p:nvPr>
        </p:nvSpPr>
        <p:spPr>
          <a:xfrm>
            <a:off x="5895152" y="1007374"/>
            <a:ext cx="3236896" cy="1766497"/>
          </a:xfrm>
        </p:spPr>
        <p:txBody>
          <a:bodyPr/>
          <a:lstStyle/>
          <a:p>
            <a:pPr marL="285750" indent="-285750">
              <a:buClr>
                <a:schemeClr val="bg1"/>
              </a:buClr>
              <a:buFont typeface="Arial" panose="020B0604020202020204" pitchFamily="34" charset="0"/>
              <a:buChar char="•"/>
            </a:pPr>
            <a:r>
              <a:rPr lang="en-US" sz="2000" dirty="0">
                <a:solidFill>
                  <a:schemeClr val="bg1"/>
                </a:solidFill>
              </a:rPr>
              <a:t>Loadings Plot pattern are different among four foods products</a:t>
            </a:r>
          </a:p>
          <a:p>
            <a:pPr marL="285750" indent="-285750">
              <a:buClr>
                <a:schemeClr val="bg1"/>
              </a:buClr>
              <a:buFont typeface="Arial" panose="020B0604020202020204" pitchFamily="34" charset="0"/>
              <a:buChar char="•"/>
            </a:pPr>
            <a:r>
              <a:rPr lang="en-US" sz="2000" dirty="0">
                <a:solidFill>
                  <a:schemeClr val="bg1"/>
                </a:solidFill>
              </a:rPr>
              <a:t>In general, the unhealthy nutritions are near the X-Axis (1</a:t>
            </a:r>
            <a:r>
              <a:rPr lang="en-US" sz="2000" baseline="30000" dirty="0">
                <a:solidFill>
                  <a:schemeClr val="bg1"/>
                </a:solidFill>
              </a:rPr>
              <a:t>st</a:t>
            </a:r>
            <a:r>
              <a:rPr lang="en-US" sz="2000" dirty="0">
                <a:solidFill>
                  <a:schemeClr val="bg1"/>
                </a:solidFill>
              </a:rPr>
              <a:t> Principle Component)</a:t>
            </a:r>
          </a:p>
          <a:p>
            <a:pPr marL="285750" indent="-285750">
              <a:buClr>
                <a:schemeClr val="bg1"/>
              </a:buClr>
              <a:buFont typeface="Arial" panose="020B0604020202020204" pitchFamily="34" charset="0"/>
              <a:buChar char="•"/>
            </a:pPr>
            <a:r>
              <a:rPr lang="en-US" sz="2000" dirty="0">
                <a:solidFill>
                  <a:schemeClr val="bg1"/>
                </a:solidFill>
              </a:rPr>
              <a:t>The healthy nutritions are near the Y-Axis (2</a:t>
            </a:r>
            <a:r>
              <a:rPr lang="en-US" sz="2000" baseline="30000" dirty="0">
                <a:solidFill>
                  <a:schemeClr val="bg1"/>
                </a:solidFill>
              </a:rPr>
              <a:t>nd</a:t>
            </a:r>
            <a:r>
              <a:rPr lang="en-US" sz="2000" dirty="0">
                <a:solidFill>
                  <a:schemeClr val="bg1"/>
                </a:solidFill>
              </a:rPr>
              <a:t> Principle Component) </a:t>
            </a:r>
          </a:p>
          <a:p>
            <a:pPr marL="285750" indent="-285750">
              <a:buClr>
                <a:schemeClr val="bg1"/>
              </a:buClr>
              <a:buFont typeface="Arial" panose="020B0604020202020204" pitchFamily="34" charset="0"/>
              <a:buChar char="•"/>
            </a:pPr>
            <a:r>
              <a:rPr lang="en-US" sz="2000" dirty="0">
                <a:solidFill>
                  <a:schemeClr val="bg1"/>
                </a:solidFill>
              </a:rPr>
              <a:t>This PCA Loading Plots may be a powerful tool to differentiate healthy foods based on the first 2 Principle Components</a:t>
            </a:r>
          </a:p>
          <a:p>
            <a:endParaRPr lang="en-US" sz="2000" dirty="0"/>
          </a:p>
        </p:txBody>
      </p:sp>
      <p:grpSp>
        <p:nvGrpSpPr>
          <p:cNvPr id="8" name="Group 7">
            <a:extLst>
              <a:ext uri="{FF2B5EF4-FFF2-40B4-BE49-F238E27FC236}">
                <a16:creationId xmlns:a16="http://schemas.microsoft.com/office/drawing/2014/main" id="{A729C2B2-FE4B-4BB4-8408-5F7AF569DFBE}"/>
              </a:ext>
            </a:extLst>
          </p:cNvPr>
          <p:cNvGrpSpPr/>
          <p:nvPr/>
        </p:nvGrpSpPr>
        <p:grpSpPr>
          <a:xfrm>
            <a:off x="1082564" y="1261220"/>
            <a:ext cx="2362200" cy="2430865"/>
            <a:chOff x="93545" y="1093561"/>
            <a:chExt cx="2902068" cy="2713667"/>
          </a:xfrm>
        </p:grpSpPr>
        <p:grpSp>
          <p:nvGrpSpPr>
            <p:cNvPr id="5" name="Group 4">
              <a:extLst>
                <a:ext uri="{FF2B5EF4-FFF2-40B4-BE49-F238E27FC236}">
                  <a16:creationId xmlns:a16="http://schemas.microsoft.com/office/drawing/2014/main" id="{6B1A01DD-6E17-4714-8354-960CE7D5CD09}"/>
                </a:ext>
              </a:extLst>
            </p:cNvPr>
            <p:cNvGrpSpPr/>
            <p:nvPr/>
          </p:nvGrpSpPr>
          <p:grpSpPr>
            <a:xfrm>
              <a:off x="130627" y="1093561"/>
              <a:ext cx="2864986" cy="2713667"/>
              <a:chOff x="130627" y="1093561"/>
              <a:chExt cx="2864986" cy="2713667"/>
            </a:xfrm>
          </p:grpSpPr>
          <p:pic>
            <p:nvPicPr>
              <p:cNvPr id="13" name="Google Shape;192;p23">
                <a:extLst>
                  <a:ext uri="{FF2B5EF4-FFF2-40B4-BE49-F238E27FC236}">
                    <a16:creationId xmlns:a16="http://schemas.microsoft.com/office/drawing/2014/main" id="{F52F030B-391A-4689-862F-EE2332DFCACB}"/>
                  </a:ext>
                </a:extLst>
              </p:cNvPr>
              <p:cNvPicPr preferRelativeResize="0"/>
              <p:nvPr/>
            </p:nvPicPr>
            <p:blipFill rotWithShape="1">
              <a:blip r:embed="rId2">
                <a:alphaModFix/>
              </a:blip>
              <a:srcRect l="60685" t="4599" r="10934" b="12534"/>
              <a:stretch/>
            </p:blipFill>
            <p:spPr>
              <a:xfrm>
                <a:off x="130627" y="1093561"/>
                <a:ext cx="2864986" cy="27136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 name="Rectangle: Rounded Corners 17">
                <a:extLst>
                  <a:ext uri="{FF2B5EF4-FFF2-40B4-BE49-F238E27FC236}">
                    <a16:creationId xmlns:a16="http://schemas.microsoft.com/office/drawing/2014/main" id="{2D809323-14EE-4621-AF19-D1238929CA5A}"/>
                  </a:ext>
                </a:extLst>
              </p:cNvPr>
              <p:cNvSpPr/>
              <p:nvPr/>
            </p:nvSpPr>
            <p:spPr>
              <a:xfrm>
                <a:off x="945267" y="1128515"/>
                <a:ext cx="1626483" cy="1032414"/>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2" name="Rectangle: Rounded Corners 21">
                <a:extLst>
                  <a:ext uri="{FF2B5EF4-FFF2-40B4-BE49-F238E27FC236}">
                    <a16:creationId xmlns:a16="http://schemas.microsoft.com/office/drawing/2014/main" id="{12FEEBE5-F6BD-48D0-89C8-D665F2A075B3}"/>
                  </a:ext>
                </a:extLst>
              </p:cNvPr>
              <p:cNvSpPr/>
              <p:nvPr/>
            </p:nvSpPr>
            <p:spPr>
              <a:xfrm>
                <a:off x="2190740" y="2160929"/>
                <a:ext cx="709448" cy="870858"/>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sp>
          <p:nvSpPr>
            <p:cNvPr id="14" name="Title 1">
              <a:extLst>
                <a:ext uri="{FF2B5EF4-FFF2-40B4-BE49-F238E27FC236}">
                  <a16:creationId xmlns:a16="http://schemas.microsoft.com/office/drawing/2014/main" id="{01F75748-AFF4-49E0-AFFE-A2A8ACCC3D10}"/>
                </a:ext>
              </a:extLst>
            </p:cNvPr>
            <p:cNvSpPr txBox="1">
              <a:spLocks/>
            </p:cNvSpPr>
            <p:nvPr/>
          </p:nvSpPr>
          <p:spPr>
            <a:xfrm>
              <a:off x="93545" y="3077057"/>
              <a:ext cx="1410148" cy="509682"/>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Coffee/Tea</a:t>
              </a:r>
            </a:p>
          </p:txBody>
        </p:sp>
      </p:grpSp>
      <p:grpSp>
        <p:nvGrpSpPr>
          <p:cNvPr id="7" name="Group 6">
            <a:extLst>
              <a:ext uri="{FF2B5EF4-FFF2-40B4-BE49-F238E27FC236}">
                <a16:creationId xmlns:a16="http://schemas.microsoft.com/office/drawing/2014/main" id="{DF7DB285-07A8-40EE-AD51-1ACE7D0AE465}"/>
              </a:ext>
            </a:extLst>
          </p:cNvPr>
          <p:cNvGrpSpPr/>
          <p:nvPr/>
        </p:nvGrpSpPr>
        <p:grpSpPr>
          <a:xfrm>
            <a:off x="3550653" y="1266820"/>
            <a:ext cx="2266334" cy="2430865"/>
            <a:chOff x="3032695" y="1093561"/>
            <a:chExt cx="2784292" cy="2713667"/>
          </a:xfrm>
        </p:grpSpPr>
        <p:pic>
          <p:nvPicPr>
            <p:cNvPr id="9" name="Picture 8">
              <a:extLst>
                <a:ext uri="{FF2B5EF4-FFF2-40B4-BE49-F238E27FC236}">
                  <a16:creationId xmlns:a16="http://schemas.microsoft.com/office/drawing/2014/main" id="{9B26B4D2-E91A-43CA-B85B-13E0266036D7}"/>
                </a:ext>
              </a:extLst>
            </p:cNvPr>
            <p:cNvPicPr>
              <a:picLocks noChangeAspect="1"/>
            </p:cNvPicPr>
            <p:nvPr/>
          </p:nvPicPr>
          <p:blipFill rotWithShape="1">
            <a:blip r:embed="rId3"/>
            <a:srcRect l="57247" r="10357" b="12100"/>
            <a:stretch/>
          </p:blipFill>
          <p:spPr>
            <a:xfrm>
              <a:off x="3032695" y="1093561"/>
              <a:ext cx="2784292" cy="27136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itle 1">
              <a:extLst>
                <a:ext uri="{FF2B5EF4-FFF2-40B4-BE49-F238E27FC236}">
                  <a16:creationId xmlns:a16="http://schemas.microsoft.com/office/drawing/2014/main" id="{67F125E6-9EC2-466E-84B8-F94FFE8471A5}"/>
                </a:ext>
              </a:extLst>
            </p:cNvPr>
            <p:cNvSpPr txBox="1">
              <a:spLocks/>
            </p:cNvSpPr>
            <p:nvPr/>
          </p:nvSpPr>
          <p:spPr>
            <a:xfrm>
              <a:off x="3412651" y="3092210"/>
              <a:ext cx="1044325" cy="509682"/>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Cereal</a:t>
              </a:r>
            </a:p>
          </p:txBody>
        </p:sp>
        <p:sp>
          <p:nvSpPr>
            <p:cNvPr id="17" name="Rectangle: Rounded Corners 16">
              <a:extLst>
                <a:ext uri="{FF2B5EF4-FFF2-40B4-BE49-F238E27FC236}">
                  <a16:creationId xmlns:a16="http://schemas.microsoft.com/office/drawing/2014/main" id="{4EBCF9C8-4DDB-4C04-8C9E-20307B6F660C}"/>
                </a:ext>
              </a:extLst>
            </p:cNvPr>
            <p:cNvSpPr/>
            <p:nvPr/>
          </p:nvSpPr>
          <p:spPr>
            <a:xfrm>
              <a:off x="4880815" y="2806326"/>
              <a:ext cx="744234" cy="541463"/>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8A495D10-3E51-4D5A-9D5B-045227604226}"/>
                </a:ext>
              </a:extLst>
            </p:cNvPr>
            <p:cNvSpPr/>
            <p:nvPr/>
          </p:nvSpPr>
          <p:spPr>
            <a:xfrm>
              <a:off x="4775964" y="1421148"/>
              <a:ext cx="936172" cy="1286041"/>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grpSp>
        <p:nvGrpSpPr>
          <p:cNvPr id="28" name="Group 27">
            <a:extLst>
              <a:ext uri="{FF2B5EF4-FFF2-40B4-BE49-F238E27FC236}">
                <a16:creationId xmlns:a16="http://schemas.microsoft.com/office/drawing/2014/main" id="{9B58B396-3497-44AC-A916-22E2F9D973EF}"/>
              </a:ext>
            </a:extLst>
          </p:cNvPr>
          <p:cNvGrpSpPr/>
          <p:nvPr/>
        </p:nvGrpSpPr>
        <p:grpSpPr>
          <a:xfrm>
            <a:off x="3550653" y="3922089"/>
            <a:ext cx="2266334" cy="2508559"/>
            <a:chOff x="3032695" y="3888986"/>
            <a:chExt cx="2784292" cy="2800400"/>
          </a:xfrm>
        </p:grpSpPr>
        <p:pic>
          <p:nvPicPr>
            <p:cNvPr id="11" name="Picture 10">
              <a:extLst>
                <a:ext uri="{FF2B5EF4-FFF2-40B4-BE49-F238E27FC236}">
                  <a16:creationId xmlns:a16="http://schemas.microsoft.com/office/drawing/2014/main" id="{93459F48-4060-4F52-A475-578AA6AFCC13}"/>
                </a:ext>
              </a:extLst>
            </p:cNvPr>
            <p:cNvPicPr>
              <a:picLocks noChangeAspect="1"/>
            </p:cNvPicPr>
            <p:nvPr/>
          </p:nvPicPr>
          <p:blipFill rotWithShape="1">
            <a:blip r:embed="rId4"/>
            <a:srcRect l="58007" r="10432" b="11414"/>
            <a:stretch/>
          </p:blipFill>
          <p:spPr>
            <a:xfrm>
              <a:off x="3032695" y="3888986"/>
              <a:ext cx="2784292" cy="28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itle 1">
              <a:extLst>
                <a:ext uri="{FF2B5EF4-FFF2-40B4-BE49-F238E27FC236}">
                  <a16:creationId xmlns:a16="http://schemas.microsoft.com/office/drawing/2014/main" id="{D72921DF-5FC4-4CE8-BD70-329B30D0C53F}"/>
                </a:ext>
              </a:extLst>
            </p:cNvPr>
            <p:cNvSpPr txBox="1">
              <a:spLocks/>
            </p:cNvSpPr>
            <p:nvPr/>
          </p:nvSpPr>
          <p:spPr>
            <a:xfrm>
              <a:off x="3139559" y="4885767"/>
              <a:ext cx="936171" cy="45990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Candy</a:t>
              </a:r>
            </a:p>
          </p:txBody>
        </p:sp>
        <p:sp>
          <p:nvSpPr>
            <p:cNvPr id="20" name="Rectangle: Rounded Corners 19">
              <a:extLst>
                <a:ext uri="{FF2B5EF4-FFF2-40B4-BE49-F238E27FC236}">
                  <a16:creationId xmlns:a16="http://schemas.microsoft.com/office/drawing/2014/main" id="{CBA0A57D-5AAA-4F05-BC39-D32FD543779F}"/>
                </a:ext>
              </a:extLst>
            </p:cNvPr>
            <p:cNvSpPr/>
            <p:nvPr/>
          </p:nvSpPr>
          <p:spPr>
            <a:xfrm>
              <a:off x="4307879" y="4213630"/>
              <a:ext cx="1317170" cy="902087"/>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3" name="Rectangle: Rounded Corners 22">
              <a:extLst>
                <a:ext uri="{FF2B5EF4-FFF2-40B4-BE49-F238E27FC236}">
                  <a16:creationId xmlns:a16="http://schemas.microsoft.com/office/drawing/2014/main" id="{5BA7B47E-E4EB-4DE1-A847-D81D461AB3BF}"/>
                </a:ext>
              </a:extLst>
            </p:cNvPr>
            <p:cNvSpPr/>
            <p:nvPr/>
          </p:nvSpPr>
          <p:spPr>
            <a:xfrm>
              <a:off x="4775964" y="5196048"/>
              <a:ext cx="936171" cy="908844"/>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4" name="Rectangle: Rounded Corners 23">
              <a:extLst>
                <a:ext uri="{FF2B5EF4-FFF2-40B4-BE49-F238E27FC236}">
                  <a16:creationId xmlns:a16="http://schemas.microsoft.com/office/drawing/2014/main" id="{F6B135C2-504E-496D-94CE-CE64A0B17520}"/>
                </a:ext>
              </a:extLst>
            </p:cNvPr>
            <p:cNvSpPr/>
            <p:nvPr/>
          </p:nvSpPr>
          <p:spPr>
            <a:xfrm>
              <a:off x="3937765" y="5981558"/>
              <a:ext cx="640470" cy="353360"/>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id="{7FBBD412-1E0F-47C9-8097-53B2935555D0}"/>
              </a:ext>
            </a:extLst>
          </p:cNvPr>
          <p:cNvGrpSpPr/>
          <p:nvPr/>
        </p:nvGrpSpPr>
        <p:grpSpPr>
          <a:xfrm>
            <a:off x="1082564" y="3931650"/>
            <a:ext cx="2362200" cy="2498998"/>
            <a:chOff x="39762" y="3899659"/>
            <a:chExt cx="2902068" cy="2789727"/>
          </a:xfrm>
        </p:grpSpPr>
        <p:pic>
          <p:nvPicPr>
            <p:cNvPr id="15" name="Picture 14">
              <a:extLst>
                <a:ext uri="{FF2B5EF4-FFF2-40B4-BE49-F238E27FC236}">
                  <a16:creationId xmlns:a16="http://schemas.microsoft.com/office/drawing/2014/main" id="{F668D024-B3F7-469A-8D9E-536CE02850E5}"/>
                </a:ext>
              </a:extLst>
            </p:cNvPr>
            <p:cNvPicPr>
              <a:picLocks noChangeAspect="1"/>
            </p:cNvPicPr>
            <p:nvPr/>
          </p:nvPicPr>
          <p:blipFill rotWithShape="1">
            <a:blip r:embed="rId5"/>
            <a:srcRect l="13027" t="7369" r="23839" b="12400"/>
            <a:stretch/>
          </p:blipFill>
          <p:spPr>
            <a:xfrm>
              <a:off x="130627" y="3899659"/>
              <a:ext cx="2811203" cy="27897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Title 1">
              <a:extLst>
                <a:ext uri="{FF2B5EF4-FFF2-40B4-BE49-F238E27FC236}">
                  <a16:creationId xmlns:a16="http://schemas.microsoft.com/office/drawing/2014/main" id="{64975FA9-9585-4309-967A-68E845E8B743}"/>
                </a:ext>
              </a:extLst>
            </p:cNvPr>
            <p:cNvSpPr txBox="1">
              <a:spLocks/>
            </p:cNvSpPr>
            <p:nvPr/>
          </p:nvSpPr>
          <p:spPr>
            <a:xfrm>
              <a:off x="39762" y="4026142"/>
              <a:ext cx="1334863" cy="43303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1400" dirty="0">
                  <a:ln w="0"/>
                  <a:solidFill>
                    <a:schemeClr val="tx1"/>
                  </a:solidFill>
                  <a:effectLst>
                    <a:outerShdw blurRad="38100" dist="19050" dir="2700000" algn="tl" rotWithShape="0">
                      <a:schemeClr val="dk1">
                        <a:alpha val="40000"/>
                      </a:schemeClr>
                    </a:outerShdw>
                  </a:effectLst>
                </a:rPr>
                <a:t>Chocolate</a:t>
              </a:r>
            </a:p>
          </p:txBody>
        </p:sp>
        <p:sp>
          <p:nvSpPr>
            <p:cNvPr id="19" name="Rectangle: Rounded Corners 18">
              <a:extLst>
                <a:ext uri="{FF2B5EF4-FFF2-40B4-BE49-F238E27FC236}">
                  <a16:creationId xmlns:a16="http://schemas.microsoft.com/office/drawing/2014/main" id="{47FF170E-3803-4A88-A8FF-9B6CCEBD6450}"/>
                </a:ext>
              </a:extLst>
            </p:cNvPr>
            <p:cNvSpPr/>
            <p:nvPr/>
          </p:nvSpPr>
          <p:spPr>
            <a:xfrm>
              <a:off x="1202770" y="3913951"/>
              <a:ext cx="841955" cy="560666"/>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5" name="Rectangle: Rounded Corners 24">
              <a:extLst>
                <a:ext uri="{FF2B5EF4-FFF2-40B4-BE49-F238E27FC236}">
                  <a16:creationId xmlns:a16="http://schemas.microsoft.com/office/drawing/2014/main" id="{D7097BBB-5484-41B1-ABC1-71B630A4E621}"/>
                </a:ext>
              </a:extLst>
            </p:cNvPr>
            <p:cNvSpPr/>
            <p:nvPr/>
          </p:nvSpPr>
          <p:spPr>
            <a:xfrm>
              <a:off x="2012068" y="5652681"/>
              <a:ext cx="841955" cy="633934"/>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6" name="Rectangle: Rounded Corners 25">
              <a:extLst>
                <a:ext uri="{FF2B5EF4-FFF2-40B4-BE49-F238E27FC236}">
                  <a16:creationId xmlns:a16="http://schemas.microsoft.com/office/drawing/2014/main" id="{3F0162D1-5EBC-4D65-B6FF-8FE4A9AC8D98}"/>
                </a:ext>
              </a:extLst>
            </p:cNvPr>
            <p:cNvSpPr/>
            <p:nvPr/>
          </p:nvSpPr>
          <p:spPr>
            <a:xfrm>
              <a:off x="2254855" y="4225906"/>
              <a:ext cx="576944" cy="1168081"/>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grpSp>
      <p:sp>
        <p:nvSpPr>
          <p:cNvPr id="29" name="Google Shape;219;p25">
            <a:extLst>
              <a:ext uri="{FF2B5EF4-FFF2-40B4-BE49-F238E27FC236}">
                <a16:creationId xmlns:a16="http://schemas.microsoft.com/office/drawing/2014/main" id="{64BDD116-2DD4-4D89-B83E-DC2CB5B3549B}"/>
              </a:ext>
            </a:extLst>
          </p:cNvPr>
          <p:cNvSpPr txBox="1"/>
          <p:nvPr/>
        </p:nvSpPr>
        <p:spPr>
          <a:xfrm rot="-5400000">
            <a:off x="-1600663" y="3108720"/>
            <a:ext cx="4281989"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rgbClr val="98C0BE"/>
                </a:solidFill>
                <a:latin typeface="Muli"/>
                <a:ea typeface="Muli"/>
                <a:cs typeface="Muli"/>
                <a:sym typeface="Muli"/>
              </a:rPr>
              <a:t>MAT</a:t>
            </a:r>
            <a:r>
              <a:rPr lang="en-US" sz="3000" dirty="0">
                <a:solidFill>
                  <a:srgbClr val="98C0BE"/>
                </a:solidFill>
                <a:latin typeface="Muli"/>
                <a:ea typeface="Muli"/>
                <a:cs typeface="Muli"/>
                <a:sym typeface="Muli"/>
              </a:rPr>
              <a:t>H</a:t>
            </a:r>
            <a:r>
              <a:rPr lang="en" sz="3000" dirty="0">
                <a:solidFill>
                  <a:srgbClr val="98C0BE"/>
                </a:solidFill>
                <a:latin typeface="Muli"/>
                <a:ea typeface="Muli"/>
                <a:cs typeface="Muli"/>
                <a:sym typeface="Muli"/>
              </a:rPr>
              <a:t> / STATISTICS</a:t>
            </a:r>
            <a:endParaRPr sz="3000" dirty="0">
              <a:solidFill>
                <a:srgbClr val="98C0BE"/>
              </a:solidFill>
              <a:latin typeface="Muli"/>
              <a:ea typeface="Muli"/>
              <a:cs typeface="Muli"/>
              <a:sym typeface="Muli"/>
            </a:endParaRPr>
          </a:p>
        </p:txBody>
      </p:sp>
    </p:spTree>
    <p:extLst>
      <p:ext uri="{BB962C8B-B14F-4D97-AF65-F5344CB8AC3E}">
        <p14:creationId xmlns:p14="http://schemas.microsoft.com/office/powerpoint/2010/main" val="27183301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1403444" y="525216"/>
            <a:ext cx="6858000" cy="723104"/>
          </a:xfrm>
        </p:spPr>
        <p:txBody>
          <a:bodyPr/>
          <a:lstStyle/>
          <a:p>
            <a:r>
              <a:rPr lang="en-US" sz="3600" b="1" dirty="0"/>
              <a:t>Conclusions</a:t>
            </a:r>
          </a:p>
        </p:txBody>
      </p:sp>
      <p:sp>
        <p:nvSpPr>
          <p:cNvPr id="3" name="Text Placeholder 2">
            <a:extLst>
              <a:ext uri="{FF2B5EF4-FFF2-40B4-BE49-F238E27FC236}">
                <a16:creationId xmlns:a16="http://schemas.microsoft.com/office/drawing/2014/main" id="{A304011D-24DF-4DF0-970C-6C0FC1EB3C65}"/>
              </a:ext>
            </a:extLst>
          </p:cNvPr>
          <p:cNvSpPr>
            <a:spLocks noGrp="1"/>
          </p:cNvSpPr>
          <p:nvPr>
            <p:ph type="body" idx="1"/>
          </p:nvPr>
        </p:nvSpPr>
        <p:spPr>
          <a:xfrm>
            <a:off x="892555" y="1394617"/>
            <a:ext cx="8239764" cy="5607522"/>
          </a:xfrm>
        </p:spPr>
        <p:txBody>
          <a:bodyPr/>
          <a:lstStyle/>
          <a:p>
            <a:r>
              <a:rPr lang="en-US" sz="2400" dirty="0"/>
              <a:t>Utilized the Principle Component Eigen                  Analysis to study the Coffee and Tea nutritions.  </a:t>
            </a:r>
          </a:p>
          <a:p>
            <a:r>
              <a:rPr lang="en-US" sz="2400" dirty="0"/>
              <a:t>The first two principle components have contributed to 79% variance based on Eigenvalues.  </a:t>
            </a:r>
          </a:p>
          <a:p>
            <a:r>
              <a:rPr lang="en-US" sz="2400" dirty="0"/>
              <a:t>The first principle component is attributed to the unhealthy nutritions such as Sugars, Total Fat…  </a:t>
            </a:r>
          </a:p>
          <a:p>
            <a:r>
              <a:rPr lang="en-US" sz="2400" dirty="0"/>
              <a:t>The second principle component is related to the healthy nutritions such as Caffeine and Dietary Fiber.  </a:t>
            </a:r>
          </a:p>
          <a:p>
            <a:r>
              <a:rPr lang="en-US" sz="2400" dirty="0"/>
              <a:t>Two health index are derived: (1) by scientific research, and (2) by PCA method.  </a:t>
            </a:r>
          </a:p>
          <a:p>
            <a:r>
              <a:rPr lang="en-US" sz="2400" dirty="0"/>
              <a:t>Two methods have about 70%-80% correlation.  </a:t>
            </a:r>
          </a:p>
          <a:p>
            <a:endParaRPr lang="en-US" sz="2400" dirty="0"/>
          </a:p>
        </p:txBody>
      </p:sp>
      <p:pic>
        <p:nvPicPr>
          <p:cNvPr id="4" name="Google Shape;62;p12">
            <a:extLst>
              <a:ext uri="{FF2B5EF4-FFF2-40B4-BE49-F238E27FC236}">
                <a16:creationId xmlns:a16="http://schemas.microsoft.com/office/drawing/2014/main" id="{774E3D62-9FE6-4431-BD50-94EC735A2C5C}"/>
              </a:ext>
            </a:extLst>
          </p:cNvPr>
          <p:cNvPicPr preferRelativeResize="0"/>
          <p:nvPr/>
        </p:nvPicPr>
        <p:blipFill>
          <a:blip r:embed="rId2">
            <a:alphaModFix/>
          </a:blip>
          <a:stretch>
            <a:fillRect/>
          </a:stretch>
        </p:blipFill>
        <p:spPr>
          <a:xfrm>
            <a:off x="7390569" y="15893"/>
            <a:ext cx="1741750" cy="1741750"/>
          </a:xfrm>
          <a:prstGeom prst="rect">
            <a:avLst/>
          </a:prstGeom>
          <a:noFill/>
          <a:ln>
            <a:noFill/>
          </a:ln>
        </p:spPr>
      </p:pic>
    </p:spTree>
    <p:extLst>
      <p:ext uri="{BB962C8B-B14F-4D97-AF65-F5344CB8AC3E}">
        <p14:creationId xmlns:p14="http://schemas.microsoft.com/office/powerpoint/2010/main" val="2997874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2A9D-3C99-47F4-9111-3B57C5BB2B5F}"/>
              </a:ext>
            </a:extLst>
          </p:cNvPr>
          <p:cNvSpPr>
            <a:spLocks noGrp="1"/>
          </p:cNvSpPr>
          <p:nvPr>
            <p:ph type="title"/>
          </p:nvPr>
        </p:nvSpPr>
        <p:spPr>
          <a:xfrm>
            <a:off x="1317874" y="479541"/>
            <a:ext cx="6858000" cy="723104"/>
          </a:xfrm>
        </p:spPr>
        <p:txBody>
          <a:bodyPr/>
          <a:lstStyle/>
          <a:p>
            <a:r>
              <a:rPr lang="en-US" sz="3600" b="1" dirty="0"/>
              <a:t>Conclusions</a:t>
            </a:r>
          </a:p>
        </p:txBody>
      </p:sp>
      <p:sp>
        <p:nvSpPr>
          <p:cNvPr id="3" name="Text Placeholder 2">
            <a:extLst>
              <a:ext uri="{FF2B5EF4-FFF2-40B4-BE49-F238E27FC236}">
                <a16:creationId xmlns:a16="http://schemas.microsoft.com/office/drawing/2014/main" id="{A304011D-24DF-4DF0-970C-6C0FC1EB3C65}"/>
              </a:ext>
            </a:extLst>
          </p:cNvPr>
          <p:cNvSpPr>
            <a:spLocks noGrp="1"/>
          </p:cNvSpPr>
          <p:nvPr>
            <p:ph type="body" idx="1"/>
          </p:nvPr>
        </p:nvSpPr>
        <p:spPr>
          <a:xfrm>
            <a:off x="939098" y="1365385"/>
            <a:ext cx="7615553" cy="5607522"/>
          </a:xfrm>
        </p:spPr>
        <p:txBody>
          <a:bodyPr/>
          <a:lstStyle/>
          <a:p>
            <a:r>
              <a:rPr lang="en-US" sz="2400" dirty="0"/>
              <a:t>The PCA method has shown great potential to help conduct scientific research (Coffee/tea, extends to other foods)</a:t>
            </a:r>
          </a:p>
          <a:p>
            <a:r>
              <a:rPr lang="en-US" sz="2400" dirty="0"/>
              <a:t>Conducted (</a:t>
            </a:r>
            <a:r>
              <a:rPr lang="en-US" sz="2400" b="1" dirty="0"/>
              <a:t>K-means</a:t>
            </a:r>
            <a:r>
              <a:rPr lang="en-US" sz="2400" dirty="0"/>
              <a:t>) </a:t>
            </a:r>
            <a:r>
              <a:rPr lang="en-US" sz="2400" b="1" dirty="0"/>
              <a:t>Cluster analysis </a:t>
            </a:r>
            <a:r>
              <a:rPr lang="en-US" sz="2400" dirty="0"/>
              <a:t>which corroborates principal components analysis (indicates same clustering pattern relationship among variables).</a:t>
            </a:r>
          </a:p>
          <a:p>
            <a:r>
              <a:rPr lang="en-US" sz="2400" dirty="0"/>
              <a:t>Identified and exploited steepest slope relationship on Sugars vs Protein*Caffeine to get increasing “differentiation” among the clusters.</a:t>
            </a:r>
          </a:p>
          <a:p>
            <a:pPr lvl="1"/>
            <a:r>
              <a:rPr lang="en-US" sz="1800" dirty="0"/>
              <a:t>Sugars Vs.</a:t>
            </a:r>
          </a:p>
          <a:p>
            <a:pPr lvl="2"/>
            <a:r>
              <a:rPr lang="en-US" sz="1800" dirty="0"/>
              <a:t>Protein*Caffeine (Bilinear Interaction term) </a:t>
            </a:r>
          </a:p>
          <a:p>
            <a:endParaRPr lang="en-US" sz="2400" dirty="0"/>
          </a:p>
        </p:txBody>
      </p:sp>
      <p:pic>
        <p:nvPicPr>
          <p:cNvPr id="4" name="Google Shape;62;p12">
            <a:extLst>
              <a:ext uri="{FF2B5EF4-FFF2-40B4-BE49-F238E27FC236}">
                <a16:creationId xmlns:a16="http://schemas.microsoft.com/office/drawing/2014/main" id="{774E3D62-9FE6-4431-BD50-94EC735A2C5C}"/>
              </a:ext>
            </a:extLst>
          </p:cNvPr>
          <p:cNvPicPr preferRelativeResize="0"/>
          <p:nvPr/>
        </p:nvPicPr>
        <p:blipFill>
          <a:blip r:embed="rId2">
            <a:alphaModFix/>
          </a:blip>
          <a:stretch>
            <a:fillRect/>
          </a:stretch>
        </p:blipFill>
        <p:spPr>
          <a:xfrm>
            <a:off x="7353040" y="69832"/>
            <a:ext cx="1645669" cy="1542522"/>
          </a:xfrm>
          <a:prstGeom prst="rect">
            <a:avLst/>
          </a:prstGeom>
          <a:noFill/>
          <a:ln>
            <a:noFill/>
          </a:ln>
        </p:spPr>
      </p:pic>
    </p:spTree>
    <p:extLst>
      <p:ext uri="{BB962C8B-B14F-4D97-AF65-F5344CB8AC3E}">
        <p14:creationId xmlns:p14="http://schemas.microsoft.com/office/powerpoint/2010/main" val="3577343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2"/>
          <p:cNvSpPr txBox="1">
            <a:spLocks noGrp="1"/>
          </p:cNvSpPr>
          <p:nvPr>
            <p:ph type="ctrTitle"/>
          </p:nvPr>
        </p:nvSpPr>
        <p:spPr>
          <a:xfrm>
            <a:off x="1306285" y="2743199"/>
            <a:ext cx="7324964" cy="3193143"/>
          </a:xfrm>
          <a:prstGeom prst="rect">
            <a:avLst/>
          </a:prstGeom>
        </p:spPr>
        <p:txBody>
          <a:bodyPr spcFirstLastPara="1" wrap="square" lIns="91425" tIns="91425" rIns="91425" bIns="91425" anchor="t" anchorCtr="0">
            <a:noAutofit/>
          </a:bodyPr>
          <a:lstStyle/>
          <a:p>
            <a:pPr lvl="0">
              <a:buClr>
                <a:schemeClr val="dk1"/>
              </a:buClr>
              <a:buSzPts val="1100"/>
            </a:pPr>
            <a:br>
              <a:rPr lang="en-US" sz="2800" dirty="0"/>
            </a:br>
            <a:r>
              <a:rPr lang="en-US" sz="2800" dirty="0"/>
              <a:t>Questions?  </a:t>
            </a:r>
            <a:br>
              <a:rPr lang="en-US" sz="3600" dirty="0"/>
            </a:br>
            <a:br>
              <a:rPr lang="en-US" sz="3600" dirty="0"/>
            </a:br>
            <a:r>
              <a:rPr lang="en-US" sz="2200" b="1" dirty="0">
                <a:solidFill>
                  <a:srgbClr val="FFFFFF"/>
                </a:solidFill>
              </a:rPr>
              <a:t>Thank you!</a:t>
            </a:r>
            <a:br>
              <a:rPr lang="en-US" sz="2200" b="1" dirty="0">
                <a:solidFill>
                  <a:srgbClr val="FFFFFF"/>
                </a:solidFill>
              </a:rPr>
            </a:br>
            <a:br>
              <a:rPr lang="en-US" sz="2200" dirty="0">
                <a:solidFill>
                  <a:srgbClr val="FFFFFF"/>
                </a:solidFill>
              </a:rPr>
            </a:br>
            <a:r>
              <a:rPr lang="en-US" sz="1800" dirty="0">
                <a:solidFill>
                  <a:srgbClr val="FFFFFF"/>
                </a:solidFill>
              </a:rPr>
              <a:t>We’d like to acknowledge the significant contribution of Dr. Charles Chen, Ph.D. (Applied Materials), who provided creative inspiration and ideation for this project topic.</a:t>
            </a:r>
            <a:endParaRPr sz="2200" dirty="0">
              <a:solidFill>
                <a:srgbClr val="FFFFFF"/>
              </a:solidFill>
            </a:endParaRPr>
          </a:p>
        </p:txBody>
      </p:sp>
      <p:pic>
        <p:nvPicPr>
          <p:cNvPr id="62" name="Google Shape;62;p12"/>
          <p:cNvPicPr preferRelativeResize="0"/>
          <p:nvPr/>
        </p:nvPicPr>
        <p:blipFill>
          <a:blip r:embed="rId3">
            <a:alphaModFix/>
          </a:blip>
          <a:stretch>
            <a:fillRect/>
          </a:stretch>
        </p:blipFill>
        <p:spPr>
          <a:xfrm>
            <a:off x="145142" y="174034"/>
            <a:ext cx="1465943" cy="1328145"/>
          </a:xfrm>
          <a:prstGeom prst="rect">
            <a:avLst/>
          </a:prstGeom>
          <a:noFill/>
          <a:ln>
            <a:noFill/>
          </a:ln>
        </p:spPr>
      </p:pic>
      <p:pic>
        <p:nvPicPr>
          <p:cNvPr id="63" name="Google Shape;63;p12"/>
          <p:cNvPicPr preferRelativeResize="0"/>
          <p:nvPr/>
        </p:nvPicPr>
        <p:blipFill>
          <a:blip r:embed="rId4">
            <a:alphaModFix/>
          </a:blip>
          <a:stretch>
            <a:fillRect/>
          </a:stretch>
        </p:blipFill>
        <p:spPr>
          <a:xfrm rot="10800000">
            <a:off x="2" y="6121400"/>
            <a:ext cx="9139248" cy="736600"/>
          </a:xfrm>
          <a:prstGeom prst="rect">
            <a:avLst/>
          </a:prstGeom>
          <a:noFill/>
          <a:ln>
            <a:noFill/>
          </a:ln>
        </p:spPr>
      </p:pic>
      <p:sp>
        <p:nvSpPr>
          <p:cNvPr id="3" name="Rectangle 2">
            <a:extLst>
              <a:ext uri="{FF2B5EF4-FFF2-40B4-BE49-F238E27FC236}">
                <a16:creationId xmlns:a16="http://schemas.microsoft.com/office/drawing/2014/main" id="{7A2312CC-B123-4CBD-BFB5-85C870C76BCE}"/>
              </a:ext>
            </a:extLst>
          </p:cNvPr>
          <p:cNvSpPr/>
          <p:nvPr/>
        </p:nvSpPr>
        <p:spPr>
          <a:xfrm>
            <a:off x="3287485" y="435987"/>
            <a:ext cx="5580744" cy="307777"/>
          </a:xfrm>
          <a:prstGeom prst="rect">
            <a:avLst/>
          </a:prstGeom>
        </p:spPr>
        <p:txBody>
          <a:bodyPr wrap="square">
            <a:spAutoFit/>
          </a:bodyPr>
          <a:lstStyle/>
          <a:p>
            <a:r>
              <a:rPr lang="en-US" dirty="0">
                <a:hlinkClick r:id="rId5"/>
              </a:rPr>
              <a:t>https://discoverysummit.jmp/en/2019/usa/presenter-checklist.html</a:t>
            </a:r>
            <a:endParaRPr lang="en-US" dirty="0"/>
          </a:p>
        </p:txBody>
      </p:sp>
    </p:spTree>
    <p:extLst>
      <p:ext uri="{BB962C8B-B14F-4D97-AF65-F5344CB8AC3E}">
        <p14:creationId xmlns:p14="http://schemas.microsoft.com/office/powerpoint/2010/main" val="263297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4"/>
          <p:cNvSpPr txBox="1">
            <a:spLocks noGrp="1"/>
          </p:cNvSpPr>
          <p:nvPr>
            <p:ph type="title"/>
          </p:nvPr>
        </p:nvSpPr>
        <p:spPr>
          <a:xfrm>
            <a:off x="1262743" y="518464"/>
            <a:ext cx="6858000" cy="736607"/>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3600" b="1" dirty="0"/>
              <a:t>STE</a:t>
            </a:r>
            <a:r>
              <a:rPr lang="en-US" sz="3600" b="1" dirty="0"/>
              <a:t>A</a:t>
            </a:r>
            <a:r>
              <a:rPr lang="en" sz="3600" b="1" dirty="0"/>
              <a:t>M</a:t>
            </a:r>
            <a:r>
              <a:rPr lang="en-US" sz="3600" b="1" dirty="0"/>
              <a:t>S</a:t>
            </a:r>
            <a:r>
              <a:rPr lang="en" sz="3600" b="1" dirty="0"/>
              <a:t> </a:t>
            </a:r>
            <a:r>
              <a:rPr lang="en-US" sz="3600" b="1" dirty="0"/>
              <a:t>Aspect</a:t>
            </a:r>
            <a:endParaRPr sz="3600" b="1" dirty="0">
              <a:solidFill>
                <a:srgbClr val="39C0BA"/>
              </a:solidFill>
            </a:endParaRPr>
          </a:p>
        </p:txBody>
      </p:sp>
      <p:sp>
        <p:nvSpPr>
          <p:cNvPr id="77" name="Google Shape;77;p14"/>
          <p:cNvSpPr txBox="1">
            <a:spLocks noGrp="1"/>
          </p:cNvSpPr>
          <p:nvPr>
            <p:ph type="body" idx="1"/>
          </p:nvPr>
        </p:nvSpPr>
        <p:spPr>
          <a:xfrm>
            <a:off x="881743" y="1023254"/>
            <a:ext cx="8262257" cy="5515436"/>
          </a:xfrm>
          <a:prstGeom prst="rect">
            <a:avLst/>
          </a:prstGeom>
        </p:spPr>
        <p:txBody>
          <a:bodyPr spcFirstLastPara="1" wrap="square" lIns="91425" tIns="91425" rIns="91425" bIns="91425" anchor="t" anchorCtr="0">
            <a:noAutofit/>
          </a:bodyPr>
          <a:lstStyle/>
          <a:p>
            <a:pPr lvl="0" indent="-457200">
              <a:lnSpc>
                <a:spcPct val="150000"/>
              </a:lnSpc>
              <a:buFont typeface="+mj-lt"/>
              <a:buAutoNum type="arabicPeriod"/>
            </a:pPr>
            <a:r>
              <a:rPr lang="en" sz="2400" b="1" dirty="0">
                <a:solidFill>
                  <a:schemeClr val="bg1"/>
                </a:solidFill>
              </a:rPr>
              <a:t>Science: </a:t>
            </a:r>
            <a:r>
              <a:rPr lang="en-US" sz="2400" dirty="0">
                <a:solidFill>
                  <a:schemeClr val="bg1"/>
                </a:solidFill>
              </a:rPr>
              <a:t>s</a:t>
            </a:r>
            <a:r>
              <a:rPr lang="en" sz="2400" dirty="0">
                <a:solidFill>
                  <a:schemeClr val="bg1"/>
                </a:solidFill>
              </a:rPr>
              <a:t>tudy </a:t>
            </a:r>
            <a:r>
              <a:rPr lang="en-US" sz="2400" dirty="0">
                <a:solidFill>
                  <a:schemeClr val="bg1"/>
                </a:solidFill>
              </a:rPr>
              <a:t>coffee/tea antioxidant and c</a:t>
            </a:r>
            <a:r>
              <a:rPr lang="en-US" sz="2400" dirty="0"/>
              <a:t>ardiovascular disease</a:t>
            </a:r>
            <a:endParaRPr sz="2400" dirty="0">
              <a:solidFill>
                <a:schemeClr val="bg1"/>
              </a:solidFill>
            </a:endParaRPr>
          </a:p>
          <a:p>
            <a:pPr lvl="0" indent="-457200" rtl="0">
              <a:lnSpc>
                <a:spcPct val="150000"/>
              </a:lnSpc>
              <a:spcBef>
                <a:spcPts val="600"/>
              </a:spcBef>
              <a:spcAft>
                <a:spcPts val="0"/>
              </a:spcAft>
              <a:buFont typeface="+mj-lt"/>
              <a:buAutoNum type="arabicPeriod"/>
            </a:pPr>
            <a:r>
              <a:rPr lang="en" sz="2400" b="1" dirty="0">
                <a:solidFill>
                  <a:schemeClr val="bg1"/>
                </a:solidFill>
              </a:rPr>
              <a:t>Technology: </a:t>
            </a:r>
            <a:r>
              <a:rPr lang="en-US" sz="2400" dirty="0">
                <a:solidFill>
                  <a:schemeClr val="bg1"/>
                </a:solidFill>
              </a:rPr>
              <a:t>l</a:t>
            </a:r>
            <a:r>
              <a:rPr lang="en" sz="2400" dirty="0">
                <a:solidFill>
                  <a:schemeClr val="bg1"/>
                </a:solidFill>
              </a:rPr>
              <a:t>earn </a:t>
            </a:r>
            <a:r>
              <a:rPr lang="en-US" sz="2400" dirty="0">
                <a:solidFill>
                  <a:schemeClr val="bg1"/>
                </a:solidFill>
              </a:rPr>
              <a:t>c</a:t>
            </a:r>
            <a:r>
              <a:rPr lang="en" sz="2400" dirty="0">
                <a:solidFill>
                  <a:schemeClr val="bg1"/>
                </a:solidFill>
              </a:rPr>
              <a:t>offee &amp; tea </a:t>
            </a:r>
            <a:r>
              <a:rPr lang="en-US" sz="2400" dirty="0">
                <a:solidFill>
                  <a:schemeClr val="bg1"/>
                </a:solidFill>
              </a:rPr>
              <a:t>process &amp; product</a:t>
            </a:r>
            <a:endParaRPr sz="2400" dirty="0">
              <a:solidFill>
                <a:schemeClr val="bg1"/>
              </a:solidFill>
            </a:endParaRPr>
          </a:p>
          <a:p>
            <a:pPr lvl="0" indent="-457200" rtl="0">
              <a:lnSpc>
                <a:spcPct val="150000"/>
              </a:lnSpc>
              <a:spcBef>
                <a:spcPts val="600"/>
              </a:spcBef>
              <a:spcAft>
                <a:spcPts val="0"/>
              </a:spcAft>
              <a:buFont typeface="+mj-lt"/>
              <a:buAutoNum type="arabicPeriod"/>
            </a:pPr>
            <a:r>
              <a:rPr lang="en" sz="2400" b="1" dirty="0">
                <a:solidFill>
                  <a:schemeClr val="bg1"/>
                </a:solidFill>
              </a:rPr>
              <a:t>Engineering: </a:t>
            </a:r>
            <a:r>
              <a:rPr lang="en-US" sz="2400" dirty="0">
                <a:solidFill>
                  <a:schemeClr val="bg1"/>
                </a:solidFill>
              </a:rPr>
              <a:t>establish </a:t>
            </a:r>
            <a:r>
              <a:rPr lang="en" sz="2400" dirty="0">
                <a:solidFill>
                  <a:schemeClr val="bg1"/>
                </a:solidFill>
              </a:rPr>
              <a:t>“health index” model </a:t>
            </a:r>
            <a:r>
              <a:rPr lang="en-US" sz="2400" dirty="0">
                <a:solidFill>
                  <a:schemeClr val="bg1"/>
                </a:solidFill>
              </a:rPr>
              <a:t>for consumers to select healthy product</a:t>
            </a:r>
            <a:endParaRPr sz="2400" dirty="0">
              <a:solidFill>
                <a:schemeClr val="bg1"/>
              </a:solidFill>
            </a:endParaRPr>
          </a:p>
          <a:p>
            <a:pPr lvl="0" indent="-457200" rtl="0">
              <a:lnSpc>
                <a:spcPct val="150000"/>
              </a:lnSpc>
              <a:spcBef>
                <a:spcPts val="600"/>
              </a:spcBef>
              <a:spcAft>
                <a:spcPts val="0"/>
              </a:spcAft>
              <a:buFont typeface="+mj-lt"/>
              <a:buAutoNum type="arabicPeriod"/>
            </a:pPr>
            <a:r>
              <a:rPr lang="en-US" sz="2400" b="1" dirty="0">
                <a:solidFill>
                  <a:schemeClr val="bg1"/>
                </a:solidFill>
              </a:rPr>
              <a:t>AI: </a:t>
            </a:r>
            <a:r>
              <a:rPr lang="en-US" sz="2400" dirty="0">
                <a:solidFill>
                  <a:schemeClr val="bg1"/>
                </a:solidFill>
              </a:rPr>
              <a:t>apply Principle Component Analysis (PCA)</a:t>
            </a:r>
            <a:endParaRPr lang="en-US" sz="2400" b="1" dirty="0">
              <a:solidFill>
                <a:schemeClr val="bg1"/>
              </a:solidFill>
            </a:endParaRPr>
          </a:p>
          <a:p>
            <a:pPr lvl="0" indent="-457200" rtl="0">
              <a:lnSpc>
                <a:spcPct val="150000"/>
              </a:lnSpc>
              <a:spcBef>
                <a:spcPts val="600"/>
              </a:spcBef>
              <a:spcAft>
                <a:spcPts val="0"/>
              </a:spcAft>
              <a:buFont typeface="+mj-lt"/>
              <a:buAutoNum type="arabicPeriod"/>
            </a:pPr>
            <a:r>
              <a:rPr lang="en" sz="2400" b="1" dirty="0">
                <a:solidFill>
                  <a:schemeClr val="bg1"/>
                </a:solidFill>
              </a:rPr>
              <a:t>Math: </a:t>
            </a:r>
            <a:r>
              <a:rPr lang="en-US" sz="2400" dirty="0">
                <a:solidFill>
                  <a:schemeClr val="bg1"/>
                </a:solidFill>
              </a:rPr>
              <a:t>understand Linear Algebra and Eigen Analysis</a:t>
            </a:r>
          </a:p>
          <a:p>
            <a:pPr lvl="0" indent="-457200" rtl="0">
              <a:lnSpc>
                <a:spcPct val="150000"/>
              </a:lnSpc>
              <a:spcBef>
                <a:spcPts val="600"/>
              </a:spcBef>
              <a:spcAft>
                <a:spcPts val="0"/>
              </a:spcAft>
              <a:buFont typeface="+mj-lt"/>
              <a:buAutoNum type="arabicPeriod"/>
            </a:pPr>
            <a:r>
              <a:rPr lang="en-US" sz="2400" b="1" dirty="0">
                <a:solidFill>
                  <a:schemeClr val="bg1"/>
                </a:solidFill>
              </a:rPr>
              <a:t>Statistics</a:t>
            </a:r>
            <a:r>
              <a:rPr lang="en-US" sz="2400" dirty="0">
                <a:solidFill>
                  <a:schemeClr val="bg1"/>
                </a:solidFill>
              </a:rPr>
              <a:t>: linear fit correlation and regression model</a:t>
            </a:r>
            <a:r>
              <a:rPr lang="en" sz="2400" dirty="0">
                <a:solidFill>
                  <a:schemeClr val="bg1"/>
                </a:solidFill>
              </a:rPr>
              <a:t> </a:t>
            </a:r>
            <a:endParaRPr sz="2400" dirty="0">
              <a:solidFill>
                <a:schemeClr val="bg1"/>
              </a:solidFill>
            </a:endParaRPr>
          </a:p>
          <a:p>
            <a:pPr lvl="0" indent="-457200" rtl="0">
              <a:lnSpc>
                <a:spcPct val="150000"/>
              </a:lnSpc>
              <a:spcBef>
                <a:spcPts val="600"/>
              </a:spcBef>
              <a:spcAft>
                <a:spcPts val="0"/>
              </a:spcAft>
              <a:buClr>
                <a:schemeClr val="dk1"/>
              </a:buClr>
              <a:buSzPts val="1100"/>
              <a:buFont typeface="+mj-lt"/>
              <a:buAutoNum type="arabicPeriod"/>
            </a:pPr>
            <a:endParaRPr sz="2400" dirty="0">
              <a:solidFill>
                <a:schemeClr val="bg1"/>
              </a:solidFill>
            </a:endParaRPr>
          </a:p>
          <a:p>
            <a:pPr lvl="0" indent="-457200">
              <a:lnSpc>
                <a:spcPct val="150000"/>
              </a:lnSpc>
              <a:spcBef>
                <a:spcPts val="600"/>
              </a:spcBef>
              <a:spcAft>
                <a:spcPts val="0"/>
              </a:spcAft>
              <a:buFont typeface="+mj-lt"/>
              <a:buAutoNum type="arabicPeriod"/>
            </a:pPr>
            <a:endParaRPr sz="2400" dirty="0">
              <a:solidFill>
                <a:schemeClr val="bg1"/>
              </a:solidFill>
            </a:endParaRPr>
          </a:p>
        </p:txBody>
      </p:sp>
      <p:pic>
        <p:nvPicPr>
          <p:cNvPr id="4" name="Google Shape;62;p12">
            <a:extLst>
              <a:ext uri="{FF2B5EF4-FFF2-40B4-BE49-F238E27FC236}">
                <a16:creationId xmlns:a16="http://schemas.microsoft.com/office/drawing/2014/main" id="{85B2B15C-E2C3-4C42-A7F5-372A4E2F95F3}"/>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8" name="Google Shape;62;p12">
            <a:extLst>
              <a:ext uri="{FF2B5EF4-FFF2-40B4-BE49-F238E27FC236}">
                <a16:creationId xmlns:a16="http://schemas.microsoft.com/office/drawing/2014/main" id="{DA3D12A7-0137-4F2F-9C36-DA494EB7E0AA}"/>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
        <p:nvSpPr>
          <p:cNvPr id="110" name="Google Shape;110;p18"/>
          <p:cNvSpPr txBox="1">
            <a:spLocks noGrp="1"/>
          </p:cNvSpPr>
          <p:nvPr>
            <p:ph type="body" idx="1"/>
          </p:nvPr>
        </p:nvSpPr>
        <p:spPr>
          <a:xfrm>
            <a:off x="882696" y="1056414"/>
            <a:ext cx="8357657" cy="3132182"/>
          </a:xfrm>
          <a:prstGeom prst="rect">
            <a:avLst/>
          </a:prstGeom>
        </p:spPr>
        <p:txBody>
          <a:bodyPr spcFirstLastPara="1" wrap="square" lIns="91425" tIns="91425" rIns="91425" bIns="91425" anchor="t" anchorCtr="0">
            <a:noAutofit/>
          </a:bodyPr>
          <a:lstStyle/>
          <a:p>
            <a:pPr marL="457200" lvl="0" indent="-355600" rtl="0">
              <a:lnSpc>
                <a:spcPct val="115000"/>
              </a:lnSpc>
              <a:spcBef>
                <a:spcPts val="600"/>
              </a:spcBef>
              <a:spcAft>
                <a:spcPts val="0"/>
              </a:spcAft>
              <a:buSzPts val="2000"/>
              <a:buChar char="◦"/>
            </a:pPr>
            <a:r>
              <a:rPr lang="en" sz="2400" dirty="0"/>
              <a:t>Coffee/tea provide abundant </a:t>
            </a:r>
            <a:r>
              <a:rPr lang="en" sz="2400" b="1" dirty="0">
                <a:solidFill>
                  <a:srgbClr val="39C0BA"/>
                </a:solidFill>
              </a:rPr>
              <a:t>antioxidants </a:t>
            </a:r>
            <a:r>
              <a:rPr lang="en" dirty="0"/>
              <a:t>which </a:t>
            </a:r>
            <a:r>
              <a:rPr lang="en" sz="2400" b="1" dirty="0">
                <a:solidFill>
                  <a:srgbClr val="39C0BA"/>
                </a:solidFill>
              </a:rPr>
              <a:t>reduce oxidative stress</a:t>
            </a:r>
            <a:r>
              <a:rPr lang="en" sz="2400" dirty="0"/>
              <a:t> that damages cells</a:t>
            </a:r>
            <a:endParaRPr lang="en" dirty="0"/>
          </a:p>
          <a:p>
            <a:pPr marL="457200" lvl="0" indent="-355600" rtl="0">
              <a:lnSpc>
                <a:spcPct val="115000"/>
              </a:lnSpc>
              <a:spcBef>
                <a:spcPts val="600"/>
              </a:spcBef>
              <a:spcAft>
                <a:spcPts val="0"/>
              </a:spcAft>
              <a:buSzPts val="2000"/>
              <a:buChar char="◦"/>
            </a:pPr>
            <a:r>
              <a:rPr lang="en" sz="2400" dirty="0"/>
              <a:t>Oxidation contributes to disease progression</a:t>
            </a:r>
            <a:endParaRPr sz="2400" dirty="0"/>
          </a:p>
          <a:p>
            <a:pPr marL="457200" lvl="0" indent="-355600" rtl="0">
              <a:spcBef>
                <a:spcPts val="0"/>
              </a:spcBef>
              <a:spcAft>
                <a:spcPts val="0"/>
              </a:spcAft>
              <a:buSzPts val="2000"/>
              <a:buChar char="◦"/>
            </a:pPr>
            <a:r>
              <a:rPr lang="en" sz="2400" dirty="0"/>
              <a:t>Nutrient content depends on processing/roasting</a:t>
            </a:r>
            <a:endParaRPr sz="2400" dirty="0"/>
          </a:p>
          <a:p>
            <a:pPr marL="457200" lvl="0" indent="-355600" rtl="0">
              <a:spcBef>
                <a:spcPts val="0"/>
              </a:spcBef>
              <a:spcAft>
                <a:spcPts val="0"/>
              </a:spcAft>
              <a:buSzPts val="2000"/>
              <a:buChar char="◦"/>
            </a:pPr>
            <a:r>
              <a:rPr lang="en" sz="2400" dirty="0"/>
              <a:t>Coffee intake (3-5 cups per day) is inversely related to CVD risk</a:t>
            </a:r>
            <a:endParaRPr sz="2400" dirty="0"/>
          </a:p>
          <a:p>
            <a:pPr marL="457200" lvl="0" indent="-355600" rtl="0">
              <a:spcBef>
                <a:spcPts val="0"/>
              </a:spcBef>
              <a:spcAft>
                <a:spcPts val="0"/>
              </a:spcAft>
              <a:buSzPts val="2000"/>
              <a:buChar char="◦"/>
            </a:pPr>
            <a:r>
              <a:rPr lang="en" sz="2400" dirty="0"/>
              <a:t>Green tea reduces LDL cholesterol and triglycerides</a:t>
            </a:r>
            <a:endParaRPr sz="2400" dirty="0"/>
          </a:p>
        </p:txBody>
      </p:sp>
      <p:pic>
        <p:nvPicPr>
          <p:cNvPr id="111" name="Google Shape;111;p18" descr="Image result for tea leaves png"/>
          <p:cNvPicPr preferRelativeResize="0"/>
          <p:nvPr/>
        </p:nvPicPr>
        <p:blipFill>
          <a:blip r:embed="rId4">
            <a:alphaModFix/>
          </a:blip>
          <a:stretch>
            <a:fillRect/>
          </a:stretch>
        </p:blipFill>
        <p:spPr>
          <a:xfrm>
            <a:off x="1034323" y="4476989"/>
            <a:ext cx="2803579" cy="200793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12" name="Google Shape;112;p18" descr="Image result for arteries png"/>
          <p:cNvPicPr preferRelativeResize="0"/>
          <p:nvPr/>
        </p:nvPicPr>
        <p:blipFill>
          <a:blip r:embed="rId5">
            <a:alphaModFix/>
          </a:blip>
          <a:stretch>
            <a:fillRect/>
          </a:stretch>
        </p:blipFill>
        <p:spPr>
          <a:xfrm>
            <a:off x="4003748" y="4317225"/>
            <a:ext cx="2115554" cy="23348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13" name="Google Shape;113;p18" descr="Image result for coffee png"/>
          <p:cNvPicPr preferRelativeResize="0"/>
          <p:nvPr/>
        </p:nvPicPr>
        <p:blipFill>
          <a:blip r:embed="rId6">
            <a:alphaModFix/>
          </a:blip>
          <a:stretch>
            <a:fillRect/>
          </a:stretch>
        </p:blipFill>
        <p:spPr>
          <a:xfrm>
            <a:off x="6168275" y="4103914"/>
            <a:ext cx="2783350" cy="2754086"/>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4" name="Google Shape;114;p18"/>
          <p:cNvSpPr txBox="1"/>
          <p:nvPr/>
        </p:nvSpPr>
        <p:spPr>
          <a:xfrm rot="-5400000">
            <a:off x="-1887150" y="2941550"/>
            <a:ext cx="4863000" cy="8820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3000" dirty="0">
                <a:solidFill>
                  <a:srgbClr val="98C0BE"/>
                </a:solidFill>
                <a:latin typeface="Muli"/>
                <a:ea typeface="Muli"/>
                <a:cs typeface="Muli"/>
                <a:sym typeface="Muli"/>
              </a:rPr>
              <a:t>SCIENCE/ TECHNOLOGY</a:t>
            </a:r>
            <a:endParaRPr sz="3000" dirty="0">
              <a:solidFill>
                <a:srgbClr val="98C0BE"/>
              </a:solidFill>
              <a:latin typeface="Muli"/>
              <a:ea typeface="Muli"/>
              <a:cs typeface="Muli"/>
              <a:sym typeface="Muli"/>
            </a:endParaRPr>
          </a:p>
        </p:txBody>
      </p:sp>
      <p:sp>
        <p:nvSpPr>
          <p:cNvPr id="11" name="Google Shape;76;p14">
            <a:extLst>
              <a:ext uri="{FF2B5EF4-FFF2-40B4-BE49-F238E27FC236}">
                <a16:creationId xmlns:a16="http://schemas.microsoft.com/office/drawing/2014/main" id="{F626553D-2AF2-4B5A-A677-53B7A5364570}"/>
              </a:ext>
            </a:extLst>
          </p:cNvPr>
          <p:cNvSpPr txBox="1">
            <a:spLocks/>
          </p:cNvSpPr>
          <p:nvPr/>
        </p:nvSpPr>
        <p:spPr>
          <a:xfrm>
            <a:off x="1262742" y="518464"/>
            <a:ext cx="6858000" cy="73660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3600" b="1" dirty="0"/>
              <a:t>Coffee/Tea Unhealthy?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3" name="Google Shape;83;p15"/>
          <p:cNvSpPr txBox="1">
            <a:spLocks noGrp="1"/>
          </p:cNvSpPr>
          <p:nvPr>
            <p:ph type="body" idx="1"/>
          </p:nvPr>
        </p:nvSpPr>
        <p:spPr>
          <a:xfrm>
            <a:off x="1056639" y="1295400"/>
            <a:ext cx="7869643" cy="3533700"/>
          </a:xfrm>
          <a:prstGeom prst="rect">
            <a:avLst/>
          </a:prstGeom>
        </p:spPr>
        <p:txBody>
          <a:bodyPr spcFirstLastPara="1" wrap="square" lIns="91425" tIns="91425" rIns="91425" bIns="91425" anchor="t" anchorCtr="0">
            <a:noAutofit/>
          </a:bodyPr>
          <a:lstStyle/>
          <a:p>
            <a:pPr marL="457200" lvl="0" indent="-374650" rtl="0">
              <a:lnSpc>
                <a:spcPct val="115000"/>
              </a:lnSpc>
              <a:spcBef>
                <a:spcPts val="600"/>
              </a:spcBef>
              <a:spcAft>
                <a:spcPts val="0"/>
              </a:spcAft>
              <a:buSzPts val="2300"/>
              <a:buChar char="◦"/>
            </a:pPr>
            <a:r>
              <a:rPr lang="en" sz="2400" dirty="0"/>
              <a:t>Conditions that lead to heart disease: high cholesterol, high blood pressure, and other chronic health problems, including type 2 diabetes</a:t>
            </a:r>
            <a:endParaRPr sz="2400" dirty="0"/>
          </a:p>
          <a:p>
            <a:pPr marL="457200" lvl="0" indent="-374650" rtl="0">
              <a:lnSpc>
                <a:spcPct val="115000"/>
              </a:lnSpc>
              <a:spcBef>
                <a:spcPts val="0"/>
              </a:spcBef>
              <a:spcAft>
                <a:spcPts val="0"/>
              </a:spcAft>
              <a:buSzPts val="2300"/>
              <a:buChar char="◦"/>
            </a:pPr>
            <a:r>
              <a:rPr lang="en" sz="2400" dirty="0"/>
              <a:t>Eat less than 300 mg of dietary cholesterol each day, avoid trans fats, less than 1500 mg of sodium each day, low saturated fat</a:t>
            </a:r>
            <a:endParaRPr sz="2400" dirty="0"/>
          </a:p>
          <a:p>
            <a:pPr marL="457200" lvl="0" indent="-374650" rtl="0">
              <a:lnSpc>
                <a:spcPct val="115000"/>
              </a:lnSpc>
              <a:spcBef>
                <a:spcPts val="0"/>
              </a:spcBef>
              <a:spcAft>
                <a:spcPts val="0"/>
              </a:spcAft>
              <a:buSzPts val="2300"/>
              <a:buChar char="◦"/>
            </a:pPr>
            <a:r>
              <a:rPr lang="en" sz="2400" dirty="0"/>
              <a:t>Dietary </a:t>
            </a:r>
            <a:r>
              <a:rPr lang="en" sz="2400" b="1" dirty="0">
                <a:solidFill>
                  <a:srgbClr val="39C0BA"/>
                </a:solidFill>
              </a:rPr>
              <a:t>flavonoids</a:t>
            </a:r>
            <a:r>
              <a:rPr lang="en" sz="2400" dirty="0"/>
              <a:t> make an important contribution to health, especially heart disease</a:t>
            </a:r>
            <a:endParaRPr sz="2400" dirty="0"/>
          </a:p>
        </p:txBody>
      </p:sp>
      <p:pic>
        <p:nvPicPr>
          <p:cNvPr id="84" name="Google Shape;84;p15"/>
          <p:cNvPicPr preferRelativeResize="0"/>
          <p:nvPr/>
        </p:nvPicPr>
        <p:blipFill>
          <a:blip r:embed="rId3">
            <a:alphaModFix/>
          </a:blip>
          <a:stretch>
            <a:fillRect/>
          </a:stretch>
        </p:blipFill>
        <p:spPr>
          <a:xfrm>
            <a:off x="4677650" y="4728450"/>
            <a:ext cx="2571762" cy="1967400"/>
          </a:xfrm>
          <a:prstGeom prst="rect">
            <a:avLst/>
          </a:prstGeom>
          <a:noFill/>
          <a:ln>
            <a:noFill/>
          </a:ln>
          <a:effectLst>
            <a:glow rad="2286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85" name="Google Shape;85;p15"/>
          <p:cNvSpPr txBox="1"/>
          <p:nvPr/>
        </p:nvSpPr>
        <p:spPr>
          <a:xfrm>
            <a:off x="1094258" y="5306175"/>
            <a:ext cx="3183828" cy="974882"/>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400" b="1" dirty="0">
                <a:solidFill>
                  <a:srgbClr val="39C0BA"/>
                </a:solidFill>
                <a:latin typeface="Quicksand"/>
                <a:ea typeface="Quicksand"/>
                <a:cs typeface="Quicksand"/>
                <a:sym typeface="Quicksand"/>
              </a:rPr>
              <a:t>Basic Flavonoid Structure</a:t>
            </a:r>
            <a:endParaRPr sz="2400" b="1" dirty="0">
              <a:solidFill>
                <a:srgbClr val="F3F3F3"/>
              </a:solidFill>
              <a:latin typeface="Quicksand"/>
              <a:ea typeface="Quicksand"/>
              <a:cs typeface="Quicksand"/>
              <a:sym typeface="Quicksand"/>
            </a:endParaRPr>
          </a:p>
        </p:txBody>
      </p:sp>
      <p:pic>
        <p:nvPicPr>
          <p:cNvPr id="9" name="Google Shape;62;p12">
            <a:extLst>
              <a:ext uri="{FF2B5EF4-FFF2-40B4-BE49-F238E27FC236}">
                <a16:creationId xmlns:a16="http://schemas.microsoft.com/office/drawing/2014/main" id="{EC43AD76-EBCE-48EE-A5C1-D4B68B4EFD55}"/>
              </a:ext>
            </a:extLst>
          </p:cNvPr>
          <p:cNvPicPr preferRelativeResize="0"/>
          <p:nvPr/>
        </p:nvPicPr>
        <p:blipFill>
          <a:blip r:embed="rId4">
            <a:alphaModFix/>
          </a:blip>
          <a:stretch>
            <a:fillRect/>
          </a:stretch>
        </p:blipFill>
        <p:spPr>
          <a:xfrm>
            <a:off x="7390569" y="15893"/>
            <a:ext cx="1741750" cy="1741750"/>
          </a:xfrm>
          <a:prstGeom prst="rect">
            <a:avLst/>
          </a:prstGeom>
          <a:noFill/>
          <a:ln>
            <a:noFill/>
          </a:ln>
        </p:spPr>
      </p:pic>
      <p:sp>
        <p:nvSpPr>
          <p:cNvPr id="8" name="Google Shape;96;p16">
            <a:extLst>
              <a:ext uri="{FF2B5EF4-FFF2-40B4-BE49-F238E27FC236}">
                <a16:creationId xmlns:a16="http://schemas.microsoft.com/office/drawing/2014/main" id="{82374CF6-93D8-426F-BC0F-311BFD6EDF95}"/>
              </a:ext>
            </a:extLst>
          </p:cNvPr>
          <p:cNvSpPr txBox="1"/>
          <p:nvPr/>
        </p:nvSpPr>
        <p:spPr>
          <a:xfrm rot="-5400000">
            <a:off x="-1255475" y="2988000"/>
            <a:ext cx="36990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SCIENCE</a:t>
            </a:r>
            <a:endParaRPr sz="3000">
              <a:solidFill>
                <a:srgbClr val="98C0BE"/>
              </a:solidFill>
              <a:latin typeface="Muli"/>
              <a:ea typeface="Muli"/>
              <a:cs typeface="Muli"/>
              <a:sym typeface="Muli"/>
            </a:endParaRPr>
          </a:p>
        </p:txBody>
      </p:sp>
      <p:sp>
        <p:nvSpPr>
          <p:cNvPr id="10" name="Google Shape;76;p14">
            <a:extLst>
              <a:ext uri="{FF2B5EF4-FFF2-40B4-BE49-F238E27FC236}">
                <a16:creationId xmlns:a16="http://schemas.microsoft.com/office/drawing/2014/main" id="{BAA19840-4967-4D01-9BF9-8CDF5BC36E5F}"/>
              </a:ext>
            </a:extLst>
          </p:cNvPr>
          <p:cNvSpPr txBox="1">
            <a:spLocks/>
          </p:cNvSpPr>
          <p:nvPr/>
        </p:nvSpPr>
        <p:spPr>
          <a:xfrm>
            <a:off x="1248650" y="518464"/>
            <a:ext cx="6858000" cy="73660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1pPr>
            <a:lvl2pPr marR="0" lvl="1"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2pPr>
            <a:lvl3pPr marR="0" lvl="2"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3pPr>
            <a:lvl4pPr marR="0" lvl="3"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4pPr>
            <a:lvl5pPr marR="0" lvl="4"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5pPr>
            <a:lvl6pPr marR="0" lvl="5"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6pPr>
            <a:lvl7pPr marR="0" lvl="6"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7pPr>
            <a:lvl8pPr marR="0" lvl="7"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8pPr>
            <a:lvl9pPr marR="0" lvl="8" algn="l" rtl="0">
              <a:lnSpc>
                <a:spcPct val="100000"/>
              </a:lnSpc>
              <a:spcBef>
                <a:spcPts val="0"/>
              </a:spcBef>
              <a:spcAft>
                <a:spcPts val="0"/>
              </a:spcAft>
              <a:buClr>
                <a:srgbClr val="39C0BA"/>
              </a:buClr>
              <a:buSzPts val="1800"/>
              <a:buFont typeface="Quicksand"/>
              <a:buNone/>
              <a:defRPr sz="1800" b="0" i="0" u="none" strike="noStrike" cap="none">
                <a:solidFill>
                  <a:srgbClr val="39C0BA"/>
                </a:solidFill>
                <a:latin typeface="Quicksand"/>
                <a:ea typeface="Quicksand"/>
                <a:cs typeface="Quicksand"/>
                <a:sym typeface="Quicksand"/>
              </a:defRPr>
            </a:lvl9pPr>
          </a:lstStyle>
          <a:p>
            <a:r>
              <a:rPr lang="en-US" sz="3600" b="1" dirty="0"/>
              <a:t>Cardiovascular Disease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title"/>
          </p:nvPr>
        </p:nvSpPr>
        <p:spPr>
          <a:xfrm>
            <a:off x="1328057" y="495814"/>
            <a:ext cx="6487886" cy="701737"/>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3600" b="1" dirty="0"/>
              <a:t>Flavonoids &amp; Antioxidants</a:t>
            </a:r>
            <a:endParaRPr sz="3600" b="1" dirty="0"/>
          </a:p>
        </p:txBody>
      </p:sp>
      <p:sp>
        <p:nvSpPr>
          <p:cNvPr id="92" name="Google Shape;92;p16"/>
          <p:cNvSpPr txBox="1">
            <a:spLocks noGrp="1"/>
          </p:cNvSpPr>
          <p:nvPr>
            <p:ph type="body" idx="1"/>
          </p:nvPr>
        </p:nvSpPr>
        <p:spPr>
          <a:xfrm>
            <a:off x="828657" y="1039118"/>
            <a:ext cx="5730496" cy="5143156"/>
          </a:xfrm>
          <a:prstGeom prst="rect">
            <a:avLst/>
          </a:prstGeom>
        </p:spPr>
        <p:txBody>
          <a:bodyPr spcFirstLastPara="1" wrap="square" lIns="91425" tIns="91425" rIns="91425" bIns="91425" anchor="t" anchorCtr="0">
            <a:noAutofit/>
          </a:bodyPr>
          <a:lstStyle/>
          <a:p>
            <a:pPr marL="457200" lvl="0" indent="-355600" rtl="0">
              <a:lnSpc>
                <a:spcPct val="115000"/>
              </a:lnSpc>
              <a:spcBef>
                <a:spcPts val="600"/>
              </a:spcBef>
              <a:spcAft>
                <a:spcPts val="0"/>
              </a:spcAft>
              <a:buSzPts val="2000"/>
              <a:buChar char="◦"/>
            </a:pPr>
            <a:r>
              <a:rPr lang="en" sz="2400" dirty="0"/>
              <a:t>Antioxidant activity of </a:t>
            </a:r>
            <a:r>
              <a:rPr lang="en" sz="2400" b="1" dirty="0">
                <a:solidFill>
                  <a:srgbClr val="39C0BA"/>
                </a:solidFill>
              </a:rPr>
              <a:t>flavonoids </a:t>
            </a:r>
            <a:r>
              <a:rPr lang="en" sz="2400" dirty="0"/>
              <a:t>reduce free radical formation and scavenge free radicals</a:t>
            </a:r>
            <a:endParaRPr sz="2400" dirty="0"/>
          </a:p>
          <a:p>
            <a:pPr marL="457200" lvl="0" indent="-355600" rtl="0">
              <a:lnSpc>
                <a:spcPct val="115000"/>
              </a:lnSpc>
              <a:spcBef>
                <a:spcPts val="600"/>
              </a:spcBef>
              <a:spcAft>
                <a:spcPts val="0"/>
              </a:spcAft>
              <a:buSzPts val="2000"/>
              <a:buChar char="◦"/>
            </a:pPr>
            <a:r>
              <a:rPr lang="en" sz="2400" dirty="0"/>
              <a:t>Free radicals are atoms or groups of atoms with an odd number of electrons. </a:t>
            </a:r>
          </a:p>
          <a:p>
            <a:pPr marL="457200" lvl="0" indent="-355600" rtl="0">
              <a:lnSpc>
                <a:spcPct val="115000"/>
              </a:lnSpc>
              <a:spcBef>
                <a:spcPts val="600"/>
              </a:spcBef>
              <a:spcAft>
                <a:spcPts val="0"/>
              </a:spcAft>
              <a:buSzPts val="2000"/>
              <a:buChar char="◦"/>
            </a:pPr>
            <a:r>
              <a:rPr lang="en" sz="2400" dirty="0"/>
              <a:t>These highly reactive radicals cause cells to function poorly or die</a:t>
            </a:r>
            <a:endParaRPr sz="2400" dirty="0"/>
          </a:p>
          <a:p>
            <a:pPr marL="457200" lvl="0" indent="-355600" rtl="0">
              <a:lnSpc>
                <a:spcPct val="115000"/>
              </a:lnSpc>
              <a:spcBef>
                <a:spcPts val="600"/>
              </a:spcBef>
              <a:spcAft>
                <a:spcPts val="0"/>
              </a:spcAft>
              <a:buSzPts val="2000"/>
              <a:buChar char="◦"/>
            </a:pPr>
            <a:r>
              <a:rPr lang="en" sz="2400" dirty="0"/>
              <a:t>The principle micronutrient antioxidants are </a:t>
            </a:r>
            <a:r>
              <a:rPr lang="en-US" sz="2400" dirty="0"/>
              <a:t>v</a:t>
            </a:r>
            <a:r>
              <a:rPr lang="en" sz="2400" dirty="0"/>
              <a:t>itamin E, beta-carotene, and vitamin C</a:t>
            </a:r>
            <a:endParaRPr sz="2400" dirty="0"/>
          </a:p>
          <a:p>
            <a:pPr marL="0" lvl="0" indent="0">
              <a:lnSpc>
                <a:spcPct val="115000"/>
              </a:lnSpc>
              <a:spcBef>
                <a:spcPts val="600"/>
              </a:spcBef>
              <a:spcAft>
                <a:spcPts val="0"/>
              </a:spcAft>
              <a:buNone/>
            </a:pPr>
            <a:endParaRPr sz="2400" dirty="0"/>
          </a:p>
        </p:txBody>
      </p:sp>
      <p:pic>
        <p:nvPicPr>
          <p:cNvPr id="93" name="Google Shape;93;p16"/>
          <p:cNvPicPr preferRelativeResize="0"/>
          <p:nvPr/>
        </p:nvPicPr>
        <p:blipFill rotWithShape="1">
          <a:blip r:embed="rId3">
            <a:alphaModFix/>
          </a:blip>
          <a:srcRect t="14858"/>
          <a:stretch/>
        </p:blipFill>
        <p:spPr>
          <a:xfrm>
            <a:off x="6470879" y="1677471"/>
            <a:ext cx="2607180" cy="2350108"/>
          </a:xfrm>
          <a:prstGeom prst="roundRect">
            <a:avLst>
              <a:gd name="adj" fmla="val 4508"/>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94" name="Google Shape;94;p16"/>
          <p:cNvPicPr preferRelativeResize="0"/>
          <p:nvPr/>
        </p:nvPicPr>
        <p:blipFill>
          <a:blip r:embed="rId4">
            <a:alphaModFix/>
          </a:blip>
          <a:stretch>
            <a:fillRect/>
          </a:stretch>
        </p:blipFill>
        <p:spPr>
          <a:xfrm>
            <a:off x="6157843" y="4308503"/>
            <a:ext cx="2920216" cy="1763757"/>
          </a:xfrm>
          <a:prstGeom prst="rect">
            <a:avLst/>
          </a:prstGeom>
          <a:noFill/>
          <a:ln>
            <a:noFill/>
          </a:ln>
          <a:effectLst>
            <a:glow rad="2286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95" name="Google Shape;95;p16"/>
          <p:cNvSpPr txBox="1">
            <a:spLocks noGrp="1"/>
          </p:cNvSpPr>
          <p:nvPr>
            <p:ph type="body" idx="1"/>
          </p:nvPr>
        </p:nvSpPr>
        <p:spPr>
          <a:xfrm>
            <a:off x="6610443" y="6134916"/>
            <a:ext cx="1704900" cy="628500"/>
          </a:xfrm>
          <a:prstGeom prst="rect">
            <a:avLst/>
          </a:prstGeom>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sz="1800" b="1" dirty="0">
                <a:solidFill>
                  <a:srgbClr val="39C0BA"/>
                </a:solidFill>
              </a:rPr>
              <a:t>Vitamin C</a:t>
            </a:r>
            <a:endParaRPr sz="1800" b="1" dirty="0">
              <a:solidFill>
                <a:srgbClr val="39C0BA"/>
              </a:solidFill>
            </a:endParaRPr>
          </a:p>
          <a:p>
            <a:pPr marL="0" lvl="0" indent="0" rtl="0">
              <a:lnSpc>
                <a:spcPct val="115000"/>
              </a:lnSpc>
              <a:spcBef>
                <a:spcPts val="600"/>
              </a:spcBef>
              <a:spcAft>
                <a:spcPts val="0"/>
              </a:spcAft>
              <a:buNone/>
            </a:pPr>
            <a:endParaRPr sz="1800" dirty="0"/>
          </a:p>
        </p:txBody>
      </p:sp>
      <p:sp>
        <p:nvSpPr>
          <p:cNvPr id="96" name="Google Shape;96;p16"/>
          <p:cNvSpPr txBox="1"/>
          <p:nvPr/>
        </p:nvSpPr>
        <p:spPr>
          <a:xfrm rot="-5400000">
            <a:off x="-1255475" y="2988000"/>
            <a:ext cx="36990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SCIENCE</a:t>
            </a:r>
            <a:endParaRPr sz="3000">
              <a:solidFill>
                <a:srgbClr val="98C0BE"/>
              </a:solidFill>
              <a:latin typeface="Muli"/>
              <a:ea typeface="Muli"/>
              <a:cs typeface="Muli"/>
              <a:sym typeface="Muli"/>
            </a:endParaRPr>
          </a:p>
        </p:txBody>
      </p:sp>
      <p:pic>
        <p:nvPicPr>
          <p:cNvPr id="8" name="Google Shape;62;p12">
            <a:extLst>
              <a:ext uri="{FF2B5EF4-FFF2-40B4-BE49-F238E27FC236}">
                <a16:creationId xmlns:a16="http://schemas.microsoft.com/office/drawing/2014/main" id="{3612E789-8AAA-4DC5-8EEB-25E981291F62}"/>
              </a:ext>
            </a:extLst>
          </p:cNvPr>
          <p:cNvPicPr preferRelativeResize="0"/>
          <p:nvPr/>
        </p:nvPicPr>
        <p:blipFill>
          <a:blip r:embed="rId5">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7" name="Google Shape;137;p20"/>
          <p:cNvSpPr txBox="1">
            <a:spLocks noGrp="1"/>
          </p:cNvSpPr>
          <p:nvPr>
            <p:ph type="title" idx="4294967295"/>
          </p:nvPr>
        </p:nvSpPr>
        <p:spPr>
          <a:xfrm>
            <a:off x="1114835" y="554872"/>
            <a:ext cx="8029165" cy="695264"/>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Collect Nutrition Data</a:t>
            </a:r>
            <a:endParaRPr sz="3600" b="1" dirty="0"/>
          </a:p>
        </p:txBody>
      </p:sp>
      <p:sp>
        <p:nvSpPr>
          <p:cNvPr id="138" name="Google Shape;138;p20"/>
          <p:cNvSpPr txBox="1">
            <a:spLocks noGrp="1"/>
          </p:cNvSpPr>
          <p:nvPr>
            <p:ph type="body" idx="1"/>
          </p:nvPr>
        </p:nvSpPr>
        <p:spPr>
          <a:xfrm>
            <a:off x="834590" y="4431257"/>
            <a:ext cx="8229600" cy="2320600"/>
          </a:xfrm>
          <a:prstGeom prst="rect">
            <a:avLst/>
          </a:prstGeom>
        </p:spPr>
        <p:txBody>
          <a:bodyPr spcFirstLastPara="1" wrap="square" lIns="91425" tIns="91425" rIns="91425" bIns="91425" anchor="t" anchorCtr="0">
            <a:noAutofit/>
          </a:bodyPr>
          <a:lstStyle/>
          <a:p>
            <a:pPr marL="457200" lvl="0" indent="-336550" algn="just" rtl="0">
              <a:lnSpc>
                <a:spcPct val="115000"/>
              </a:lnSpc>
              <a:spcBef>
                <a:spcPts val="600"/>
              </a:spcBef>
              <a:spcAft>
                <a:spcPts val="0"/>
              </a:spcAft>
              <a:buSzPts val="1700"/>
              <a:buChar char="◦"/>
            </a:pPr>
            <a:r>
              <a:rPr lang="en-US" sz="2400" dirty="0"/>
              <a:t>F</a:t>
            </a:r>
            <a:r>
              <a:rPr lang="en" sz="2400" dirty="0"/>
              <a:t>ocus on </a:t>
            </a:r>
            <a:r>
              <a:rPr lang="en-US" sz="2400" dirty="0"/>
              <a:t>Starbucks’</a:t>
            </a:r>
            <a:r>
              <a:rPr lang="en" sz="2400" dirty="0"/>
              <a:t> most popular ones: </a:t>
            </a:r>
            <a:r>
              <a:rPr lang="en" sz="2400" b="1" dirty="0"/>
              <a:t>Espressos</a:t>
            </a:r>
            <a:r>
              <a:rPr lang="en" sz="2400" dirty="0"/>
              <a:t>, </a:t>
            </a:r>
            <a:r>
              <a:rPr lang="en" sz="2400" b="1" dirty="0"/>
              <a:t>Frappuccinos</a:t>
            </a:r>
            <a:r>
              <a:rPr lang="en" sz="2400" dirty="0"/>
              <a:t>, </a:t>
            </a:r>
            <a:r>
              <a:rPr lang="en" sz="2400" b="1" dirty="0"/>
              <a:t>Freshly Brewed Coffee</a:t>
            </a:r>
            <a:r>
              <a:rPr lang="en" sz="2400" dirty="0"/>
              <a:t>, </a:t>
            </a:r>
            <a:r>
              <a:rPr lang="en" sz="2400" b="1" dirty="0"/>
              <a:t>Cold Brew </a:t>
            </a:r>
            <a:r>
              <a:rPr lang="en" sz="2400" dirty="0"/>
              <a:t>and </a:t>
            </a:r>
            <a:r>
              <a:rPr lang="en" sz="2400" b="1" dirty="0"/>
              <a:t>Iced Coffees</a:t>
            </a:r>
            <a:r>
              <a:rPr lang="en" sz="2400" dirty="0"/>
              <a:t>, </a:t>
            </a:r>
            <a:r>
              <a:rPr lang="en" sz="2400" b="1" dirty="0"/>
              <a:t>Refreshers</a:t>
            </a:r>
            <a:r>
              <a:rPr lang="en" sz="2400" dirty="0"/>
              <a:t>, and </a:t>
            </a:r>
            <a:r>
              <a:rPr lang="en" sz="2400" b="1" dirty="0"/>
              <a:t>Tea</a:t>
            </a:r>
            <a:endParaRPr sz="2400" b="1" dirty="0"/>
          </a:p>
          <a:p>
            <a:pPr marL="457200" lvl="0" indent="-342900" algn="just" rtl="0">
              <a:lnSpc>
                <a:spcPct val="115000"/>
              </a:lnSpc>
              <a:spcBef>
                <a:spcPts val="600"/>
              </a:spcBef>
              <a:spcAft>
                <a:spcPts val="0"/>
              </a:spcAft>
              <a:buSzPts val="1800"/>
              <a:buChar char="◦"/>
            </a:pPr>
            <a:r>
              <a:rPr lang="en-US" sz="2400" dirty="0"/>
              <a:t>Record nutrition information of each product </a:t>
            </a:r>
            <a:endParaRPr sz="2400" dirty="0"/>
          </a:p>
          <a:p>
            <a:pPr marL="0" lvl="0" indent="0" algn="just" rtl="0">
              <a:lnSpc>
                <a:spcPct val="115000"/>
              </a:lnSpc>
              <a:spcBef>
                <a:spcPts val="600"/>
              </a:spcBef>
              <a:spcAft>
                <a:spcPts val="0"/>
              </a:spcAft>
              <a:buNone/>
            </a:pPr>
            <a:endParaRPr sz="2400" dirty="0"/>
          </a:p>
        </p:txBody>
      </p:sp>
      <p:grpSp>
        <p:nvGrpSpPr>
          <p:cNvPr id="139" name="Google Shape;139;p20"/>
          <p:cNvGrpSpPr/>
          <p:nvPr/>
        </p:nvGrpSpPr>
        <p:grpSpPr>
          <a:xfrm>
            <a:off x="1014617" y="1575022"/>
            <a:ext cx="8029165" cy="2793300"/>
            <a:chOff x="925013" y="1164450"/>
            <a:chExt cx="8029165" cy="2793300"/>
          </a:xfrm>
        </p:grpSpPr>
        <p:pic>
          <p:nvPicPr>
            <p:cNvPr id="140" name="Google Shape;140;p20"/>
            <p:cNvPicPr preferRelativeResize="0"/>
            <p:nvPr/>
          </p:nvPicPr>
          <p:blipFill>
            <a:blip r:embed="rId3">
              <a:alphaModFix/>
            </a:blip>
            <a:stretch>
              <a:fillRect/>
            </a:stretch>
          </p:blipFill>
          <p:spPr>
            <a:xfrm>
              <a:off x="925013" y="1164450"/>
              <a:ext cx="8029165" cy="2793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1" name="Google Shape;141;p20"/>
            <p:cNvSpPr txBox="1"/>
            <p:nvPr/>
          </p:nvSpPr>
          <p:spPr>
            <a:xfrm>
              <a:off x="1669075" y="1266950"/>
              <a:ext cx="221100" cy="245700"/>
            </a:xfrm>
            <a:prstGeom prst="round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solidFill>
                    <a:schemeClr val="accent5"/>
                  </a:solidFill>
                  <a:latin typeface="Quicksand" panose="020B0604020202020204" charset="0"/>
                </a:rPr>
                <a:t>1</a:t>
              </a:r>
              <a:endParaRPr>
                <a:solidFill>
                  <a:schemeClr val="accent5"/>
                </a:solidFill>
                <a:latin typeface="Quicksand" panose="020B0604020202020204" charset="0"/>
              </a:endParaRPr>
            </a:p>
          </p:txBody>
        </p:sp>
        <p:sp>
          <p:nvSpPr>
            <p:cNvPr id="142" name="Google Shape;142;p20"/>
            <p:cNvSpPr txBox="1"/>
            <p:nvPr/>
          </p:nvSpPr>
          <p:spPr>
            <a:xfrm>
              <a:off x="29644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dirty="0">
                  <a:solidFill>
                    <a:schemeClr val="accent5"/>
                  </a:solidFill>
                  <a:latin typeface="Quicksand" panose="020B0604020202020204" charset="0"/>
                </a:rPr>
                <a:t>2</a:t>
              </a:r>
              <a:endParaRPr dirty="0">
                <a:solidFill>
                  <a:schemeClr val="accent5"/>
                </a:solidFill>
                <a:latin typeface="Quicksand" panose="020B0604020202020204" charset="0"/>
              </a:endParaRPr>
            </a:p>
          </p:txBody>
        </p:sp>
        <p:sp>
          <p:nvSpPr>
            <p:cNvPr id="143" name="Google Shape;143;p20"/>
            <p:cNvSpPr txBox="1"/>
            <p:nvPr/>
          </p:nvSpPr>
          <p:spPr>
            <a:xfrm>
              <a:off x="43360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3</a:t>
              </a:r>
              <a:endParaRPr>
                <a:solidFill>
                  <a:schemeClr val="accent5"/>
                </a:solidFill>
                <a:latin typeface="Quicksand" panose="020B0604020202020204" charset="0"/>
              </a:endParaRPr>
            </a:p>
          </p:txBody>
        </p:sp>
        <p:sp>
          <p:nvSpPr>
            <p:cNvPr id="144" name="Google Shape;144;p20"/>
            <p:cNvSpPr txBox="1"/>
            <p:nvPr/>
          </p:nvSpPr>
          <p:spPr>
            <a:xfrm>
              <a:off x="5707675" y="1266950"/>
              <a:ext cx="221100" cy="245700"/>
            </a:xfrm>
            <a:prstGeom prst="round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solidFill>
                    <a:schemeClr val="accent5"/>
                  </a:solidFill>
                  <a:latin typeface="Quicksand" panose="020B0604020202020204" charset="0"/>
                </a:rPr>
                <a:t>4</a:t>
              </a:r>
              <a:endParaRPr>
                <a:solidFill>
                  <a:schemeClr val="accent5"/>
                </a:solidFill>
                <a:latin typeface="Quicksand" panose="020B0604020202020204" charset="0"/>
              </a:endParaRPr>
            </a:p>
            <a:p>
              <a:pPr marL="0" lvl="0" indent="0" rtl="0">
                <a:spcBef>
                  <a:spcPts val="0"/>
                </a:spcBef>
                <a:spcAft>
                  <a:spcPts val="0"/>
                </a:spcAft>
                <a:buNone/>
              </a:pPr>
              <a:endParaRPr>
                <a:solidFill>
                  <a:schemeClr val="accent5"/>
                </a:solidFill>
                <a:latin typeface="Quicksand" panose="020B0604020202020204" charset="0"/>
              </a:endParaRPr>
            </a:p>
          </p:txBody>
        </p:sp>
        <p:sp>
          <p:nvSpPr>
            <p:cNvPr id="145" name="Google Shape;145;p20"/>
            <p:cNvSpPr txBox="1"/>
            <p:nvPr/>
          </p:nvSpPr>
          <p:spPr>
            <a:xfrm>
              <a:off x="1669075" y="258940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7</a:t>
              </a:r>
              <a:endParaRPr>
                <a:solidFill>
                  <a:schemeClr val="accent5"/>
                </a:solidFill>
                <a:latin typeface="Quicksand" panose="020B0604020202020204" charset="0"/>
              </a:endParaRPr>
            </a:p>
          </p:txBody>
        </p:sp>
        <p:sp>
          <p:nvSpPr>
            <p:cNvPr id="146" name="Google Shape;146;p20"/>
            <p:cNvSpPr txBox="1"/>
            <p:nvPr/>
          </p:nvSpPr>
          <p:spPr>
            <a:xfrm>
              <a:off x="3040675" y="258940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8</a:t>
              </a:r>
              <a:endParaRPr>
                <a:solidFill>
                  <a:schemeClr val="accent5"/>
                </a:solidFill>
                <a:latin typeface="Quicksand" panose="020B0604020202020204" charset="0"/>
              </a:endParaRPr>
            </a:p>
          </p:txBody>
        </p:sp>
        <p:sp>
          <p:nvSpPr>
            <p:cNvPr id="147" name="Google Shape;147;p20"/>
            <p:cNvSpPr txBox="1"/>
            <p:nvPr/>
          </p:nvSpPr>
          <p:spPr>
            <a:xfrm>
              <a:off x="4412275" y="258940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9</a:t>
              </a:r>
              <a:endParaRPr>
                <a:solidFill>
                  <a:schemeClr val="accent5"/>
                </a:solidFill>
                <a:latin typeface="Quicksand" panose="020B0604020202020204" charset="0"/>
              </a:endParaRPr>
            </a:p>
          </p:txBody>
        </p:sp>
        <p:sp>
          <p:nvSpPr>
            <p:cNvPr id="148" name="Google Shape;148;p20"/>
            <p:cNvSpPr txBox="1"/>
            <p:nvPr/>
          </p:nvSpPr>
          <p:spPr>
            <a:xfrm>
              <a:off x="5707675" y="2589400"/>
              <a:ext cx="6537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10</a:t>
              </a:r>
              <a:endParaRPr>
                <a:solidFill>
                  <a:schemeClr val="accent5"/>
                </a:solidFill>
                <a:latin typeface="Quicksand" panose="020B0604020202020204" charset="0"/>
              </a:endParaRPr>
            </a:p>
          </p:txBody>
        </p:sp>
        <p:sp>
          <p:nvSpPr>
            <p:cNvPr id="149" name="Google Shape;149;p20"/>
            <p:cNvSpPr txBox="1"/>
            <p:nvPr/>
          </p:nvSpPr>
          <p:spPr>
            <a:xfrm>
              <a:off x="7079275" y="2589400"/>
              <a:ext cx="425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11</a:t>
              </a:r>
              <a:endParaRPr>
                <a:solidFill>
                  <a:schemeClr val="accent5"/>
                </a:solidFill>
                <a:latin typeface="Quicksand" panose="020B0604020202020204" charset="0"/>
              </a:endParaRPr>
            </a:p>
          </p:txBody>
        </p:sp>
        <p:sp>
          <p:nvSpPr>
            <p:cNvPr id="150" name="Google Shape;150;p20"/>
            <p:cNvSpPr txBox="1"/>
            <p:nvPr/>
          </p:nvSpPr>
          <p:spPr>
            <a:xfrm>
              <a:off x="8450875" y="2589400"/>
              <a:ext cx="425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12</a:t>
              </a:r>
              <a:endParaRPr>
                <a:solidFill>
                  <a:schemeClr val="accent5"/>
                </a:solidFill>
                <a:latin typeface="Quicksand" panose="020B0604020202020204" charset="0"/>
              </a:endParaRPr>
            </a:p>
          </p:txBody>
        </p:sp>
        <p:sp>
          <p:nvSpPr>
            <p:cNvPr id="151" name="Google Shape;151;p20"/>
            <p:cNvSpPr txBox="1"/>
            <p:nvPr/>
          </p:nvSpPr>
          <p:spPr>
            <a:xfrm>
              <a:off x="70792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5</a:t>
              </a:r>
              <a:endParaRPr>
                <a:solidFill>
                  <a:schemeClr val="accent5"/>
                </a:solidFill>
                <a:latin typeface="Quicksand" panose="020B0604020202020204" charset="0"/>
              </a:endParaRPr>
            </a:p>
          </p:txBody>
        </p:sp>
        <p:sp>
          <p:nvSpPr>
            <p:cNvPr id="152" name="Google Shape;152;p20"/>
            <p:cNvSpPr txBox="1"/>
            <p:nvPr/>
          </p:nvSpPr>
          <p:spPr>
            <a:xfrm>
              <a:off x="8527075" y="1266950"/>
              <a:ext cx="221100" cy="245700"/>
            </a:xfrm>
            <a:prstGeom prst="round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solidFill>
                    <a:schemeClr val="accent5"/>
                  </a:solidFill>
                  <a:latin typeface="Quicksand" panose="020B0604020202020204" charset="0"/>
                </a:rPr>
                <a:t>6</a:t>
              </a:r>
              <a:endParaRPr>
                <a:solidFill>
                  <a:schemeClr val="accent5"/>
                </a:solidFill>
                <a:latin typeface="Quicksand" panose="020B0604020202020204" charset="0"/>
              </a:endParaRPr>
            </a:p>
          </p:txBody>
        </p:sp>
      </p:grpSp>
      <p:sp>
        <p:nvSpPr>
          <p:cNvPr id="153" name="Google Shape;153;p20"/>
          <p:cNvSpPr txBox="1"/>
          <p:nvPr/>
        </p:nvSpPr>
        <p:spPr>
          <a:xfrm rot="-5400000">
            <a:off x="-2611175" y="2860100"/>
            <a:ext cx="64104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TECHNOLOGY/  ENGINEERING</a:t>
            </a:r>
            <a:endParaRPr sz="3000">
              <a:solidFill>
                <a:srgbClr val="98C0BE"/>
              </a:solidFill>
              <a:latin typeface="Muli"/>
              <a:ea typeface="Muli"/>
              <a:cs typeface="Muli"/>
              <a:sym typeface="Muli"/>
            </a:endParaRPr>
          </a:p>
        </p:txBody>
      </p:sp>
      <p:pic>
        <p:nvPicPr>
          <p:cNvPr id="27" name="Google Shape;62;p12">
            <a:extLst>
              <a:ext uri="{FF2B5EF4-FFF2-40B4-BE49-F238E27FC236}">
                <a16:creationId xmlns:a16="http://schemas.microsoft.com/office/drawing/2014/main" id="{D49239EF-8190-4370-AC55-984EB1D2503D}"/>
              </a:ext>
            </a:extLst>
          </p:cNvPr>
          <p:cNvPicPr preferRelativeResize="0"/>
          <p:nvPr/>
        </p:nvPicPr>
        <p:blipFill>
          <a:blip r:embed="rId4">
            <a:alphaModFix/>
          </a:blip>
          <a:stretch>
            <a:fillRect/>
          </a:stretch>
        </p:blipFill>
        <p:spPr>
          <a:xfrm>
            <a:off x="7390569" y="15893"/>
            <a:ext cx="1741750" cy="1741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Shape 135"/>
        <p:cNvGrpSpPr/>
        <p:nvPr/>
      </p:nvGrpSpPr>
      <p:grpSpPr>
        <a:xfrm>
          <a:off x="0" y="0"/>
          <a:ext cx="0" cy="0"/>
          <a:chOff x="0" y="0"/>
          <a:chExt cx="0" cy="0"/>
        </a:xfrm>
      </p:grpSpPr>
      <p:sp>
        <p:nvSpPr>
          <p:cNvPr id="137" name="Google Shape;137;p20"/>
          <p:cNvSpPr txBox="1">
            <a:spLocks noGrp="1"/>
          </p:cNvSpPr>
          <p:nvPr>
            <p:ph type="title" idx="4294967295"/>
          </p:nvPr>
        </p:nvSpPr>
        <p:spPr>
          <a:xfrm>
            <a:off x="1035025" y="125117"/>
            <a:ext cx="8029165" cy="695264"/>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Collect Nutrition Data</a:t>
            </a:r>
            <a:endParaRPr sz="3600" b="1" dirty="0"/>
          </a:p>
        </p:txBody>
      </p:sp>
      <p:sp>
        <p:nvSpPr>
          <p:cNvPr id="153" name="Google Shape;153;p20"/>
          <p:cNvSpPr txBox="1"/>
          <p:nvPr/>
        </p:nvSpPr>
        <p:spPr>
          <a:xfrm rot="-5400000">
            <a:off x="-2611175" y="2860100"/>
            <a:ext cx="64104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TECHNOLOGY/  ENGINEERING</a:t>
            </a:r>
            <a:endParaRPr sz="3000">
              <a:solidFill>
                <a:srgbClr val="98C0BE"/>
              </a:solidFill>
              <a:latin typeface="Muli"/>
              <a:ea typeface="Muli"/>
              <a:cs typeface="Muli"/>
              <a:sym typeface="Muli"/>
            </a:endParaRPr>
          </a:p>
        </p:txBody>
      </p:sp>
      <p:sp>
        <p:nvSpPr>
          <p:cNvPr id="138" name="Google Shape;138;p20"/>
          <p:cNvSpPr txBox="1">
            <a:spLocks noGrp="1"/>
          </p:cNvSpPr>
          <p:nvPr>
            <p:ph type="body" idx="1"/>
          </p:nvPr>
        </p:nvSpPr>
        <p:spPr>
          <a:xfrm>
            <a:off x="1103153" y="4713012"/>
            <a:ext cx="5430381" cy="1533963"/>
          </a:xfrm>
          <a:prstGeom prst="rect">
            <a:avLst/>
          </a:prstGeom>
        </p:spPr>
        <p:txBody>
          <a:bodyPr spcFirstLastPara="1" wrap="square" lIns="91425" tIns="91425" rIns="91425" bIns="91425" anchor="t" anchorCtr="0">
            <a:noAutofit/>
          </a:bodyPr>
          <a:lstStyle/>
          <a:p>
            <a:pPr marL="457200" lvl="0" indent="-336550" rtl="0">
              <a:lnSpc>
                <a:spcPct val="115000"/>
              </a:lnSpc>
              <a:spcBef>
                <a:spcPts val="600"/>
              </a:spcBef>
              <a:spcAft>
                <a:spcPts val="0"/>
              </a:spcAft>
              <a:buSzPts val="1700"/>
              <a:buChar char="◦"/>
            </a:pPr>
            <a:r>
              <a:rPr lang="en-US" sz="2400" dirty="0"/>
              <a:t>Take stratified random sample within Drink Categories.</a:t>
            </a:r>
          </a:p>
          <a:p>
            <a:pPr marL="457200" lvl="0" indent="-336550" rtl="0">
              <a:lnSpc>
                <a:spcPct val="115000"/>
              </a:lnSpc>
              <a:spcBef>
                <a:spcPts val="600"/>
              </a:spcBef>
              <a:spcAft>
                <a:spcPts val="0"/>
              </a:spcAft>
              <a:buSzPts val="1700"/>
              <a:buChar char="◦"/>
            </a:pPr>
            <a:r>
              <a:rPr lang="en-US" sz="2400" dirty="0"/>
              <a:t>Record nutrition factors. </a:t>
            </a:r>
            <a:endParaRPr sz="2400" dirty="0"/>
          </a:p>
        </p:txBody>
      </p:sp>
      <p:pic>
        <p:nvPicPr>
          <p:cNvPr id="21" name="Picture 12" descr="https://lh4.googleusercontent.com/QSQJD6OwQp01pTx7-4ql29QpKTPUYZ1K3c-ooP9_r2pMyX2aSSauCTLnGXx1gInBQU4P9jT5lgDfhYcBmVj-xZrTHvlkqWbF41U15BuDnS_-sWIlxRqya8jEfb9_53YYthT5adp_Nn0">
            <a:extLst>
              <a:ext uri="{FF2B5EF4-FFF2-40B4-BE49-F238E27FC236}">
                <a16:creationId xmlns:a16="http://schemas.microsoft.com/office/drawing/2014/main" id="{61C05D3F-4147-49C0-827E-BBCC16C5375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64772" y="5226594"/>
            <a:ext cx="2226203" cy="1298713"/>
          </a:xfrm>
          <a:prstGeom prst="rect">
            <a:avLst/>
          </a:prstGeom>
          <a:solidFill>
            <a:schemeClr val="bg1"/>
          </a:solidFill>
          <a:extLst/>
        </p:spPr>
      </p:pic>
      <p:pic>
        <p:nvPicPr>
          <p:cNvPr id="22" name="Picture 21">
            <a:extLst>
              <a:ext uri="{FF2B5EF4-FFF2-40B4-BE49-F238E27FC236}">
                <a16:creationId xmlns:a16="http://schemas.microsoft.com/office/drawing/2014/main" id="{DAE9B9B3-8FA7-4B7D-A62E-58AD6F9B57F4}"/>
              </a:ext>
            </a:extLst>
          </p:cNvPr>
          <p:cNvPicPr>
            <a:picLocks noChangeAspect="1"/>
          </p:cNvPicPr>
          <p:nvPr/>
        </p:nvPicPr>
        <p:blipFill>
          <a:blip r:embed="rId4"/>
          <a:stretch>
            <a:fillRect/>
          </a:stretch>
        </p:blipFill>
        <p:spPr>
          <a:xfrm>
            <a:off x="1035025" y="773911"/>
            <a:ext cx="7669995" cy="3953038"/>
          </a:xfrm>
          <a:prstGeom prst="rect">
            <a:avLst/>
          </a:prstGeom>
        </p:spPr>
      </p:pic>
      <p:pic>
        <p:nvPicPr>
          <p:cNvPr id="27" name="Google Shape;62;p12">
            <a:extLst>
              <a:ext uri="{FF2B5EF4-FFF2-40B4-BE49-F238E27FC236}">
                <a16:creationId xmlns:a16="http://schemas.microsoft.com/office/drawing/2014/main" id="{D49239EF-8190-4370-AC55-984EB1D2503D}"/>
              </a:ext>
            </a:extLst>
          </p:cNvPr>
          <p:cNvPicPr preferRelativeResize="0"/>
          <p:nvPr/>
        </p:nvPicPr>
        <p:blipFill>
          <a:blip r:embed="rId5">
            <a:alphaModFix/>
          </a:blip>
          <a:stretch>
            <a:fillRect/>
          </a:stretch>
        </p:blipFill>
        <p:spPr>
          <a:xfrm>
            <a:off x="7350917" y="2558125"/>
            <a:ext cx="1741750" cy="1741750"/>
          </a:xfrm>
          <a:prstGeom prst="rect">
            <a:avLst/>
          </a:prstGeom>
          <a:noFill/>
          <a:ln>
            <a:noFill/>
          </a:ln>
        </p:spPr>
      </p:pic>
    </p:spTree>
    <p:extLst>
      <p:ext uri="{BB962C8B-B14F-4D97-AF65-F5344CB8AC3E}">
        <p14:creationId xmlns:p14="http://schemas.microsoft.com/office/powerpoint/2010/main" val="4102602205"/>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1"/>
          <p:cNvSpPr txBox="1">
            <a:spLocks noGrp="1"/>
          </p:cNvSpPr>
          <p:nvPr>
            <p:ph type="title" idx="4294967295"/>
          </p:nvPr>
        </p:nvSpPr>
        <p:spPr>
          <a:xfrm>
            <a:off x="1143000" y="559173"/>
            <a:ext cx="6858000" cy="655189"/>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3600" b="1" dirty="0"/>
              <a:t>Science Health Index</a:t>
            </a:r>
            <a:endParaRPr sz="3600" b="1" dirty="0"/>
          </a:p>
        </p:txBody>
      </p:sp>
      <p:sp>
        <p:nvSpPr>
          <p:cNvPr id="166" name="Google Shape;166;p21"/>
          <p:cNvSpPr txBox="1">
            <a:spLocks noGrp="1"/>
          </p:cNvSpPr>
          <p:nvPr>
            <p:ph type="body" idx="4294967295"/>
          </p:nvPr>
        </p:nvSpPr>
        <p:spPr>
          <a:xfrm>
            <a:off x="992040" y="1425707"/>
            <a:ext cx="7951935" cy="5314800"/>
          </a:xfrm>
          <a:prstGeom prst="rect">
            <a:avLst/>
          </a:prstGeom>
        </p:spPr>
        <p:txBody>
          <a:bodyPr spcFirstLastPara="1" wrap="square" lIns="91425" tIns="91425" rIns="91425" bIns="91425" anchor="t" anchorCtr="0">
            <a:noAutofit/>
          </a:bodyPr>
          <a:lstStyle/>
          <a:p>
            <a:pPr marL="88900" lvl="0" indent="0" rtl="0">
              <a:lnSpc>
                <a:spcPct val="115000"/>
              </a:lnSpc>
              <a:spcBef>
                <a:spcPts val="600"/>
              </a:spcBef>
              <a:spcAft>
                <a:spcPts val="0"/>
              </a:spcAft>
              <a:buSzPts val="2200"/>
              <a:buNone/>
            </a:pPr>
            <a:r>
              <a:rPr lang="en" sz="2400" dirty="0"/>
              <a:t>A </a:t>
            </a:r>
            <a:r>
              <a:rPr lang="en-US" sz="2400" b="1" u="sng" dirty="0">
                <a:solidFill>
                  <a:srgbClr val="43E2DA"/>
                </a:solidFill>
              </a:rPr>
              <a:t>Science- H</a:t>
            </a:r>
            <a:r>
              <a:rPr lang="en" sz="2400" b="1" u="sng" dirty="0">
                <a:solidFill>
                  <a:srgbClr val="43E2DA"/>
                </a:solidFill>
              </a:rPr>
              <a:t>ealth </a:t>
            </a:r>
            <a:r>
              <a:rPr lang="en-US" sz="2400" b="1" u="sng" dirty="0">
                <a:solidFill>
                  <a:srgbClr val="43E2DA"/>
                </a:solidFill>
              </a:rPr>
              <a:t>I</a:t>
            </a:r>
            <a:r>
              <a:rPr lang="en" sz="2400" b="1" u="sng" dirty="0">
                <a:solidFill>
                  <a:srgbClr val="43E2DA"/>
                </a:solidFill>
              </a:rPr>
              <a:t>ndex </a:t>
            </a:r>
            <a:r>
              <a:rPr lang="en" sz="2400" dirty="0"/>
              <a:t>was developed on the basis of each of the input variables from the dataset, taking into account the </a:t>
            </a:r>
            <a:r>
              <a:rPr lang="en-US" sz="2400" b="1" dirty="0">
                <a:solidFill>
                  <a:srgbClr val="43E2DA"/>
                </a:solidFill>
              </a:rPr>
              <a:t>S</a:t>
            </a:r>
            <a:r>
              <a:rPr lang="en" sz="2400" b="1" dirty="0">
                <a:solidFill>
                  <a:srgbClr val="43E2DA"/>
                </a:solidFill>
              </a:rPr>
              <a:t>cientific </a:t>
            </a:r>
            <a:r>
              <a:rPr lang="en-US" sz="2400" b="1" dirty="0">
                <a:solidFill>
                  <a:srgbClr val="43E2DA"/>
                </a:solidFill>
              </a:rPr>
              <a:t>R</a:t>
            </a:r>
            <a:r>
              <a:rPr lang="en" sz="2400" b="1" dirty="0">
                <a:solidFill>
                  <a:srgbClr val="43E2DA"/>
                </a:solidFill>
              </a:rPr>
              <a:t>esearch</a:t>
            </a:r>
            <a:r>
              <a:rPr lang="en" sz="2400" dirty="0"/>
              <a:t> and applying </a:t>
            </a:r>
            <a:r>
              <a:rPr lang="en" sz="2400" b="1" dirty="0">
                <a:solidFill>
                  <a:srgbClr val="43E2DA"/>
                </a:solidFill>
              </a:rPr>
              <a:t>weighting coefficients</a:t>
            </a:r>
            <a:r>
              <a:rPr lang="en" sz="2400" dirty="0"/>
              <a:t> with a positive or negative sign depending on whether detrimental to (negative) heart disease prevention.</a:t>
            </a:r>
            <a:endParaRPr sz="2000" dirty="0"/>
          </a:p>
          <a:p>
            <a:pPr marL="0" lvl="0" indent="0" rtl="0">
              <a:lnSpc>
                <a:spcPct val="115000"/>
              </a:lnSpc>
              <a:spcBef>
                <a:spcPts val="600"/>
              </a:spcBef>
              <a:spcAft>
                <a:spcPts val="0"/>
              </a:spcAft>
              <a:buNone/>
            </a:pPr>
            <a:r>
              <a:rPr lang="en-US" sz="2400" b="1" dirty="0"/>
              <a:t>Science-</a:t>
            </a:r>
            <a:r>
              <a:rPr lang="en" sz="2400" b="1" dirty="0"/>
              <a:t>Health Index =-2 * Calories + -2 * "Total Fat (g)" + -2 *  "Saturated Fat (g)" + -2 *"Cholesterol (mg)" + -2 * "Sodium (mg)" + -1 *"Total Carbohydrates (g)" ) + 2 * "Dietary Fiber (g)" + -2 *"Sugars (g)" ) + 1 * "Protein (g)"  + 2 * "Caffeine (mg)" </a:t>
            </a:r>
            <a:endParaRPr sz="2400" b="1" dirty="0"/>
          </a:p>
        </p:txBody>
      </p:sp>
      <p:sp>
        <p:nvSpPr>
          <p:cNvPr id="167" name="Google Shape;167;p21"/>
          <p:cNvSpPr txBox="1"/>
          <p:nvPr/>
        </p:nvSpPr>
        <p:spPr>
          <a:xfrm rot="-5400000">
            <a:off x="-1255475" y="2988000"/>
            <a:ext cx="3699000" cy="882000"/>
          </a:xfrm>
          <a:prstGeom prst="rect">
            <a:avLst/>
          </a:prstGeom>
          <a:noFill/>
          <a:ln>
            <a:noFill/>
          </a:ln>
          <a:effectLst>
            <a:outerShdw blurRad="57150" dist="19050" dir="5400000" algn="bl" rotWithShape="0">
              <a:srgbClr val="000000">
                <a:alpha val="51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rgbClr val="98C0BE"/>
                </a:solidFill>
                <a:latin typeface="Muli"/>
                <a:ea typeface="Muli"/>
                <a:cs typeface="Muli"/>
                <a:sym typeface="Muli"/>
              </a:rPr>
              <a:t>ENGINEERING</a:t>
            </a:r>
            <a:endParaRPr sz="3000">
              <a:solidFill>
                <a:srgbClr val="98C0BE"/>
              </a:solidFill>
              <a:latin typeface="Muli"/>
              <a:ea typeface="Muli"/>
              <a:cs typeface="Muli"/>
              <a:sym typeface="Muli"/>
            </a:endParaRPr>
          </a:p>
        </p:txBody>
      </p:sp>
      <p:pic>
        <p:nvPicPr>
          <p:cNvPr id="5" name="Google Shape;62;p12">
            <a:extLst>
              <a:ext uri="{FF2B5EF4-FFF2-40B4-BE49-F238E27FC236}">
                <a16:creationId xmlns:a16="http://schemas.microsoft.com/office/drawing/2014/main" id="{A947B8AD-56F4-425F-B8E6-07C5F7682845}"/>
              </a:ext>
            </a:extLst>
          </p:cNvPr>
          <p:cNvPicPr preferRelativeResize="0"/>
          <p:nvPr/>
        </p:nvPicPr>
        <p:blipFill>
          <a:blip r:embed="rId3">
            <a:alphaModFix/>
          </a:blip>
          <a:stretch>
            <a:fillRect/>
          </a:stretch>
        </p:blipFill>
        <p:spPr>
          <a:xfrm>
            <a:off x="7390569" y="15893"/>
            <a:ext cx="1741750" cy="1741750"/>
          </a:xfrm>
          <a:prstGeom prst="rect">
            <a:avLst/>
          </a:prstGeom>
          <a:noFill/>
          <a:ln>
            <a:noFill/>
          </a:ln>
        </p:spPr>
      </p:pic>
    </p:spTree>
  </p:cSld>
  <p:clrMapOvr>
    <a:masterClrMapping/>
  </p:clrMapOvr>
</p:sld>
</file>

<file path=ppt/theme/theme1.xml><?xml version="1.0" encoding="utf-8"?>
<a:theme xmlns:a="http://schemas.openxmlformats.org/drawingml/2006/main" name="Eleano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16060</TotalTime>
  <Words>1745</Words>
  <Application>Microsoft Office PowerPoint</Application>
  <PresentationFormat>On-screen Show (4:3)</PresentationFormat>
  <Paragraphs>172</Paragraphs>
  <Slides>27</Slides>
  <Notes>16</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Muli</vt:lpstr>
      <vt:lpstr>Quicksand</vt:lpstr>
      <vt:lpstr>Arial</vt:lpstr>
      <vt:lpstr>Eleanor template</vt:lpstr>
      <vt:lpstr>Application of JMP(R) Data Mining and Multivariate Analysis Tools in Coffee/Tea Health (2019-US-30MP-197)  Featuring PCA-based analysis on Starbucks Coffee/Tea Drinks  Patrick Giuliano, Morill Learning Center Mason Chen, Stanford OHS Anna Wu, UCLA Dept of Psychology/Neuroscience  2018 IEOM Paris, P.2278-2288 2019 STEAMS Competition 2nd Place Accepted by 2019 ASA SDSS Conference Oral Presentation Accepted by 2019 JMP Discovery Conference Tucson</vt:lpstr>
      <vt:lpstr>Project Objectives</vt:lpstr>
      <vt:lpstr>STEAMS Aspect</vt:lpstr>
      <vt:lpstr>PowerPoint Presentation</vt:lpstr>
      <vt:lpstr>PowerPoint Presentation</vt:lpstr>
      <vt:lpstr>Flavonoids &amp; Antioxidants</vt:lpstr>
      <vt:lpstr>Collect Nutrition Data</vt:lpstr>
      <vt:lpstr>Collect Nutrition Data</vt:lpstr>
      <vt:lpstr>Science Health Index</vt:lpstr>
      <vt:lpstr>Linear Algebra &amp; Machine Learning</vt:lpstr>
      <vt:lpstr>Eigenvalues &amp; Eigenvectors</vt:lpstr>
      <vt:lpstr>Principal Components Analysis</vt:lpstr>
      <vt:lpstr>JMP PCA Results</vt:lpstr>
      <vt:lpstr>JMP PCA Loadings Plot</vt:lpstr>
      <vt:lpstr>PowerPoint Presentation</vt:lpstr>
      <vt:lpstr>Derived PCA-Health Index</vt:lpstr>
      <vt:lpstr>PCA-Index vs. Science-Index</vt:lpstr>
      <vt:lpstr>Include More Principle Components?</vt:lpstr>
      <vt:lpstr>Principle Components vs. Health Index</vt:lpstr>
      <vt:lpstr>Principle Component Analysis</vt:lpstr>
      <vt:lpstr>Cluster Summary Corroborates Loading Plot Patterns</vt:lpstr>
      <vt:lpstr>Increasing Cluster “Discrimination”</vt:lpstr>
      <vt:lpstr>PowerPoint Presentation</vt:lpstr>
      <vt:lpstr>PCA: Comparison to other Foods</vt:lpstr>
      <vt:lpstr>Conclusions</vt:lpstr>
      <vt:lpstr>Conclusions</vt:lpstr>
      <vt:lpstr> Questions?    Thank you!  We’d like to acknowledge the significant contribution of Dr. Charles Chen, Ph.D. (Applied Materials), who provided creative inspiration and ideation for this project topic.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STARBUCKS &amp; CARDIOVASCULAR DISEASE PREVENTION Anna Wu Mission San Jose High School  Starbucks Coffee Statistical Analysis, ID 424, IEOM Paris 2018, http://ieomsociety.org/program-paris2018.pdf</dc:title>
  <dc:creator>Charles C Chen</dc:creator>
  <cp:lastModifiedBy>Giuliano, Patrick</cp:lastModifiedBy>
  <cp:revision>80</cp:revision>
  <cp:lastPrinted>2019-03-07T23:33:48Z</cp:lastPrinted>
  <dcterms:modified xsi:type="dcterms:W3CDTF">2019-10-18T05:18:48Z</dcterms:modified>
</cp:coreProperties>
</file>