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mp4" ContentType="video/mp4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aveSubsetFonts="1">
  <p:sldMasterIdLst>
    <p:sldMasterId id="2147483925" r:id="rId4"/>
  </p:sldMasterIdLst>
  <p:notesMasterIdLst>
    <p:notesMasterId r:id="rId28"/>
  </p:notesMasterIdLst>
  <p:handoutMasterIdLst>
    <p:handoutMasterId r:id="rId29"/>
  </p:handoutMasterIdLst>
  <p:sldIdLst>
    <p:sldId id="256" r:id="rId5"/>
    <p:sldId id="258" r:id="rId6"/>
    <p:sldId id="262" r:id="rId7"/>
    <p:sldId id="264" r:id="rId8"/>
    <p:sldId id="269" r:id="rId9"/>
    <p:sldId id="267" r:id="rId10"/>
    <p:sldId id="268" r:id="rId11"/>
    <p:sldId id="266" r:id="rId12"/>
    <p:sldId id="270" r:id="rId13"/>
    <p:sldId id="260" r:id="rId14"/>
    <p:sldId id="271" r:id="rId15"/>
    <p:sldId id="272" r:id="rId16"/>
    <p:sldId id="273" r:id="rId17"/>
    <p:sldId id="265" r:id="rId18"/>
    <p:sldId id="263" r:id="rId19"/>
    <p:sldId id="274" r:id="rId20"/>
    <p:sldId id="275" r:id="rId21"/>
    <p:sldId id="276" r:id="rId22"/>
    <p:sldId id="326" r:id="rId23"/>
    <p:sldId id="327" r:id="rId24"/>
    <p:sldId id="335" r:id="rId25"/>
    <p:sldId id="336" r:id="rId26"/>
    <p:sldId id="331" r:id="rId27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16">
          <p15:clr>
            <a:srgbClr val="A4A3A4"/>
          </p15:clr>
        </p15:guide>
        <p15:guide id="2" pos="2880">
          <p15:clr>
            <a:srgbClr val="A4A3A4"/>
          </p15:clr>
        </p15:guide>
        <p15:guide id="3" orient="horz" pos="161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1">
          <p15:clr>
            <a:srgbClr val="A4A3A4"/>
          </p15:clr>
        </p15:guide>
        <p15:guide id="2" pos="2160">
          <p15:clr>
            <a:srgbClr val="A4A3A4"/>
          </p15:clr>
        </p15:guide>
        <p15:guide id="3" orient="horz" pos="2876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D73BA"/>
    <a:srgbClr val="C48836"/>
    <a:srgbClr val="B97132"/>
    <a:srgbClr val="08649C"/>
    <a:srgbClr val="286A9B"/>
    <a:srgbClr val="1F344C"/>
    <a:srgbClr val="294665"/>
    <a:srgbClr val="19BBB7"/>
    <a:srgbClr val="D9D9D9"/>
    <a:srgbClr val="9EC62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88878" autoAdjust="0"/>
  </p:normalViewPr>
  <p:slideViewPr>
    <p:cSldViewPr snapToGrid="0" snapToObjects="1" showGuides="1">
      <p:cViewPr varScale="1">
        <p:scale>
          <a:sx n="134" d="100"/>
          <a:sy n="134" d="100"/>
        </p:scale>
        <p:origin x="936" y="108"/>
      </p:cViewPr>
      <p:guideLst>
        <p:guide orient="horz" pos="1616"/>
        <p:guide pos="2880"/>
        <p:guide orient="horz" pos="161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napToObjects="1" showGuides="1">
      <p:cViewPr>
        <p:scale>
          <a:sx n="112" d="100"/>
          <a:sy n="112" d="100"/>
        </p:scale>
        <p:origin x="4472" y="880"/>
      </p:cViewPr>
      <p:guideLst>
        <p:guide orient="horz" pos="2881"/>
        <p:guide pos="2160"/>
        <p:guide orient="horz" pos="2876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handoutMaster" Target="handoutMasters/handout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lide Number Placeholder 1"/>
          <p:cNvSpPr txBox="1">
            <a:spLocks noChangeAspect="1"/>
          </p:cNvSpPr>
          <p:nvPr/>
        </p:nvSpPr>
        <p:spPr>
          <a:xfrm>
            <a:off x="0" y="8678204"/>
            <a:ext cx="6858000" cy="465796"/>
          </a:xfrm>
          <a:prstGeom prst="rect">
            <a:avLst/>
          </a:prstGeom>
          <a:gradFill flip="none" rotWithShape="1">
            <a:gsLst>
              <a:gs pos="0">
                <a:schemeClr val="accent2"/>
              </a:gs>
              <a:gs pos="100000">
                <a:schemeClr val="accent1">
                  <a:lumMod val="100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txBody>
          <a:bodyPr vert="horz" lIns="274320" tIns="92958" rIns="91440" bIns="92958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defTabSz="182880"/>
            <a:r>
              <a:rPr lang="en-US" sz="1000" dirty="0">
                <a:solidFill>
                  <a:schemeClr val="bg1"/>
                </a:solidFill>
              </a:rPr>
              <a:t>Page </a:t>
            </a:r>
            <a:fld id="{114C7B2E-8ACE-7A49-BC19-183EB2D79019}" type="slidenum">
              <a:rPr lang="en-US" sz="1000" smtClean="0">
                <a:solidFill>
                  <a:schemeClr val="bg1"/>
                </a:solidFill>
              </a:rPr>
              <a:pPr algn="l" defTabSz="182880"/>
              <a:t>‹#›</a:t>
            </a:fld>
            <a:endParaRPr lang="en-US" sz="1000" dirty="0">
              <a:solidFill>
                <a:schemeClr val="bg1"/>
              </a:solidFill>
            </a:endParaRPr>
          </a:p>
        </p:txBody>
      </p:sp>
      <p:sp>
        <p:nvSpPr>
          <p:cNvPr id="8" name="TextBox 2"/>
          <p:cNvSpPr txBox="1"/>
          <p:nvPr/>
        </p:nvSpPr>
        <p:spPr>
          <a:xfrm>
            <a:off x="2493335" y="8732520"/>
            <a:ext cx="1871330" cy="21544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 defTabSz="182880"/>
            <a:r>
              <a:rPr lang="en-US" sz="800" dirty="0" err="1">
                <a:solidFill>
                  <a:schemeClr val="bg1"/>
                </a:solidFill>
              </a:rPr>
              <a:t>jmp</a:t>
            </a:r>
            <a:r>
              <a:rPr lang="en-US" sz="800" dirty="0" err="1">
                <a:solidFill>
                  <a:schemeClr val="bg1"/>
                </a:solidFill>
                <a:latin typeface="+mn-lt"/>
              </a:rPr>
              <a:t>.com</a:t>
            </a:r>
            <a:endParaRPr lang="en-US" sz="800" dirty="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81D77EEB-2CDD-AF4E-8A50-1453F684BA2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20000"/>
          </a:blip>
          <a:srcRect t="1" r="13180" b="4107"/>
          <a:stretch/>
        </p:blipFill>
        <p:spPr>
          <a:xfrm>
            <a:off x="3860801" y="5352917"/>
            <a:ext cx="2997200" cy="3345246"/>
          </a:xfrm>
          <a:prstGeom prst="rect">
            <a:avLst/>
          </a:prstGeom>
        </p:spPr>
      </p:pic>
      <p:sp>
        <p:nvSpPr>
          <p:cNvPr id="9" name="Textbox 3"/>
          <p:cNvSpPr>
            <a:spLocks noChangeAspect="1"/>
          </p:cNvSpPr>
          <p:nvPr/>
        </p:nvSpPr>
        <p:spPr>
          <a:xfrm>
            <a:off x="2148840" y="8901571"/>
            <a:ext cx="2560320" cy="169277"/>
          </a:xfrm>
          <a:prstGeom prst="rect">
            <a:avLst/>
          </a:prstGeom>
        </p:spPr>
        <p:txBody>
          <a:bodyPr wrap="square" anchor="b" anchorCtr="0">
            <a:spAutoFit/>
          </a:bodyPr>
          <a:lstStyle/>
          <a:p>
            <a:pPr algn="ctr" defTabSz="274320" eaLnBrk="0" hangingPunct="0">
              <a:defRPr/>
            </a:pPr>
            <a:r>
              <a:rPr lang="en-US" sz="500" kern="300" spc="51" dirty="0">
                <a:solidFill>
                  <a:srgbClr val="0871B1"/>
                </a:solidFill>
                <a:latin typeface="Calibri" panose="020F0502020204030204" pitchFamily="34" charset="0"/>
                <a:ea typeface="Calibri" charset="0"/>
                <a:cs typeface="Arial" panose="020B0604020202020204" pitchFamily="34" charset="0"/>
              </a:rPr>
              <a:t>Copyright © SAS Institute </a:t>
            </a:r>
            <a:r>
              <a:rPr lang="en-US" sz="500" kern="300" spc="51" dirty="0">
                <a:solidFill>
                  <a:srgbClr val="0871B1"/>
                </a:solidFill>
                <a:ea typeface="Calibri" charset="0"/>
                <a:cs typeface="Arial" panose="020B0604020202020204" pitchFamily="34" charset="0"/>
              </a:rPr>
              <a:t>Inc</a:t>
            </a:r>
            <a:r>
              <a:rPr lang="en-US" sz="500" kern="300" spc="51" dirty="0">
                <a:solidFill>
                  <a:srgbClr val="0871B1"/>
                </a:solidFill>
                <a:latin typeface="Calibri" panose="020F0502020204030204" pitchFamily="34" charset="0"/>
                <a:ea typeface="Calibri" charset="0"/>
                <a:cs typeface="Arial" panose="020B0604020202020204" pitchFamily="34" charset="0"/>
              </a:rPr>
              <a:t>. All rights reserved.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4FD22E86-E709-5C4B-87DE-048321E72F1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59801" y="8760090"/>
            <a:ext cx="470676" cy="274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305958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Image Placeholder 1"/>
          <p:cNvSpPr>
            <a:spLocks noGrp="1" noRot="1" noChangeAspect="1"/>
          </p:cNvSpPr>
          <p:nvPr>
            <p:ph type="sldImg" idx="2"/>
          </p:nvPr>
        </p:nvSpPr>
        <p:spPr>
          <a:xfrm>
            <a:off x="641097" y="806958"/>
            <a:ext cx="5575807" cy="3136392"/>
          </a:xfrm>
          <a:prstGeom prst="rect">
            <a:avLst/>
          </a:prstGeom>
          <a:noFill/>
          <a:ln w="12700">
            <a:solidFill>
              <a:schemeClr val="bg1">
                <a:lumMod val="85000"/>
              </a:schemeClr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2"/>
          <p:cNvSpPr>
            <a:spLocks noGrp="1"/>
          </p:cNvSpPr>
          <p:nvPr>
            <p:ph type="body" sz="quarter" idx="3"/>
          </p:nvPr>
        </p:nvSpPr>
        <p:spPr>
          <a:xfrm>
            <a:off x="635508" y="4208526"/>
            <a:ext cx="5586984" cy="4105656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11" name="Textbox 4"/>
          <p:cNvSpPr>
            <a:spLocks noChangeAspect="1"/>
          </p:cNvSpPr>
          <p:nvPr/>
        </p:nvSpPr>
        <p:spPr>
          <a:xfrm>
            <a:off x="2148840" y="8902677"/>
            <a:ext cx="2560320" cy="169277"/>
          </a:xfrm>
          <a:prstGeom prst="rect">
            <a:avLst/>
          </a:prstGeom>
        </p:spPr>
        <p:txBody>
          <a:bodyPr wrap="square" anchor="b" anchorCtr="0">
            <a:spAutoFit/>
          </a:bodyPr>
          <a:lstStyle/>
          <a:p>
            <a:pPr algn="ctr" defTabSz="274320" eaLnBrk="0" hangingPunct="0">
              <a:defRPr/>
            </a:pPr>
            <a:r>
              <a:rPr lang="en-US" sz="500" kern="300" spc="51" dirty="0">
                <a:solidFill>
                  <a:srgbClr val="0871B1"/>
                </a:solidFill>
                <a:latin typeface="Calibri" panose="020F0502020204030204" pitchFamily="34" charset="0"/>
                <a:ea typeface="Calibri" charset="0"/>
                <a:cs typeface="Arial" panose="020B0604020202020204" pitchFamily="34" charset="0"/>
              </a:rPr>
              <a:t>Copyright © SAS Institute Inc. All rights </a:t>
            </a:r>
            <a:r>
              <a:rPr lang="en-US" sz="500" kern="300" spc="51" dirty="0">
                <a:solidFill>
                  <a:srgbClr val="0871B1"/>
                </a:solidFill>
                <a:latin typeface="+mn-lt"/>
                <a:ea typeface="Calibri" charset="0"/>
                <a:cs typeface="Arial" panose="020B0604020202020204" pitchFamily="34" charset="0"/>
              </a:rPr>
              <a:t>reserved</a:t>
            </a:r>
            <a:r>
              <a:rPr lang="en-US" sz="500" kern="300" spc="51" dirty="0">
                <a:solidFill>
                  <a:srgbClr val="0871B1"/>
                </a:solidFill>
                <a:latin typeface="Calibri" panose="020F0502020204030204" pitchFamily="34" charset="0"/>
                <a:ea typeface="Calibri" charset="0"/>
                <a:cs typeface="Arial" panose="020B0604020202020204" pitchFamily="34" charset="0"/>
              </a:rPr>
              <a:t>.</a:t>
            </a:r>
          </a:p>
        </p:txBody>
      </p:sp>
      <p:sp>
        <p:nvSpPr>
          <p:cNvPr id="9" name="Slide Number Placeholder 1">
            <a:extLst>
              <a:ext uri="{FF2B5EF4-FFF2-40B4-BE49-F238E27FC236}">
                <a16:creationId xmlns:a16="http://schemas.microsoft.com/office/drawing/2014/main" id="{9F1B2AF6-210F-8C4E-8EC6-0A8BF7BA56C6}"/>
              </a:ext>
            </a:extLst>
          </p:cNvPr>
          <p:cNvSpPr txBox="1">
            <a:spLocks noChangeAspect="1"/>
          </p:cNvSpPr>
          <p:nvPr/>
        </p:nvSpPr>
        <p:spPr>
          <a:xfrm>
            <a:off x="0" y="8678204"/>
            <a:ext cx="6858000" cy="465796"/>
          </a:xfrm>
          <a:prstGeom prst="rect">
            <a:avLst/>
          </a:prstGeom>
          <a:gradFill flip="none" rotWithShape="1">
            <a:gsLst>
              <a:gs pos="0">
                <a:schemeClr val="accent2"/>
              </a:gs>
              <a:gs pos="100000">
                <a:schemeClr val="accent1">
                  <a:lumMod val="100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txBody>
          <a:bodyPr vert="horz" lIns="274320" tIns="92958" rIns="91440" bIns="92958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defTabSz="182880"/>
            <a:r>
              <a:rPr lang="en-US" sz="1000" dirty="0">
                <a:solidFill>
                  <a:schemeClr val="bg1"/>
                </a:solidFill>
              </a:rPr>
              <a:t>Page </a:t>
            </a:r>
            <a:fld id="{114C7B2E-8ACE-7A49-BC19-183EB2D79019}" type="slidenum">
              <a:rPr lang="en-US" sz="1000" smtClean="0">
                <a:solidFill>
                  <a:schemeClr val="bg1"/>
                </a:solidFill>
              </a:rPr>
              <a:pPr algn="l" defTabSz="182880"/>
              <a:t>‹#›</a:t>
            </a:fld>
            <a:endParaRPr lang="en-US" sz="1000" dirty="0">
              <a:solidFill>
                <a:schemeClr val="bg1"/>
              </a:solidFill>
            </a:endParaRPr>
          </a:p>
        </p:txBody>
      </p:sp>
      <p:sp>
        <p:nvSpPr>
          <p:cNvPr id="13" name="TextBox 2">
            <a:extLst>
              <a:ext uri="{FF2B5EF4-FFF2-40B4-BE49-F238E27FC236}">
                <a16:creationId xmlns:a16="http://schemas.microsoft.com/office/drawing/2014/main" id="{51B727EC-7A86-8D4D-B3DF-366E14466A19}"/>
              </a:ext>
            </a:extLst>
          </p:cNvPr>
          <p:cNvSpPr txBox="1"/>
          <p:nvPr/>
        </p:nvSpPr>
        <p:spPr>
          <a:xfrm>
            <a:off x="2493335" y="8732520"/>
            <a:ext cx="1871330" cy="21544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 defTabSz="182880"/>
            <a:r>
              <a:rPr lang="en-US" sz="800" dirty="0" err="1">
                <a:solidFill>
                  <a:schemeClr val="bg1"/>
                </a:solidFill>
              </a:rPr>
              <a:t>jmp</a:t>
            </a:r>
            <a:r>
              <a:rPr lang="en-US" sz="800" dirty="0" err="1">
                <a:solidFill>
                  <a:schemeClr val="bg1"/>
                </a:solidFill>
                <a:latin typeface="+mn-lt"/>
              </a:rPr>
              <a:t>.com</a:t>
            </a:r>
            <a:endParaRPr lang="en-US" sz="800" dirty="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D7B677F4-54D5-0D4A-BED2-DC21582906E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20000"/>
          </a:blip>
          <a:srcRect t="1" r="13180" b="4107"/>
          <a:stretch/>
        </p:blipFill>
        <p:spPr>
          <a:xfrm>
            <a:off x="3860801" y="5352917"/>
            <a:ext cx="2997200" cy="3345246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042F89C1-610F-1049-A94F-BE6CB34E4D6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59801" y="8760090"/>
            <a:ext cx="470676" cy="274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60444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171450" indent="-182880" algn="l" defTabSz="365760" rtl="0" eaLnBrk="1" latinLnBrk="0" hangingPunct="1">
      <a:lnSpc>
        <a:spcPct val="85000"/>
      </a:lnSpc>
      <a:spcBef>
        <a:spcPts val="800"/>
      </a:spcBef>
      <a:buClr>
        <a:schemeClr val="tx1"/>
      </a:buClr>
      <a:buSzPct val="80000"/>
      <a:buFont typeface="Arial" charset="0"/>
      <a:buChar char="•"/>
      <a:defRPr sz="1200" kern="1200" baseline="0">
        <a:solidFill>
          <a:schemeClr val="tx1"/>
        </a:solidFill>
        <a:effectLst/>
        <a:latin typeface="+mn-lt"/>
        <a:ea typeface="+mn-ea"/>
        <a:cs typeface="Arial" pitchFamily="34" charset="0"/>
      </a:defRPr>
    </a:lvl1pPr>
    <a:lvl2pPr marL="342900" indent="-182880" algn="l" defTabSz="365760" rtl="0" eaLnBrk="1" latinLnBrk="0" hangingPunct="1">
      <a:lnSpc>
        <a:spcPct val="85000"/>
      </a:lnSpc>
      <a:spcBef>
        <a:spcPts val="800"/>
      </a:spcBef>
      <a:buClr>
        <a:schemeClr val="tx1">
          <a:lumMod val="65000"/>
          <a:lumOff val="35000"/>
        </a:schemeClr>
      </a:buClr>
      <a:buSzPct val="80000"/>
      <a:buFont typeface="Arial" charset="0"/>
      <a:buChar char="•"/>
      <a:tabLst/>
      <a:defRPr sz="1200" kern="1200" baseline="0">
        <a:solidFill>
          <a:schemeClr val="tx1">
            <a:lumMod val="65000"/>
            <a:lumOff val="35000"/>
          </a:schemeClr>
        </a:solidFill>
        <a:latin typeface="+mn-lt"/>
        <a:ea typeface="+mn-ea"/>
        <a:cs typeface="Arial" pitchFamily="34" charset="0"/>
      </a:defRPr>
    </a:lvl2pPr>
    <a:lvl3pPr marL="515938" indent="-182880" algn="l" defTabSz="365760" rtl="0" eaLnBrk="1" latinLnBrk="0" hangingPunct="1">
      <a:lnSpc>
        <a:spcPct val="85000"/>
      </a:lnSpc>
      <a:spcBef>
        <a:spcPts val="800"/>
      </a:spcBef>
      <a:buClr>
        <a:schemeClr val="tx1">
          <a:lumMod val="65000"/>
          <a:lumOff val="35000"/>
        </a:schemeClr>
      </a:buClr>
      <a:buSzPct val="100000"/>
      <a:buFont typeface="Calibri" panose="020F0502020204030204" pitchFamily="34" charset="0"/>
      <a:buChar char="-"/>
      <a:tabLst/>
      <a:defRPr sz="1200" kern="1200" baseline="0">
        <a:solidFill>
          <a:schemeClr val="tx1">
            <a:lumMod val="65000"/>
            <a:lumOff val="35000"/>
          </a:schemeClr>
        </a:solidFill>
        <a:latin typeface="+mn-lt"/>
        <a:ea typeface="+mn-ea"/>
        <a:cs typeface="Arial" pitchFamily="34" charset="0"/>
      </a:defRPr>
    </a:lvl3pPr>
    <a:lvl4pPr marL="688975" indent="-173038" algn="l" defTabSz="685800" rtl="0" eaLnBrk="1" latinLnBrk="0" hangingPunct="1">
      <a:lnSpc>
        <a:spcPct val="100000"/>
      </a:lnSpc>
      <a:buClr>
        <a:schemeClr val="tx1">
          <a:lumMod val="65000"/>
          <a:lumOff val="35000"/>
        </a:schemeClr>
      </a:buClr>
      <a:buSzPct val="80000"/>
      <a:buFont typeface="Arial" charset="0"/>
      <a:buChar char="•"/>
      <a:tabLst/>
      <a:defRPr sz="1200" kern="1200" baseline="0">
        <a:solidFill>
          <a:schemeClr val="tx1">
            <a:lumMod val="65000"/>
            <a:lumOff val="35000"/>
          </a:schemeClr>
        </a:solidFill>
        <a:latin typeface="+mn-lt"/>
        <a:ea typeface="+mn-ea"/>
        <a:cs typeface="Arial" pitchFamily="34" charset="0"/>
      </a:defRPr>
    </a:lvl4pPr>
    <a:lvl5pPr marL="860425" indent="-165100" algn="l" defTabSz="685800" rtl="0" eaLnBrk="1" latinLnBrk="0" hangingPunct="1">
      <a:lnSpc>
        <a:spcPct val="100000"/>
      </a:lnSpc>
      <a:buClr>
        <a:schemeClr val="tx1">
          <a:lumMod val="65000"/>
          <a:lumOff val="35000"/>
        </a:schemeClr>
      </a:buClr>
      <a:buSzPct val="80000"/>
      <a:buFont typeface="Arial" charset="0"/>
      <a:buChar char="•"/>
      <a:tabLst/>
      <a:defRPr sz="1200" kern="1200" baseline="0">
        <a:solidFill>
          <a:schemeClr val="tx1">
            <a:lumMod val="65000"/>
            <a:lumOff val="35000"/>
          </a:schemeClr>
        </a:solidFill>
        <a:latin typeface="+mn-lt"/>
        <a:ea typeface="+mn-ea"/>
        <a:cs typeface="Arial" pitchFamily="34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41350" y="1162050"/>
            <a:ext cx="5575300" cy="313531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32487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41350" y="806450"/>
            <a:ext cx="5575300" cy="31369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257514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41350" y="806450"/>
            <a:ext cx="5575300" cy="31369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951660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41350" y="806450"/>
            <a:ext cx="5575300" cy="31369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307225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41350" y="806450"/>
            <a:ext cx="5575300" cy="31369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844080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41350" y="806450"/>
            <a:ext cx="5575300" cy="31369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014804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41350" y="806450"/>
            <a:ext cx="5575300" cy="31369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190272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41350" y="1162050"/>
            <a:ext cx="5575300" cy="313531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32487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41350" y="806450"/>
            <a:ext cx="5575300" cy="31369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endParaRPr lang="en-US" sz="1200" kern="1200" baseline="0" dirty="0">
              <a:solidFill>
                <a:schemeClr val="tx1"/>
              </a:solidFill>
              <a:effectLst/>
              <a:latin typeface="+mn-lt"/>
              <a:ea typeface="+mn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765438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41350" y="806450"/>
            <a:ext cx="5575300" cy="31369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62618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as.com/" TargetMode="External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">
    <p:bg>
      <p:bgPr>
        <a:gradFill>
          <a:gsLst>
            <a:gs pos="0">
              <a:srgbClr val="1D73BA">
                <a:lumMod val="55000"/>
                <a:lumOff val="45000"/>
              </a:srgbClr>
            </a:gs>
            <a:gs pos="100000">
              <a:srgbClr val="1D73BA"/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 hasCustomPrompt="1"/>
          </p:nvPr>
        </p:nvSpPr>
        <p:spPr>
          <a:xfrm>
            <a:off x="1152144" y="1799049"/>
            <a:ext cx="6611112" cy="584775"/>
          </a:xfrm>
        </p:spPr>
        <p:txBody>
          <a:bodyPr anchor="b" anchorCtr="0">
            <a:spAutoFit/>
          </a:bodyPr>
          <a:lstStyle>
            <a:lvl1pPr algn="l">
              <a:defRPr sz="3200" cap="none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Title</a:t>
            </a:r>
          </a:p>
        </p:txBody>
      </p:sp>
      <p:sp>
        <p:nvSpPr>
          <p:cNvPr id="8" name="Subtitle 2"/>
          <p:cNvSpPr>
            <a:spLocks noGrp="1"/>
          </p:cNvSpPr>
          <p:nvPr>
            <p:ph type="body" sz="quarter" idx="13" hasCustomPrompt="1"/>
          </p:nvPr>
        </p:nvSpPr>
        <p:spPr>
          <a:xfrm>
            <a:off x="1152144" y="2383824"/>
            <a:ext cx="6611112" cy="353943"/>
          </a:xfrm>
        </p:spPr>
        <p:txBody>
          <a:bodyPr wrap="square" anchor="t">
            <a:spAutoFit/>
          </a:bodyPr>
          <a:lstStyle>
            <a:lvl1pPr marL="0" indent="-182880" algn="l">
              <a:lnSpc>
                <a:spcPct val="85000"/>
              </a:lnSpc>
              <a:spcBef>
                <a:spcPts val="800"/>
              </a:spcBef>
              <a:buFont typeface="Arial" pitchFamily="34" charset="0"/>
              <a:buNone/>
              <a:defRPr sz="2000" b="0" cap="none" baseline="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Click to edit subtitle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68EBD4F0-4FE7-DE4D-980A-7338D7231A6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alphaModFix amt="55000"/>
          </a:blip>
          <a:srcRect t="1" r="13180" b="4107"/>
          <a:stretch/>
        </p:blipFill>
        <p:spPr>
          <a:xfrm>
            <a:off x="5956663" y="1657883"/>
            <a:ext cx="3187337" cy="3557461"/>
          </a:xfrm>
          <a:prstGeom prst="rect">
            <a:avLst/>
          </a:prstGeom>
        </p:spPr>
      </p:pic>
      <p:sp>
        <p:nvSpPr>
          <p:cNvPr id="7" name="TextBox 3">
            <a:extLst>
              <a:ext uri="{FF2B5EF4-FFF2-40B4-BE49-F238E27FC236}">
                <a16:creationId xmlns:a16="http://schemas.microsoft.com/office/drawing/2014/main" id="{33162171-092A-4276-8F19-A17FBB0753CA}"/>
              </a:ext>
            </a:extLst>
          </p:cNvPr>
          <p:cNvSpPr txBox="1">
            <a:spLocks noChangeAspect="1"/>
          </p:cNvSpPr>
          <p:nvPr userDrawn="1"/>
        </p:nvSpPr>
        <p:spPr>
          <a:xfrm>
            <a:off x="3310128" y="4935202"/>
            <a:ext cx="2514600" cy="169277"/>
          </a:xfrm>
          <a:prstGeom prst="rect">
            <a:avLst/>
          </a:prstGeom>
          <a:noFill/>
        </p:spPr>
        <p:txBody>
          <a:bodyPr wrap="square" anchor="b" anchorCtr="0">
            <a:spAutoFit/>
          </a:bodyPr>
          <a:lstStyle/>
          <a:p>
            <a:pPr marL="0" marR="0" lvl="0" indent="0" algn="ctr" defTabSz="274313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00" b="0" i="0" u="none" strike="noStrike" kern="300" cap="none" spc="50" normalizeH="0" baseline="0" noProof="0" dirty="0">
                <a:ln>
                  <a:noFill/>
                </a:ln>
                <a:solidFill>
                  <a:schemeClr val="accent2">
                    <a:lumMod val="20000"/>
                    <a:lumOff val="80000"/>
                  </a:schemeClr>
                </a:solidFill>
                <a:effectLst/>
                <a:uLnTx/>
                <a:uFillTx/>
                <a:latin typeface="+mn-lt"/>
                <a:ea typeface="Calibri" charset="0"/>
                <a:cs typeface="Arial" panose="020B0604020202020204" pitchFamily="34" charset="0"/>
              </a:rPr>
              <a:t>Copyright © SAS Institute Inc. All rights reserved.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3BBD6577-8EEF-447D-B14B-0BA78A5ED550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8008354" y="4313047"/>
            <a:ext cx="842999" cy="563581"/>
            <a:chOff x="6029325" y="3268663"/>
            <a:chExt cx="1690688" cy="1130299"/>
          </a:xfrm>
          <a:solidFill>
            <a:srgbClr val="FFFFFF"/>
          </a:solidFill>
        </p:grpSpPr>
        <p:sp>
          <p:nvSpPr>
            <p:cNvPr id="12" name="Freeform 19">
              <a:extLst>
                <a:ext uri="{FF2B5EF4-FFF2-40B4-BE49-F238E27FC236}">
                  <a16:creationId xmlns:a16="http://schemas.microsoft.com/office/drawing/2014/main" id="{323DA7D2-4AD0-4608-ABD6-809312A0A74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202363" y="3302000"/>
              <a:ext cx="1468438" cy="1074737"/>
            </a:xfrm>
            <a:custGeom>
              <a:avLst/>
              <a:gdLst>
                <a:gd name="T0" fmla="*/ 1912 w 1912"/>
                <a:gd name="T1" fmla="*/ 1391 h 1393"/>
                <a:gd name="T2" fmla="*/ 1894 w 1912"/>
                <a:gd name="T3" fmla="*/ 1391 h 1393"/>
                <a:gd name="T4" fmla="*/ 1814 w 1912"/>
                <a:gd name="T5" fmla="*/ 1359 h 1393"/>
                <a:gd name="T6" fmla="*/ 1863 w 1912"/>
                <a:gd name="T7" fmla="*/ 1329 h 1393"/>
                <a:gd name="T8" fmla="*/ 1849 w 1912"/>
                <a:gd name="T9" fmla="*/ 1289 h 1393"/>
                <a:gd name="T10" fmla="*/ 1883 w 1912"/>
                <a:gd name="T11" fmla="*/ 1308 h 1393"/>
                <a:gd name="T12" fmla="*/ 1815 w 1912"/>
                <a:gd name="T13" fmla="*/ 1307 h 1393"/>
                <a:gd name="T14" fmla="*/ 1868 w 1912"/>
                <a:gd name="T15" fmla="*/ 1363 h 1393"/>
                <a:gd name="T16" fmla="*/ 1832 w 1912"/>
                <a:gd name="T17" fmla="*/ 1356 h 1393"/>
                <a:gd name="T18" fmla="*/ 1757 w 1912"/>
                <a:gd name="T19" fmla="*/ 1349 h 1393"/>
                <a:gd name="T20" fmla="*/ 1771 w 1912"/>
                <a:gd name="T21" fmla="*/ 1293 h 1393"/>
                <a:gd name="T22" fmla="*/ 1757 w 1912"/>
                <a:gd name="T23" fmla="*/ 1349 h 1393"/>
                <a:gd name="T24" fmla="*/ 1746 w 1912"/>
                <a:gd name="T25" fmla="*/ 1391 h 1393"/>
                <a:gd name="T26" fmla="*/ 1794 w 1912"/>
                <a:gd name="T27" fmla="*/ 1391 h 1393"/>
                <a:gd name="T28" fmla="*/ 1760 w 1912"/>
                <a:gd name="T29" fmla="*/ 1277 h 1393"/>
                <a:gd name="T30" fmla="*/ 1654 w 1912"/>
                <a:gd name="T31" fmla="*/ 1356 h 1393"/>
                <a:gd name="T32" fmla="*/ 1688 w 1912"/>
                <a:gd name="T33" fmla="*/ 1393 h 1393"/>
                <a:gd name="T34" fmla="*/ 1691 w 1912"/>
                <a:gd name="T35" fmla="*/ 1325 h 1393"/>
                <a:gd name="T36" fmla="*/ 1705 w 1912"/>
                <a:gd name="T37" fmla="*/ 1305 h 1393"/>
                <a:gd name="T38" fmla="*/ 1723 w 1912"/>
                <a:gd name="T39" fmla="*/ 1305 h 1393"/>
                <a:gd name="T40" fmla="*/ 1679 w 1912"/>
                <a:gd name="T41" fmla="*/ 1339 h 1393"/>
                <a:gd name="T42" fmla="*/ 1691 w 1912"/>
                <a:gd name="T43" fmla="*/ 1380 h 1393"/>
                <a:gd name="T44" fmla="*/ 1654 w 1912"/>
                <a:gd name="T45" fmla="*/ 1356 h 1393"/>
                <a:gd name="T46" fmla="*/ 1511 w 1912"/>
                <a:gd name="T47" fmla="*/ 1391 h 1393"/>
                <a:gd name="T48" fmla="*/ 1541 w 1912"/>
                <a:gd name="T49" fmla="*/ 1317 h 1393"/>
                <a:gd name="T50" fmla="*/ 1569 w 1912"/>
                <a:gd name="T51" fmla="*/ 1391 h 1393"/>
                <a:gd name="T52" fmla="*/ 1593 w 1912"/>
                <a:gd name="T53" fmla="*/ 1332 h 1393"/>
                <a:gd name="T54" fmla="*/ 1610 w 1912"/>
                <a:gd name="T55" fmla="*/ 1326 h 1393"/>
                <a:gd name="T56" fmla="*/ 1548 w 1912"/>
                <a:gd name="T57" fmla="*/ 1303 h 1393"/>
                <a:gd name="T58" fmla="*/ 1527 w 1912"/>
                <a:gd name="T59" fmla="*/ 1305 h 1393"/>
                <a:gd name="T60" fmla="*/ 1511 w 1912"/>
                <a:gd name="T61" fmla="*/ 1391 h 1393"/>
                <a:gd name="T62" fmla="*/ 1470 w 1912"/>
                <a:gd name="T63" fmla="*/ 1316 h 1393"/>
                <a:gd name="T64" fmla="*/ 1456 w 1912"/>
                <a:gd name="T65" fmla="*/ 1348 h 1393"/>
                <a:gd name="T66" fmla="*/ 1439 w 1912"/>
                <a:gd name="T67" fmla="*/ 1348 h 1393"/>
                <a:gd name="T68" fmla="*/ 1470 w 1912"/>
                <a:gd name="T69" fmla="*/ 1303 h 1393"/>
                <a:gd name="T70" fmla="*/ 1394 w 1912"/>
                <a:gd name="T71" fmla="*/ 1391 h 1393"/>
                <a:gd name="T72" fmla="*/ 1412 w 1912"/>
                <a:gd name="T73" fmla="*/ 1340 h 1393"/>
                <a:gd name="T74" fmla="*/ 1436 w 1912"/>
                <a:gd name="T75" fmla="*/ 1304 h 1393"/>
                <a:gd name="T76" fmla="*/ 1412 w 1912"/>
                <a:gd name="T77" fmla="*/ 1319 h 1393"/>
                <a:gd name="T78" fmla="*/ 1394 w 1912"/>
                <a:gd name="T79" fmla="*/ 1391 h 1393"/>
                <a:gd name="T80" fmla="*/ 1326 w 1912"/>
                <a:gd name="T81" fmla="*/ 1391 h 1393"/>
                <a:gd name="T82" fmla="*/ 1384 w 1912"/>
                <a:gd name="T83" fmla="*/ 1340 h 1393"/>
                <a:gd name="T84" fmla="*/ 1344 w 1912"/>
                <a:gd name="T85" fmla="*/ 1293 h 1393"/>
                <a:gd name="T86" fmla="*/ 1326 w 1912"/>
                <a:gd name="T87" fmla="*/ 1277 h 1393"/>
                <a:gd name="T88" fmla="*/ 630 w 1912"/>
                <a:gd name="T89" fmla="*/ 244 h 1393"/>
                <a:gd name="T90" fmla="*/ 626 w 1912"/>
                <a:gd name="T91" fmla="*/ 246 h 1393"/>
                <a:gd name="T92" fmla="*/ 360 w 1912"/>
                <a:gd name="T93" fmla="*/ 323 h 1393"/>
                <a:gd name="T94" fmla="*/ 246 w 1912"/>
                <a:gd name="T95" fmla="*/ 600 h 1393"/>
                <a:gd name="T96" fmla="*/ 236 w 1912"/>
                <a:gd name="T97" fmla="*/ 597 h 1393"/>
                <a:gd name="T98" fmla="*/ 4 w 1912"/>
                <a:gd name="T99" fmla="*/ 211 h 1393"/>
                <a:gd name="T100" fmla="*/ 1 w 1912"/>
                <a:gd name="T101" fmla="*/ 203 h 1393"/>
                <a:gd name="T102" fmla="*/ 8 w 1912"/>
                <a:gd name="T103" fmla="*/ 201 h 1393"/>
                <a:gd name="T104" fmla="*/ 392 w 1912"/>
                <a:gd name="T105" fmla="*/ 5 h 1393"/>
                <a:gd name="T106" fmla="*/ 395 w 1912"/>
                <a:gd name="T107" fmla="*/ 2 h 1393"/>
                <a:gd name="T108" fmla="*/ 405 w 1912"/>
                <a:gd name="T109" fmla="*/ 7 h 1393"/>
                <a:gd name="T110" fmla="*/ 628 w 1912"/>
                <a:gd name="T111" fmla="*/ 232 h 1393"/>
                <a:gd name="T112" fmla="*/ 630 w 1912"/>
                <a:gd name="T113" fmla="*/ 244 h 1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912" h="1393">
                  <a:moveTo>
                    <a:pt x="1894" y="1391"/>
                  </a:moveTo>
                  <a:lnTo>
                    <a:pt x="1894" y="1391"/>
                  </a:lnTo>
                  <a:lnTo>
                    <a:pt x="1912" y="1391"/>
                  </a:lnTo>
                  <a:lnTo>
                    <a:pt x="1912" y="1370"/>
                  </a:lnTo>
                  <a:lnTo>
                    <a:pt x="1894" y="1370"/>
                  </a:lnTo>
                  <a:lnTo>
                    <a:pt x="1894" y="1391"/>
                  </a:lnTo>
                  <a:close/>
                  <a:moveTo>
                    <a:pt x="1814" y="1356"/>
                  </a:moveTo>
                  <a:lnTo>
                    <a:pt x="1814" y="1356"/>
                  </a:lnTo>
                  <a:lnTo>
                    <a:pt x="1814" y="1359"/>
                  </a:lnTo>
                  <a:cubicBezTo>
                    <a:pt x="1814" y="1375"/>
                    <a:pt x="1820" y="1393"/>
                    <a:pt x="1848" y="1393"/>
                  </a:cubicBezTo>
                  <a:cubicBezTo>
                    <a:pt x="1871" y="1393"/>
                    <a:pt x="1886" y="1383"/>
                    <a:pt x="1886" y="1359"/>
                  </a:cubicBezTo>
                  <a:cubicBezTo>
                    <a:pt x="1886" y="1344"/>
                    <a:pt x="1879" y="1335"/>
                    <a:pt x="1863" y="1329"/>
                  </a:cubicBezTo>
                  <a:lnTo>
                    <a:pt x="1850" y="1325"/>
                  </a:lnTo>
                  <a:cubicBezTo>
                    <a:pt x="1838" y="1320"/>
                    <a:pt x="1833" y="1315"/>
                    <a:pt x="1833" y="1305"/>
                  </a:cubicBezTo>
                  <a:cubicBezTo>
                    <a:pt x="1833" y="1293"/>
                    <a:pt x="1841" y="1289"/>
                    <a:pt x="1849" y="1289"/>
                  </a:cubicBezTo>
                  <a:cubicBezTo>
                    <a:pt x="1860" y="1289"/>
                    <a:pt x="1865" y="1295"/>
                    <a:pt x="1865" y="1305"/>
                  </a:cubicBezTo>
                  <a:lnTo>
                    <a:pt x="1865" y="1308"/>
                  </a:lnTo>
                  <a:lnTo>
                    <a:pt x="1883" y="1308"/>
                  </a:lnTo>
                  <a:lnTo>
                    <a:pt x="1883" y="1305"/>
                  </a:lnTo>
                  <a:cubicBezTo>
                    <a:pt x="1883" y="1293"/>
                    <a:pt x="1880" y="1275"/>
                    <a:pt x="1851" y="1275"/>
                  </a:cubicBezTo>
                  <a:cubicBezTo>
                    <a:pt x="1829" y="1275"/>
                    <a:pt x="1815" y="1287"/>
                    <a:pt x="1815" y="1307"/>
                  </a:cubicBezTo>
                  <a:cubicBezTo>
                    <a:pt x="1815" y="1324"/>
                    <a:pt x="1822" y="1332"/>
                    <a:pt x="1839" y="1339"/>
                  </a:cubicBezTo>
                  <a:lnTo>
                    <a:pt x="1851" y="1343"/>
                  </a:lnTo>
                  <a:cubicBezTo>
                    <a:pt x="1862" y="1346"/>
                    <a:pt x="1868" y="1351"/>
                    <a:pt x="1868" y="1363"/>
                  </a:cubicBezTo>
                  <a:cubicBezTo>
                    <a:pt x="1868" y="1372"/>
                    <a:pt x="1862" y="1380"/>
                    <a:pt x="1850" y="1380"/>
                  </a:cubicBezTo>
                  <a:cubicBezTo>
                    <a:pt x="1838" y="1380"/>
                    <a:pt x="1832" y="1373"/>
                    <a:pt x="1832" y="1359"/>
                  </a:cubicBezTo>
                  <a:lnTo>
                    <a:pt x="1832" y="1356"/>
                  </a:lnTo>
                  <a:lnTo>
                    <a:pt x="1814" y="1356"/>
                  </a:lnTo>
                  <a:lnTo>
                    <a:pt x="1814" y="1356"/>
                  </a:lnTo>
                  <a:close/>
                  <a:moveTo>
                    <a:pt x="1757" y="1349"/>
                  </a:moveTo>
                  <a:lnTo>
                    <a:pt x="1757" y="1349"/>
                  </a:lnTo>
                  <a:lnTo>
                    <a:pt x="1770" y="1293"/>
                  </a:lnTo>
                  <a:lnTo>
                    <a:pt x="1771" y="1293"/>
                  </a:lnTo>
                  <a:lnTo>
                    <a:pt x="1784" y="1349"/>
                  </a:lnTo>
                  <a:lnTo>
                    <a:pt x="1757" y="1349"/>
                  </a:lnTo>
                  <a:lnTo>
                    <a:pt x="1757" y="1349"/>
                  </a:lnTo>
                  <a:close/>
                  <a:moveTo>
                    <a:pt x="1727" y="1391"/>
                  </a:moveTo>
                  <a:lnTo>
                    <a:pt x="1727" y="1391"/>
                  </a:lnTo>
                  <a:lnTo>
                    <a:pt x="1746" y="1391"/>
                  </a:lnTo>
                  <a:lnTo>
                    <a:pt x="1754" y="1363"/>
                  </a:lnTo>
                  <a:lnTo>
                    <a:pt x="1787" y="1363"/>
                  </a:lnTo>
                  <a:lnTo>
                    <a:pt x="1794" y="1391"/>
                  </a:lnTo>
                  <a:lnTo>
                    <a:pt x="1813" y="1391"/>
                  </a:lnTo>
                  <a:lnTo>
                    <a:pt x="1783" y="1277"/>
                  </a:lnTo>
                  <a:lnTo>
                    <a:pt x="1760" y="1277"/>
                  </a:lnTo>
                  <a:lnTo>
                    <a:pt x="1727" y="1391"/>
                  </a:lnTo>
                  <a:lnTo>
                    <a:pt x="1727" y="1391"/>
                  </a:lnTo>
                  <a:close/>
                  <a:moveTo>
                    <a:pt x="1654" y="1356"/>
                  </a:moveTo>
                  <a:lnTo>
                    <a:pt x="1654" y="1356"/>
                  </a:lnTo>
                  <a:lnTo>
                    <a:pt x="1654" y="1359"/>
                  </a:lnTo>
                  <a:cubicBezTo>
                    <a:pt x="1654" y="1375"/>
                    <a:pt x="1660" y="1393"/>
                    <a:pt x="1688" y="1393"/>
                  </a:cubicBezTo>
                  <a:cubicBezTo>
                    <a:pt x="1711" y="1393"/>
                    <a:pt x="1726" y="1383"/>
                    <a:pt x="1726" y="1359"/>
                  </a:cubicBezTo>
                  <a:cubicBezTo>
                    <a:pt x="1726" y="1344"/>
                    <a:pt x="1719" y="1335"/>
                    <a:pt x="1703" y="1329"/>
                  </a:cubicBezTo>
                  <a:lnTo>
                    <a:pt x="1691" y="1325"/>
                  </a:lnTo>
                  <a:cubicBezTo>
                    <a:pt x="1679" y="1320"/>
                    <a:pt x="1674" y="1315"/>
                    <a:pt x="1674" y="1305"/>
                  </a:cubicBezTo>
                  <a:cubicBezTo>
                    <a:pt x="1674" y="1293"/>
                    <a:pt x="1681" y="1289"/>
                    <a:pt x="1689" y="1289"/>
                  </a:cubicBezTo>
                  <a:cubicBezTo>
                    <a:pt x="1700" y="1289"/>
                    <a:pt x="1705" y="1295"/>
                    <a:pt x="1705" y="1305"/>
                  </a:cubicBezTo>
                  <a:lnTo>
                    <a:pt x="1705" y="1308"/>
                  </a:lnTo>
                  <a:lnTo>
                    <a:pt x="1723" y="1308"/>
                  </a:lnTo>
                  <a:lnTo>
                    <a:pt x="1723" y="1305"/>
                  </a:lnTo>
                  <a:cubicBezTo>
                    <a:pt x="1723" y="1293"/>
                    <a:pt x="1720" y="1275"/>
                    <a:pt x="1691" y="1275"/>
                  </a:cubicBezTo>
                  <a:cubicBezTo>
                    <a:pt x="1670" y="1275"/>
                    <a:pt x="1656" y="1287"/>
                    <a:pt x="1656" y="1307"/>
                  </a:cubicBezTo>
                  <a:cubicBezTo>
                    <a:pt x="1656" y="1324"/>
                    <a:pt x="1663" y="1332"/>
                    <a:pt x="1679" y="1339"/>
                  </a:cubicBezTo>
                  <a:lnTo>
                    <a:pt x="1692" y="1343"/>
                  </a:lnTo>
                  <a:cubicBezTo>
                    <a:pt x="1702" y="1346"/>
                    <a:pt x="1708" y="1351"/>
                    <a:pt x="1708" y="1363"/>
                  </a:cubicBezTo>
                  <a:cubicBezTo>
                    <a:pt x="1708" y="1372"/>
                    <a:pt x="1702" y="1380"/>
                    <a:pt x="1691" y="1380"/>
                  </a:cubicBezTo>
                  <a:cubicBezTo>
                    <a:pt x="1678" y="1380"/>
                    <a:pt x="1672" y="1373"/>
                    <a:pt x="1672" y="1359"/>
                  </a:cubicBezTo>
                  <a:lnTo>
                    <a:pt x="1672" y="1356"/>
                  </a:lnTo>
                  <a:lnTo>
                    <a:pt x="1654" y="1356"/>
                  </a:lnTo>
                  <a:lnTo>
                    <a:pt x="1654" y="1356"/>
                  </a:lnTo>
                  <a:close/>
                  <a:moveTo>
                    <a:pt x="1511" y="1391"/>
                  </a:moveTo>
                  <a:lnTo>
                    <a:pt x="1511" y="1391"/>
                  </a:lnTo>
                  <a:lnTo>
                    <a:pt x="1528" y="1391"/>
                  </a:lnTo>
                  <a:lnTo>
                    <a:pt x="1528" y="1334"/>
                  </a:lnTo>
                  <a:cubicBezTo>
                    <a:pt x="1528" y="1322"/>
                    <a:pt x="1535" y="1317"/>
                    <a:pt x="1541" y="1317"/>
                  </a:cubicBezTo>
                  <a:cubicBezTo>
                    <a:pt x="1549" y="1317"/>
                    <a:pt x="1552" y="1321"/>
                    <a:pt x="1552" y="1332"/>
                  </a:cubicBezTo>
                  <a:lnTo>
                    <a:pt x="1552" y="1391"/>
                  </a:lnTo>
                  <a:lnTo>
                    <a:pt x="1569" y="1391"/>
                  </a:lnTo>
                  <a:lnTo>
                    <a:pt x="1569" y="1334"/>
                  </a:lnTo>
                  <a:cubicBezTo>
                    <a:pt x="1569" y="1322"/>
                    <a:pt x="1576" y="1317"/>
                    <a:pt x="1583" y="1317"/>
                  </a:cubicBezTo>
                  <a:cubicBezTo>
                    <a:pt x="1590" y="1317"/>
                    <a:pt x="1593" y="1321"/>
                    <a:pt x="1593" y="1332"/>
                  </a:cubicBezTo>
                  <a:lnTo>
                    <a:pt x="1593" y="1391"/>
                  </a:lnTo>
                  <a:lnTo>
                    <a:pt x="1610" y="1391"/>
                  </a:lnTo>
                  <a:lnTo>
                    <a:pt x="1610" y="1326"/>
                  </a:lnTo>
                  <a:cubicBezTo>
                    <a:pt x="1610" y="1309"/>
                    <a:pt x="1602" y="1303"/>
                    <a:pt x="1590" y="1303"/>
                  </a:cubicBezTo>
                  <a:cubicBezTo>
                    <a:pt x="1579" y="1303"/>
                    <a:pt x="1573" y="1308"/>
                    <a:pt x="1568" y="1316"/>
                  </a:cubicBezTo>
                  <a:cubicBezTo>
                    <a:pt x="1565" y="1309"/>
                    <a:pt x="1560" y="1303"/>
                    <a:pt x="1548" y="1303"/>
                  </a:cubicBezTo>
                  <a:cubicBezTo>
                    <a:pt x="1540" y="1303"/>
                    <a:pt x="1532" y="1308"/>
                    <a:pt x="1527" y="1315"/>
                  </a:cubicBezTo>
                  <a:lnTo>
                    <a:pt x="1527" y="1315"/>
                  </a:lnTo>
                  <a:lnTo>
                    <a:pt x="1527" y="1305"/>
                  </a:lnTo>
                  <a:lnTo>
                    <a:pt x="1511" y="1305"/>
                  </a:lnTo>
                  <a:lnTo>
                    <a:pt x="1511" y="1391"/>
                  </a:lnTo>
                  <a:lnTo>
                    <a:pt x="1511" y="1391"/>
                  </a:lnTo>
                  <a:close/>
                  <a:moveTo>
                    <a:pt x="1456" y="1348"/>
                  </a:moveTo>
                  <a:lnTo>
                    <a:pt x="1456" y="1348"/>
                  </a:lnTo>
                  <a:cubicBezTo>
                    <a:pt x="1456" y="1329"/>
                    <a:pt x="1458" y="1316"/>
                    <a:pt x="1470" y="1316"/>
                  </a:cubicBezTo>
                  <a:cubicBezTo>
                    <a:pt x="1483" y="1316"/>
                    <a:pt x="1485" y="1329"/>
                    <a:pt x="1485" y="1348"/>
                  </a:cubicBezTo>
                  <a:cubicBezTo>
                    <a:pt x="1485" y="1370"/>
                    <a:pt x="1483" y="1381"/>
                    <a:pt x="1470" y="1381"/>
                  </a:cubicBezTo>
                  <a:cubicBezTo>
                    <a:pt x="1458" y="1381"/>
                    <a:pt x="1456" y="1370"/>
                    <a:pt x="1456" y="1348"/>
                  </a:cubicBezTo>
                  <a:lnTo>
                    <a:pt x="1456" y="1348"/>
                  </a:lnTo>
                  <a:close/>
                  <a:moveTo>
                    <a:pt x="1439" y="1348"/>
                  </a:moveTo>
                  <a:lnTo>
                    <a:pt x="1439" y="1348"/>
                  </a:lnTo>
                  <a:cubicBezTo>
                    <a:pt x="1439" y="1375"/>
                    <a:pt x="1447" y="1393"/>
                    <a:pt x="1470" y="1393"/>
                  </a:cubicBezTo>
                  <a:cubicBezTo>
                    <a:pt x="1494" y="1393"/>
                    <a:pt x="1502" y="1375"/>
                    <a:pt x="1502" y="1348"/>
                  </a:cubicBezTo>
                  <a:cubicBezTo>
                    <a:pt x="1502" y="1322"/>
                    <a:pt x="1495" y="1303"/>
                    <a:pt x="1470" y="1303"/>
                  </a:cubicBezTo>
                  <a:cubicBezTo>
                    <a:pt x="1446" y="1303"/>
                    <a:pt x="1439" y="1322"/>
                    <a:pt x="1439" y="1348"/>
                  </a:cubicBezTo>
                  <a:lnTo>
                    <a:pt x="1439" y="1348"/>
                  </a:lnTo>
                  <a:close/>
                  <a:moveTo>
                    <a:pt x="1394" y="1391"/>
                  </a:moveTo>
                  <a:lnTo>
                    <a:pt x="1394" y="1391"/>
                  </a:lnTo>
                  <a:lnTo>
                    <a:pt x="1412" y="1391"/>
                  </a:lnTo>
                  <a:lnTo>
                    <a:pt x="1412" y="1340"/>
                  </a:lnTo>
                  <a:cubicBezTo>
                    <a:pt x="1412" y="1324"/>
                    <a:pt x="1421" y="1320"/>
                    <a:pt x="1429" y="1320"/>
                  </a:cubicBezTo>
                  <a:cubicBezTo>
                    <a:pt x="1432" y="1320"/>
                    <a:pt x="1435" y="1321"/>
                    <a:pt x="1436" y="1321"/>
                  </a:cubicBezTo>
                  <a:lnTo>
                    <a:pt x="1436" y="1304"/>
                  </a:lnTo>
                  <a:cubicBezTo>
                    <a:pt x="1435" y="1304"/>
                    <a:pt x="1434" y="1303"/>
                    <a:pt x="1432" y="1303"/>
                  </a:cubicBezTo>
                  <a:cubicBezTo>
                    <a:pt x="1422" y="1303"/>
                    <a:pt x="1416" y="1309"/>
                    <a:pt x="1412" y="1319"/>
                  </a:cubicBezTo>
                  <a:lnTo>
                    <a:pt x="1412" y="1319"/>
                  </a:lnTo>
                  <a:lnTo>
                    <a:pt x="1412" y="1305"/>
                  </a:lnTo>
                  <a:lnTo>
                    <a:pt x="1394" y="1305"/>
                  </a:lnTo>
                  <a:lnTo>
                    <a:pt x="1394" y="1391"/>
                  </a:lnTo>
                  <a:lnTo>
                    <a:pt x="1394" y="1391"/>
                  </a:lnTo>
                  <a:close/>
                  <a:moveTo>
                    <a:pt x="1326" y="1391"/>
                  </a:moveTo>
                  <a:lnTo>
                    <a:pt x="1326" y="1391"/>
                  </a:lnTo>
                  <a:lnTo>
                    <a:pt x="1344" y="1391"/>
                  </a:lnTo>
                  <a:lnTo>
                    <a:pt x="1344" y="1340"/>
                  </a:lnTo>
                  <a:lnTo>
                    <a:pt x="1384" y="1340"/>
                  </a:lnTo>
                  <a:lnTo>
                    <a:pt x="1384" y="1324"/>
                  </a:lnTo>
                  <a:lnTo>
                    <a:pt x="1344" y="1324"/>
                  </a:lnTo>
                  <a:lnTo>
                    <a:pt x="1344" y="1293"/>
                  </a:lnTo>
                  <a:lnTo>
                    <a:pt x="1386" y="1293"/>
                  </a:lnTo>
                  <a:lnTo>
                    <a:pt x="1386" y="1277"/>
                  </a:lnTo>
                  <a:lnTo>
                    <a:pt x="1326" y="1277"/>
                  </a:lnTo>
                  <a:lnTo>
                    <a:pt x="1326" y="1391"/>
                  </a:lnTo>
                  <a:lnTo>
                    <a:pt x="1326" y="1391"/>
                  </a:lnTo>
                  <a:close/>
                  <a:moveTo>
                    <a:pt x="630" y="244"/>
                  </a:moveTo>
                  <a:lnTo>
                    <a:pt x="630" y="244"/>
                  </a:lnTo>
                  <a:cubicBezTo>
                    <a:pt x="629" y="245"/>
                    <a:pt x="628" y="246"/>
                    <a:pt x="627" y="246"/>
                  </a:cubicBezTo>
                  <a:cubicBezTo>
                    <a:pt x="627" y="246"/>
                    <a:pt x="626" y="246"/>
                    <a:pt x="626" y="246"/>
                  </a:cubicBezTo>
                  <a:lnTo>
                    <a:pt x="625" y="246"/>
                  </a:lnTo>
                  <a:cubicBezTo>
                    <a:pt x="585" y="240"/>
                    <a:pt x="546" y="239"/>
                    <a:pt x="508" y="245"/>
                  </a:cubicBezTo>
                  <a:cubicBezTo>
                    <a:pt x="456" y="254"/>
                    <a:pt x="407" y="277"/>
                    <a:pt x="360" y="323"/>
                  </a:cubicBezTo>
                  <a:cubicBezTo>
                    <a:pt x="277" y="403"/>
                    <a:pt x="256" y="486"/>
                    <a:pt x="248" y="595"/>
                  </a:cubicBezTo>
                  <a:lnTo>
                    <a:pt x="248" y="595"/>
                  </a:lnTo>
                  <a:cubicBezTo>
                    <a:pt x="248" y="597"/>
                    <a:pt x="247" y="599"/>
                    <a:pt x="246" y="600"/>
                  </a:cubicBezTo>
                  <a:cubicBezTo>
                    <a:pt x="245" y="601"/>
                    <a:pt x="244" y="601"/>
                    <a:pt x="243" y="601"/>
                  </a:cubicBezTo>
                  <a:cubicBezTo>
                    <a:pt x="241" y="602"/>
                    <a:pt x="238" y="601"/>
                    <a:pt x="237" y="599"/>
                  </a:cubicBezTo>
                  <a:lnTo>
                    <a:pt x="236" y="597"/>
                  </a:lnTo>
                  <a:lnTo>
                    <a:pt x="235" y="595"/>
                  </a:lnTo>
                  <a:cubicBezTo>
                    <a:pt x="195" y="482"/>
                    <a:pt x="216" y="358"/>
                    <a:pt x="266" y="277"/>
                  </a:cubicBezTo>
                  <a:cubicBezTo>
                    <a:pt x="188" y="292"/>
                    <a:pt x="84" y="273"/>
                    <a:pt x="4" y="211"/>
                  </a:cubicBezTo>
                  <a:lnTo>
                    <a:pt x="3" y="210"/>
                  </a:lnTo>
                  <a:lnTo>
                    <a:pt x="2" y="209"/>
                  </a:lnTo>
                  <a:cubicBezTo>
                    <a:pt x="1" y="207"/>
                    <a:pt x="0" y="205"/>
                    <a:pt x="1" y="203"/>
                  </a:cubicBezTo>
                  <a:cubicBezTo>
                    <a:pt x="2" y="203"/>
                    <a:pt x="3" y="202"/>
                    <a:pt x="3" y="201"/>
                  </a:cubicBezTo>
                  <a:cubicBezTo>
                    <a:pt x="5" y="201"/>
                    <a:pt x="6" y="201"/>
                    <a:pt x="8" y="201"/>
                  </a:cubicBezTo>
                  <a:lnTo>
                    <a:pt x="8" y="201"/>
                  </a:lnTo>
                  <a:cubicBezTo>
                    <a:pt x="99" y="225"/>
                    <a:pt x="172" y="232"/>
                    <a:pt x="259" y="190"/>
                  </a:cubicBezTo>
                  <a:cubicBezTo>
                    <a:pt x="309" y="166"/>
                    <a:pt x="341" y="134"/>
                    <a:pt x="362" y="97"/>
                  </a:cubicBezTo>
                  <a:cubicBezTo>
                    <a:pt x="377" y="69"/>
                    <a:pt x="386" y="38"/>
                    <a:pt x="392" y="5"/>
                  </a:cubicBezTo>
                  <a:lnTo>
                    <a:pt x="393" y="5"/>
                  </a:lnTo>
                  <a:cubicBezTo>
                    <a:pt x="393" y="4"/>
                    <a:pt x="393" y="4"/>
                    <a:pt x="393" y="4"/>
                  </a:cubicBezTo>
                  <a:cubicBezTo>
                    <a:pt x="393" y="3"/>
                    <a:pt x="394" y="2"/>
                    <a:pt x="395" y="2"/>
                  </a:cubicBezTo>
                  <a:cubicBezTo>
                    <a:pt x="398" y="0"/>
                    <a:pt x="402" y="1"/>
                    <a:pt x="404" y="4"/>
                  </a:cubicBezTo>
                  <a:lnTo>
                    <a:pt x="404" y="5"/>
                  </a:lnTo>
                  <a:lnTo>
                    <a:pt x="405" y="7"/>
                  </a:lnTo>
                  <a:cubicBezTo>
                    <a:pt x="424" y="61"/>
                    <a:pt x="407" y="147"/>
                    <a:pt x="385" y="189"/>
                  </a:cubicBezTo>
                  <a:cubicBezTo>
                    <a:pt x="392" y="188"/>
                    <a:pt x="399" y="187"/>
                    <a:pt x="407" y="185"/>
                  </a:cubicBezTo>
                  <a:cubicBezTo>
                    <a:pt x="463" y="176"/>
                    <a:pt x="572" y="189"/>
                    <a:pt x="628" y="232"/>
                  </a:cubicBezTo>
                  <a:lnTo>
                    <a:pt x="629" y="233"/>
                  </a:lnTo>
                  <a:lnTo>
                    <a:pt x="631" y="234"/>
                  </a:lnTo>
                  <a:cubicBezTo>
                    <a:pt x="633" y="237"/>
                    <a:pt x="633" y="242"/>
                    <a:pt x="630" y="244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0">
              <a:extLst>
                <a:ext uri="{FF2B5EF4-FFF2-40B4-BE49-F238E27FC236}">
                  <a16:creationId xmlns:a16="http://schemas.microsoft.com/office/drawing/2014/main" id="{917CFED2-6D9D-48F9-AB15-6A7948C7A4E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029325" y="3268663"/>
              <a:ext cx="1690688" cy="1130299"/>
            </a:xfrm>
            <a:custGeom>
              <a:avLst/>
              <a:gdLst>
                <a:gd name="T0" fmla="*/ 2042 w 2203"/>
                <a:gd name="T1" fmla="*/ 1106 h 1464"/>
                <a:gd name="T2" fmla="*/ 2053 w 2203"/>
                <a:gd name="T3" fmla="*/ 1114 h 1464"/>
                <a:gd name="T4" fmla="*/ 2099 w 2203"/>
                <a:gd name="T5" fmla="*/ 1109 h 1464"/>
                <a:gd name="T6" fmla="*/ 2054 w 2203"/>
                <a:gd name="T7" fmla="*/ 1164 h 1464"/>
                <a:gd name="T8" fmla="*/ 1486 w 2203"/>
                <a:gd name="T9" fmla="*/ 1387 h 1464"/>
                <a:gd name="T10" fmla="*/ 1500 w 2203"/>
                <a:gd name="T11" fmla="*/ 1346 h 1464"/>
                <a:gd name="T12" fmla="*/ 1424 w 2203"/>
                <a:gd name="T13" fmla="*/ 1353 h 1464"/>
                <a:gd name="T14" fmla="*/ 1436 w 2203"/>
                <a:gd name="T15" fmla="*/ 1353 h 1464"/>
                <a:gd name="T16" fmla="*/ 1366 w 2203"/>
                <a:gd name="T17" fmla="*/ 1348 h 1464"/>
                <a:gd name="T18" fmla="*/ 1353 w 2203"/>
                <a:gd name="T19" fmla="*/ 1449 h 1464"/>
                <a:gd name="T20" fmla="*/ 1303 w 2203"/>
                <a:gd name="T21" fmla="*/ 1348 h 1464"/>
                <a:gd name="T22" fmla="*/ 1321 w 2203"/>
                <a:gd name="T23" fmla="*/ 1383 h 1464"/>
                <a:gd name="T24" fmla="*/ 1263 w 2203"/>
                <a:gd name="T25" fmla="*/ 1358 h 1464"/>
                <a:gd name="T26" fmla="*/ 1263 w 2203"/>
                <a:gd name="T27" fmla="*/ 1425 h 1464"/>
                <a:gd name="T28" fmla="*/ 1248 w 2203"/>
                <a:gd name="T29" fmla="*/ 1394 h 1464"/>
                <a:gd name="T30" fmla="*/ 1229 w 2203"/>
                <a:gd name="T31" fmla="*/ 1348 h 1464"/>
                <a:gd name="T32" fmla="*/ 1130 w 2203"/>
                <a:gd name="T33" fmla="*/ 1359 h 1464"/>
                <a:gd name="T34" fmla="*/ 1099 w 2203"/>
                <a:gd name="T35" fmla="*/ 1391 h 1464"/>
                <a:gd name="T36" fmla="*/ 1092 w 2203"/>
                <a:gd name="T37" fmla="*/ 1377 h 1464"/>
                <a:gd name="T38" fmla="*/ 1007 w 2203"/>
                <a:gd name="T39" fmla="*/ 1373 h 1464"/>
                <a:gd name="T40" fmla="*/ 994 w 2203"/>
                <a:gd name="T41" fmla="*/ 1436 h 1464"/>
                <a:gd name="T42" fmla="*/ 985 w 2203"/>
                <a:gd name="T43" fmla="*/ 1394 h 1464"/>
                <a:gd name="T44" fmla="*/ 938 w 2203"/>
                <a:gd name="T45" fmla="*/ 1348 h 1464"/>
                <a:gd name="T46" fmla="*/ 956 w 2203"/>
                <a:gd name="T47" fmla="*/ 1336 h 1464"/>
                <a:gd name="T48" fmla="*/ 873 w 2203"/>
                <a:gd name="T49" fmla="*/ 1334 h 1464"/>
                <a:gd name="T50" fmla="*/ 855 w 2203"/>
                <a:gd name="T51" fmla="*/ 1434 h 1464"/>
                <a:gd name="T52" fmla="*/ 784 w 2203"/>
                <a:gd name="T53" fmla="*/ 1320 h 1464"/>
                <a:gd name="T54" fmla="*/ 751 w 2203"/>
                <a:gd name="T55" fmla="*/ 1389 h 1464"/>
                <a:gd name="T56" fmla="*/ 751 w 2203"/>
                <a:gd name="T57" fmla="*/ 1424 h 1464"/>
                <a:gd name="T58" fmla="*/ 710 w 2203"/>
                <a:gd name="T59" fmla="*/ 1374 h 1464"/>
                <a:gd name="T60" fmla="*/ 642 w 2203"/>
                <a:gd name="T61" fmla="*/ 1391 h 1464"/>
                <a:gd name="T62" fmla="*/ 703 w 2203"/>
                <a:gd name="T63" fmla="*/ 1403 h 1464"/>
                <a:gd name="T64" fmla="*/ 613 w 2203"/>
                <a:gd name="T65" fmla="*/ 1319 h 1464"/>
                <a:gd name="T66" fmla="*/ 573 w 2203"/>
                <a:gd name="T67" fmla="*/ 1348 h 1464"/>
                <a:gd name="T68" fmla="*/ 598 w 2203"/>
                <a:gd name="T69" fmla="*/ 1421 h 1464"/>
                <a:gd name="T70" fmla="*/ 561 w 2203"/>
                <a:gd name="T71" fmla="*/ 1348 h 1464"/>
                <a:gd name="T72" fmla="*/ 559 w 2203"/>
                <a:gd name="T73" fmla="*/ 1410 h 1464"/>
                <a:gd name="T74" fmla="*/ 533 w 2203"/>
                <a:gd name="T75" fmla="*/ 1399 h 1464"/>
                <a:gd name="T76" fmla="*/ 471 w 2203"/>
                <a:gd name="T77" fmla="*/ 1348 h 1464"/>
                <a:gd name="T78" fmla="*/ 488 w 2203"/>
                <a:gd name="T79" fmla="*/ 1319 h 1464"/>
                <a:gd name="T80" fmla="*/ 449 w 2203"/>
                <a:gd name="T81" fmla="*/ 1324 h 1464"/>
                <a:gd name="T82" fmla="*/ 463 w 2203"/>
                <a:gd name="T83" fmla="*/ 1434 h 1464"/>
                <a:gd name="T84" fmla="*/ 395 w 2203"/>
                <a:gd name="T85" fmla="*/ 1389 h 1464"/>
                <a:gd name="T86" fmla="*/ 411 w 2203"/>
                <a:gd name="T87" fmla="*/ 1416 h 1464"/>
                <a:gd name="T88" fmla="*/ 351 w 2203"/>
                <a:gd name="T89" fmla="*/ 1412 h 1464"/>
                <a:gd name="T90" fmla="*/ 411 w 2203"/>
                <a:gd name="T91" fmla="*/ 1367 h 1464"/>
                <a:gd name="T92" fmla="*/ 333 w 2203"/>
                <a:gd name="T93" fmla="*/ 1348 h 1464"/>
                <a:gd name="T94" fmla="*/ 333 w 2203"/>
                <a:gd name="T95" fmla="*/ 1435 h 1464"/>
                <a:gd name="T96" fmla="*/ 247 w 2203"/>
                <a:gd name="T97" fmla="*/ 1402 h 1464"/>
                <a:gd name="T98" fmla="*/ 298 w 2203"/>
                <a:gd name="T99" fmla="*/ 1351 h 1464"/>
                <a:gd name="T100" fmla="*/ 264 w 2203"/>
                <a:gd name="T101" fmla="*/ 1436 h 1464"/>
                <a:gd name="T102" fmla="*/ 434 w 2203"/>
                <a:gd name="T103" fmla="*/ 157 h 1464"/>
                <a:gd name="T104" fmla="*/ 1045 w 2203"/>
                <a:gd name="T105" fmla="*/ 630 h 1464"/>
                <a:gd name="T106" fmla="*/ 1212 w 2203"/>
                <a:gd name="T107" fmla="*/ 376 h 1464"/>
                <a:gd name="T108" fmla="*/ 790 w 2203"/>
                <a:gd name="T109" fmla="*/ 516 h 1464"/>
                <a:gd name="T110" fmla="*/ 281 w 2203"/>
                <a:gd name="T111" fmla="*/ 388 h 1464"/>
                <a:gd name="T112" fmla="*/ 284 w 2203"/>
                <a:gd name="T113" fmla="*/ 1086 h 1464"/>
                <a:gd name="T114" fmla="*/ 1592 w 2203"/>
                <a:gd name="T115" fmla="*/ 752 h 1464"/>
                <a:gd name="T116" fmla="*/ 1362 w 2203"/>
                <a:gd name="T117" fmla="*/ 1270 h 14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203" h="1464">
                  <a:moveTo>
                    <a:pt x="2042" y="1106"/>
                  </a:moveTo>
                  <a:lnTo>
                    <a:pt x="2042" y="1106"/>
                  </a:lnTo>
                  <a:lnTo>
                    <a:pt x="2053" y="1106"/>
                  </a:lnTo>
                  <a:cubicBezTo>
                    <a:pt x="2061" y="1106"/>
                    <a:pt x="2069" y="1105"/>
                    <a:pt x="2069" y="1095"/>
                  </a:cubicBezTo>
                  <a:cubicBezTo>
                    <a:pt x="2069" y="1087"/>
                    <a:pt x="2062" y="1086"/>
                    <a:pt x="2055" y="1086"/>
                  </a:cubicBezTo>
                  <a:lnTo>
                    <a:pt x="2042" y="1086"/>
                  </a:lnTo>
                  <a:lnTo>
                    <a:pt x="2042" y="1106"/>
                  </a:lnTo>
                  <a:lnTo>
                    <a:pt x="2042" y="1106"/>
                  </a:lnTo>
                  <a:close/>
                  <a:moveTo>
                    <a:pt x="2032" y="1077"/>
                  </a:moveTo>
                  <a:lnTo>
                    <a:pt x="2032" y="1077"/>
                  </a:lnTo>
                  <a:lnTo>
                    <a:pt x="2057" y="1077"/>
                  </a:lnTo>
                  <a:cubicBezTo>
                    <a:pt x="2072" y="1077"/>
                    <a:pt x="2079" y="1083"/>
                    <a:pt x="2079" y="1096"/>
                  </a:cubicBezTo>
                  <a:cubicBezTo>
                    <a:pt x="2079" y="1107"/>
                    <a:pt x="2072" y="1112"/>
                    <a:pt x="2063" y="1113"/>
                  </a:cubicBezTo>
                  <a:lnTo>
                    <a:pt x="2081" y="1142"/>
                  </a:lnTo>
                  <a:lnTo>
                    <a:pt x="2070" y="1142"/>
                  </a:lnTo>
                  <a:lnTo>
                    <a:pt x="2053" y="1114"/>
                  </a:lnTo>
                  <a:lnTo>
                    <a:pt x="2042" y="1114"/>
                  </a:lnTo>
                  <a:lnTo>
                    <a:pt x="2042" y="1142"/>
                  </a:lnTo>
                  <a:lnTo>
                    <a:pt x="2032" y="1142"/>
                  </a:lnTo>
                  <a:lnTo>
                    <a:pt x="2032" y="1077"/>
                  </a:lnTo>
                  <a:lnTo>
                    <a:pt x="2032" y="1077"/>
                  </a:lnTo>
                  <a:close/>
                  <a:moveTo>
                    <a:pt x="2054" y="1156"/>
                  </a:moveTo>
                  <a:lnTo>
                    <a:pt x="2054" y="1156"/>
                  </a:lnTo>
                  <a:cubicBezTo>
                    <a:pt x="2079" y="1156"/>
                    <a:pt x="2099" y="1136"/>
                    <a:pt x="2099" y="1109"/>
                  </a:cubicBezTo>
                  <a:cubicBezTo>
                    <a:pt x="2099" y="1083"/>
                    <a:pt x="2079" y="1063"/>
                    <a:pt x="2054" y="1063"/>
                  </a:cubicBezTo>
                  <a:cubicBezTo>
                    <a:pt x="2028" y="1063"/>
                    <a:pt x="2008" y="1083"/>
                    <a:pt x="2008" y="1109"/>
                  </a:cubicBezTo>
                  <a:cubicBezTo>
                    <a:pt x="2008" y="1136"/>
                    <a:pt x="2028" y="1156"/>
                    <a:pt x="2054" y="1156"/>
                  </a:cubicBezTo>
                  <a:lnTo>
                    <a:pt x="2054" y="1156"/>
                  </a:lnTo>
                  <a:close/>
                  <a:moveTo>
                    <a:pt x="2054" y="1055"/>
                  </a:moveTo>
                  <a:lnTo>
                    <a:pt x="2054" y="1055"/>
                  </a:lnTo>
                  <a:cubicBezTo>
                    <a:pt x="2084" y="1055"/>
                    <a:pt x="2109" y="1078"/>
                    <a:pt x="2109" y="1109"/>
                  </a:cubicBezTo>
                  <a:cubicBezTo>
                    <a:pt x="2109" y="1141"/>
                    <a:pt x="2084" y="1164"/>
                    <a:pt x="2054" y="1164"/>
                  </a:cubicBezTo>
                  <a:cubicBezTo>
                    <a:pt x="2024" y="1164"/>
                    <a:pt x="1998" y="1141"/>
                    <a:pt x="1998" y="1109"/>
                  </a:cubicBezTo>
                  <a:cubicBezTo>
                    <a:pt x="1998" y="1078"/>
                    <a:pt x="2024" y="1055"/>
                    <a:pt x="2054" y="1055"/>
                  </a:cubicBezTo>
                  <a:lnTo>
                    <a:pt x="2054" y="1055"/>
                  </a:lnTo>
                  <a:close/>
                  <a:moveTo>
                    <a:pt x="1504" y="1355"/>
                  </a:moveTo>
                  <a:lnTo>
                    <a:pt x="1504" y="1355"/>
                  </a:lnTo>
                  <a:lnTo>
                    <a:pt x="1503" y="1355"/>
                  </a:lnTo>
                  <a:lnTo>
                    <a:pt x="1491" y="1387"/>
                  </a:lnTo>
                  <a:lnTo>
                    <a:pt x="1486" y="1387"/>
                  </a:lnTo>
                  <a:lnTo>
                    <a:pt x="1474" y="1355"/>
                  </a:lnTo>
                  <a:lnTo>
                    <a:pt x="1473" y="1355"/>
                  </a:lnTo>
                  <a:lnTo>
                    <a:pt x="1473" y="1387"/>
                  </a:lnTo>
                  <a:lnTo>
                    <a:pt x="1465" y="1387"/>
                  </a:lnTo>
                  <a:lnTo>
                    <a:pt x="1465" y="1346"/>
                  </a:lnTo>
                  <a:lnTo>
                    <a:pt x="1477" y="1346"/>
                  </a:lnTo>
                  <a:lnTo>
                    <a:pt x="1489" y="1375"/>
                  </a:lnTo>
                  <a:lnTo>
                    <a:pt x="1500" y="1346"/>
                  </a:lnTo>
                  <a:lnTo>
                    <a:pt x="1512" y="1346"/>
                  </a:lnTo>
                  <a:lnTo>
                    <a:pt x="1512" y="1387"/>
                  </a:lnTo>
                  <a:lnTo>
                    <a:pt x="1504" y="1387"/>
                  </a:lnTo>
                  <a:lnTo>
                    <a:pt x="1504" y="1355"/>
                  </a:lnTo>
                  <a:lnTo>
                    <a:pt x="1504" y="1355"/>
                  </a:lnTo>
                  <a:close/>
                  <a:moveTo>
                    <a:pt x="1436" y="1353"/>
                  </a:moveTo>
                  <a:lnTo>
                    <a:pt x="1436" y="1353"/>
                  </a:lnTo>
                  <a:lnTo>
                    <a:pt x="1424" y="1353"/>
                  </a:lnTo>
                  <a:lnTo>
                    <a:pt x="1424" y="1346"/>
                  </a:lnTo>
                  <a:lnTo>
                    <a:pt x="1457" y="1346"/>
                  </a:lnTo>
                  <a:lnTo>
                    <a:pt x="1457" y="1353"/>
                  </a:lnTo>
                  <a:lnTo>
                    <a:pt x="1445" y="1353"/>
                  </a:lnTo>
                  <a:lnTo>
                    <a:pt x="1445" y="1387"/>
                  </a:lnTo>
                  <a:lnTo>
                    <a:pt x="1436" y="1387"/>
                  </a:lnTo>
                  <a:lnTo>
                    <a:pt x="1436" y="1353"/>
                  </a:lnTo>
                  <a:lnTo>
                    <a:pt x="1436" y="1353"/>
                  </a:lnTo>
                  <a:close/>
                  <a:moveTo>
                    <a:pt x="1407" y="1413"/>
                  </a:moveTo>
                  <a:lnTo>
                    <a:pt x="1407" y="1413"/>
                  </a:lnTo>
                  <a:lnTo>
                    <a:pt x="1425" y="1413"/>
                  </a:lnTo>
                  <a:lnTo>
                    <a:pt x="1425" y="1434"/>
                  </a:lnTo>
                  <a:lnTo>
                    <a:pt x="1407" y="1434"/>
                  </a:lnTo>
                  <a:lnTo>
                    <a:pt x="1407" y="1413"/>
                  </a:lnTo>
                  <a:close/>
                  <a:moveTo>
                    <a:pt x="1366" y="1348"/>
                  </a:moveTo>
                  <a:lnTo>
                    <a:pt x="1366" y="1348"/>
                  </a:lnTo>
                  <a:lnTo>
                    <a:pt x="1381" y="1413"/>
                  </a:lnTo>
                  <a:lnTo>
                    <a:pt x="1381" y="1413"/>
                  </a:lnTo>
                  <a:lnTo>
                    <a:pt x="1395" y="1348"/>
                  </a:lnTo>
                  <a:lnTo>
                    <a:pt x="1413" y="1348"/>
                  </a:lnTo>
                  <a:lnTo>
                    <a:pt x="1389" y="1437"/>
                  </a:lnTo>
                  <a:cubicBezTo>
                    <a:pt x="1383" y="1461"/>
                    <a:pt x="1377" y="1464"/>
                    <a:pt x="1359" y="1463"/>
                  </a:cubicBezTo>
                  <a:cubicBezTo>
                    <a:pt x="1357" y="1463"/>
                    <a:pt x="1355" y="1463"/>
                    <a:pt x="1353" y="1463"/>
                  </a:cubicBezTo>
                  <a:lnTo>
                    <a:pt x="1353" y="1449"/>
                  </a:lnTo>
                  <a:cubicBezTo>
                    <a:pt x="1355" y="1449"/>
                    <a:pt x="1356" y="1450"/>
                    <a:pt x="1358" y="1450"/>
                  </a:cubicBezTo>
                  <a:cubicBezTo>
                    <a:pt x="1364" y="1450"/>
                    <a:pt x="1368" y="1449"/>
                    <a:pt x="1370" y="1443"/>
                  </a:cubicBezTo>
                  <a:lnTo>
                    <a:pt x="1372" y="1436"/>
                  </a:lnTo>
                  <a:lnTo>
                    <a:pt x="1348" y="1348"/>
                  </a:lnTo>
                  <a:lnTo>
                    <a:pt x="1366" y="1348"/>
                  </a:lnTo>
                  <a:lnTo>
                    <a:pt x="1366" y="1348"/>
                  </a:lnTo>
                  <a:close/>
                  <a:moveTo>
                    <a:pt x="1303" y="1348"/>
                  </a:moveTo>
                  <a:lnTo>
                    <a:pt x="1303" y="1348"/>
                  </a:lnTo>
                  <a:lnTo>
                    <a:pt x="1321" y="1348"/>
                  </a:lnTo>
                  <a:lnTo>
                    <a:pt x="1321" y="1362"/>
                  </a:lnTo>
                  <a:lnTo>
                    <a:pt x="1321" y="1362"/>
                  </a:lnTo>
                  <a:cubicBezTo>
                    <a:pt x="1325" y="1352"/>
                    <a:pt x="1331" y="1346"/>
                    <a:pt x="1341" y="1346"/>
                  </a:cubicBezTo>
                  <a:cubicBezTo>
                    <a:pt x="1343" y="1346"/>
                    <a:pt x="1344" y="1347"/>
                    <a:pt x="1345" y="1347"/>
                  </a:cubicBezTo>
                  <a:lnTo>
                    <a:pt x="1345" y="1364"/>
                  </a:lnTo>
                  <a:cubicBezTo>
                    <a:pt x="1344" y="1364"/>
                    <a:pt x="1341" y="1363"/>
                    <a:pt x="1338" y="1363"/>
                  </a:cubicBezTo>
                  <a:cubicBezTo>
                    <a:pt x="1330" y="1363"/>
                    <a:pt x="1321" y="1367"/>
                    <a:pt x="1321" y="1383"/>
                  </a:cubicBezTo>
                  <a:lnTo>
                    <a:pt x="1321" y="1434"/>
                  </a:lnTo>
                  <a:lnTo>
                    <a:pt x="1303" y="1434"/>
                  </a:lnTo>
                  <a:lnTo>
                    <a:pt x="1303" y="1348"/>
                  </a:lnTo>
                  <a:lnTo>
                    <a:pt x="1303" y="1348"/>
                  </a:lnTo>
                  <a:close/>
                  <a:moveTo>
                    <a:pt x="1276" y="1382"/>
                  </a:moveTo>
                  <a:lnTo>
                    <a:pt x="1276" y="1382"/>
                  </a:lnTo>
                  <a:lnTo>
                    <a:pt x="1276" y="1377"/>
                  </a:lnTo>
                  <a:cubicBezTo>
                    <a:pt x="1276" y="1366"/>
                    <a:pt x="1272" y="1358"/>
                    <a:pt x="1263" y="1358"/>
                  </a:cubicBezTo>
                  <a:cubicBezTo>
                    <a:pt x="1252" y="1358"/>
                    <a:pt x="1248" y="1369"/>
                    <a:pt x="1248" y="1380"/>
                  </a:cubicBezTo>
                  <a:lnTo>
                    <a:pt x="1248" y="1382"/>
                  </a:lnTo>
                  <a:lnTo>
                    <a:pt x="1276" y="1382"/>
                  </a:lnTo>
                  <a:lnTo>
                    <a:pt x="1276" y="1382"/>
                  </a:lnTo>
                  <a:close/>
                  <a:moveTo>
                    <a:pt x="1248" y="1394"/>
                  </a:moveTo>
                  <a:lnTo>
                    <a:pt x="1248" y="1394"/>
                  </a:lnTo>
                  <a:lnTo>
                    <a:pt x="1248" y="1398"/>
                  </a:lnTo>
                  <a:cubicBezTo>
                    <a:pt x="1248" y="1410"/>
                    <a:pt x="1250" y="1425"/>
                    <a:pt x="1263" y="1425"/>
                  </a:cubicBezTo>
                  <a:cubicBezTo>
                    <a:pt x="1275" y="1425"/>
                    <a:pt x="1276" y="1411"/>
                    <a:pt x="1276" y="1405"/>
                  </a:cubicBezTo>
                  <a:lnTo>
                    <a:pt x="1293" y="1405"/>
                  </a:lnTo>
                  <a:cubicBezTo>
                    <a:pt x="1293" y="1424"/>
                    <a:pt x="1281" y="1436"/>
                    <a:pt x="1262" y="1436"/>
                  </a:cubicBezTo>
                  <a:cubicBezTo>
                    <a:pt x="1248" y="1436"/>
                    <a:pt x="1231" y="1432"/>
                    <a:pt x="1231" y="1393"/>
                  </a:cubicBezTo>
                  <a:cubicBezTo>
                    <a:pt x="1231" y="1370"/>
                    <a:pt x="1236" y="1346"/>
                    <a:pt x="1263" y="1346"/>
                  </a:cubicBezTo>
                  <a:cubicBezTo>
                    <a:pt x="1287" y="1346"/>
                    <a:pt x="1293" y="1361"/>
                    <a:pt x="1293" y="1384"/>
                  </a:cubicBezTo>
                  <a:lnTo>
                    <a:pt x="1293" y="1394"/>
                  </a:lnTo>
                  <a:lnTo>
                    <a:pt x="1248" y="1394"/>
                  </a:lnTo>
                  <a:lnTo>
                    <a:pt x="1248" y="1394"/>
                  </a:lnTo>
                  <a:close/>
                  <a:moveTo>
                    <a:pt x="1163" y="1348"/>
                  </a:moveTo>
                  <a:lnTo>
                    <a:pt x="1163" y="1348"/>
                  </a:lnTo>
                  <a:lnTo>
                    <a:pt x="1182" y="1348"/>
                  </a:lnTo>
                  <a:lnTo>
                    <a:pt x="1197" y="1416"/>
                  </a:lnTo>
                  <a:lnTo>
                    <a:pt x="1197" y="1416"/>
                  </a:lnTo>
                  <a:lnTo>
                    <a:pt x="1210" y="1348"/>
                  </a:lnTo>
                  <a:lnTo>
                    <a:pt x="1229" y="1348"/>
                  </a:lnTo>
                  <a:lnTo>
                    <a:pt x="1206" y="1434"/>
                  </a:lnTo>
                  <a:lnTo>
                    <a:pt x="1186" y="1434"/>
                  </a:lnTo>
                  <a:lnTo>
                    <a:pt x="1163" y="1348"/>
                  </a:lnTo>
                  <a:lnTo>
                    <a:pt x="1163" y="1348"/>
                  </a:lnTo>
                  <a:close/>
                  <a:moveTo>
                    <a:pt x="1130" y="1424"/>
                  </a:moveTo>
                  <a:lnTo>
                    <a:pt x="1130" y="1424"/>
                  </a:lnTo>
                  <a:cubicBezTo>
                    <a:pt x="1143" y="1424"/>
                    <a:pt x="1145" y="1413"/>
                    <a:pt x="1145" y="1391"/>
                  </a:cubicBezTo>
                  <a:cubicBezTo>
                    <a:pt x="1145" y="1372"/>
                    <a:pt x="1143" y="1359"/>
                    <a:pt x="1130" y="1359"/>
                  </a:cubicBezTo>
                  <a:cubicBezTo>
                    <a:pt x="1118" y="1359"/>
                    <a:pt x="1116" y="1372"/>
                    <a:pt x="1116" y="1391"/>
                  </a:cubicBezTo>
                  <a:cubicBezTo>
                    <a:pt x="1116" y="1413"/>
                    <a:pt x="1118" y="1424"/>
                    <a:pt x="1130" y="1424"/>
                  </a:cubicBezTo>
                  <a:lnTo>
                    <a:pt x="1130" y="1424"/>
                  </a:lnTo>
                  <a:close/>
                  <a:moveTo>
                    <a:pt x="1130" y="1346"/>
                  </a:moveTo>
                  <a:lnTo>
                    <a:pt x="1130" y="1346"/>
                  </a:lnTo>
                  <a:cubicBezTo>
                    <a:pt x="1155" y="1346"/>
                    <a:pt x="1163" y="1365"/>
                    <a:pt x="1163" y="1391"/>
                  </a:cubicBezTo>
                  <a:cubicBezTo>
                    <a:pt x="1163" y="1418"/>
                    <a:pt x="1154" y="1436"/>
                    <a:pt x="1130" y="1436"/>
                  </a:cubicBezTo>
                  <a:cubicBezTo>
                    <a:pt x="1107" y="1436"/>
                    <a:pt x="1099" y="1418"/>
                    <a:pt x="1099" y="1391"/>
                  </a:cubicBezTo>
                  <a:cubicBezTo>
                    <a:pt x="1099" y="1365"/>
                    <a:pt x="1106" y="1346"/>
                    <a:pt x="1130" y="1346"/>
                  </a:cubicBezTo>
                  <a:lnTo>
                    <a:pt x="1130" y="1346"/>
                  </a:lnTo>
                  <a:close/>
                  <a:moveTo>
                    <a:pt x="1092" y="1403"/>
                  </a:moveTo>
                  <a:lnTo>
                    <a:pt x="1092" y="1403"/>
                  </a:lnTo>
                  <a:cubicBezTo>
                    <a:pt x="1090" y="1423"/>
                    <a:pt x="1083" y="1436"/>
                    <a:pt x="1062" y="1436"/>
                  </a:cubicBezTo>
                  <a:cubicBezTo>
                    <a:pt x="1037" y="1436"/>
                    <a:pt x="1030" y="1418"/>
                    <a:pt x="1030" y="1391"/>
                  </a:cubicBezTo>
                  <a:cubicBezTo>
                    <a:pt x="1030" y="1365"/>
                    <a:pt x="1037" y="1346"/>
                    <a:pt x="1062" y="1346"/>
                  </a:cubicBezTo>
                  <a:cubicBezTo>
                    <a:pt x="1088" y="1346"/>
                    <a:pt x="1092" y="1366"/>
                    <a:pt x="1092" y="1377"/>
                  </a:cubicBezTo>
                  <a:lnTo>
                    <a:pt x="1075" y="1377"/>
                  </a:lnTo>
                  <a:cubicBezTo>
                    <a:pt x="1075" y="1369"/>
                    <a:pt x="1072" y="1359"/>
                    <a:pt x="1062" y="1359"/>
                  </a:cubicBezTo>
                  <a:cubicBezTo>
                    <a:pt x="1050" y="1359"/>
                    <a:pt x="1048" y="1372"/>
                    <a:pt x="1048" y="1391"/>
                  </a:cubicBezTo>
                  <a:cubicBezTo>
                    <a:pt x="1048" y="1410"/>
                    <a:pt x="1050" y="1424"/>
                    <a:pt x="1062" y="1424"/>
                  </a:cubicBezTo>
                  <a:cubicBezTo>
                    <a:pt x="1072" y="1424"/>
                    <a:pt x="1075" y="1416"/>
                    <a:pt x="1075" y="1403"/>
                  </a:cubicBezTo>
                  <a:lnTo>
                    <a:pt x="1092" y="1403"/>
                  </a:lnTo>
                  <a:lnTo>
                    <a:pt x="1092" y="1403"/>
                  </a:lnTo>
                  <a:close/>
                  <a:moveTo>
                    <a:pt x="1007" y="1373"/>
                  </a:moveTo>
                  <a:lnTo>
                    <a:pt x="1007" y="1373"/>
                  </a:lnTo>
                  <a:lnTo>
                    <a:pt x="1007" y="1371"/>
                  </a:lnTo>
                  <a:cubicBezTo>
                    <a:pt x="1007" y="1364"/>
                    <a:pt x="1004" y="1358"/>
                    <a:pt x="995" y="1358"/>
                  </a:cubicBezTo>
                  <a:cubicBezTo>
                    <a:pt x="988" y="1358"/>
                    <a:pt x="983" y="1361"/>
                    <a:pt x="983" y="1369"/>
                  </a:cubicBezTo>
                  <a:cubicBezTo>
                    <a:pt x="983" y="1376"/>
                    <a:pt x="986" y="1379"/>
                    <a:pt x="995" y="1382"/>
                  </a:cubicBezTo>
                  <a:lnTo>
                    <a:pt x="1006" y="1386"/>
                  </a:lnTo>
                  <a:cubicBezTo>
                    <a:pt x="1019" y="1390"/>
                    <a:pt x="1025" y="1397"/>
                    <a:pt x="1025" y="1410"/>
                  </a:cubicBezTo>
                  <a:cubicBezTo>
                    <a:pt x="1025" y="1429"/>
                    <a:pt x="1011" y="1436"/>
                    <a:pt x="994" y="1436"/>
                  </a:cubicBezTo>
                  <a:cubicBezTo>
                    <a:pt x="972" y="1436"/>
                    <a:pt x="966" y="1426"/>
                    <a:pt x="966" y="1410"/>
                  </a:cubicBezTo>
                  <a:lnTo>
                    <a:pt x="966" y="1407"/>
                  </a:lnTo>
                  <a:lnTo>
                    <a:pt x="981" y="1407"/>
                  </a:lnTo>
                  <a:lnTo>
                    <a:pt x="981" y="1409"/>
                  </a:lnTo>
                  <a:cubicBezTo>
                    <a:pt x="981" y="1419"/>
                    <a:pt x="985" y="1425"/>
                    <a:pt x="995" y="1425"/>
                  </a:cubicBezTo>
                  <a:cubicBezTo>
                    <a:pt x="1004" y="1425"/>
                    <a:pt x="1009" y="1420"/>
                    <a:pt x="1009" y="1412"/>
                  </a:cubicBezTo>
                  <a:cubicBezTo>
                    <a:pt x="1009" y="1406"/>
                    <a:pt x="1005" y="1401"/>
                    <a:pt x="999" y="1399"/>
                  </a:cubicBezTo>
                  <a:lnTo>
                    <a:pt x="985" y="1394"/>
                  </a:lnTo>
                  <a:cubicBezTo>
                    <a:pt x="972" y="1390"/>
                    <a:pt x="967" y="1383"/>
                    <a:pt x="967" y="1370"/>
                  </a:cubicBezTo>
                  <a:cubicBezTo>
                    <a:pt x="967" y="1354"/>
                    <a:pt x="978" y="1346"/>
                    <a:pt x="996" y="1346"/>
                  </a:cubicBezTo>
                  <a:cubicBezTo>
                    <a:pt x="1018" y="1346"/>
                    <a:pt x="1023" y="1359"/>
                    <a:pt x="1023" y="1370"/>
                  </a:cubicBezTo>
                  <a:lnTo>
                    <a:pt x="1023" y="1373"/>
                  </a:lnTo>
                  <a:lnTo>
                    <a:pt x="1007" y="1373"/>
                  </a:lnTo>
                  <a:lnTo>
                    <a:pt x="1007" y="1373"/>
                  </a:lnTo>
                  <a:close/>
                  <a:moveTo>
                    <a:pt x="938" y="1348"/>
                  </a:moveTo>
                  <a:lnTo>
                    <a:pt x="938" y="1348"/>
                  </a:lnTo>
                  <a:lnTo>
                    <a:pt x="956" y="1348"/>
                  </a:lnTo>
                  <a:lnTo>
                    <a:pt x="956" y="1434"/>
                  </a:lnTo>
                  <a:lnTo>
                    <a:pt x="938" y="1434"/>
                  </a:lnTo>
                  <a:lnTo>
                    <a:pt x="938" y="1348"/>
                  </a:lnTo>
                  <a:close/>
                  <a:moveTo>
                    <a:pt x="938" y="1319"/>
                  </a:moveTo>
                  <a:lnTo>
                    <a:pt x="938" y="1319"/>
                  </a:lnTo>
                  <a:lnTo>
                    <a:pt x="956" y="1319"/>
                  </a:lnTo>
                  <a:lnTo>
                    <a:pt x="956" y="1336"/>
                  </a:lnTo>
                  <a:lnTo>
                    <a:pt x="938" y="1336"/>
                  </a:lnTo>
                  <a:lnTo>
                    <a:pt x="938" y="1319"/>
                  </a:lnTo>
                  <a:close/>
                  <a:moveTo>
                    <a:pt x="873" y="1420"/>
                  </a:moveTo>
                  <a:lnTo>
                    <a:pt x="873" y="1420"/>
                  </a:lnTo>
                  <a:lnTo>
                    <a:pt x="888" y="1420"/>
                  </a:lnTo>
                  <a:cubicBezTo>
                    <a:pt x="903" y="1420"/>
                    <a:pt x="909" y="1411"/>
                    <a:pt x="909" y="1377"/>
                  </a:cubicBezTo>
                  <a:cubicBezTo>
                    <a:pt x="909" y="1345"/>
                    <a:pt x="904" y="1334"/>
                    <a:pt x="888" y="1334"/>
                  </a:cubicBezTo>
                  <a:lnTo>
                    <a:pt x="873" y="1334"/>
                  </a:lnTo>
                  <a:lnTo>
                    <a:pt x="873" y="1420"/>
                  </a:lnTo>
                  <a:lnTo>
                    <a:pt x="873" y="1420"/>
                  </a:lnTo>
                  <a:close/>
                  <a:moveTo>
                    <a:pt x="855" y="1320"/>
                  </a:moveTo>
                  <a:lnTo>
                    <a:pt x="855" y="1320"/>
                  </a:lnTo>
                  <a:lnTo>
                    <a:pt x="887" y="1320"/>
                  </a:lnTo>
                  <a:cubicBezTo>
                    <a:pt x="923" y="1320"/>
                    <a:pt x="928" y="1344"/>
                    <a:pt x="928" y="1377"/>
                  </a:cubicBezTo>
                  <a:cubicBezTo>
                    <a:pt x="928" y="1411"/>
                    <a:pt x="923" y="1434"/>
                    <a:pt x="887" y="1434"/>
                  </a:cubicBezTo>
                  <a:lnTo>
                    <a:pt x="855" y="1434"/>
                  </a:lnTo>
                  <a:lnTo>
                    <a:pt x="855" y="1320"/>
                  </a:lnTo>
                  <a:lnTo>
                    <a:pt x="855" y="1320"/>
                  </a:lnTo>
                  <a:close/>
                  <a:moveTo>
                    <a:pt x="784" y="1320"/>
                  </a:moveTo>
                  <a:lnTo>
                    <a:pt x="784" y="1320"/>
                  </a:lnTo>
                  <a:lnTo>
                    <a:pt x="801" y="1320"/>
                  </a:lnTo>
                  <a:lnTo>
                    <a:pt x="801" y="1434"/>
                  </a:lnTo>
                  <a:lnTo>
                    <a:pt x="784" y="1434"/>
                  </a:lnTo>
                  <a:lnTo>
                    <a:pt x="784" y="1320"/>
                  </a:lnTo>
                  <a:close/>
                  <a:moveTo>
                    <a:pt x="751" y="1389"/>
                  </a:moveTo>
                  <a:lnTo>
                    <a:pt x="751" y="1389"/>
                  </a:lnTo>
                  <a:cubicBezTo>
                    <a:pt x="746" y="1392"/>
                    <a:pt x="737" y="1394"/>
                    <a:pt x="732" y="1397"/>
                  </a:cubicBezTo>
                  <a:cubicBezTo>
                    <a:pt x="727" y="1399"/>
                    <a:pt x="725" y="1404"/>
                    <a:pt x="725" y="1411"/>
                  </a:cubicBezTo>
                  <a:cubicBezTo>
                    <a:pt x="725" y="1418"/>
                    <a:pt x="728" y="1424"/>
                    <a:pt x="735" y="1424"/>
                  </a:cubicBezTo>
                  <a:cubicBezTo>
                    <a:pt x="746" y="1424"/>
                    <a:pt x="751" y="1416"/>
                    <a:pt x="751" y="1403"/>
                  </a:cubicBezTo>
                  <a:lnTo>
                    <a:pt x="751" y="1389"/>
                  </a:lnTo>
                  <a:lnTo>
                    <a:pt x="751" y="1389"/>
                  </a:lnTo>
                  <a:close/>
                  <a:moveTo>
                    <a:pt x="767" y="1416"/>
                  </a:moveTo>
                  <a:lnTo>
                    <a:pt x="767" y="1416"/>
                  </a:lnTo>
                  <a:cubicBezTo>
                    <a:pt x="767" y="1420"/>
                    <a:pt x="769" y="1422"/>
                    <a:pt x="771" y="1422"/>
                  </a:cubicBezTo>
                  <a:cubicBezTo>
                    <a:pt x="773" y="1422"/>
                    <a:pt x="774" y="1422"/>
                    <a:pt x="774" y="1422"/>
                  </a:cubicBezTo>
                  <a:lnTo>
                    <a:pt x="774" y="1433"/>
                  </a:lnTo>
                  <a:cubicBezTo>
                    <a:pt x="772" y="1434"/>
                    <a:pt x="769" y="1435"/>
                    <a:pt x="766" y="1435"/>
                  </a:cubicBezTo>
                  <a:cubicBezTo>
                    <a:pt x="758" y="1435"/>
                    <a:pt x="752" y="1432"/>
                    <a:pt x="751" y="1424"/>
                  </a:cubicBezTo>
                  <a:lnTo>
                    <a:pt x="751" y="1424"/>
                  </a:lnTo>
                  <a:cubicBezTo>
                    <a:pt x="746" y="1432"/>
                    <a:pt x="740" y="1436"/>
                    <a:pt x="730" y="1436"/>
                  </a:cubicBezTo>
                  <a:cubicBezTo>
                    <a:pt x="716" y="1436"/>
                    <a:pt x="707" y="1429"/>
                    <a:pt x="707" y="1412"/>
                  </a:cubicBezTo>
                  <a:cubicBezTo>
                    <a:pt x="707" y="1393"/>
                    <a:pt x="716" y="1389"/>
                    <a:pt x="727" y="1385"/>
                  </a:cubicBezTo>
                  <a:lnTo>
                    <a:pt x="741" y="1382"/>
                  </a:lnTo>
                  <a:cubicBezTo>
                    <a:pt x="747" y="1380"/>
                    <a:pt x="751" y="1378"/>
                    <a:pt x="751" y="1371"/>
                  </a:cubicBezTo>
                  <a:cubicBezTo>
                    <a:pt x="751" y="1363"/>
                    <a:pt x="748" y="1358"/>
                    <a:pt x="739" y="1358"/>
                  </a:cubicBezTo>
                  <a:cubicBezTo>
                    <a:pt x="727" y="1358"/>
                    <a:pt x="726" y="1366"/>
                    <a:pt x="726" y="1374"/>
                  </a:cubicBezTo>
                  <a:lnTo>
                    <a:pt x="710" y="1374"/>
                  </a:lnTo>
                  <a:cubicBezTo>
                    <a:pt x="710" y="1356"/>
                    <a:pt x="717" y="1346"/>
                    <a:pt x="740" y="1346"/>
                  </a:cubicBezTo>
                  <a:cubicBezTo>
                    <a:pt x="755" y="1346"/>
                    <a:pt x="767" y="1352"/>
                    <a:pt x="767" y="1367"/>
                  </a:cubicBezTo>
                  <a:lnTo>
                    <a:pt x="767" y="1416"/>
                  </a:lnTo>
                  <a:lnTo>
                    <a:pt x="767" y="1416"/>
                  </a:lnTo>
                  <a:close/>
                  <a:moveTo>
                    <a:pt x="703" y="1403"/>
                  </a:moveTo>
                  <a:lnTo>
                    <a:pt x="703" y="1403"/>
                  </a:lnTo>
                  <a:cubicBezTo>
                    <a:pt x="702" y="1423"/>
                    <a:pt x="695" y="1436"/>
                    <a:pt x="674" y="1436"/>
                  </a:cubicBezTo>
                  <a:cubicBezTo>
                    <a:pt x="649" y="1436"/>
                    <a:pt x="642" y="1418"/>
                    <a:pt x="642" y="1391"/>
                  </a:cubicBezTo>
                  <a:cubicBezTo>
                    <a:pt x="642" y="1365"/>
                    <a:pt x="649" y="1346"/>
                    <a:pt x="674" y="1346"/>
                  </a:cubicBezTo>
                  <a:cubicBezTo>
                    <a:pt x="699" y="1346"/>
                    <a:pt x="703" y="1366"/>
                    <a:pt x="703" y="1377"/>
                  </a:cubicBezTo>
                  <a:lnTo>
                    <a:pt x="686" y="1377"/>
                  </a:lnTo>
                  <a:cubicBezTo>
                    <a:pt x="686" y="1369"/>
                    <a:pt x="684" y="1359"/>
                    <a:pt x="674" y="1359"/>
                  </a:cubicBezTo>
                  <a:cubicBezTo>
                    <a:pt x="661" y="1359"/>
                    <a:pt x="659" y="1372"/>
                    <a:pt x="659" y="1391"/>
                  </a:cubicBezTo>
                  <a:cubicBezTo>
                    <a:pt x="659" y="1410"/>
                    <a:pt x="661" y="1424"/>
                    <a:pt x="674" y="1424"/>
                  </a:cubicBezTo>
                  <a:cubicBezTo>
                    <a:pt x="683" y="1424"/>
                    <a:pt x="687" y="1416"/>
                    <a:pt x="687" y="1403"/>
                  </a:cubicBezTo>
                  <a:lnTo>
                    <a:pt x="703" y="1403"/>
                  </a:lnTo>
                  <a:lnTo>
                    <a:pt x="703" y="1403"/>
                  </a:lnTo>
                  <a:close/>
                  <a:moveTo>
                    <a:pt x="613" y="1348"/>
                  </a:moveTo>
                  <a:lnTo>
                    <a:pt x="613" y="1348"/>
                  </a:lnTo>
                  <a:lnTo>
                    <a:pt x="630" y="1348"/>
                  </a:lnTo>
                  <a:lnTo>
                    <a:pt x="630" y="1434"/>
                  </a:lnTo>
                  <a:lnTo>
                    <a:pt x="613" y="1434"/>
                  </a:lnTo>
                  <a:lnTo>
                    <a:pt x="613" y="1348"/>
                  </a:lnTo>
                  <a:close/>
                  <a:moveTo>
                    <a:pt x="613" y="1319"/>
                  </a:moveTo>
                  <a:lnTo>
                    <a:pt x="613" y="1319"/>
                  </a:lnTo>
                  <a:lnTo>
                    <a:pt x="630" y="1319"/>
                  </a:lnTo>
                  <a:lnTo>
                    <a:pt x="630" y="1336"/>
                  </a:lnTo>
                  <a:lnTo>
                    <a:pt x="613" y="1336"/>
                  </a:lnTo>
                  <a:lnTo>
                    <a:pt x="613" y="1319"/>
                  </a:lnTo>
                  <a:close/>
                  <a:moveTo>
                    <a:pt x="561" y="1348"/>
                  </a:moveTo>
                  <a:lnTo>
                    <a:pt x="561" y="1348"/>
                  </a:lnTo>
                  <a:lnTo>
                    <a:pt x="573" y="1348"/>
                  </a:lnTo>
                  <a:lnTo>
                    <a:pt x="573" y="1324"/>
                  </a:lnTo>
                  <a:lnTo>
                    <a:pt x="590" y="1324"/>
                  </a:lnTo>
                  <a:lnTo>
                    <a:pt x="590" y="1348"/>
                  </a:lnTo>
                  <a:lnTo>
                    <a:pt x="604" y="1348"/>
                  </a:lnTo>
                  <a:lnTo>
                    <a:pt x="604" y="1361"/>
                  </a:lnTo>
                  <a:lnTo>
                    <a:pt x="590" y="1361"/>
                  </a:lnTo>
                  <a:lnTo>
                    <a:pt x="590" y="1412"/>
                  </a:lnTo>
                  <a:cubicBezTo>
                    <a:pt x="590" y="1419"/>
                    <a:pt x="592" y="1421"/>
                    <a:pt x="598" y="1421"/>
                  </a:cubicBezTo>
                  <a:cubicBezTo>
                    <a:pt x="601" y="1421"/>
                    <a:pt x="603" y="1421"/>
                    <a:pt x="604" y="1421"/>
                  </a:cubicBezTo>
                  <a:lnTo>
                    <a:pt x="604" y="1434"/>
                  </a:lnTo>
                  <a:cubicBezTo>
                    <a:pt x="601" y="1435"/>
                    <a:pt x="596" y="1435"/>
                    <a:pt x="591" y="1435"/>
                  </a:cubicBezTo>
                  <a:cubicBezTo>
                    <a:pt x="579" y="1435"/>
                    <a:pt x="573" y="1432"/>
                    <a:pt x="573" y="1414"/>
                  </a:cubicBezTo>
                  <a:lnTo>
                    <a:pt x="573" y="1361"/>
                  </a:lnTo>
                  <a:lnTo>
                    <a:pt x="561" y="1361"/>
                  </a:lnTo>
                  <a:lnTo>
                    <a:pt x="561" y="1348"/>
                  </a:lnTo>
                  <a:lnTo>
                    <a:pt x="561" y="1348"/>
                  </a:lnTo>
                  <a:close/>
                  <a:moveTo>
                    <a:pt x="541" y="1373"/>
                  </a:moveTo>
                  <a:lnTo>
                    <a:pt x="541" y="1373"/>
                  </a:lnTo>
                  <a:lnTo>
                    <a:pt x="541" y="1371"/>
                  </a:lnTo>
                  <a:cubicBezTo>
                    <a:pt x="541" y="1364"/>
                    <a:pt x="538" y="1358"/>
                    <a:pt x="529" y="1358"/>
                  </a:cubicBezTo>
                  <a:cubicBezTo>
                    <a:pt x="523" y="1358"/>
                    <a:pt x="517" y="1361"/>
                    <a:pt x="517" y="1369"/>
                  </a:cubicBezTo>
                  <a:cubicBezTo>
                    <a:pt x="517" y="1376"/>
                    <a:pt x="520" y="1379"/>
                    <a:pt x="529" y="1382"/>
                  </a:cubicBezTo>
                  <a:lnTo>
                    <a:pt x="540" y="1386"/>
                  </a:lnTo>
                  <a:cubicBezTo>
                    <a:pt x="553" y="1390"/>
                    <a:pt x="559" y="1397"/>
                    <a:pt x="559" y="1410"/>
                  </a:cubicBezTo>
                  <a:cubicBezTo>
                    <a:pt x="559" y="1429"/>
                    <a:pt x="546" y="1436"/>
                    <a:pt x="528" y="1436"/>
                  </a:cubicBezTo>
                  <a:cubicBezTo>
                    <a:pt x="507" y="1436"/>
                    <a:pt x="500" y="1426"/>
                    <a:pt x="500" y="1410"/>
                  </a:cubicBezTo>
                  <a:lnTo>
                    <a:pt x="500" y="1407"/>
                  </a:lnTo>
                  <a:lnTo>
                    <a:pt x="515" y="1407"/>
                  </a:lnTo>
                  <a:lnTo>
                    <a:pt x="515" y="1409"/>
                  </a:lnTo>
                  <a:cubicBezTo>
                    <a:pt x="515" y="1419"/>
                    <a:pt x="519" y="1425"/>
                    <a:pt x="529" y="1425"/>
                  </a:cubicBezTo>
                  <a:cubicBezTo>
                    <a:pt x="538" y="1425"/>
                    <a:pt x="543" y="1420"/>
                    <a:pt x="543" y="1412"/>
                  </a:cubicBezTo>
                  <a:cubicBezTo>
                    <a:pt x="543" y="1406"/>
                    <a:pt x="539" y="1401"/>
                    <a:pt x="533" y="1399"/>
                  </a:cubicBezTo>
                  <a:lnTo>
                    <a:pt x="519" y="1394"/>
                  </a:lnTo>
                  <a:cubicBezTo>
                    <a:pt x="506" y="1390"/>
                    <a:pt x="501" y="1383"/>
                    <a:pt x="501" y="1370"/>
                  </a:cubicBezTo>
                  <a:cubicBezTo>
                    <a:pt x="501" y="1354"/>
                    <a:pt x="513" y="1346"/>
                    <a:pt x="530" y="1346"/>
                  </a:cubicBezTo>
                  <a:cubicBezTo>
                    <a:pt x="552" y="1346"/>
                    <a:pt x="557" y="1359"/>
                    <a:pt x="557" y="1370"/>
                  </a:cubicBezTo>
                  <a:lnTo>
                    <a:pt x="557" y="1373"/>
                  </a:lnTo>
                  <a:lnTo>
                    <a:pt x="541" y="1373"/>
                  </a:lnTo>
                  <a:lnTo>
                    <a:pt x="541" y="1373"/>
                  </a:lnTo>
                  <a:close/>
                  <a:moveTo>
                    <a:pt x="471" y="1348"/>
                  </a:moveTo>
                  <a:lnTo>
                    <a:pt x="471" y="1348"/>
                  </a:lnTo>
                  <a:lnTo>
                    <a:pt x="488" y="1348"/>
                  </a:lnTo>
                  <a:lnTo>
                    <a:pt x="488" y="1434"/>
                  </a:lnTo>
                  <a:lnTo>
                    <a:pt x="471" y="1434"/>
                  </a:lnTo>
                  <a:lnTo>
                    <a:pt x="471" y="1348"/>
                  </a:lnTo>
                  <a:close/>
                  <a:moveTo>
                    <a:pt x="471" y="1319"/>
                  </a:moveTo>
                  <a:lnTo>
                    <a:pt x="471" y="1319"/>
                  </a:lnTo>
                  <a:lnTo>
                    <a:pt x="488" y="1319"/>
                  </a:lnTo>
                  <a:lnTo>
                    <a:pt x="488" y="1336"/>
                  </a:lnTo>
                  <a:lnTo>
                    <a:pt x="471" y="1336"/>
                  </a:lnTo>
                  <a:lnTo>
                    <a:pt x="471" y="1319"/>
                  </a:lnTo>
                  <a:close/>
                  <a:moveTo>
                    <a:pt x="420" y="1348"/>
                  </a:moveTo>
                  <a:lnTo>
                    <a:pt x="420" y="1348"/>
                  </a:lnTo>
                  <a:lnTo>
                    <a:pt x="432" y="1348"/>
                  </a:lnTo>
                  <a:lnTo>
                    <a:pt x="432" y="1324"/>
                  </a:lnTo>
                  <a:lnTo>
                    <a:pt x="449" y="1324"/>
                  </a:lnTo>
                  <a:lnTo>
                    <a:pt x="449" y="1348"/>
                  </a:lnTo>
                  <a:lnTo>
                    <a:pt x="463" y="1348"/>
                  </a:lnTo>
                  <a:lnTo>
                    <a:pt x="463" y="1361"/>
                  </a:lnTo>
                  <a:lnTo>
                    <a:pt x="449" y="1361"/>
                  </a:lnTo>
                  <a:lnTo>
                    <a:pt x="449" y="1412"/>
                  </a:lnTo>
                  <a:cubicBezTo>
                    <a:pt x="449" y="1419"/>
                    <a:pt x="451" y="1421"/>
                    <a:pt x="457" y="1421"/>
                  </a:cubicBezTo>
                  <a:cubicBezTo>
                    <a:pt x="459" y="1421"/>
                    <a:pt x="461" y="1421"/>
                    <a:pt x="463" y="1421"/>
                  </a:cubicBezTo>
                  <a:lnTo>
                    <a:pt x="463" y="1434"/>
                  </a:lnTo>
                  <a:cubicBezTo>
                    <a:pt x="459" y="1435"/>
                    <a:pt x="454" y="1435"/>
                    <a:pt x="449" y="1435"/>
                  </a:cubicBezTo>
                  <a:cubicBezTo>
                    <a:pt x="437" y="1435"/>
                    <a:pt x="432" y="1432"/>
                    <a:pt x="432" y="1414"/>
                  </a:cubicBezTo>
                  <a:lnTo>
                    <a:pt x="432" y="1361"/>
                  </a:lnTo>
                  <a:lnTo>
                    <a:pt x="420" y="1361"/>
                  </a:lnTo>
                  <a:lnTo>
                    <a:pt x="420" y="1348"/>
                  </a:lnTo>
                  <a:lnTo>
                    <a:pt x="420" y="1348"/>
                  </a:lnTo>
                  <a:close/>
                  <a:moveTo>
                    <a:pt x="395" y="1389"/>
                  </a:moveTo>
                  <a:lnTo>
                    <a:pt x="395" y="1389"/>
                  </a:lnTo>
                  <a:cubicBezTo>
                    <a:pt x="390" y="1392"/>
                    <a:pt x="381" y="1394"/>
                    <a:pt x="376" y="1397"/>
                  </a:cubicBezTo>
                  <a:cubicBezTo>
                    <a:pt x="371" y="1399"/>
                    <a:pt x="369" y="1404"/>
                    <a:pt x="369" y="1411"/>
                  </a:cubicBezTo>
                  <a:cubicBezTo>
                    <a:pt x="369" y="1418"/>
                    <a:pt x="372" y="1424"/>
                    <a:pt x="379" y="1424"/>
                  </a:cubicBezTo>
                  <a:cubicBezTo>
                    <a:pt x="390" y="1424"/>
                    <a:pt x="395" y="1416"/>
                    <a:pt x="395" y="1403"/>
                  </a:cubicBezTo>
                  <a:lnTo>
                    <a:pt x="395" y="1389"/>
                  </a:lnTo>
                  <a:lnTo>
                    <a:pt x="395" y="1389"/>
                  </a:lnTo>
                  <a:close/>
                  <a:moveTo>
                    <a:pt x="411" y="1416"/>
                  </a:moveTo>
                  <a:lnTo>
                    <a:pt x="411" y="1416"/>
                  </a:lnTo>
                  <a:cubicBezTo>
                    <a:pt x="411" y="1420"/>
                    <a:pt x="413" y="1422"/>
                    <a:pt x="416" y="1422"/>
                  </a:cubicBezTo>
                  <a:cubicBezTo>
                    <a:pt x="417" y="1422"/>
                    <a:pt x="418" y="1422"/>
                    <a:pt x="418" y="1422"/>
                  </a:cubicBezTo>
                  <a:lnTo>
                    <a:pt x="418" y="1433"/>
                  </a:lnTo>
                  <a:cubicBezTo>
                    <a:pt x="416" y="1434"/>
                    <a:pt x="413" y="1435"/>
                    <a:pt x="410" y="1435"/>
                  </a:cubicBezTo>
                  <a:cubicBezTo>
                    <a:pt x="402" y="1435"/>
                    <a:pt x="396" y="1432"/>
                    <a:pt x="395" y="1424"/>
                  </a:cubicBezTo>
                  <a:lnTo>
                    <a:pt x="395" y="1424"/>
                  </a:lnTo>
                  <a:cubicBezTo>
                    <a:pt x="390" y="1432"/>
                    <a:pt x="384" y="1436"/>
                    <a:pt x="374" y="1436"/>
                  </a:cubicBezTo>
                  <a:cubicBezTo>
                    <a:pt x="360" y="1436"/>
                    <a:pt x="351" y="1429"/>
                    <a:pt x="351" y="1412"/>
                  </a:cubicBezTo>
                  <a:cubicBezTo>
                    <a:pt x="351" y="1393"/>
                    <a:pt x="360" y="1389"/>
                    <a:pt x="371" y="1385"/>
                  </a:cubicBezTo>
                  <a:lnTo>
                    <a:pt x="385" y="1382"/>
                  </a:lnTo>
                  <a:cubicBezTo>
                    <a:pt x="391" y="1380"/>
                    <a:pt x="395" y="1378"/>
                    <a:pt x="395" y="1371"/>
                  </a:cubicBezTo>
                  <a:cubicBezTo>
                    <a:pt x="395" y="1363"/>
                    <a:pt x="392" y="1358"/>
                    <a:pt x="383" y="1358"/>
                  </a:cubicBezTo>
                  <a:cubicBezTo>
                    <a:pt x="372" y="1358"/>
                    <a:pt x="370" y="1366"/>
                    <a:pt x="370" y="1374"/>
                  </a:cubicBezTo>
                  <a:lnTo>
                    <a:pt x="354" y="1374"/>
                  </a:lnTo>
                  <a:cubicBezTo>
                    <a:pt x="354" y="1356"/>
                    <a:pt x="361" y="1346"/>
                    <a:pt x="384" y="1346"/>
                  </a:cubicBezTo>
                  <a:cubicBezTo>
                    <a:pt x="399" y="1346"/>
                    <a:pt x="411" y="1352"/>
                    <a:pt x="411" y="1367"/>
                  </a:cubicBezTo>
                  <a:lnTo>
                    <a:pt x="411" y="1416"/>
                  </a:lnTo>
                  <a:lnTo>
                    <a:pt x="411" y="1416"/>
                  </a:lnTo>
                  <a:close/>
                  <a:moveTo>
                    <a:pt x="304" y="1348"/>
                  </a:moveTo>
                  <a:lnTo>
                    <a:pt x="304" y="1348"/>
                  </a:lnTo>
                  <a:lnTo>
                    <a:pt x="316" y="1348"/>
                  </a:lnTo>
                  <a:lnTo>
                    <a:pt x="316" y="1324"/>
                  </a:lnTo>
                  <a:lnTo>
                    <a:pt x="333" y="1324"/>
                  </a:lnTo>
                  <a:lnTo>
                    <a:pt x="333" y="1348"/>
                  </a:lnTo>
                  <a:lnTo>
                    <a:pt x="347" y="1348"/>
                  </a:lnTo>
                  <a:lnTo>
                    <a:pt x="347" y="1361"/>
                  </a:lnTo>
                  <a:lnTo>
                    <a:pt x="333" y="1361"/>
                  </a:lnTo>
                  <a:lnTo>
                    <a:pt x="333" y="1412"/>
                  </a:lnTo>
                  <a:cubicBezTo>
                    <a:pt x="333" y="1419"/>
                    <a:pt x="335" y="1421"/>
                    <a:pt x="341" y="1421"/>
                  </a:cubicBezTo>
                  <a:cubicBezTo>
                    <a:pt x="343" y="1421"/>
                    <a:pt x="345" y="1421"/>
                    <a:pt x="347" y="1421"/>
                  </a:cubicBezTo>
                  <a:lnTo>
                    <a:pt x="347" y="1434"/>
                  </a:lnTo>
                  <a:cubicBezTo>
                    <a:pt x="343" y="1435"/>
                    <a:pt x="339" y="1435"/>
                    <a:pt x="333" y="1435"/>
                  </a:cubicBezTo>
                  <a:cubicBezTo>
                    <a:pt x="321" y="1435"/>
                    <a:pt x="316" y="1432"/>
                    <a:pt x="316" y="1414"/>
                  </a:cubicBezTo>
                  <a:lnTo>
                    <a:pt x="316" y="1361"/>
                  </a:lnTo>
                  <a:lnTo>
                    <a:pt x="304" y="1361"/>
                  </a:lnTo>
                  <a:lnTo>
                    <a:pt x="304" y="1348"/>
                  </a:lnTo>
                  <a:lnTo>
                    <a:pt x="304" y="1348"/>
                  </a:lnTo>
                  <a:close/>
                  <a:moveTo>
                    <a:pt x="247" y="1399"/>
                  </a:moveTo>
                  <a:lnTo>
                    <a:pt x="247" y="1399"/>
                  </a:lnTo>
                  <a:lnTo>
                    <a:pt x="247" y="1402"/>
                  </a:lnTo>
                  <a:cubicBezTo>
                    <a:pt x="247" y="1416"/>
                    <a:pt x="253" y="1423"/>
                    <a:pt x="266" y="1423"/>
                  </a:cubicBezTo>
                  <a:cubicBezTo>
                    <a:pt x="277" y="1423"/>
                    <a:pt x="283" y="1415"/>
                    <a:pt x="283" y="1406"/>
                  </a:cubicBezTo>
                  <a:cubicBezTo>
                    <a:pt x="283" y="1394"/>
                    <a:pt x="277" y="1389"/>
                    <a:pt x="267" y="1386"/>
                  </a:cubicBezTo>
                  <a:lnTo>
                    <a:pt x="254" y="1382"/>
                  </a:lnTo>
                  <a:cubicBezTo>
                    <a:pt x="238" y="1375"/>
                    <a:pt x="231" y="1367"/>
                    <a:pt x="231" y="1350"/>
                  </a:cubicBezTo>
                  <a:cubicBezTo>
                    <a:pt x="231" y="1330"/>
                    <a:pt x="245" y="1318"/>
                    <a:pt x="266" y="1318"/>
                  </a:cubicBezTo>
                  <a:cubicBezTo>
                    <a:pt x="295" y="1318"/>
                    <a:pt x="298" y="1336"/>
                    <a:pt x="298" y="1348"/>
                  </a:cubicBezTo>
                  <a:lnTo>
                    <a:pt x="298" y="1351"/>
                  </a:lnTo>
                  <a:lnTo>
                    <a:pt x="280" y="1351"/>
                  </a:lnTo>
                  <a:lnTo>
                    <a:pt x="280" y="1348"/>
                  </a:lnTo>
                  <a:cubicBezTo>
                    <a:pt x="280" y="1338"/>
                    <a:pt x="275" y="1332"/>
                    <a:pt x="264" y="1332"/>
                  </a:cubicBezTo>
                  <a:cubicBezTo>
                    <a:pt x="256" y="1332"/>
                    <a:pt x="249" y="1336"/>
                    <a:pt x="249" y="1348"/>
                  </a:cubicBezTo>
                  <a:cubicBezTo>
                    <a:pt x="249" y="1358"/>
                    <a:pt x="254" y="1363"/>
                    <a:pt x="266" y="1368"/>
                  </a:cubicBezTo>
                  <a:lnTo>
                    <a:pt x="278" y="1372"/>
                  </a:lnTo>
                  <a:cubicBezTo>
                    <a:pt x="294" y="1378"/>
                    <a:pt x="301" y="1387"/>
                    <a:pt x="301" y="1402"/>
                  </a:cubicBezTo>
                  <a:cubicBezTo>
                    <a:pt x="301" y="1426"/>
                    <a:pt x="287" y="1436"/>
                    <a:pt x="264" y="1436"/>
                  </a:cubicBezTo>
                  <a:cubicBezTo>
                    <a:pt x="235" y="1436"/>
                    <a:pt x="229" y="1418"/>
                    <a:pt x="229" y="1402"/>
                  </a:cubicBezTo>
                  <a:lnTo>
                    <a:pt x="229" y="1399"/>
                  </a:lnTo>
                  <a:lnTo>
                    <a:pt x="247" y="1399"/>
                  </a:lnTo>
                  <a:lnTo>
                    <a:pt x="247" y="1399"/>
                  </a:lnTo>
                  <a:close/>
                  <a:moveTo>
                    <a:pt x="404" y="8"/>
                  </a:moveTo>
                  <a:lnTo>
                    <a:pt x="404" y="8"/>
                  </a:lnTo>
                  <a:cubicBezTo>
                    <a:pt x="363" y="16"/>
                    <a:pt x="336" y="56"/>
                    <a:pt x="344" y="97"/>
                  </a:cubicBezTo>
                  <a:cubicBezTo>
                    <a:pt x="353" y="138"/>
                    <a:pt x="393" y="165"/>
                    <a:pt x="434" y="157"/>
                  </a:cubicBezTo>
                  <a:cubicBezTo>
                    <a:pt x="475" y="148"/>
                    <a:pt x="502" y="108"/>
                    <a:pt x="494" y="67"/>
                  </a:cubicBezTo>
                  <a:cubicBezTo>
                    <a:pt x="485" y="26"/>
                    <a:pt x="445" y="0"/>
                    <a:pt x="404" y="8"/>
                  </a:cubicBezTo>
                  <a:lnTo>
                    <a:pt x="404" y="8"/>
                  </a:lnTo>
                  <a:close/>
                  <a:moveTo>
                    <a:pt x="947" y="1117"/>
                  </a:moveTo>
                  <a:lnTo>
                    <a:pt x="947" y="1117"/>
                  </a:lnTo>
                  <a:lnTo>
                    <a:pt x="947" y="1117"/>
                  </a:lnTo>
                  <a:lnTo>
                    <a:pt x="1045" y="632"/>
                  </a:lnTo>
                  <a:cubicBezTo>
                    <a:pt x="1045" y="631"/>
                    <a:pt x="1045" y="631"/>
                    <a:pt x="1045" y="630"/>
                  </a:cubicBezTo>
                  <a:cubicBezTo>
                    <a:pt x="1059" y="567"/>
                    <a:pt x="1121" y="516"/>
                    <a:pt x="1184" y="516"/>
                  </a:cubicBezTo>
                  <a:lnTo>
                    <a:pt x="1207" y="516"/>
                  </a:lnTo>
                  <a:cubicBezTo>
                    <a:pt x="1271" y="516"/>
                    <a:pt x="1313" y="568"/>
                    <a:pt x="1300" y="632"/>
                  </a:cubicBezTo>
                  <a:lnTo>
                    <a:pt x="1202" y="1117"/>
                  </a:lnTo>
                  <a:lnTo>
                    <a:pt x="1342" y="1117"/>
                  </a:lnTo>
                  <a:lnTo>
                    <a:pt x="1439" y="632"/>
                  </a:lnTo>
                  <a:cubicBezTo>
                    <a:pt x="1468" y="491"/>
                    <a:pt x="1376" y="376"/>
                    <a:pt x="1235" y="376"/>
                  </a:cubicBezTo>
                  <a:lnTo>
                    <a:pt x="1212" y="376"/>
                  </a:lnTo>
                  <a:cubicBezTo>
                    <a:pt x="1139" y="376"/>
                    <a:pt x="1067" y="407"/>
                    <a:pt x="1010" y="457"/>
                  </a:cubicBezTo>
                  <a:cubicBezTo>
                    <a:pt x="973" y="407"/>
                    <a:pt x="913" y="376"/>
                    <a:pt x="840" y="376"/>
                  </a:cubicBezTo>
                  <a:lnTo>
                    <a:pt x="818" y="376"/>
                  </a:lnTo>
                  <a:cubicBezTo>
                    <a:pt x="676" y="376"/>
                    <a:pt x="538" y="491"/>
                    <a:pt x="510" y="632"/>
                  </a:cubicBezTo>
                  <a:lnTo>
                    <a:pt x="412" y="1117"/>
                  </a:lnTo>
                  <a:lnTo>
                    <a:pt x="552" y="1117"/>
                  </a:lnTo>
                  <a:lnTo>
                    <a:pt x="650" y="632"/>
                  </a:lnTo>
                  <a:cubicBezTo>
                    <a:pt x="663" y="568"/>
                    <a:pt x="725" y="516"/>
                    <a:pt x="790" y="516"/>
                  </a:cubicBezTo>
                  <a:lnTo>
                    <a:pt x="812" y="516"/>
                  </a:lnTo>
                  <a:cubicBezTo>
                    <a:pt x="876" y="516"/>
                    <a:pt x="917" y="567"/>
                    <a:pt x="905" y="630"/>
                  </a:cubicBezTo>
                  <a:cubicBezTo>
                    <a:pt x="905" y="631"/>
                    <a:pt x="905" y="631"/>
                    <a:pt x="905" y="632"/>
                  </a:cubicBezTo>
                  <a:lnTo>
                    <a:pt x="807" y="1117"/>
                  </a:lnTo>
                  <a:lnTo>
                    <a:pt x="947" y="1117"/>
                  </a:lnTo>
                  <a:lnTo>
                    <a:pt x="947" y="1117"/>
                  </a:lnTo>
                  <a:close/>
                  <a:moveTo>
                    <a:pt x="281" y="388"/>
                  </a:moveTo>
                  <a:lnTo>
                    <a:pt x="281" y="388"/>
                  </a:lnTo>
                  <a:lnTo>
                    <a:pt x="153" y="1067"/>
                  </a:lnTo>
                  <a:cubicBezTo>
                    <a:pt x="138" y="1142"/>
                    <a:pt x="118" y="1155"/>
                    <a:pt x="78" y="1155"/>
                  </a:cubicBezTo>
                  <a:cubicBezTo>
                    <a:pt x="61" y="1155"/>
                    <a:pt x="47" y="1155"/>
                    <a:pt x="31" y="1153"/>
                  </a:cubicBezTo>
                  <a:lnTo>
                    <a:pt x="22" y="1151"/>
                  </a:lnTo>
                  <a:lnTo>
                    <a:pt x="0" y="1268"/>
                  </a:lnTo>
                  <a:lnTo>
                    <a:pt x="6" y="1269"/>
                  </a:lnTo>
                  <a:cubicBezTo>
                    <a:pt x="25" y="1273"/>
                    <a:pt x="45" y="1275"/>
                    <a:pt x="68" y="1275"/>
                  </a:cubicBezTo>
                  <a:cubicBezTo>
                    <a:pt x="184" y="1275"/>
                    <a:pt x="261" y="1208"/>
                    <a:pt x="284" y="1086"/>
                  </a:cubicBezTo>
                  <a:lnTo>
                    <a:pt x="417" y="388"/>
                  </a:lnTo>
                  <a:lnTo>
                    <a:pt x="281" y="388"/>
                  </a:lnTo>
                  <a:lnTo>
                    <a:pt x="281" y="388"/>
                  </a:lnTo>
                  <a:close/>
                  <a:moveTo>
                    <a:pt x="1758" y="1011"/>
                  </a:moveTo>
                  <a:lnTo>
                    <a:pt x="1758" y="1011"/>
                  </a:lnTo>
                  <a:cubicBezTo>
                    <a:pt x="1944" y="1011"/>
                    <a:pt x="2001" y="826"/>
                    <a:pt x="2017" y="746"/>
                  </a:cubicBezTo>
                  <a:cubicBezTo>
                    <a:pt x="2042" y="621"/>
                    <a:pt x="2001" y="494"/>
                    <a:pt x="1853" y="494"/>
                  </a:cubicBezTo>
                  <a:cubicBezTo>
                    <a:pt x="1698" y="494"/>
                    <a:pt x="1617" y="627"/>
                    <a:pt x="1592" y="752"/>
                  </a:cubicBezTo>
                  <a:cubicBezTo>
                    <a:pt x="1580" y="812"/>
                    <a:pt x="1557" y="1011"/>
                    <a:pt x="1758" y="1011"/>
                  </a:cubicBezTo>
                  <a:lnTo>
                    <a:pt x="1758" y="1011"/>
                  </a:lnTo>
                  <a:close/>
                  <a:moveTo>
                    <a:pt x="2157" y="754"/>
                  </a:moveTo>
                  <a:lnTo>
                    <a:pt x="2157" y="754"/>
                  </a:lnTo>
                  <a:cubicBezTo>
                    <a:pt x="2112" y="983"/>
                    <a:pt x="1951" y="1131"/>
                    <a:pt x="1747" y="1131"/>
                  </a:cubicBezTo>
                  <a:cubicBezTo>
                    <a:pt x="1673" y="1131"/>
                    <a:pt x="1583" y="1104"/>
                    <a:pt x="1541" y="1033"/>
                  </a:cubicBezTo>
                  <a:cubicBezTo>
                    <a:pt x="1536" y="1061"/>
                    <a:pt x="1510" y="1200"/>
                    <a:pt x="1497" y="1270"/>
                  </a:cubicBezTo>
                  <a:lnTo>
                    <a:pt x="1362" y="1270"/>
                  </a:lnTo>
                  <a:lnTo>
                    <a:pt x="1533" y="390"/>
                  </a:lnTo>
                  <a:lnTo>
                    <a:pt x="1668" y="390"/>
                  </a:lnTo>
                  <a:cubicBezTo>
                    <a:pt x="1668" y="390"/>
                    <a:pt x="1658" y="441"/>
                    <a:pt x="1652" y="469"/>
                  </a:cubicBezTo>
                  <a:cubicBezTo>
                    <a:pt x="1706" y="408"/>
                    <a:pt x="1792" y="374"/>
                    <a:pt x="1894" y="374"/>
                  </a:cubicBezTo>
                  <a:cubicBezTo>
                    <a:pt x="2099" y="374"/>
                    <a:pt x="2203" y="523"/>
                    <a:pt x="2157" y="754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778379046"/>
      </p:ext>
    </p:extLst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Blue_Section Header">
    <p:bg>
      <p:bgPr>
        <a:gradFill>
          <a:gsLst>
            <a:gs pos="0">
              <a:srgbClr val="1D73BA">
                <a:lumMod val="55000"/>
                <a:lumOff val="45000"/>
              </a:srgbClr>
            </a:gs>
            <a:gs pos="100000">
              <a:srgbClr val="1D73BA"/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7C49BDFD-C5A6-F247-86DA-C83D46AD927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lum bright="70000" contrast="-70000"/>
            <a:alphaModFix amt="10000"/>
          </a:blip>
          <a:srcRect t="1" r="13180" b="4107"/>
          <a:stretch/>
        </p:blipFill>
        <p:spPr>
          <a:xfrm>
            <a:off x="5956663" y="1657883"/>
            <a:ext cx="3187337" cy="355746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0" y="1800894"/>
            <a:ext cx="9144000" cy="584775"/>
          </a:xfrm>
        </p:spPr>
        <p:txBody>
          <a:bodyPr anchor="b" anchorCtr="0">
            <a:spAutoFit/>
          </a:bodyPr>
          <a:lstStyle>
            <a:lvl1pPr algn="ctr">
              <a:defRPr sz="3200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Click to Edit Title</a:t>
            </a:r>
          </a:p>
        </p:txBody>
      </p:sp>
      <p:sp>
        <p:nvSpPr>
          <p:cNvPr id="4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2383824"/>
            <a:ext cx="9144000" cy="353943"/>
          </a:xfrm>
        </p:spPr>
        <p:txBody>
          <a:bodyPr anchor="t">
            <a:spAutoFit/>
          </a:bodyPr>
          <a:lstStyle>
            <a:lvl1pPr marL="0" indent="-182880" algn="ctr">
              <a:lnSpc>
                <a:spcPct val="85000"/>
              </a:lnSpc>
              <a:buFont typeface="Arial" pitchFamily="34" charset="0"/>
              <a:buNone/>
              <a:defRPr sz="2000" b="0" i="0" cap="none" baseline="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Click to edit subtitle</a:t>
            </a:r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fld id="{4976208B-6111-490B-8CEC-FFB249DB2100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EB0E0B5B-D8BF-0749-894E-3B7794EEADDD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8008354" y="4313047"/>
            <a:ext cx="842999" cy="563581"/>
            <a:chOff x="6029325" y="3268663"/>
            <a:chExt cx="1690688" cy="1130299"/>
          </a:xfrm>
          <a:solidFill>
            <a:srgbClr val="FFFFFF"/>
          </a:solidFill>
        </p:grpSpPr>
        <p:sp>
          <p:nvSpPr>
            <p:cNvPr id="16" name="Freeform 19">
              <a:extLst>
                <a:ext uri="{FF2B5EF4-FFF2-40B4-BE49-F238E27FC236}">
                  <a16:creationId xmlns:a16="http://schemas.microsoft.com/office/drawing/2014/main" id="{C6B8C37C-AB1F-8E46-B5AC-0ABF8AB0DDA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202363" y="3302000"/>
              <a:ext cx="1468438" cy="1074737"/>
            </a:xfrm>
            <a:custGeom>
              <a:avLst/>
              <a:gdLst>
                <a:gd name="T0" fmla="*/ 1912 w 1912"/>
                <a:gd name="T1" fmla="*/ 1391 h 1393"/>
                <a:gd name="T2" fmla="*/ 1894 w 1912"/>
                <a:gd name="T3" fmla="*/ 1391 h 1393"/>
                <a:gd name="T4" fmla="*/ 1814 w 1912"/>
                <a:gd name="T5" fmla="*/ 1359 h 1393"/>
                <a:gd name="T6" fmla="*/ 1863 w 1912"/>
                <a:gd name="T7" fmla="*/ 1329 h 1393"/>
                <a:gd name="T8" fmla="*/ 1849 w 1912"/>
                <a:gd name="T9" fmla="*/ 1289 h 1393"/>
                <a:gd name="T10" fmla="*/ 1883 w 1912"/>
                <a:gd name="T11" fmla="*/ 1308 h 1393"/>
                <a:gd name="T12" fmla="*/ 1815 w 1912"/>
                <a:gd name="T13" fmla="*/ 1307 h 1393"/>
                <a:gd name="T14" fmla="*/ 1868 w 1912"/>
                <a:gd name="T15" fmla="*/ 1363 h 1393"/>
                <a:gd name="T16" fmla="*/ 1832 w 1912"/>
                <a:gd name="T17" fmla="*/ 1356 h 1393"/>
                <a:gd name="T18" fmla="*/ 1757 w 1912"/>
                <a:gd name="T19" fmla="*/ 1349 h 1393"/>
                <a:gd name="T20" fmla="*/ 1771 w 1912"/>
                <a:gd name="T21" fmla="*/ 1293 h 1393"/>
                <a:gd name="T22" fmla="*/ 1757 w 1912"/>
                <a:gd name="T23" fmla="*/ 1349 h 1393"/>
                <a:gd name="T24" fmla="*/ 1746 w 1912"/>
                <a:gd name="T25" fmla="*/ 1391 h 1393"/>
                <a:gd name="T26" fmla="*/ 1794 w 1912"/>
                <a:gd name="T27" fmla="*/ 1391 h 1393"/>
                <a:gd name="T28" fmla="*/ 1760 w 1912"/>
                <a:gd name="T29" fmla="*/ 1277 h 1393"/>
                <a:gd name="T30" fmla="*/ 1654 w 1912"/>
                <a:gd name="T31" fmla="*/ 1356 h 1393"/>
                <a:gd name="T32" fmla="*/ 1688 w 1912"/>
                <a:gd name="T33" fmla="*/ 1393 h 1393"/>
                <a:gd name="T34" fmla="*/ 1691 w 1912"/>
                <a:gd name="T35" fmla="*/ 1325 h 1393"/>
                <a:gd name="T36" fmla="*/ 1705 w 1912"/>
                <a:gd name="T37" fmla="*/ 1305 h 1393"/>
                <a:gd name="T38" fmla="*/ 1723 w 1912"/>
                <a:gd name="T39" fmla="*/ 1305 h 1393"/>
                <a:gd name="T40" fmla="*/ 1679 w 1912"/>
                <a:gd name="T41" fmla="*/ 1339 h 1393"/>
                <a:gd name="T42" fmla="*/ 1691 w 1912"/>
                <a:gd name="T43" fmla="*/ 1380 h 1393"/>
                <a:gd name="T44" fmla="*/ 1654 w 1912"/>
                <a:gd name="T45" fmla="*/ 1356 h 1393"/>
                <a:gd name="T46" fmla="*/ 1511 w 1912"/>
                <a:gd name="T47" fmla="*/ 1391 h 1393"/>
                <a:gd name="T48" fmla="*/ 1541 w 1912"/>
                <a:gd name="T49" fmla="*/ 1317 h 1393"/>
                <a:gd name="T50" fmla="*/ 1569 w 1912"/>
                <a:gd name="T51" fmla="*/ 1391 h 1393"/>
                <a:gd name="T52" fmla="*/ 1593 w 1912"/>
                <a:gd name="T53" fmla="*/ 1332 h 1393"/>
                <a:gd name="T54" fmla="*/ 1610 w 1912"/>
                <a:gd name="T55" fmla="*/ 1326 h 1393"/>
                <a:gd name="T56" fmla="*/ 1548 w 1912"/>
                <a:gd name="T57" fmla="*/ 1303 h 1393"/>
                <a:gd name="T58" fmla="*/ 1527 w 1912"/>
                <a:gd name="T59" fmla="*/ 1305 h 1393"/>
                <a:gd name="T60" fmla="*/ 1511 w 1912"/>
                <a:gd name="T61" fmla="*/ 1391 h 1393"/>
                <a:gd name="T62" fmla="*/ 1470 w 1912"/>
                <a:gd name="T63" fmla="*/ 1316 h 1393"/>
                <a:gd name="T64" fmla="*/ 1456 w 1912"/>
                <a:gd name="T65" fmla="*/ 1348 h 1393"/>
                <a:gd name="T66" fmla="*/ 1439 w 1912"/>
                <a:gd name="T67" fmla="*/ 1348 h 1393"/>
                <a:gd name="T68" fmla="*/ 1470 w 1912"/>
                <a:gd name="T69" fmla="*/ 1303 h 1393"/>
                <a:gd name="T70" fmla="*/ 1394 w 1912"/>
                <a:gd name="T71" fmla="*/ 1391 h 1393"/>
                <a:gd name="T72" fmla="*/ 1412 w 1912"/>
                <a:gd name="T73" fmla="*/ 1340 h 1393"/>
                <a:gd name="T74" fmla="*/ 1436 w 1912"/>
                <a:gd name="T75" fmla="*/ 1304 h 1393"/>
                <a:gd name="T76" fmla="*/ 1412 w 1912"/>
                <a:gd name="T77" fmla="*/ 1319 h 1393"/>
                <a:gd name="T78" fmla="*/ 1394 w 1912"/>
                <a:gd name="T79" fmla="*/ 1391 h 1393"/>
                <a:gd name="T80" fmla="*/ 1326 w 1912"/>
                <a:gd name="T81" fmla="*/ 1391 h 1393"/>
                <a:gd name="T82" fmla="*/ 1384 w 1912"/>
                <a:gd name="T83" fmla="*/ 1340 h 1393"/>
                <a:gd name="T84" fmla="*/ 1344 w 1912"/>
                <a:gd name="T85" fmla="*/ 1293 h 1393"/>
                <a:gd name="T86" fmla="*/ 1326 w 1912"/>
                <a:gd name="T87" fmla="*/ 1277 h 1393"/>
                <a:gd name="T88" fmla="*/ 630 w 1912"/>
                <a:gd name="T89" fmla="*/ 244 h 1393"/>
                <a:gd name="T90" fmla="*/ 626 w 1912"/>
                <a:gd name="T91" fmla="*/ 246 h 1393"/>
                <a:gd name="T92" fmla="*/ 360 w 1912"/>
                <a:gd name="T93" fmla="*/ 323 h 1393"/>
                <a:gd name="T94" fmla="*/ 246 w 1912"/>
                <a:gd name="T95" fmla="*/ 600 h 1393"/>
                <a:gd name="T96" fmla="*/ 236 w 1912"/>
                <a:gd name="T97" fmla="*/ 597 h 1393"/>
                <a:gd name="T98" fmla="*/ 4 w 1912"/>
                <a:gd name="T99" fmla="*/ 211 h 1393"/>
                <a:gd name="T100" fmla="*/ 1 w 1912"/>
                <a:gd name="T101" fmla="*/ 203 h 1393"/>
                <a:gd name="T102" fmla="*/ 8 w 1912"/>
                <a:gd name="T103" fmla="*/ 201 h 1393"/>
                <a:gd name="T104" fmla="*/ 392 w 1912"/>
                <a:gd name="T105" fmla="*/ 5 h 1393"/>
                <a:gd name="T106" fmla="*/ 395 w 1912"/>
                <a:gd name="T107" fmla="*/ 2 h 1393"/>
                <a:gd name="T108" fmla="*/ 405 w 1912"/>
                <a:gd name="T109" fmla="*/ 7 h 1393"/>
                <a:gd name="T110" fmla="*/ 628 w 1912"/>
                <a:gd name="T111" fmla="*/ 232 h 1393"/>
                <a:gd name="T112" fmla="*/ 630 w 1912"/>
                <a:gd name="T113" fmla="*/ 244 h 1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912" h="1393">
                  <a:moveTo>
                    <a:pt x="1894" y="1391"/>
                  </a:moveTo>
                  <a:lnTo>
                    <a:pt x="1894" y="1391"/>
                  </a:lnTo>
                  <a:lnTo>
                    <a:pt x="1912" y="1391"/>
                  </a:lnTo>
                  <a:lnTo>
                    <a:pt x="1912" y="1370"/>
                  </a:lnTo>
                  <a:lnTo>
                    <a:pt x="1894" y="1370"/>
                  </a:lnTo>
                  <a:lnTo>
                    <a:pt x="1894" y="1391"/>
                  </a:lnTo>
                  <a:close/>
                  <a:moveTo>
                    <a:pt x="1814" y="1356"/>
                  </a:moveTo>
                  <a:lnTo>
                    <a:pt x="1814" y="1356"/>
                  </a:lnTo>
                  <a:lnTo>
                    <a:pt x="1814" y="1359"/>
                  </a:lnTo>
                  <a:cubicBezTo>
                    <a:pt x="1814" y="1375"/>
                    <a:pt x="1820" y="1393"/>
                    <a:pt x="1848" y="1393"/>
                  </a:cubicBezTo>
                  <a:cubicBezTo>
                    <a:pt x="1871" y="1393"/>
                    <a:pt x="1886" y="1383"/>
                    <a:pt x="1886" y="1359"/>
                  </a:cubicBezTo>
                  <a:cubicBezTo>
                    <a:pt x="1886" y="1344"/>
                    <a:pt x="1879" y="1335"/>
                    <a:pt x="1863" y="1329"/>
                  </a:cubicBezTo>
                  <a:lnTo>
                    <a:pt x="1850" y="1325"/>
                  </a:lnTo>
                  <a:cubicBezTo>
                    <a:pt x="1838" y="1320"/>
                    <a:pt x="1833" y="1315"/>
                    <a:pt x="1833" y="1305"/>
                  </a:cubicBezTo>
                  <a:cubicBezTo>
                    <a:pt x="1833" y="1293"/>
                    <a:pt x="1841" y="1289"/>
                    <a:pt x="1849" y="1289"/>
                  </a:cubicBezTo>
                  <a:cubicBezTo>
                    <a:pt x="1860" y="1289"/>
                    <a:pt x="1865" y="1295"/>
                    <a:pt x="1865" y="1305"/>
                  </a:cubicBezTo>
                  <a:lnTo>
                    <a:pt x="1865" y="1308"/>
                  </a:lnTo>
                  <a:lnTo>
                    <a:pt x="1883" y="1308"/>
                  </a:lnTo>
                  <a:lnTo>
                    <a:pt x="1883" y="1305"/>
                  </a:lnTo>
                  <a:cubicBezTo>
                    <a:pt x="1883" y="1293"/>
                    <a:pt x="1880" y="1275"/>
                    <a:pt x="1851" y="1275"/>
                  </a:cubicBezTo>
                  <a:cubicBezTo>
                    <a:pt x="1829" y="1275"/>
                    <a:pt x="1815" y="1287"/>
                    <a:pt x="1815" y="1307"/>
                  </a:cubicBezTo>
                  <a:cubicBezTo>
                    <a:pt x="1815" y="1324"/>
                    <a:pt x="1822" y="1332"/>
                    <a:pt x="1839" y="1339"/>
                  </a:cubicBezTo>
                  <a:lnTo>
                    <a:pt x="1851" y="1343"/>
                  </a:lnTo>
                  <a:cubicBezTo>
                    <a:pt x="1862" y="1346"/>
                    <a:pt x="1868" y="1351"/>
                    <a:pt x="1868" y="1363"/>
                  </a:cubicBezTo>
                  <a:cubicBezTo>
                    <a:pt x="1868" y="1372"/>
                    <a:pt x="1862" y="1380"/>
                    <a:pt x="1850" y="1380"/>
                  </a:cubicBezTo>
                  <a:cubicBezTo>
                    <a:pt x="1838" y="1380"/>
                    <a:pt x="1832" y="1373"/>
                    <a:pt x="1832" y="1359"/>
                  </a:cubicBezTo>
                  <a:lnTo>
                    <a:pt x="1832" y="1356"/>
                  </a:lnTo>
                  <a:lnTo>
                    <a:pt x="1814" y="1356"/>
                  </a:lnTo>
                  <a:lnTo>
                    <a:pt x="1814" y="1356"/>
                  </a:lnTo>
                  <a:close/>
                  <a:moveTo>
                    <a:pt x="1757" y="1349"/>
                  </a:moveTo>
                  <a:lnTo>
                    <a:pt x="1757" y="1349"/>
                  </a:lnTo>
                  <a:lnTo>
                    <a:pt x="1770" y="1293"/>
                  </a:lnTo>
                  <a:lnTo>
                    <a:pt x="1771" y="1293"/>
                  </a:lnTo>
                  <a:lnTo>
                    <a:pt x="1784" y="1349"/>
                  </a:lnTo>
                  <a:lnTo>
                    <a:pt x="1757" y="1349"/>
                  </a:lnTo>
                  <a:lnTo>
                    <a:pt x="1757" y="1349"/>
                  </a:lnTo>
                  <a:close/>
                  <a:moveTo>
                    <a:pt x="1727" y="1391"/>
                  </a:moveTo>
                  <a:lnTo>
                    <a:pt x="1727" y="1391"/>
                  </a:lnTo>
                  <a:lnTo>
                    <a:pt x="1746" y="1391"/>
                  </a:lnTo>
                  <a:lnTo>
                    <a:pt x="1754" y="1363"/>
                  </a:lnTo>
                  <a:lnTo>
                    <a:pt x="1787" y="1363"/>
                  </a:lnTo>
                  <a:lnTo>
                    <a:pt x="1794" y="1391"/>
                  </a:lnTo>
                  <a:lnTo>
                    <a:pt x="1813" y="1391"/>
                  </a:lnTo>
                  <a:lnTo>
                    <a:pt x="1783" y="1277"/>
                  </a:lnTo>
                  <a:lnTo>
                    <a:pt x="1760" y="1277"/>
                  </a:lnTo>
                  <a:lnTo>
                    <a:pt x="1727" y="1391"/>
                  </a:lnTo>
                  <a:lnTo>
                    <a:pt x="1727" y="1391"/>
                  </a:lnTo>
                  <a:close/>
                  <a:moveTo>
                    <a:pt x="1654" y="1356"/>
                  </a:moveTo>
                  <a:lnTo>
                    <a:pt x="1654" y="1356"/>
                  </a:lnTo>
                  <a:lnTo>
                    <a:pt x="1654" y="1359"/>
                  </a:lnTo>
                  <a:cubicBezTo>
                    <a:pt x="1654" y="1375"/>
                    <a:pt x="1660" y="1393"/>
                    <a:pt x="1688" y="1393"/>
                  </a:cubicBezTo>
                  <a:cubicBezTo>
                    <a:pt x="1711" y="1393"/>
                    <a:pt x="1726" y="1383"/>
                    <a:pt x="1726" y="1359"/>
                  </a:cubicBezTo>
                  <a:cubicBezTo>
                    <a:pt x="1726" y="1344"/>
                    <a:pt x="1719" y="1335"/>
                    <a:pt x="1703" y="1329"/>
                  </a:cubicBezTo>
                  <a:lnTo>
                    <a:pt x="1691" y="1325"/>
                  </a:lnTo>
                  <a:cubicBezTo>
                    <a:pt x="1679" y="1320"/>
                    <a:pt x="1674" y="1315"/>
                    <a:pt x="1674" y="1305"/>
                  </a:cubicBezTo>
                  <a:cubicBezTo>
                    <a:pt x="1674" y="1293"/>
                    <a:pt x="1681" y="1289"/>
                    <a:pt x="1689" y="1289"/>
                  </a:cubicBezTo>
                  <a:cubicBezTo>
                    <a:pt x="1700" y="1289"/>
                    <a:pt x="1705" y="1295"/>
                    <a:pt x="1705" y="1305"/>
                  </a:cubicBezTo>
                  <a:lnTo>
                    <a:pt x="1705" y="1308"/>
                  </a:lnTo>
                  <a:lnTo>
                    <a:pt x="1723" y="1308"/>
                  </a:lnTo>
                  <a:lnTo>
                    <a:pt x="1723" y="1305"/>
                  </a:lnTo>
                  <a:cubicBezTo>
                    <a:pt x="1723" y="1293"/>
                    <a:pt x="1720" y="1275"/>
                    <a:pt x="1691" y="1275"/>
                  </a:cubicBezTo>
                  <a:cubicBezTo>
                    <a:pt x="1670" y="1275"/>
                    <a:pt x="1656" y="1287"/>
                    <a:pt x="1656" y="1307"/>
                  </a:cubicBezTo>
                  <a:cubicBezTo>
                    <a:pt x="1656" y="1324"/>
                    <a:pt x="1663" y="1332"/>
                    <a:pt x="1679" y="1339"/>
                  </a:cubicBezTo>
                  <a:lnTo>
                    <a:pt x="1692" y="1343"/>
                  </a:lnTo>
                  <a:cubicBezTo>
                    <a:pt x="1702" y="1346"/>
                    <a:pt x="1708" y="1351"/>
                    <a:pt x="1708" y="1363"/>
                  </a:cubicBezTo>
                  <a:cubicBezTo>
                    <a:pt x="1708" y="1372"/>
                    <a:pt x="1702" y="1380"/>
                    <a:pt x="1691" y="1380"/>
                  </a:cubicBezTo>
                  <a:cubicBezTo>
                    <a:pt x="1678" y="1380"/>
                    <a:pt x="1672" y="1373"/>
                    <a:pt x="1672" y="1359"/>
                  </a:cubicBezTo>
                  <a:lnTo>
                    <a:pt x="1672" y="1356"/>
                  </a:lnTo>
                  <a:lnTo>
                    <a:pt x="1654" y="1356"/>
                  </a:lnTo>
                  <a:lnTo>
                    <a:pt x="1654" y="1356"/>
                  </a:lnTo>
                  <a:close/>
                  <a:moveTo>
                    <a:pt x="1511" y="1391"/>
                  </a:moveTo>
                  <a:lnTo>
                    <a:pt x="1511" y="1391"/>
                  </a:lnTo>
                  <a:lnTo>
                    <a:pt x="1528" y="1391"/>
                  </a:lnTo>
                  <a:lnTo>
                    <a:pt x="1528" y="1334"/>
                  </a:lnTo>
                  <a:cubicBezTo>
                    <a:pt x="1528" y="1322"/>
                    <a:pt x="1535" y="1317"/>
                    <a:pt x="1541" y="1317"/>
                  </a:cubicBezTo>
                  <a:cubicBezTo>
                    <a:pt x="1549" y="1317"/>
                    <a:pt x="1552" y="1321"/>
                    <a:pt x="1552" y="1332"/>
                  </a:cubicBezTo>
                  <a:lnTo>
                    <a:pt x="1552" y="1391"/>
                  </a:lnTo>
                  <a:lnTo>
                    <a:pt x="1569" y="1391"/>
                  </a:lnTo>
                  <a:lnTo>
                    <a:pt x="1569" y="1334"/>
                  </a:lnTo>
                  <a:cubicBezTo>
                    <a:pt x="1569" y="1322"/>
                    <a:pt x="1576" y="1317"/>
                    <a:pt x="1583" y="1317"/>
                  </a:cubicBezTo>
                  <a:cubicBezTo>
                    <a:pt x="1590" y="1317"/>
                    <a:pt x="1593" y="1321"/>
                    <a:pt x="1593" y="1332"/>
                  </a:cubicBezTo>
                  <a:lnTo>
                    <a:pt x="1593" y="1391"/>
                  </a:lnTo>
                  <a:lnTo>
                    <a:pt x="1610" y="1391"/>
                  </a:lnTo>
                  <a:lnTo>
                    <a:pt x="1610" y="1326"/>
                  </a:lnTo>
                  <a:cubicBezTo>
                    <a:pt x="1610" y="1309"/>
                    <a:pt x="1602" y="1303"/>
                    <a:pt x="1590" y="1303"/>
                  </a:cubicBezTo>
                  <a:cubicBezTo>
                    <a:pt x="1579" y="1303"/>
                    <a:pt x="1573" y="1308"/>
                    <a:pt x="1568" y="1316"/>
                  </a:cubicBezTo>
                  <a:cubicBezTo>
                    <a:pt x="1565" y="1309"/>
                    <a:pt x="1560" y="1303"/>
                    <a:pt x="1548" y="1303"/>
                  </a:cubicBezTo>
                  <a:cubicBezTo>
                    <a:pt x="1540" y="1303"/>
                    <a:pt x="1532" y="1308"/>
                    <a:pt x="1527" y="1315"/>
                  </a:cubicBezTo>
                  <a:lnTo>
                    <a:pt x="1527" y="1315"/>
                  </a:lnTo>
                  <a:lnTo>
                    <a:pt x="1527" y="1305"/>
                  </a:lnTo>
                  <a:lnTo>
                    <a:pt x="1511" y="1305"/>
                  </a:lnTo>
                  <a:lnTo>
                    <a:pt x="1511" y="1391"/>
                  </a:lnTo>
                  <a:lnTo>
                    <a:pt x="1511" y="1391"/>
                  </a:lnTo>
                  <a:close/>
                  <a:moveTo>
                    <a:pt x="1456" y="1348"/>
                  </a:moveTo>
                  <a:lnTo>
                    <a:pt x="1456" y="1348"/>
                  </a:lnTo>
                  <a:cubicBezTo>
                    <a:pt x="1456" y="1329"/>
                    <a:pt x="1458" y="1316"/>
                    <a:pt x="1470" y="1316"/>
                  </a:cubicBezTo>
                  <a:cubicBezTo>
                    <a:pt x="1483" y="1316"/>
                    <a:pt x="1485" y="1329"/>
                    <a:pt x="1485" y="1348"/>
                  </a:cubicBezTo>
                  <a:cubicBezTo>
                    <a:pt x="1485" y="1370"/>
                    <a:pt x="1483" y="1381"/>
                    <a:pt x="1470" y="1381"/>
                  </a:cubicBezTo>
                  <a:cubicBezTo>
                    <a:pt x="1458" y="1381"/>
                    <a:pt x="1456" y="1370"/>
                    <a:pt x="1456" y="1348"/>
                  </a:cubicBezTo>
                  <a:lnTo>
                    <a:pt x="1456" y="1348"/>
                  </a:lnTo>
                  <a:close/>
                  <a:moveTo>
                    <a:pt x="1439" y="1348"/>
                  </a:moveTo>
                  <a:lnTo>
                    <a:pt x="1439" y="1348"/>
                  </a:lnTo>
                  <a:cubicBezTo>
                    <a:pt x="1439" y="1375"/>
                    <a:pt x="1447" y="1393"/>
                    <a:pt x="1470" y="1393"/>
                  </a:cubicBezTo>
                  <a:cubicBezTo>
                    <a:pt x="1494" y="1393"/>
                    <a:pt x="1502" y="1375"/>
                    <a:pt x="1502" y="1348"/>
                  </a:cubicBezTo>
                  <a:cubicBezTo>
                    <a:pt x="1502" y="1322"/>
                    <a:pt x="1495" y="1303"/>
                    <a:pt x="1470" y="1303"/>
                  </a:cubicBezTo>
                  <a:cubicBezTo>
                    <a:pt x="1446" y="1303"/>
                    <a:pt x="1439" y="1322"/>
                    <a:pt x="1439" y="1348"/>
                  </a:cubicBezTo>
                  <a:lnTo>
                    <a:pt x="1439" y="1348"/>
                  </a:lnTo>
                  <a:close/>
                  <a:moveTo>
                    <a:pt x="1394" y="1391"/>
                  </a:moveTo>
                  <a:lnTo>
                    <a:pt x="1394" y="1391"/>
                  </a:lnTo>
                  <a:lnTo>
                    <a:pt x="1412" y="1391"/>
                  </a:lnTo>
                  <a:lnTo>
                    <a:pt x="1412" y="1340"/>
                  </a:lnTo>
                  <a:cubicBezTo>
                    <a:pt x="1412" y="1324"/>
                    <a:pt x="1421" y="1320"/>
                    <a:pt x="1429" y="1320"/>
                  </a:cubicBezTo>
                  <a:cubicBezTo>
                    <a:pt x="1432" y="1320"/>
                    <a:pt x="1435" y="1321"/>
                    <a:pt x="1436" y="1321"/>
                  </a:cubicBezTo>
                  <a:lnTo>
                    <a:pt x="1436" y="1304"/>
                  </a:lnTo>
                  <a:cubicBezTo>
                    <a:pt x="1435" y="1304"/>
                    <a:pt x="1434" y="1303"/>
                    <a:pt x="1432" y="1303"/>
                  </a:cubicBezTo>
                  <a:cubicBezTo>
                    <a:pt x="1422" y="1303"/>
                    <a:pt x="1416" y="1309"/>
                    <a:pt x="1412" y="1319"/>
                  </a:cubicBezTo>
                  <a:lnTo>
                    <a:pt x="1412" y="1319"/>
                  </a:lnTo>
                  <a:lnTo>
                    <a:pt x="1412" y="1305"/>
                  </a:lnTo>
                  <a:lnTo>
                    <a:pt x="1394" y="1305"/>
                  </a:lnTo>
                  <a:lnTo>
                    <a:pt x="1394" y="1391"/>
                  </a:lnTo>
                  <a:lnTo>
                    <a:pt x="1394" y="1391"/>
                  </a:lnTo>
                  <a:close/>
                  <a:moveTo>
                    <a:pt x="1326" y="1391"/>
                  </a:moveTo>
                  <a:lnTo>
                    <a:pt x="1326" y="1391"/>
                  </a:lnTo>
                  <a:lnTo>
                    <a:pt x="1344" y="1391"/>
                  </a:lnTo>
                  <a:lnTo>
                    <a:pt x="1344" y="1340"/>
                  </a:lnTo>
                  <a:lnTo>
                    <a:pt x="1384" y="1340"/>
                  </a:lnTo>
                  <a:lnTo>
                    <a:pt x="1384" y="1324"/>
                  </a:lnTo>
                  <a:lnTo>
                    <a:pt x="1344" y="1324"/>
                  </a:lnTo>
                  <a:lnTo>
                    <a:pt x="1344" y="1293"/>
                  </a:lnTo>
                  <a:lnTo>
                    <a:pt x="1386" y="1293"/>
                  </a:lnTo>
                  <a:lnTo>
                    <a:pt x="1386" y="1277"/>
                  </a:lnTo>
                  <a:lnTo>
                    <a:pt x="1326" y="1277"/>
                  </a:lnTo>
                  <a:lnTo>
                    <a:pt x="1326" y="1391"/>
                  </a:lnTo>
                  <a:lnTo>
                    <a:pt x="1326" y="1391"/>
                  </a:lnTo>
                  <a:close/>
                  <a:moveTo>
                    <a:pt x="630" y="244"/>
                  </a:moveTo>
                  <a:lnTo>
                    <a:pt x="630" y="244"/>
                  </a:lnTo>
                  <a:cubicBezTo>
                    <a:pt x="629" y="245"/>
                    <a:pt x="628" y="246"/>
                    <a:pt x="627" y="246"/>
                  </a:cubicBezTo>
                  <a:cubicBezTo>
                    <a:pt x="627" y="246"/>
                    <a:pt x="626" y="246"/>
                    <a:pt x="626" y="246"/>
                  </a:cubicBezTo>
                  <a:lnTo>
                    <a:pt x="625" y="246"/>
                  </a:lnTo>
                  <a:cubicBezTo>
                    <a:pt x="585" y="240"/>
                    <a:pt x="546" y="239"/>
                    <a:pt x="508" y="245"/>
                  </a:cubicBezTo>
                  <a:cubicBezTo>
                    <a:pt x="456" y="254"/>
                    <a:pt x="407" y="277"/>
                    <a:pt x="360" y="323"/>
                  </a:cubicBezTo>
                  <a:cubicBezTo>
                    <a:pt x="277" y="403"/>
                    <a:pt x="256" y="486"/>
                    <a:pt x="248" y="595"/>
                  </a:cubicBezTo>
                  <a:lnTo>
                    <a:pt x="248" y="595"/>
                  </a:lnTo>
                  <a:cubicBezTo>
                    <a:pt x="248" y="597"/>
                    <a:pt x="247" y="599"/>
                    <a:pt x="246" y="600"/>
                  </a:cubicBezTo>
                  <a:cubicBezTo>
                    <a:pt x="245" y="601"/>
                    <a:pt x="244" y="601"/>
                    <a:pt x="243" y="601"/>
                  </a:cubicBezTo>
                  <a:cubicBezTo>
                    <a:pt x="241" y="602"/>
                    <a:pt x="238" y="601"/>
                    <a:pt x="237" y="599"/>
                  </a:cubicBezTo>
                  <a:lnTo>
                    <a:pt x="236" y="597"/>
                  </a:lnTo>
                  <a:lnTo>
                    <a:pt x="235" y="595"/>
                  </a:lnTo>
                  <a:cubicBezTo>
                    <a:pt x="195" y="482"/>
                    <a:pt x="216" y="358"/>
                    <a:pt x="266" y="277"/>
                  </a:cubicBezTo>
                  <a:cubicBezTo>
                    <a:pt x="188" y="292"/>
                    <a:pt x="84" y="273"/>
                    <a:pt x="4" y="211"/>
                  </a:cubicBezTo>
                  <a:lnTo>
                    <a:pt x="3" y="210"/>
                  </a:lnTo>
                  <a:lnTo>
                    <a:pt x="2" y="209"/>
                  </a:lnTo>
                  <a:cubicBezTo>
                    <a:pt x="1" y="207"/>
                    <a:pt x="0" y="205"/>
                    <a:pt x="1" y="203"/>
                  </a:cubicBezTo>
                  <a:cubicBezTo>
                    <a:pt x="2" y="203"/>
                    <a:pt x="3" y="202"/>
                    <a:pt x="3" y="201"/>
                  </a:cubicBezTo>
                  <a:cubicBezTo>
                    <a:pt x="5" y="201"/>
                    <a:pt x="6" y="201"/>
                    <a:pt x="8" y="201"/>
                  </a:cubicBezTo>
                  <a:lnTo>
                    <a:pt x="8" y="201"/>
                  </a:lnTo>
                  <a:cubicBezTo>
                    <a:pt x="99" y="225"/>
                    <a:pt x="172" y="232"/>
                    <a:pt x="259" y="190"/>
                  </a:cubicBezTo>
                  <a:cubicBezTo>
                    <a:pt x="309" y="166"/>
                    <a:pt x="341" y="134"/>
                    <a:pt x="362" y="97"/>
                  </a:cubicBezTo>
                  <a:cubicBezTo>
                    <a:pt x="377" y="69"/>
                    <a:pt x="386" y="38"/>
                    <a:pt x="392" y="5"/>
                  </a:cubicBezTo>
                  <a:lnTo>
                    <a:pt x="393" y="5"/>
                  </a:lnTo>
                  <a:cubicBezTo>
                    <a:pt x="393" y="4"/>
                    <a:pt x="393" y="4"/>
                    <a:pt x="393" y="4"/>
                  </a:cubicBezTo>
                  <a:cubicBezTo>
                    <a:pt x="393" y="3"/>
                    <a:pt x="394" y="2"/>
                    <a:pt x="395" y="2"/>
                  </a:cubicBezTo>
                  <a:cubicBezTo>
                    <a:pt x="398" y="0"/>
                    <a:pt x="402" y="1"/>
                    <a:pt x="404" y="4"/>
                  </a:cubicBezTo>
                  <a:lnTo>
                    <a:pt x="404" y="5"/>
                  </a:lnTo>
                  <a:lnTo>
                    <a:pt x="405" y="7"/>
                  </a:lnTo>
                  <a:cubicBezTo>
                    <a:pt x="424" y="61"/>
                    <a:pt x="407" y="147"/>
                    <a:pt x="385" y="189"/>
                  </a:cubicBezTo>
                  <a:cubicBezTo>
                    <a:pt x="392" y="188"/>
                    <a:pt x="399" y="187"/>
                    <a:pt x="407" y="185"/>
                  </a:cubicBezTo>
                  <a:cubicBezTo>
                    <a:pt x="463" y="176"/>
                    <a:pt x="572" y="189"/>
                    <a:pt x="628" y="232"/>
                  </a:cubicBezTo>
                  <a:lnTo>
                    <a:pt x="629" y="233"/>
                  </a:lnTo>
                  <a:lnTo>
                    <a:pt x="631" y="234"/>
                  </a:lnTo>
                  <a:cubicBezTo>
                    <a:pt x="633" y="237"/>
                    <a:pt x="633" y="242"/>
                    <a:pt x="630" y="244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20">
              <a:extLst>
                <a:ext uri="{FF2B5EF4-FFF2-40B4-BE49-F238E27FC236}">
                  <a16:creationId xmlns:a16="http://schemas.microsoft.com/office/drawing/2014/main" id="{7F438A6D-349F-A346-9CF2-2C08DD774BD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029325" y="3268663"/>
              <a:ext cx="1690688" cy="1130299"/>
            </a:xfrm>
            <a:custGeom>
              <a:avLst/>
              <a:gdLst>
                <a:gd name="T0" fmla="*/ 2042 w 2203"/>
                <a:gd name="T1" fmla="*/ 1106 h 1464"/>
                <a:gd name="T2" fmla="*/ 2053 w 2203"/>
                <a:gd name="T3" fmla="*/ 1114 h 1464"/>
                <a:gd name="T4" fmla="*/ 2099 w 2203"/>
                <a:gd name="T5" fmla="*/ 1109 h 1464"/>
                <a:gd name="T6" fmla="*/ 2054 w 2203"/>
                <a:gd name="T7" fmla="*/ 1164 h 1464"/>
                <a:gd name="T8" fmla="*/ 1486 w 2203"/>
                <a:gd name="T9" fmla="*/ 1387 h 1464"/>
                <a:gd name="T10" fmla="*/ 1500 w 2203"/>
                <a:gd name="T11" fmla="*/ 1346 h 1464"/>
                <a:gd name="T12" fmla="*/ 1424 w 2203"/>
                <a:gd name="T13" fmla="*/ 1353 h 1464"/>
                <a:gd name="T14" fmla="*/ 1436 w 2203"/>
                <a:gd name="T15" fmla="*/ 1353 h 1464"/>
                <a:gd name="T16" fmla="*/ 1366 w 2203"/>
                <a:gd name="T17" fmla="*/ 1348 h 1464"/>
                <a:gd name="T18" fmla="*/ 1353 w 2203"/>
                <a:gd name="T19" fmla="*/ 1449 h 1464"/>
                <a:gd name="T20" fmla="*/ 1303 w 2203"/>
                <a:gd name="T21" fmla="*/ 1348 h 1464"/>
                <a:gd name="T22" fmla="*/ 1321 w 2203"/>
                <a:gd name="T23" fmla="*/ 1383 h 1464"/>
                <a:gd name="T24" fmla="*/ 1263 w 2203"/>
                <a:gd name="T25" fmla="*/ 1358 h 1464"/>
                <a:gd name="T26" fmla="*/ 1263 w 2203"/>
                <a:gd name="T27" fmla="*/ 1425 h 1464"/>
                <a:gd name="T28" fmla="*/ 1248 w 2203"/>
                <a:gd name="T29" fmla="*/ 1394 h 1464"/>
                <a:gd name="T30" fmla="*/ 1229 w 2203"/>
                <a:gd name="T31" fmla="*/ 1348 h 1464"/>
                <a:gd name="T32" fmla="*/ 1130 w 2203"/>
                <a:gd name="T33" fmla="*/ 1359 h 1464"/>
                <a:gd name="T34" fmla="*/ 1099 w 2203"/>
                <a:gd name="T35" fmla="*/ 1391 h 1464"/>
                <a:gd name="T36" fmla="*/ 1092 w 2203"/>
                <a:gd name="T37" fmla="*/ 1377 h 1464"/>
                <a:gd name="T38" fmla="*/ 1007 w 2203"/>
                <a:gd name="T39" fmla="*/ 1373 h 1464"/>
                <a:gd name="T40" fmla="*/ 994 w 2203"/>
                <a:gd name="T41" fmla="*/ 1436 h 1464"/>
                <a:gd name="T42" fmla="*/ 985 w 2203"/>
                <a:gd name="T43" fmla="*/ 1394 h 1464"/>
                <a:gd name="T44" fmla="*/ 938 w 2203"/>
                <a:gd name="T45" fmla="*/ 1348 h 1464"/>
                <a:gd name="T46" fmla="*/ 956 w 2203"/>
                <a:gd name="T47" fmla="*/ 1336 h 1464"/>
                <a:gd name="T48" fmla="*/ 873 w 2203"/>
                <a:gd name="T49" fmla="*/ 1334 h 1464"/>
                <a:gd name="T50" fmla="*/ 855 w 2203"/>
                <a:gd name="T51" fmla="*/ 1434 h 1464"/>
                <a:gd name="T52" fmla="*/ 784 w 2203"/>
                <a:gd name="T53" fmla="*/ 1320 h 1464"/>
                <a:gd name="T54" fmla="*/ 751 w 2203"/>
                <a:gd name="T55" fmla="*/ 1389 h 1464"/>
                <a:gd name="T56" fmla="*/ 751 w 2203"/>
                <a:gd name="T57" fmla="*/ 1424 h 1464"/>
                <a:gd name="T58" fmla="*/ 710 w 2203"/>
                <a:gd name="T59" fmla="*/ 1374 h 1464"/>
                <a:gd name="T60" fmla="*/ 642 w 2203"/>
                <a:gd name="T61" fmla="*/ 1391 h 1464"/>
                <a:gd name="T62" fmla="*/ 703 w 2203"/>
                <a:gd name="T63" fmla="*/ 1403 h 1464"/>
                <a:gd name="T64" fmla="*/ 613 w 2203"/>
                <a:gd name="T65" fmla="*/ 1319 h 1464"/>
                <a:gd name="T66" fmla="*/ 573 w 2203"/>
                <a:gd name="T67" fmla="*/ 1348 h 1464"/>
                <a:gd name="T68" fmla="*/ 598 w 2203"/>
                <a:gd name="T69" fmla="*/ 1421 h 1464"/>
                <a:gd name="T70" fmla="*/ 561 w 2203"/>
                <a:gd name="T71" fmla="*/ 1348 h 1464"/>
                <a:gd name="T72" fmla="*/ 559 w 2203"/>
                <a:gd name="T73" fmla="*/ 1410 h 1464"/>
                <a:gd name="T74" fmla="*/ 533 w 2203"/>
                <a:gd name="T75" fmla="*/ 1399 h 1464"/>
                <a:gd name="T76" fmla="*/ 471 w 2203"/>
                <a:gd name="T77" fmla="*/ 1348 h 1464"/>
                <a:gd name="T78" fmla="*/ 488 w 2203"/>
                <a:gd name="T79" fmla="*/ 1319 h 1464"/>
                <a:gd name="T80" fmla="*/ 449 w 2203"/>
                <a:gd name="T81" fmla="*/ 1324 h 1464"/>
                <a:gd name="T82" fmla="*/ 463 w 2203"/>
                <a:gd name="T83" fmla="*/ 1434 h 1464"/>
                <a:gd name="T84" fmla="*/ 395 w 2203"/>
                <a:gd name="T85" fmla="*/ 1389 h 1464"/>
                <a:gd name="T86" fmla="*/ 411 w 2203"/>
                <a:gd name="T87" fmla="*/ 1416 h 1464"/>
                <a:gd name="T88" fmla="*/ 351 w 2203"/>
                <a:gd name="T89" fmla="*/ 1412 h 1464"/>
                <a:gd name="T90" fmla="*/ 411 w 2203"/>
                <a:gd name="T91" fmla="*/ 1367 h 1464"/>
                <a:gd name="T92" fmla="*/ 333 w 2203"/>
                <a:gd name="T93" fmla="*/ 1348 h 1464"/>
                <a:gd name="T94" fmla="*/ 333 w 2203"/>
                <a:gd name="T95" fmla="*/ 1435 h 1464"/>
                <a:gd name="T96" fmla="*/ 247 w 2203"/>
                <a:gd name="T97" fmla="*/ 1402 h 1464"/>
                <a:gd name="T98" fmla="*/ 298 w 2203"/>
                <a:gd name="T99" fmla="*/ 1351 h 1464"/>
                <a:gd name="T100" fmla="*/ 264 w 2203"/>
                <a:gd name="T101" fmla="*/ 1436 h 1464"/>
                <a:gd name="T102" fmla="*/ 434 w 2203"/>
                <a:gd name="T103" fmla="*/ 157 h 1464"/>
                <a:gd name="T104" fmla="*/ 1045 w 2203"/>
                <a:gd name="T105" fmla="*/ 630 h 1464"/>
                <a:gd name="T106" fmla="*/ 1212 w 2203"/>
                <a:gd name="T107" fmla="*/ 376 h 1464"/>
                <a:gd name="T108" fmla="*/ 790 w 2203"/>
                <a:gd name="T109" fmla="*/ 516 h 1464"/>
                <a:gd name="T110" fmla="*/ 281 w 2203"/>
                <a:gd name="T111" fmla="*/ 388 h 1464"/>
                <a:gd name="T112" fmla="*/ 284 w 2203"/>
                <a:gd name="T113" fmla="*/ 1086 h 1464"/>
                <a:gd name="T114" fmla="*/ 1592 w 2203"/>
                <a:gd name="T115" fmla="*/ 752 h 1464"/>
                <a:gd name="T116" fmla="*/ 1362 w 2203"/>
                <a:gd name="T117" fmla="*/ 1270 h 14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203" h="1464">
                  <a:moveTo>
                    <a:pt x="2042" y="1106"/>
                  </a:moveTo>
                  <a:lnTo>
                    <a:pt x="2042" y="1106"/>
                  </a:lnTo>
                  <a:lnTo>
                    <a:pt x="2053" y="1106"/>
                  </a:lnTo>
                  <a:cubicBezTo>
                    <a:pt x="2061" y="1106"/>
                    <a:pt x="2069" y="1105"/>
                    <a:pt x="2069" y="1095"/>
                  </a:cubicBezTo>
                  <a:cubicBezTo>
                    <a:pt x="2069" y="1087"/>
                    <a:pt x="2062" y="1086"/>
                    <a:pt x="2055" y="1086"/>
                  </a:cubicBezTo>
                  <a:lnTo>
                    <a:pt x="2042" y="1086"/>
                  </a:lnTo>
                  <a:lnTo>
                    <a:pt x="2042" y="1106"/>
                  </a:lnTo>
                  <a:lnTo>
                    <a:pt x="2042" y="1106"/>
                  </a:lnTo>
                  <a:close/>
                  <a:moveTo>
                    <a:pt x="2032" y="1077"/>
                  </a:moveTo>
                  <a:lnTo>
                    <a:pt x="2032" y="1077"/>
                  </a:lnTo>
                  <a:lnTo>
                    <a:pt x="2057" y="1077"/>
                  </a:lnTo>
                  <a:cubicBezTo>
                    <a:pt x="2072" y="1077"/>
                    <a:pt x="2079" y="1083"/>
                    <a:pt x="2079" y="1096"/>
                  </a:cubicBezTo>
                  <a:cubicBezTo>
                    <a:pt x="2079" y="1107"/>
                    <a:pt x="2072" y="1112"/>
                    <a:pt x="2063" y="1113"/>
                  </a:cubicBezTo>
                  <a:lnTo>
                    <a:pt x="2081" y="1142"/>
                  </a:lnTo>
                  <a:lnTo>
                    <a:pt x="2070" y="1142"/>
                  </a:lnTo>
                  <a:lnTo>
                    <a:pt x="2053" y="1114"/>
                  </a:lnTo>
                  <a:lnTo>
                    <a:pt x="2042" y="1114"/>
                  </a:lnTo>
                  <a:lnTo>
                    <a:pt x="2042" y="1142"/>
                  </a:lnTo>
                  <a:lnTo>
                    <a:pt x="2032" y="1142"/>
                  </a:lnTo>
                  <a:lnTo>
                    <a:pt x="2032" y="1077"/>
                  </a:lnTo>
                  <a:lnTo>
                    <a:pt x="2032" y="1077"/>
                  </a:lnTo>
                  <a:close/>
                  <a:moveTo>
                    <a:pt x="2054" y="1156"/>
                  </a:moveTo>
                  <a:lnTo>
                    <a:pt x="2054" y="1156"/>
                  </a:lnTo>
                  <a:cubicBezTo>
                    <a:pt x="2079" y="1156"/>
                    <a:pt x="2099" y="1136"/>
                    <a:pt x="2099" y="1109"/>
                  </a:cubicBezTo>
                  <a:cubicBezTo>
                    <a:pt x="2099" y="1083"/>
                    <a:pt x="2079" y="1063"/>
                    <a:pt x="2054" y="1063"/>
                  </a:cubicBezTo>
                  <a:cubicBezTo>
                    <a:pt x="2028" y="1063"/>
                    <a:pt x="2008" y="1083"/>
                    <a:pt x="2008" y="1109"/>
                  </a:cubicBezTo>
                  <a:cubicBezTo>
                    <a:pt x="2008" y="1136"/>
                    <a:pt x="2028" y="1156"/>
                    <a:pt x="2054" y="1156"/>
                  </a:cubicBezTo>
                  <a:lnTo>
                    <a:pt x="2054" y="1156"/>
                  </a:lnTo>
                  <a:close/>
                  <a:moveTo>
                    <a:pt x="2054" y="1055"/>
                  </a:moveTo>
                  <a:lnTo>
                    <a:pt x="2054" y="1055"/>
                  </a:lnTo>
                  <a:cubicBezTo>
                    <a:pt x="2084" y="1055"/>
                    <a:pt x="2109" y="1078"/>
                    <a:pt x="2109" y="1109"/>
                  </a:cubicBezTo>
                  <a:cubicBezTo>
                    <a:pt x="2109" y="1141"/>
                    <a:pt x="2084" y="1164"/>
                    <a:pt x="2054" y="1164"/>
                  </a:cubicBezTo>
                  <a:cubicBezTo>
                    <a:pt x="2024" y="1164"/>
                    <a:pt x="1998" y="1141"/>
                    <a:pt x="1998" y="1109"/>
                  </a:cubicBezTo>
                  <a:cubicBezTo>
                    <a:pt x="1998" y="1078"/>
                    <a:pt x="2024" y="1055"/>
                    <a:pt x="2054" y="1055"/>
                  </a:cubicBezTo>
                  <a:lnTo>
                    <a:pt x="2054" y="1055"/>
                  </a:lnTo>
                  <a:close/>
                  <a:moveTo>
                    <a:pt x="1504" y="1355"/>
                  </a:moveTo>
                  <a:lnTo>
                    <a:pt x="1504" y="1355"/>
                  </a:lnTo>
                  <a:lnTo>
                    <a:pt x="1503" y="1355"/>
                  </a:lnTo>
                  <a:lnTo>
                    <a:pt x="1491" y="1387"/>
                  </a:lnTo>
                  <a:lnTo>
                    <a:pt x="1486" y="1387"/>
                  </a:lnTo>
                  <a:lnTo>
                    <a:pt x="1474" y="1355"/>
                  </a:lnTo>
                  <a:lnTo>
                    <a:pt x="1473" y="1355"/>
                  </a:lnTo>
                  <a:lnTo>
                    <a:pt x="1473" y="1387"/>
                  </a:lnTo>
                  <a:lnTo>
                    <a:pt x="1465" y="1387"/>
                  </a:lnTo>
                  <a:lnTo>
                    <a:pt x="1465" y="1346"/>
                  </a:lnTo>
                  <a:lnTo>
                    <a:pt x="1477" y="1346"/>
                  </a:lnTo>
                  <a:lnTo>
                    <a:pt x="1489" y="1375"/>
                  </a:lnTo>
                  <a:lnTo>
                    <a:pt x="1500" y="1346"/>
                  </a:lnTo>
                  <a:lnTo>
                    <a:pt x="1512" y="1346"/>
                  </a:lnTo>
                  <a:lnTo>
                    <a:pt x="1512" y="1387"/>
                  </a:lnTo>
                  <a:lnTo>
                    <a:pt x="1504" y="1387"/>
                  </a:lnTo>
                  <a:lnTo>
                    <a:pt x="1504" y="1355"/>
                  </a:lnTo>
                  <a:lnTo>
                    <a:pt x="1504" y="1355"/>
                  </a:lnTo>
                  <a:close/>
                  <a:moveTo>
                    <a:pt x="1436" y="1353"/>
                  </a:moveTo>
                  <a:lnTo>
                    <a:pt x="1436" y="1353"/>
                  </a:lnTo>
                  <a:lnTo>
                    <a:pt x="1424" y="1353"/>
                  </a:lnTo>
                  <a:lnTo>
                    <a:pt x="1424" y="1346"/>
                  </a:lnTo>
                  <a:lnTo>
                    <a:pt x="1457" y="1346"/>
                  </a:lnTo>
                  <a:lnTo>
                    <a:pt x="1457" y="1353"/>
                  </a:lnTo>
                  <a:lnTo>
                    <a:pt x="1445" y="1353"/>
                  </a:lnTo>
                  <a:lnTo>
                    <a:pt x="1445" y="1387"/>
                  </a:lnTo>
                  <a:lnTo>
                    <a:pt x="1436" y="1387"/>
                  </a:lnTo>
                  <a:lnTo>
                    <a:pt x="1436" y="1353"/>
                  </a:lnTo>
                  <a:lnTo>
                    <a:pt x="1436" y="1353"/>
                  </a:lnTo>
                  <a:close/>
                  <a:moveTo>
                    <a:pt x="1407" y="1413"/>
                  </a:moveTo>
                  <a:lnTo>
                    <a:pt x="1407" y="1413"/>
                  </a:lnTo>
                  <a:lnTo>
                    <a:pt x="1425" y="1413"/>
                  </a:lnTo>
                  <a:lnTo>
                    <a:pt x="1425" y="1434"/>
                  </a:lnTo>
                  <a:lnTo>
                    <a:pt x="1407" y="1434"/>
                  </a:lnTo>
                  <a:lnTo>
                    <a:pt x="1407" y="1413"/>
                  </a:lnTo>
                  <a:close/>
                  <a:moveTo>
                    <a:pt x="1366" y="1348"/>
                  </a:moveTo>
                  <a:lnTo>
                    <a:pt x="1366" y="1348"/>
                  </a:lnTo>
                  <a:lnTo>
                    <a:pt x="1381" y="1413"/>
                  </a:lnTo>
                  <a:lnTo>
                    <a:pt x="1381" y="1413"/>
                  </a:lnTo>
                  <a:lnTo>
                    <a:pt x="1395" y="1348"/>
                  </a:lnTo>
                  <a:lnTo>
                    <a:pt x="1413" y="1348"/>
                  </a:lnTo>
                  <a:lnTo>
                    <a:pt x="1389" y="1437"/>
                  </a:lnTo>
                  <a:cubicBezTo>
                    <a:pt x="1383" y="1461"/>
                    <a:pt x="1377" y="1464"/>
                    <a:pt x="1359" y="1463"/>
                  </a:cubicBezTo>
                  <a:cubicBezTo>
                    <a:pt x="1357" y="1463"/>
                    <a:pt x="1355" y="1463"/>
                    <a:pt x="1353" y="1463"/>
                  </a:cubicBezTo>
                  <a:lnTo>
                    <a:pt x="1353" y="1449"/>
                  </a:lnTo>
                  <a:cubicBezTo>
                    <a:pt x="1355" y="1449"/>
                    <a:pt x="1356" y="1450"/>
                    <a:pt x="1358" y="1450"/>
                  </a:cubicBezTo>
                  <a:cubicBezTo>
                    <a:pt x="1364" y="1450"/>
                    <a:pt x="1368" y="1449"/>
                    <a:pt x="1370" y="1443"/>
                  </a:cubicBezTo>
                  <a:lnTo>
                    <a:pt x="1372" y="1436"/>
                  </a:lnTo>
                  <a:lnTo>
                    <a:pt x="1348" y="1348"/>
                  </a:lnTo>
                  <a:lnTo>
                    <a:pt x="1366" y="1348"/>
                  </a:lnTo>
                  <a:lnTo>
                    <a:pt x="1366" y="1348"/>
                  </a:lnTo>
                  <a:close/>
                  <a:moveTo>
                    <a:pt x="1303" y="1348"/>
                  </a:moveTo>
                  <a:lnTo>
                    <a:pt x="1303" y="1348"/>
                  </a:lnTo>
                  <a:lnTo>
                    <a:pt x="1321" y="1348"/>
                  </a:lnTo>
                  <a:lnTo>
                    <a:pt x="1321" y="1362"/>
                  </a:lnTo>
                  <a:lnTo>
                    <a:pt x="1321" y="1362"/>
                  </a:lnTo>
                  <a:cubicBezTo>
                    <a:pt x="1325" y="1352"/>
                    <a:pt x="1331" y="1346"/>
                    <a:pt x="1341" y="1346"/>
                  </a:cubicBezTo>
                  <a:cubicBezTo>
                    <a:pt x="1343" y="1346"/>
                    <a:pt x="1344" y="1347"/>
                    <a:pt x="1345" y="1347"/>
                  </a:cubicBezTo>
                  <a:lnTo>
                    <a:pt x="1345" y="1364"/>
                  </a:lnTo>
                  <a:cubicBezTo>
                    <a:pt x="1344" y="1364"/>
                    <a:pt x="1341" y="1363"/>
                    <a:pt x="1338" y="1363"/>
                  </a:cubicBezTo>
                  <a:cubicBezTo>
                    <a:pt x="1330" y="1363"/>
                    <a:pt x="1321" y="1367"/>
                    <a:pt x="1321" y="1383"/>
                  </a:cubicBezTo>
                  <a:lnTo>
                    <a:pt x="1321" y="1434"/>
                  </a:lnTo>
                  <a:lnTo>
                    <a:pt x="1303" y="1434"/>
                  </a:lnTo>
                  <a:lnTo>
                    <a:pt x="1303" y="1348"/>
                  </a:lnTo>
                  <a:lnTo>
                    <a:pt x="1303" y="1348"/>
                  </a:lnTo>
                  <a:close/>
                  <a:moveTo>
                    <a:pt x="1276" y="1382"/>
                  </a:moveTo>
                  <a:lnTo>
                    <a:pt x="1276" y="1382"/>
                  </a:lnTo>
                  <a:lnTo>
                    <a:pt x="1276" y="1377"/>
                  </a:lnTo>
                  <a:cubicBezTo>
                    <a:pt x="1276" y="1366"/>
                    <a:pt x="1272" y="1358"/>
                    <a:pt x="1263" y="1358"/>
                  </a:cubicBezTo>
                  <a:cubicBezTo>
                    <a:pt x="1252" y="1358"/>
                    <a:pt x="1248" y="1369"/>
                    <a:pt x="1248" y="1380"/>
                  </a:cubicBezTo>
                  <a:lnTo>
                    <a:pt x="1248" y="1382"/>
                  </a:lnTo>
                  <a:lnTo>
                    <a:pt x="1276" y="1382"/>
                  </a:lnTo>
                  <a:lnTo>
                    <a:pt x="1276" y="1382"/>
                  </a:lnTo>
                  <a:close/>
                  <a:moveTo>
                    <a:pt x="1248" y="1394"/>
                  </a:moveTo>
                  <a:lnTo>
                    <a:pt x="1248" y="1394"/>
                  </a:lnTo>
                  <a:lnTo>
                    <a:pt x="1248" y="1398"/>
                  </a:lnTo>
                  <a:cubicBezTo>
                    <a:pt x="1248" y="1410"/>
                    <a:pt x="1250" y="1425"/>
                    <a:pt x="1263" y="1425"/>
                  </a:cubicBezTo>
                  <a:cubicBezTo>
                    <a:pt x="1275" y="1425"/>
                    <a:pt x="1276" y="1411"/>
                    <a:pt x="1276" y="1405"/>
                  </a:cubicBezTo>
                  <a:lnTo>
                    <a:pt x="1293" y="1405"/>
                  </a:lnTo>
                  <a:cubicBezTo>
                    <a:pt x="1293" y="1424"/>
                    <a:pt x="1281" y="1436"/>
                    <a:pt x="1262" y="1436"/>
                  </a:cubicBezTo>
                  <a:cubicBezTo>
                    <a:pt x="1248" y="1436"/>
                    <a:pt x="1231" y="1432"/>
                    <a:pt x="1231" y="1393"/>
                  </a:cubicBezTo>
                  <a:cubicBezTo>
                    <a:pt x="1231" y="1370"/>
                    <a:pt x="1236" y="1346"/>
                    <a:pt x="1263" y="1346"/>
                  </a:cubicBezTo>
                  <a:cubicBezTo>
                    <a:pt x="1287" y="1346"/>
                    <a:pt x="1293" y="1361"/>
                    <a:pt x="1293" y="1384"/>
                  </a:cubicBezTo>
                  <a:lnTo>
                    <a:pt x="1293" y="1394"/>
                  </a:lnTo>
                  <a:lnTo>
                    <a:pt x="1248" y="1394"/>
                  </a:lnTo>
                  <a:lnTo>
                    <a:pt x="1248" y="1394"/>
                  </a:lnTo>
                  <a:close/>
                  <a:moveTo>
                    <a:pt x="1163" y="1348"/>
                  </a:moveTo>
                  <a:lnTo>
                    <a:pt x="1163" y="1348"/>
                  </a:lnTo>
                  <a:lnTo>
                    <a:pt x="1182" y="1348"/>
                  </a:lnTo>
                  <a:lnTo>
                    <a:pt x="1197" y="1416"/>
                  </a:lnTo>
                  <a:lnTo>
                    <a:pt x="1197" y="1416"/>
                  </a:lnTo>
                  <a:lnTo>
                    <a:pt x="1210" y="1348"/>
                  </a:lnTo>
                  <a:lnTo>
                    <a:pt x="1229" y="1348"/>
                  </a:lnTo>
                  <a:lnTo>
                    <a:pt x="1206" y="1434"/>
                  </a:lnTo>
                  <a:lnTo>
                    <a:pt x="1186" y="1434"/>
                  </a:lnTo>
                  <a:lnTo>
                    <a:pt x="1163" y="1348"/>
                  </a:lnTo>
                  <a:lnTo>
                    <a:pt x="1163" y="1348"/>
                  </a:lnTo>
                  <a:close/>
                  <a:moveTo>
                    <a:pt x="1130" y="1424"/>
                  </a:moveTo>
                  <a:lnTo>
                    <a:pt x="1130" y="1424"/>
                  </a:lnTo>
                  <a:cubicBezTo>
                    <a:pt x="1143" y="1424"/>
                    <a:pt x="1145" y="1413"/>
                    <a:pt x="1145" y="1391"/>
                  </a:cubicBezTo>
                  <a:cubicBezTo>
                    <a:pt x="1145" y="1372"/>
                    <a:pt x="1143" y="1359"/>
                    <a:pt x="1130" y="1359"/>
                  </a:cubicBezTo>
                  <a:cubicBezTo>
                    <a:pt x="1118" y="1359"/>
                    <a:pt x="1116" y="1372"/>
                    <a:pt x="1116" y="1391"/>
                  </a:cubicBezTo>
                  <a:cubicBezTo>
                    <a:pt x="1116" y="1413"/>
                    <a:pt x="1118" y="1424"/>
                    <a:pt x="1130" y="1424"/>
                  </a:cubicBezTo>
                  <a:lnTo>
                    <a:pt x="1130" y="1424"/>
                  </a:lnTo>
                  <a:close/>
                  <a:moveTo>
                    <a:pt x="1130" y="1346"/>
                  </a:moveTo>
                  <a:lnTo>
                    <a:pt x="1130" y="1346"/>
                  </a:lnTo>
                  <a:cubicBezTo>
                    <a:pt x="1155" y="1346"/>
                    <a:pt x="1163" y="1365"/>
                    <a:pt x="1163" y="1391"/>
                  </a:cubicBezTo>
                  <a:cubicBezTo>
                    <a:pt x="1163" y="1418"/>
                    <a:pt x="1154" y="1436"/>
                    <a:pt x="1130" y="1436"/>
                  </a:cubicBezTo>
                  <a:cubicBezTo>
                    <a:pt x="1107" y="1436"/>
                    <a:pt x="1099" y="1418"/>
                    <a:pt x="1099" y="1391"/>
                  </a:cubicBezTo>
                  <a:cubicBezTo>
                    <a:pt x="1099" y="1365"/>
                    <a:pt x="1106" y="1346"/>
                    <a:pt x="1130" y="1346"/>
                  </a:cubicBezTo>
                  <a:lnTo>
                    <a:pt x="1130" y="1346"/>
                  </a:lnTo>
                  <a:close/>
                  <a:moveTo>
                    <a:pt x="1092" y="1403"/>
                  </a:moveTo>
                  <a:lnTo>
                    <a:pt x="1092" y="1403"/>
                  </a:lnTo>
                  <a:cubicBezTo>
                    <a:pt x="1090" y="1423"/>
                    <a:pt x="1083" y="1436"/>
                    <a:pt x="1062" y="1436"/>
                  </a:cubicBezTo>
                  <a:cubicBezTo>
                    <a:pt x="1037" y="1436"/>
                    <a:pt x="1030" y="1418"/>
                    <a:pt x="1030" y="1391"/>
                  </a:cubicBezTo>
                  <a:cubicBezTo>
                    <a:pt x="1030" y="1365"/>
                    <a:pt x="1037" y="1346"/>
                    <a:pt x="1062" y="1346"/>
                  </a:cubicBezTo>
                  <a:cubicBezTo>
                    <a:pt x="1088" y="1346"/>
                    <a:pt x="1092" y="1366"/>
                    <a:pt x="1092" y="1377"/>
                  </a:cubicBezTo>
                  <a:lnTo>
                    <a:pt x="1075" y="1377"/>
                  </a:lnTo>
                  <a:cubicBezTo>
                    <a:pt x="1075" y="1369"/>
                    <a:pt x="1072" y="1359"/>
                    <a:pt x="1062" y="1359"/>
                  </a:cubicBezTo>
                  <a:cubicBezTo>
                    <a:pt x="1050" y="1359"/>
                    <a:pt x="1048" y="1372"/>
                    <a:pt x="1048" y="1391"/>
                  </a:cubicBezTo>
                  <a:cubicBezTo>
                    <a:pt x="1048" y="1410"/>
                    <a:pt x="1050" y="1424"/>
                    <a:pt x="1062" y="1424"/>
                  </a:cubicBezTo>
                  <a:cubicBezTo>
                    <a:pt x="1072" y="1424"/>
                    <a:pt x="1075" y="1416"/>
                    <a:pt x="1075" y="1403"/>
                  </a:cubicBezTo>
                  <a:lnTo>
                    <a:pt x="1092" y="1403"/>
                  </a:lnTo>
                  <a:lnTo>
                    <a:pt x="1092" y="1403"/>
                  </a:lnTo>
                  <a:close/>
                  <a:moveTo>
                    <a:pt x="1007" y="1373"/>
                  </a:moveTo>
                  <a:lnTo>
                    <a:pt x="1007" y="1373"/>
                  </a:lnTo>
                  <a:lnTo>
                    <a:pt x="1007" y="1371"/>
                  </a:lnTo>
                  <a:cubicBezTo>
                    <a:pt x="1007" y="1364"/>
                    <a:pt x="1004" y="1358"/>
                    <a:pt x="995" y="1358"/>
                  </a:cubicBezTo>
                  <a:cubicBezTo>
                    <a:pt x="988" y="1358"/>
                    <a:pt x="983" y="1361"/>
                    <a:pt x="983" y="1369"/>
                  </a:cubicBezTo>
                  <a:cubicBezTo>
                    <a:pt x="983" y="1376"/>
                    <a:pt x="986" y="1379"/>
                    <a:pt x="995" y="1382"/>
                  </a:cubicBezTo>
                  <a:lnTo>
                    <a:pt x="1006" y="1386"/>
                  </a:lnTo>
                  <a:cubicBezTo>
                    <a:pt x="1019" y="1390"/>
                    <a:pt x="1025" y="1397"/>
                    <a:pt x="1025" y="1410"/>
                  </a:cubicBezTo>
                  <a:cubicBezTo>
                    <a:pt x="1025" y="1429"/>
                    <a:pt x="1011" y="1436"/>
                    <a:pt x="994" y="1436"/>
                  </a:cubicBezTo>
                  <a:cubicBezTo>
                    <a:pt x="972" y="1436"/>
                    <a:pt x="966" y="1426"/>
                    <a:pt x="966" y="1410"/>
                  </a:cubicBezTo>
                  <a:lnTo>
                    <a:pt x="966" y="1407"/>
                  </a:lnTo>
                  <a:lnTo>
                    <a:pt x="981" y="1407"/>
                  </a:lnTo>
                  <a:lnTo>
                    <a:pt x="981" y="1409"/>
                  </a:lnTo>
                  <a:cubicBezTo>
                    <a:pt x="981" y="1419"/>
                    <a:pt x="985" y="1425"/>
                    <a:pt x="995" y="1425"/>
                  </a:cubicBezTo>
                  <a:cubicBezTo>
                    <a:pt x="1004" y="1425"/>
                    <a:pt x="1009" y="1420"/>
                    <a:pt x="1009" y="1412"/>
                  </a:cubicBezTo>
                  <a:cubicBezTo>
                    <a:pt x="1009" y="1406"/>
                    <a:pt x="1005" y="1401"/>
                    <a:pt x="999" y="1399"/>
                  </a:cubicBezTo>
                  <a:lnTo>
                    <a:pt x="985" y="1394"/>
                  </a:lnTo>
                  <a:cubicBezTo>
                    <a:pt x="972" y="1390"/>
                    <a:pt x="967" y="1383"/>
                    <a:pt x="967" y="1370"/>
                  </a:cubicBezTo>
                  <a:cubicBezTo>
                    <a:pt x="967" y="1354"/>
                    <a:pt x="978" y="1346"/>
                    <a:pt x="996" y="1346"/>
                  </a:cubicBezTo>
                  <a:cubicBezTo>
                    <a:pt x="1018" y="1346"/>
                    <a:pt x="1023" y="1359"/>
                    <a:pt x="1023" y="1370"/>
                  </a:cubicBezTo>
                  <a:lnTo>
                    <a:pt x="1023" y="1373"/>
                  </a:lnTo>
                  <a:lnTo>
                    <a:pt x="1007" y="1373"/>
                  </a:lnTo>
                  <a:lnTo>
                    <a:pt x="1007" y="1373"/>
                  </a:lnTo>
                  <a:close/>
                  <a:moveTo>
                    <a:pt x="938" y="1348"/>
                  </a:moveTo>
                  <a:lnTo>
                    <a:pt x="938" y="1348"/>
                  </a:lnTo>
                  <a:lnTo>
                    <a:pt x="956" y="1348"/>
                  </a:lnTo>
                  <a:lnTo>
                    <a:pt x="956" y="1434"/>
                  </a:lnTo>
                  <a:lnTo>
                    <a:pt x="938" y="1434"/>
                  </a:lnTo>
                  <a:lnTo>
                    <a:pt x="938" y="1348"/>
                  </a:lnTo>
                  <a:close/>
                  <a:moveTo>
                    <a:pt x="938" y="1319"/>
                  </a:moveTo>
                  <a:lnTo>
                    <a:pt x="938" y="1319"/>
                  </a:lnTo>
                  <a:lnTo>
                    <a:pt x="956" y="1319"/>
                  </a:lnTo>
                  <a:lnTo>
                    <a:pt x="956" y="1336"/>
                  </a:lnTo>
                  <a:lnTo>
                    <a:pt x="938" y="1336"/>
                  </a:lnTo>
                  <a:lnTo>
                    <a:pt x="938" y="1319"/>
                  </a:lnTo>
                  <a:close/>
                  <a:moveTo>
                    <a:pt x="873" y="1420"/>
                  </a:moveTo>
                  <a:lnTo>
                    <a:pt x="873" y="1420"/>
                  </a:lnTo>
                  <a:lnTo>
                    <a:pt x="888" y="1420"/>
                  </a:lnTo>
                  <a:cubicBezTo>
                    <a:pt x="903" y="1420"/>
                    <a:pt x="909" y="1411"/>
                    <a:pt x="909" y="1377"/>
                  </a:cubicBezTo>
                  <a:cubicBezTo>
                    <a:pt x="909" y="1345"/>
                    <a:pt x="904" y="1334"/>
                    <a:pt x="888" y="1334"/>
                  </a:cubicBezTo>
                  <a:lnTo>
                    <a:pt x="873" y="1334"/>
                  </a:lnTo>
                  <a:lnTo>
                    <a:pt x="873" y="1420"/>
                  </a:lnTo>
                  <a:lnTo>
                    <a:pt x="873" y="1420"/>
                  </a:lnTo>
                  <a:close/>
                  <a:moveTo>
                    <a:pt x="855" y="1320"/>
                  </a:moveTo>
                  <a:lnTo>
                    <a:pt x="855" y="1320"/>
                  </a:lnTo>
                  <a:lnTo>
                    <a:pt x="887" y="1320"/>
                  </a:lnTo>
                  <a:cubicBezTo>
                    <a:pt x="923" y="1320"/>
                    <a:pt x="928" y="1344"/>
                    <a:pt x="928" y="1377"/>
                  </a:cubicBezTo>
                  <a:cubicBezTo>
                    <a:pt x="928" y="1411"/>
                    <a:pt x="923" y="1434"/>
                    <a:pt x="887" y="1434"/>
                  </a:cubicBezTo>
                  <a:lnTo>
                    <a:pt x="855" y="1434"/>
                  </a:lnTo>
                  <a:lnTo>
                    <a:pt x="855" y="1320"/>
                  </a:lnTo>
                  <a:lnTo>
                    <a:pt x="855" y="1320"/>
                  </a:lnTo>
                  <a:close/>
                  <a:moveTo>
                    <a:pt x="784" y="1320"/>
                  </a:moveTo>
                  <a:lnTo>
                    <a:pt x="784" y="1320"/>
                  </a:lnTo>
                  <a:lnTo>
                    <a:pt x="801" y="1320"/>
                  </a:lnTo>
                  <a:lnTo>
                    <a:pt x="801" y="1434"/>
                  </a:lnTo>
                  <a:lnTo>
                    <a:pt x="784" y="1434"/>
                  </a:lnTo>
                  <a:lnTo>
                    <a:pt x="784" y="1320"/>
                  </a:lnTo>
                  <a:close/>
                  <a:moveTo>
                    <a:pt x="751" y="1389"/>
                  </a:moveTo>
                  <a:lnTo>
                    <a:pt x="751" y="1389"/>
                  </a:lnTo>
                  <a:cubicBezTo>
                    <a:pt x="746" y="1392"/>
                    <a:pt x="737" y="1394"/>
                    <a:pt x="732" y="1397"/>
                  </a:cubicBezTo>
                  <a:cubicBezTo>
                    <a:pt x="727" y="1399"/>
                    <a:pt x="725" y="1404"/>
                    <a:pt x="725" y="1411"/>
                  </a:cubicBezTo>
                  <a:cubicBezTo>
                    <a:pt x="725" y="1418"/>
                    <a:pt x="728" y="1424"/>
                    <a:pt x="735" y="1424"/>
                  </a:cubicBezTo>
                  <a:cubicBezTo>
                    <a:pt x="746" y="1424"/>
                    <a:pt x="751" y="1416"/>
                    <a:pt x="751" y="1403"/>
                  </a:cubicBezTo>
                  <a:lnTo>
                    <a:pt x="751" y="1389"/>
                  </a:lnTo>
                  <a:lnTo>
                    <a:pt x="751" y="1389"/>
                  </a:lnTo>
                  <a:close/>
                  <a:moveTo>
                    <a:pt x="767" y="1416"/>
                  </a:moveTo>
                  <a:lnTo>
                    <a:pt x="767" y="1416"/>
                  </a:lnTo>
                  <a:cubicBezTo>
                    <a:pt x="767" y="1420"/>
                    <a:pt x="769" y="1422"/>
                    <a:pt x="771" y="1422"/>
                  </a:cubicBezTo>
                  <a:cubicBezTo>
                    <a:pt x="773" y="1422"/>
                    <a:pt x="774" y="1422"/>
                    <a:pt x="774" y="1422"/>
                  </a:cubicBezTo>
                  <a:lnTo>
                    <a:pt x="774" y="1433"/>
                  </a:lnTo>
                  <a:cubicBezTo>
                    <a:pt x="772" y="1434"/>
                    <a:pt x="769" y="1435"/>
                    <a:pt x="766" y="1435"/>
                  </a:cubicBezTo>
                  <a:cubicBezTo>
                    <a:pt x="758" y="1435"/>
                    <a:pt x="752" y="1432"/>
                    <a:pt x="751" y="1424"/>
                  </a:cubicBezTo>
                  <a:lnTo>
                    <a:pt x="751" y="1424"/>
                  </a:lnTo>
                  <a:cubicBezTo>
                    <a:pt x="746" y="1432"/>
                    <a:pt x="740" y="1436"/>
                    <a:pt x="730" y="1436"/>
                  </a:cubicBezTo>
                  <a:cubicBezTo>
                    <a:pt x="716" y="1436"/>
                    <a:pt x="707" y="1429"/>
                    <a:pt x="707" y="1412"/>
                  </a:cubicBezTo>
                  <a:cubicBezTo>
                    <a:pt x="707" y="1393"/>
                    <a:pt x="716" y="1389"/>
                    <a:pt x="727" y="1385"/>
                  </a:cubicBezTo>
                  <a:lnTo>
                    <a:pt x="741" y="1382"/>
                  </a:lnTo>
                  <a:cubicBezTo>
                    <a:pt x="747" y="1380"/>
                    <a:pt x="751" y="1378"/>
                    <a:pt x="751" y="1371"/>
                  </a:cubicBezTo>
                  <a:cubicBezTo>
                    <a:pt x="751" y="1363"/>
                    <a:pt x="748" y="1358"/>
                    <a:pt x="739" y="1358"/>
                  </a:cubicBezTo>
                  <a:cubicBezTo>
                    <a:pt x="727" y="1358"/>
                    <a:pt x="726" y="1366"/>
                    <a:pt x="726" y="1374"/>
                  </a:cubicBezTo>
                  <a:lnTo>
                    <a:pt x="710" y="1374"/>
                  </a:lnTo>
                  <a:cubicBezTo>
                    <a:pt x="710" y="1356"/>
                    <a:pt x="717" y="1346"/>
                    <a:pt x="740" y="1346"/>
                  </a:cubicBezTo>
                  <a:cubicBezTo>
                    <a:pt x="755" y="1346"/>
                    <a:pt x="767" y="1352"/>
                    <a:pt x="767" y="1367"/>
                  </a:cubicBezTo>
                  <a:lnTo>
                    <a:pt x="767" y="1416"/>
                  </a:lnTo>
                  <a:lnTo>
                    <a:pt x="767" y="1416"/>
                  </a:lnTo>
                  <a:close/>
                  <a:moveTo>
                    <a:pt x="703" y="1403"/>
                  </a:moveTo>
                  <a:lnTo>
                    <a:pt x="703" y="1403"/>
                  </a:lnTo>
                  <a:cubicBezTo>
                    <a:pt x="702" y="1423"/>
                    <a:pt x="695" y="1436"/>
                    <a:pt x="674" y="1436"/>
                  </a:cubicBezTo>
                  <a:cubicBezTo>
                    <a:pt x="649" y="1436"/>
                    <a:pt x="642" y="1418"/>
                    <a:pt x="642" y="1391"/>
                  </a:cubicBezTo>
                  <a:cubicBezTo>
                    <a:pt x="642" y="1365"/>
                    <a:pt x="649" y="1346"/>
                    <a:pt x="674" y="1346"/>
                  </a:cubicBezTo>
                  <a:cubicBezTo>
                    <a:pt x="699" y="1346"/>
                    <a:pt x="703" y="1366"/>
                    <a:pt x="703" y="1377"/>
                  </a:cubicBezTo>
                  <a:lnTo>
                    <a:pt x="686" y="1377"/>
                  </a:lnTo>
                  <a:cubicBezTo>
                    <a:pt x="686" y="1369"/>
                    <a:pt x="684" y="1359"/>
                    <a:pt x="674" y="1359"/>
                  </a:cubicBezTo>
                  <a:cubicBezTo>
                    <a:pt x="661" y="1359"/>
                    <a:pt x="659" y="1372"/>
                    <a:pt x="659" y="1391"/>
                  </a:cubicBezTo>
                  <a:cubicBezTo>
                    <a:pt x="659" y="1410"/>
                    <a:pt x="661" y="1424"/>
                    <a:pt x="674" y="1424"/>
                  </a:cubicBezTo>
                  <a:cubicBezTo>
                    <a:pt x="683" y="1424"/>
                    <a:pt x="687" y="1416"/>
                    <a:pt x="687" y="1403"/>
                  </a:cubicBezTo>
                  <a:lnTo>
                    <a:pt x="703" y="1403"/>
                  </a:lnTo>
                  <a:lnTo>
                    <a:pt x="703" y="1403"/>
                  </a:lnTo>
                  <a:close/>
                  <a:moveTo>
                    <a:pt x="613" y="1348"/>
                  </a:moveTo>
                  <a:lnTo>
                    <a:pt x="613" y="1348"/>
                  </a:lnTo>
                  <a:lnTo>
                    <a:pt x="630" y="1348"/>
                  </a:lnTo>
                  <a:lnTo>
                    <a:pt x="630" y="1434"/>
                  </a:lnTo>
                  <a:lnTo>
                    <a:pt x="613" y="1434"/>
                  </a:lnTo>
                  <a:lnTo>
                    <a:pt x="613" y="1348"/>
                  </a:lnTo>
                  <a:close/>
                  <a:moveTo>
                    <a:pt x="613" y="1319"/>
                  </a:moveTo>
                  <a:lnTo>
                    <a:pt x="613" y="1319"/>
                  </a:lnTo>
                  <a:lnTo>
                    <a:pt x="630" y="1319"/>
                  </a:lnTo>
                  <a:lnTo>
                    <a:pt x="630" y="1336"/>
                  </a:lnTo>
                  <a:lnTo>
                    <a:pt x="613" y="1336"/>
                  </a:lnTo>
                  <a:lnTo>
                    <a:pt x="613" y="1319"/>
                  </a:lnTo>
                  <a:close/>
                  <a:moveTo>
                    <a:pt x="561" y="1348"/>
                  </a:moveTo>
                  <a:lnTo>
                    <a:pt x="561" y="1348"/>
                  </a:lnTo>
                  <a:lnTo>
                    <a:pt x="573" y="1348"/>
                  </a:lnTo>
                  <a:lnTo>
                    <a:pt x="573" y="1324"/>
                  </a:lnTo>
                  <a:lnTo>
                    <a:pt x="590" y="1324"/>
                  </a:lnTo>
                  <a:lnTo>
                    <a:pt x="590" y="1348"/>
                  </a:lnTo>
                  <a:lnTo>
                    <a:pt x="604" y="1348"/>
                  </a:lnTo>
                  <a:lnTo>
                    <a:pt x="604" y="1361"/>
                  </a:lnTo>
                  <a:lnTo>
                    <a:pt x="590" y="1361"/>
                  </a:lnTo>
                  <a:lnTo>
                    <a:pt x="590" y="1412"/>
                  </a:lnTo>
                  <a:cubicBezTo>
                    <a:pt x="590" y="1419"/>
                    <a:pt x="592" y="1421"/>
                    <a:pt x="598" y="1421"/>
                  </a:cubicBezTo>
                  <a:cubicBezTo>
                    <a:pt x="601" y="1421"/>
                    <a:pt x="603" y="1421"/>
                    <a:pt x="604" y="1421"/>
                  </a:cubicBezTo>
                  <a:lnTo>
                    <a:pt x="604" y="1434"/>
                  </a:lnTo>
                  <a:cubicBezTo>
                    <a:pt x="601" y="1435"/>
                    <a:pt x="596" y="1435"/>
                    <a:pt x="591" y="1435"/>
                  </a:cubicBezTo>
                  <a:cubicBezTo>
                    <a:pt x="579" y="1435"/>
                    <a:pt x="573" y="1432"/>
                    <a:pt x="573" y="1414"/>
                  </a:cubicBezTo>
                  <a:lnTo>
                    <a:pt x="573" y="1361"/>
                  </a:lnTo>
                  <a:lnTo>
                    <a:pt x="561" y="1361"/>
                  </a:lnTo>
                  <a:lnTo>
                    <a:pt x="561" y="1348"/>
                  </a:lnTo>
                  <a:lnTo>
                    <a:pt x="561" y="1348"/>
                  </a:lnTo>
                  <a:close/>
                  <a:moveTo>
                    <a:pt x="541" y="1373"/>
                  </a:moveTo>
                  <a:lnTo>
                    <a:pt x="541" y="1373"/>
                  </a:lnTo>
                  <a:lnTo>
                    <a:pt x="541" y="1371"/>
                  </a:lnTo>
                  <a:cubicBezTo>
                    <a:pt x="541" y="1364"/>
                    <a:pt x="538" y="1358"/>
                    <a:pt x="529" y="1358"/>
                  </a:cubicBezTo>
                  <a:cubicBezTo>
                    <a:pt x="523" y="1358"/>
                    <a:pt x="517" y="1361"/>
                    <a:pt x="517" y="1369"/>
                  </a:cubicBezTo>
                  <a:cubicBezTo>
                    <a:pt x="517" y="1376"/>
                    <a:pt x="520" y="1379"/>
                    <a:pt x="529" y="1382"/>
                  </a:cubicBezTo>
                  <a:lnTo>
                    <a:pt x="540" y="1386"/>
                  </a:lnTo>
                  <a:cubicBezTo>
                    <a:pt x="553" y="1390"/>
                    <a:pt x="559" y="1397"/>
                    <a:pt x="559" y="1410"/>
                  </a:cubicBezTo>
                  <a:cubicBezTo>
                    <a:pt x="559" y="1429"/>
                    <a:pt x="546" y="1436"/>
                    <a:pt x="528" y="1436"/>
                  </a:cubicBezTo>
                  <a:cubicBezTo>
                    <a:pt x="507" y="1436"/>
                    <a:pt x="500" y="1426"/>
                    <a:pt x="500" y="1410"/>
                  </a:cubicBezTo>
                  <a:lnTo>
                    <a:pt x="500" y="1407"/>
                  </a:lnTo>
                  <a:lnTo>
                    <a:pt x="515" y="1407"/>
                  </a:lnTo>
                  <a:lnTo>
                    <a:pt x="515" y="1409"/>
                  </a:lnTo>
                  <a:cubicBezTo>
                    <a:pt x="515" y="1419"/>
                    <a:pt x="519" y="1425"/>
                    <a:pt x="529" y="1425"/>
                  </a:cubicBezTo>
                  <a:cubicBezTo>
                    <a:pt x="538" y="1425"/>
                    <a:pt x="543" y="1420"/>
                    <a:pt x="543" y="1412"/>
                  </a:cubicBezTo>
                  <a:cubicBezTo>
                    <a:pt x="543" y="1406"/>
                    <a:pt x="539" y="1401"/>
                    <a:pt x="533" y="1399"/>
                  </a:cubicBezTo>
                  <a:lnTo>
                    <a:pt x="519" y="1394"/>
                  </a:lnTo>
                  <a:cubicBezTo>
                    <a:pt x="506" y="1390"/>
                    <a:pt x="501" y="1383"/>
                    <a:pt x="501" y="1370"/>
                  </a:cubicBezTo>
                  <a:cubicBezTo>
                    <a:pt x="501" y="1354"/>
                    <a:pt x="513" y="1346"/>
                    <a:pt x="530" y="1346"/>
                  </a:cubicBezTo>
                  <a:cubicBezTo>
                    <a:pt x="552" y="1346"/>
                    <a:pt x="557" y="1359"/>
                    <a:pt x="557" y="1370"/>
                  </a:cubicBezTo>
                  <a:lnTo>
                    <a:pt x="557" y="1373"/>
                  </a:lnTo>
                  <a:lnTo>
                    <a:pt x="541" y="1373"/>
                  </a:lnTo>
                  <a:lnTo>
                    <a:pt x="541" y="1373"/>
                  </a:lnTo>
                  <a:close/>
                  <a:moveTo>
                    <a:pt x="471" y="1348"/>
                  </a:moveTo>
                  <a:lnTo>
                    <a:pt x="471" y="1348"/>
                  </a:lnTo>
                  <a:lnTo>
                    <a:pt x="488" y="1348"/>
                  </a:lnTo>
                  <a:lnTo>
                    <a:pt x="488" y="1434"/>
                  </a:lnTo>
                  <a:lnTo>
                    <a:pt x="471" y="1434"/>
                  </a:lnTo>
                  <a:lnTo>
                    <a:pt x="471" y="1348"/>
                  </a:lnTo>
                  <a:close/>
                  <a:moveTo>
                    <a:pt x="471" y="1319"/>
                  </a:moveTo>
                  <a:lnTo>
                    <a:pt x="471" y="1319"/>
                  </a:lnTo>
                  <a:lnTo>
                    <a:pt x="488" y="1319"/>
                  </a:lnTo>
                  <a:lnTo>
                    <a:pt x="488" y="1336"/>
                  </a:lnTo>
                  <a:lnTo>
                    <a:pt x="471" y="1336"/>
                  </a:lnTo>
                  <a:lnTo>
                    <a:pt x="471" y="1319"/>
                  </a:lnTo>
                  <a:close/>
                  <a:moveTo>
                    <a:pt x="420" y="1348"/>
                  </a:moveTo>
                  <a:lnTo>
                    <a:pt x="420" y="1348"/>
                  </a:lnTo>
                  <a:lnTo>
                    <a:pt x="432" y="1348"/>
                  </a:lnTo>
                  <a:lnTo>
                    <a:pt x="432" y="1324"/>
                  </a:lnTo>
                  <a:lnTo>
                    <a:pt x="449" y="1324"/>
                  </a:lnTo>
                  <a:lnTo>
                    <a:pt x="449" y="1348"/>
                  </a:lnTo>
                  <a:lnTo>
                    <a:pt x="463" y="1348"/>
                  </a:lnTo>
                  <a:lnTo>
                    <a:pt x="463" y="1361"/>
                  </a:lnTo>
                  <a:lnTo>
                    <a:pt x="449" y="1361"/>
                  </a:lnTo>
                  <a:lnTo>
                    <a:pt x="449" y="1412"/>
                  </a:lnTo>
                  <a:cubicBezTo>
                    <a:pt x="449" y="1419"/>
                    <a:pt x="451" y="1421"/>
                    <a:pt x="457" y="1421"/>
                  </a:cubicBezTo>
                  <a:cubicBezTo>
                    <a:pt x="459" y="1421"/>
                    <a:pt x="461" y="1421"/>
                    <a:pt x="463" y="1421"/>
                  </a:cubicBezTo>
                  <a:lnTo>
                    <a:pt x="463" y="1434"/>
                  </a:lnTo>
                  <a:cubicBezTo>
                    <a:pt x="459" y="1435"/>
                    <a:pt x="454" y="1435"/>
                    <a:pt x="449" y="1435"/>
                  </a:cubicBezTo>
                  <a:cubicBezTo>
                    <a:pt x="437" y="1435"/>
                    <a:pt x="432" y="1432"/>
                    <a:pt x="432" y="1414"/>
                  </a:cubicBezTo>
                  <a:lnTo>
                    <a:pt x="432" y="1361"/>
                  </a:lnTo>
                  <a:lnTo>
                    <a:pt x="420" y="1361"/>
                  </a:lnTo>
                  <a:lnTo>
                    <a:pt x="420" y="1348"/>
                  </a:lnTo>
                  <a:lnTo>
                    <a:pt x="420" y="1348"/>
                  </a:lnTo>
                  <a:close/>
                  <a:moveTo>
                    <a:pt x="395" y="1389"/>
                  </a:moveTo>
                  <a:lnTo>
                    <a:pt x="395" y="1389"/>
                  </a:lnTo>
                  <a:cubicBezTo>
                    <a:pt x="390" y="1392"/>
                    <a:pt x="381" y="1394"/>
                    <a:pt x="376" y="1397"/>
                  </a:cubicBezTo>
                  <a:cubicBezTo>
                    <a:pt x="371" y="1399"/>
                    <a:pt x="369" y="1404"/>
                    <a:pt x="369" y="1411"/>
                  </a:cubicBezTo>
                  <a:cubicBezTo>
                    <a:pt x="369" y="1418"/>
                    <a:pt x="372" y="1424"/>
                    <a:pt x="379" y="1424"/>
                  </a:cubicBezTo>
                  <a:cubicBezTo>
                    <a:pt x="390" y="1424"/>
                    <a:pt x="395" y="1416"/>
                    <a:pt x="395" y="1403"/>
                  </a:cubicBezTo>
                  <a:lnTo>
                    <a:pt x="395" y="1389"/>
                  </a:lnTo>
                  <a:lnTo>
                    <a:pt x="395" y="1389"/>
                  </a:lnTo>
                  <a:close/>
                  <a:moveTo>
                    <a:pt x="411" y="1416"/>
                  </a:moveTo>
                  <a:lnTo>
                    <a:pt x="411" y="1416"/>
                  </a:lnTo>
                  <a:cubicBezTo>
                    <a:pt x="411" y="1420"/>
                    <a:pt x="413" y="1422"/>
                    <a:pt x="416" y="1422"/>
                  </a:cubicBezTo>
                  <a:cubicBezTo>
                    <a:pt x="417" y="1422"/>
                    <a:pt x="418" y="1422"/>
                    <a:pt x="418" y="1422"/>
                  </a:cubicBezTo>
                  <a:lnTo>
                    <a:pt x="418" y="1433"/>
                  </a:lnTo>
                  <a:cubicBezTo>
                    <a:pt x="416" y="1434"/>
                    <a:pt x="413" y="1435"/>
                    <a:pt x="410" y="1435"/>
                  </a:cubicBezTo>
                  <a:cubicBezTo>
                    <a:pt x="402" y="1435"/>
                    <a:pt x="396" y="1432"/>
                    <a:pt x="395" y="1424"/>
                  </a:cubicBezTo>
                  <a:lnTo>
                    <a:pt x="395" y="1424"/>
                  </a:lnTo>
                  <a:cubicBezTo>
                    <a:pt x="390" y="1432"/>
                    <a:pt x="384" y="1436"/>
                    <a:pt x="374" y="1436"/>
                  </a:cubicBezTo>
                  <a:cubicBezTo>
                    <a:pt x="360" y="1436"/>
                    <a:pt x="351" y="1429"/>
                    <a:pt x="351" y="1412"/>
                  </a:cubicBezTo>
                  <a:cubicBezTo>
                    <a:pt x="351" y="1393"/>
                    <a:pt x="360" y="1389"/>
                    <a:pt x="371" y="1385"/>
                  </a:cubicBezTo>
                  <a:lnTo>
                    <a:pt x="385" y="1382"/>
                  </a:lnTo>
                  <a:cubicBezTo>
                    <a:pt x="391" y="1380"/>
                    <a:pt x="395" y="1378"/>
                    <a:pt x="395" y="1371"/>
                  </a:cubicBezTo>
                  <a:cubicBezTo>
                    <a:pt x="395" y="1363"/>
                    <a:pt x="392" y="1358"/>
                    <a:pt x="383" y="1358"/>
                  </a:cubicBezTo>
                  <a:cubicBezTo>
                    <a:pt x="372" y="1358"/>
                    <a:pt x="370" y="1366"/>
                    <a:pt x="370" y="1374"/>
                  </a:cubicBezTo>
                  <a:lnTo>
                    <a:pt x="354" y="1374"/>
                  </a:lnTo>
                  <a:cubicBezTo>
                    <a:pt x="354" y="1356"/>
                    <a:pt x="361" y="1346"/>
                    <a:pt x="384" y="1346"/>
                  </a:cubicBezTo>
                  <a:cubicBezTo>
                    <a:pt x="399" y="1346"/>
                    <a:pt x="411" y="1352"/>
                    <a:pt x="411" y="1367"/>
                  </a:cubicBezTo>
                  <a:lnTo>
                    <a:pt x="411" y="1416"/>
                  </a:lnTo>
                  <a:lnTo>
                    <a:pt x="411" y="1416"/>
                  </a:lnTo>
                  <a:close/>
                  <a:moveTo>
                    <a:pt x="304" y="1348"/>
                  </a:moveTo>
                  <a:lnTo>
                    <a:pt x="304" y="1348"/>
                  </a:lnTo>
                  <a:lnTo>
                    <a:pt x="316" y="1348"/>
                  </a:lnTo>
                  <a:lnTo>
                    <a:pt x="316" y="1324"/>
                  </a:lnTo>
                  <a:lnTo>
                    <a:pt x="333" y="1324"/>
                  </a:lnTo>
                  <a:lnTo>
                    <a:pt x="333" y="1348"/>
                  </a:lnTo>
                  <a:lnTo>
                    <a:pt x="347" y="1348"/>
                  </a:lnTo>
                  <a:lnTo>
                    <a:pt x="347" y="1361"/>
                  </a:lnTo>
                  <a:lnTo>
                    <a:pt x="333" y="1361"/>
                  </a:lnTo>
                  <a:lnTo>
                    <a:pt x="333" y="1412"/>
                  </a:lnTo>
                  <a:cubicBezTo>
                    <a:pt x="333" y="1419"/>
                    <a:pt x="335" y="1421"/>
                    <a:pt x="341" y="1421"/>
                  </a:cubicBezTo>
                  <a:cubicBezTo>
                    <a:pt x="343" y="1421"/>
                    <a:pt x="345" y="1421"/>
                    <a:pt x="347" y="1421"/>
                  </a:cubicBezTo>
                  <a:lnTo>
                    <a:pt x="347" y="1434"/>
                  </a:lnTo>
                  <a:cubicBezTo>
                    <a:pt x="343" y="1435"/>
                    <a:pt x="339" y="1435"/>
                    <a:pt x="333" y="1435"/>
                  </a:cubicBezTo>
                  <a:cubicBezTo>
                    <a:pt x="321" y="1435"/>
                    <a:pt x="316" y="1432"/>
                    <a:pt x="316" y="1414"/>
                  </a:cubicBezTo>
                  <a:lnTo>
                    <a:pt x="316" y="1361"/>
                  </a:lnTo>
                  <a:lnTo>
                    <a:pt x="304" y="1361"/>
                  </a:lnTo>
                  <a:lnTo>
                    <a:pt x="304" y="1348"/>
                  </a:lnTo>
                  <a:lnTo>
                    <a:pt x="304" y="1348"/>
                  </a:lnTo>
                  <a:close/>
                  <a:moveTo>
                    <a:pt x="247" y="1399"/>
                  </a:moveTo>
                  <a:lnTo>
                    <a:pt x="247" y="1399"/>
                  </a:lnTo>
                  <a:lnTo>
                    <a:pt x="247" y="1402"/>
                  </a:lnTo>
                  <a:cubicBezTo>
                    <a:pt x="247" y="1416"/>
                    <a:pt x="253" y="1423"/>
                    <a:pt x="266" y="1423"/>
                  </a:cubicBezTo>
                  <a:cubicBezTo>
                    <a:pt x="277" y="1423"/>
                    <a:pt x="283" y="1415"/>
                    <a:pt x="283" y="1406"/>
                  </a:cubicBezTo>
                  <a:cubicBezTo>
                    <a:pt x="283" y="1394"/>
                    <a:pt x="277" y="1389"/>
                    <a:pt x="267" y="1386"/>
                  </a:cubicBezTo>
                  <a:lnTo>
                    <a:pt x="254" y="1382"/>
                  </a:lnTo>
                  <a:cubicBezTo>
                    <a:pt x="238" y="1375"/>
                    <a:pt x="231" y="1367"/>
                    <a:pt x="231" y="1350"/>
                  </a:cubicBezTo>
                  <a:cubicBezTo>
                    <a:pt x="231" y="1330"/>
                    <a:pt x="245" y="1318"/>
                    <a:pt x="266" y="1318"/>
                  </a:cubicBezTo>
                  <a:cubicBezTo>
                    <a:pt x="295" y="1318"/>
                    <a:pt x="298" y="1336"/>
                    <a:pt x="298" y="1348"/>
                  </a:cubicBezTo>
                  <a:lnTo>
                    <a:pt x="298" y="1351"/>
                  </a:lnTo>
                  <a:lnTo>
                    <a:pt x="280" y="1351"/>
                  </a:lnTo>
                  <a:lnTo>
                    <a:pt x="280" y="1348"/>
                  </a:lnTo>
                  <a:cubicBezTo>
                    <a:pt x="280" y="1338"/>
                    <a:pt x="275" y="1332"/>
                    <a:pt x="264" y="1332"/>
                  </a:cubicBezTo>
                  <a:cubicBezTo>
                    <a:pt x="256" y="1332"/>
                    <a:pt x="249" y="1336"/>
                    <a:pt x="249" y="1348"/>
                  </a:cubicBezTo>
                  <a:cubicBezTo>
                    <a:pt x="249" y="1358"/>
                    <a:pt x="254" y="1363"/>
                    <a:pt x="266" y="1368"/>
                  </a:cubicBezTo>
                  <a:lnTo>
                    <a:pt x="278" y="1372"/>
                  </a:lnTo>
                  <a:cubicBezTo>
                    <a:pt x="294" y="1378"/>
                    <a:pt x="301" y="1387"/>
                    <a:pt x="301" y="1402"/>
                  </a:cubicBezTo>
                  <a:cubicBezTo>
                    <a:pt x="301" y="1426"/>
                    <a:pt x="287" y="1436"/>
                    <a:pt x="264" y="1436"/>
                  </a:cubicBezTo>
                  <a:cubicBezTo>
                    <a:pt x="235" y="1436"/>
                    <a:pt x="229" y="1418"/>
                    <a:pt x="229" y="1402"/>
                  </a:cubicBezTo>
                  <a:lnTo>
                    <a:pt x="229" y="1399"/>
                  </a:lnTo>
                  <a:lnTo>
                    <a:pt x="247" y="1399"/>
                  </a:lnTo>
                  <a:lnTo>
                    <a:pt x="247" y="1399"/>
                  </a:lnTo>
                  <a:close/>
                  <a:moveTo>
                    <a:pt x="404" y="8"/>
                  </a:moveTo>
                  <a:lnTo>
                    <a:pt x="404" y="8"/>
                  </a:lnTo>
                  <a:cubicBezTo>
                    <a:pt x="363" y="16"/>
                    <a:pt x="336" y="56"/>
                    <a:pt x="344" y="97"/>
                  </a:cubicBezTo>
                  <a:cubicBezTo>
                    <a:pt x="353" y="138"/>
                    <a:pt x="393" y="165"/>
                    <a:pt x="434" y="157"/>
                  </a:cubicBezTo>
                  <a:cubicBezTo>
                    <a:pt x="475" y="148"/>
                    <a:pt x="502" y="108"/>
                    <a:pt x="494" y="67"/>
                  </a:cubicBezTo>
                  <a:cubicBezTo>
                    <a:pt x="485" y="26"/>
                    <a:pt x="445" y="0"/>
                    <a:pt x="404" y="8"/>
                  </a:cubicBezTo>
                  <a:lnTo>
                    <a:pt x="404" y="8"/>
                  </a:lnTo>
                  <a:close/>
                  <a:moveTo>
                    <a:pt x="947" y="1117"/>
                  </a:moveTo>
                  <a:lnTo>
                    <a:pt x="947" y="1117"/>
                  </a:lnTo>
                  <a:lnTo>
                    <a:pt x="947" y="1117"/>
                  </a:lnTo>
                  <a:lnTo>
                    <a:pt x="1045" y="632"/>
                  </a:lnTo>
                  <a:cubicBezTo>
                    <a:pt x="1045" y="631"/>
                    <a:pt x="1045" y="631"/>
                    <a:pt x="1045" y="630"/>
                  </a:cubicBezTo>
                  <a:cubicBezTo>
                    <a:pt x="1059" y="567"/>
                    <a:pt x="1121" y="516"/>
                    <a:pt x="1184" y="516"/>
                  </a:cubicBezTo>
                  <a:lnTo>
                    <a:pt x="1207" y="516"/>
                  </a:lnTo>
                  <a:cubicBezTo>
                    <a:pt x="1271" y="516"/>
                    <a:pt x="1313" y="568"/>
                    <a:pt x="1300" y="632"/>
                  </a:cubicBezTo>
                  <a:lnTo>
                    <a:pt x="1202" y="1117"/>
                  </a:lnTo>
                  <a:lnTo>
                    <a:pt x="1342" y="1117"/>
                  </a:lnTo>
                  <a:lnTo>
                    <a:pt x="1439" y="632"/>
                  </a:lnTo>
                  <a:cubicBezTo>
                    <a:pt x="1468" y="491"/>
                    <a:pt x="1376" y="376"/>
                    <a:pt x="1235" y="376"/>
                  </a:cubicBezTo>
                  <a:lnTo>
                    <a:pt x="1212" y="376"/>
                  </a:lnTo>
                  <a:cubicBezTo>
                    <a:pt x="1139" y="376"/>
                    <a:pt x="1067" y="407"/>
                    <a:pt x="1010" y="457"/>
                  </a:cubicBezTo>
                  <a:cubicBezTo>
                    <a:pt x="973" y="407"/>
                    <a:pt x="913" y="376"/>
                    <a:pt x="840" y="376"/>
                  </a:cubicBezTo>
                  <a:lnTo>
                    <a:pt x="818" y="376"/>
                  </a:lnTo>
                  <a:cubicBezTo>
                    <a:pt x="676" y="376"/>
                    <a:pt x="538" y="491"/>
                    <a:pt x="510" y="632"/>
                  </a:cubicBezTo>
                  <a:lnTo>
                    <a:pt x="412" y="1117"/>
                  </a:lnTo>
                  <a:lnTo>
                    <a:pt x="552" y="1117"/>
                  </a:lnTo>
                  <a:lnTo>
                    <a:pt x="650" y="632"/>
                  </a:lnTo>
                  <a:cubicBezTo>
                    <a:pt x="663" y="568"/>
                    <a:pt x="725" y="516"/>
                    <a:pt x="790" y="516"/>
                  </a:cubicBezTo>
                  <a:lnTo>
                    <a:pt x="812" y="516"/>
                  </a:lnTo>
                  <a:cubicBezTo>
                    <a:pt x="876" y="516"/>
                    <a:pt x="917" y="567"/>
                    <a:pt x="905" y="630"/>
                  </a:cubicBezTo>
                  <a:cubicBezTo>
                    <a:pt x="905" y="631"/>
                    <a:pt x="905" y="631"/>
                    <a:pt x="905" y="632"/>
                  </a:cubicBezTo>
                  <a:lnTo>
                    <a:pt x="807" y="1117"/>
                  </a:lnTo>
                  <a:lnTo>
                    <a:pt x="947" y="1117"/>
                  </a:lnTo>
                  <a:lnTo>
                    <a:pt x="947" y="1117"/>
                  </a:lnTo>
                  <a:close/>
                  <a:moveTo>
                    <a:pt x="281" y="388"/>
                  </a:moveTo>
                  <a:lnTo>
                    <a:pt x="281" y="388"/>
                  </a:lnTo>
                  <a:lnTo>
                    <a:pt x="153" y="1067"/>
                  </a:lnTo>
                  <a:cubicBezTo>
                    <a:pt x="138" y="1142"/>
                    <a:pt x="118" y="1155"/>
                    <a:pt x="78" y="1155"/>
                  </a:cubicBezTo>
                  <a:cubicBezTo>
                    <a:pt x="61" y="1155"/>
                    <a:pt x="47" y="1155"/>
                    <a:pt x="31" y="1153"/>
                  </a:cubicBezTo>
                  <a:lnTo>
                    <a:pt x="22" y="1151"/>
                  </a:lnTo>
                  <a:lnTo>
                    <a:pt x="0" y="1268"/>
                  </a:lnTo>
                  <a:lnTo>
                    <a:pt x="6" y="1269"/>
                  </a:lnTo>
                  <a:cubicBezTo>
                    <a:pt x="25" y="1273"/>
                    <a:pt x="45" y="1275"/>
                    <a:pt x="68" y="1275"/>
                  </a:cubicBezTo>
                  <a:cubicBezTo>
                    <a:pt x="184" y="1275"/>
                    <a:pt x="261" y="1208"/>
                    <a:pt x="284" y="1086"/>
                  </a:cubicBezTo>
                  <a:lnTo>
                    <a:pt x="417" y="388"/>
                  </a:lnTo>
                  <a:lnTo>
                    <a:pt x="281" y="388"/>
                  </a:lnTo>
                  <a:lnTo>
                    <a:pt x="281" y="388"/>
                  </a:lnTo>
                  <a:close/>
                  <a:moveTo>
                    <a:pt x="1758" y="1011"/>
                  </a:moveTo>
                  <a:lnTo>
                    <a:pt x="1758" y="1011"/>
                  </a:lnTo>
                  <a:cubicBezTo>
                    <a:pt x="1944" y="1011"/>
                    <a:pt x="2001" y="826"/>
                    <a:pt x="2017" y="746"/>
                  </a:cubicBezTo>
                  <a:cubicBezTo>
                    <a:pt x="2042" y="621"/>
                    <a:pt x="2001" y="494"/>
                    <a:pt x="1853" y="494"/>
                  </a:cubicBezTo>
                  <a:cubicBezTo>
                    <a:pt x="1698" y="494"/>
                    <a:pt x="1617" y="627"/>
                    <a:pt x="1592" y="752"/>
                  </a:cubicBezTo>
                  <a:cubicBezTo>
                    <a:pt x="1580" y="812"/>
                    <a:pt x="1557" y="1011"/>
                    <a:pt x="1758" y="1011"/>
                  </a:cubicBezTo>
                  <a:lnTo>
                    <a:pt x="1758" y="1011"/>
                  </a:lnTo>
                  <a:close/>
                  <a:moveTo>
                    <a:pt x="2157" y="754"/>
                  </a:moveTo>
                  <a:lnTo>
                    <a:pt x="2157" y="754"/>
                  </a:lnTo>
                  <a:cubicBezTo>
                    <a:pt x="2112" y="983"/>
                    <a:pt x="1951" y="1131"/>
                    <a:pt x="1747" y="1131"/>
                  </a:cubicBezTo>
                  <a:cubicBezTo>
                    <a:pt x="1673" y="1131"/>
                    <a:pt x="1583" y="1104"/>
                    <a:pt x="1541" y="1033"/>
                  </a:cubicBezTo>
                  <a:cubicBezTo>
                    <a:pt x="1536" y="1061"/>
                    <a:pt x="1510" y="1200"/>
                    <a:pt x="1497" y="1270"/>
                  </a:cubicBezTo>
                  <a:lnTo>
                    <a:pt x="1362" y="1270"/>
                  </a:lnTo>
                  <a:lnTo>
                    <a:pt x="1533" y="390"/>
                  </a:lnTo>
                  <a:lnTo>
                    <a:pt x="1668" y="390"/>
                  </a:lnTo>
                  <a:cubicBezTo>
                    <a:pt x="1668" y="390"/>
                    <a:pt x="1658" y="441"/>
                    <a:pt x="1652" y="469"/>
                  </a:cubicBezTo>
                  <a:cubicBezTo>
                    <a:pt x="1706" y="408"/>
                    <a:pt x="1792" y="374"/>
                    <a:pt x="1894" y="374"/>
                  </a:cubicBezTo>
                  <a:cubicBezTo>
                    <a:pt x="2099" y="374"/>
                    <a:pt x="2203" y="523"/>
                    <a:pt x="2157" y="754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1" name="TextBox 3">
            <a:extLst>
              <a:ext uri="{FF2B5EF4-FFF2-40B4-BE49-F238E27FC236}">
                <a16:creationId xmlns:a16="http://schemas.microsoft.com/office/drawing/2014/main" id="{9A29BBA6-B091-3C47-9B68-68CC5B4BA043}"/>
              </a:ext>
            </a:extLst>
          </p:cNvPr>
          <p:cNvSpPr txBox="1">
            <a:spLocks noChangeAspect="1"/>
          </p:cNvSpPr>
          <p:nvPr userDrawn="1"/>
        </p:nvSpPr>
        <p:spPr>
          <a:xfrm>
            <a:off x="3310128" y="4935202"/>
            <a:ext cx="2514600" cy="169277"/>
          </a:xfrm>
          <a:prstGeom prst="rect">
            <a:avLst/>
          </a:prstGeom>
          <a:noFill/>
        </p:spPr>
        <p:txBody>
          <a:bodyPr wrap="square" anchor="b" anchorCtr="0">
            <a:spAutoFit/>
          </a:bodyPr>
          <a:lstStyle/>
          <a:p>
            <a:pPr marL="0" marR="0" lvl="0" indent="0" algn="ctr" defTabSz="274313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00" b="0" i="0" u="none" strike="noStrike" kern="300" cap="none" spc="50" normalizeH="0" baseline="0" noProof="0" dirty="0">
                <a:ln>
                  <a:noFill/>
                </a:ln>
                <a:solidFill>
                  <a:schemeClr val="accent2">
                    <a:lumMod val="20000"/>
                    <a:lumOff val="80000"/>
                  </a:schemeClr>
                </a:solidFill>
                <a:effectLst/>
                <a:uLnTx/>
                <a:uFillTx/>
                <a:latin typeface="+mn-lt"/>
                <a:ea typeface="Calibri" charset="0"/>
                <a:cs typeface="Arial" panose="020B0604020202020204" pitchFamily="34" charset="0"/>
              </a:rPr>
              <a:t>Copyright © SAS Institute Inc. All rights reserved.</a:t>
            </a:r>
          </a:p>
        </p:txBody>
      </p:sp>
    </p:spTree>
    <p:extLst>
      <p:ext uri="{BB962C8B-B14F-4D97-AF65-F5344CB8AC3E}">
        <p14:creationId xmlns:p14="http://schemas.microsoft.com/office/powerpoint/2010/main" val="3199546395"/>
      </p:ext>
    </p:extLst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AS Closing Slide">
    <p:bg>
      <p:bgPr>
        <a:gradFill>
          <a:gsLst>
            <a:gs pos="0">
              <a:srgbClr val="1D73BA">
                <a:lumMod val="55000"/>
                <a:lumOff val="45000"/>
              </a:srgbClr>
            </a:gs>
            <a:gs pos="100000">
              <a:srgbClr val="1D73BA"/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FE24B373-ECA3-824A-AEB1-DB4B5174FAA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alphaModFix amt="55000"/>
          </a:blip>
          <a:srcRect t="1" r="13180" b="4107"/>
          <a:stretch/>
        </p:blipFill>
        <p:spPr>
          <a:xfrm>
            <a:off x="5956663" y="1657883"/>
            <a:ext cx="3187337" cy="3557461"/>
          </a:xfrm>
          <a:prstGeom prst="rect">
            <a:avLst/>
          </a:prstGeom>
        </p:spPr>
      </p:pic>
      <p:sp>
        <p:nvSpPr>
          <p:cNvPr id="8" name="Title 1"/>
          <p:cNvSpPr>
            <a:spLocks noGrp="1"/>
          </p:cNvSpPr>
          <p:nvPr>
            <p:ph type="title" hasCustomPrompt="1"/>
          </p:nvPr>
        </p:nvSpPr>
        <p:spPr>
          <a:xfrm>
            <a:off x="0" y="2120427"/>
            <a:ext cx="9144000" cy="584775"/>
          </a:xfrm>
        </p:spPr>
        <p:txBody>
          <a:bodyPr anchor="ctr" anchorCtr="0">
            <a:spAutoFit/>
          </a:bodyPr>
          <a:lstStyle>
            <a:lvl1pPr algn="ctr">
              <a:defRPr sz="3200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Click to Edit Title</a:t>
            </a:r>
          </a:p>
        </p:txBody>
      </p:sp>
      <p:sp>
        <p:nvSpPr>
          <p:cNvPr id="3" name="TextBox 2">
            <a:hlinkClick r:id="rId3"/>
          </p:cNvPr>
          <p:cNvSpPr txBox="1"/>
          <p:nvPr/>
        </p:nvSpPr>
        <p:spPr>
          <a:xfrm>
            <a:off x="-4574" y="3943877"/>
            <a:ext cx="9144003" cy="369332"/>
          </a:xfrm>
          <a:prstGeom prst="rect">
            <a:avLst/>
          </a:prstGeom>
          <a:noFill/>
        </p:spPr>
        <p:txBody>
          <a:bodyPr wrap="square" rtlCol="0" anchor="b" anchorCtr="0">
            <a:spAutoFit/>
          </a:bodyPr>
          <a:lstStyle/>
          <a:p>
            <a:pPr algn="ctr" defTabSz="182880"/>
            <a:r>
              <a:rPr lang="en-US" sz="1800" baseline="0" dirty="0" err="1">
                <a:solidFill>
                  <a:schemeClr val="bg1"/>
                </a:solidFill>
              </a:rPr>
              <a:t>jmp.com</a:t>
            </a:r>
            <a:endParaRPr lang="en-US" sz="1800" baseline="0" dirty="0">
              <a:solidFill>
                <a:schemeClr val="bg1"/>
              </a:solidFill>
            </a:endParaRP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77289C6C-FA6A-2543-A0DD-C0E5F3F6AFCC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8008354" y="4313047"/>
            <a:ext cx="842999" cy="563581"/>
            <a:chOff x="6029325" y="3268663"/>
            <a:chExt cx="1690688" cy="1130299"/>
          </a:xfrm>
          <a:solidFill>
            <a:srgbClr val="FFFFFF"/>
          </a:solidFill>
        </p:grpSpPr>
        <p:sp>
          <p:nvSpPr>
            <p:cNvPr id="12" name="Freeform 19">
              <a:extLst>
                <a:ext uri="{FF2B5EF4-FFF2-40B4-BE49-F238E27FC236}">
                  <a16:creationId xmlns:a16="http://schemas.microsoft.com/office/drawing/2014/main" id="{3BE6C20F-6C6E-2947-A35F-0FB899A0890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202363" y="3302000"/>
              <a:ext cx="1468438" cy="1074737"/>
            </a:xfrm>
            <a:custGeom>
              <a:avLst/>
              <a:gdLst>
                <a:gd name="T0" fmla="*/ 1912 w 1912"/>
                <a:gd name="T1" fmla="*/ 1391 h 1393"/>
                <a:gd name="T2" fmla="*/ 1894 w 1912"/>
                <a:gd name="T3" fmla="*/ 1391 h 1393"/>
                <a:gd name="T4" fmla="*/ 1814 w 1912"/>
                <a:gd name="T5" fmla="*/ 1359 h 1393"/>
                <a:gd name="T6" fmla="*/ 1863 w 1912"/>
                <a:gd name="T7" fmla="*/ 1329 h 1393"/>
                <a:gd name="T8" fmla="*/ 1849 w 1912"/>
                <a:gd name="T9" fmla="*/ 1289 h 1393"/>
                <a:gd name="T10" fmla="*/ 1883 w 1912"/>
                <a:gd name="T11" fmla="*/ 1308 h 1393"/>
                <a:gd name="T12" fmla="*/ 1815 w 1912"/>
                <a:gd name="T13" fmla="*/ 1307 h 1393"/>
                <a:gd name="T14" fmla="*/ 1868 w 1912"/>
                <a:gd name="T15" fmla="*/ 1363 h 1393"/>
                <a:gd name="T16" fmla="*/ 1832 w 1912"/>
                <a:gd name="T17" fmla="*/ 1356 h 1393"/>
                <a:gd name="T18" fmla="*/ 1757 w 1912"/>
                <a:gd name="T19" fmla="*/ 1349 h 1393"/>
                <a:gd name="T20" fmla="*/ 1771 w 1912"/>
                <a:gd name="T21" fmla="*/ 1293 h 1393"/>
                <a:gd name="T22" fmla="*/ 1757 w 1912"/>
                <a:gd name="T23" fmla="*/ 1349 h 1393"/>
                <a:gd name="T24" fmla="*/ 1746 w 1912"/>
                <a:gd name="T25" fmla="*/ 1391 h 1393"/>
                <a:gd name="T26" fmla="*/ 1794 w 1912"/>
                <a:gd name="T27" fmla="*/ 1391 h 1393"/>
                <a:gd name="T28" fmla="*/ 1760 w 1912"/>
                <a:gd name="T29" fmla="*/ 1277 h 1393"/>
                <a:gd name="T30" fmla="*/ 1654 w 1912"/>
                <a:gd name="T31" fmla="*/ 1356 h 1393"/>
                <a:gd name="T32" fmla="*/ 1688 w 1912"/>
                <a:gd name="T33" fmla="*/ 1393 h 1393"/>
                <a:gd name="T34" fmla="*/ 1691 w 1912"/>
                <a:gd name="T35" fmla="*/ 1325 h 1393"/>
                <a:gd name="T36" fmla="*/ 1705 w 1912"/>
                <a:gd name="T37" fmla="*/ 1305 h 1393"/>
                <a:gd name="T38" fmla="*/ 1723 w 1912"/>
                <a:gd name="T39" fmla="*/ 1305 h 1393"/>
                <a:gd name="T40" fmla="*/ 1679 w 1912"/>
                <a:gd name="T41" fmla="*/ 1339 h 1393"/>
                <a:gd name="T42" fmla="*/ 1691 w 1912"/>
                <a:gd name="T43" fmla="*/ 1380 h 1393"/>
                <a:gd name="T44" fmla="*/ 1654 w 1912"/>
                <a:gd name="T45" fmla="*/ 1356 h 1393"/>
                <a:gd name="T46" fmla="*/ 1511 w 1912"/>
                <a:gd name="T47" fmla="*/ 1391 h 1393"/>
                <a:gd name="T48" fmla="*/ 1541 w 1912"/>
                <a:gd name="T49" fmla="*/ 1317 h 1393"/>
                <a:gd name="T50" fmla="*/ 1569 w 1912"/>
                <a:gd name="T51" fmla="*/ 1391 h 1393"/>
                <a:gd name="T52" fmla="*/ 1593 w 1912"/>
                <a:gd name="T53" fmla="*/ 1332 h 1393"/>
                <a:gd name="T54" fmla="*/ 1610 w 1912"/>
                <a:gd name="T55" fmla="*/ 1326 h 1393"/>
                <a:gd name="T56" fmla="*/ 1548 w 1912"/>
                <a:gd name="T57" fmla="*/ 1303 h 1393"/>
                <a:gd name="T58" fmla="*/ 1527 w 1912"/>
                <a:gd name="T59" fmla="*/ 1305 h 1393"/>
                <a:gd name="T60" fmla="*/ 1511 w 1912"/>
                <a:gd name="T61" fmla="*/ 1391 h 1393"/>
                <a:gd name="T62" fmla="*/ 1470 w 1912"/>
                <a:gd name="T63" fmla="*/ 1316 h 1393"/>
                <a:gd name="T64" fmla="*/ 1456 w 1912"/>
                <a:gd name="T65" fmla="*/ 1348 h 1393"/>
                <a:gd name="T66" fmla="*/ 1439 w 1912"/>
                <a:gd name="T67" fmla="*/ 1348 h 1393"/>
                <a:gd name="T68" fmla="*/ 1470 w 1912"/>
                <a:gd name="T69" fmla="*/ 1303 h 1393"/>
                <a:gd name="T70" fmla="*/ 1394 w 1912"/>
                <a:gd name="T71" fmla="*/ 1391 h 1393"/>
                <a:gd name="T72" fmla="*/ 1412 w 1912"/>
                <a:gd name="T73" fmla="*/ 1340 h 1393"/>
                <a:gd name="T74" fmla="*/ 1436 w 1912"/>
                <a:gd name="T75" fmla="*/ 1304 h 1393"/>
                <a:gd name="T76" fmla="*/ 1412 w 1912"/>
                <a:gd name="T77" fmla="*/ 1319 h 1393"/>
                <a:gd name="T78" fmla="*/ 1394 w 1912"/>
                <a:gd name="T79" fmla="*/ 1391 h 1393"/>
                <a:gd name="T80" fmla="*/ 1326 w 1912"/>
                <a:gd name="T81" fmla="*/ 1391 h 1393"/>
                <a:gd name="T82" fmla="*/ 1384 w 1912"/>
                <a:gd name="T83" fmla="*/ 1340 h 1393"/>
                <a:gd name="T84" fmla="*/ 1344 w 1912"/>
                <a:gd name="T85" fmla="*/ 1293 h 1393"/>
                <a:gd name="T86" fmla="*/ 1326 w 1912"/>
                <a:gd name="T87" fmla="*/ 1277 h 1393"/>
                <a:gd name="T88" fmla="*/ 630 w 1912"/>
                <a:gd name="T89" fmla="*/ 244 h 1393"/>
                <a:gd name="T90" fmla="*/ 626 w 1912"/>
                <a:gd name="T91" fmla="*/ 246 h 1393"/>
                <a:gd name="T92" fmla="*/ 360 w 1912"/>
                <a:gd name="T93" fmla="*/ 323 h 1393"/>
                <a:gd name="T94" fmla="*/ 246 w 1912"/>
                <a:gd name="T95" fmla="*/ 600 h 1393"/>
                <a:gd name="T96" fmla="*/ 236 w 1912"/>
                <a:gd name="T97" fmla="*/ 597 h 1393"/>
                <a:gd name="T98" fmla="*/ 4 w 1912"/>
                <a:gd name="T99" fmla="*/ 211 h 1393"/>
                <a:gd name="T100" fmla="*/ 1 w 1912"/>
                <a:gd name="T101" fmla="*/ 203 h 1393"/>
                <a:gd name="T102" fmla="*/ 8 w 1912"/>
                <a:gd name="T103" fmla="*/ 201 h 1393"/>
                <a:gd name="T104" fmla="*/ 392 w 1912"/>
                <a:gd name="T105" fmla="*/ 5 h 1393"/>
                <a:gd name="T106" fmla="*/ 395 w 1912"/>
                <a:gd name="T107" fmla="*/ 2 h 1393"/>
                <a:gd name="T108" fmla="*/ 405 w 1912"/>
                <a:gd name="T109" fmla="*/ 7 h 1393"/>
                <a:gd name="T110" fmla="*/ 628 w 1912"/>
                <a:gd name="T111" fmla="*/ 232 h 1393"/>
                <a:gd name="T112" fmla="*/ 630 w 1912"/>
                <a:gd name="T113" fmla="*/ 244 h 1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912" h="1393">
                  <a:moveTo>
                    <a:pt x="1894" y="1391"/>
                  </a:moveTo>
                  <a:lnTo>
                    <a:pt x="1894" y="1391"/>
                  </a:lnTo>
                  <a:lnTo>
                    <a:pt x="1912" y="1391"/>
                  </a:lnTo>
                  <a:lnTo>
                    <a:pt x="1912" y="1370"/>
                  </a:lnTo>
                  <a:lnTo>
                    <a:pt x="1894" y="1370"/>
                  </a:lnTo>
                  <a:lnTo>
                    <a:pt x="1894" y="1391"/>
                  </a:lnTo>
                  <a:close/>
                  <a:moveTo>
                    <a:pt x="1814" y="1356"/>
                  </a:moveTo>
                  <a:lnTo>
                    <a:pt x="1814" y="1356"/>
                  </a:lnTo>
                  <a:lnTo>
                    <a:pt x="1814" y="1359"/>
                  </a:lnTo>
                  <a:cubicBezTo>
                    <a:pt x="1814" y="1375"/>
                    <a:pt x="1820" y="1393"/>
                    <a:pt x="1848" y="1393"/>
                  </a:cubicBezTo>
                  <a:cubicBezTo>
                    <a:pt x="1871" y="1393"/>
                    <a:pt x="1886" y="1383"/>
                    <a:pt x="1886" y="1359"/>
                  </a:cubicBezTo>
                  <a:cubicBezTo>
                    <a:pt x="1886" y="1344"/>
                    <a:pt x="1879" y="1335"/>
                    <a:pt x="1863" y="1329"/>
                  </a:cubicBezTo>
                  <a:lnTo>
                    <a:pt x="1850" y="1325"/>
                  </a:lnTo>
                  <a:cubicBezTo>
                    <a:pt x="1838" y="1320"/>
                    <a:pt x="1833" y="1315"/>
                    <a:pt x="1833" y="1305"/>
                  </a:cubicBezTo>
                  <a:cubicBezTo>
                    <a:pt x="1833" y="1293"/>
                    <a:pt x="1841" y="1289"/>
                    <a:pt x="1849" y="1289"/>
                  </a:cubicBezTo>
                  <a:cubicBezTo>
                    <a:pt x="1860" y="1289"/>
                    <a:pt x="1865" y="1295"/>
                    <a:pt x="1865" y="1305"/>
                  </a:cubicBezTo>
                  <a:lnTo>
                    <a:pt x="1865" y="1308"/>
                  </a:lnTo>
                  <a:lnTo>
                    <a:pt x="1883" y="1308"/>
                  </a:lnTo>
                  <a:lnTo>
                    <a:pt x="1883" y="1305"/>
                  </a:lnTo>
                  <a:cubicBezTo>
                    <a:pt x="1883" y="1293"/>
                    <a:pt x="1880" y="1275"/>
                    <a:pt x="1851" y="1275"/>
                  </a:cubicBezTo>
                  <a:cubicBezTo>
                    <a:pt x="1829" y="1275"/>
                    <a:pt x="1815" y="1287"/>
                    <a:pt x="1815" y="1307"/>
                  </a:cubicBezTo>
                  <a:cubicBezTo>
                    <a:pt x="1815" y="1324"/>
                    <a:pt x="1822" y="1332"/>
                    <a:pt x="1839" y="1339"/>
                  </a:cubicBezTo>
                  <a:lnTo>
                    <a:pt x="1851" y="1343"/>
                  </a:lnTo>
                  <a:cubicBezTo>
                    <a:pt x="1862" y="1346"/>
                    <a:pt x="1868" y="1351"/>
                    <a:pt x="1868" y="1363"/>
                  </a:cubicBezTo>
                  <a:cubicBezTo>
                    <a:pt x="1868" y="1372"/>
                    <a:pt x="1862" y="1380"/>
                    <a:pt x="1850" y="1380"/>
                  </a:cubicBezTo>
                  <a:cubicBezTo>
                    <a:pt x="1838" y="1380"/>
                    <a:pt x="1832" y="1373"/>
                    <a:pt x="1832" y="1359"/>
                  </a:cubicBezTo>
                  <a:lnTo>
                    <a:pt x="1832" y="1356"/>
                  </a:lnTo>
                  <a:lnTo>
                    <a:pt x="1814" y="1356"/>
                  </a:lnTo>
                  <a:lnTo>
                    <a:pt x="1814" y="1356"/>
                  </a:lnTo>
                  <a:close/>
                  <a:moveTo>
                    <a:pt x="1757" y="1349"/>
                  </a:moveTo>
                  <a:lnTo>
                    <a:pt x="1757" y="1349"/>
                  </a:lnTo>
                  <a:lnTo>
                    <a:pt x="1770" y="1293"/>
                  </a:lnTo>
                  <a:lnTo>
                    <a:pt x="1771" y="1293"/>
                  </a:lnTo>
                  <a:lnTo>
                    <a:pt x="1784" y="1349"/>
                  </a:lnTo>
                  <a:lnTo>
                    <a:pt x="1757" y="1349"/>
                  </a:lnTo>
                  <a:lnTo>
                    <a:pt x="1757" y="1349"/>
                  </a:lnTo>
                  <a:close/>
                  <a:moveTo>
                    <a:pt x="1727" y="1391"/>
                  </a:moveTo>
                  <a:lnTo>
                    <a:pt x="1727" y="1391"/>
                  </a:lnTo>
                  <a:lnTo>
                    <a:pt x="1746" y="1391"/>
                  </a:lnTo>
                  <a:lnTo>
                    <a:pt x="1754" y="1363"/>
                  </a:lnTo>
                  <a:lnTo>
                    <a:pt x="1787" y="1363"/>
                  </a:lnTo>
                  <a:lnTo>
                    <a:pt x="1794" y="1391"/>
                  </a:lnTo>
                  <a:lnTo>
                    <a:pt x="1813" y="1391"/>
                  </a:lnTo>
                  <a:lnTo>
                    <a:pt x="1783" y="1277"/>
                  </a:lnTo>
                  <a:lnTo>
                    <a:pt x="1760" y="1277"/>
                  </a:lnTo>
                  <a:lnTo>
                    <a:pt x="1727" y="1391"/>
                  </a:lnTo>
                  <a:lnTo>
                    <a:pt x="1727" y="1391"/>
                  </a:lnTo>
                  <a:close/>
                  <a:moveTo>
                    <a:pt x="1654" y="1356"/>
                  </a:moveTo>
                  <a:lnTo>
                    <a:pt x="1654" y="1356"/>
                  </a:lnTo>
                  <a:lnTo>
                    <a:pt x="1654" y="1359"/>
                  </a:lnTo>
                  <a:cubicBezTo>
                    <a:pt x="1654" y="1375"/>
                    <a:pt x="1660" y="1393"/>
                    <a:pt x="1688" y="1393"/>
                  </a:cubicBezTo>
                  <a:cubicBezTo>
                    <a:pt x="1711" y="1393"/>
                    <a:pt x="1726" y="1383"/>
                    <a:pt x="1726" y="1359"/>
                  </a:cubicBezTo>
                  <a:cubicBezTo>
                    <a:pt x="1726" y="1344"/>
                    <a:pt x="1719" y="1335"/>
                    <a:pt x="1703" y="1329"/>
                  </a:cubicBezTo>
                  <a:lnTo>
                    <a:pt x="1691" y="1325"/>
                  </a:lnTo>
                  <a:cubicBezTo>
                    <a:pt x="1679" y="1320"/>
                    <a:pt x="1674" y="1315"/>
                    <a:pt x="1674" y="1305"/>
                  </a:cubicBezTo>
                  <a:cubicBezTo>
                    <a:pt x="1674" y="1293"/>
                    <a:pt x="1681" y="1289"/>
                    <a:pt x="1689" y="1289"/>
                  </a:cubicBezTo>
                  <a:cubicBezTo>
                    <a:pt x="1700" y="1289"/>
                    <a:pt x="1705" y="1295"/>
                    <a:pt x="1705" y="1305"/>
                  </a:cubicBezTo>
                  <a:lnTo>
                    <a:pt x="1705" y="1308"/>
                  </a:lnTo>
                  <a:lnTo>
                    <a:pt x="1723" y="1308"/>
                  </a:lnTo>
                  <a:lnTo>
                    <a:pt x="1723" y="1305"/>
                  </a:lnTo>
                  <a:cubicBezTo>
                    <a:pt x="1723" y="1293"/>
                    <a:pt x="1720" y="1275"/>
                    <a:pt x="1691" y="1275"/>
                  </a:cubicBezTo>
                  <a:cubicBezTo>
                    <a:pt x="1670" y="1275"/>
                    <a:pt x="1656" y="1287"/>
                    <a:pt x="1656" y="1307"/>
                  </a:cubicBezTo>
                  <a:cubicBezTo>
                    <a:pt x="1656" y="1324"/>
                    <a:pt x="1663" y="1332"/>
                    <a:pt x="1679" y="1339"/>
                  </a:cubicBezTo>
                  <a:lnTo>
                    <a:pt x="1692" y="1343"/>
                  </a:lnTo>
                  <a:cubicBezTo>
                    <a:pt x="1702" y="1346"/>
                    <a:pt x="1708" y="1351"/>
                    <a:pt x="1708" y="1363"/>
                  </a:cubicBezTo>
                  <a:cubicBezTo>
                    <a:pt x="1708" y="1372"/>
                    <a:pt x="1702" y="1380"/>
                    <a:pt x="1691" y="1380"/>
                  </a:cubicBezTo>
                  <a:cubicBezTo>
                    <a:pt x="1678" y="1380"/>
                    <a:pt x="1672" y="1373"/>
                    <a:pt x="1672" y="1359"/>
                  </a:cubicBezTo>
                  <a:lnTo>
                    <a:pt x="1672" y="1356"/>
                  </a:lnTo>
                  <a:lnTo>
                    <a:pt x="1654" y="1356"/>
                  </a:lnTo>
                  <a:lnTo>
                    <a:pt x="1654" y="1356"/>
                  </a:lnTo>
                  <a:close/>
                  <a:moveTo>
                    <a:pt x="1511" y="1391"/>
                  </a:moveTo>
                  <a:lnTo>
                    <a:pt x="1511" y="1391"/>
                  </a:lnTo>
                  <a:lnTo>
                    <a:pt x="1528" y="1391"/>
                  </a:lnTo>
                  <a:lnTo>
                    <a:pt x="1528" y="1334"/>
                  </a:lnTo>
                  <a:cubicBezTo>
                    <a:pt x="1528" y="1322"/>
                    <a:pt x="1535" y="1317"/>
                    <a:pt x="1541" y="1317"/>
                  </a:cubicBezTo>
                  <a:cubicBezTo>
                    <a:pt x="1549" y="1317"/>
                    <a:pt x="1552" y="1321"/>
                    <a:pt x="1552" y="1332"/>
                  </a:cubicBezTo>
                  <a:lnTo>
                    <a:pt x="1552" y="1391"/>
                  </a:lnTo>
                  <a:lnTo>
                    <a:pt x="1569" y="1391"/>
                  </a:lnTo>
                  <a:lnTo>
                    <a:pt x="1569" y="1334"/>
                  </a:lnTo>
                  <a:cubicBezTo>
                    <a:pt x="1569" y="1322"/>
                    <a:pt x="1576" y="1317"/>
                    <a:pt x="1583" y="1317"/>
                  </a:cubicBezTo>
                  <a:cubicBezTo>
                    <a:pt x="1590" y="1317"/>
                    <a:pt x="1593" y="1321"/>
                    <a:pt x="1593" y="1332"/>
                  </a:cubicBezTo>
                  <a:lnTo>
                    <a:pt x="1593" y="1391"/>
                  </a:lnTo>
                  <a:lnTo>
                    <a:pt x="1610" y="1391"/>
                  </a:lnTo>
                  <a:lnTo>
                    <a:pt x="1610" y="1326"/>
                  </a:lnTo>
                  <a:cubicBezTo>
                    <a:pt x="1610" y="1309"/>
                    <a:pt x="1602" y="1303"/>
                    <a:pt x="1590" y="1303"/>
                  </a:cubicBezTo>
                  <a:cubicBezTo>
                    <a:pt x="1579" y="1303"/>
                    <a:pt x="1573" y="1308"/>
                    <a:pt x="1568" y="1316"/>
                  </a:cubicBezTo>
                  <a:cubicBezTo>
                    <a:pt x="1565" y="1309"/>
                    <a:pt x="1560" y="1303"/>
                    <a:pt x="1548" y="1303"/>
                  </a:cubicBezTo>
                  <a:cubicBezTo>
                    <a:pt x="1540" y="1303"/>
                    <a:pt x="1532" y="1308"/>
                    <a:pt x="1527" y="1315"/>
                  </a:cubicBezTo>
                  <a:lnTo>
                    <a:pt x="1527" y="1315"/>
                  </a:lnTo>
                  <a:lnTo>
                    <a:pt x="1527" y="1305"/>
                  </a:lnTo>
                  <a:lnTo>
                    <a:pt x="1511" y="1305"/>
                  </a:lnTo>
                  <a:lnTo>
                    <a:pt x="1511" y="1391"/>
                  </a:lnTo>
                  <a:lnTo>
                    <a:pt x="1511" y="1391"/>
                  </a:lnTo>
                  <a:close/>
                  <a:moveTo>
                    <a:pt x="1456" y="1348"/>
                  </a:moveTo>
                  <a:lnTo>
                    <a:pt x="1456" y="1348"/>
                  </a:lnTo>
                  <a:cubicBezTo>
                    <a:pt x="1456" y="1329"/>
                    <a:pt x="1458" y="1316"/>
                    <a:pt x="1470" y="1316"/>
                  </a:cubicBezTo>
                  <a:cubicBezTo>
                    <a:pt x="1483" y="1316"/>
                    <a:pt x="1485" y="1329"/>
                    <a:pt x="1485" y="1348"/>
                  </a:cubicBezTo>
                  <a:cubicBezTo>
                    <a:pt x="1485" y="1370"/>
                    <a:pt x="1483" y="1381"/>
                    <a:pt x="1470" y="1381"/>
                  </a:cubicBezTo>
                  <a:cubicBezTo>
                    <a:pt x="1458" y="1381"/>
                    <a:pt x="1456" y="1370"/>
                    <a:pt x="1456" y="1348"/>
                  </a:cubicBezTo>
                  <a:lnTo>
                    <a:pt x="1456" y="1348"/>
                  </a:lnTo>
                  <a:close/>
                  <a:moveTo>
                    <a:pt x="1439" y="1348"/>
                  </a:moveTo>
                  <a:lnTo>
                    <a:pt x="1439" y="1348"/>
                  </a:lnTo>
                  <a:cubicBezTo>
                    <a:pt x="1439" y="1375"/>
                    <a:pt x="1447" y="1393"/>
                    <a:pt x="1470" y="1393"/>
                  </a:cubicBezTo>
                  <a:cubicBezTo>
                    <a:pt x="1494" y="1393"/>
                    <a:pt x="1502" y="1375"/>
                    <a:pt x="1502" y="1348"/>
                  </a:cubicBezTo>
                  <a:cubicBezTo>
                    <a:pt x="1502" y="1322"/>
                    <a:pt x="1495" y="1303"/>
                    <a:pt x="1470" y="1303"/>
                  </a:cubicBezTo>
                  <a:cubicBezTo>
                    <a:pt x="1446" y="1303"/>
                    <a:pt x="1439" y="1322"/>
                    <a:pt x="1439" y="1348"/>
                  </a:cubicBezTo>
                  <a:lnTo>
                    <a:pt x="1439" y="1348"/>
                  </a:lnTo>
                  <a:close/>
                  <a:moveTo>
                    <a:pt x="1394" y="1391"/>
                  </a:moveTo>
                  <a:lnTo>
                    <a:pt x="1394" y="1391"/>
                  </a:lnTo>
                  <a:lnTo>
                    <a:pt x="1412" y="1391"/>
                  </a:lnTo>
                  <a:lnTo>
                    <a:pt x="1412" y="1340"/>
                  </a:lnTo>
                  <a:cubicBezTo>
                    <a:pt x="1412" y="1324"/>
                    <a:pt x="1421" y="1320"/>
                    <a:pt x="1429" y="1320"/>
                  </a:cubicBezTo>
                  <a:cubicBezTo>
                    <a:pt x="1432" y="1320"/>
                    <a:pt x="1435" y="1321"/>
                    <a:pt x="1436" y="1321"/>
                  </a:cubicBezTo>
                  <a:lnTo>
                    <a:pt x="1436" y="1304"/>
                  </a:lnTo>
                  <a:cubicBezTo>
                    <a:pt x="1435" y="1304"/>
                    <a:pt x="1434" y="1303"/>
                    <a:pt x="1432" y="1303"/>
                  </a:cubicBezTo>
                  <a:cubicBezTo>
                    <a:pt x="1422" y="1303"/>
                    <a:pt x="1416" y="1309"/>
                    <a:pt x="1412" y="1319"/>
                  </a:cubicBezTo>
                  <a:lnTo>
                    <a:pt x="1412" y="1319"/>
                  </a:lnTo>
                  <a:lnTo>
                    <a:pt x="1412" y="1305"/>
                  </a:lnTo>
                  <a:lnTo>
                    <a:pt x="1394" y="1305"/>
                  </a:lnTo>
                  <a:lnTo>
                    <a:pt x="1394" y="1391"/>
                  </a:lnTo>
                  <a:lnTo>
                    <a:pt x="1394" y="1391"/>
                  </a:lnTo>
                  <a:close/>
                  <a:moveTo>
                    <a:pt x="1326" y="1391"/>
                  </a:moveTo>
                  <a:lnTo>
                    <a:pt x="1326" y="1391"/>
                  </a:lnTo>
                  <a:lnTo>
                    <a:pt x="1344" y="1391"/>
                  </a:lnTo>
                  <a:lnTo>
                    <a:pt x="1344" y="1340"/>
                  </a:lnTo>
                  <a:lnTo>
                    <a:pt x="1384" y="1340"/>
                  </a:lnTo>
                  <a:lnTo>
                    <a:pt x="1384" y="1324"/>
                  </a:lnTo>
                  <a:lnTo>
                    <a:pt x="1344" y="1324"/>
                  </a:lnTo>
                  <a:lnTo>
                    <a:pt x="1344" y="1293"/>
                  </a:lnTo>
                  <a:lnTo>
                    <a:pt x="1386" y="1293"/>
                  </a:lnTo>
                  <a:lnTo>
                    <a:pt x="1386" y="1277"/>
                  </a:lnTo>
                  <a:lnTo>
                    <a:pt x="1326" y="1277"/>
                  </a:lnTo>
                  <a:lnTo>
                    <a:pt x="1326" y="1391"/>
                  </a:lnTo>
                  <a:lnTo>
                    <a:pt x="1326" y="1391"/>
                  </a:lnTo>
                  <a:close/>
                  <a:moveTo>
                    <a:pt x="630" y="244"/>
                  </a:moveTo>
                  <a:lnTo>
                    <a:pt x="630" y="244"/>
                  </a:lnTo>
                  <a:cubicBezTo>
                    <a:pt x="629" y="245"/>
                    <a:pt x="628" y="246"/>
                    <a:pt x="627" y="246"/>
                  </a:cubicBezTo>
                  <a:cubicBezTo>
                    <a:pt x="627" y="246"/>
                    <a:pt x="626" y="246"/>
                    <a:pt x="626" y="246"/>
                  </a:cubicBezTo>
                  <a:lnTo>
                    <a:pt x="625" y="246"/>
                  </a:lnTo>
                  <a:cubicBezTo>
                    <a:pt x="585" y="240"/>
                    <a:pt x="546" y="239"/>
                    <a:pt x="508" y="245"/>
                  </a:cubicBezTo>
                  <a:cubicBezTo>
                    <a:pt x="456" y="254"/>
                    <a:pt x="407" y="277"/>
                    <a:pt x="360" y="323"/>
                  </a:cubicBezTo>
                  <a:cubicBezTo>
                    <a:pt x="277" y="403"/>
                    <a:pt x="256" y="486"/>
                    <a:pt x="248" y="595"/>
                  </a:cubicBezTo>
                  <a:lnTo>
                    <a:pt x="248" y="595"/>
                  </a:lnTo>
                  <a:cubicBezTo>
                    <a:pt x="248" y="597"/>
                    <a:pt x="247" y="599"/>
                    <a:pt x="246" y="600"/>
                  </a:cubicBezTo>
                  <a:cubicBezTo>
                    <a:pt x="245" y="601"/>
                    <a:pt x="244" y="601"/>
                    <a:pt x="243" y="601"/>
                  </a:cubicBezTo>
                  <a:cubicBezTo>
                    <a:pt x="241" y="602"/>
                    <a:pt x="238" y="601"/>
                    <a:pt x="237" y="599"/>
                  </a:cubicBezTo>
                  <a:lnTo>
                    <a:pt x="236" y="597"/>
                  </a:lnTo>
                  <a:lnTo>
                    <a:pt x="235" y="595"/>
                  </a:lnTo>
                  <a:cubicBezTo>
                    <a:pt x="195" y="482"/>
                    <a:pt x="216" y="358"/>
                    <a:pt x="266" y="277"/>
                  </a:cubicBezTo>
                  <a:cubicBezTo>
                    <a:pt x="188" y="292"/>
                    <a:pt x="84" y="273"/>
                    <a:pt x="4" y="211"/>
                  </a:cubicBezTo>
                  <a:lnTo>
                    <a:pt x="3" y="210"/>
                  </a:lnTo>
                  <a:lnTo>
                    <a:pt x="2" y="209"/>
                  </a:lnTo>
                  <a:cubicBezTo>
                    <a:pt x="1" y="207"/>
                    <a:pt x="0" y="205"/>
                    <a:pt x="1" y="203"/>
                  </a:cubicBezTo>
                  <a:cubicBezTo>
                    <a:pt x="2" y="203"/>
                    <a:pt x="3" y="202"/>
                    <a:pt x="3" y="201"/>
                  </a:cubicBezTo>
                  <a:cubicBezTo>
                    <a:pt x="5" y="201"/>
                    <a:pt x="6" y="201"/>
                    <a:pt x="8" y="201"/>
                  </a:cubicBezTo>
                  <a:lnTo>
                    <a:pt x="8" y="201"/>
                  </a:lnTo>
                  <a:cubicBezTo>
                    <a:pt x="99" y="225"/>
                    <a:pt x="172" y="232"/>
                    <a:pt x="259" y="190"/>
                  </a:cubicBezTo>
                  <a:cubicBezTo>
                    <a:pt x="309" y="166"/>
                    <a:pt x="341" y="134"/>
                    <a:pt x="362" y="97"/>
                  </a:cubicBezTo>
                  <a:cubicBezTo>
                    <a:pt x="377" y="69"/>
                    <a:pt x="386" y="38"/>
                    <a:pt x="392" y="5"/>
                  </a:cubicBezTo>
                  <a:lnTo>
                    <a:pt x="393" y="5"/>
                  </a:lnTo>
                  <a:cubicBezTo>
                    <a:pt x="393" y="4"/>
                    <a:pt x="393" y="4"/>
                    <a:pt x="393" y="4"/>
                  </a:cubicBezTo>
                  <a:cubicBezTo>
                    <a:pt x="393" y="3"/>
                    <a:pt x="394" y="2"/>
                    <a:pt x="395" y="2"/>
                  </a:cubicBezTo>
                  <a:cubicBezTo>
                    <a:pt x="398" y="0"/>
                    <a:pt x="402" y="1"/>
                    <a:pt x="404" y="4"/>
                  </a:cubicBezTo>
                  <a:lnTo>
                    <a:pt x="404" y="5"/>
                  </a:lnTo>
                  <a:lnTo>
                    <a:pt x="405" y="7"/>
                  </a:lnTo>
                  <a:cubicBezTo>
                    <a:pt x="424" y="61"/>
                    <a:pt x="407" y="147"/>
                    <a:pt x="385" y="189"/>
                  </a:cubicBezTo>
                  <a:cubicBezTo>
                    <a:pt x="392" y="188"/>
                    <a:pt x="399" y="187"/>
                    <a:pt x="407" y="185"/>
                  </a:cubicBezTo>
                  <a:cubicBezTo>
                    <a:pt x="463" y="176"/>
                    <a:pt x="572" y="189"/>
                    <a:pt x="628" y="232"/>
                  </a:cubicBezTo>
                  <a:lnTo>
                    <a:pt x="629" y="233"/>
                  </a:lnTo>
                  <a:lnTo>
                    <a:pt x="631" y="234"/>
                  </a:lnTo>
                  <a:cubicBezTo>
                    <a:pt x="633" y="237"/>
                    <a:pt x="633" y="242"/>
                    <a:pt x="630" y="244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20">
              <a:extLst>
                <a:ext uri="{FF2B5EF4-FFF2-40B4-BE49-F238E27FC236}">
                  <a16:creationId xmlns:a16="http://schemas.microsoft.com/office/drawing/2014/main" id="{D4D7151A-9C79-6F46-8DFE-6477A7A90CA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029325" y="3268663"/>
              <a:ext cx="1690688" cy="1130299"/>
            </a:xfrm>
            <a:custGeom>
              <a:avLst/>
              <a:gdLst>
                <a:gd name="T0" fmla="*/ 2042 w 2203"/>
                <a:gd name="T1" fmla="*/ 1106 h 1464"/>
                <a:gd name="T2" fmla="*/ 2053 w 2203"/>
                <a:gd name="T3" fmla="*/ 1114 h 1464"/>
                <a:gd name="T4" fmla="*/ 2099 w 2203"/>
                <a:gd name="T5" fmla="*/ 1109 h 1464"/>
                <a:gd name="T6" fmla="*/ 2054 w 2203"/>
                <a:gd name="T7" fmla="*/ 1164 h 1464"/>
                <a:gd name="T8" fmla="*/ 1486 w 2203"/>
                <a:gd name="T9" fmla="*/ 1387 h 1464"/>
                <a:gd name="T10" fmla="*/ 1500 w 2203"/>
                <a:gd name="T11" fmla="*/ 1346 h 1464"/>
                <a:gd name="T12" fmla="*/ 1424 w 2203"/>
                <a:gd name="T13" fmla="*/ 1353 h 1464"/>
                <a:gd name="T14" fmla="*/ 1436 w 2203"/>
                <a:gd name="T15" fmla="*/ 1353 h 1464"/>
                <a:gd name="T16" fmla="*/ 1366 w 2203"/>
                <a:gd name="T17" fmla="*/ 1348 h 1464"/>
                <a:gd name="T18" fmla="*/ 1353 w 2203"/>
                <a:gd name="T19" fmla="*/ 1449 h 1464"/>
                <a:gd name="T20" fmla="*/ 1303 w 2203"/>
                <a:gd name="T21" fmla="*/ 1348 h 1464"/>
                <a:gd name="T22" fmla="*/ 1321 w 2203"/>
                <a:gd name="T23" fmla="*/ 1383 h 1464"/>
                <a:gd name="T24" fmla="*/ 1263 w 2203"/>
                <a:gd name="T25" fmla="*/ 1358 h 1464"/>
                <a:gd name="T26" fmla="*/ 1263 w 2203"/>
                <a:gd name="T27" fmla="*/ 1425 h 1464"/>
                <a:gd name="T28" fmla="*/ 1248 w 2203"/>
                <a:gd name="T29" fmla="*/ 1394 h 1464"/>
                <a:gd name="T30" fmla="*/ 1229 w 2203"/>
                <a:gd name="T31" fmla="*/ 1348 h 1464"/>
                <a:gd name="T32" fmla="*/ 1130 w 2203"/>
                <a:gd name="T33" fmla="*/ 1359 h 1464"/>
                <a:gd name="T34" fmla="*/ 1099 w 2203"/>
                <a:gd name="T35" fmla="*/ 1391 h 1464"/>
                <a:gd name="T36" fmla="*/ 1092 w 2203"/>
                <a:gd name="T37" fmla="*/ 1377 h 1464"/>
                <a:gd name="T38" fmla="*/ 1007 w 2203"/>
                <a:gd name="T39" fmla="*/ 1373 h 1464"/>
                <a:gd name="T40" fmla="*/ 994 w 2203"/>
                <a:gd name="T41" fmla="*/ 1436 h 1464"/>
                <a:gd name="T42" fmla="*/ 985 w 2203"/>
                <a:gd name="T43" fmla="*/ 1394 h 1464"/>
                <a:gd name="T44" fmla="*/ 938 w 2203"/>
                <a:gd name="T45" fmla="*/ 1348 h 1464"/>
                <a:gd name="T46" fmla="*/ 956 w 2203"/>
                <a:gd name="T47" fmla="*/ 1336 h 1464"/>
                <a:gd name="T48" fmla="*/ 873 w 2203"/>
                <a:gd name="T49" fmla="*/ 1334 h 1464"/>
                <a:gd name="T50" fmla="*/ 855 w 2203"/>
                <a:gd name="T51" fmla="*/ 1434 h 1464"/>
                <a:gd name="T52" fmla="*/ 784 w 2203"/>
                <a:gd name="T53" fmla="*/ 1320 h 1464"/>
                <a:gd name="T54" fmla="*/ 751 w 2203"/>
                <a:gd name="T55" fmla="*/ 1389 h 1464"/>
                <a:gd name="T56" fmla="*/ 751 w 2203"/>
                <a:gd name="T57" fmla="*/ 1424 h 1464"/>
                <a:gd name="T58" fmla="*/ 710 w 2203"/>
                <a:gd name="T59" fmla="*/ 1374 h 1464"/>
                <a:gd name="T60" fmla="*/ 642 w 2203"/>
                <a:gd name="T61" fmla="*/ 1391 h 1464"/>
                <a:gd name="T62" fmla="*/ 703 w 2203"/>
                <a:gd name="T63" fmla="*/ 1403 h 1464"/>
                <a:gd name="T64" fmla="*/ 613 w 2203"/>
                <a:gd name="T65" fmla="*/ 1319 h 1464"/>
                <a:gd name="T66" fmla="*/ 573 w 2203"/>
                <a:gd name="T67" fmla="*/ 1348 h 1464"/>
                <a:gd name="T68" fmla="*/ 598 w 2203"/>
                <a:gd name="T69" fmla="*/ 1421 h 1464"/>
                <a:gd name="T70" fmla="*/ 561 w 2203"/>
                <a:gd name="T71" fmla="*/ 1348 h 1464"/>
                <a:gd name="T72" fmla="*/ 559 w 2203"/>
                <a:gd name="T73" fmla="*/ 1410 h 1464"/>
                <a:gd name="T74" fmla="*/ 533 w 2203"/>
                <a:gd name="T75" fmla="*/ 1399 h 1464"/>
                <a:gd name="T76" fmla="*/ 471 w 2203"/>
                <a:gd name="T77" fmla="*/ 1348 h 1464"/>
                <a:gd name="T78" fmla="*/ 488 w 2203"/>
                <a:gd name="T79" fmla="*/ 1319 h 1464"/>
                <a:gd name="T80" fmla="*/ 449 w 2203"/>
                <a:gd name="T81" fmla="*/ 1324 h 1464"/>
                <a:gd name="T82" fmla="*/ 463 w 2203"/>
                <a:gd name="T83" fmla="*/ 1434 h 1464"/>
                <a:gd name="T84" fmla="*/ 395 w 2203"/>
                <a:gd name="T85" fmla="*/ 1389 h 1464"/>
                <a:gd name="T86" fmla="*/ 411 w 2203"/>
                <a:gd name="T87" fmla="*/ 1416 h 1464"/>
                <a:gd name="T88" fmla="*/ 351 w 2203"/>
                <a:gd name="T89" fmla="*/ 1412 h 1464"/>
                <a:gd name="T90" fmla="*/ 411 w 2203"/>
                <a:gd name="T91" fmla="*/ 1367 h 1464"/>
                <a:gd name="T92" fmla="*/ 333 w 2203"/>
                <a:gd name="T93" fmla="*/ 1348 h 1464"/>
                <a:gd name="T94" fmla="*/ 333 w 2203"/>
                <a:gd name="T95" fmla="*/ 1435 h 1464"/>
                <a:gd name="T96" fmla="*/ 247 w 2203"/>
                <a:gd name="T97" fmla="*/ 1402 h 1464"/>
                <a:gd name="T98" fmla="*/ 298 w 2203"/>
                <a:gd name="T99" fmla="*/ 1351 h 1464"/>
                <a:gd name="T100" fmla="*/ 264 w 2203"/>
                <a:gd name="T101" fmla="*/ 1436 h 1464"/>
                <a:gd name="T102" fmla="*/ 434 w 2203"/>
                <a:gd name="T103" fmla="*/ 157 h 1464"/>
                <a:gd name="T104" fmla="*/ 1045 w 2203"/>
                <a:gd name="T105" fmla="*/ 630 h 1464"/>
                <a:gd name="T106" fmla="*/ 1212 w 2203"/>
                <a:gd name="T107" fmla="*/ 376 h 1464"/>
                <a:gd name="T108" fmla="*/ 790 w 2203"/>
                <a:gd name="T109" fmla="*/ 516 h 1464"/>
                <a:gd name="T110" fmla="*/ 281 w 2203"/>
                <a:gd name="T111" fmla="*/ 388 h 1464"/>
                <a:gd name="T112" fmla="*/ 284 w 2203"/>
                <a:gd name="T113" fmla="*/ 1086 h 1464"/>
                <a:gd name="T114" fmla="*/ 1592 w 2203"/>
                <a:gd name="T115" fmla="*/ 752 h 1464"/>
                <a:gd name="T116" fmla="*/ 1362 w 2203"/>
                <a:gd name="T117" fmla="*/ 1270 h 14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203" h="1464">
                  <a:moveTo>
                    <a:pt x="2042" y="1106"/>
                  </a:moveTo>
                  <a:lnTo>
                    <a:pt x="2042" y="1106"/>
                  </a:lnTo>
                  <a:lnTo>
                    <a:pt x="2053" y="1106"/>
                  </a:lnTo>
                  <a:cubicBezTo>
                    <a:pt x="2061" y="1106"/>
                    <a:pt x="2069" y="1105"/>
                    <a:pt x="2069" y="1095"/>
                  </a:cubicBezTo>
                  <a:cubicBezTo>
                    <a:pt x="2069" y="1087"/>
                    <a:pt x="2062" y="1086"/>
                    <a:pt x="2055" y="1086"/>
                  </a:cubicBezTo>
                  <a:lnTo>
                    <a:pt x="2042" y="1086"/>
                  </a:lnTo>
                  <a:lnTo>
                    <a:pt x="2042" y="1106"/>
                  </a:lnTo>
                  <a:lnTo>
                    <a:pt x="2042" y="1106"/>
                  </a:lnTo>
                  <a:close/>
                  <a:moveTo>
                    <a:pt x="2032" y="1077"/>
                  </a:moveTo>
                  <a:lnTo>
                    <a:pt x="2032" y="1077"/>
                  </a:lnTo>
                  <a:lnTo>
                    <a:pt x="2057" y="1077"/>
                  </a:lnTo>
                  <a:cubicBezTo>
                    <a:pt x="2072" y="1077"/>
                    <a:pt x="2079" y="1083"/>
                    <a:pt x="2079" y="1096"/>
                  </a:cubicBezTo>
                  <a:cubicBezTo>
                    <a:pt x="2079" y="1107"/>
                    <a:pt x="2072" y="1112"/>
                    <a:pt x="2063" y="1113"/>
                  </a:cubicBezTo>
                  <a:lnTo>
                    <a:pt x="2081" y="1142"/>
                  </a:lnTo>
                  <a:lnTo>
                    <a:pt x="2070" y="1142"/>
                  </a:lnTo>
                  <a:lnTo>
                    <a:pt x="2053" y="1114"/>
                  </a:lnTo>
                  <a:lnTo>
                    <a:pt x="2042" y="1114"/>
                  </a:lnTo>
                  <a:lnTo>
                    <a:pt x="2042" y="1142"/>
                  </a:lnTo>
                  <a:lnTo>
                    <a:pt x="2032" y="1142"/>
                  </a:lnTo>
                  <a:lnTo>
                    <a:pt x="2032" y="1077"/>
                  </a:lnTo>
                  <a:lnTo>
                    <a:pt x="2032" y="1077"/>
                  </a:lnTo>
                  <a:close/>
                  <a:moveTo>
                    <a:pt x="2054" y="1156"/>
                  </a:moveTo>
                  <a:lnTo>
                    <a:pt x="2054" y="1156"/>
                  </a:lnTo>
                  <a:cubicBezTo>
                    <a:pt x="2079" y="1156"/>
                    <a:pt x="2099" y="1136"/>
                    <a:pt x="2099" y="1109"/>
                  </a:cubicBezTo>
                  <a:cubicBezTo>
                    <a:pt x="2099" y="1083"/>
                    <a:pt x="2079" y="1063"/>
                    <a:pt x="2054" y="1063"/>
                  </a:cubicBezTo>
                  <a:cubicBezTo>
                    <a:pt x="2028" y="1063"/>
                    <a:pt x="2008" y="1083"/>
                    <a:pt x="2008" y="1109"/>
                  </a:cubicBezTo>
                  <a:cubicBezTo>
                    <a:pt x="2008" y="1136"/>
                    <a:pt x="2028" y="1156"/>
                    <a:pt x="2054" y="1156"/>
                  </a:cubicBezTo>
                  <a:lnTo>
                    <a:pt x="2054" y="1156"/>
                  </a:lnTo>
                  <a:close/>
                  <a:moveTo>
                    <a:pt x="2054" y="1055"/>
                  </a:moveTo>
                  <a:lnTo>
                    <a:pt x="2054" y="1055"/>
                  </a:lnTo>
                  <a:cubicBezTo>
                    <a:pt x="2084" y="1055"/>
                    <a:pt x="2109" y="1078"/>
                    <a:pt x="2109" y="1109"/>
                  </a:cubicBezTo>
                  <a:cubicBezTo>
                    <a:pt x="2109" y="1141"/>
                    <a:pt x="2084" y="1164"/>
                    <a:pt x="2054" y="1164"/>
                  </a:cubicBezTo>
                  <a:cubicBezTo>
                    <a:pt x="2024" y="1164"/>
                    <a:pt x="1998" y="1141"/>
                    <a:pt x="1998" y="1109"/>
                  </a:cubicBezTo>
                  <a:cubicBezTo>
                    <a:pt x="1998" y="1078"/>
                    <a:pt x="2024" y="1055"/>
                    <a:pt x="2054" y="1055"/>
                  </a:cubicBezTo>
                  <a:lnTo>
                    <a:pt x="2054" y="1055"/>
                  </a:lnTo>
                  <a:close/>
                  <a:moveTo>
                    <a:pt x="1504" y="1355"/>
                  </a:moveTo>
                  <a:lnTo>
                    <a:pt x="1504" y="1355"/>
                  </a:lnTo>
                  <a:lnTo>
                    <a:pt x="1503" y="1355"/>
                  </a:lnTo>
                  <a:lnTo>
                    <a:pt x="1491" y="1387"/>
                  </a:lnTo>
                  <a:lnTo>
                    <a:pt x="1486" y="1387"/>
                  </a:lnTo>
                  <a:lnTo>
                    <a:pt x="1474" y="1355"/>
                  </a:lnTo>
                  <a:lnTo>
                    <a:pt x="1473" y="1355"/>
                  </a:lnTo>
                  <a:lnTo>
                    <a:pt x="1473" y="1387"/>
                  </a:lnTo>
                  <a:lnTo>
                    <a:pt x="1465" y="1387"/>
                  </a:lnTo>
                  <a:lnTo>
                    <a:pt x="1465" y="1346"/>
                  </a:lnTo>
                  <a:lnTo>
                    <a:pt x="1477" y="1346"/>
                  </a:lnTo>
                  <a:lnTo>
                    <a:pt x="1489" y="1375"/>
                  </a:lnTo>
                  <a:lnTo>
                    <a:pt x="1500" y="1346"/>
                  </a:lnTo>
                  <a:lnTo>
                    <a:pt x="1512" y="1346"/>
                  </a:lnTo>
                  <a:lnTo>
                    <a:pt x="1512" y="1387"/>
                  </a:lnTo>
                  <a:lnTo>
                    <a:pt x="1504" y="1387"/>
                  </a:lnTo>
                  <a:lnTo>
                    <a:pt x="1504" y="1355"/>
                  </a:lnTo>
                  <a:lnTo>
                    <a:pt x="1504" y="1355"/>
                  </a:lnTo>
                  <a:close/>
                  <a:moveTo>
                    <a:pt x="1436" y="1353"/>
                  </a:moveTo>
                  <a:lnTo>
                    <a:pt x="1436" y="1353"/>
                  </a:lnTo>
                  <a:lnTo>
                    <a:pt x="1424" y="1353"/>
                  </a:lnTo>
                  <a:lnTo>
                    <a:pt x="1424" y="1346"/>
                  </a:lnTo>
                  <a:lnTo>
                    <a:pt x="1457" y="1346"/>
                  </a:lnTo>
                  <a:lnTo>
                    <a:pt x="1457" y="1353"/>
                  </a:lnTo>
                  <a:lnTo>
                    <a:pt x="1445" y="1353"/>
                  </a:lnTo>
                  <a:lnTo>
                    <a:pt x="1445" y="1387"/>
                  </a:lnTo>
                  <a:lnTo>
                    <a:pt x="1436" y="1387"/>
                  </a:lnTo>
                  <a:lnTo>
                    <a:pt x="1436" y="1353"/>
                  </a:lnTo>
                  <a:lnTo>
                    <a:pt x="1436" y="1353"/>
                  </a:lnTo>
                  <a:close/>
                  <a:moveTo>
                    <a:pt x="1407" y="1413"/>
                  </a:moveTo>
                  <a:lnTo>
                    <a:pt x="1407" y="1413"/>
                  </a:lnTo>
                  <a:lnTo>
                    <a:pt x="1425" y="1413"/>
                  </a:lnTo>
                  <a:lnTo>
                    <a:pt x="1425" y="1434"/>
                  </a:lnTo>
                  <a:lnTo>
                    <a:pt x="1407" y="1434"/>
                  </a:lnTo>
                  <a:lnTo>
                    <a:pt x="1407" y="1413"/>
                  </a:lnTo>
                  <a:close/>
                  <a:moveTo>
                    <a:pt x="1366" y="1348"/>
                  </a:moveTo>
                  <a:lnTo>
                    <a:pt x="1366" y="1348"/>
                  </a:lnTo>
                  <a:lnTo>
                    <a:pt x="1381" y="1413"/>
                  </a:lnTo>
                  <a:lnTo>
                    <a:pt x="1381" y="1413"/>
                  </a:lnTo>
                  <a:lnTo>
                    <a:pt x="1395" y="1348"/>
                  </a:lnTo>
                  <a:lnTo>
                    <a:pt x="1413" y="1348"/>
                  </a:lnTo>
                  <a:lnTo>
                    <a:pt x="1389" y="1437"/>
                  </a:lnTo>
                  <a:cubicBezTo>
                    <a:pt x="1383" y="1461"/>
                    <a:pt x="1377" y="1464"/>
                    <a:pt x="1359" y="1463"/>
                  </a:cubicBezTo>
                  <a:cubicBezTo>
                    <a:pt x="1357" y="1463"/>
                    <a:pt x="1355" y="1463"/>
                    <a:pt x="1353" y="1463"/>
                  </a:cubicBezTo>
                  <a:lnTo>
                    <a:pt x="1353" y="1449"/>
                  </a:lnTo>
                  <a:cubicBezTo>
                    <a:pt x="1355" y="1449"/>
                    <a:pt x="1356" y="1450"/>
                    <a:pt x="1358" y="1450"/>
                  </a:cubicBezTo>
                  <a:cubicBezTo>
                    <a:pt x="1364" y="1450"/>
                    <a:pt x="1368" y="1449"/>
                    <a:pt x="1370" y="1443"/>
                  </a:cubicBezTo>
                  <a:lnTo>
                    <a:pt x="1372" y="1436"/>
                  </a:lnTo>
                  <a:lnTo>
                    <a:pt x="1348" y="1348"/>
                  </a:lnTo>
                  <a:lnTo>
                    <a:pt x="1366" y="1348"/>
                  </a:lnTo>
                  <a:lnTo>
                    <a:pt x="1366" y="1348"/>
                  </a:lnTo>
                  <a:close/>
                  <a:moveTo>
                    <a:pt x="1303" y="1348"/>
                  </a:moveTo>
                  <a:lnTo>
                    <a:pt x="1303" y="1348"/>
                  </a:lnTo>
                  <a:lnTo>
                    <a:pt x="1321" y="1348"/>
                  </a:lnTo>
                  <a:lnTo>
                    <a:pt x="1321" y="1362"/>
                  </a:lnTo>
                  <a:lnTo>
                    <a:pt x="1321" y="1362"/>
                  </a:lnTo>
                  <a:cubicBezTo>
                    <a:pt x="1325" y="1352"/>
                    <a:pt x="1331" y="1346"/>
                    <a:pt x="1341" y="1346"/>
                  </a:cubicBezTo>
                  <a:cubicBezTo>
                    <a:pt x="1343" y="1346"/>
                    <a:pt x="1344" y="1347"/>
                    <a:pt x="1345" y="1347"/>
                  </a:cubicBezTo>
                  <a:lnTo>
                    <a:pt x="1345" y="1364"/>
                  </a:lnTo>
                  <a:cubicBezTo>
                    <a:pt x="1344" y="1364"/>
                    <a:pt x="1341" y="1363"/>
                    <a:pt x="1338" y="1363"/>
                  </a:cubicBezTo>
                  <a:cubicBezTo>
                    <a:pt x="1330" y="1363"/>
                    <a:pt x="1321" y="1367"/>
                    <a:pt x="1321" y="1383"/>
                  </a:cubicBezTo>
                  <a:lnTo>
                    <a:pt x="1321" y="1434"/>
                  </a:lnTo>
                  <a:lnTo>
                    <a:pt x="1303" y="1434"/>
                  </a:lnTo>
                  <a:lnTo>
                    <a:pt x="1303" y="1348"/>
                  </a:lnTo>
                  <a:lnTo>
                    <a:pt x="1303" y="1348"/>
                  </a:lnTo>
                  <a:close/>
                  <a:moveTo>
                    <a:pt x="1276" y="1382"/>
                  </a:moveTo>
                  <a:lnTo>
                    <a:pt x="1276" y="1382"/>
                  </a:lnTo>
                  <a:lnTo>
                    <a:pt x="1276" y="1377"/>
                  </a:lnTo>
                  <a:cubicBezTo>
                    <a:pt x="1276" y="1366"/>
                    <a:pt x="1272" y="1358"/>
                    <a:pt x="1263" y="1358"/>
                  </a:cubicBezTo>
                  <a:cubicBezTo>
                    <a:pt x="1252" y="1358"/>
                    <a:pt x="1248" y="1369"/>
                    <a:pt x="1248" y="1380"/>
                  </a:cubicBezTo>
                  <a:lnTo>
                    <a:pt x="1248" y="1382"/>
                  </a:lnTo>
                  <a:lnTo>
                    <a:pt x="1276" y="1382"/>
                  </a:lnTo>
                  <a:lnTo>
                    <a:pt x="1276" y="1382"/>
                  </a:lnTo>
                  <a:close/>
                  <a:moveTo>
                    <a:pt x="1248" y="1394"/>
                  </a:moveTo>
                  <a:lnTo>
                    <a:pt x="1248" y="1394"/>
                  </a:lnTo>
                  <a:lnTo>
                    <a:pt x="1248" y="1398"/>
                  </a:lnTo>
                  <a:cubicBezTo>
                    <a:pt x="1248" y="1410"/>
                    <a:pt x="1250" y="1425"/>
                    <a:pt x="1263" y="1425"/>
                  </a:cubicBezTo>
                  <a:cubicBezTo>
                    <a:pt x="1275" y="1425"/>
                    <a:pt x="1276" y="1411"/>
                    <a:pt x="1276" y="1405"/>
                  </a:cubicBezTo>
                  <a:lnTo>
                    <a:pt x="1293" y="1405"/>
                  </a:lnTo>
                  <a:cubicBezTo>
                    <a:pt x="1293" y="1424"/>
                    <a:pt x="1281" y="1436"/>
                    <a:pt x="1262" y="1436"/>
                  </a:cubicBezTo>
                  <a:cubicBezTo>
                    <a:pt x="1248" y="1436"/>
                    <a:pt x="1231" y="1432"/>
                    <a:pt x="1231" y="1393"/>
                  </a:cubicBezTo>
                  <a:cubicBezTo>
                    <a:pt x="1231" y="1370"/>
                    <a:pt x="1236" y="1346"/>
                    <a:pt x="1263" y="1346"/>
                  </a:cubicBezTo>
                  <a:cubicBezTo>
                    <a:pt x="1287" y="1346"/>
                    <a:pt x="1293" y="1361"/>
                    <a:pt x="1293" y="1384"/>
                  </a:cubicBezTo>
                  <a:lnTo>
                    <a:pt x="1293" y="1394"/>
                  </a:lnTo>
                  <a:lnTo>
                    <a:pt x="1248" y="1394"/>
                  </a:lnTo>
                  <a:lnTo>
                    <a:pt x="1248" y="1394"/>
                  </a:lnTo>
                  <a:close/>
                  <a:moveTo>
                    <a:pt x="1163" y="1348"/>
                  </a:moveTo>
                  <a:lnTo>
                    <a:pt x="1163" y="1348"/>
                  </a:lnTo>
                  <a:lnTo>
                    <a:pt x="1182" y="1348"/>
                  </a:lnTo>
                  <a:lnTo>
                    <a:pt x="1197" y="1416"/>
                  </a:lnTo>
                  <a:lnTo>
                    <a:pt x="1197" y="1416"/>
                  </a:lnTo>
                  <a:lnTo>
                    <a:pt x="1210" y="1348"/>
                  </a:lnTo>
                  <a:lnTo>
                    <a:pt x="1229" y="1348"/>
                  </a:lnTo>
                  <a:lnTo>
                    <a:pt x="1206" y="1434"/>
                  </a:lnTo>
                  <a:lnTo>
                    <a:pt x="1186" y="1434"/>
                  </a:lnTo>
                  <a:lnTo>
                    <a:pt x="1163" y="1348"/>
                  </a:lnTo>
                  <a:lnTo>
                    <a:pt x="1163" y="1348"/>
                  </a:lnTo>
                  <a:close/>
                  <a:moveTo>
                    <a:pt x="1130" y="1424"/>
                  </a:moveTo>
                  <a:lnTo>
                    <a:pt x="1130" y="1424"/>
                  </a:lnTo>
                  <a:cubicBezTo>
                    <a:pt x="1143" y="1424"/>
                    <a:pt x="1145" y="1413"/>
                    <a:pt x="1145" y="1391"/>
                  </a:cubicBezTo>
                  <a:cubicBezTo>
                    <a:pt x="1145" y="1372"/>
                    <a:pt x="1143" y="1359"/>
                    <a:pt x="1130" y="1359"/>
                  </a:cubicBezTo>
                  <a:cubicBezTo>
                    <a:pt x="1118" y="1359"/>
                    <a:pt x="1116" y="1372"/>
                    <a:pt x="1116" y="1391"/>
                  </a:cubicBezTo>
                  <a:cubicBezTo>
                    <a:pt x="1116" y="1413"/>
                    <a:pt x="1118" y="1424"/>
                    <a:pt x="1130" y="1424"/>
                  </a:cubicBezTo>
                  <a:lnTo>
                    <a:pt x="1130" y="1424"/>
                  </a:lnTo>
                  <a:close/>
                  <a:moveTo>
                    <a:pt x="1130" y="1346"/>
                  </a:moveTo>
                  <a:lnTo>
                    <a:pt x="1130" y="1346"/>
                  </a:lnTo>
                  <a:cubicBezTo>
                    <a:pt x="1155" y="1346"/>
                    <a:pt x="1163" y="1365"/>
                    <a:pt x="1163" y="1391"/>
                  </a:cubicBezTo>
                  <a:cubicBezTo>
                    <a:pt x="1163" y="1418"/>
                    <a:pt x="1154" y="1436"/>
                    <a:pt x="1130" y="1436"/>
                  </a:cubicBezTo>
                  <a:cubicBezTo>
                    <a:pt x="1107" y="1436"/>
                    <a:pt x="1099" y="1418"/>
                    <a:pt x="1099" y="1391"/>
                  </a:cubicBezTo>
                  <a:cubicBezTo>
                    <a:pt x="1099" y="1365"/>
                    <a:pt x="1106" y="1346"/>
                    <a:pt x="1130" y="1346"/>
                  </a:cubicBezTo>
                  <a:lnTo>
                    <a:pt x="1130" y="1346"/>
                  </a:lnTo>
                  <a:close/>
                  <a:moveTo>
                    <a:pt x="1092" y="1403"/>
                  </a:moveTo>
                  <a:lnTo>
                    <a:pt x="1092" y="1403"/>
                  </a:lnTo>
                  <a:cubicBezTo>
                    <a:pt x="1090" y="1423"/>
                    <a:pt x="1083" y="1436"/>
                    <a:pt x="1062" y="1436"/>
                  </a:cubicBezTo>
                  <a:cubicBezTo>
                    <a:pt x="1037" y="1436"/>
                    <a:pt x="1030" y="1418"/>
                    <a:pt x="1030" y="1391"/>
                  </a:cubicBezTo>
                  <a:cubicBezTo>
                    <a:pt x="1030" y="1365"/>
                    <a:pt x="1037" y="1346"/>
                    <a:pt x="1062" y="1346"/>
                  </a:cubicBezTo>
                  <a:cubicBezTo>
                    <a:pt x="1088" y="1346"/>
                    <a:pt x="1092" y="1366"/>
                    <a:pt x="1092" y="1377"/>
                  </a:cubicBezTo>
                  <a:lnTo>
                    <a:pt x="1075" y="1377"/>
                  </a:lnTo>
                  <a:cubicBezTo>
                    <a:pt x="1075" y="1369"/>
                    <a:pt x="1072" y="1359"/>
                    <a:pt x="1062" y="1359"/>
                  </a:cubicBezTo>
                  <a:cubicBezTo>
                    <a:pt x="1050" y="1359"/>
                    <a:pt x="1048" y="1372"/>
                    <a:pt x="1048" y="1391"/>
                  </a:cubicBezTo>
                  <a:cubicBezTo>
                    <a:pt x="1048" y="1410"/>
                    <a:pt x="1050" y="1424"/>
                    <a:pt x="1062" y="1424"/>
                  </a:cubicBezTo>
                  <a:cubicBezTo>
                    <a:pt x="1072" y="1424"/>
                    <a:pt x="1075" y="1416"/>
                    <a:pt x="1075" y="1403"/>
                  </a:cubicBezTo>
                  <a:lnTo>
                    <a:pt x="1092" y="1403"/>
                  </a:lnTo>
                  <a:lnTo>
                    <a:pt x="1092" y="1403"/>
                  </a:lnTo>
                  <a:close/>
                  <a:moveTo>
                    <a:pt x="1007" y="1373"/>
                  </a:moveTo>
                  <a:lnTo>
                    <a:pt x="1007" y="1373"/>
                  </a:lnTo>
                  <a:lnTo>
                    <a:pt x="1007" y="1371"/>
                  </a:lnTo>
                  <a:cubicBezTo>
                    <a:pt x="1007" y="1364"/>
                    <a:pt x="1004" y="1358"/>
                    <a:pt x="995" y="1358"/>
                  </a:cubicBezTo>
                  <a:cubicBezTo>
                    <a:pt x="988" y="1358"/>
                    <a:pt x="983" y="1361"/>
                    <a:pt x="983" y="1369"/>
                  </a:cubicBezTo>
                  <a:cubicBezTo>
                    <a:pt x="983" y="1376"/>
                    <a:pt x="986" y="1379"/>
                    <a:pt x="995" y="1382"/>
                  </a:cubicBezTo>
                  <a:lnTo>
                    <a:pt x="1006" y="1386"/>
                  </a:lnTo>
                  <a:cubicBezTo>
                    <a:pt x="1019" y="1390"/>
                    <a:pt x="1025" y="1397"/>
                    <a:pt x="1025" y="1410"/>
                  </a:cubicBezTo>
                  <a:cubicBezTo>
                    <a:pt x="1025" y="1429"/>
                    <a:pt x="1011" y="1436"/>
                    <a:pt x="994" y="1436"/>
                  </a:cubicBezTo>
                  <a:cubicBezTo>
                    <a:pt x="972" y="1436"/>
                    <a:pt x="966" y="1426"/>
                    <a:pt x="966" y="1410"/>
                  </a:cubicBezTo>
                  <a:lnTo>
                    <a:pt x="966" y="1407"/>
                  </a:lnTo>
                  <a:lnTo>
                    <a:pt x="981" y="1407"/>
                  </a:lnTo>
                  <a:lnTo>
                    <a:pt x="981" y="1409"/>
                  </a:lnTo>
                  <a:cubicBezTo>
                    <a:pt x="981" y="1419"/>
                    <a:pt x="985" y="1425"/>
                    <a:pt x="995" y="1425"/>
                  </a:cubicBezTo>
                  <a:cubicBezTo>
                    <a:pt x="1004" y="1425"/>
                    <a:pt x="1009" y="1420"/>
                    <a:pt x="1009" y="1412"/>
                  </a:cubicBezTo>
                  <a:cubicBezTo>
                    <a:pt x="1009" y="1406"/>
                    <a:pt x="1005" y="1401"/>
                    <a:pt x="999" y="1399"/>
                  </a:cubicBezTo>
                  <a:lnTo>
                    <a:pt x="985" y="1394"/>
                  </a:lnTo>
                  <a:cubicBezTo>
                    <a:pt x="972" y="1390"/>
                    <a:pt x="967" y="1383"/>
                    <a:pt x="967" y="1370"/>
                  </a:cubicBezTo>
                  <a:cubicBezTo>
                    <a:pt x="967" y="1354"/>
                    <a:pt x="978" y="1346"/>
                    <a:pt x="996" y="1346"/>
                  </a:cubicBezTo>
                  <a:cubicBezTo>
                    <a:pt x="1018" y="1346"/>
                    <a:pt x="1023" y="1359"/>
                    <a:pt x="1023" y="1370"/>
                  </a:cubicBezTo>
                  <a:lnTo>
                    <a:pt x="1023" y="1373"/>
                  </a:lnTo>
                  <a:lnTo>
                    <a:pt x="1007" y="1373"/>
                  </a:lnTo>
                  <a:lnTo>
                    <a:pt x="1007" y="1373"/>
                  </a:lnTo>
                  <a:close/>
                  <a:moveTo>
                    <a:pt x="938" y="1348"/>
                  </a:moveTo>
                  <a:lnTo>
                    <a:pt x="938" y="1348"/>
                  </a:lnTo>
                  <a:lnTo>
                    <a:pt x="956" y="1348"/>
                  </a:lnTo>
                  <a:lnTo>
                    <a:pt x="956" y="1434"/>
                  </a:lnTo>
                  <a:lnTo>
                    <a:pt x="938" y="1434"/>
                  </a:lnTo>
                  <a:lnTo>
                    <a:pt x="938" y="1348"/>
                  </a:lnTo>
                  <a:close/>
                  <a:moveTo>
                    <a:pt x="938" y="1319"/>
                  </a:moveTo>
                  <a:lnTo>
                    <a:pt x="938" y="1319"/>
                  </a:lnTo>
                  <a:lnTo>
                    <a:pt x="956" y="1319"/>
                  </a:lnTo>
                  <a:lnTo>
                    <a:pt x="956" y="1336"/>
                  </a:lnTo>
                  <a:lnTo>
                    <a:pt x="938" y="1336"/>
                  </a:lnTo>
                  <a:lnTo>
                    <a:pt x="938" y="1319"/>
                  </a:lnTo>
                  <a:close/>
                  <a:moveTo>
                    <a:pt x="873" y="1420"/>
                  </a:moveTo>
                  <a:lnTo>
                    <a:pt x="873" y="1420"/>
                  </a:lnTo>
                  <a:lnTo>
                    <a:pt x="888" y="1420"/>
                  </a:lnTo>
                  <a:cubicBezTo>
                    <a:pt x="903" y="1420"/>
                    <a:pt x="909" y="1411"/>
                    <a:pt x="909" y="1377"/>
                  </a:cubicBezTo>
                  <a:cubicBezTo>
                    <a:pt x="909" y="1345"/>
                    <a:pt x="904" y="1334"/>
                    <a:pt x="888" y="1334"/>
                  </a:cubicBezTo>
                  <a:lnTo>
                    <a:pt x="873" y="1334"/>
                  </a:lnTo>
                  <a:lnTo>
                    <a:pt x="873" y="1420"/>
                  </a:lnTo>
                  <a:lnTo>
                    <a:pt x="873" y="1420"/>
                  </a:lnTo>
                  <a:close/>
                  <a:moveTo>
                    <a:pt x="855" y="1320"/>
                  </a:moveTo>
                  <a:lnTo>
                    <a:pt x="855" y="1320"/>
                  </a:lnTo>
                  <a:lnTo>
                    <a:pt x="887" y="1320"/>
                  </a:lnTo>
                  <a:cubicBezTo>
                    <a:pt x="923" y="1320"/>
                    <a:pt x="928" y="1344"/>
                    <a:pt x="928" y="1377"/>
                  </a:cubicBezTo>
                  <a:cubicBezTo>
                    <a:pt x="928" y="1411"/>
                    <a:pt x="923" y="1434"/>
                    <a:pt x="887" y="1434"/>
                  </a:cubicBezTo>
                  <a:lnTo>
                    <a:pt x="855" y="1434"/>
                  </a:lnTo>
                  <a:lnTo>
                    <a:pt x="855" y="1320"/>
                  </a:lnTo>
                  <a:lnTo>
                    <a:pt x="855" y="1320"/>
                  </a:lnTo>
                  <a:close/>
                  <a:moveTo>
                    <a:pt x="784" y="1320"/>
                  </a:moveTo>
                  <a:lnTo>
                    <a:pt x="784" y="1320"/>
                  </a:lnTo>
                  <a:lnTo>
                    <a:pt x="801" y="1320"/>
                  </a:lnTo>
                  <a:lnTo>
                    <a:pt x="801" y="1434"/>
                  </a:lnTo>
                  <a:lnTo>
                    <a:pt x="784" y="1434"/>
                  </a:lnTo>
                  <a:lnTo>
                    <a:pt x="784" y="1320"/>
                  </a:lnTo>
                  <a:close/>
                  <a:moveTo>
                    <a:pt x="751" y="1389"/>
                  </a:moveTo>
                  <a:lnTo>
                    <a:pt x="751" y="1389"/>
                  </a:lnTo>
                  <a:cubicBezTo>
                    <a:pt x="746" y="1392"/>
                    <a:pt x="737" y="1394"/>
                    <a:pt x="732" y="1397"/>
                  </a:cubicBezTo>
                  <a:cubicBezTo>
                    <a:pt x="727" y="1399"/>
                    <a:pt x="725" y="1404"/>
                    <a:pt x="725" y="1411"/>
                  </a:cubicBezTo>
                  <a:cubicBezTo>
                    <a:pt x="725" y="1418"/>
                    <a:pt x="728" y="1424"/>
                    <a:pt x="735" y="1424"/>
                  </a:cubicBezTo>
                  <a:cubicBezTo>
                    <a:pt x="746" y="1424"/>
                    <a:pt x="751" y="1416"/>
                    <a:pt x="751" y="1403"/>
                  </a:cubicBezTo>
                  <a:lnTo>
                    <a:pt x="751" y="1389"/>
                  </a:lnTo>
                  <a:lnTo>
                    <a:pt x="751" y="1389"/>
                  </a:lnTo>
                  <a:close/>
                  <a:moveTo>
                    <a:pt x="767" y="1416"/>
                  </a:moveTo>
                  <a:lnTo>
                    <a:pt x="767" y="1416"/>
                  </a:lnTo>
                  <a:cubicBezTo>
                    <a:pt x="767" y="1420"/>
                    <a:pt x="769" y="1422"/>
                    <a:pt x="771" y="1422"/>
                  </a:cubicBezTo>
                  <a:cubicBezTo>
                    <a:pt x="773" y="1422"/>
                    <a:pt x="774" y="1422"/>
                    <a:pt x="774" y="1422"/>
                  </a:cubicBezTo>
                  <a:lnTo>
                    <a:pt x="774" y="1433"/>
                  </a:lnTo>
                  <a:cubicBezTo>
                    <a:pt x="772" y="1434"/>
                    <a:pt x="769" y="1435"/>
                    <a:pt x="766" y="1435"/>
                  </a:cubicBezTo>
                  <a:cubicBezTo>
                    <a:pt x="758" y="1435"/>
                    <a:pt x="752" y="1432"/>
                    <a:pt x="751" y="1424"/>
                  </a:cubicBezTo>
                  <a:lnTo>
                    <a:pt x="751" y="1424"/>
                  </a:lnTo>
                  <a:cubicBezTo>
                    <a:pt x="746" y="1432"/>
                    <a:pt x="740" y="1436"/>
                    <a:pt x="730" y="1436"/>
                  </a:cubicBezTo>
                  <a:cubicBezTo>
                    <a:pt x="716" y="1436"/>
                    <a:pt x="707" y="1429"/>
                    <a:pt x="707" y="1412"/>
                  </a:cubicBezTo>
                  <a:cubicBezTo>
                    <a:pt x="707" y="1393"/>
                    <a:pt x="716" y="1389"/>
                    <a:pt x="727" y="1385"/>
                  </a:cubicBezTo>
                  <a:lnTo>
                    <a:pt x="741" y="1382"/>
                  </a:lnTo>
                  <a:cubicBezTo>
                    <a:pt x="747" y="1380"/>
                    <a:pt x="751" y="1378"/>
                    <a:pt x="751" y="1371"/>
                  </a:cubicBezTo>
                  <a:cubicBezTo>
                    <a:pt x="751" y="1363"/>
                    <a:pt x="748" y="1358"/>
                    <a:pt x="739" y="1358"/>
                  </a:cubicBezTo>
                  <a:cubicBezTo>
                    <a:pt x="727" y="1358"/>
                    <a:pt x="726" y="1366"/>
                    <a:pt x="726" y="1374"/>
                  </a:cubicBezTo>
                  <a:lnTo>
                    <a:pt x="710" y="1374"/>
                  </a:lnTo>
                  <a:cubicBezTo>
                    <a:pt x="710" y="1356"/>
                    <a:pt x="717" y="1346"/>
                    <a:pt x="740" y="1346"/>
                  </a:cubicBezTo>
                  <a:cubicBezTo>
                    <a:pt x="755" y="1346"/>
                    <a:pt x="767" y="1352"/>
                    <a:pt x="767" y="1367"/>
                  </a:cubicBezTo>
                  <a:lnTo>
                    <a:pt x="767" y="1416"/>
                  </a:lnTo>
                  <a:lnTo>
                    <a:pt x="767" y="1416"/>
                  </a:lnTo>
                  <a:close/>
                  <a:moveTo>
                    <a:pt x="703" y="1403"/>
                  </a:moveTo>
                  <a:lnTo>
                    <a:pt x="703" y="1403"/>
                  </a:lnTo>
                  <a:cubicBezTo>
                    <a:pt x="702" y="1423"/>
                    <a:pt x="695" y="1436"/>
                    <a:pt x="674" y="1436"/>
                  </a:cubicBezTo>
                  <a:cubicBezTo>
                    <a:pt x="649" y="1436"/>
                    <a:pt x="642" y="1418"/>
                    <a:pt x="642" y="1391"/>
                  </a:cubicBezTo>
                  <a:cubicBezTo>
                    <a:pt x="642" y="1365"/>
                    <a:pt x="649" y="1346"/>
                    <a:pt x="674" y="1346"/>
                  </a:cubicBezTo>
                  <a:cubicBezTo>
                    <a:pt x="699" y="1346"/>
                    <a:pt x="703" y="1366"/>
                    <a:pt x="703" y="1377"/>
                  </a:cubicBezTo>
                  <a:lnTo>
                    <a:pt x="686" y="1377"/>
                  </a:lnTo>
                  <a:cubicBezTo>
                    <a:pt x="686" y="1369"/>
                    <a:pt x="684" y="1359"/>
                    <a:pt x="674" y="1359"/>
                  </a:cubicBezTo>
                  <a:cubicBezTo>
                    <a:pt x="661" y="1359"/>
                    <a:pt x="659" y="1372"/>
                    <a:pt x="659" y="1391"/>
                  </a:cubicBezTo>
                  <a:cubicBezTo>
                    <a:pt x="659" y="1410"/>
                    <a:pt x="661" y="1424"/>
                    <a:pt x="674" y="1424"/>
                  </a:cubicBezTo>
                  <a:cubicBezTo>
                    <a:pt x="683" y="1424"/>
                    <a:pt x="687" y="1416"/>
                    <a:pt x="687" y="1403"/>
                  </a:cubicBezTo>
                  <a:lnTo>
                    <a:pt x="703" y="1403"/>
                  </a:lnTo>
                  <a:lnTo>
                    <a:pt x="703" y="1403"/>
                  </a:lnTo>
                  <a:close/>
                  <a:moveTo>
                    <a:pt x="613" y="1348"/>
                  </a:moveTo>
                  <a:lnTo>
                    <a:pt x="613" y="1348"/>
                  </a:lnTo>
                  <a:lnTo>
                    <a:pt x="630" y="1348"/>
                  </a:lnTo>
                  <a:lnTo>
                    <a:pt x="630" y="1434"/>
                  </a:lnTo>
                  <a:lnTo>
                    <a:pt x="613" y="1434"/>
                  </a:lnTo>
                  <a:lnTo>
                    <a:pt x="613" y="1348"/>
                  </a:lnTo>
                  <a:close/>
                  <a:moveTo>
                    <a:pt x="613" y="1319"/>
                  </a:moveTo>
                  <a:lnTo>
                    <a:pt x="613" y="1319"/>
                  </a:lnTo>
                  <a:lnTo>
                    <a:pt x="630" y="1319"/>
                  </a:lnTo>
                  <a:lnTo>
                    <a:pt x="630" y="1336"/>
                  </a:lnTo>
                  <a:lnTo>
                    <a:pt x="613" y="1336"/>
                  </a:lnTo>
                  <a:lnTo>
                    <a:pt x="613" y="1319"/>
                  </a:lnTo>
                  <a:close/>
                  <a:moveTo>
                    <a:pt x="561" y="1348"/>
                  </a:moveTo>
                  <a:lnTo>
                    <a:pt x="561" y="1348"/>
                  </a:lnTo>
                  <a:lnTo>
                    <a:pt x="573" y="1348"/>
                  </a:lnTo>
                  <a:lnTo>
                    <a:pt x="573" y="1324"/>
                  </a:lnTo>
                  <a:lnTo>
                    <a:pt x="590" y="1324"/>
                  </a:lnTo>
                  <a:lnTo>
                    <a:pt x="590" y="1348"/>
                  </a:lnTo>
                  <a:lnTo>
                    <a:pt x="604" y="1348"/>
                  </a:lnTo>
                  <a:lnTo>
                    <a:pt x="604" y="1361"/>
                  </a:lnTo>
                  <a:lnTo>
                    <a:pt x="590" y="1361"/>
                  </a:lnTo>
                  <a:lnTo>
                    <a:pt x="590" y="1412"/>
                  </a:lnTo>
                  <a:cubicBezTo>
                    <a:pt x="590" y="1419"/>
                    <a:pt x="592" y="1421"/>
                    <a:pt x="598" y="1421"/>
                  </a:cubicBezTo>
                  <a:cubicBezTo>
                    <a:pt x="601" y="1421"/>
                    <a:pt x="603" y="1421"/>
                    <a:pt x="604" y="1421"/>
                  </a:cubicBezTo>
                  <a:lnTo>
                    <a:pt x="604" y="1434"/>
                  </a:lnTo>
                  <a:cubicBezTo>
                    <a:pt x="601" y="1435"/>
                    <a:pt x="596" y="1435"/>
                    <a:pt x="591" y="1435"/>
                  </a:cubicBezTo>
                  <a:cubicBezTo>
                    <a:pt x="579" y="1435"/>
                    <a:pt x="573" y="1432"/>
                    <a:pt x="573" y="1414"/>
                  </a:cubicBezTo>
                  <a:lnTo>
                    <a:pt x="573" y="1361"/>
                  </a:lnTo>
                  <a:lnTo>
                    <a:pt x="561" y="1361"/>
                  </a:lnTo>
                  <a:lnTo>
                    <a:pt x="561" y="1348"/>
                  </a:lnTo>
                  <a:lnTo>
                    <a:pt x="561" y="1348"/>
                  </a:lnTo>
                  <a:close/>
                  <a:moveTo>
                    <a:pt x="541" y="1373"/>
                  </a:moveTo>
                  <a:lnTo>
                    <a:pt x="541" y="1373"/>
                  </a:lnTo>
                  <a:lnTo>
                    <a:pt x="541" y="1371"/>
                  </a:lnTo>
                  <a:cubicBezTo>
                    <a:pt x="541" y="1364"/>
                    <a:pt x="538" y="1358"/>
                    <a:pt x="529" y="1358"/>
                  </a:cubicBezTo>
                  <a:cubicBezTo>
                    <a:pt x="523" y="1358"/>
                    <a:pt x="517" y="1361"/>
                    <a:pt x="517" y="1369"/>
                  </a:cubicBezTo>
                  <a:cubicBezTo>
                    <a:pt x="517" y="1376"/>
                    <a:pt x="520" y="1379"/>
                    <a:pt x="529" y="1382"/>
                  </a:cubicBezTo>
                  <a:lnTo>
                    <a:pt x="540" y="1386"/>
                  </a:lnTo>
                  <a:cubicBezTo>
                    <a:pt x="553" y="1390"/>
                    <a:pt x="559" y="1397"/>
                    <a:pt x="559" y="1410"/>
                  </a:cubicBezTo>
                  <a:cubicBezTo>
                    <a:pt x="559" y="1429"/>
                    <a:pt x="546" y="1436"/>
                    <a:pt x="528" y="1436"/>
                  </a:cubicBezTo>
                  <a:cubicBezTo>
                    <a:pt x="507" y="1436"/>
                    <a:pt x="500" y="1426"/>
                    <a:pt x="500" y="1410"/>
                  </a:cubicBezTo>
                  <a:lnTo>
                    <a:pt x="500" y="1407"/>
                  </a:lnTo>
                  <a:lnTo>
                    <a:pt x="515" y="1407"/>
                  </a:lnTo>
                  <a:lnTo>
                    <a:pt x="515" y="1409"/>
                  </a:lnTo>
                  <a:cubicBezTo>
                    <a:pt x="515" y="1419"/>
                    <a:pt x="519" y="1425"/>
                    <a:pt x="529" y="1425"/>
                  </a:cubicBezTo>
                  <a:cubicBezTo>
                    <a:pt x="538" y="1425"/>
                    <a:pt x="543" y="1420"/>
                    <a:pt x="543" y="1412"/>
                  </a:cubicBezTo>
                  <a:cubicBezTo>
                    <a:pt x="543" y="1406"/>
                    <a:pt x="539" y="1401"/>
                    <a:pt x="533" y="1399"/>
                  </a:cubicBezTo>
                  <a:lnTo>
                    <a:pt x="519" y="1394"/>
                  </a:lnTo>
                  <a:cubicBezTo>
                    <a:pt x="506" y="1390"/>
                    <a:pt x="501" y="1383"/>
                    <a:pt x="501" y="1370"/>
                  </a:cubicBezTo>
                  <a:cubicBezTo>
                    <a:pt x="501" y="1354"/>
                    <a:pt x="513" y="1346"/>
                    <a:pt x="530" y="1346"/>
                  </a:cubicBezTo>
                  <a:cubicBezTo>
                    <a:pt x="552" y="1346"/>
                    <a:pt x="557" y="1359"/>
                    <a:pt x="557" y="1370"/>
                  </a:cubicBezTo>
                  <a:lnTo>
                    <a:pt x="557" y="1373"/>
                  </a:lnTo>
                  <a:lnTo>
                    <a:pt x="541" y="1373"/>
                  </a:lnTo>
                  <a:lnTo>
                    <a:pt x="541" y="1373"/>
                  </a:lnTo>
                  <a:close/>
                  <a:moveTo>
                    <a:pt x="471" y="1348"/>
                  </a:moveTo>
                  <a:lnTo>
                    <a:pt x="471" y="1348"/>
                  </a:lnTo>
                  <a:lnTo>
                    <a:pt x="488" y="1348"/>
                  </a:lnTo>
                  <a:lnTo>
                    <a:pt x="488" y="1434"/>
                  </a:lnTo>
                  <a:lnTo>
                    <a:pt x="471" y="1434"/>
                  </a:lnTo>
                  <a:lnTo>
                    <a:pt x="471" y="1348"/>
                  </a:lnTo>
                  <a:close/>
                  <a:moveTo>
                    <a:pt x="471" y="1319"/>
                  </a:moveTo>
                  <a:lnTo>
                    <a:pt x="471" y="1319"/>
                  </a:lnTo>
                  <a:lnTo>
                    <a:pt x="488" y="1319"/>
                  </a:lnTo>
                  <a:lnTo>
                    <a:pt x="488" y="1336"/>
                  </a:lnTo>
                  <a:lnTo>
                    <a:pt x="471" y="1336"/>
                  </a:lnTo>
                  <a:lnTo>
                    <a:pt x="471" y="1319"/>
                  </a:lnTo>
                  <a:close/>
                  <a:moveTo>
                    <a:pt x="420" y="1348"/>
                  </a:moveTo>
                  <a:lnTo>
                    <a:pt x="420" y="1348"/>
                  </a:lnTo>
                  <a:lnTo>
                    <a:pt x="432" y="1348"/>
                  </a:lnTo>
                  <a:lnTo>
                    <a:pt x="432" y="1324"/>
                  </a:lnTo>
                  <a:lnTo>
                    <a:pt x="449" y="1324"/>
                  </a:lnTo>
                  <a:lnTo>
                    <a:pt x="449" y="1348"/>
                  </a:lnTo>
                  <a:lnTo>
                    <a:pt x="463" y="1348"/>
                  </a:lnTo>
                  <a:lnTo>
                    <a:pt x="463" y="1361"/>
                  </a:lnTo>
                  <a:lnTo>
                    <a:pt x="449" y="1361"/>
                  </a:lnTo>
                  <a:lnTo>
                    <a:pt x="449" y="1412"/>
                  </a:lnTo>
                  <a:cubicBezTo>
                    <a:pt x="449" y="1419"/>
                    <a:pt x="451" y="1421"/>
                    <a:pt x="457" y="1421"/>
                  </a:cubicBezTo>
                  <a:cubicBezTo>
                    <a:pt x="459" y="1421"/>
                    <a:pt x="461" y="1421"/>
                    <a:pt x="463" y="1421"/>
                  </a:cubicBezTo>
                  <a:lnTo>
                    <a:pt x="463" y="1434"/>
                  </a:lnTo>
                  <a:cubicBezTo>
                    <a:pt x="459" y="1435"/>
                    <a:pt x="454" y="1435"/>
                    <a:pt x="449" y="1435"/>
                  </a:cubicBezTo>
                  <a:cubicBezTo>
                    <a:pt x="437" y="1435"/>
                    <a:pt x="432" y="1432"/>
                    <a:pt x="432" y="1414"/>
                  </a:cubicBezTo>
                  <a:lnTo>
                    <a:pt x="432" y="1361"/>
                  </a:lnTo>
                  <a:lnTo>
                    <a:pt x="420" y="1361"/>
                  </a:lnTo>
                  <a:lnTo>
                    <a:pt x="420" y="1348"/>
                  </a:lnTo>
                  <a:lnTo>
                    <a:pt x="420" y="1348"/>
                  </a:lnTo>
                  <a:close/>
                  <a:moveTo>
                    <a:pt x="395" y="1389"/>
                  </a:moveTo>
                  <a:lnTo>
                    <a:pt x="395" y="1389"/>
                  </a:lnTo>
                  <a:cubicBezTo>
                    <a:pt x="390" y="1392"/>
                    <a:pt x="381" y="1394"/>
                    <a:pt x="376" y="1397"/>
                  </a:cubicBezTo>
                  <a:cubicBezTo>
                    <a:pt x="371" y="1399"/>
                    <a:pt x="369" y="1404"/>
                    <a:pt x="369" y="1411"/>
                  </a:cubicBezTo>
                  <a:cubicBezTo>
                    <a:pt x="369" y="1418"/>
                    <a:pt x="372" y="1424"/>
                    <a:pt x="379" y="1424"/>
                  </a:cubicBezTo>
                  <a:cubicBezTo>
                    <a:pt x="390" y="1424"/>
                    <a:pt x="395" y="1416"/>
                    <a:pt x="395" y="1403"/>
                  </a:cubicBezTo>
                  <a:lnTo>
                    <a:pt x="395" y="1389"/>
                  </a:lnTo>
                  <a:lnTo>
                    <a:pt x="395" y="1389"/>
                  </a:lnTo>
                  <a:close/>
                  <a:moveTo>
                    <a:pt x="411" y="1416"/>
                  </a:moveTo>
                  <a:lnTo>
                    <a:pt x="411" y="1416"/>
                  </a:lnTo>
                  <a:cubicBezTo>
                    <a:pt x="411" y="1420"/>
                    <a:pt x="413" y="1422"/>
                    <a:pt x="416" y="1422"/>
                  </a:cubicBezTo>
                  <a:cubicBezTo>
                    <a:pt x="417" y="1422"/>
                    <a:pt x="418" y="1422"/>
                    <a:pt x="418" y="1422"/>
                  </a:cubicBezTo>
                  <a:lnTo>
                    <a:pt x="418" y="1433"/>
                  </a:lnTo>
                  <a:cubicBezTo>
                    <a:pt x="416" y="1434"/>
                    <a:pt x="413" y="1435"/>
                    <a:pt x="410" y="1435"/>
                  </a:cubicBezTo>
                  <a:cubicBezTo>
                    <a:pt x="402" y="1435"/>
                    <a:pt x="396" y="1432"/>
                    <a:pt x="395" y="1424"/>
                  </a:cubicBezTo>
                  <a:lnTo>
                    <a:pt x="395" y="1424"/>
                  </a:lnTo>
                  <a:cubicBezTo>
                    <a:pt x="390" y="1432"/>
                    <a:pt x="384" y="1436"/>
                    <a:pt x="374" y="1436"/>
                  </a:cubicBezTo>
                  <a:cubicBezTo>
                    <a:pt x="360" y="1436"/>
                    <a:pt x="351" y="1429"/>
                    <a:pt x="351" y="1412"/>
                  </a:cubicBezTo>
                  <a:cubicBezTo>
                    <a:pt x="351" y="1393"/>
                    <a:pt x="360" y="1389"/>
                    <a:pt x="371" y="1385"/>
                  </a:cubicBezTo>
                  <a:lnTo>
                    <a:pt x="385" y="1382"/>
                  </a:lnTo>
                  <a:cubicBezTo>
                    <a:pt x="391" y="1380"/>
                    <a:pt x="395" y="1378"/>
                    <a:pt x="395" y="1371"/>
                  </a:cubicBezTo>
                  <a:cubicBezTo>
                    <a:pt x="395" y="1363"/>
                    <a:pt x="392" y="1358"/>
                    <a:pt x="383" y="1358"/>
                  </a:cubicBezTo>
                  <a:cubicBezTo>
                    <a:pt x="372" y="1358"/>
                    <a:pt x="370" y="1366"/>
                    <a:pt x="370" y="1374"/>
                  </a:cubicBezTo>
                  <a:lnTo>
                    <a:pt x="354" y="1374"/>
                  </a:lnTo>
                  <a:cubicBezTo>
                    <a:pt x="354" y="1356"/>
                    <a:pt x="361" y="1346"/>
                    <a:pt x="384" y="1346"/>
                  </a:cubicBezTo>
                  <a:cubicBezTo>
                    <a:pt x="399" y="1346"/>
                    <a:pt x="411" y="1352"/>
                    <a:pt x="411" y="1367"/>
                  </a:cubicBezTo>
                  <a:lnTo>
                    <a:pt x="411" y="1416"/>
                  </a:lnTo>
                  <a:lnTo>
                    <a:pt x="411" y="1416"/>
                  </a:lnTo>
                  <a:close/>
                  <a:moveTo>
                    <a:pt x="304" y="1348"/>
                  </a:moveTo>
                  <a:lnTo>
                    <a:pt x="304" y="1348"/>
                  </a:lnTo>
                  <a:lnTo>
                    <a:pt x="316" y="1348"/>
                  </a:lnTo>
                  <a:lnTo>
                    <a:pt x="316" y="1324"/>
                  </a:lnTo>
                  <a:lnTo>
                    <a:pt x="333" y="1324"/>
                  </a:lnTo>
                  <a:lnTo>
                    <a:pt x="333" y="1348"/>
                  </a:lnTo>
                  <a:lnTo>
                    <a:pt x="347" y="1348"/>
                  </a:lnTo>
                  <a:lnTo>
                    <a:pt x="347" y="1361"/>
                  </a:lnTo>
                  <a:lnTo>
                    <a:pt x="333" y="1361"/>
                  </a:lnTo>
                  <a:lnTo>
                    <a:pt x="333" y="1412"/>
                  </a:lnTo>
                  <a:cubicBezTo>
                    <a:pt x="333" y="1419"/>
                    <a:pt x="335" y="1421"/>
                    <a:pt x="341" y="1421"/>
                  </a:cubicBezTo>
                  <a:cubicBezTo>
                    <a:pt x="343" y="1421"/>
                    <a:pt x="345" y="1421"/>
                    <a:pt x="347" y="1421"/>
                  </a:cubicBezTo>
                  <a:lnTo>
                    <a:pt x="347" y="1434"/>
                  </a:lnTo>
                  <a:cubicBezTo>
                    <a:pt x="343" y="1435"/>
                    <a:pt x="339" y="1435"/>
                    <a:pt x="333" y="1435"/>
                  </a:cubicBezTo>
                  <a:cubicBezTo>
                    <a:pt x="321" y="1435"/>
                    <a:pt x="316" y="1432"/>
                    <a:pt x="316" y="1414"/>
                  </a:cubicBezTo>
                  <a:lnTo>
                    <a:pt x="316" y="1361"/>
                  </a:lnTo>
                  <a:lnTo>
                    <a:pt x="304" y="1361"/>
                  </a:lnTo>
                  <a:lnTo>
                    <a:pt x="304" y="1348"/>
                  </a:lnTo>
                  <a:lnTo>
                    <a:pt x="304" y="1348"/>
                  </a:lnTo>
                  <a:close/>
                  <a:moveTo>
                    <a:pt x="247" y="1399"/>
                  </a:moveTo>
                  <a:lnTo>
                    <a:pt x="247" y="1399"/>
                  </a:lnTo>
                  <a:lnTo>
                    <a:pt x="247" y="1402"/>
                  </a:lnTo>
                  <a:cubicBezTo>
                    <a:pt x="247" y="1416"/>
                    <a:pt x="253" y="1423"/>
                    <a:pt x="266" y="1423"/>
                  </a:cubicBezTo>
                  <a:cubicBezTo>
                    <a:pt x="277" y="1423"/>
                    <a:pt x="283" y="1415"/>
                    <a:pt x="283" y="1406"/>
                  </a:cubicBezTo>
                  <a:cubicBezTo>
                    <a:pt x="283" y="1394"/>
                    <a:pt x="277" y="1389"/>
                    <a:pt x="267" y="1386"/>
                  </a:cubicBezTo>
                  <a:lnTo>
                    <a:pt x="254" y="1382"/>
                  </a:lnTo>
                  <a:cubicBezTo>
                    <a:pt x="238" y="1375"/>
                    <a:pt x="231" y="1367"/>
                    <a:pt x="231" y="1350"/>
                  </a:cubicBezTo>
                  <a:cubicBezTo>
                    <a:pt x="231" y="1330"/>
                    <a:pt x="245" y="1318"/>
                    <a:pt x="266" y="1318"/>
                  </a:cubicBezTo>
                  <a:cubicBezTo>
                    <a:pt x="295" y="1318"/>
                    <a:pt x="298" y="1336"/>
                    <a:pt x="298" y="1348"/>
                  </a:cubicBezTo>
                  <a:lnTo>
                    <a:pt x="298" y="1351"/>
                  </a:lnTo>
                  <a:lnTo>
                    <a:pt x="280" y="1351"/>
                  </a:lnTo>
                  <a:lnTo>
                    <a:pt x="280" y="1348"/>
                  </a:lnTo>
                  <a:cubicBezTo>
                    <a:pt x="280" y="1338"/>
                    <a:pt x="275" y="1332"/>
                    <a:pt x="264" y="1332"/>
                  </a:cubicBezTo>
                  <a:cubicBezTo>
                    <a:pt x="256" y="1332"/>
                    <a:pt x="249" y="1336"/>
                    <a:pt x="249" y="1348"/>
                  </a:cubicBezTo>
                  <a:cubicBezTo>
                    <a:pt x="249" y="1358"/>
                    <a:pt x="254" y="1363"/>
                    <a:pt x="266" y="1368"/>
                  </a:cubicBezTo>
                  <a:lnTo>
                    <a:pt x="278" y="1372"/>
                  </a:lnTo>
                  <a:cubicBezTo>
                    <a:pt x="294" y="1378"/>
                    <a:pt x="301" y="1387"/>
                    <a:pt x="301" y="1402"/>
                  </a:cubicBezTo>
                  <a:cubicBezTo>
                    <a:pt x="301" y="1426"/>
                    <a:pt x="287" y="1436"/>
                    <a:pt x="264" y="1436"/>
                  </a:cubicBezTo>
                  <a:cubicBezTo>
                    <a:pt x="235" y="1436"/>
                    <a:pt x="229" y="1418"/>
                    <a:pt x="229" y="1402"/>
                  </a:cubicBezTo>
                  <a:lnTo>
                    <a:pt x="229" y="1399"/>
                  </a:lnTo>
                  <a:lnTo>
                    <a:pt x="247" y="1399"/>
                  </a:lnTo>
                  <a:lnTo>
                    <a:pt x="247" y="1399"/>
                  </a:lnTo>
                  <a:close/>
                  <a:moveTo>
                    <a:pt x="404" y="8"/>
                  </a:moveTo>
                  <a:lnTo>
                    <a:pt x="404" y="8"/>
                  </a:lnTo>
                  <a:cubicBezTo>
                    <a:pt x="363" y="16"/>
                    <a:pt x="336" y="56"/>
                    <a:pt x="344" y="97"/>
                  </a:cubicBezTo>
                  <a:cubicBezTo>
                    <a:pt x="353" y="138"/>
                    <a:pt x="393" y="165"/>
                    <a:pt x="434" y="157"/>
                  </a:cubicBezTo>
                  <a:cubicBezTo>
                    <a:pt x="475" y="148"/>
                    <a:pt x="502" y="108"/>
                    <a:pt x="494" y="67"/>
                  </a:cubicBezTo>
                  <a:cubicBezTo>
                    <a:pt x="485" y="26"/>
                    <a:pt x="445" y="0"/>
                    <a:pt x="404" y="8"/>
                  </a:cubicBezTo>
                  <a:lnTo>
                    <a:pt x="404" y="8"/>
                  </a:lnTo>
                  <a:close/>
                  <a:moveTo>
                    <a:pt x="947" y="1117"/>
                  </a:moveTo>
                  <a:lnTo>
                    <a:pt x="947" y="1117"/>
                  </a:lnTo>
                  <a:lnTo>
                    <a:pt x="947" y="1117"/>
                  </a:lnTo>
                  <a:lnTo>
                    <a:pt x="1045" y="632"/>
                  </a:lnTo>
                  <a:cubicBezTo>
                    <a:pt x="1045" y="631"/>
                    <a:pt x="1045" y="631"/>
                    <a:pt x="1045" y="630"/>
                  </a:cubicBezTo>
                  <a:cubicBezTo>
                    <a:pt x="1059" y="567"/>
                    <a:pt x="1121" y="516"/>
                    <a:pt x="1184" y="516"/>
                  </a:cubicBezTo>
                  <a:lnTo>
                    <a:pt x="1207" y="516"/>
                  </a:lnTo>
                  <a:cubicBezTo>
                    <a:pt x="1271" y="516"/>
                    <a:pt x="1313" y="568"/>
                    <a:pt x="1300" y="632"/>
                  </a:cubicBezTo>
                  <a:lnTo>
                    <a:pt x="1202" y="1117"/>
                  </a:lnTo>
                  <a:lnTo>
                    <a:pt x="1342" y="1117"/>
                  </a:lnTo>
                  <a:lnTo>
                    <a:pt x="1439" y="632"/>
                  </a:lnTo>
                  <a:cubicBezTo>
                    <a:pt x="1468" y="491"/>
                    <a:pt x="1376" y="376"/>
                    <a:pt x="1235" y="376"/>
                  </a:cubicBezTo>
                  <a:lnTo>
                    <a:pt x="1212" y="376"/>
                  </a:lnTo>
                  <a:cubicBezTo>
                    <a:pt x="1139" y="376"/>
                    <a:pt x="1067" y="407"/>
                    <a:pt x="1010" y="457"/>
                  </a:cubicBezTo>
                  <a:cubicBezTo>
                    <a:pt x="973" y="407"/>
                    <a:pt x="913" y="376"/>
                    <a:pt x="840" y="376"/>
                  </a:cubicBezTo>
                  <a:lnTo>
                    <a:pt x="818" y="376"/>
                  </a:lnTo>
                  <a:cubicBezTo>
                    <a:pt x="676" y="376"/>
                    <a:pt x="538" y="491"/>
                    <a:pt x="510" y="632"/>
                  </a:cubicBezTo>
                  <a:lnTo>
                    <a:pt x="412" y="1117"/>
                  </a:lnTo>
                  <a:lnTo>
                    <a:pt x="552" y="1117"/>
                  </a:lnTo>
                  <a:lnTo>
                    <a:pt x="650" y="632"/>
                  </a:lnTo>
                  <a:cubicBezTo>
                    <a:pt x="663" y="568"/>
                    <a:pt x="725" y="516"/>
                    <a:pt x="790" y="516"/>
                  </a:cubicBezTo>
                  <a:lnTo>
                    <a:pt x="812" y="516"/>
                  </a:lnTo>
                  <a:cubicBezTo>
                    <a:pt x="876" y="516"/>
                    <a:pt x="917" y="567"/>
                    <a:pt x="905" y="630"/>
                  </a:cubicBezTo>
                  <a:cubicBezTo>
                    <a:pt x="905" y="631"/>
                    <a:pt x="905" y="631"/>
                    <a:pt x="905" y="632"/>
                  </a:cubicBezTo>
                  <a:lnTo>
                    <a:pt x="807" y="1117"/>
                  </a:lnTo>
                  <a:lnTo>
                    <a:pt x="947" y="1117"/>
                  </a:lnTo>
                  <a:lnTo>
                    <a:pt x="947" y="1117"/>
                  </a:lnTo>
                  <a:close/>
                  <a:moveTo>
                    <a:pt x="281" y="388"/>
                  </a:moveTo>
                  <a:lnTo>
                    <a:pt x="281" y="388"/>
                  </a:lnTo>
                  <a:lnTo>
                    <a:pt x="153" y="1067"/>
                  </a:lnTo>
                  <a:cubicBezTo>
                    <a:pt x="138" y="1142"/>
                    <a:pt x="118" y="1155"/>
                    <a:pt x="78" y="1155"/>
                  </a:cubicBezTo>
                  <a:cubicBezTo>
                    <a:pt x="61" y="1155"/>
                    <a:pt x="47" y="1155"/>
                    <a:pt x="31" y="1153"/>
                  </a:cubicBezTo>
                  <a:lnTo>
                    <a:pt x="22" y="1151"/>
                  </a:lnTo>
                  <a:lnTo>
                    <a:pt x="0" y="1268"/>
                  </a:lnTo>
                  <a:lnTo>
                    <a:pt x="6" y="1269"/>
                  </a:lnTo>
                  <a:cubicBezTo>
                    <a:pt x="25" y="1273"/>
                    <a:pt x="45" y="1275"/>
                    <a:pt x="68" y="1275"/>
                  </a:cubicBezTo>
                  <a:cubicBezTo>
                    <a:pt x="184" y="1275"/>
                    <a:pt x="261" y="1208"/>
                    <a:pt x="284" y="1086"/>
                  </a:cubicBezTo>
                  <a:lnTo>
                    <a:pt x="417" y="388"/>
                  </a:lnTo>
                  <a:lnTo>
                    <a:pt x="281" y="388"/>
                  </a:lnTo>
                  <a:lnTo>
                    <a:pt x="281" y="388"/>
                  </a:lnTo>
                  <a:close/>
                  <a:moveTo>
                    <a:pt x="1758" y="1011"/>
                  </a:moveTo>
                  <a:lnTo>
                    <a:pt x="1758" y="1011"/>
                  </a:lnTo>
                  <a:cubicBezTo>
                    <a:pt x="1944" y="1011"/>
                    <a:pt x="2001" y="826"/>
                    <a:pt x="2017" y="746"/>
                  </a:cubicBezTo>
                  <a:cubicBezTo>
                    <a:pt x="2042" y="621"/>
                    <a:pt x="2001" y="494"/>
                    <a:pt x="1853" y="494"/>
                  </a:cubicBezTo>
                  <a:cubicBezTo>
                    <a:pt x="1698" y="494"/>
                    <a:pt x="1617" y="627"/>
                    <a:pt x="1592" y="752"/>
                  </a:cubicBezTo>
                  <a:cubicBezTo>
                    <a:pt x="1580" y="812"/>
                    <a:pt x="1557" y="1011"/>
                    <a:pt x="1758" y="1011"/>
                  </a:cubicBezTo>
                  <a:lnTo>
                    <a:pt x="1758" y="1011"/>
                  </a:lnTo>
                  <a:close/>
                  <a:moveTo>
                    <a:pt x="2157" y="754"/>
                  </a:moveTo>
                  <a:lnTo>
                    <a:pt x="2157" y="754"/>
                  </a:lnTo>
                  <a:cubicBezTo>
                    <a:pt x="2112" y="983"/>
                    <a:pt x="1951" y="1131"/>
                    <a:pt x="1747" y="1131"/>
                  </a:cubicBezTo>
                  <a:cubicBezTo>
                    <a:pt x="1673" y="1131"/>
                    <a:pt x="1583" y="1104"/>
                    <a:pt x="1541" y="1033"/>
                  </a:cubicBezTo>
                  <a:cubicBezTo>
                    <a:pt x="1536" y="1061"/>
                    <a:pt x="1510" y="1200"/>
                    <a:pt x="1497" y="1270"/>
                  </a:cubicBezTo>
                  <a:lnTo>
                    <a:pt x="1362" y="1270"/>
                  </a:lnTo>
                  <a:lnTo>
                    <a:pt x="1533" y="390"/>
                  </a:lnTo>
                  <a:lnTo>
                    <a:pt x="1668" y="390"/>
                  </a:lnTo>
                  <a:cubicBezTo>
                    <a:pt x="1668" y="390"/>
                    <a:pt x="1658" y="441"/>
                    <a:pt x="1652" y="469"/>
                  </a:cubicBezTo>
                  <a:cubicBezTo>
                    <a:pt x="1706" y="408"/>
                    <a:pt x="1792" y="374"/>
                    <a:pt x="1894" y="374"/>
                  </a:cubicBezTo>
                  <a:cubicBezTo>
                    <a:pt x="2099" y="374"/>
                    <a:pt x="2203" y="523"/>
                    <a:pt x="2157" y="754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0" name="TextBox 3">
            <a:extLst>
              <a:ext uri="{FF2B5EF4-FFF2-40B4-BE49-F238E27FC236}">
                <a16:creationId xmlns:a16="http://schemas.microsoft.com/office/drawing/2014/main" id="{5C1FA37F-8BDD-BA47-A0E5-B405D7890A14}"/>
              </a:ext>
            </a:extLst>
          </p:cNvPr>
          <p:cNvSpPr txBox="1">
            <a:spLocks noChangeAspect="1"/>
          </p:cNvSpPr>
          <p:nvPr userDrawn="1"/>
        </p:nvSpPr>
        <p:spPr>
          <a:xfrm>
            <a:off x="3310128" y="4935202"/>
            <a:ext cx="2514600" cy="169277"/>
          </a:xfrm>
          <a:prstGeom prst="rect">
            <a:avLst/>
          </a:prstGeom>
          <a:noFill/>
        </p:spPr>
        <p:txBody>
          <a:bodyPr wrap="square" anchor="b" anchorCtr="0">
            <a:spAutoFit/>
          </a:bodyPr>
          <a:lstStyle/>
          <a:p>
            <a:pPr marL="0" marR="0" lvl="0" indent="0" algn="ctr" defTabSz="274313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00" b="0" i="0" u="none" strike="noStrike" kern="300" cap="none" spc="50" normalizeH="0" baseline="0" noProof="0" dirty="0">
                <a:ln>
                  <a:noFill/>
                </a:ln>
                <a:solidFill>
                  <a:schemeClr val="accent2">
                    <a:lumMod val="20000"/>
                    <a:lumOff val="80000"/>
                  </a:schemeClr>
                </a:solidFill>
                <a:effectLst/>
                <a:uLnTx/>
                <a:uFillTx/>
                <a:latin typeface="+mn-lt"/>
                <a:ea typeface="Calibri" charset="0"/>
                <a:cs typeface="Arial" panose="020B0604020202020204" pitchFamily="34" charset="0"/>
              </a:rPr>
              <a:t>Copyright © SAS Institute Inc. All rights reserved.</a:t>
            </a:r>
          </a:p>
        </p:txBody>
      </p:sp>
    </p:spTree>
    <p:extLst>
      <p:ext uri="{BB962C8B-B14F-4D97-AF65-F5344CB8AC3E}">
        <p14:creationId xmlns:p14="http://schemas.microsoft.com/office/powerpoint/2010/main" val="645849488"/>
      </p:ext>
    </p:extLst>
  </p:cSld>
  <p:clrMapOvr>
    <a:masterClrMapping/>
  </p:clrMapOvr>
  <p:transition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976208B-6111-490B-8CEC-FFB249DB210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6727285"/>
      </p:ext>
    </p:extLst>
  </p:cSld>
  <p:clrMapOvr>
    <a:masterClrMapping/>
  </p:clrMapOvr>
  <p:transition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lack Background"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4976208B-6111-490B-8CEC-FFB249DB210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3310128" y="4941552"/>
            <a:ext cx="2514600" cy="169277"/>
          </a:xfrm>
          <a:prstGeom prst="rect">
            <a:avLst/>
          </a:prstGeom>
          <a:noFill/>
        </p:spPr>
        <p:txBody>
          <a:bodyPr wrap="square" anchor="b" anchorCtr="0">
            <a:spAutoFit/>
          </a:bodyPr>
          <a:lstStyle/>
          <a:p>
            <a:pPr marL="0" marR="0" lvl="0" indent="0" algn="ctr" defTabSz="274313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00" b="0" i="0" u="none" strike="noStrike" kern="300" cap="none" spc="50" normalizeH="0" baseline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+mn-lt"/>
                <a:ea typeface="Calibri" charset="0"/>
                <a:cs typeface="Arial" panose="020B0604020202020204" pitchFamily="34" charset="0"/>
              </a:rPr>
              <a:t>Copyright © SAS Institute Inc. All rights reserved</a:t>
            </a:r>
            <a:r>
              <a:rPr kumimoji="0" lang="en-US" sz="500" b="0" i="0" u="none" strike="noStrike" kern="300" cap="none" spc="5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lt"/>
                <a:ea typeface="Calibri" charset="0"/>
                <a:cs typeface="Arial" panose="020B0604020202020204" pitchFamily="34" charset="0"/>
              </a:rPr>
              <a:t>.</a:t>
            </a: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2104" y="4772207"/>
            <a:ext cx="532437" cy="2214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2537661"/>
      </p:ext>
    </p:extLst>
  </p:cSld>
  <p:clrMapOvr>
    <a:masterClrMapping/>
  </p:clrMapOvr>
  <p:transition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3"/>
          <p:cNvSpPr>
            <a:spLocks noGrp="1"/>
          </p:cNvSpPr>
          <p:nvPr>
            <p:ph sz="quarter" idx="4" hasCustomPrompt="1"/>
          </p:nvPr>
        </p:nvSpPr>
        <p:spPr>
          <a:xfrm>
            <a:off x="626364" y="1380298"/>
            <a:ext cx="3886200" cy="1659942"/>
          </a:xfrm>
        </p:spPr>
        <p:txBody>
          <a:bodyPr wrap="square" anchor="t" anchorCtr="0">
            <a:spAutoFit/>
          </a:bodyPr>
          <a:lstStyle>
            <a:lvl1pPr>
              <a:defRPr sz="2200" baseline="0">
                <a:solidFill>
                  <a:schemeClr val="tx2"/>
                </a:solidFill>
                <a:latin typeface="+mn-lt"/>
              </a:defRPr>
            </a:lvl1pPr>
            <a:lvl2pPr>
              <a:defRPr sz="2000" baseline="0">
                <a:latin typeface="+mn-lt"/>
              </a:defRPr>
            </a:lvl2pPr>
            <a:lvl3pPr>
              <a:defRPr sz="1800" baseline="0">
                <a:latin typeface="+mn-lt"/>
              </a:defRPr>
            </a:lvl3pPr>
            <a:lvl4pPr>
              <a:defRPr sz="1200" baseline="0">
                <a:latin typeface="+mj-lt"/>
              </a:defRPr>
            </a:lvl4pPr>
            <a:lvl5pPr>
              <a:defRPr sz="1000" baseline="0">
                <a:latin typeface="+mj-lt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add text or click an icon to add other content types.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4976208B-6111-490B-8CEC-FFB249DB210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Content Placeholder 3">
            <a:extLst>
              <a:ext uri="{FF2B5EF4-FFF2-40B4-BE49-F238E27FC236}">
                <a16:creationId xmlns:a16="http://schemas.microsoft.com/office/drawing/2014/main" id="{CBC683EE-418D-9B4A-8833-D1912192366B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4637532" y="1380298"/>
            <a:ext cx="3886200" cy="1659942"/>
          </a:xfrm>
        </p:spPr>
        <p:txBody>
          <a:bodyPr wrap="square" anchor="t" anchorCtr="0">
            <a:spAutoFit/>
          </a:bodyPr>
          <a:lstStyle>
            <a:lvl1pPr>
              <a:defRPr sz="2200" baseline="0">
                <a:solidFill>
                  <a:schemeClr val="tx2"/>
                </a:solidFill>
                <a:latin typeface="+mn-lt"/>
              </a:defRPr>
            </a:lvl1pPr>
            <a:lvl2pPr>
              <a:defRPr sz="2000" baseline="0">
                <a:latin typeface="+mn-lt"/>
              </a:defRPr>
            </a:lvl2pPr>
            <a:lvl3pPr>
              <a:defRPr sz="1800" baseline="0">
                <a:latin typeface="+mn-lt"/>
              </a:defRPr>
            </a:lvl3pPr>
            <a:lvl4pPr>
              <a:defRPr sz="1200" baseline="0">
                <a:latin typeface="+mj-lt"/>
              </a:defRPr>
            </a:lvl4pPr>
            <a:lvl5pPr>
              <a:defRPr sz="1000" baseline="0">
                <a:latin typeface="+mj-lt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add text or click an icon to add other content types.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01D04888-EF88-DD4A-A532-C5863B578FE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26364" y="192024"/>
            <a:ext cx="7891272" cy="584775"/>
          </a:xfrm>
        </p:spPr>
        <p:txBody>
          <a:bodyPr anchor="t" anchorCtr="0">
            <a:spAutoFit/>
          </a:bodyPr>
          <a:lstStyle>
            <a:lvl1pPr algn="ctr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Title</a:t>
            </a:r>
          </a:p>
        </p:txBody>
      </p:sp>
      <p:sp>
        <p:nvSpPr>
          <p:cNvPr id="13" name="Text Placeholder 2">
            <a:extLst>
              <a:ext uri="{FF2B5EF4-FFF2-40B4-BE49-F238E27FC236}">
                <a16:creationId xmlns:a16="http://schemas.microsoft.com/office/drawing/2014/main" id="{565C7C42-89B1-084E-B7AF-FDEBF6C2850F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 flipH="1">
            <a:off x="626364" y="789804"/>
            <a:ext cx="7891272" cy="461665"/>
          </a:xfrm>
        </p:spPr>
        <p:txBody>
          <a:bodyPr wrap="square" anchor="t" anchorCtr="0">
            <a:sp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 typeface="Arial" pitchFamily="34" charset="0"/>
              <a:buNone/>
              <a:defRPr sz="2400" b="0" cap="none" baseline="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Click to edit subtitle</a:t>
            </a:r>
          </a:p>
        </p:txBody>
      </p:sp>
    </p:spTree>
    <p:extLst>
      <p:ext uri="{BB962C8B-B14F-4D97-AF65-F5344CB8AC3E}">
        <p14:creationId xmlns:p14="http://schemas.microsoft.com/office/powerpoint/2010/main" val="2816319347"/>
      </p:ext>
    </p:extLst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26364" y="192024"/>
            <a:ext cx="7891272" cy="457200"/>
          </a:xfrm>
        </p:spPr>
        <p:txBody>
          <a:bodyPr anchor="ctr" anchorCtr="0">
            <a:noAutofit/>
          </a:bodyPr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Title</a:t>
            </a:r>
          </a:p>
        </p:txBody>
      </p:sp>
      <p:sp>
        <p:nvSpPr>
          <p:cNvPr id="6" name="Text Placeholder 2"/>
          <p:cNvSpPr>
            <a:spLocks noGrp="1"/>
          </p:cNvSpPr>
          <p:nvPr>
            <p:ph type="body" sz="quarter" idx="12" hasCustomPrompt="1"/>
          </p:nvPr>
        </p:nvSpPr>
        <p:spPr>
          <a:xfrm flipH="1">
            <a:off x="626364" y="640080"/>
            <a:ext cx="7891272" cy="274320"/>
          </a:xfrm>
        </p:spPr>
        <p:txBody>
          <a:bodyPr wrap="square" anchor="ctr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 typeface="Arial" pitchFamily="34" charset="0"/>
              <a:buNone/>
              <a:defRPr sz="2200" b="0" cap="none" baseline="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Click to edit subtitle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1" hasCustomPrompt="1"/>
          </p:nvPr>
        </p:nvSpPr>
        <p:spPr>
          <a:xfrm>
            <a:off x="626364" y="1016459"/>
            <a:ext cx="7891272" cy="3642853"/>
          </a:xfrm>
        </p:spPr>
        <p:txBody>
          <a:bodyPr wrap="square" anchor="t" anchorCtr="0">
            <a:normAutofit/>
          </a:bodyPr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buClr>
                <a:schemeClr val="tx1">
                  <a:lumMod val="65000"/>
                  <a:lumOff val="35000"/>
                </a:schemeClr>
              </a:buClr>
              <a:defRPr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2pPr>
            <a:lvl3pPr>
              <a:buClr>
                <a:schemeClr val="tx1">
                  <a:lumMod val="65000"/>
                  <a:lumOff val="35000"/>
                </a:schemeClr>
              </a:buClr>
              <a:defRPr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3pPr>
            <a:lvl4pPr>
              <a:buClr>
                <a:schemeClr val="tx1">
                  <a:lumMod val="65000"/>
                  <a:lumOff val="35000"/>
                </a:schemeClr>
              </a:buClr>
              <a:defRPr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4pPr>
            <a:lvl5pPr>
              <a:buClr>
                <a:schemeClr val="tx1">
                  <a:lumMod val="65000"/>
                  <a:lumOff val="35000"/>
                </a:schemeClr>
              </a:buClr>
              <a:defRPr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add text or click an icon to add other content types.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11" name="Slide Number Placeholder 4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4976208B-6111-490B-8CEC-FFB249DB210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8261272"/>
      </p:ext>
    </p:extLst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26364" y="192024"/>
            <a:ext cx="7891272" cy="457200"/>
          </a:xfrm>
        </p:spPr>
        <p:txBody>
          <a:bodyPr anchor="ctr" anchorCtr="0">
            <a:noAutofit/>
          </a:bodyPr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Title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sz="quarter" idx="11" hasCustomPrompt="1"/>
          </p:nvPr>
        </p:nvSpPr>
        <p:spPr>
          <a:xfrm flipH="1">
            <a:off x="626364" y="640080"/>
            <a:ext cx="7891272" cy="274320"/>
          </a:xfrm>
        </p:spPr>
        <p:txBody>
          <a:bodyPr wrap="square" anchor="ctr" anchorCtr="0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 typeface="Arial" pitchFamily="34" charset="0"/>
              <a:buNone/>
              <a:defRPr sz="2200" b="0" cap="none" baseline="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Click to edit subtitle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4976208B-6111-490B-8CEC-FFB249DB210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8324231"/>
      </p:ext>
    </p:extLst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hite 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26364" y="192024"/>
            <a:ext cx="7891272" cy="457200"/>
          </a:xfrm>
        </p:spPr>
        <p:txBody>
          <a:bodyPr anchor="ctr" anchorCtr="0">
            <a:noAutofit/>
          </a:bodyPr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Title</a:t>
            </a:r>
          </a:p>
        </p:txBody>
      </p:sp>
      <p:sp>
        <p:nvSpPr>
          <p:cNvPr id="4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976208B-6111-490B-8CEC-FFB249DB210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9069467"/>
      </p:ext>
    </p:extLst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title" hasCustomPrompt="1"/>
          </p:nvPr>
        </p:nvSpPr>
        <p:spPr>
          <a:xfrm>
            <a:off x="626364" y="192024"/>
            <a:ext cx="7891272" cy="457200"/>
          </a:xfrm>
        </p:spPr>
        <p:txBody>
          <a:bodyPr>
            <a:noAutofit/>
          </a:bodyPr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Title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sz="quarter" idx="3" hasCustomPrompt="1"/>
          </p:nvPr>
        </p:nvSpPr>
        <p:spPr>
          <a:xfrm>
            <a:off x="627641" y="640080"/>
            <a:ext cx="7891272" cy="274320"/>
          </a:xfrm>
        </p:spPr>
        <p:txBody>
          <a:bodyPr wrap="square" anchor="ctr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 typeface="Arial" pitchFamily="34" charset="0"/>
              <a:buNone/>
              <a:defRPr sz="2200" b="0" cap="none" baseline="0">
                <a:solidFill>
                  <a:schemeClr val="accent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subtitle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quarter" idx="4" hasCustomPrompt="1"/>
          </p:nvPr>
        </p:nvSpPr>
        <p:spPr>
          <a:xfrm>
            <a:off x="627641" y="1014984"/>
            <a:ext cx="3886200" cy="3639312"/>
          </a:xfrm>
        </p:spPr>
        <p:txBody>
          <a:bodyPr wrap="square" anchor="t" anchorCtr="0">
            <a:normAutofit/>
          </a:bodyPr>
          <a:lstStyle>
            <a:lvl1pPr>
              <a:defRPr sz="2000" baseline="0">
                <a:solidFill>
                  <a:schemeClr val="tx2"/>
                </a:solidFill>
                <a:latin typeface="+mn-lt"/>
              </a:defRPr>
            </a:lvl1pPr>
            <a:lvl2pPr>
              <a:defRPr sz="1800" baseline="0">
                <a:latin typeface="+mn-lt"/>
              </a:defRPr>
            </a:lvl2pPr>
            <a:lvl3pPr>
              <a:defRPr sz="1400" baseline="0">
                <a:latin typeface="+mn-lt"/>
              </a:defRPr>
            </a:lvl3pPr>
            <a:lvl4pPr>
              <a:defRPr sz="1200" baseline="0">
                <a:latin typeface="+mj-lt"/>
              </a:defRPr>
            </a:lvl4pPr>
            <a:lvl5pPr>
              <a:defRPr sz="1000" baseline="0">
                <a:latin typeface="+mj-lt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add text or click an icon to add other content types.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7" name="Content Placeholder 4"/>
          <p:cNvSpPr>
            <a:spLocks noGrp="1"/>
          </p:cNvSpPr>
          <p:nvPr>
            <p:ph sz="quarter" idx="15" hasCustomPrompt="1"/>
          </p:nvPr>
        </p:nvSpPr>
        <p:spPr>
          <a:xfrm>
            <a:off x="4634121" y="1014984"/>
            <a:ext cx="3886200" cy="3639312"/>
          </a:xfrm>
        </p:spPr>
        <p:txBody>
          <a:bodyPr wrap="square">
            <a:normAutofit/>
          </a:bodyPr>
          <a:lstStyle>
            <a:lvl1pPr>
              <a:defRPr sz="2000" baseline="0">
                <a:solidFill>
                  <a:schemeClr val="tx2"/>
                </a:solidFill>
                <a:latin typeface="+mn-lt"/>
              </a:defRPr>
            </a:lvl1pPr>
            <a:lvl2pPr>
              <a:defRPr baseline="0">
                <a:latin typeface="+mn-lt"/>
              </a:defRPr>
            </a:lvl2pPr>
            <a:lvl3pPr>
              <a:defRPr baseline="0">
                <a:latin typeface="+mn-lt"/>
              </a:defRPr>
            </a:lvl3pPr>
            <a:lvl4pPr>
              <a:defRPr baseline="0">
                <a:latin typeface="+mj-lt"/>
              </a:defRPr>
            </a:lvl4pPr>
            <a:lvl5pPr>
              <a:defRPr baseline="0">
                <a:latin typeface="+mj-lt"/>
              </a:defRPr>
            </a:lvl5pPr>
          </a:lstStyle>
          <a:p>
            <a:pPr lvl="0"/>
            <a:r>
              <a:rPr lang="en-US" dirty="0"/>
              <a:t>Click to add text or click an icon to add other content types.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4976208B-6111-490B-8CEC-FFB249DB210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4131585"/>
      </p:ext>
    </p:extLst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E5F94382-549F-414D-AF22-AB535F95B810}"/>
              </a:ext>
            </a:extLst>
          </p:cNvPr>
          <p:cNvSpPr/>
          <p:nvPr userDrawn="1"/>
        </p:nvSpPr>
        <p:spPr>
          <a:xfrm>
            <a:off x="0" y="1014984"/>
            <a:ext cx="9144000" cy="3639312"/>
          </a:xfrm>
          <a:prstGeom prst="rect">
            <a:avLst/>
          </a:prstGeom>
          <a:gradFill>
            <a:gsLst>
              <a:gs pos="0">
                <a:srgbClr val="1D73BA">
                  <a:lumMod val="55000"/>
                  <a:lumOff val="45000"/>
                </a:srgbClr>
              </a:gs>
              <a:gs pos="100000">
                <a:srgbClr val="1D73BA"/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chemeClr val="accent1"/>
              </a:solidFill>
            </a:endParaRPr>
          </a:p>
        </p:txBody>
      </p:sp>
      <p:sp>
        <p:nvSpPr>
          <p:cNvPr id="3" name="Title 1"/>
          <p:cNvSpPr>
            <a:spLocks noGrp="1"/>
          </p:cNvSpPr>
          <p:nvPr>
            <p:ph type="title" hasCustomPrompt="1"/>
          </p:nvPr>
        </p:nvSpPr>
        <p:spPr>
          <a:xfrm>
            <a:off x="626364" y="192024"/>
            <a:ext cx="7891272" cy="457200"/>
          </a:xfrm>
        </p:spPr>
        <p:txBody>
          <a:bodyPr>
            <a:noAutofit/>
          </a:bodyPr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Title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sz="quarter" idx="3" hasCustomPrompt="1"/>
          </p:nvPr>
        </p:nvSpPr>
        <p:spPr>
          <a:xfrm>
            <a:off x="627641" y="640080"/>
            <a:ext cx="7891272" cy="274320"/>
          </a:xfrm>
        </p:spPr>
        <p:txBody>
          <a:bodyPr wrap="square" anchor="ctr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 typeface="Arial" pitchFamily="34" charset="0"/>
              <a:buNone/>
              <a:defRPr sz="2200" b="0" cap="none" baseline="0">
                <a:solidFill>
                  <a:schemeClr val="accent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subtitle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4976208B-6111-490B-8CEC-FFB249DB210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C4110318-83C8-FE49-9C1F-42043459F43A}"/>
              </a:ext>
            </a:extLst>
          </p:cNvPr>
          <p:cNvSpPr>
            <a:spLocks noGrp="1"/>
          </p:cNvSpPr>
          <p:nvPr>
            <p:ph sz="quarter" idx="4" hasCustomPrompt="1"/>
          </p:nvPr>
        </p:nvSpPr>
        <p:spPr>
          <a:xfrm>
            <a:off x="627641" y="1014984"/>
            <a:ext cx="3886200" cy="3639312"/>
          </a:xfrm>
        </p:spPr>
        <p:txBody>
          <a:bodyPr wrap="square" anchor="t" anchorCtr="0">
            <a:normAutofit/>
          </a:bodyPr>
          <a:lstStyle>
            <a:lvl1pPr>
              <a:buClr>
                <a:schemeClr val="bg1"/>
              </a:buClr>
              <a:buSzPct val="80000"/>
              <a:defRPr sz="2000" baseline="0">
                <a:solidFill>
                  <a:schemeClr val="bg1"/>
                </a:solidFill>
                <a:latin typeface="+mn-lt"/>
              </a:defRPr>
            </a:lvl1pPr>
            <a:lvl2pPr>
              <a:buClr>
                <a:schemeClr val="bg1"/>
              </a:buClr>
              <a:buSzPct val="80000"/>
              <a:defRPr sz="1800" baseline="0">
                <a:solidFill>
                  <a:schemeClr val="bg1"/>
                </a:solidFill>
                <a:latin typeface="+mn-lt"/>
              </a:defRPr>
            </a:lvl2pPr>
            <a:lvl3pPr>
              <a:buClr>
                <a:schemeClr val="bg1"/>
              </a:buClr>
              <a:buSzPct val="100000"/>
              <a:defRPr sz="1400" baseline="0">
                <a:solidFill>
                  <a:schemeClr val="bg1"/>
                </a:solidFill>
                <a:latin typeface="+mn-lt"/>
              </a:defRPr>
            </a:lvl3pPr>
            <a:lvl4pPr>
              <a:buClr>
                <a:schemeClr val="bg1"/>
              </a:buClr>
              <a:buSzPct val="100000"/>
              <a:defRPr sz="1200" baseline="0">
                <a:solidFill>
                  <a:schemeClr val="bg1"/>
                </a:solidFill>
                <a:latin typeface="+mj-lt"/>
              </a:defRPr>
            </a:lvl4pPr>
            <a:lvl5pPr marL="914400" indent="-182880">
              <a:buClr>
                <a:schemeClr val="bg1"/>
              </a:buClr>
              <a:buSzPct val="100000"/>
              <a:defRPr sz="1000" baseline="0">
                <a:solidFill>
                  <a:schemeClr val="bg1"/>
                </a:solidFill>
                <a:latin typeface="+mj-lt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add text or click an icon to add other content types.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10" name="Content Placeholder 4">
            <a:extLst>
              <a:ext uri="{FF2B5EF4-FFF2-40B4-BE49-F238E27FC236}">
                <a16:creationId xmlns:a16="http://schemas.microsoft.com/office/drawing/2014/main" id="{2EE3C823-684D-EA44-B3CF-578DF458BC64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4634121" y="1014984"/>
            <a:ext cx="3886200" cy="3639312"/>
          </a:xfrm>
        </p:spPr>
        <p:txBody>
          <a:bodyPr vert="horz" wrap="square" lIns="91440" tIns="45720" rIns="91440" bIns="45720" rtlCol="0" anchor="t" anchorCtr="0">
            <a:normAutofit/>
          </a:bodyPr>
          <a:lstStyle>
            <a:lvl1pPr>
              <a:buClr>
                <a:schemeClr val="bg1"/>
              </a:buClr>
              <a:defRPr lang="en-US" dirty="0" smtClean="0">
                <a:solidFill>
                  <a:schemeClr val="bg1"/>
                </a:solidFill>
              </a:defRPr>
            </a:lvl1pPr>
            <a:lvl2pPr marL="182880" indent="-182880" defTabSz="365760">
              <a:lnSpc>
                <a:spcPct val="85000"/>
              </a:lnSpc>
              <a:spcBef>
                <a:spcPts val="800"/>
              </a:spcBef>
              <a:buClr>
                <a:schemeClr val="bg1"/>
              </a:buClr>
              <a:buFont typeface="Arial" panose="020B0604020202020204" pitchFamily="34" charset="0"/>
              <a:buChar char="•"/>
              <a:defRPr lang="en-US" sz="2000" dirty="0" smtClean="0">
                <a:solidFill>
                  <a:schemeClr val="bg1"/>
                </a:solidFill>
                <a:latin typeface="+mn-lt"/>
              </a:defRPr>
            </a:lvl2pPr>
            <a:lvl3pPr marL="365760" indent="-182880" defTabSz="365760">
              <a:lnSpc>
                <a:spcPct val="85000"/>
              </a:lnSpc>
              <a:spcBef>
                <a:spcPts val="800"/>
              </a:spcBef>
              <a:buClr>
                <a:schemeClr val="bg1"/>
              </a:buClr>
              <a:buSzPct val="80000"/>
              <a:buFont typeface="Arial" panose="020B0604020202020204" pitchFamily="34" charset="0"/>
              <a:buChar char="•"/>
              <a:defRPr lang="en-US" sz="1800" dirty="0" smtClean="0">
                <a:solidFill>
                  <a:schemeClr val="bg1"/>
                </a:solidFill>
                <a:latin typeface="+mn-lt"/>
              </a:defRPr>
            </a:lvl3pPr>
            <a:lvl4pPr marL="548640" defTabSz="365760">
              <a:lnSpc>
                <a:spcPct val="85000"/>
              </a:lnSpc>
              <a:spcBef>
                <a:spcPts val="800"/>
              </a:spcBef>
              <a:buClr>
                <a:schemeClr val="bg1"/>
              </a:buClr>
              <a:defRPr lang="en-US" sz="1400" dirty="0" smtClean="0">
                <a:solidFill>
                  <a:schemeClr val="bg1"/>
                </a:solidFill>
                <a:latin typeface="+mn-lt"/>
              </a:defRPr>
            </a:lvl4pPr>
            <a:lvl5pPr marL="731520" indent="-182880" defTabSz="365760">
              <a:buClr>
                <a:schemeClr val="bg1"/>
              </a:buClr>
              <a:defRPr lang="en-US" sz="1200" dirty="0">
                <a:solidFill>
                  <a:schemeClr val="bg1"/>
                </a:solidFill>
                <a:latin typeface="+mj-lt"/>
              </a:defRPr>
            </a:lvl5pPr>
            <a:lvl6pPr marL="914400" indent="-182880" defTabSz="365760">
              <a:buClr>
                <a:schemeClr val="bg1"/>
              </a:buClr>
              <a:buSzPct val="100000"/>
              <a:buFont typeface="Calibri" panose="020F0502020204030204" pitchFamily="34" charset="0"/>
              <a:buChar char="-"/>
              <a:defRPr>
                <a:solidFill>
                  <a:schemeClr val="bg1"/>
                </a:solidFill>
                <a:latin typeface="+mj-lt"/>
              </a:defRPr>
            </a:lvl6pPr>
          </a:lstStyle>
          <a:p>
            <a:pPr lvl="1"/>
            <a:r>
              <a:rPr lang="en-US" dirty="0"/>
              <a:t>Click to add text or click an icon to add other content types.</a:t>
            </a:r>
          </a:p>
          <a:p>
            <a:pPr lvl="2"/>
            <a:r>
              <a:rPr lang="en-US" dirty="0"/>
              <a:t>Second level</a:t>
            </a:r>
          </a:p>
          <a:p>
            <a:pPr lvl="3"/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887832477"/>
      </p:ext>
    </p:extLst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with Caption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A7DD1F89-7048-9B48-BB91-B798006B0D2F}"/>
              </a:ext>
            </a:extLst>
          </p:cNvPr>
          <p:cNvSpPr/>
          <p:nvPr userDrawn="1"/>
        </p:nvSpPr>
        <p:spPr>
          <a:xfrm>
            <a:off x="0" y="0"/>
            <a:ext cx="3127248" cy="5143500"/>
          </a:xfrm>
          <a:prstGeom prst="rect">
            <a:avLst/>
          </a:prstGeom>
          <a:gradFill>
            <a:gsLst>
              <a:gs pos="0">
                <a:srgbClr val="1D73BA">
                  <a:lumMod val="55000"/>
                  <a:lumOff val="45000"/>
                </a:srgbClr>
              </a:gs>
              <a:gs pos="100000">
                <a:srgbClr val="1D73BA"/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chemeClr val="accent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0" y="228887"/>
            <a:ext cx="3127248" cy="369332"/>
          </a:xfrm>
        </p:spPr>
        <p:txBody>
          <a:bodyPr lIns="91440" rIns="91440" anchor="t" anchorCtr="0">
            <a:spAutoFit/>
          </a:bodyPr>
          <a:lstStyle>
            <a:lvl1pPr algn="ctr" defTabSz="182880">
              <a:spcBef>
                <a:spcPts val="0"/>
              </a:spcBef>
              <a:defRPr sz="1800" baseline="0">
                <a:solidFill>
                  <a:schemeClr val="bg1"/>
                </a:solidFill>
                <a:effectLst/>
                <a:latin typeface="+mj-lt"/>
              </a:defRPr>
            </a:lvl1pPr>
          </a:lstStyle>
          <a:p>
            <a:r>
              <a:rPr lang="en-US" dirty="0"/>
              <a:t>Click to Edit Title</a:t>
            </a:r>
          </a:p>
        </p:txBody>
      </p:sp>
      <p:sp>
        <p:nvSpPr>
          <p:cNvPr id="16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3127248" y="192024"/>
            <a:ext cx="6016752" cy="430887"/>
          </a:xfrm>
        </p:spPr>
        <p:txBody>
          <a:bodyPr wrap="square" lIns="274320" rIns="274320" anchor="ctr" anchorCtr="0">
            <a:noAutofit/>
          </a:bodyPr>
          <a:lstStyle>
            <a:lvl1pPr marL="0" indent="0" algn="l" defTabSz="182880">
              <a:lnSpc>
                <a:spcPct val="100000"/>
              </a:lnSpc>
              <a:spcBef>
                <a:spcPts val="0"/>
              </a:spcBef>
              <a:buFont typeface="Arial" pitchFamily="34" charset="0"/>
              <a:buNone/>
              <a:defRPr sz="2200" b="0" i="0" cap="none" baseline="0">
                <a:solidFill>
                  <a:schemeClr val="tx2"/>
                </a:solidFill>
                <a:effectLst/>
                <a:latin typeface="+mj-lt"/>
              </a:defRPr>
            </a:lvl1pPr>
            <a:lvl2pPr marL="0" indent="0" algn="r">
              <a:buFontTx/>
              <a:buNone/>
              <a:defRPr sz="1400" b="1">
                <a:solidFill>
                  <a:schemeClr val="bg1"/>
                </a:solidFill>
              </a:defRPr>
            </a:lvl2pPr>
            <a:lvl3pPr marL="182880" indent="0" algn="r">
              <a:buFontTx/>
              <a:buNone/>
              <a:defRPr sz="1400" b="1">
                <a:solidFill>
                  <a:schemeClr val="bg1"/>
                </a:solidFill>
              </a:defRPr>
            </a:lvl3pPr>
            <a:lvl4pPr marL="365760" indent="0" algn="r">
              <a:buFontTx/>
              <a:buNone/>
              <a:defRPr sz="1400" b="1">
                <a:solidFill>
                  <a:schemeClr val="bg1"/>
                </a:solidFill>
              </a:defRPr>
            </a:lvl4pPr>
            <a:lvl5pPr marL="548640" indent="0" algn="r">
              <a:buFontTx/>
              <a:buNone/>
              <a:defRPr sz="1400" b="1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Subtitle</a:t>
            </a:r>
          </a:p>
        </p:txBody>
      </p:sp>
      <p:sp>
        <p:nvSpPr>
          <p:cNvPr id="5" name="Content Placeholder 3"/>
          <p:cNvSpPr>
            <a:spLocks noGrp="1"/>
          </p:cNvSpPr>
          <p:nvPr>
            <p:ph sz="quarter" idx="14" hasCustomPrompt="1"/>
          </p:nvPr>
        </p:nvSpPr>
        <p:spPr>
          <a:xfrm>
            <a:off x="3127248" y="636359"/>
            <a:ext cx="6016752" cy="4507141"/>
          </a:xfrm>
        </p:spPr>
        <p:txBody>
          <a:bodyPr vert="horz" wrap="square" lIns="274320" tIns="45720" rIns="457200" bIns="91440" rtlCol="0" anchor="t" anchorCtr="0">
            <a:normAutofit/>
          </a:bodyPr>
          <a:lstStyle>
            <a:lvl1pPr>
              <a:defRPr lang="en-US" dirty="0" smtClean="0">
                <a:latin typeface="+mn-lt"/>
              </a:defRPr>
            </a:lvl1pPr>
            <a:lvl2pPr>
              <a:defRPr lang="en-US" dirty="0" smtClean="0">
                <a:latin typeface="+mn-lt"/>
              </a:defRPr>
            </a:lvl2pPr>
            <a:lvl3pPr>
              <a:defRPr lang="en-US" dirty="0" smtClean="0">
                <a:latin typeface="+mn-lt"/>
              </a:defRPr>
            </a:lvl3pPr>
          </a:lstStyle>
          <a:p>
            <a:pPr lvl="0"/>
            <a:r>
              <a:rPr lang="en-US" dirty="0"/>
              <a:t>Click to add text or click an icon to add other content types.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12" name="Text Placeholder 4"/>
          <p:cNvSpPr>
            <a:spLocks noGrp="1"/>
          </p:cNvSpPr>
          <p:nvPr>
            <p:ph type="body" sz="quarter" idx="13" hasCustomPrompt="1"/>
          </p:nvPr>
        </p:nvSpPr>
        <p:spPr>
          <a:xfrm>
            <a:off x="411480" y="996694"/>
            <a:ext cx="2304288" cy="615553"/>
          </a:xfrm>
        </p:spPr>
        <p:txBody>
          <a:bodyPr wrap="square" anchor="t" anchorCtr="0">
            <a:spAutoFit/>
          </a:bodyPr>
          <a:lstStyle>
            <a:lvl1pPr marL="0" indent="-182880" algn="l">
              <a:buFont typeface="Arial" pitchFamily="34" charset="0"/>
              <a:buNone/>
              <a:defRPr sz="2000" b="0" cap="none" baseline="0">
                <a:solidFill>
                  <a:schemeClr val="bg1"/>
                </a:solidFill>
                <a:effectLst/>
                <a:latin typeface="+mn-lt"/>
              </a:defRPr>
            </a:lvl1pPr>
          </a:lstStyle>
          <a:p>
            <a:pPr lvl="0"/>
            <a:r>
              <a:rPr lang="en-US" dirty="0"/>
              <a:t>Click to edit caption text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4976208B-6111-490B-8CEC-FFB249DB210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5079582"/>
      </p:ext>
    </p:extLst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se Study Onl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05C04E02-6E03-AA43-BB04-8DAA2ECB7B79}"/>
              </a:ext>
            </a:extLst>
          </p:cNvPr>
          <p:cNvSpPr/>
          <p:nvPr userDrawn="1"/>
        </p:nvSpPr>
        <p:spPr>
          <a:xfrm>
            <a:off x="6016752" y="2818"/>
            <a:ext cx="3127248" cy="5143500"/>
          </a:xfrm>
          <a:prstGeom prst="rect">
            <a:avLst/>
          </a:prstGeom>
          <a:gradFill>
            <a:gsLst>
              <a:gs pos="0">
                <a:srgbClr val="1D73BA">
                  <a:lumMod val="55000"/>
                  <a:lumOff val="45000"/>
                </a:srgbClr>
              </a:gs>
              <a:gs pos="100000">
                <a:srgbClr val="1D73BA"/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chemeClr val="accent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0" y="192024"/>
            <a:ext cx="6016752" cy="430887"/>
          </a:xfrm>
        </p:spPr>
        <p:txBody>
          <a:bodyPr lIns="182880" rIns="182880" anchor="b" anchorCtr="0">
            <a:noAutofit/>
          </a:bodyPr>
          <a:lstStyle>
            <a:lvl1pPr algn="ctr">
              <a:defRPr sz="220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Title</a:t>
            </a:r>
          </a:p>
        </p:txBody>
      </p:sp>
      <p:sp>
        <p:nvSpPr>
          <p:cNvPr id="21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37660"/>
            <a:ext cx="6016752" cy="274320"/>
          </a:xfrm>
        </p:spPr>
        <p:txBody>
          <a:bodyPr wrap="square" lIns="182880" rIns="182880" anchor="ctr" anchorCtr="0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 typeface="Arial" pitchFamily="34" charset="0"/>
              <a:buNone/>
              <a:defRPr sz="1800" b="0" cap="none" baseline="0">
                <a:solidFill>
                  <a:schemeClr val="accent1"/>
                </a:solidFill>
                <a:effectLst/>
                <a:latin typeface="+mj-lt"/>
              </a:defRPr>
            </a:lvl1pPr>
          </a:lstStyle>
          <a:p>
            <a:pPr lvl="0"/>
            <a:r>
              <a:rPr lang="en-US" dirty="0"/>
              <a:t>Click to edit subtitle</a:t>
            </a:r>
          </a:p>
        </p:txBody>
      </p:sp>
      <p:sp>
        <p:nvSpPr>
          <p:cNvPr id="5" name="Content Placeholder 3"/>
          <p:cNvSpPr>
            <a:spLocks noGrp="1"/>
          </p:cNvSpPr>
          <p:nvPr>
            <p:ph sz="quarter" idx="15" hasCustomPrompt="1"/>
          </p:nvPr>
        </p:nvSpPr>
        <p:spPr>
          <a:xfrm>
            <a:off x="0" y="920337"/>
            <a:ext cx="6016752" cy="4215653"/>
          </a:xfrm>
        </p:spPr>
        <p:txBody>
          <a:bodyPr wrap="square" lIns="365760" rIns="274320" bIns="91440" anchor="t" anchorCtr="0">
            <a:normAutofit/>
          </a:bodyPr>
          <a:lstStyle>
            <a:lvl1pPr>
              <a:defRPr sz="2000" baseline="0">
                <a:solidFill>
                  <a:schemeClr val="tx2"/>
                </a:solidFill>
              </a:defRPr>
            </a:lvl1pPr>
            <a:lvl2pPr>
              <a:defRPr baseline="0"/>
            </a:lvl2pPr>
            <a:lvl3pPr>
              <a:defRPr baseline="0"/>
            </a:lvl3pPr>
            <a:lvl4pPr>
              <a:defRPr baseline="0"/>
            </a:lvl4pPr>
            <a:lvl5pPr>
              <a:defRPr baseline="0"/>
            </a:lvl5pPr>
          </a:lstStyle>
          <a:p>
            <a:pPr lvl="0"/>
            <a:r>
              <a:rPr lang="en-US" dirty="0"/>
              <a:t>Click to add text or click an icon to add other content types.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15" name="Text Placeholder 4"/>
          <p:cNvSpPr>
            <a:spLocks noGrp="1"/>
          </p:cNvSpPr>
          <p:nvPr>
            <p:ph type="body" sz="half" idx="13" hasCustomPrompt="1"/>
          </p:nvPr>
        </p:nvSpPr>
        <p:spPr>
          <a:xfrm flipH="1">
            <a:off x="6016752" y="228600"/>
            <a:ext cx="3127247" cy="369332"/>
          </a:xfrm>
        </p:spPr>
        <p:txBody>
          <a:bodyPr lIns="91440" anchor="t" anchorCtr="0">
            <a:spAutoFit/>
          </a:bodyPr>
          <a:lstStyle>
            <a:lvl1pPr marL="0" indent="0" algn="ctr" defTabSz="182880">
              <a:lnSpc>
                <a:spcPct val="100000"/>
              </a:lnSpc>
              <a:spcBef>
                <a:spcPts val="0"/>
              </a:spcBef>
              <a:buFont typeface="Arial" pitchFamily="34" charset="0"/>
              <a:buNone/>
              <a:defRPr sz="1800" b="0" cap="none" baseline="0">
                <a:solidFill>
                  <a:schemeClr val="bg1"/>
                </a:solidFill>
                <a:effectLst/>
                <a:latin typeface="+mj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Heading</a:t>
            </a:r>
          </a:p>
        </p:txBody>
      </p:sp>
      <p:sp>
        <p:nvSpPr>
          <p:cNvPr id="18" name="Text Placeholder 5"/>
          <p:cNvSpPr>
            <a:spLocks noGrp="1"/>
          </p:cNvSpPr>
          <p:nvPr>
            <p:ph type="body" sz="quarter" idx="14" hasCustomPrompt="1"/>
          </p:nvPr>
        </p:nvSpPr>
        <p:spPr>
          <a:xfrm>
            <a:off x="6428232" y="997228"/>
            <a:ext cx="2304288" cy="3154680"/>
          </a:xfrm>
        </p:spPr>
        <p:txBody>
          <a:bodyPr wrap="square" anchor="t" anchorCtr="0">
            <a:spAutoFit/>
          </a:bodyPr>
          <a:lstStyle>
            <a:lvl1pPr marL="0" indent="-182880" algn="l">
              <a:buFont typeface="Arial" pitchFamily="34" charset="0"/>
              <a:buNone/>
              <a:defRPr sz="2000" b="0" cap="none" baseline="0">
                <a:solidFill>
                  <a:schemeClr val="bg1"/>
                </a:solidFill>
              </a:defRPr>
            </a:lvl1pPr>
            <a:lvl2pPr marL="0" indent="0">
              <a:buFontTx/>
              <a:buNone/>
              <a:defRPr/>
            </a:lvl2pPr>
            <a:lvl3pPr marL="182880" indent="0">
              <a:buFontTx/>
              <a:buNone/>
              <a:defRPr/>
            </a:lvl3pPr>
            <a:lvl4pPr marL="365760" indent="0">
              <a:buFontTx/>
              <a:buNone/>
              <a:defRPr/>
            </a:lvl4pPr>
            <a:lvl5pPr marL="548640" indent="0">
              <a:buFontTx/>
              <a:buNone/>
              <a:defRPr/>
            </a:lvl5pPr>
          </a:lstStyle>
          <a:p>
            <a:pPr lvl="0"/>
            <a:r>
              <a:rPr lang="en-US" dirty="0"/>
              <a:t>Click to edit caption text</a:t>
            </a:r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4976208B-6111-490B-8CEC-FFB249DB2100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53A69090-8E7B-7D44-A048-7D36F536C68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437487" y="4726061"/>
            <a:ext cx="504434" cy="2939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1059040"/>
      </p:ext>
    </p:extLst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in Customer Success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DA38440A-BA05-294A-BE79-F1A648E2721A}"/>
              </a:ext>
            </a:extLst>
          </p:cNvPr>
          <p:cNvSpPr/>
          <p:nvPr userDrawn="1"/>
        </p:nvSpPr>
        <p:spPr>
          <a:xfrm>
            <a:off x="6510268" y="0"/>
            <a:ext cx="2633732" cy="5143500"/>
          </a:xfrm>
          <a:prstGeom prst="rect">
            <a:avLst/>
          </a:prstGeom>
          <a:gradFill>
            <a:gsLst>
              <a:gs pos="0">
                <a:srgbClr val="1D73BA">
                  <a:lumMod val="75000"/>
                  <a:lumOff val="25000"/>
                </a:srgbClr>
              </a:gs>
              <a:gs pos="100000">
                <a:srgbClr val="1D73BA"/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chemeClr val="accent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0" y="192024"/>
            <a:ext cx="6510269" cy="429768"/>
          </a:xfrm>
        </p:spPr>
        <p:txBody>
          <a:bodyPr lIns="182880" rIns="182880"/>
          <a:lstStyle>
            <a:lvl1pPr algn="ctr">
              <a:defRPr sz="2200" baseline="0">
                <a:latin typeface="+mj-lt"/>
              </a:defRPr>
            </a:lvl1pPr>
          </a:lstStyle>
          <a:p>
            <a:r>
              <a:rPr lang="en-US" dirty="0"/>
              <a:t>Click to Edit Title</a:t>
            </a:r>
          </a:p>
        </p:txBody>
      </p:sp>
      <p:sp>
        <p:nvSpPr>
          <p:cNvPr id="21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6510270" y="226814"/>
            <a:ext cx="2633730" cy="369332"/>
          </a:xfrm>
        </p:spPr>
        <p:txBody>
          <a:bodyPr wrap="square" anchor="ctr">
            <a:spAutoFit/>
          </a:bodyPr>
          <a:lstStyle>
            <a:lvl1pPr marL="0" indent="0" algn="ctr" defTabSz="182880">
              <a:lnSpc>
                <a:spcPct val="100000"/>
              </a:lnSpc>
              <a:spcBef>
                <a:spcPts val="0"/>
              </a:spcBef>
              <a:buFont typeface="Arial" pitchFamily="34" charset="0"/>
              <a:buNone/>
              <a:defRPr sz="1800" b="0" cap="none" baseline="0">
                <a:solidFill>
                  <a:schemeClr val="bg1"/>
                </a:solidFill>
                <a:effectLst/>
                <a:latin typeface="+mj-lt"/>
              </a:defRPr>
            </a:lvl1pPr>
          </a:lstStyle>
          <a:p>
            <a:pPr lvl="0"/>
            <a:r>
              <a:rPr lang="en-US" dirty="0"/>
              <a:t>Click to Edit Industry</a:t>
            </a:r>
          </a:p>
        </p:txBody>
      </p:sp>
      <p:sp>
        <p:nvSpPr>
          <p:cNvPr id="5" name="Content Placeholder 3"/>
          <p:cNvSpPr>
            <a:spLocks noGrp="1"/>
          </p:cNvSpPr>
          <p:nvPr>
            <p:ph sz="quarter" idx="15" hasCustomPrompt="1"/>
          </p:nvPr>
        </p:nvSpPr>
        <p:spPr>
          <a:xfrm>
            <a:off x="0" y="643515"/>
            <a:ext cx="6510270" cy="3977640"/>
          </a:xfrm>
        </p:spPr>
        <p:txBody>
          <a:bodyPr wrap="square" lIns="365760" rIns="274320" anchor="t">
            <a:normAutofit/>
          </a:bodyPr>
          <a:lstStyle>
            <a:lvl1pPr>
              <a:defRPr sz="2000" baseline="0">
                <a:latin typeface="+mn-lt"/>
              </a:defRPr>
            </a:lvl1pPr>
            <a:lvl2pPr>
              <a:defRPr baseline="0">
                <a:latin typeface="+mn-lt"/>
              </a:defRPr>
            </a:lvl2pPr>
            <a:lvl3pPr>
              <a:defRPr baseline="0">
                <a:latin typeface="+mn-lt"/>
              </a:defRPr>
            </a:lvl3pPr>
            <a:lvl4pPr>
              <a:defRPr baseline="0">
                <a:latin typeface="+mj-lt"/>
              </a:defRPr>
            </a:lvl4pPr>
            <a:lvl5pPr>
              <a:defRPr baseline="0">
                <a:latin typeface="+mj-lt"/>
              </a:defRPr>
            </a:lvl5pPr>
          </a:lstStyle>
          <a:p>
            <a:pPr lvl="0"/>
            <a:r>
              <a:rPr lang="en-US" dirty="0"/>
              <a:t>Click to add text or click an icon to add other content types.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18" name="Text Placeholder 4"/>
          <p:cNvSpPr>
            <a:spLocks noGrp="1"/>
          </p:cNvSpPr>
          <p:nvPr>
            <p:ph type="body" sz="quarter" idx="14" hasCustomPrompt="1"/>
          </p:nvPr>
        </p:nvSpPr>
        <p:spPr>
          <a:xfrm>
            <a:off x="6602878" y="776288"/>
            <a:ext cx="2448000" cy="1869230"/>
          </a:xfrm>
        </p:spPr>
        <p:txBody>
          <a:bodyPr wrap="square" anchor="t">
            <a:spAutoFit/>
          </a:bodyPr>
          <a:lstStyle>
            <a:lvl1pPr marL="0" indent="-182880">
              <a:lnSpc>
                <a:spcPct val="85000"/>
              </a:lnSpc>
              <a:buFont typeface="Arial" pitchFamily="34" charset="0"/>
              <a:buNone/>
              <a:defRPr sz="1600" b="0" cap="none" baseline="0">
                <a:solidFill>
                  <a:schemeClr val="bg1"/>
                </a:solidFill>
              </a:defRPr>
            </a:lvl1pPr>
            <a:lvl2pPr marL="0" indent="0">
              <a:buFontTx/>
              <a:buNone/>
              <a:defRPr/>
            </a:lvl2pPr>
            <a:lvl3pPr marL="182880" indent="0">
              <a:buFontTx/>
              <a:buNone/>
              <a:defRPr/>
            </a:lvl3pPr>
            <a:lvl4pPr marL="365760" indent="0">
              <a:buFontTx/>
              <a:buNone/>
              <a:defRPr/>
            </a:lvl4pPr>
            <a:lvl5pPr marL="548640" indent="0">
              <a:buFontTx/>
              <a:buNone/>
              <a:defRPr/>
            </a:lvl5pPr>
          </a:lstStyle>
          <a:p>
            <a:pPr lvl="0"/>
            <a:r>
              <a:rPr lang="en-US" dirty="0"/>
              <a:t>“Add a customer win quote here regarding “Expected Results” and/or how the organization has been using SAS in the past.</a:t>
            </a:r>
          </a:p>
          <a:p>
            <a:pPr lvl="0"/>
            <a:r>
              <a:rPr lang="en-US" dirty="0"/>
              <a:t>If the name and title are unavailable, add the company name only.”</a:t>
            </a:r>
          </a:p>
        </p:txBody>
      </p:sp>
      <p:sp>
        <p:nvSpPr>
          <p:cNvPr id="4" name="Text Placeholder 5"/>
          <p:cNvSpPr>
            <a:spLocks noGrp="1"/>
          </p:cNvSpPr>
          <p:nvPr>
            <p:ph type="body" sz="quarter" idx="16" hasCustomPrompt="1"/>
          </p:nvPr>
        </p:nvSpPr>
        <p:spPr>
          <a:xfrm>
            <a:off x="6598393" y="3649609"/>
            <a:ext cx="2450592" cy="286232"/>
          </a:xfrm>
        </p:spPr>
        <p:txBody>
          <a:bodyPr anchor="b" anchorCtr="0">
            <a:spAutoFit/>
          </a:bodyPr>
          <a:lstStyle>
            <a:lvl1pPr marL="0" indent="0" algn="l">
              <a:lnSpc>
                <a:spcPct val="85000"/>
              </a:lnSpc>
              <a:buNone/>
              <a:defRPr sz="1400" b="0">
                <a:solidFill>
                  <a:schemeClr val="bg1"/>
                </a:solidFill>
                <a:effectLst/>
                <a:latin typeface="+mn-lt"/>
              </a:defRPr>
            </a:lvl1pPr>
          </a:lstStyle>
          <a:p>
            <a:pPr lvl="0"/>
            <a:r>
              <a:rPr lang="en-US" dirty="0"/>
              <a:t>Spokesperson’s Name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7" hasCustomPrompt="1"/>
          </p:nvPr>
        </p:nvSpPr>
        <p:spPr>
          <a:xfrm>
            <a:off x="6598393" y="3941854"/>
            <a:ext cx="2450592" cy="258532"/>
          </a:xfrm>
        </p:spPr>
        <p:txBody>
          <a:bodyPr wrap="square" anchor="t">
            <a:spAutoFit/>
          </a:bodyPr>
          <a:lstStyle>
            <a:lvl1pPr marL="182880" indent="0" algn="l">
              <a:lnSpc>
                <a:spcPct val="85000"/>
              </a:lnSpc>
              <a:buNone/>
              <a:defRPr sz="1200">
                <a:solidFill>
                  <a:schemeClr val="bg1">
                    <a:lumMod val="85000"/>
                  </a:schemeClr>
                </a:solidFill>
                <a:effectLst/>
              </a:defRPr>
            </a:lvl1pPr>
          </a:lstStyle>
          <a:p>
            <a:pPr lvl="0"/>
            <a:r>
              <a:rPr lang="en-US" dirty="0"/>
              <a:t>Spokesperson’s Job Title</a:t>
            </a:r>
          </a:p>
        </p:txBody>
      </p:sp>
      <p:sp>
        <p:nvSpPr>
          <p:cNvPr id="11" name="Text Placeholder 7"/>
          <p:cNvSpPr>
            <a:spLocks noGrp="1"/>
          </p:cNvSpPr>
          <p:nvPr>
            <p:ph type="body" sz="half" idx="13" hasCustomPrompt="1"/>
          </p:nvPr>
        </p:nvSpPr>
        <p:spPr>
          <a:xfrm flipH="1">
            <a:off x="-2" y="4620985"/>
            <a:ext cx="6510270" cy="276999"/>
          </a:xfrm>
        </p:spPr>
        <p:txBody>
          <a:bodyPr wrap="square" lIns="182880" rIns="182880" anchor="b">
            <a:noAutofit/>
          </a:bodyPr>
          <a:lstStyle>
            <a:lvl1pPr marL="0" indent="0" algn="ctr">
              <a:lnSpc>
                <a:spcPct val="100000"/>
              </a:lnSpc>
              <a:buFont typeface="Arial" pitchFamily="34" charset="0"/>
              <a:buNone/>
              <a:defRPr sz="1200" b="0" cap="none" baseline="0">
                <a:solidFill>
                  <a:schemeClr val="accent1"/>
                </a:solidFill>
                <a:effectLst/>
                <a:latin typeface="+mj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Customer Validation Slide – For One-to-One Use Only - NO EXTERNAL DISTRIBUTION</a:t>
            </a:r>
          </a:p>
        </p:txBody>
      </p:sp>
      <p:sp>
        <p:nvSpPr>
          <p:cNvPr id="3" name="Slide Number Placeholder 8"/>
          <p:cNvSpPr>
            <a:spLocks noGrp="1"/>
          </p:cNvSpPr>
          <p:nvPr>
            <p:ph type="sldNum" sz="quarter" idx="18"/>
          </p:nvPr>
        </p:nvSpPr>
        <p:spPr>
          <a:xfrm>
            <a:off x="0" y="4912668"/>
            <a:ext cx="914400" cy="230832"/>
          </a:xfrm>
        </p:spPr>
        <p:txBody>
          <a:bodyPr/>
          <a:lstStyle>
            <a:lvl1pPr algn="l">
              <a:defRPr/>
            </a:lvl1pPr>
          </a:lstStyle>
          <a:p>
            <a:fld id="{4976208B-6111-490B-8CEC-FFB249DB2100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3D4AF1A7-A491-354E-AD56-6884BC1B9CD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437487" y="4726061"/>
            <a:ext cx="504434" cy="2939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1037099"/>
      </p:ext>
    </p:extLst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Placeholder 1"/>
          <p:cNvSpPr>
            <a:spLocks noGrp="1"/>
          </p:cNvSpPr>
          <p:nvPr>
            <p:ph type="title"/>
          </p:nvPr>
        </p:nvSpPr>
        <p:spPr>
          <a:xfrm>
            <a:off x="626364" y="192024"/>
            <a:ext cx="7891272" cy="457200"/>
          </a:xfrm>
          <a:prstGeom prst="rect">
            <a:avLst/>
          </a:prstGeom>
        </p:spPr>
        <p:txBody>
          <a:bodyPr vert="horz" wrap="square" lIns="91440" tIns="45720" rIns="91440" bIns="45720" rtlCol="0" anchor="ctr" anchorCtr="0">
            <a:noAutofit/>
          </a:bodyPr>
          <a:lstStyle/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6364" y="1014984"/>
            <a:ext cx="7891272" cy="3639312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/>
          <a:p>
            <a:pPr lvl="0"/>
            <a:r>
              <a:rPr lang="en-US" dirty="0"/>
              <a:t>Click to add text or click an icon to add other content types.	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4114800" y="4754880"/>
            <a:ext cx="914400" cy="230832"/>
          </a:xfrm>
          <a:prstGeom prst="rect">
            <a:avLst/>
          </a:prstGeom>
        </p:spPr>
        <p:txBody>
          <a:bodyPr vert="horz" lIns="91440" tIns="45720" rIns="91440" bIns="45720" rtlCol="0" anchor="b">
            <a:spAutoFit/>
          </a:bodyPr>
          <a:lstStyle>
            <a:lvl1pPr algn="ctr" defTabSz="182880">
              <a:defRPr sz="9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4976208B-6111-490B-8CEC-FFB249DB210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extBox 4"/>
          <p:cNvSpPr txBox="1"/>
          <p:nvPr/>
        </p:nvSpPr>
        <p:spPr>
          <a:xfrm>
            <a:off x="3310128" y="4941552"/>
            <a:ext cx="2514600" cy="169277"/>
          </a:xfrm>
          <a:prstGeom prst="rect">
            <a:avLst/>
          </a:prstGeom>
          <a:noFill/>
        </p:spPr>
        <p:txBody>
          <a:bodyPr wrap="square" anchor="b" anchorCtr="0">
            <a:spAutoFit/>
          </a:bodyPr>
          <a:lstStyle/>
          <a:p>
            <a:pPr marL="0" marR="0" lvl="0" indent="0" algn="ctr" defTabSz="27432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00" b="0" i="0" u="none" strike="noStrike" kern="300" cap="none" spc="50" normalizeH="0" baseline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+mn-lt"/>
                <a:ea typeface="Calibri" charset="0"/>
                <a:cs typeface="Arial" panose="020B0604020202020204" pitchFamily="34" charset="0"/>
              </a:rPr>
              <a:t>Copyright © SAS Institute Inc. All rights reserved.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5F2D94A2-97DB-B74E-991F-496A36665838}"/>
              </a:ext>
            </a:extLst>
          </p:cNvPr>
          <p:cNvPicPr>
            <a:picLocks noChangeAspect="1"/>
          </p:cNvPicPr>
          <p:nvPr userDrawn="1"/>
        </p:nvPicPr>
        <p:blipFill>
          <a:blip r:embed="rId16"/>
          <a:stretch>
            <a:fillRect/>
          </a:stretch>
        </p:blipFill>
        <p:spPr>
          <a:xfrm>
            <a:off x="8454149" y="4742759"/>
            <a:ext cx="470862" cy="2744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47444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26" r:id="rId1"/>
    <p:sldLayoutId id="2147483927" r:id="rId2"/>
    <p:sldLayoutId id="2147483928" r:id="rId3"/>
    <p:sldLayoutId id="2147483929" r:id="rId4"/>
    <p:sldLayoutId id="2147483930" r:id="rId5"/>
    <p:sldLayoutId id="2147483964" r:id="rId6"/>
    <p:sldLayoutId id="2147483932" r:id="rId7"/>
    <p:sldLayoutId id="2147483933" r:id="rId8"/>
    <p:sldLayoutId id="2147483962" r:id="rId9"/>
    <p:sldLayoutId id="2147483939" r:id="rId10"/>
    <p:sldLayoutId id="2147483935" r:id="rId11"/>
    <p:sldLayoutId id="2147483941" r:id="rId12"/>
    <p:sldLayoutId id="2147483942" r:id="rId13"/>
    <p:sldLayoutId id="2147483965" r:id="rId14"/>
  </p:sldLayoutIdLst>
  <p:transition>
    <p:fade/>
  </p:transition>
  <p:hf sldNum="0" hdr="0" ftr="0" dt="0"/>
  <p:txStyles>
    <p:titleStyle>
      <a:lvl1pPr algn="ctr" defTabSz="182880" rtl="0" eaLnBrk="1" latinLnBrk="0" hangingPunct="1">
        <a:spcBef>
          <a:spcPct val="0"/>
        </a:spcBef>
        <a:buNone/>
        <a:defRPr lang="en-US" sz="2800" kern="1200" cap="none" baseline="0" dirty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365760" rtl="0" eaLnBrk="1" latinLnBrk="0" hangingPunct="1">
        <a:lnSpc>
          <a:spcPct val="85000"/>
        </a:lnSpc>
        <a:spcBef>
          <a:spcPts val="800"/>
        </a:spcBef>
        <a:spcAft>
          <a:spcPts val="0"/>
        </a:spcAft>
        <a:buClr>
          <a:schemeClr val="accent1"/>
        </a:buClr>
        <a:buSzPct val="80000"/>
        <a:buFont typeface="Arial" pitchFamily="34" charset="0"/>
        <a:buChar char="•"/>
        <a:defRPr sz="2000" b="0" kern="1200" cap="none" baseline="0">
          <a:solidFill>
            <a:schemeClr val="tx2"/>
          </a:solidFill>
          <a:latin typeface="+mn-lt"/>
          <a:ea typeface="+mn-ea"/>
          <a:cs typeface="+mn-cs"/>
        </a:defRPr>
      </a:lvl1pPr>
      <a:lvl2pPr marL="365760" indent="-182880" algn="l" defTabSz="365760" rtl="0" eaLnBrk="1" latinLnBrk="0" hangingPunct="1">
        <a:lnSpc>
          <a:spcPct val="85000"/>
        </a:lnSpc>
        <a:spcBef>
          <a:spcPts val="800"/>
        </a:spcBef>
        <a:spcAft>
          <a:spcPts val="0"/>
        </a:spcAft>
        <a:buClr>
          <a:schemeClr val="tx1">
            <a:lumMod val="65000"/>
            <a:lumOff val="35000"/>
          </a:schemeClr>
        </a:buClr>
        <a:buSzPct val="80000"/>
        <a:buFont typeface="Arial" pitchFamily="34" charset="0"/>
        <a:buChar char="•"/>
        <a:tabLst/>
        <a:defRPr sz="18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548640" indent="-182880" algn="l" defTabSz="365760" rtl="0" eaLnBrk="1" latinLnBrk="0" hangingPunct="1">
        <a:lnSpc>
          <a:spcPct val="85000"/>
        </a:lnSpc>
        <a:spcBef>
          <a:spcPts val="800"/>
        </a:spcBef>
        <a:spcAft>
          <a:spcPts val="0"/>
        </a:spcAft>
        <a:buClr>
          <a:schemeClr val="tx1">
            <a:lumMod val="65000"/>
            <a:lumOff val="35000"/>
          </a:schemeClr>
        </a:buClr>
        <a:buSzPct val="100000"/>
        <a:buFont typeface="Calibri" panose="020F0502020204030204" pitchFamily="34" charset="0"/>
        <a:buChar char="-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731520" indent="-182880" algn="l" defTabSz="365760" rtl="0" eaLnBrk="1" latinLnBrk="0" hangingPunct="1">
        <a:lnSpc>
          <a:spcPct val="120000"/>
        </a:lnSpc>
        <a:spcBef>
          <a:spcPts val="0"/>
        </a:spcBef>
        <a:buClr>
          <a:schemeClr val="tx1">
            <a:lumMod val="65000"/>
            <a:lumOff val="35000"/>
          </a:schemeClr>
        </a:buClr>
        <a:buSzPct val="100000"/>
        <a:buFont typeface="Calibri" panose="020F0502020204030204" pitchFamily="34" charset="0"/>
        <a:buChar char="-"/>
        <a:defRPr sz="12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914400" indent="-182880" algn="l" defTabSz="365760" rtl="0" eaLnBrk="1" latinLnBrk="0" hangingPunct="1">
        <a:lnSpc>
          <a:spcPct val="120000"/>
        </a:lnSpc>
        <a:spcBef>
          <a:spcPts val="0"/>
        </a:spcBef>
        <a:buClr>
          <a:schemeClr val="tx1">
            <a:lumMod val="65000"/>
            <a:lumOff val="35000"/>
          </a:schemeClr>
        </a:buClr>
        <a:buSzPct val="100000"/>
        <a:buFont typeface="Calibri" panose="020F0502020204030204" pitchFamily="34" charset="0"/>
        <a:buChar char="-"/>
        <a:defRPr sz="10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1097280" indent="-182880" algn="l" defTabSz="3657600" rtl="0" eaLnBrk="1" latinLnBrk="0" hangingPunct="1">
        <a:lnSpc>
          <a:spcPct val="120000"/>
        </a:lnSpc>
        <a:spcBef>
          <a:spcPts val="0"/>
        </a:spcBef>
        <a:buClr>
          <a:schemeClr val="accent1"/>
        </a:buClr>
        <a:buSzPct val="80000"/>
        <a:buFont typeface="Arial" pitchFamily="34" charset="0"/>
        <a:buChar char="•"/>
        <a:defRPr sz="1000" kern="1200">
          <a:solidFill>
            <a:schemeClr val="tx2"/>
          </a:solidFill>
          <a:latin typeface="+mn-lt"/>
          <a:ea typeface="+mn-ea"/>
          <a:cs typeface="+mn-cs"/>
        </a:defRPr>
      </a:lvl6pPr>
      <a:lvl7pPr marL="1280160" indent="-182880" algn="l" defTabSz="3657600" rtl="0" eaLnBrk="1" latinLnBrk="0" hangingPunct="1">
        <a:lnSpc>
          <a:spcPct val="120000"/>
        </a:lnSpc>
        <a:spcBef>
          <a:spcPts val="0"/>
        </a:spcBef>
        <a:buClr>
          <a:schemeClr val="accent1"/>
        </a:buClr>
        <a:buSzPct val="80000"/>
        <a:buFont typeface="Arial" pitchFamily="34" charset="0"/>
        <a:buChar char="•"/>
        <a:defRPr sz="1000" kern="1200">
          <a:solidFill>
            <a:schemeClr val="tx2"/>
          </a:solidFill>
          <a:latin typeface="+mn-lt"/>
          <a:ea typeface="+mn-ea"/>
          <a:cs typeface="+mn-cs"/>
        </a:defRPr>
      </a:lvl7pPr>
      <a:lvl8pPr marL="1463040" indent="-182880" algn="l" defTabSz="914400" rtl="0" eaLnBrk="1" latinLnBrk="0" hangingPunct="1">
        <a:lnSpc>
          <a:spcPct val="120000"/>
        </a:lnSpc>
        <a:spcBef>
          <a:spcPts val="0"/>
        </a:spcBef>
        <a:buClr>
          <a:schemeClr val="accent1"/>
        </a:buClr>
        <a:buSzPct val="80000"/>
        <a:buFont typeface="Arial" pitchFamily="34" charset="0"/>
        <a:buChar char="•"/>
        <a:defRPr sz="1000" kern="1200">
          <a:solidFill>
            <a:schemeClr val="tx2"/>
          </a:solidFill>
          <a:latin typeface="+mn-lt"/>
          <a:ea typeface="+mn-ea"/>
          <a:cs typeface="+mn-cs"/>
        </a:defRPr>
      </a:lvl8pPr>
      <a:lvl9pPr marL="1645920" indent="-182880" algn="l" defTabSz="365760" rtl="0" eaLnBrk="1" latinLnBrk="0" hangingPunct="1">
        <a:lnSpc>
          <a:spcPct val="120000"/>
        </a:lnSpc>
        <a:spcBef>
          <a:spcPts val="0"/>
        </a:spcBef>
        <a:buClr>
          <a:schemeClr val="accent1"/>
        </a:buClr>
        <a:buSzPct val="80000"/>
        <a:buFont typeface="Arial" pitchFamily="34" charset="0"/>
        <a:buChar char="•"/>
        <a:defRPr sz="10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en.wikipedia.org/wiki/Mercedes-Benz" TargetMode="External"/><Relationship Id="rId2" Type="http://schemas.openxmlformats.org/officeDocument/2006/relationships/hyperlink" Target="https://en.wikipedia.org/wiki/Internal_combustion_engine" TargetMode="Externa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5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9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hyperlink" Target="https://aiche.onlinelibrary.wiley.com/doi/abs/10.1002/aic.690400509" TargetMode="Externa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1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4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slideLayout" Target="../slideLayouts/slideLayout14.xml"/><Relationship Id="rId7" Type="http://schemas.openxmlformats.org/officeDocument/2006/relationships/hyperlink" Target="https://public.jmp.com/packages/MDMCC-Test/js-p/wy3SMRwX4x10_mVxtwm2V" TargetMode="Externa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6" Type="http://schemas.microsoft.com/office/2007/relationships/hdphoto" Target="../media/hdphoto1.wdp"/><Relationship Id="rId5" Type="http://schemas.openxmlformats.org/officeDocument/2006/relationships/image" Target="../media/image12.png"/><Relationship Id="rId10" Type="http://schemas.openxmlformats.org/officeDocument/2006/relationships/image" Target="../media/image15.png"/><Relationship Id="rId4" Type="http://schemas.openxmlformats.org/officeDocument/2006/relationships/notesSlide" Target="../notesSlides/notesSlide10.xml"/><Relationship Id="rId9" Type="http://schemas.openxmlformats.org/officeDocument/2006/relationships/image" Target="../media/image14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mailto:Laura.Lancaster@jmp.com" TargetMode="External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5.xml"/><Relationship Id="rId5" Type="http://schemas.openxmlformats.org/officeDocument/2006/relationships/hyperlink" Target="mailto:Jiangeng.Ding@jmp.com" TargetMode="External"/><Relationship Id="rId4" Type="http://schemas.openxmlformats.org/officeDocument/2006/relationships/hyperlink" Target="mailto:Annie.Zangi@jmp.com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2144" y="1306606"/>
            <a:ext cx="6611112" cy="1077218"/>
          </a:xfrm>
        </p:spPr>
        <p:txBody>
          <a:bodyPr/>
          <a:lstStyle/>
          <a:p>
            <a:r>
              <a:rPr lang="en-US" dirty="0"/>
              <a:t>Recent Developments in JMP Quality and SPC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JMP Discovery 2019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FBE94A8-E8E1-4E80-8562-F9471DF1478C}"/>
              </a:ext>
            </a:extLst>
          </p:cNvPr>
          <p:cNvSpPr txBox="1"/>
          <p:nvPr/>
        </p:nvSpPr>
        <p:spPr>
          <a:xfrm>
            <a:off x="3593306" y="3461042"/>
            <a:ext cx="195738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Laura Lancaster</a:t>
            </a:r>
          </a:p>
          <a:p>
            <a:pPr algn="ctr"/>
            <a:r>
              <a:rPr lang="en-US" dirty="0">
                <a:solidFill>
                  <a:schemeClr val="bg1"/>
                </a:solidFill>
              </a:rPr>
              <a:t>Annie Zangi</a:t>
            </a:r>
          </a:p>
          <a:p>
            <a:pPr algn="ctr"/>
            <a:r>
              <a:rPr lang="en-US" dirty="0">
                <a:solidFill>
                  <a:schemeClr val="bg1"/>
                </a:solidFill>
              </a:rPr>
              <a:t>Jianfeng Ding</a:t>
            </a:r>
          </a:p>
        </p:txBody>
      </p:sp>
    </p:spTree>
    <p:extLst>
      <p:ext uri="{BB962C8B-B14F-4D97-AF65-F5344CB8AC3E}">
        <p14:creationId xmlns:p14="http://schemas.microsoft.com/office/powerpoint/2010/main" val="2057666385"/>
      </p:ext>
    </p:extLst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811B78-C743-465C-B50C-F07A4E76BB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1E7FFD8-5EDF-46E5-B6C7-4C3AB62B6A64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D54FE11-A523-4512-981A-78171E1CB7F3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n-US" sz="2800" dirty="0"/>
          </a:p>
          <a:p>
            <a:pPr marL="0" indent="0">
              <a:buNone/>
            </a:pPr>
            <a:r>
              <a:rPr lang="en-US" sz="2800" dirty="0"/>
              <a:t>Traditional Shewhart charts are well established in detecting sudden spikes and large shifts (3 sigma or greater) in the process.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F03983A-99F0-4A60-89CF-CE7DEE9173C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0720754"/>
      </p:ext>
    </p:extLst>
  </p:cSld>
  <p:clrMapOvr>
    <a:masterClrMapping/>
  </p:clrMapOvr>
  <p:transition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811B78-C743-465C-B50C-F07A4E76BB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1E7FFD8-5EDF-46E5-B6C7-4C3AB62B6A64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D54FE11-A523-4512-981A-78171E1CB7F3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n-US" sz="2800" dirty="0"/>
          </a:p>
          <a:p>
            <a:pPr marL="0" indent="0">
              <a:buNone/>
            </a:pPr>
            <a:r>
              <a:rPr lang="en-US" sz="2800" dirty="0"/>
              <a:t>What if we want to detect a small shift, or small gradual drift in the process mean?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F03983A-99F0-4A60-89CF-CE7DEE9173C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3275037"/>
      </p:ext>
    </p:extLst>
  </p:cSld>
  <p:clrMapOvr>
    <a:masterClrMapping/>
  </p:clrMapOvr>
  <p:transition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E07058-1488-544E-BE2A-9170627E46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CUSUM Control Chart DEMO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F17338-9F64-4641-90B4-079C4F7A0FC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0" y="2383824"/>
            <a:ext cx="9144000" cy="617861"/>
          </a:xfrm>
        </p:spPr>
        <p:txBody>
          <a:bodyPr/>
          <a:lstStyle/>
          <a:p>
            <a:r>
              <a:rPr lang="en-US" dirty="0"/>
              <a:t>Notice that while sitting in I-40 traffic, </a:t>
            </a:r>
            <a:r>
              <a:rPr lang="en-US"/>
              <a:t>temp gauge </a:t>
            </a:r>
            <a:r>
              <a:rPr lang="en-US" dirty="0"/>
              <a:t>is continuing to rise. I suspect my car’s cooling system isn’t working right…</a:t>
            </a:r>
          </a:p>
        </p:txBody>
      </p:sp>
    </p:spTree>
    <p:extLst>
      <p:ext uri="{BB962C8B-B14F-4D97-AF65-F5344CB8AC3E}">
        <p14:creationId xmlns:p14="http://schemas.microsoft.com/office/powerpoint/2010/main" val="2957631874"/>
      </p:ext>
    </p:extLst>
  </p:cSld>
  <p:clrMapOvr>
    <a:masterClrMapping/>
  </p:clrMapOvr>
  <p:transition>
    <p:fad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DA396E-C56E-4F66-844F-2E3F4E20F8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49802" y="669798"/>
            <a:ext cx="3945636" cy="4572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9AFB558-0109-44B6-950C-BF90D3FD7A3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141991" y="4463894"/>
            <a:ext cx="6545776" cy="392141"/>
          </a:xfrm>
        </p:spPr>
        <p:txBody>
          <a:bodyPr/>
          <a:lstStyle/>
          <a:p>
            <a:r>
              <a:rPr lang="en-US" dirty="0"/>
              <a:t>A V6 </a:t>
            </a:r>
            <a:r>
              <a:rPr lang="en-US" dirty="0">
                <a:hlinkClick r:id="rId2" tooltip="Internal combustion engine"/>
              </a:rPr>
              <a:t>internal combustion engine</a:t>
            </a:r>
            <a:r>
              <a:rPr lang="en-US" dirty="0"/>
              <a:t> from a </a:t>
            </a:r>
            <a:r>
              <a:rPr lang="en-US" dirty="0">
                <a:hlinkClick r:id="rId3" tooltip="Mercedes-Benz"/>
              </a:rPr>
              <a:t>Mercedes-Benz</a:t>
            </a:r>
            <a:endParaRPr lang="en-US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B3198B92-15ED-4B67-8F38-74B94E7EEA23}"/>
              </a:ext>
            </a:extLst>
          </p:cNvPr>
          <p:cNvSpPr>
            <a:spLocks noGrp="1"/>
          </p:cNvSpPr>
          <p:nvPr>
            <p:ph sz="quarter" idx="15"/>
          </p:nvPr>
        </p:nvSpPr>
        <p:spPr>
          <a:xfrm>
            <a:off x="4634121" y="1014984"/>
            <a:ext cx="1852404" cy="2056829"/>
          </a:xfrm>
        </p:spPr>
        <p:txBody>
          <a:bodyPr/>
          <a:lstStyle/>
          <a:p>
            <a:pPr marL="0" indent="0">
              <a:buNone/>
            </a:pPr>
            <a:endParaRPr lang="en-US" dirty="0"/>
          </a:p>
        </p:txBody>
      </p:sp>
      <p:pic>
        <p:nvPicPr>
          <p:cNvPr id="1026" name="Picture 2" descr="https://upload.wikimedia.org/wikipedia/commons/thumb/1/1b/Mercedes_V6_DTM_Rennmotor_1996.jpg/800px-Mercedes_V6_DTM_Rennmotor_1996.jpg">
            <a:extLst>
              <a:ext uri="{FF2B5EF4-FFF2-40B4-BE49-F238E27FC236}">
                <a16:creationId xmlns:a16="http://schemas.microsoft.com/office/drawing/2014/main" id="{FFAB319E-C481-4053-A77B-2F9C766AB996}"/>
              </a:ext>
            </a:extLst>
          </p:cNvPr>
          <p:cNvPicPr>
            <a:picLocks noGrp="1" noChangeAspect="1" noChangeArrowheads="1"/>
          </p:cNvPicPr>
          <p:nvPr>
            <p:ph sz="quarter" idx="4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7473" y="287465"/>
            <a:ext cx="6530294" cy="39666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23559970"/>
      </p:ext>
    </p:extLst>
  </p:cSld>
  <p:clrMapOvr>
    <a:masterClrMapping/>
  </p:clrMapOvr>
  <p:transition>
    <p:fad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811B78-C743-465C-B50C-F07A4E76BB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Manual says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1E7FFD8-5EDF-46E5-B6C7-4C3AB62B6A64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127248" y="577192"/>
            <a:ext cx="6016752" cy="775753"/>
          </a:xfrm>
        </p:spPr>
        <p:txBody>
          <a:bodyPr/>
          <a:lstStyle/>
          <a:p>
            <a:r>
              <a:rPr lang="en-US" sz="2400" dirty="0"/>
              <a:t>Normal engine operating conditions: </a:t>
            </a:r>
          </a:p>
          <a:p>
            <a:r>
              <a:rPr lang="en-US" sz="2400" dirty="0"/>
              <a:t>100C +/- 10 </a:t>
            </a:r>
          </a:p>
          <a:p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D54FE11-A523-4512-981A-78171E1CB7F3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3127248" y="1352945"/>
            <a:ext cx="6016752" cy="3790555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sz="2800" dirty="0"/>
          </a:p>
          <a:p>
            <a:pPr marL="0" indent="0">
              <a:buNone/>
            </a:pPr>
            <a:r>
              <a:rPr lang="en-US" dirty="0"/>
              <a:t>Which means, </a:t>
            </a:r>
          </a:p>
          <a:p>
            <a:pPr marL="0" indent="0">
              <a:buNone/>
            </a:pPr>
            <a:r>
              <a:rPr lang="en-US" sz="2800" dirty="0"/>
              <a:t>Target: 100 C</a:t>
            </a:r>
          </a:p>
          <a:p>
            <a:pPr marL="0" indent="0">
              <a:buNone/>
            </a:pPr>
            <a:endParaRPr lang="en-US" sz="2800" dirty="0"/>
          </a:p>
          <a:p>
            <a:pPr marL="0" indent="0">
              <a:buNone/>
            </a:pPr>
            <a:r>
              <a:rPr lang="en-US" sz="2800" dirty="0"/>
              <a:t>Sigma: 10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F03983A-99F0-4A60-89CF-CE7DEE9173C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11480" y="996694"/>
            <a:ext cx="2304288" cy="356251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3309971"/>
      </p:ext>
    </p:extLst>
  </p:cSld>
  <p:clrMapOvr>
    <a:masterClrMapping/>
  </p:clrMapOvr>
  <p:transition>
    <p:fad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811B78-C743-465C-B50C-F07A4E76BB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Points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1E7FFD8-5EDF-46E5-B6C7-4C3AB62B6A64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Formulas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D54FE11-A523-4512-981A-78171E1CB7F3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n-US" sz="2800" dirty="0"/>
          </a:p>
          <a:p>
            <a:pPr marL="0" indent="0">
              <a:buNone/>
            </a:pPr>
            <a:r>
              <a:rPr lang="en-US" dirty="0"/>
              <a:t>The points plotted (Woodall &amp; Adams, 1993),  are</a:t>
            </a:r>
          </a:p>
          <a:p>
            <a:pPr marL="0" indent="0">
              <a:buNone/>
            </a:pPr>
            <a:r>
              <a:rPr lang="en-US" dirty="0"/>
              <a:t>
  C+[i] = max[0, (xi - Target) - K + C+[i-1]]</a:t>
            </a:r>
          </a:p>
          <a:p>
            <a:pPr marL="0" indent="0">
              <a:buNone/>
            </a:pPr>
            <a:r>
              <a:rPr lang="en-US" dirty="0"/>
              <a:t>
  C-[i] = min[0, (xi - Target) + K + C-[i-1]]</a:t>
            </a:r>
          </a:p>
          <a:p>
            <a:pPr marL="0" indent="0">
              <a:buNone/>
            </a:pPr>
            <a:r>
              <a:rPr lang="en-US" dirty="0"/>
              <a:t>
where (xi - Target) is standardized by sigma.</a:t>
            </a:r>
            <a:endParaRPr lang="en-US" sz="2800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F03983A-99F0-4A60-89CF-CE7DEE9173C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7242068"/>
      </p:ext>
    </p:extLst>
  </p:cSld>
  <p:clrMapOvr>
    <a:masterClrMapping/>
  </p:clrMapOvr>
  <p:transition>
    <p:fad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065A20DB-A443-4430-BF19-F3777FACE9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627985"/>
            <a:ext cx="9144000" cy="1569660"/>
          </a:xfrm>
        </p:spPr>
        <p:txBody>
          <a:bodyPr/>
          <a:lstStyle/>
          <a:p>
            <a:r>
              <a:rPr lang="en-US" dirty="0"/>
              <a:t>The Average Run Length (or ARL) is the average number of runs we can expect before seeing an out-of-control signal.</a:t>
            </a:r>
          </a:p>
        </p:txBody>
      </p:sp>
    </p:spTree>
    <p:extLst>
      <p:ext uri="{BB962C8B-B14F-4D97-AF65-F5344CB8AC3E}">
        <p14:creationId xmlns:p14="http://schemas.microsoft.com/office/powerpoint/2010/main" val="143527744"/>
      </p:ext>
    </p:extLst>
  </p:cSld>
  <p:clrMapOvr>
    <a:masterClrMapping/>
  </p:clrMapOvr>
  <p:transition>
    <p:fad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DE6392C8-BDB9-46B0-A89B-92EDFD492CC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4675" y="429906"/>
            <a:ext cx="5068096" cy="4517409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object 3">
            <a:extLst>
              <a:ext uri="{FF2B5EF4-FFF2-40B4-BE49-F238E27FC236}">
                <a16:creationId xmlns:a16="http://schemas.microsoft.com/office/drawing/2014/main" id="{8F8B7CED-7AC1-4512-B9DF-ABE5F3C4BBF4}"/>
              </a:ext>
            </a:extLst>
          </p:cNvPr>
          <p:cNvSpPr txBox="1">
            <a:spLocks/>
          </p:cNvSpPr>
          <p:nvPr/>
        </p:nvSpPr>
        <p:spPr>
          <a:xfrm>
            <a:off x="197897" y="3913686"/>
            <a:ext cx="2765559" cy="1015663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>
            <a:lvl1pPr marL="0" indent="-182880" algn="l" defTabSz="365760" rtl="0" eaLnBrk="1" latinLnBrk="0" hangingPunct="1">
              <a:lnSpc>
                <a:spcPct val="85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Arial" pitchFamily="34" charset="0"/>
              <a:buNone/>
              <a:defRPr sz="2000" b="0" kern="1200" cap="none" baseline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defRPr>
            </a:lvl1pPr>
            <a:lvl2pPr marL="365760" indent="-182880" algn="l" defTabSz="365760" rtl="0" eaLnBrk="1" latinLnBrk="0" hangingPunct="1">
              <a:lnSpc>
                <a:spcPct val="85000"/>
              </a:lnSpc>
              <a:spcBef>
                <a:spcPts val="800"/>
              </a:spcBef>
              <a:spcAft>
                <a:spcPts val="0"/>
              </a:spcAft>
              <a:buClr>
                <a:schemeClr val="tx1">
                  <a:lumMod val="65000"/>
                  <a:lumOff val="35000"/>
                </a:schemeClr>
              </a:buClr>
              <a:buSzPct val="80000"/>
              <a:buFont typeface="Arial" pitchFamily="34" charset="0"/>
              <a:buChar char="•"/>
              <a:tabLst/>
              <a:defRPr sz="18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48640" indent="-182880" algn="l" defTabSz="365760" rtl="0" eaLnBrk="1" latinLnBrk="0" hangingPunct="1">
              <a:lnSpc>
                <a:spcPct val="85000"/>
              </a:lnSpc>
              <a:spcBef>
                <a:spcPts val="800"/>
              </a:spcBef>
              <a:spcAft>
                <a:spcPts val="0"/>
              </a:spcAft>
              <a:buClr>
                <a:schemeClr val="tx1">
                  <a:lumMod val="65000"/>
                  <a:lumOff val="35000"/>
                </a:schemeClr>
              </a:buClr>
              <a:buSzPct val="100000"/>
              <a:buFont typeface="Calibri" panose="020F0502020204030204" pitchFamily="34" charset="0"/>
              <a:buChar char="-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31520" indent="-182880" algn="l" defTabSz="365760" rtl="0" eaLnBrk="1" latinLnBrk="0" hangingPunct="1">
              <a:lnSpc>
                <a:spcPct val="120000"/>
              </a:lnSpc>
              <a:spcBef>
                <a:spcPts val="0"/>
              </a:spcBef>
              <a:buClr>
                <a:schemeClr val="tx1">
                  <a:lumMod val="65000"/>
                  <a:lumOff val="35000"/>
                </a:schemeClr>
              </a:buClr>
              <a:buSzPct val="100000"/>
              <a:buFont typeface="Calibri" panose="020F0502020204030204" pitchFamily="34" charset="0"/>
              <a:buChar char="-"/>
              <a:defRPr sz="12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14400" indent="-182880" algn="l" defTabSz="365760" rtl="0" eaLnBrk="1" latinLnBrk="0" hangingPunct="1">
              <a:lnSpc>
                <a:spcPct val="120000"/>
              </a:lnSpc>
              <a:spcBef>
                <a:spcPts val="0"/>
              </a:spcBef>
              <a:buClr>
                <a:schemeClr val="tx1">
                  <a:lumMod val="65000"/>
                  <a:lumOff val="35000"/>
                </a:schemeClr>
              </a:buClr>
              <a:buSzPct val="100000"/>
              <a:buFont typeface="Calibri" panose="020F0502020204030204" pitchFamily="34" charset="0"/>
              <a:buChar char="-"/>
              <a:defRPr sz="10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097280" indent="-182880" algn="l" defTabSz="3657600" rtl="0" eaLnBrk="1" latinLnBrk="0" hangingPunct="1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Arial" pitchFamily="34" charset="0"/>
              <a:buChar char="•"/>
              <a:defRPr sz="1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280160" indent="-182880" algn="l" defTabSz="3657600" rtl="0" eaLnBrk="1" latinLnBrk="0" hangingPunct="1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Arial" pitchFamily="34" charset="0"/>
              <a:buChar char="•"/>
              <a:defRPr sz="1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1463040" indent="-182880" algn="l" defTabSz="914400" rtl="0" eaLnBrk="1" latinLnBrk="0" hangingPunct="1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Arial" pitchFamily="34" charset="0"/>
              <a:buChar char="•"/>
              <a:defRPr sz="1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1645920" indent="-182880" algn="l" defTabSz="365760" rtl="0" eaLnBrk="1" latinLnBrk="0" hangingPunct="1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Arial" pitchFamily="34" charset="0"/>
              <a:buChar char="•"/>
              <a:defRPr sz="1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2700">
              <a:lnSpc>
                <a:spcPct val="100000"/>
              </a:lnSpc>
              <a:buClr>
                <a:srgbClr val="00529B"/>
              </a:buClr>
              <a:buSzPct val="77777"/>
              <a:tabLst>
                <a:tab pos="196215" algn="l"/>
              </a:tabLst>
            </a:pPr>
            <a:r>
              <a:rPr lang="en-US" sz="1400" i="1" spc="-5" dirty="0">
                <a:solidFill>
                  <a:srgbClr val="FFFFFF"/>
                </a:solidFill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  <a:latin typeface="Arial"/>
                <a:cs typeface="Arial"/>
              </a:rPr>
              <a:t>Jianfeng Ding</a:t>
            </a:r>
          </a:p>
          <a:p>
            <a:pPr marL="12700">
              <a:lnSpc>
                <a:spcPct val="100000"/>
              </a:lnSpc>
              <a:buClr>
                <a:srgbClr val="00529B"/>
              </a:buClr>
              <a:buSzPct val="77777"/>
              <a:tabLst>
                <a:tab pos="196215" algn="l"/>
              </a:tabLst>
            </a:pPr>
            <a:r>
              <a:rPr lang="en-US" sz="1400" i="1" spc="-5" dirty="0">
                <a:solidFill>
                  <a:srgbClr val="FFFFFF"/>
                </a:solidFill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  <a:latin typeface="Arial"/>
                <a:cs typeface="Arial"/>
              </a:rPr>
              <a:t>Senior Research Statistician Developer </a:t>
            </a:r>
          </a:p>
          <a:p>
            <a:pPr marL="12700">
              <a:lnSpc>
                <a:spcPct val="100000"/>
              </a:lnSpc>
              <a:spcBef>
                <a:spcPts val="434"/>
              </a:spcBef>
              <a:buClr>
                <a:srgbClr val="00529B"/>
              </a:buClr>
              <a:buSzPct val="80555"/>
              <a:tabLst>
                <a:tab pos="196215" algn="l"/>
              </a:tabLst>
            </a:pPr>
            <a:r>
              <a:rPr lang="en-US" sz="1400" i="1" dirty="0">
                <a:solidFill>
                  <a:srgbClr val="FFFFFF"/>
                </a:solidFill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  <a:latin typeface="Arial"/>
                <a:cs typeface="Arial"/>
              </a:rPr>
              <a:t>JMP </a:t>
            </a:r>
            <a:r>
              <a:rPr lang="en-US" sz="1400" i="1" spc="-5" dirty="0">
                <a:solidFill>
                  <a:srgbClr val="FFFFFF"/>
                </a:solidFill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  <a:latin typeface="Arial"/>
                <a:cs typeface="Arial"/>
              </a:rPr>
              <a:t>Division, </a:t>
            </a:r>
            <a:r>
              <a:rPr lang="en-US" sz="1400" i="1" dirty="0">
                <a:solidFill>
                  <a:srgbClr val="FFFFFF"/>
                </a:solidFill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  <a:latin typeface="Arial"/>
                <a:cs typeface="Arial"/>
              </a:rPr>
              <a:t>SAS</a:t>
            </a:r>
            <a:r>
              <a:rPr lang="en-US" sz="1400" i="1" spc="-70" dirty="0">
                <a:solidFill>
                  <a:srgbClr val="FFFFFF"/>
                </a:solidFill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  <a:latin typeface="Arial"/>
                <a:cs typeface="Arial"/>
              </a:rPr>
              <a:t> </a:t>
            </a:r>
            <a:r>
              <a:rPr lang="en-US" sz="1400" i="1" spc="-5" dirty="0">
                <a:solidFill>
                  <a:srgbClr val="FFFFFF"/>
                </a:solidFill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  <a:latin typeface="Arial"/>
                <a:cs typeface="Arial"/>
              </a:rPr>
              <a:t>Institute</a:t>
            </a:r>
            <a:endParaRPr lang="en-US" sz="1400" i="1" dirty="0">
              <a:effectLst>
                <a:outerShdw blurRad="50800" dist="38100" dir="10800000" algn="r" rotWithShape="0">
                  <a:prstClr val="black">
                    <a:alpha val="40000"/>
                  </a:prstClr>
                </a:outerShdw>
              </a:effectLst>
              <a:latin typeface="Arial"/>
              <a:cs typeface="Arial"/>
            </a:endParaRPr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52325C9A-9FD5-46A9-B558-D6C15E145F84}"/>
              </a:ext>
            </a:extLst>
          </p:cNvPr>
          <p:cNvSpPr txBox="1">
            <a:spLocks/>
          </p:cNvSpPr>
          <p:nvPr/>
        </p:nvSpPr>
        <p:spPr>
          <a:xfrm>
            <a:off x="19454" y="214151"/>
            <a:ext cx="2981283" cy="1631763"/>
          </a:xfrm>
          <a:prstGeom prst="rect">
            <a:avLst/>
          </a:prstGeom>
        </p:spPr>
        <p:txBody>
          <a:bodyPr vert="horz" wrap="square" lIns="274320" tIns="45720" rIns="274320" bIns="45720" rtlCol="0" anchor="ctr" anchorCtr="0">
            <a:noAutofit/>
          </a:bodyPr>
          <a:lstStyle>
            <a:lvl1pPr marL="0" indent="0" algn="l" defTabSz="18288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Arial" pitchFamily="34" charset="0"/>
              <a:buNone/>
              <a:defRPr sz="2200" b="0" i="0" kern="1200" cap="none" baseline="0">
                <a:solidFill>
                  <a:schemeClr val="tx2"/>
                </a:solidFill>
                <a:effectLst/>
                <a:latin typeface="+mj-lt"/>
                <a:ea typeface="+mn-ea"/>
                <a:cs typeface="+mn-cs"/>
              </a:defRPr>
            </a:lvl1pPr>
            <a:lvl2pPr marL="0" indent="0" algn="r" defTabSz="365760" rtl="0" eaLnBrk="1" latinLnBrk="0" hangingPunct="1">
              <a:lnSpc>
                <a:spcPct val="85000"/>
              </a:lnSpc>
              <a:spcBef>
                <a:spcPts val="800"/>
              </a:spcBef>
              <a:spcAft>
                <a:spcPts val="0"/>
              </a:spcAft>
              <a:buClr>
                <a:schemeClr val="tx1">
                  <a:lumMod val="65000"/>
                  <a:lumOff val="35000"/>
                </a:schemeClr>
              </a:buClr>
              <a:buSzPct val="80000"/>
              <a:buFontTx/>
              <a:buNone/>
              <a:tabLst/>
              <a:defRPr sz="1400" b="1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182880" indent="0" algn="r" defTabSz="365760" rtl="0" eaLnBrk="1" latinLnBrk="0" hangingPunct="1">
              <a:lnSpc>
                <a:spcPct val="85000"/>
              </a:lnSpc>
              <a:spcBef>
                <a:spcPts val="800"/>
              </a:spcBef>
              <a:spcAft>
                <a:spcPts val="0"/>
              </a:spcAft>
              <a:buClr>
                <a:schemeClr val="tx1">
                  <a:lumMod val="65000"/>
                  <a:lumOff val="35000"/>
                </a:schemeClr>
              </a:buClr>
              <a:buSzPct val="100000"/>
              <a:buFontTx/>
              <a:buNone/>
              <a:defRPr sz="1400" b="1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365760" indent="0" algn="r" defTabSz="365760" rtl="0" eaLnBrk="1" latinLnBrk="0" hangingPunct="1">
              <a:lnSpc>
                <a:spcPct val="120000"/>
              </a:lnSpc>
              <a:spcBef>
                <a:spcPts val="0"/>
              </a:spcBef>
              <a:buClr>
                <a:schemeClr val="tx1">
                  <a:lumMod val="65000"/>
                  <a:lumOff val="35000"/>
                </a:schemeClr>
              </a:buClr>
              <a:buSzPct val="100000"/>
              <a:buFontTx/>
              <a:buNone/>
              <a:defRPr sz="1400" b="1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548640" indent="0" algn="r" defTabSz="365760" rtl="0" eaLnBrk="1" latinLnBrk="0" hangingPunct="1">
              <a:lnSpc>
                <a:spcPct val="120000"/>
              </a:lnSpc>
              <a:spcBef>
                <a:spcPts val="0"/>
              </a:spcBef>
              <a:buClr>
                <a:schemeClr val="tx1">
                  <a:lumMod val="65000"/>
                  <a:lumOff val="35000"/>
                </a:schemeClr>
              </a:buClr>
              <a:buSzPct val="100000"/>
              <a:buFontTx/>
              <a:buNone/>
              <a:defRPr sz="1400" b="1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1097280" indent="-182880" algn="l" defTabSz="3657600" rtl="0" eaLnBrk="1" latinLnBrk="0" hangingPunct="1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Arial" pitchFamily="34" charset="0"/>
              <a:buChar char="•"/>
              <a:defRPr sz="1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280160" indent="-182880" algn="l" defTabSz="3657600" rtl="0" eaLnBrk="1" latinLnBrk="0" hangingPunct="1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Arial" pitchFamily="34" charset="0"/>
              <a:buChar char="•"/>
              <a:defRPr sz="1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1463040" indent="-182880" algn="l" defTabSz="914400" rtl="0" eaLnBrk="1" latinLnBrk="0" hangingPunct="1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Arial" pitchFamily="34" charset="0"/>
              <a:buChar char="•"/>
              <a:defRPr sz="1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1645920" indent="-182880" algn="l" defTabSz="365760" rtl="0" eaLnBrk="1" latinLnBrk="0" hangingPunct="1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Arial" pitchFamily="34" charset="0"/>
              <a:buChar char="•"/>
              <a:defRPr sz="1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>
                <a:solidFill>
                  <a:schemeClr val="bg1"/>
                </a:solidFill>
              </a:rPr>
              <a:t>How can the Model Driven Multivariate Control Chart Platform Help You?</a:t>
            </a:r>
          </a:p>
        </p:txBody>
      </p:sp>
    </p:spTree>
    <p:extLst>
      <p:ext uri="{BB962C8B-B14F-4D97-AF65-F5344CB8AC3E}">
        <p14:creationId xmlns:p14="http://schemas.microsoft.com/office/powerpoint/2010/main" val="2786142156"/>
      </p:ext>
    </p:extLst>
  </p:cSld>
  <p:clrMapOvr>
    <a:masterClrMapping/>
  </p:clrMapOvr>
  <p:transition>
    <p:fad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ontent Placeholder 1">
            <a:extLst>
              <a:ext uri="{FF2B5EF4-FFF2-40B4-BE49-F238E27FC236}">
                <a16:creationId xmlns:a16="http://schemas.microsoft.com/office/drawing/2014/main" id="{7E7063B0-64B6-4B3C-8E7F-37F70CDA06A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26363" y="1199323"/>
            <a:ext cx="4732445" cy="665823"/>
          </a:xfrm>
          <a:solidFill>
            <a:schemeClr val="accent2">
              <a:lumMod val="20000"/>
              <a:lumOff val="80000"/>
            </a:schemeClr>
          </a:solidFill>
        </p:spPr>
        <p:txBody>
          <a:bodyPr/>
          <a:lstStyle/>
          <a:p>
            <a:r>
              <a:rPr lang="en-US" sz="1800" b="1" dirty="0">
                <a:latin typeface="Arial" panose="020B0604020202020204" pitchFamily="34" charset="0"/>
              </a:rPr>
              <a:t>SPC charts</a:t>
            </a:r>
          </a:p>
          <a:p>
            <a:pPr lvl="1"/>
            <a:r>
              <a:rPr lang="en-US" sz="1600" dirty="0">
                <a:latin typeface="Arial" panose="020B0604020202020204" pitchFamily="34" charset="0"/>
              </a:rPr>
              <a:t>Shewhart,  CUSUM and EWMA</a:t>
            </a:r>
          </a:p>
        </p:txBody>
      </p:sp>
      <p:pic>
        <p:nvPicPr>
          <p:cNvPr id="13" name="Content Placeholder 5">
            <a:extLst>
              <a:ext uri="{FF2B5EF4-FFF2-40B4-BE49-F238E27FC236}">
                <a16:creationId xmlns:a16="http://schemas.microsoft.com/office/drawing/2014/main" id="{0FD61034-3BD7-4989-B40C-A11411B12CB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10518" y="667786"/>
            <a:ext cx="2917602" cy="1430337"/>
          </a:xfrm>
          <a:prstGeom prst="rect">
            <a:avLst/>
          </a:prstGeom>
        </p:spPr>
      </p:pic>
      <p:sp>
        <p:nvSpPr>
          <p:cNvPr id="14" name="Title 3">
            <a:extLst>
              <a:ext uri="{FF2B5EF4-FFF2-40B4-BE49-F238E27FC236}">
                <a16:creationId xmlns:a16="http://schemas.microsoft.com/office/drawing/2014/main" id="{2FE267DD-63F7-4D13-AADB-CA6B523573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6364" y="192024"/>
            <a:ext cx="7891272" cy="430887"/>
          </a:xfrm>
        </p:spPr>
        <p:txBody>
          <a:bodyPr/>
          <a:lstStyle/>
          <a:p>
            <a:r>
              <a:rPr lang="en-US" sz="2200" b="1" dirty="0">
                <a:latin typeface="Arial" panose="020B0604020202020204" pitchFamily="34" charset="0"/>
              </a:rPr>
              <a:t>Traditional Statistical Process Control (SPC )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CD9921BA-3B9D-44CF-B454-A36602EE913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10519" y="2154914"/>
            <a:ext cx="2907117" cy="1243012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3A217930-2D49-4305-8CEE-A4FC475EDAD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10519" y="3471529"/>
            <a:ext cx="2907118" cy="1243012"/>
          </a:xfrm>
          <a:prstGeom prst="rect">
            <a:avLst/>
          </a:prstGeom>
        </p:spPr>
      </p:pic>
      <p:sp>
        <p:nvSpPr>
          <p:cNvPr id="17" name="Content Placeholder 1">
            <a:extLst>
              <a:ext uri="{FF2B5EF4-FFF2-40B4-BE49-F238E27FC236}">
                <a16:creationId xmlns:a16="http://schemas.microsoft.com/office/drawing/2014/main" id="{24707F49-D66D-455D-97CE-CFB8A6286501}"/>
              </a:ext>
            </a:extLst>
          </p:cNvPr>
          <p:cNvSpPr txBox="1">
            <a:spLocks/>
          </p:cNvSpPr>
          <p:nvPr/>
        </p:nvSpPr>
        <p:spPr>
          <a:xfrm>
            <a:off x="615880" y="2247900"/>
            <a:ext cx="4732445" cy="2253181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vert="horz" wrap="square" lIns="91440" tIns="45720" rIns="91440" bIns="45720" rtlCol="0" anchor="t" anchorCtr="0">
            <a:spAutoFit/>
          </a:bodyPr>
          <a:lstStyle>
            <a:lvl1pPr marL="182880" indent="-182880" algn="l" defTabSz="365760" rtl="0" eaLnBrk="1" latinLnBrk="0" hangingPunct="1">
              <a:lnSpc>
                <a:spcPct val="85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Arial" pitchFamily="34" charset="0"/>
              <a:buChar char="•"/>
              <a:defRPr sz="2200" b="0" kern="1200" cap="none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65760" indent="-182880" algn="l" defTabSz="365760" rtl="0" eaLnBrk="1" latinLnBrk="0" hangingPunct="1">
              <a:lnSpc>
                <a:spcPct val="85000"/>
              </a:lnSpc>
              <a:spcBef>
                <a:spcPts val="800"/>
              </a:spcBef>
              <a:spcAft>
                <a:spcPts val="0"/>
              </a:spcAft>
              <a:buClr>
                <a:schemeClr val="tx1">
                  <a:lumMod val="65000"/>
                  <a:lumOff val="35000"/>
                </a:schemeClr>
              </a:buClr>
              <a:buSzPct val="80000"/>
              <a:buFont typeface="Arial" pitchFamily="34" charset="0"/>
              <a:buChar char="•"/>
              <a:tabLst/>
              <a:defRPr sz="20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48640" indent="-182880" algn="l" defTabSz="365760" rtl="0" eaLnBrk="1" latinLnBrk="0" hangingPunct="1">
              <a:lnSpc>
                <a:spcPct val="85000"/>
              </a:lnSpc>
              <a:spcBef>
                <a:spcPts val="800"/>
              </a:spcBef>
              <a:spcAft>
                <a:spcPts val="0"/>
              </a:spcAft>
              <a:buClr>
                <a:schemeClr val="tx1">
                  <a:lumMod val="65000"/>
                  <a:lumOff val="35000"/>
                </a:schemeClr>
              </a:buClr>
              <a:buSzPct val="100000"/>
              <a:buFont typeface="Calibri" panose="020F0502020204030204" pitchFamily="34" charset="0"/>
              <a:buChar char="-"/>
              <a:defRPr sz="18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31520" indent="-182880" algn="l" defTabSz="365760" rtl="0" eaLnBrk="1" latinLnBrk="0" hangingPunct="1">
              <a:lnSpc>
                <a:spcPct val="120000"/>
              </a:lnSpc>
              <a:spcBef>
                <a:spcPts val="0"/>
              </a:spcBef>
              <a:buClr>
                <a:schemeClr val="tx1">
                  <a:lumMod val="65000"/>
                  <a:lumOff val="35000"/>
                </a:schemeClr>
              </a:buClr>
              <a:buSzPct val="100000"/>
              <a:buFont typeface="Calibri" panose="020F0502020204030204" pitchFamily="34" charset="0"/>
              <a:buChar char="-"/>
              <a:defRPr sz="12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n-ea"/>
                <a:cs typeface="+mn-cs"/>
              </a:defRPr>
            </a:lvl4pPr>
            <a:lvl5pPr marL="914400" indent="-182880" algn="l" defTabSz="365760" rtl="0" eaLnBrk="1" latinLnBrk="0" hangingPunct="1">
              <a:lnSpc>
                <a:spcPct val="120000"/>
              </a:lnSpc>
              <a:spcBef>
                <a:spcPts val="0"/>
              </a:spcBef>
              <a:buClr>
                <a:schemeClr val="tx1">
                  <a:lumMod val="65000"/>
                  <a:lumOff val="35000"/>
                </a:schemeClr>
              </a:buClr>
              <a:buSzPct val="100000"/>
              <a:buFont typeface="Calibri" panose="020F0502020204030204" pitchFamily="34" charset="0"/>
              <a:buChar char="-"/>
              <a:defRPr sz="10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n-ea"/>
                <a:cs typeface="+mn-cs"/>
              </a:defRPr>
            </a:lvl5pPr>
            <a:lvl6pPr marL="1097280" indent="-182880" algn="l" defTabSz="3657600" rtl="0" eaLnBrk="1" latinLnBrk="0" hangingPunct="1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280160" indent="-182880" algn="l" defTabSz="3657600" rtl="0" eaLnBrk="1" latinLnBrk="0" hangingPunct="1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1463040" indent="-182880" algn="l" defTabSz="914400" rtl="0" eaLnBrk="1" latinLnBrk="0" hangingPunct="1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1645920" indent="-182880" algn="l" defTabSz="365760" rtl="0" eaLnBrk="1" latinLnBrk="0" hangingPunct="1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b="1" dirty="0">
                <a:latin typeface="Arial" panose="020B0604020202020204" pitchFamily="34" charset="0"/>
              </a:rPr>
              <a:t>Disadvantage</a:t>
            </a:r>
          </a:p>
          <a:p>
            <a:pPr lvl="1"/>
            <a:r>
              <a:rPr lang="en-US" sz="1600" dirty="0">
                <a:latin typeface="Arial" panose="020B0604020202020204" pitchFamily="34" charset="0"/>
              </a:rPr>
              <a:t>Charts a small number of variables</a:t>
            </a:r>
          </a:p>
          <a:p>
            <a:pPr lvl="1"/>
            <a:r>
              <a:rPr lang="en-US" sz="1600" dirty="0">
                <a:latin typeface="Arial" panose="020B0604020202020204" pitchFamily="34" charset="0"/>
              </a:rPr>
              <a:t>Examines them one at a time</a:t>
            </a:r>
          </a:p>
          <a:p>
            <a:pPr marL="182880" lvl="1" indent="0">
              <a:buNone/>
            </a:pPr>
            <a:endParaRPr lang="en-US" sz="1600" dirty="0">
              <a:latin typeface="Arial" panose="020B0604020202020204" pitchFamily="34" charset="0"/>
            </a:endParaRPr>
          </a:p>
          <a:p>
            <a:r>
              <a:rPr lang="en-US" sz="1800" b="1" dirty="0">
                <a:latin typeface="Arial" panose="020B0604020202020204" pitchFamily="34" charset="0"/>
              </a:rPr>
              <a:t>Most outliers remain undetected</a:t>
            </a:r>
          </a:p>
          <a:p>
            <a:pPr lvl="1"/>
            <a:r>
              <a:rPr lang="en-US" sz="1600" dirty="0">
                <a:latin typeface="Arial" panose="020B0604020202020204" pitchFamily="34" charset="0"/>
              </a:rPr>
              <a:t>No covariance information</a:t>
            </a:r>
          </a:p>
          <a:p>
            <a:pPr marL="0" indent="0">
              <a:buFont typeface="Arial" pitchFamily="34" charset="0"/>
              <a:buNone/>
            </a:pP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34114663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1E46C9A2-818E-4E5C-9C15-E927ADB648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6364" y="233520"/>
            <a:ext cx="7891272" cy="400110"/>
          </a:xfrm>
        </p:spPr>
        <p:txBody>
          <a:bodyPr/>
          <a:lstStyle/>
          <a:p>
            <a:r>
              <a:rPr lang="en-US" sz="2000" b="1" dirty="0">
                <a:solidFill>
                  <a:srgbClr val="04304B"/>
                </a:solidFill>
                <a:latin typeface="Arial" panose="020B0604020202020204" pitchFamily="34" charset="0"/>
              </a:rPr>
              <a:t>Multivariate Statistical Process Control (MSPC)</a:t>
            </a:r>
            <a:endParaRPr lang="en-US" sz="2000" dirty="0"/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BC28AE79-25A6-4CE1-9FF3-F6021830891E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1699707" y="1559860"/>
          <a:ext cx="5632709" cy="1066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64205">
                  <a:extLst>
                    <a:ext uri="{9D8B030D-6E8A-4147-A177-3AD203B41FA5}">
                      <a16:colId xmlns:a16="http://schemas.microsoft.com/office/drawing/2014/main" val="2690524041"/>
                    </a:ext>
                  </a:extLst>
                </a:gridCol>
                <a:gridCol w="3668504">
                  <a:extLst>
                    <a:ext uri="{9D8B030D-6E8A-4147-A177-3AD203B41FA5}">
                      <a16:colId xmlns:a16="http://schemas.microsoft.com/office/drawing/2014/main" val="797074024"/>
                    </a:ext>
                  </a:extLst>
                </a:gridCol>
              </a:tblGrid>
              <a:tr h="80464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baseline="0" dirty="0">
                          <a:solidFill>
                            <a:schemeClr val="tx2"/>
                          </a:solidFill>
                          <a:latin typeface="Arial" panose="020B0604020202020204" pitchFamily="34" charset="0"/>
                        </a:rPr>
                        <a:t>Advantages</a:t>
                      </a:r>
                    </a:p>
                    <a:p>
                      <a:endParaRPr lang="en-US" dirty="0"/>
                    </a:p>
                  </a:txBody>
                  <a:tcPr>
                    <a:solidFill>
                      <a:schemeClr val="accent3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altLang="zh-CN" sz="1600" b="0" i="0" dirty="0">
                          <a:solidFill>
                            <a:schemeClr val="tx2"/>
                          </a:solidFill>
                          <a:latin typeface="Arial" panose="020B0604020202020204" pitchFamily="34" charset="0"/>
                        </a:rPr>
                        <a:t>Handles a large number of variables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altLang="zh-CN" sz="1600" b="0" i="0" baseline="0" dirty="0">
                          <a:solidFill>
                            <a:schemeClr val="tx2"/>
                          </a:solidFill>
                          <a:latin typeface="Arial" panose="020B0604020202020204" pitchFamily="34" charset="0"/>
                        </a:rPr>
                        <a:t>Reduces dimensionality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altLang="zh-CN" sz="1600" b="0" i="0" baseline="0" dirty="0">
                          <a:solidFill>
                            <a:schemeClr val="tx2"/>
                          </a:solidFill>
                          <a:latin typeface="Arial" panose="020B0604020202020204" pitchFamily="34" charset="0"/>
                        </a:rPr>
                        <a:t>Handles correlation</a:t>
                      </a:r>
                    </a:p>
                  </a:txBody>
                  <a:tcPr>
                    <a:solidFill>
                      <a:schemeClr val="accent3">
                        <a:lumMod val="10000"/>
                        <a:lumOff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08572170"/>
                  </a:ext>
                </a:extLst>
              </a:tr>
            </a:tbl>
          </a:graphicData>
        </a:graphic>
      </p:graphicFrame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A51DFC02-2898-40A8-AE13-33DECB63B7F5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1699708" y="1161837"/>
          <a:ext cx="5591293" cy="335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591293">
                  <a:extLst>
                    <a:ext uri="{9D8B030D-6E8A-4147-A177-3AD203B41FA5}">
                      <a16:colId xmlns:a16="http://schemas.microsoft.com/office/drawing/2014/main" val="4194343322"/>
                    </a:ext>
                  </a:extLst>
                </a:gridCol>
              </a:tblGrid>
              <a:tr h="319883">
                <a:tc>
                  <a:txBody>
                    <a:bodyPr/>
                    <a:lstStyle/>
                    <a:p>
                      <a:pPr algn="ctr"/>
                      <a:r>
                        <a:rPr lang="en-US" sz="1600" baseline="0" dirty="0">
                          <a:latin typeface="Arial" panose="020B0604020202020204" pitchFamily="34" charset="0"/>
                        </a:rPr>
                        <a:t>PCA and PLS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60855699"/>
                  </a:ext>
                </a:extLst>
              </a:tr>
            </a:tbl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id="{6B024F1B-7439-4FE4-8055-6B997AB7BEC5}"/>
              </a:ext>
            </a:extLst>
          </p:cNvPr>
          <p:cNvSpPr txBox="1"/>
          <p:nvPr/>
        </p:nvSpPr>
        <p:spPr>
          <a:xfrm>
            <a:off x="7602974" y="2365462"/>
            <a:ext cx="97894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3"/>
                </a:solidFill>
                <a:latin typeface="Arial" panose="020B0604020202020204" pitchFamily="34" charset="0"/>
              </a:rPr>
              <a:t>New process data</a:t>
            </a:r>
          </a:p>
        </p:txBody>
      </p:sp>
      <p:sp>
        <p:nvSpPr>
          <p:cNvPr id="5" name="Arrow: Right 4">
            <a:extLst>
              <a:ext uri="{FF2B5EF4-FFF2-40B4-BE49-F238E27FC236}">
                <a16:creationId xmlns:a16="http://schemas.microsoft.com/office/drawing/2014/main" id="{B19911DC-13F8-4D2F-B17C-7D3E25C80A7F}"/>
              </a:ext>
            </a:extLst>
          </p:cNvPr>
          <p:cNvSpPr/>
          <p:nvPr/>
        </p:nvSpPr>
        <p:spPr>
          <a:xfrm>
            <a:off x="246707" y="1661934"/>
            <a:ext cx="1381110" cy="738664"/>
          </a:xfrm>
          <a:prstGeom prst="right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chemeClr val="accent1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529FB84-A5E9-4DDA-873E-0F49E0F5EC76}"/>
              </a:ext>
            </a:extLst>
          </p:cNvPr>
          <p:cNvSpPr txBox="1"/>
          <p:nvPr/>
        </p:nvSpPr>
        <p:spPr>
          <a:xfrm>
            <a:off x="290364" y="1892766"/>
            <a:ext cx="118244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bg1"/>
                </a:solidFill>
                <a:latin typeface="Arial" panose="020B0604020202020204" pitchFamily="34" charset="0"/>
              </a:rPr>
              <a:t>Build models</a:t>
            </a:r>
          </a:p>
        </p:txBody>
      </p:sp>
      <p:graphicFrame>
        <p:nvGraphicFramePr>
          <p:cNvPr id="17" name="Table 16">
            <a:extLst>
              <a:ext uri="{FF2B5EF4-FFF2-40B4-BE49-F238E27FC236}">
                <a16:creationId xmlns:a16="http://schemas.microsoft.com/office/drawing/2014/main" id="{3800543C-0B16-409B-9F41-3038715930CF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1713694" y="2659648"/>
          <a:ext cx="5604734" cy="914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54450">
                  <a:extLst>
                    <a:ext uri="{9D8B030D-6E8A-4147-A177-3AD203B41FA5}">
                      <a16:colId xmlns:a16="http://schemas.microsoft.com/office/drawing/2014/main" val="2690524041"/>
                    </a:ext>
                  </a:extLst>
                </a:gridCol>
                <a:gridCol w="3650284">
                  <a:extLst>
                    <a:ext uri="{9D8B030D-6E8A-4147-A177-3AD203B41FA5}">
                      <a16:colId xmlns:a16="http://schemas.microsoft.com/office/drawing/2014/main" val="797074024"/>
                    </a:ext>
                  </a:extLst>
                </a:gridCol>
              </a:tblGrid>
              <a:tr h="76597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baseline="0" dirty="0">
                          <a:solidFill>
                            <a:schemeClr val="tx2"/>
                          </a:solidFill>
                          <a:latin typeface="Arial" panose="020B0604020202020204" pitchFamily="34" charset="0"/>
                        </a:rPr>
                        <a:t>Monitoring processes</a:t>
                      </a:r>
                    </a:p>
                    <a:p>
                      <a:endParaRPr lang="en-US" dirty="0"/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altLang="zh-CN" sz="1600" b="0" i="0" dirty="0">
                          <a:solidFill>
                            <a:schemeClr val="tx2"/>
                          </a:solidFill>
                          <a:latin typeface="Arial" panose="020B0604020202020204" pitchFamily="34" charset="0"/>
                        </a:rPr>
                        <a:t>Hotelling's T</a:t>
                      </a:r>
                      <a:r>
                        <a:rPr lang="en-US" altLang="zh-CN" sz="1600" b="0" i="0" baseline="30000" dirty="0">
                          <a:solidFill>
                            <a:schemeClr val="tx2"/>
                          </a:solidFill>
                          <a:latin typeface="Arial" panose="020B0604020202020204" pitchFamily="34" charset="0"/>
                        </a:rPr>
                        <a:t>2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altLang="zh-CN" sz="1600" b="0" i="0" baseline="0" dirty="0">
                          <a:solidFill>
                            <a:schemeClr val="tx2"/>
                          </a:solidFill>
                          <a:latin typeface="Arial" panose="020B0604020202020204" pitchFamily="34" charset="0"/>
                        </a:rPr>
                        <a:t>Squared prediction error (SPE)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altLang="zh-CN" sz="1600" b="0" i="0" baseline="0" dirty="0">
                          <a:solidFill>
                            <a:schemeClr val="tx2"/>
                          </a:solidFill>
                          <a:latin typeface="Arial" panose="020B0604020202020204" pitchFamily="34" charset="0"/>
                        </a:rPr>
                        <a:t>Scores</a:t>
                      </a: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08572170"/>
                  </a:ext>
                </a:extLst>
              </a:tr>
            </a:tbl>
          </a:graphicData>
        </a:graphic>
      </p:graphicFrame>
      <p:graphicFrame>
        <p:nvGraphicFramePr>
          <p:cNvPr id="18" name="Table 17">
            <a:extLst>
              <a:ext uri="{FF2B5EF4-FFF2-40B4-BE49-F238E27FC236}">
                <a16:creationId xmlns:a16="http://schemas.microsoft.com/office/drawing/2014/main" id="{726B5323-3B51-4D55-811F-160B35EC2259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1699708" y="3581403"/>
          <a:ext cx="5604734" cy="80464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54450">
                  <a:extLst>
                    <a:ext uri="{9D8B030D-6E8A-4147-A177-3AD203B41FA5}">
                      <a16:colId xmlns:a16="http://schemas.microsoft.com/office/drawing/2014/main" val="2690524041"/>
                    </a:ext>
                  </a:extLst>
                </a:gridCol>
                <a:gridCol w="3650284">
                  <a:extLst>
                    <a:ext uri="{9D8B030D-6E8A-4147-A177-3AD203B41FA5}">
                      <a16:colId xmlns:a16="http://schemas.microsoft.com/office/drawing/2014/main" val="797074024"/>
                    </a:ext>
                  </a:extLst>
                </a:gridCol>
              </a:tblGrid>
              <a:tr h="80464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baseline="0" dirty="0">
                          <a:solidFill>
                            <a:schemeClr val="tx2"/>
                          </a:solidFill>
                          <a:latin typeface="Arial" panose="020B0604020202020204" pitchFamily="34" charset="0"/>
                        </a:rPr>
                        <a:t>Diagnosing processes</a:t>
                      </a:r>
                    </a:p>
                  </a:txBody>
                  <a:tcPr>
                    <a:solidFill>
                      <a:schemeClr val="accent3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altLang="zh-CN" sz="1600" b="0" i="0" baseline="0" dirty="0">
                          <a:solidFill>
                            <a:schemeClr val="tx2"/>
                          </a:solidFill>
                          <a:latin typeface="Arial" panose="020B0604020202020204" pitchFamily="34" charset="0"/>
                        </a:rPr>
                        <a:t>Contribution plots</a:t>
                      </a:r>
                    </a:p>
                  </a:txBody>
                  <a:tcPr>
                    <a:solidFill>
                      <a:schemeClr val="accent3">
                        <a:lumMod val="10000"/>
                        <a:lumOff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08572170"/>
                  </a:ext>
                </a:extLst>
              </a:tr>
            </a:tbl>
          </a:graphicData>
        </a:graphic>
      </p:graphicFrame>
      <p:sp>
        <p:nvSpPr>
          <p:cNvPr id="19" name="TextBox 18">
            <a:extLst>
              <a:ext uri="{FF2B5EF4-FFF2-40B4-BE49-F238E27FC236}">
                <a16:creationId xmlns:a16="http://schemas.microsoft.com/office/drawing/2014/main" id="{D09FAC37-4F18-4A97-845C-D23F8EA83380}"/>
              </a:ext>
            </a:extLst>
          </p:cNvPr>
          <p:cNvSpPr txBox="1"/>
          <p:nvPr/>
        </p:nvSpPr>
        <p:spPr>
          <a:xfrm>
            <a:off x="174816" y="2327404"/>
            <a:ext cx="118244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3"/>
                </a:solidFill>
                <a:latin typeface="Arial" panose="020B0604020202020204" pitchFamily="34" charset="0"/>
              </a:rPr>
              <a:t>Historical process</a:t>
            </a:r>
          </a:p>
          <a:p>
            <a:r>
              <a:rPr lang="en-US" sz="1600" b="1" dirty="0">
                <a:solidFill>
                  <a:schemeClr val="accent3"/>
                </a:solidFill>
                <a:latin typeface="Arial" panose="020B0604020202020204" pitchFamily="34" charset="0"/>
              </a:rPr>
              <a:t>quality data</a:t>
            </a:r>
          </a:p>
        </p:txBody>
      </p:sp>
      <p:sp>
        <p:nvSpPr>
          <p:cNvPr id="20" name="Arrow: Right 19">
            <a:extLst>
              <a:ext uri="{FF2B5EF4-FFF2-40B4-BE49-F238E27FC236}">
                <a16:creationId xmlns:a16="http://schemas.microsoft.com/office/drawing/2014/main" id="{A0B40CDF-B69F-47F7-87E6-9D819491C523}"/>
              </a:ext>
            </a:extLst>
          </p:cNvPr>
          <p:cNvSpPr/>
          <p:nvPr/>
        </p:nvSpPr>
        <p:spPr>
          <a:xfrm>
            <a:off x="7472526" y="1588740"/>
            <a:ext cx="1381110" cy="738664"/>
          </a:xfrm>
          <a:prstGeom prst="right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sz="1200" b="1" dirty="0">
                <a:solidFill>
                  <a:schemeClr val="bg1"/>
                </a:solidFill>
                <a:latin typeface="Arial" panose="020B0604020202020204" pitchFamily="34" charset="0"/>
              </a:rPr>
              <a:t>Apply models</a:t>
            </a:r>
          </a:p>
        </p:txBody>
      </p:sp>
      <p:sp>
        <p:nvSpPr>
          <p:cNvPr id="21" name="Title 3">
            <a:extLst>
              <a:ext uri="{FF2B5EF4-FFF2-40B4-BE49-F238E27FC236}">
                <a16:creationId xmlns:a16="http://schemas.microsoft.com/office/drawing/2014/main" id="{7F0B3271-5B09-4636-AC7E-532443581D4D}"/>
              </a:ext>
            </a:extLst>
          </p:cNvPr>
          <p:cNvSpPr txBox="1">
            <a:spLocks/>
          </p:cNvSpPr>
          <p:nvPr/>
        </p:nvSpPr>
        <p:spPr>
          <a:xfrm>
            <a:off x="1818042" y="627154"/>
            <a:ext cx="5077610" cy="369332"/>
          </a:xfrm>
          <a:prstGeom prst="rect">
            <a:avLst/>
          </a:prstGeom>
        </p:spPr>
        <p:txBody>
          <a:bodyPr vert="horz" wrap="square" lIns="91440" tIns="45720" rIns="91440" bIns="45720" rtlCol="0" anchor="t" anchorCtr="0">
            <a:spAutoFit/>
          </a:bodyPr>
          <a:lstStyle>
            <a:lvl1pPr algn="ctr" defTabSz="182880" rtl="0" eaLnBrk="1" latinLnBrk="0" hangingPunct="1">
              <a:spcBef>
                <a:spcPct val="0"/>
              </a:spcBef>
              <a:buNone/>
              <a:defRPr lang="en-US" sz="3200" kern="1200" cap="none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sz="1800" b="1" dirty="0"/>
              <a:t>Projection methods</a:t>
            </a:r>
          </a:p>
        </p:txBody>
      </p:sp>
    </p:spTree>
    <p:extLst>
      <p:ext uri="{BB962C8B-B14F-4D97-AF65-F5344CB8AC3E}">
        <p14:creationId xmlns:p14="http://schemas.microsoft.com/office/powerpoint/2010/main" val="3312251563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5" grpId="0" animBg="1"/>
      <p:bldP spid="10" grpId="0"/>
      <p:bldP spid="19" grpId="0"/>
      <p:bldP spid="20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DA396E-C56E-4F66-844F-2E3F4E20F8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9AFB558-0109-44B6-950C-BF90D3FD7A3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/>
              <a:t>Recent Developments in Quality and SPC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9624EAC-71C8-4DB0-A322-E68838EBBDC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27641" y="1923034"/>
            <a:ext cx="7891273" cy="1455166"/>
          </a:xfrm>
        </p:spPr>
        <p:txBody>
          <a:bodyPr>
            <a:normAutofit/>
          </a:bodyPr>
          <a:lstStyle/>
          <a:p>
            <a:r>
              <a:rPr lang="en-US" sz="2200" b="1" dirty="0"/>
              <a:t>Process Capability in Distribution (JMP 15) – Laura Lancaster</a:t>
            </a:r>
          </a:p>
          <a:p>
            <a:r>
              <a:rPr lang="en-US" sz="2200" b="1" dirty="0"/>
              <a:t>CUSUM Control Chart – Annie Zangi</a:t>
            </a:r>
          </a:p>
          <a:p>
            <a:r>
              <a:rPr lang="en-US" sz="2200" b="1" dirty="0"/>
              <a:t>Model Driven Multivariate Control Chart (JMP 15)  – Jianfeng Ding</a:t>
            </a:r>
          </a:p>
        </p:txBody>
      </p:sp>
    </p:spTree>
    <p:extLst>
      <p:ext uri="{BB962C8B-B14F-4D97-AF65-F5344CB8AC3E}">
        <p14:creationId xmlns:p14="http://schemas.microsoft.com/office/powerpoint/2010/main" val="2203598499"/>
      </p:ext>
    </p:extLst>
  </p:cSld>
  <p:clrMapOvr>
    <a:masterClrMapping/>
  </p:clrMapOvr>
  <p:transition>
    <p:fad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FDB5A16-C9D2-42CA-99D5-C7815DD0C20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82235" y="1214548"/>
            <a:ext cx="4482547" cy="275460"/>
          </a:xfrm>
        </p:spPr>
        <p:txBody>
          <a:bodyPr/>
          <a:lstStyle/>
          <a:p>
            <a:pPr marL="0" indent="0">
              <a:buNone/>
            </a:pPr>
            <a:r>
              <a:rPr lang="en-US" sz="1400" b="1" dirty="0">
                <a:latin typeface="Arial" panose="020B0604020202020204" pitchFamily="34" charset="0"/>
              </a:rPr>
              <a:t>The simulated data  from </a:t>
            </a:r>
            <a:r>
              <a:rPr lang="en-US" sz="1400" b="1" dirty="0">
                <a:latin typeface="Arial" panose="020B0604020202020204" pitchFamily="34" charset="0"/>
                <a:hlinkClick r:id="rId2"/>
              </a:rPr>
              <a:t>MacGregor et al (1994) </a:t>
            </a:r>
            <a:endParaRPr lang="en-US" sz="1400" b="1" dirty="0">
              <a:latin typeface="Arial" panose="020B0604020202020204" pitchFamily="34" charset="0"/>
            </a:endParaRPr>
          </a:p>
        </p:txBody>
      </p:sp>
      <p:sp>
        <p:nvSpPr>
          <p:cNvPr id="3" name="Title 3">
            <a:extLst>
              <a:ext uri="{FF2B5EF4-FFF2-40B4-BE49-F238E27FC236}">
                <a16:creationId xmlns:a16="http://schemas.microsoft.com/office/drawing/2014/main" id="{44D1619D-BDAB-4D0B-BDA0-6DE2569F7D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24582" y="299353"/>
            <a:ext cx="4599988" cy="430887"/>
          </a:xfrm>
        </p:spPr>
        <p:txBody>
          <a:bodyPr/>
          <a:lstStyle/>
          <a:p>
            <a:r>
              <a:rPr lang="en-US" sz="2200" b="1" dirty="0">
                <a:latin typeface="Arial" panose="020B0604020202020204" pitchFamily="34" charset="0"/>
              </a:rPr>
              <a:t>Data Overview 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FC9FE5B0-5923-4B8D-A4EE-4CEC680061A5}"/>
              </a:ext>
            </a:extLst>
          </p:cNvPr>
          <p:cNvSpPr/>
          <p:nvPr/>
        </p:nvSpPr>
        <p:spPr>
          <a:xfrm>
            <a:off x="5130784" y="1724331"/>
            <a:ext cx="1415501" cy="10870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chemeClr val="accent1"/>
              </a:solidFill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CDAC0835-8675-4120-8AE6-165B303E4FBE}"/>
              </a:ext>
            </a:extLst>
          </p:cNvPr>
          <p:cNvSpPr/>
          <p:nvPr/>
        </p:nvSpPr>
        <p:spPr>
          <a:xfrm>
            <a:off x="6826007" y="1694141"/>
            <a:ext cx="1377387" cy="13889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chemeClr val="accent1"/>
              </a:solidFill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736EA27-A974-434F-A3BD-FA54405DC5B2}"/>
              </a:ext>
            </a:extLst>
          </p:cNvPr>
          <p:cNvSpPr/>
          <p:nvPr/>
        </p:nvSpPr>
        <p:spPr>
          <a:xfrm>
            <a:off x="5130784" y="2077959"/>
            <a:ext cx="3072610" cy="13433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chemeClr val="accent1"/>
              </a:solidFill>
            </a:endParaRP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5EE13FA5-C4E8-4D24-A2DF-C4897B775C67}"/>
              </a:ext>
            </a:extLst>
          </p:cNvPr>
          <p:cNvCxnSpPr>
            <a:cxnSpLocks/>
          </p:cNvCxnSpPr>
          <p:nvPr/>
        </p:nvCxnSpPr>
        <p:spPr>
          <a:xfrm>
            <a:off x="5152585" y="1753953"/>
            <a:ext cx="0" cy="36416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E4422DDA-E898-4D59-8F69-22ED788B6EF1}"/>
              </a:ext>
            </a:extLst>
          </p:cNvPr>
          <p:cNvCxnSpPr>
            <a:cxnSpLocks/>
          </p:cNvCxnSpPr>
          <p:nvPr/>
        </p:nvCxnSpPr>
        <p:spPr>
          <a:xfrm>
            <a:off x="8191819" y="1763589"/>
            <a:ext cx="0" cy="518156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666CB914-BF98-45AD-A546-7A781EEDCDA6}"/>
              </a:ext>
            </a:extLst>
          </p:cNvPr>
          <p:cNvCxnSpPr>
            <a:cxnSpLocks/>
          </p:cNvCxnSpPr>
          <p:nvPr/>
        </p:nvCxnSpPr>
        <p:spPr>
          <a:xfrm>
            <a:off x="5152500" y="1401003"/>
            <a:ext cx="0" cy="385792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FE5F435E-A8C9-46A6-8FE5-7A380954FDA4}"/>
              </a:ext>
            </a:extLst>
          </p:cNvPr>
          <p:cNvCxnSpPr>
            <a:cxnSpLocks/>
          </p:cNvCxnSpPr>
          <p:nvPr/>
        </p:nvCxnSpPr>
        <p:spPr>
          <a:xfrm>
            <a:off x="5152500" y="1390725"/>
            <a:ext cx="1058120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F85166AE-59C6-498C-9A85-F5ED6771F976}"/>
              </a:ext>
            </a:extLst>
          </p:cNvPr>
          <p:cNvCxnSpPr>
            <a:cxnSpLocks/>
            <a:stCxn id="4" idx="3"/>
          </p:cNvCxnSpPr>
          <p:nvPr/>
        </p:nvCxnSpPr>
        <p:spPr>
          <a:xfrm flipV="1">
            <a:off x="6546285" y="1161706"/>
            <a:ext cx="0" cy="616978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BD2EBB69-97EF-46B8-BA9D-F65B5F08F3C7}"/>
              </a:ext>
            </a:extLst>
          </p:cNvPr>
          <p:cNvCxnSpPr/>
          <p:nvPr/>
        </p:nvCxnSpPr>
        <p:spPr>
          <a:xfrm flipV="1">
            <a:off x="6210620" y="1161705"/>
            <a:ext cx="0" cy="22902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8E4B843A-DE82-440E-A291-D0AA842A2558}"/>
              </a:ext>
            </a:extLst>
          </p:cNvPr>
          <p:cNvCxnSpPr/>
          <p:nvPr/>
        </p:nvCxnSpPr>
        <p:spPr>
          <a:xfrm>
            <a:off x="6210620" y="1161705"/>
            <a:ext cx="33566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689907CA-443D-4657-AA17-C64A93D9034B}"/>
              </a:ext>
            </a:extLst>
          </p:cNvPr>
          <p:cNvCxnSpPr>
            <a:cxnSpLocks/>
          </p:cNvCxnSpPr>
          <p:nvPr/>
        </p:nvCxnSpPr>
        <p:spPr>
          <a:xfrm>
            <a:off x="6837582" y="1369505"/>
            <a:ext cx="0" cy="385792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79AB9194-7DEF-492D-8926-528A40255262}"/>
              </a:ext>
            </a:extLst>
          </p:cNvPr>
          <p:cNvCxnSpPr/>
          <p:nvPr/>
        </p:nvCxnSpPr>
        <p:spPr>
          <a:xfrm>
            <a:off x="6837582" y="1369505"/>
            <a:ext cx="1018572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7D62F701-988A-4C4C-8022-B3EEA80A3E6E}"/>
              </a:ext>
            </a:extLst>
          </p:cNvPr>
          <p:cNvCxnSpPr/>
          <p:nvPr/>
        </p:nvCxnSpPr>
        <p:spPr>
          <a:xfrm flipV="1">
            <a:off x="8191819" y="1140485"/>
            <a:ext cx="0" cy="601884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7BF19485-E350-4206-931A-AC8E10203AF5}"/>
              </a:ext>
            </a:extLst>
          </p:cNvPr>
          <p:cNvCxnSpPr/>
          <p:nvPr/>
        </p:nvCxnSpPr>
        <p:spPr>
          <a:xfrm flipV="1">
            <a:off x="7856154" y="1140485"/>
            <a:ext cx="0" cy="22902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1B4AE8E5-E858-49A1-8786-4F186F90CBDD}"/>
              </a:ext>
            </a:extLst>
          </p:cNvPr>
          <p:cNvCxnSpPr/>
          <p:nvPr/>
        </p:nvCxnSpPr>
        <p:spPr>
          <a:xfrm>
            <a:off x="7856154" y="1140485"/>
            <a:ext cx="33566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B8C1ED62-AD4E-439F-9E58-B84C861BA51F}"/>
              </a:ext>
            </a:extLst>
          </p:cNvPr>
          <p:cNvCxnSpPr>
            <a:cxnSpLocks/>
          </p:cNvCxnSpPr>
          <p:nvPr/>
        </p:nvCxnSpPr>
        <p:spPr>
          <a:xfrm>
            <a:off x="6546285" y="2215369"/>
            <a:ext cx="0" cy="259478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8DD7F2DB-ACC1-4B21-9477-94354D3F69DF}"/>
              </a:ext>
            </a:extLst>
          </p:cNvPr>
          <p:cNvCxnSpPr>
            <a:cxnSpLocks/>
          </p:cNvCxnSpPr>
          <p:nvPr/>
        </p:nvCxnSpPr>
        <p:spPr>
          <a:xfrm>
            <a:off x="5527713" y="2428547"/>
            <a:ext cx="1018572" cy="5723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5B98E045-EC07-4831-B771-06A7D5544CEF}"/>
              </a:ext>
            </a:extLst>
          </p:cNvPr>
          <p:cNvCxnSpPr>
            <a:cxnSpLocks/>
          </p:cNvCxnSpPr>
          <p:nvPr/>
        </p:nvCxnSpPr>
        <p:spPr>
          <a:xfrm flipH="1" flipV="1">
            <a:off x="5140926" y="2229437"/>
            <a:ext cx="8281" cy="53844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9349558C-0E27-4401-9273-8F519C736B51}"/>
              </a:ext>
            </a:extLst>
          </p:cNvPr>
          <p:cNvCxnSpPr>
            <a:cxnSpLocks/>
          </p:cNvCxnSpPr>
          <p:nvPr/>
        </p:nvCxnSpPr>
        <p:spPr>
          <a:xfrm flipV="1">
            <a:off x="5527713" y="2411120"/>
            <a:ext cx="0" cy="356758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84409AA7-5B24-4CFE-9EA0-CB752BA3716E}"/>
              </a:ext>
            </a:extLst>
          </p:cNvPr>
          <p:cNvCxnSpPr>
            <a:cxnSpLocks/>
          </p:cNvCxnSpPr>
          <p:nvPr/>
        </p:nvCxnSpPr>
        <p:spPr>
          <a:xfrm>
            <a:off x="5152500" y="2744727"/>
            <a:ext cx="375213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323D4EED-4708-49EA-AE17-74FE71331A39}"/>
              </a:ext>
            </a:extLst>
          </p:cNvPr>
          <p:cNvCxnSpPr>
            <a:cxnSpLocks/>
          </p:cNvCxnSpPr>
          <p:nvPr/>
        </p:nvCxnSpPr>
        <p:spPr>
          <a:xfrm flipH="1">
            <a:off x="8191819" y="2275169"/>
            <a:ext cx="3" cy="17260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D03CEDF7-A697-4E1A-9887-56865B0A456C}"/>
              </a:ext>
            </a:extLst>
          </p:cNvPr>
          <p:cNvCxnSpPr>
            <a:cxnSpLocks/>
          </p:cNvCxnSpPr>
          <p:nvPr/>
        </p:nvCxnSpPr>
        <p:spPr>
          <a:xfrm>
            <a:off x="7173250" y="2428547"/>
            <a:ext cx="995422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A2296A18-54C2-4256-A3C1-34F07B95DF67}"/>
              </a:ext>
            </a:extLst>
          </p:cNvPr>
          <p:cNvCxnSpPr>
            <a:cxnSpLocks/>
          </p:cNvCxnSpPr>
          <p:nvPr/>
        </p:nvCxnSpPr>
        <p:spPr>
          <a:xfrm flipV="1">
            <a:off x="6798037" y="2214218"/>
            <a:ext cx="4823" cy="490482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2F075643-9C9F-43B8-8ED1-2C19A3D0B110}"/>
              </a:ext>
            </a:extLst>
          </p:cNvPr>
          <p:cNvCxnSpPr>
            <a:cxnSpLocks/>
          </p:cNvCxnSpPr>
          <p:nvPr/>
        </p:nvCxnSpPr>
        <p:spPr>
          <a:xfrm flipV="1">
            <a:off x="7173250" y="2447770"/>
            <a:ext cx="0" cy="285383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D2AF5B75-82E1-42CE-809F-55BC08211E11}"/>
              </a:ext>
            </a:extLst>
          </p:cNvPr>
          <p:cNvCxnSpPr>
            <a:cxnSpLocks/>
          </p:cNvCxnSpPr>
          <p:nvPr/>
        </p:nvCxnSpPr>
        <p:spPr>
          <a:xfrm>
            <a:off x="6798037" y="2723502"/>
            <a:ext cx="375213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451D3ABA-F341-4ED7-8CDF-E4C2D13B6690}"/>
              </a:ext>
            </a:extLst>
          </p:cNvPr>
          <p:cNvCxnSpPr>
            <a:cxnSpLocks/>
          </p:cNvCxnSpPr>
          <p:nvPr/>
        </p:nvCxnSpPr>
        <p:spPr>
          <a:xfrm>
            <a:off x="6677947" y="876373"/>
            <a:ext cx="0" cy="1049261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80E48DEA-FCA2-4DBA-8B8A-EC54C2CBD1D5}"/>
              </a:ext>
            </a:extLst>
          </p:cNvPr>
          <p:cNvCxnSpPr>
            <a:cxnSpLocks/>
          </p:cNvCxnSpPr>
          <p:nvPr/>
        </p:nvCxnSpPr>
        <p:spPr>
          <a:xfrm>
            <a:off x="7991673" y="971188"/>
            <a:ext cx="0" cy="429815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750FD81E-E453-4E76-8EE0-55B5BC7EC239}"/>
              </a:ext>
            </a:extLst>
          </p:cNvPr>
          <p:cNvCxnSpPr>
            <a:cxnSpLocks/>
          </p:cNvCxnSpPr>
          <p:nvPr/>
        </p:nvCxnSpPr>
        <p:spPr>
          <a:xfrm>
            <a:off x="6378452" y="971188"/>
            <a:ext cx="0" cy="455026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40FB1231-615D-4FF5-B4EF-01B3D84601DC}"/>
              </a:ext>
            </a:extLst>
          </p:cNvPr>
          <p:cNvCxnSpPr/>
          <p:nvPr/>
        </p:nvCxnSpPr>
        <p:spPr>
          <a:xfrm>
            <a:off x="5041576" y="1964792"/>
            <a:ext cx="405114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>
            <a:extLst>
              <a:ext uri="{FF2B5EF4-FFF2-40B4-BE49-F238E27FC236}">
                <a16:creationId xmlns:a16="http://schemas.microsoft.com/office/drawing/2014/main" id="{BB7DC42A-E33A-439A-A21E-B32855AF48FE}"/>
              </a:ext>
            </a:extLst>
          </p:cNvPr>
          <p:cNvSpPr txBox="1"/>
          <p:nvPr/>
        </p:nvSpPr>
        <p:spPr>
          <a:xfrm>
            <a:off x="6320703" y="684734"/>
            <a:ext cx="84495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tx2"/>
                </a:solidFill>
                <a:latin typeface="Arial" panose="020B0604020202020204" pitchFamily="34" charset="0"/>
              </a:rPr>
              <a:t>F</a:t>
            </a:r>
            <a:r>
              <a:rPr lang="en-US" sz="1200" b="1" baseline="-25000" dirty="0">
                <a:solidFill>
                  <a:schemeClr val="tx2"/>
                </a:solidFill>
                <a:latin typeface="Arial" panose="020B0604020202020204" pitchFamily="34" charset="0"/>
              </a:rPr>
              <a:t>s2</a:t>
            </a:r>
            <a:r>
              <a:rPr lang="en-US" sz="1200" b="1" dirty="0">
                <a:solidFill>
                  <a:schemeClr val="tx2"/>
                </a:solidFill>
              </a:rPr>
              <a:t> </a:t>
            </a:r>
            <a:r>
              <a:rPr lang="en-US" sz="1200" b="1" dirty="0">
                <a:solidFill>
                  <a:schemeClr val="tx2"/>
                </a:solidFill>
                <a:latin typeface="Arial" panose="020B0604020202020204" pitchFamily="34" charset="0"/>
              </a:rPr>
              <a:t>F</a:t>
            </a:r>
            <a:r>
              <a:rPr lang="en-US" sz="1200" b="1" baseline="-25000" dirty="0">
                <a:solidFill>
                  <a:schemeClr val="tx2"/>
                </a:solidFill>
                <a:latin typeface="Arial" panose="020B0604020202020204" pitchFamily="34" charset="0"/>
              </a:rPr>
              <a:t>i2</a:t>
            </a:r>
            <a:r>
              <a:rPr lang="en-US" sz="1200" b="1" dirty="0">
                <a:solidFill>
                  <a:schemeClr val="tx2"/>
                </a:solidFill>
              </a:rPr>
              <a:t> </a:t>
            </a:r>
            <a:r>
              <a:rPr lang="en-US" sz="1200" b="1" dirty="0">
                <a:solidFill>
                  <a:schemeClr val="tx2"/>
                </a:solidFill>
                <a:latin typeface="Arial" panose="020B0604020202020204" pitchFamily="34" charset="0"/>
              </a:rPr>
              <a:t>T</a:t>
            </a:r>
            <a:r>
              <a:rPr lang="en-US" sz="1200" b="1" baseline="-25000" dirty="0">
                <a:solidFill>
                  <a:schemeClr val="tx2"/>
                </a:solidFill>
                <a:latin typeface="Arial" panose="020B0604020202020204" pitchFamily="34" charset="0"/>
              </a:rPr>
              <a:t>in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344DEC68-BD40-4DBC-B25F-D91F8E4EC3FA}"/>
              </a:ext>
            </a:extLst>
          </p:cNvPr>
          <p:cNvSpPr txBox="1"/>
          <p:nvPr/>
        </p:nvSpPr>
        <p:spPr>
          <a:xfrm>
            <a:off x="5872072" y="2704700"/>
            <a:ext cx="87417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tx2"/>
                </a:solidFill>
                <a:latin typeface="Arial" panose="020B0604020202020204" pitchFamily="34" charset="0"/>
              </a:rPr>
              <a:t>Pressure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2A22B1AD-9D42-48BB-B368-6878452F3B7A}"/>
              </a:ext>
            </a:extLst>
          </p:cNvPr>
          <p:cNvSpPr txBox="1"/>
          <p:nvPr/>
        </p:nvSpPr>
        <p:spPr>
          <a:xfrm>
            <a:off x="7720633" y="718639"/>
            <a:ext cx="52470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tx2"/>
                </a:solidFill>
                <a:latin typeface="Arial" panose="020B0604020202020204" pitchFamily="34" charset="0"/>
              </a:rPr>
              <a:t>T</a:t>
            </a:r>
            <a:r>
              <a:rPr lang="en-US" sz="1200" b="1" baseline="-25000" dirty="0">
                <a:solidFill>
                  <a:schemeClr val="tx2"/>
                </a:solidFill>
                <a:latin typeface="Arial" panose="020B0604020202020204" pitchFamily="34" charset="0"/>
              </a:rPr>
              <a:t>cin2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C5B2C278-DA4D-4115-9C9B-43966824DCCF}"/>
              </a:ext>
            </a:extLst>
          </p:cNvPr>
          <p:cNvSpPr txBox="1"/>
          <p:nvPr/>
        </p:nvSpPr>
        <p:spPr>
          <a:xfrm>
            <a:off x="4712659" y="1583106"/>
            <a:ext cx="41812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tx2"/>
                </a:solidFill>
                <a:latin typeface="Arial" panose="020B0604020202020204" pitchFamily="34" charset="0"/>
              </a:rPr>
              <a:t>F</a:t>
            </a:r>
            <a:r>
              <a:rPr lang="en-US" sz="1200" b="1" baseline="-25000" dirty="0">
                <a:solidFill>
                  <a:schemeClr val="tx2"/>
                </a:solidFill>
                <a:latin typeface="Arial" panose="020B0604020202020204" pitchFamily="34" charset="0"/>
              </a:rPr>
              <a:t>s1</a:t>
            </a:r>
            <a:r>
              <a:rPr lang="en-US" sz="1200" b="1" dirty="0">
                <a:solidFill>
                  <a:schemeClr val="tx2"/>
                </a:solidFill>
                <a:latin typeface="Arial" panose="020B0604020202020204" pitchFamily="34" charset="0"/>
              </a:rPr>
              <a:t> </a:t>
            </a:r>
          </a:p>
          <a:p>
            <a:r>
              <a:rPr lang="en-US" sz="1200" b="1" dirty="0">
                <a:solidFill>
                  <a:schemeClr val="tx2"/>
                </a:solidFill>
                <a:latin typeface="Arial" panose="020B0604020202020204" pitchFamily="34" charset="0"/>
              </a:rPr>
              <a:t>F</a:t>
            </a:r>
            <a:r>
              <a:rPr lang="en-US" sz="1200" b="1" baseline="-25000" dirty="0">
                <a:solidFill>
                  <a:schemeClr val="tx2"/>
                </a:solidFill>
                <a:latin typeface="Arial" panose="020B0604020202020204" pitchFamily="34" charset="0"/>
              </a:rPr>
              <a:t>i1</a:t>
            </a:r>
          </a:p>
          <a:p>
            <a:r>
              <a:rPr lang="en-US" sz="1200" b="1" dirty="0">
                <a:solidFill>
                  <a:schemeClr val="tx2"/>
                </a:solidFill>
                <a:latin typeface="Arial" panose="020B0604020202020204" pitchFamily="34" charset="0"/>
              </a:rPr>
              <a:t>T</a:t>
            </a:r>
            <a:r>
              <a:rPr lang="en-US" sz="1200" b="1" baseline="-25000" dirty="0">
                <a:solidFill>
                  <a:schemeClr val="tx2"/>
                </a:solidFill>
                <a:latin typeface="Arial" panose="020B0604020202020204" pitchFamily="34" charset="0"/>
              </a:rPr>
              <a:t>in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22EE81A2-7ECE-4369-BA38-5A09EBD1FCFE}"/>
              </a:ext>
            </a:extLst>
          </p:cNvPr>
          <p:cNvSpPr txBox="1"/>
          <p:nvPr/>
        </p:nvSpPr>
        <p:spPr>
          <a:xfrm>
            <a:off x="5985415" y="724833"/>
            <a:ext cx="52759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tx2"/>
                </a:solidFill>
                <a:latin typeface="Arial" panose="020B0604020202020204" pitchFamily="34" charset="0"/>
              </a:rPr>
              <a:t>T</a:t>
            </a:r>
            <a:r>
              <a:rPr lang="en-US" sz="1200" b="1" baseline="-25000" dirty="0">
                <a:solidFill>
                  <a:schemeClr val="tx2"/>
                </a:solidFill>
                <a:latin typeface="Arial" panose="020B0604020202020204" pitchFamily="34" charset="0"/>
              </a:rPr>
              <a:t>cin1</a:t>
            </a:r>
          </a:p>
        </p:txBody>
      </p: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AE185B6B-BC21-43AC-AB7E-05A290F11E04}"/>
              </a:ext>
            </a:extLst>
          </p:cNvPr>
          <p:cNvCxnSpPr>
            <a:cxnSpLocks/>
          </p:cNvCxnSpPr>
          <p:nvPr/>
        </p:nvCxnSpPr>
        <p:spPr>
          <a:xfrm flipV="1">
            <a:off x="6465261" y="1925634"/>
            <a:ext cx="488082" cy="802924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209E060E-4BFC-446B-8D26-4C37F3669BAC}"/>
              </a:ext>
            </a:extLst>
          </p:cNvPr>
          <p:cNvCxnSpPr/>
          <p:nvPr/>
        </p:nvCxnSpPr>
        <p:spPr>
          <a:xfrm flipV="1">
            <a:off x="5189631" y="2950985"/>
            <a:ext cx="0" cy="1238492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C1B1C332-8D21-40C8-9BB8-1727B450105D}"/>
              </a:ext>
            </a:extLst>
          </p:cNvPr>
          <p:cNvCxnSpPr>
            <a:cxnSpLocks/>
          </p:cNvCxnSpPr>
          <p:nvPr/>
        </p:nvCxnSpPr>
        <p:spPr>
          <a:xfrm>
            <a:off x="5189631" y="4189477"/>
            <a:ext cx="3392461" cy="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40">
            <a:extLst>
              <a:ext uri="{FF2B5EF4-FFF2-40B4-BE49-F238E27FC236}">
                <a16:creationId xmlns:a16="http://schemas.microsoft.com/office/drawing/2014/main" id="{C6D1E831-B522-4E02-A53A-215BD087F9F5}"/>
              </a:ext>
            </a:extLst>
          </p:cNvPr>
          <p:cNvSpPr txBox="1"/>
          <p:nvPr/>
        </p:nvSpPr>
        <p:spPr>
          <a:xfrm>
            <a:off x="5382323" y="3039340"/>
            <a:ext cx="77839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tx2"/>
                </a:solidFill>
                <a:latin typeface="Arial" panose="020B0604020202020204" pitchFamily="34" charset="0"/>
              </a:rPr>
              <a:t>Tmax1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94F7F5CA-6100-49CE-A3C3-7E8254A219EA}"/>
              </a:ext>
            </a:extLst>
          </p:cNvPr>
          <p:cNvSpPr txBox="1"/>
          <p:nvPr/>
        </p:nvSpPr>
        <p:spPr>
          <a:xfrm>
            <a:off x="7848604" y="3899394"/>
            <a:ext cx="100204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tx2"/>
                </a:solidFill>
                <a:latin typeface="Arial" panose="020B0604020202020204" pitchFamily="34" charset="0"/>
              </a:rPr>
              <a:t>Location z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95711DBC-0349-4C2A-9296-23992F0F1EBE}"/>
              </a:ext>
            </a:extLst>
          </p:cNvPr>
          <p:cNvSpPr txBox="1"/>
          <p:nvPr/>
        </p:nvSpPr>
        <p:spPr>
          <a:xfrm rot="16200000">
            <a:off x="4349070" y="3425705"/>
            <a:ext cx="125054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tx2"/>
                </a:solidFill>
                <a:latin typeface="Arial" panose="020B0604020202020204" pitchFamily="34" charset="0"/>
              </a:rPr>
              <a:t>Temperature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41DDB5A8-6EA2-4233-9DE1-94CE7F00463B}"/>
              </a:ext>
            </a:extLst>
          </p:cNvPr>
          <p:cNvSpPr txBox="1"/>
          <p:nvPr/>
        </p:nvSpPr>
        <p:spPr>
          <a:xfrm>
            <a:off x="7025446" y="2916859"/>
            <a:ext cx="77839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tx2"/>
                </a:solidFill>
                <a:latin typeface="Arial" panose="020B0604020202020204" pitchFamily="34" charset="0"/>
              </a:rPr>
              <a:t>Tmax2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7BA34DB8-DA37-4F99-B8F4-FA5DB4563EF4}"/>
              </a:ext>
            </a:extLst>
          </p:cNvPr>
          <p:cNvSpPr txBox="1"/>
          <p:nvPr/>
        </p:nvSpPr>
        <p:spPr>
          <a:xfrm>
            <a:off x="6264890" y="3402090"/>
            <a:ext cx="77839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tx2"/>
                </a:solidFill>
                <a:latin typeface="Arial" panose="020B0604020202020204" pitchFamily="34" charset="0"/>
              </a:rPr>
              <a:t>Tout1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4AB36090-7F75-4264-B36F-F40956A70736}"/>
              </a:ext>
            </a:extLst>
          </p:cNvPr>
          <p:cNvSpPr txBox="1"/>
          <p:nvPr/>
        </p:nvSpPr>
        <p:spPr>
          <a:xfrm>
            <a:off x="8054784" y="3350067"/>
            <a:ext cx="77839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tx2"/>
                </a:solidFill>
                <a:latin typeface="Arial" panose="020B0604020202020204" pitchFamily="34" charset="0"/>
              </a:rPr>
              <a:t>Tout2</a:t>
            </a:r>
          </a:p>
        </p:txBody>
      </p:sp>
      <p:sp>
        <p:nvSpPr>
          <p:cNvPr id="47" name="Freeform: Shape 46">
            <a:extLst>
              <a:ext uri="{FF2B5EF4-FFF2-40B4-BE49-F238E27FC236}">
                <a16:creationId xmlns:a16="http://schemas.microsoft.com/office/drawing/2014/main" id="{B5112ADC-0F00-40D0-ABC4-3A557FA1C1CA}"/>
              </a:ext>
            </a:extLst>
          </p:cNvPr>
          <p:cNvSpPr/>
          <p:nvPr/>
        </p:nvSpPr>
        <p:spPr>
          <a:xfrm>
            <a:off x="5215190" y="3295928"/>
            <a:ext cx="1250066" cy="557883"/>
          </a:xfrm>
          <a:custGeom>
            <a:avLst/>
            <a:gdLst>
              <a:gd name="connsiteX0" fmla="*/ 0 w 1250066"/>
              <a:gd name="connsiteY0" fmla="*/ 557883 h 557883"/>
              <a:gd name="connsiteX1" fmla="*/ 324091 w 1250066"/>
              <a:gd name="connsiteY1" fmla="*/ 2298 h 557883"/>
              <a:gd name="connsiteX2" fmla="*/ 1157469 w 1250066"/>
              <a:gd name="connsiteY2" fmla="*/ 361113 h 557883"/>
              <a:gd name="connsiteX3" fmla="*/ 1226917 w 1250066"/>
              <a:gd name="connsiteY3" fmla="*/ 384262 h 557883"/>
              <a:gd name="connsiteX4" fmla="*/ 1180618 w 1250066"/>
              <a:gd name="connsiteY4" fmla="*/ 395837 h 557883"/>
              <a:gd name="connsiteX5" fmla="*/ 1250066 w 1250066"/>
              <a:gd name="connsiteY5" fmla="*/ 384262 h 5578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50066" h="557883">
                <a:moveTo>
                  <a:pt x="0" y="557883"/>
                </a:moveTo>
                <a:cubicBezTo>
                  <a:pt x="65590" y="296488"/>
                  <a:pt x="131180" y="35093"/>
                  <a:pt x="324091" y="2298"/>
                </a:cubicBezTo>
                <a:cubicBezTo>
                  <a:pt x="517002" y="-30497"/>
                  <a:pt x="1006998" y="297452"/>
                  <a:pt x="1157469" y="361113"/>
                </a:cubicBezTo>
                <a:cubicBezTo>
                  <a:pt x="1307940" y="424774"/>
                  <a:pt x="1223059" y="378475"/>
                  <a:pt x="1226917" y="384262"/>
                </a:cubicBezTo>
                <a:cubicBezTo>
                  <a:pt x="1230775" y="390049"/>
                  <a:pt x="1176760" y="395837"/>
                  <a:pt x="1180618" y="395837"/>
                </a:cubicBezTo>
                <a:cubicBezTo>
                  <a:pt x="1184476" y="395837"/>
                  <a:pt x="1217271" y="390049"/>
                  <a:pt x="1250066" y="384262"/>
                </a:cubicBezTo>
              </a:path>
            </a:pathLst>
          </a:cu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Freeform: Shape 47">
            <a:extLst>
              <a:ext uri="{FF2B5EF4-FFF2-40B4-BE49-F238E27FC236}">
                <a16:creationId xmlns:a16="http://schemas.microsoft.com/office/drawing/2014/main" id="{2CB2AAB7-6089-4A14-8041-398A6B7F37AE}"/>
              </a:ext>
            </a:extLst>
          </p:cNvPr>
          <p:cNvSpPr/>
          <p:nvPr/>
        </p:nvSpPr>
        <p:spPr>
          <a:xfrm>
            <a:off x="5203615" y="3309801"/>
            <a:ext cx="373476" cy="544010"/>
          </a:xfrm>
          <a:custGeom>
            <a:avLst/>
            <a:gdLst>
              <a:gd name="connsiteX0" fmla="*/ 0 w 373476"/>
              <a:gd name="connsiteY0" fmla="*/ 544010 h 544010"/>
              <a:gd name="connsiteX1" fmla="*/ 57874 w 373476"/>
              <a:gd name="connsiteY1" fmla="*/ 451412 h 544010"/>
              <a:gd name="connsiteX2" fmla="*/ 104173 w 373476"/>
              <a:gd name="connsiteY2" fmla="*/ 381964 h 544010"/>
              <a:gd name="connsiteX3" fmla="*/ 115747 w 373476"/>
              <a:gd name="connsiteY3" fmla="*/ 347240 h 544010"/>
              <a:gd name="connsiteX4" fmla="*/ 138897 w 373476"/>
              <a:gd name="connsiteY4" fmla="*/ 324091 h 544010"/>
              <a:gd name="connsiteX5" fmla="*/ 162046 w 373476"/>
              <a:gd name="connsiteY5" fmla="*/ 254643 h 544010"/>
              <a:gd name="connsiteX6" fmla="*/ 173621 w 373476"/>
              <a:gd name="connsiteY6" fmla="*/ 219919 h 544010"/>
              <a:gd name="connsiteX7" fmla="*/ 254644 w 373476"/>
              <a:gd name="connsiteY7" fmla="*/ 138896 h 544010"/>
              <a:gd name="connsiteX8" fmla="*/ 277793 w 373476"/>
              <a:gd name="connsiteY8" fmla="*/ 115746 h 544010"/>
              <a:gd name="connsiteX9" fmla="*/ 312517 w 373476"/>
              <a:gd name="connsiteY9" fmla="*/ 81022 h 544010"/>
              <a:gd name="connsiteX10" fmla="*/ 335666 w 373476"/>
              <a:gd name="connsiteY10" fmla="*/ 46298 h 544010"/>
              <a:gd name="connsiteX11" fmla="*/ 370390 w 373476"/>
              <a:gd name="connsiteY11" fmla="*/ 34724 h 544010"/>
              <a:gd name="connsiteX12" fmla="*/ 370390 w 373476"/>
              <a:gd name="connsiteY12" fmla="*/ 0 h 5440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73476" h="544010">
                <a:moveTo>
                  <a:pt x="0" y="544010"/>
                </a:moveTo>
                <a:cubicBezTo>
                  <a:pt x="43988" y="434041"/>
                  <a:pt x="-3169" y="529896"/>
                  <a:pt x="57874" y="451412"/>
                </a:cubicBezTo>
                <a:cubicBezTo>
                  <a:pt x="74955" y="429451"/>
                  <a:pt x="104173" y="381964"/>
                  <a:pt x="104173" y="381964"/>
                </a:cubicBezTo>
                <a:cubicBezTo>
                  <a:pt x="108031" y="370389"/>
                  <a:pt x="109470" y="357702"/>
                  <a:pt x="115747" y="347240"/>
                </a:cubicBezTo>
                <a:cubicBezTo>
                  <a:pt x="121362" y="337882"/>
                  <a:pt x="134017" y="333852"/>
                  <a:pt x="138897" y="324091"/>
                </a:cubicBezTo>
                <a:cubicBezTo>
                  <a:pt x="149810" y="302266"/>
                  <a:pt x="154330" y="277792"/>
                  <a:pt x="162046" y="254643"/>
                </a:cubicBezTo>
                <a:cubicBezTo>
                  <a:pt x="165904" y="243068"/>
                  <a:pt x="164994" y="228546"/>
                  <a:pt x="173621" y="219919"/>
                </a:cubicBezTo>
                <a:lnTo>
                  <a:pt x="254644" y="138896"/>
                </a:lnTo>
                <a:lnTo>
                  <a:pt x="277793" y="115746"/>
                </a:lnTo>
                <a:cubicBezTo>
                  <a:pt x="289368" y="104171"/>
                  <a:pt x="303437" y="94642"/>
                  <a:pt x="312517" y="81022"/>
                </a:cubicBezTo>
                <a:cubicBezTo>
                  <a:pt x="320233" y="69447"/>
                  <a:pt x="324803" y="54988"/>
                  <a:pt x="335666" y="46298"/>
                </a:cubicBezTo>
                <a:cubicBezTo>
                  <a:pt x="345193" y="38676"/>
                  <a:pt x="363070" y="44485"/>
                  <a:pt x="370390" y="34724"/>
                </a:cubicBezTo>
                <a:cubicBezTo>
                  <a:pt x="377335" y="25464"/>
                  <a:pt x="370390" y="11575"/>
                  <a:pt x="370390" y="0"/>
                </a:cubicBezTo>
              </a:path>
            </a:pathLst>
          </a:cu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Freeform: Shape 48">
            <a:extLst>
              <a:ext uri="{FF2B5EF4-FFF2-40B4-BE49-F238E27FC236}">
                <a16:creationId xmlns:a16="http://schemas.microsoft.com/office/drawing/2014/main" id="{5F256D39-940F-4761-9C24-30E41385CAAF}"/>
              </a:ext>
            </a:extLst>
          </p:cNvPr>
          <p:cNvSpPr/>
          <p:nvPr/>
        </p:nvSpPr>
        <p:spPr>
          <a:xfrm>
            <a:off x="5223679" y="3372949"/>
            <a:ext cx="373476" cy="477974"/>
          </a:xfrm>
          <a:custGeom>
            <a:avLst/>
            <a:gdLst>
              <a:gd name="connsiteX0" fmla="*/ 0 w 393540"/>
              <a:gd name="connsiteY0" fmla="*/ 567159 h 567159"/>
              <a:gd name="connsiteX1" fmla="*/ 23150 w 393540"/>
              <a:gd name="connsiteY1" fmla="*/ 497711 h 567159"/>
              <a:gd name="connsiteX2" fmla="*/ 57874 w 393540"/>
              <a:gd name="connsiteY2" fmla="*/ 462987 h 567159"/>
              <a:gd name="connsiteX3" fmla="*/ 69449 w 393540"/>
              <a:gd name="connsiteY3" fmla="*/ 405114 h 567159"/>
              <a:gd name="connsiteX4" fmla="*/ 138897 w 393540"/>
              <a:gd name="connsiteY4" fmla="*/ 347240 h 567159"/>
              <a:gd name="connsiteX5" fmla="*/ 162046 w 393540"/>
              <a:gd name="connsiteY5" fmla="*/ 312516 h 567159"/>
              <a:gd name="connsiteX6" fmla="*/ 196770 w 393540"/>
              <a:gd name="connsiteY6" fmla="*/ 300942 h 567159"/>
              <a:gd name="connsiteX7" fmla="*/ 219919 w 393540"/>
              <a:gd name="connsiteY7" fmla="*/ 277792 h 567159"/>
              <a:gd name="connsiteX8" fmla="*/ 277793 w 393540"/>
              <a:gd name="connsiteY8" fmla="*/ 162046 h 567159"/>
              <a:gd name="connsiteX9" fmla="*/ 300942 w 393540"/>
              <a:gd name="connsiteY9" fmla="*/ 138896 h 567159"/>
              <a:gd name="connsiteX10" fmla="*/ 347241 w 393540"/>
              <a:gd name="connsiteY10" fmla="*/ 81023 h 567159"/>
              <a:gd name="connsiteX11" fmla="*/ 358816 w 393540"/>
              <a:gd name="connsiteY11" fmla="*/ 46299 h 567159"/>
              <a:gd name="connsiteX12" fmla="*/ 381965 w 393540"/>
              <a:gd name="connsiteY12" fmla="*/ 23149 h 567159"/>
              <a:gd name="connsiteX13" fmla="*/ 393540 w 393540"/>
              <a:gd name="connsiteY13" fmla="*/ 0 h 5671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393540" h="567159">
                <a:moveTo>
                  <a:pt x="0" y="567159"/>
                </a:moveTo>
                <a:cubicBezTo>
                  <a:pt x="7717" y="544010"/>
                  <a:pt x="11299" y="519042"/>
                  <a:pt x="23150" y="497711"/>
                </a:cubicBezTo>
                <a:cubicBezTo>
                  <a:pt x="31100" y="483402"/>
                  <a:pt x="50553" y="477628"/>
                  <a:pt x="57874" y="462987"/>
                </a:cubicBezTo>
                <a:cubicBezTo>
                  <a:pt x="66672" y="445391"/>
                  <a:pt x="60651" y="422710"/>
                  <a:pt x="69449" y="405114"/>
                </a:cubicBezTo>
                <a:cubicBezTo>
                  <a:pt x="80589" y="382835"/>
                  <a:pt x="118956" y="360535"/>
                  <a:pt x="138897" y="347240"/>
                </a:cubicBezTo>
                <a:cubicBezTo>
                  <a:pt x="146613" y="335665"/>
                  <a:pt x="151183" y="321206"/>
                  <a:pt x="162046" y="312516"/>
                </a:cubicBezTo>
                <a:cubicBezTo>
                  <a:pt x="171573" y="304894"/>
                  <a:pt x="186308" y="307219"/>
                  <a:pt x="196770" y="300942"/>
                </a:cubicBezTo>
                <a:cubicBezTo>
                  <a:pt x="206128" y="295327"/>
                  <a:pt x="212203" y="285509"/>
                  <a:pt x="219919" y="277792"/>
                </a:cubicBezTo>
                <a:cubicBezTo>
                  <a:pt x="244545" y="203917"/>
                  <a:pt x="232084" y="216897"/>
                  <a:pt x="277793" y="162046"/>
                </a:cubicBezTo>
                <a:cubicBezTo>
                  <a:pt x="284779" y="153663"/>
                  <a:pt x="293226" y="146613"/>
                  <a:pt x="300942" y="138896"/>
                </a:cubicBezTo>
                <a:cubicBezTo>
                  <a:pt x="330036" y="51616"/>
                  <a:pt x="287406" y="155815"/>
                  <a:pt x="347241" y="81023"/>
                </a:cubicBezTo>
                <a:cubicBezTo>
                  <a:pt x="354863" y="71496"/>
                  <a:pt x="352539" y="56761"/>
                  <a:pt x="358816" y="46299"/>
                </a:cubicBezTo>
                <a:cubicBezTo>
                  <a:pt x="364431" y="36941"/>
                  <a:pt x="375417" y="31879"/>
                  <a:pt x="381965" y="23149"/>
                </a:cubicBezTo>
                <a:cubicBezTo>
                  <a:pt x="387141" y="16247"/>
                  <a:pt x="389682" y="7716"/>
                  <a:pt x="393540" y="0"/>
                </a:cubicBezTo>
              </a:path>
            </a:pathLst>
          </a:cu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Freeform: Shape 49">
            <a:extLst>
              <a:ext uri="{FF2B5EF4-FFF2-40B4-BE49-F238E27FC236}">
                <a16:creationId xmlns:a16="http://schemas.microsoft.com/office/drawing/2014/main" id="{930C9EE6-05A3-4B1E-85DB-6CC7DBC3F8ED}"/>
              </a:ext>
            </a:extLst>
          </p:cNvPr>
          <p:cNvSpPr/>
          <p:nvPr/>
        </p:nvSpPr>
        <p:spPr>
          <a:xfrm>
            <a:off x="5180466" y="3356099"/>
            <a:ext cx="393539" cy="636608"/>
          </a:xfrm>
          <a:custGeom>
            <a:avLst/>
            <a:gdLst>
              <a:gd name="connsiteX0" fmla="*/ 0 w 393539"/>
              <a:gd name="connsiteY0" fmla="*/ 636608 h 636608"/>
              <a:gd name="connsiteX1" fmla="*/ 23149 w 393539"/>
              <a:gd name="connsiteY1" fmla="*/ 532436 h 636608"/>
              <a:gd name="connsiteX2" fmla="*/ 46299 w 393539"/>
              <a:gd name="connsiteY2" fmla="*/ 509286 h 636608"/>
              <a:gd name="connsiteX3" fmla="*/ 92598 w 393539"/>
              <a:gd name="connsiteY3" fmla="*/ 370390 h 636608"/>
              <a:gd name="connsiteX4" fmla="*/ 104172 w 393539"/>
              <a:gd name="connsiteY4" fmla="*/ 335666 h 636608"/>
              <a:gd name="connsiteX5" fmla="*/ 150471 w 393539"/>
              <a:gd name="connsiteY5" fmla="*/ 289367 h 636608"/>
              <a:gd name="connsiteX6" fmla="*/ 196770 w 393539"/>
              <a:gd name="connsiteY6" fmla="*/ 219919 h 636608"/>
              <a:gd name="connsiteX7" fmla="*/ 254643 w 393539"/>
              <a:gd name="connsiteY7" fmla="*/ 162046 h 636608"/>
              <a:gd name="connsiteX8" fmla="*/ 289367 w 393539"/>
              <a:gd name="connsiteY8" fmla="*/ 81023 h 636608"/>
              <a:gd name="connsiteX9" fmla="*/ 324091 w 393539"/>
              <a:gd name="connsiteY9" fmla="*/ 57874 h 636608"/>
              <a:gd name="connsiteX10" fmla="*/ 347241 w 393539"/>
              <a:gd name="connsiteY10" fmla="*/ 34724 h 636608"/>
              <a:gd name="connsiteX11" fmla="*/ 393539 w 393539"/>
              <a:gd name="connsiteY11" fmla="*/ 0 h 6366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93539" h="636608">
                <a:moveTo>
                  <a:pt x="0" y="636608"/>
                </a:moveTo>
                <a:cubicBezTo>
                  <a:pt x="1217" y="630524"/>
                  <a:pt x="17702" y="543330"/>
                  <a:pt x="23149" y="532436"/>
                </a:cubicBezTo>
                <a:cubicBezTo>
                  <a:pt x="28029" y="522675"/>
                  <a:pt x="38582" y="517003"/>
                  <a:pt x="46299" y="509286"/>
                </a:cubicBezTo>
                <a:lnTo>
                  <a:pt x="92598" y="370390"/>
                </a:lnTo>
                <a:cubicBezTo>
                  <a:pt x="96456" y="358815"/>
                  <a:pt x="95545" y="344293"/>
                  <a:pt x="104172" y="335666"/>
                </a:cubicBezTo>
                <a:lnTo>
                  <a:pt x="150471" y="289367"/>
                </a:lnTo>
                <a:cubicBezTo>
                  <a:pt x="170813" y="228343"/>
                  <a:pt x="148602" y="277722"/>
                  <a:pt x="196770" y="219919"/>
                </a:cubicBezTo>
                <a:cubicBezTo>
                  <a:pt x="244997" y="162046"/>
                  <a:pt x="190982" y="204486"/>
                  <a:pt x="254643" y="162046"/>
                </a:cubicBezTo>
                <a:cubicBezTo>
                  <a:pt x="263498" y="126628"/>
                  <a:pt x="262723" y="107667"/>
                  <a:pt x="289367" y="81023"/>
                </a:cubicBezTo>
                <a:cubicBezTo>
                  <a:pt x="299204" y="71186"/>
                  <a:pt x="313228" y="66564"/>
                  <a:pt x="324091" y="57874"/>
                </a:cubicBezTo>
                <a:cubicBezTo>
                  <a:pt x="332613" y="51057"/>
                  <a:pt x="337883" y="40339"/>
                  <a:pt x="347241" y="34724"/>
                </a:cubicBezTo>
                <a:cubicBezTo>
                  <a:pt x="398322" y="4076"/>
                  <a:pt x="370730" y="45622"/>
                  <a:pt x="393539" y="0"/>
                </a:cubicBezTo>
              </a:path>
            </a:pathLst>
          </a:cu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Freeform: Shape 50">
            <a:extLst>
              <a:ext uri="{FF2B5EF4-FFF2-40B4-BE49-F238E27FC236}">
                <a16:creationId xmlns:a16="http://schemas.microsoft.com/office/drawing/2014/main" id="{F014E277-283B-47DE-A3F2-7FF74A896678}"/>
              </a:ext>
            </a:extLst>
          </p:cNvPr>
          <p:cNvSpPr/>
          <p:nvPr/>
        </p:nvSpPr>
        <p:spPr>
          <a:xfrm>
            <a:off x="5597155" y="3205628"/>
            <a:ext cx="778394" cy="477974"/>
          </a:xfrm>
          <a:custGeom>
            <a:avLst/>
            <a:gdLst>
              <a:gd name="connsiteX0" fmla="*/ 0 w 908106"/>
              <a:gd name="connsiteY0" fmla="*/ 0 h 439295"/>
              <a:gd name="connsiteX1" fmla="*/ 833377 w 908106"/>
              <a:gd name="connsiteY1" fmla="*/ 405114 h 439295"/>
              <a:gd name="connsiteX2" fmla="*/ 868101 w 908106"/>
              <a:gd name="connsiteY2" fmla="*/ 416689 h 439295"/>
              <a:gd name="connsiteX3" fmla="*/ 868101 w 908106"/>
              <a:gd name="connsiteY3" fmla="*/ 416689 h 4392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08106" h="439295">
                <a:moveTo>
                  <a:pt x="0" y="0"/>
                </a:moveTo>
                <a:lnTo>
                  <a:pt x="833377" y="405114"/>
                </a:lnTo>
                <a:cubicBezTo>
                  <a:pt x="978060" y="474562"/>
                  <a:pt x="868101" y="416689"/>
                  <a:pt x="868101" y="416689"/>
                </a:cubicBezTo>
                <a:lnTo>
                  <a:pt x="868101" y="416689"/>
                </a:lnTo>
              </a:path>
            </a:pathLst>
          </a:cu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82608160-8E70-46BD-B2C9-F3085A1D3456}"/>
              </a:ext>
            </a:extLst>
          </p:cNvPr>
          <p:cNvCxnSpPr>
            <a:endCxn id="45" idx="2"/>
          </p:cNvCxnSpPr>
          <p:nvPr/>
        </p:nvCxnSpPr>
        <p:spPr>
          <a:xfrm>
            <a:off x="5766692" y="3377894"/>
            <a:ext cx="887395" cy="301195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DE9F6413-56E6-43AB-A96E-F10EDBC6B395}"/>
              </a:ext>
            </a:extLst>
          </p:cNvPr>
          <p:cNvCxnSpPr>
            <a:cxnSpLocks/>
            <a:stCxn id="45" idx="2"/>
          </p:cNvCxnSpPr>
          <p:nvPr/>
        </p:nvCxnSpPr>
        <p:spPr>
          <a:xfrm>
            <a:off x="6654087" y="3679089"/>
            <a:ext cx="389197" cy="397221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4CDD4BFA-F2E6-4EA5-96FC-E28744D3C230}"/>
              </a:ext>
            </a:extLst>
          </p:cNvPr>
          <p:cNvCxnSpPr>
            <a:endCxn id="44" idx="2"/>
          </p:cNvCxnSpPr>
          <p:nvPr/>
        </p:nvCxnSpPr>
        <p:spPr>
          <a:xfrm flipV="1">
            <a:off x="7025446" y="3193858"/>
            <a:ext cx="389197" cy="885105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9D0D3D16-08B2-4F0C-8C02-0AB0F46BF954}"/>
              </a:ext>
            </a:extLst>
          </p:cNvPr>
          <p:cNvCxnSpPr>
            <a:stCxn id="44" idx="2"/>
          </p:cNvCxnSpPr>
          <p:nvPr/>
        </p:nvCxnSpPr>
        <p:spPr>
          <a:xfrm>
            <a:off x="7414643" y="3193858"/>
            <a:ext cx="1066273" cy="489744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132044A1-875D-4984-9510-99DBCA0F3069}"/>
              </a:ext>
            </a:extLst>
          </p:cNvPr>
          <p:cNvCxnSpPr>
            <a:stCxn id="50" idx="1"/>
          </p:cNvCxnSpPr>
          <p:nvPr/>
        </p:nvCxnSpPr>
        <p:spPr>
          <a:xfrm flipV="1">
            <a:off x="5203615" y="3402090"/>
            <a:ext cx="563077" cy="486445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Content Placeholder 1">
            <a:extLst>
              <a:ext uri="{FF2B5EF4-FFF2-40B4-BE49-F238E27FC236}">
                <a16:creationId xmlns:a16="http://schemas.microsoft.com/office/drawing/2014/main" id="{58E08A9B-53D2-45A6-B84D-242242FA2C05}"/>
              </a:ext>
            </a:extLst>
          </p:cNvPr>
          <p:cNvSpPr txBox="1">
            <a:spLocks/>
          </p:cNvSpPr>
          <p:nvPr/>
        </p:nvSpPr>
        <p:spPr>
          <a:xfrm>
            <a:off x="4688333" y="4482646"/>
            <a:ext cx="4395991" cy="249299"/>
          </a:xfrm>
          <a:prstGeom prst="rect">
            <a:avLst/>
          </a:prstGeom>
        </p:spPr>
        <p:txBody>
          <a:bodyPr vert="horz" wrap="square" lIns="91440" tIns="45720" rIns="91440" bIns="45720" rtlCol="0" anchor="t" anchorCtr="0">
            <a:spAutoFit/>
          </a:bodyPr>
          <a:lstStyle>
            <a:lvl1pPr marL="182880" indent="-182880" algn="l" defTabSz="365760" rtl="0" eaLnBrk="1" latinLnBrk="0" hangingPunct="1">
              <a:lnSpc>
                <a:spcPct val="85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Arial" pitchFamily="34" charset="0"/>
              <a:buChar char="•"/>
              <a:defRPr sz="2200" b="0" kern="1200" cap="none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65760" indent="-182880" algn="l" defTabSz="365760" rtl="0" eaLnBrk="1" latinLnBrk="0" hangingPunct="1">
              <a:lnSpc>
                <a:spcPct val="85000"/>
              </a:lnSpc>
              <a:spcBef>
                <a:spcPts val="800"/>
              </a:spcBef>
              <a:spcAft>
                <a:spcPts val="0"/>
              </a:spcAft>
              <a:buClr>
                <a:schemeClr val="tx1">
                  <a:lumMod val="65000"/>
                  <a:lumOff val="35000"/>
                </a:schemeClr>
              </a:buClr>
              <a:buSzPct val="80000"/>
              <a:buFont typeface="Arial" pitchFamily="34" charset="0"/>
              <a:buChar char="•"/>
              <a:tabLst/>
              <a:defRPr sz="20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48640" indent="-182880" algn="l" defTabSz="365760" rtl="0" eaLnBrk="1" latinLnBrk="0" hangingPunct="1">
              <a:lnSpc>
                <a:spcPct val="85000"/>
              </a:lnSpc>
              <a:spcBef>
                <a:spcPts val="800"/>
              </a:spcBef>
              <a:spcAft>
                <a:spcPts val="0"/>
              </a:spcAft>
              <a:buClr>
                <a:schemeClr val="tx1">
                  <a:lumMod val="65000"/>
                  <a:lumOff val="35000"/>
                </a:schemeClr>
              </a:buClr>
              <a:buSzPct val="100000"/>
              <a:buFont typeface="Calibri" panose="020F0502020204030204" pitchFamily="34" charset="0"/>
              <a:buChar char="-"/>
              <a:defRPr sz="18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31520" indent="-182880" algn="l" defTabSz="365760" rtl="0" eaLnBrk="1" latinLnBrk="0" hangingPunct="1">
              <a:lnSpc>
                <a:spcPct val="120000"/>
              </a:lnSpc>
              <a:spcBef>
                <a:spcPts val="0"/>
              </a:spcBef>
              <a:buClr>
                <a:schemeClr val="tx1">
                  <a:lumMod val="65000"/>
                  <a:lumOff val="35000"/>
                </a:schemeClr>
              </a:buClr>
              <a:buSzPct val="100000"/>
              <a:buFont typeface="Calibri" panose="020F0502020204030204" pitchFamily="34" charset="0"/>
              <a:buChar char="-"/>
              <a:defRPr sz="12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n-ea"/>
                <a:cs typeface="+mn-cs"/>
              </a:defRPr>
            </a:lvl4pPr>
            <a:lvl5pPr marL="914400" indent="-182880" algn="l" defTabSz="365760" rtl="0" eaLnBrk="1" latinLnBrk="0" hangingPunct="1">
              <a:lnSpc>
                <a:spcPct val="120000"/>
              </a:lnSpc>
              <a:spcBef>
                <a:spcPts val="0"/>
              </a:spcBef>
              <a:buClr>
                <a:schemeClr val="tx1">
                  <a:lumMod val="65000"/>
                  <a:lumOff val="35000"/>
                </a:schemeClr>
              </a:buClr>
              <a:buSzPct val="100000"/>
              <a:buFont typeface="Calibri" panose="020F0502020204030204" pitchFamily="34" charset="0"/>
              <a:buChar char="-"/>
              <a:defRPr sz="10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n-ea"/>
                <a:cs typeface="+mn-cs"/>
              </a:defRPr>
            </a:lvl5pPr>
            <a:lvl6pPr marL="1097280" indent="-182880" algn="l" defTabSz="3657600" rtl="0" eaLnBrk="1" latinLnBrk="0" hangingPunct="1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280160" indent="-182880" algn="l" defTabSz="3657600" rtl="0" eaLnBrk="1" latinLnBrk="0" hangingPunct="1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1463040" indent="-182880" algn="l" defTabSz="914400" rtl="0" eaLnBrk="1" latinLnBrk="0" hangingPunct="1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1645920" indent="-182880" algn="l" defTabSz="365760" rtl="0" eaLnBrk="1" latinLnBrk="0" hangingPunct="1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200" b="1" dirty="0">
                <a:latin typeface="Arial" panose="020B0604020202020204" pitchFamily="34" charset="0"/>
              </a:rPr>
              <a:t>Two-zone LDPE reactor with a typical temperature profile</a:t>
            </a:r>
          </a:p>
        </p:txBody>
      </p: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01BCBE6C-CCE9-4A18-B465-0AB156D7784E}"/>
              </a:ext>
            </a:extLst>
          </p:cNvPr>
          <p:cNvCxnSpPr>
            <a:cxnSpLocks/>
          </p:cNvCxnSpPr>
          <p:nvPr/>
        </p:nvCxnSpPr>
        <p:spPr>
          <a:xfrm>
            <a:off x="5790756" y="3377894"/>
            <a:ext cx="0" cy="811583"/>
          </a:xfrm>
          <a:prstGeom prst="line">
            <a:avLst/>
          </a:prstGeom>
          <a:ln w="19050" cap="flat" cmpd="sng" algn="ctr">
            <a:solidFill>
              <a:schemeClr val="accent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31604027-5E02-40F4-AE60-A167CFE949FD}"/>
              </a:ext>
            </a:extLst>
          </p:cNvPr>
          <p:cNvCxnSpPr>
            <a:cxnSpLocks/>
          </p:cNvCxnSpPr>
          <p:nvPr/>
        </p:nvCxnSpPr>
        <p:spPr>
          <a:xfrm flipH="1">
            <a:off x="7414643" y="3277810"/>
            <a:ext cx="15102" cy="911667"/>
          </a:xfrm>
          <a:prstGeom prst="line">
            <a:avLst/>
          </a:prstGeom>
          <a:ln w="19050" cap="flat" cmpd="sng" algn="ctr">
            <a:solidFill>
              <a:schemeClr val="accent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60" name="TextBox 59">
            <a:extLst>
              <a:ext uri="{FF2B5EF4-FFF2-40B4-BE49-F238E27FC236}">
                <a16:creationId xmlns:a16="http://schemas.microsoft.com/office/drawing/2014/main" id="{44FB2949-81AE-45DD-881F-45691FA38AA2}"/>
              </a:ext>
            </a:extLst>
          </p:cNvPr>
          <p:cNvSpPr txBox="1"/>
          <p:nvPr/>
        </p:nvSpPr>
        <p:spPr>
          <a:xfrm>
            <a:off x="5634678" y="4201470"/>
            <a:ext cx="37401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tx2"/>
                </a:solidFill>
                <a:latin typeface="Arial" panose="020B0604020202020204" pitchFamily="34" charset="0"/>
              </a:rPr>
              <a:t>z1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1D7387E3-396A-4F05-B6AE-AF248B34BF00}"/>
              </a:ext>
            </a:extLst>
          </p:cNvPr>
          <p:cNvSpPr txBox="1"/>
          <p:nvPr/>
        </p:nvSpPr>
        <p:spPr>
          <a:xfrm>
            <a:off x="7259030" y="4207812"/>
            <a:ext cx="37401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tx2"/>
                </a:solidFill>
                <a:latin typeface="Arial" panose="020B0604020202020204" pitchFamily="34" charset="0"/>
              </a:rPr>
              <a:t>z2</a:t>
            </a:r>
          </a:p>
        </p:txBody>
      </p:sp>
      <p:pic>
        <p:nvPicPr>
          <p:cNvPr id="62" name="Picture 61">
            <a:extLst>
              <a:ext uri="{FF2B5EF4-FFF2-40B4-BE49-F238E27FC236}">
                <a16:creationId xmlns:a16="http://schemas.microsoft.com/office/drawing/2014/main" id="{7578DF45-F792-4694-994C-4962B08892A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5285" y="188957"/>
            <a:ext cx="1814362" cy="893741"/>
          </a:xfrm>
          <a:prstGeom prst="rect">
            <a:avLst/>
          </a:prstGeom>
        </p:spPr>
      </p:pic>
      <p:pic>
        <p:nvPicPr>
          <p:cNvPr id="63" name="Picture 62">
            <a:extLst>
              <a:ext uri="{FF2B5EF4-FFF2-40B4-BE49-F238E27FC236}">
                <a16:creationId xmlns:a16="http://schemas.microsoft.com/office/drawing/2014/main" id="{6189C18E-7A93-4439-9C32-E51025230E9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4889" y="1567007"/>
            <a:ext cx="4353687" cy="3004994"/>
          </a:xfrm>
          <a:prstGeom prst="rect">
            <a:avLst/>
          </a:prstGeom>
        </p:spPr>
      </p:pic>
      <p:sp>
        <p:nvSpPr>
          <p:cNvPr id="64" name="TextBox 63">
            <a:extLst>
              <a:ext uri="{FF2B5EF4-FFF2-40B4-BE49-F238E27FC236}">
                <a16:creationId xmlns:a16="http://schemas.microsoft.com/office/drawing/2014/main" id="{3860876E-E571-44F6-8E2C-4CC42AAE6BDE}"/>
              </a:ext>
            </a:extLst>
          </p:cNvPr>
          <p:cNvSpPr txBox="1"/>
          <p:nvPr/>
        </p:nvSpPr>
        <p:spPr>
          <a:xfrm>
            <a:off x="893723" y="2683131"/>
            <a:ext cx="1995630" cy="369332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Process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20802FA7-90E8-4D10-82CA-E881853259A2}"/>
              </a:ext>
            </a:extLst>
          </p:cNvPr>
          <p:cNvSpPr txBox="1"/>
          <p:nvPr/>
        </p:nvSpPr>
        <p:spPr>
          <a:xfrm>
            <a:off x="1510960" y="3983569"/>
            <a:ext cx="1640269" cy="369332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Fault</a:t>
            </a: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E3B97A38-953D-46BB-8A23-E66A043B1B3D}"/>
              </a:ext>
            </a:extLst>
          </p:cNvPr>
          <p:cNvSpPr txBox="1"/>
          <p:nvPr/>
        </p:nvSpPr>
        <p:spPr>
          <a:xfrm>
            <a:off x="3631469" y="2698419"/>
            <a:ext cx="860016" cy="369332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Quality</a:t>
            </a:r>
          </a:p>
        </p:txBody>
      </p:sp>
    </p:spTree>
    <p:extLst>
      <p:ext uri="{BB962C8B-B14F-4D97-AF65-F5344CB8AC3E}">
        <p14:creationId xmlns:p14="http://schemas.microsoft.com/office/powerpoint/2010/main" val="4121047838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1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5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6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9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4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5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6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1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8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3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4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5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8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9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8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1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2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3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9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7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9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9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0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3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4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8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1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2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5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6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9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0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3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4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7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1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2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5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6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33" grpId="0"/>
      <p:bldP spid="34" grpId="0"/>
      <p:bldP spid="35" grpId="0"/>
      <p:bldP spid="36" grpId="0"/>
      <p:bldP spid="37" grpId="0"/>
      <p:bldP spid="41" grpId="0"/>
      <p:bldP spid="42" grpId="0"/>
      <p:bldP spid="43" grpId="0"/>
      <p:bldP spid="44" grpId="0"/>
      <p:bldP spid="45" grpId="0"/>
      <p:bldP spid="46" grpId="0"/>
      <p:bldP spid="47" grpId="0"/>
      <p:bldP spid="48" grpId="0"/>
      <p:bldP spid="49" grpId="0"/>
      <p:bldP spid="50" grpId="0"/>
      <p:bldP spid="51" grpId="0"/>
      <p:bldP spid="57" grpId="0"/>
      <p:bldP spid="60" grpId="0"/>
      <p:bldP spid="61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A4E76CC5-8381-4E67-8593-5BD900745C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00648" y="192024"/>
            <a:ext cx="4905633" cy="461665"/>
          </a:xfrm>
        </p:spPr>
        <p:txBody>
          <a:bodyPr/>
          <a:lstStyle/>
          <a:p>
            <a:r>
              <a:rPr lang="en-US" sz="2400" b="1" dirty="0">
                <a:latin typeface="Arial" panose="020B0604020202020204" pitchFamily="34" charset="0"/>
              </a:rPr>
              <a:t>Demos</a:t>
            </a:r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2B5ADFFC-A45A-4677-A8D8-96D99AF55171}"/>
              </a:ext>
            </a:extLst>
          </p:cNvPr>
          <p:cNvSpPr/>
          <p:nvPr/>
        </p:nvSpPr>
        <p:spPr>
          <a:xfrm>
            <a:off x="868317" y="2152429"/>
            <a:ext cx="2194774" cy="2018214"/>
          </a:xfrm>
          <a:custGeom>
            <a:avLst/>
            <a:gdLst>
              <a:gd name="connsiteX0" fmla="*/ 0 w 2194774"/>
              <a:gd name="connsiteY0" fmla="*/ 302732 h 2018214"/>
              <a:gd name="connsiteX1" fmla="*/ 1185667 w 2194774"/>
              <a:gd name="connsiteY1" fmla="*/ 302732 h 2018214"/>
              <a:gd name="connsiteX2" fmla="*/ 1185667 w 2194774"/>
              <a:gd name="connsiteY2" fmla="*/ 0 h 2018214"/>
              <a:gd name="connsiteX3" fmla="*/ 2194774 w 2194774"/>
              <a:gd name="connsiteY3" fmla="*/ 1009107 h 2018214"/>
              <a:gd name="connsiteX4" fmla="*/ 1185667 w 2194774"/>
              <a:gd name="connsiteY4" fmla="*/ 2018214 h 2018214"/>
              <a:gd name="connsiteX5" fmla="*/ 1185667 w 2194774"/>
              <a:gd name="connsiteY5" fmla="*/ 1715482 h 2018214"/>
              <a:gd name="connsiteX6" fmla="*/ 0 w 2194774"/>
              <a:gd name="connsiteY6" fmla="*/ 1715482 h 2018214"/>
              <a:gd name="connsiteX7" fmla="*/ 0 w 2194774"/>
              <a:gd name="connsiteY7" fmla="*/ 302732 h 20182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194774" h="2018214">
                <a:moveTo>
                  <a:pt x="0" y="302732"/>
                </a:moveTo>
                <a:lnTo>
                  <a:pt x="1185667" y="302732"/>
                </a:lnTo>
                <a:lnTo>
                  <a:pt x="1185667" y="0"/>
                </a:lnTo>
                <a:lnTo>
                  <a:pt x="2194774" y="1009107"/>
                </a:lnTo>
                <a:lnTo>
                  <a:pt x="1185667" y="2018214"/>
                </a:lnTo>
                <a:lnTo>
                  <a:pt x="1185667" y="1715482"/>
                </a:lnTo>
                <a:lnTo>
                  <a:pt x="0" y="1715482"/>
                </a:lnTo>
                <a:lnTo>
                  <a:pt x="0" y="302732"/>
                </a:lnTo>
                <a:close/>
              </a:path>
            </a:pathLst>
          </a:custGeom>
          <a:solidFill>
            <a:schemeClr val="accent5">
              <a:lumMod val="40000"/>
              <a:lumOff val="60000"/>
              <a:alpha val="90000"/>
            </a:schemeClr>
          </a:solidFill>
          <a:ln>
            <a:solidFill>
              <a:schemeClr val="accent5">
                <a:lumMod val="75000"/>
                <a:alpha val="90000"/>
              </a:schemeClr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581714" tIns="310987" rIns="592638" bIns="310987" numCol="1" spcCol="1270" anchor="ctr" anchorCtr="0">
            <a:noAutofit/>
          </a:bodyPr>
          <a:lstStyle/>
          <a:p>
            <a:pPr marL="0" lvl="0" indent="0" algn="ctr" defTabSz="5778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altLang="zh-CN" sz="1300" b="1" kern="1200" baseline="0" dirty="0">
                <a:solidFill>
                  <a:schemeClr val="tx2"/>
                </a:solidFill>
                <a:latin typeface="Arial" panose="020B0604020202020204" pitchFamily="34" charset="0"/>
              </a:rPr>
              <a:t>PLS modeling historical data</a:t>
            </a:r>
            <a:endParaRPr lang="en-US" sz="1300" kern="1200" baseline="0" dirty="0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EF95299E-C442-47C1-AA33-7DD45B9CDAFA}"/>
              </a:ext>
            </a:extLst>
          </p:cNvPr>
          <p:cNvSpPr/>
          <p:nvPr/>
        </p:nvSpPr>
        <p:spPr>
          <a:xfrm>
            <a:off x="319623" y="2612842"/>
            <a:ext cx="1097387" cy="1097387"/>
          </a:xfrm>
          <a:custGeom>
            <a:avLst/>
            <a:gdLst>
              <a:gd name="connsiteX0" fmla="*/ 0 w 1097387"/>
              <a:gd name="connsiteY0" fmla="*/ 548694 h 1097387"/>
              <a:gd name="connsiteX1" fmla="*/ 548694 w 1097387"/>
              <a:gd name="connsiteY1" fmla="*/ 0 h 1097387"/>
              <a:gd name="connsiteX2" fmla="*/ 1097388 w 1097387"/>
              <a:gd name="connsiteY2" fmla="*/ 548694 h 1097387"/>
              <a:gd name="connsiteX3" fmla="*/ 548694 w 1097387"/>
              <a:gd name="connsiteY3" fmla="*/ 1097388 h 1097387"/>
              <a:gd name="connsiteX4" fmla="*/ 0 w 1097387"/>
              <a:gd name="connsiteY4" fmla="*/ 548694 h 10973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97387" h="1097387">
                <a:moveTo>
                  <a:pt x="0" y="548694"/>
                </a:moveTo>
                <a:cubicBezTo>
                  <a:pt x="0" y="245659"/>
                  <a:pt x="245659" y="0"/>
                  <a:pt x="548694" y="0"/>
                </a:cubicBezTo>
                <a:cubicBezTo>
                  <a:pt x="851729" y="0"/>
                  <a:pt x="1097388" y="245659"/>
                  <a:pt x="1097388" y="548694"/>
                </a:cubicBezTo>
                <a:cubicBezTo>
                  <a:pt x="1097388" y="851729"/>
                  <a:pt x="851729" y="1097388"/>
                  <a:pt x="548694" y="1097388"/>
                </a:cubicBezTo>
                <a:cubicBezTo>
                  <a:pt x="245659" y="1097388"/>
                  <a:pt x="0" y="851729"/>
                  <a:pt x="0" y="548694"/>
                </a:cubicBez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94364" tIns="194364" rIns="194364" bIns="194364" numCol="1" spcCol="1270" anchor="ctr" anchorCtr="0">
            <a:noAutofit/>
          </a:bodyPr>
          <a:lstStyle/>
          <a:p>
            <a:pPr marL="0" lvl="0" indent="0" algn="ctr" defTabSz="23558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sz="5300" b="1" i="1" kern="1200" baseline="0" dirty="0">
                <a:latin typeface="Arial" panose="020B0604020202020204" pitchFamily="34" charset="0"/>
              </a:rPr>
              <a:t>1</a:t>
            </a:r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A178546D-92C4-4CAA-817B-D3F2CD848517}"/>
              </a:ext>
            </a:extLst>
          </p:cNvPr>
          <p:cNvSpPr/>
          <p:nvPr/>
        </p:nvSpPr>
        <p:spPr>
          <a:xfrm>
            <a:off x="3748959" y="2152429"/>
            <a:ext cx="2194774" cy="2018214"/>
          </a:xfrm>
          <a:custGeom>
            <a:avLst/>
            <a:gdLst>
              <a:gd name="connsiteX0" fmla="*/ 0 w 2194774"/>
              <a:gd name="connsiteY0" fmla="*/ 302732 h 2018214"/>
              <a:gd name="connsiteX1" fmla="*/ 1185667 w 2194774"/>
              <a:gd name="connsiteY1" fmla="*/ 302732 h 2018214"/>
              <a:gd name="connsiteX2" fmla="*/ 1185667 w 2194774"/>
              <a:gd name="connsiteY2" fmla="*/ 0 h 2018214"/>
              <a:gd name="connsiteX3" fmla="*/ 2194774 w 2194774"/>
              <a:gd name="connsiteY3" fmla="*/ 1009107 h 2018214"/>
              <a:gd name="connsiteX4" fmla="*/ 1185667 w 2194774"/>
              <a:gd name="connsiteY4" fmla="*/ 2018214 h 2018214"/>
              <a:gd name="connsiteX5" fmla="*/ 1185667 w 2194774"/>
              <a:gd name="connsiteY5" fmla="*/ 1715482 h 2018214"/>
              <a:gd name="connsiteX6" fmla="*/ 0 w 2194774"/>
              <a:gd name="connsiteY6" fmla="*/ 1715482 h 2018214"/>
              <a:gd name="connsiteX7" fmla="*/ 0 w 2194774"/>
              <a:gd name="connsiteY7" fmla="*/ 302732 h 20182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194774" h="2018214">
                <a:moveTo>
                  <a:pt x="0" y="302732"/>
                </a:moveTo>
                <a:lnTo>
                  <a:pt x="1185667" y="302732"/>
                </a:lnTo>
                <a:lnTo>
                  <a:pt x="1185667" y="0"/>
                </a:lnTo>
                <a:lnTo>
                  <a:pt x="2194774" y="1009107"/>
                </a:lnTo>
                <a:lnTo>
                  <a:pt x="1185667" y="2018214"/>
                </a:lnTo>
                <a:lnTo>
                  <a:pt x="1185667" y="1715482"/>
                </a:lnTo>
                <a:lnTo>
                  <a:pt x="0" y="1715482"/>
                </a:lnTo>
                <a:lnTo>
                  <a:pt x="0" y="302732"/>
                </a:lnTo>
                <a:close/>
              </a:path>
            </a:pathLst>
          </a:custGeom>
          <a:solidFill>
            <a:schemeClr val="accent5">
              <a:lumMod val="40000"/>
              <a:lumOff val="60000"/>
              <a:alpha val="90000"/>
            </a:schemeClr>
          </a:solidFill>
          <a:ln>
            <a:solidFill>
              <a:schemeClr val="accent5">
                <a:lumMod val="75000"/>
                <a:alpha val="90000"/>
              </a:schemeClr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581713" tIns="310987" rIns="592639" bIns="310987" numCol="1" spcCol="1270" anchor="ctr" anchorCtr="0">
            <a:noAutofit/>
          </a:bodyPr>
          <a:lstStyle/>
          <a:p>
            <a:pPr marL="0" lvl="0" indent="0" algn="ctr" defTabSz="5778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altLang="zh-CN" sz="1300" b="1" kern="1200" baseline="0" dirty="0">
                <a:solidFill>
                  <a:schemeClr val="tx2"/>
                </a:solidFill>
                <a:latin typeface="Arial" panose="020B0604020202020204" pitchFamily="34" charset="0"/>
              </a:rPr>
              <a:t>T2, SPE, Scores</a:t>
            </a:r>
          </a:p>
          <a:p>
            <a:pPr marL="0" lvl="0" indent="0" algn="ctr" defTabSz="5778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altLang="zh-CN" sz="1300" b="1" kern="1200" baseline="0" dirty="0">
                <a:solidFill>
                  <a:schemeClr val="tx2"/>
                </a:solidFill>
                <a:latin typeface="Arial" panose="020B0604020202020204" pitchFamily="34" charset="0"/>
              </a:rPr>
              <a:t>monitoring processes</a:t>
            </a:r>
            <a:endParaRPr lang="en-US" sz="1300" kern="1200" baseline="0" dirty="0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F5DC41DA-ABC9-433C-AF23-6428009BE184}"/>
              </a:ext>
            </a:extLst>
          </p:cNvPr>
          <p:cNvSpPr/>
          <p:nvPr/>
        </p:nvSpPr>
        <p:spPr>
          <a:xfrm>
            <a:off x="3200265" y="2612842"/>
            <a:ext cx="1097387" cy="1097387"/>
          </a:xfrm>
          <a:custGeom>
            <a:avLst/>
            <a:gdLst>
              <a:gd name="connsiteX0" fmla="*/ 0 w 1097387"/>
              <a:gd name="connsiteY0" fmla="*/ 548694 h 1097387"/>
              <a:gd name="connsiteX1" fmla="*/ 548694 w 1097387"/>
              <a:gd name="connsiteY1" fmla="*/ 0 h 1097387"/>
              <a:gd name="connsiteX2" fmla="*/ 1097388 w 1097387"/>
              <a:gd name="connsiteY2" fmla="*/ 548694 h 1097387"/>
              <a:gd name="connsiteX3" fmla="*/ 548694 w 1097387"/>
              <a:gd name="connsiteY3" fmla="*/ 1097388 h 1097387"/>
              <a:gd name="connsiteX4" fmla="*/ 0 w 1097387"/>
              <a:gd name="connsiteY4" fmla="*/ 548694 h 10973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97387" h="1097387">
                <a:moveTo>
                  <a:pt x="0" y="548694"/>
                </a:moveTo>
                <a:cubicBezTo>
                  <a:pt x="0" y="245659"/>
                  <a:pt x="245659" y="0"/>
                  <a:pt x="548694" y="0"/>
                </a:cubicBezTo>
                <a:cubicBezTo>
                  <a:pt x="851729" y="0"/>
                  <a:pt x="1097388" y="245659"/>
                  <a:pt x="1097388" y="548694"/>
                </a:cubicBezTo>
                <a:cubicBezTo>
                  <a:pt x="1097388" y="851729"/>
                  <a:pt x="851729" y="1097388"/>
                  <a:pt x="548694" y="1097388"/>
                </a:cubicBezTo>
                <a:cubicBezTo>
                  <a:pt x="245659" y="1097388"/>
                  <a:pt x="0" y="851729"/>
                  <a:pt x="0" y="548694"/>
                </a:cubicBez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94364" tIns="194364" rIns="194364" bIns="194364" numCol="1" spcCol="1270" anchor="ctr" anchorCtr="0">
            <a:noAutofit/>
          </a:bodyPr>
          <a:lstStyle/>
          <a:p>
            <a:pPr marL="0" lvl="0" indent="0" algn="ctr" defTabSz="23558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sz="5300" b="1" i="1" kern="1200" baseline="0" dirty="0">
                <a:latin typeface="Arial" panose="020B0604020202020204" pitchFamily="34" charset="0"/>
              </a:rPr>
              <a:t>2</a:t>
            </a:r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2C54B12E-5E26-4C8A-879E-D988D32757F5}"/>
              </a:ext>
            </a:extLst>
          </p:cNvPr>
          <p:cNvSpPr/>
          <p:nvPr/>
        </p:nvSpPr>
        <p:spPr>
          <a:xfrm>
            <a:off x="6629600" y="2152429"/>
            <a:ext cx="2194774" cy="2018214"/>
          </a:xfrm>
          <a:custGeom>
            <a:avLst/>
            <a:gdLst>
              <a:gd name="connsiteX0" fmla="*/ 0 w 2194774"/>
              <a:gd name="connsiteY0" fmla="*/ 302732 h 2018214"/>
              <a:gd name="connsiteX1" fmla="*/ 1185667 w 2194774"/>
              <a:gd name="connsiteY1" fmla="*/ 302732 h 2018214"/>
              <a:gd name="connsiteX2" fmla="*/ 1185667 w 2194774"/>
              <a:gd name="connsiteY2" fmla="*/ 0 h 2018214"/>
              <a:gd name="connsiteX3" fmla="*/ 2194774 w 2194774"/>
              <a:gd name="connsiteY3" fmla="*/ 1009107 h 2018214"/>
              <a:gd name="connsiteX4" fmla="*/ 1185667 w 2194774"/>
              <a:gd name="connsiteY4" fmla="*/ 2018214 h 2018214"/>
              <a:gd name="connsiteX5" fmla="*/ 1185667 w 2194774"/>
              <a:gd name="connsiteY5" fmla="*/ 1715482 h 2018214"/>
              <a:gd name="connsiteX6" fmla="*/ 0 w 2194774"/>
              <a:gd name="connsiteY6" fmla="*/ 1715482 h 2018214"/>
              <a:gd name="connsiteX7" fmla="*/ 0 w 2194774"/>
              <a:gd name="connsiteY7" fmla="*/ 302732 h 20182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194774" h="2018214">
                <a:moveTo>
                  <a:pt x="0" y="302732"/>
                </a:moveTo>
                <a:lnTo>
                  <a:pt x="1185667" y="302732"/>
                </a:lnTo>
                <a:lnTo>
                  <a:pt x="1185667" y="0"/>
                </a:lnTo>
                <a:lnTo>
                  <a:pt x="2194774" y="1009107"/>
                </a:lnTo>
                <a:lnTo>
                  <a:pt x="1185667" y="2018214"/>
                </a:lnTo>
                <a:lnTo>
                  <a:pt x="1185667" y="1715482"/>
                </a:lnTo>
                <a:lnTo>
                  <a:pt x="0" y="1715482"/>
                </a:lnTo>
                <a:lnTo>
                  <a:pt x="0" y="302732"/>
                </a:lnTo>
                <a:close/>
              </a:path>
            </a:pathLst>
          </a:custGeom>
          <a:solidFill>
            <a:schemeClr val="accent5">
              <a:lumMod val="40000"/>
              <a:lumOff val="60000"/>
              <a:alpha val="9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581714" tIns="310987" rIns="592638" bIns="310987" numCol="1" spcCol="1270" anchor="ctr" anchorCtr="0">
            <a:noAutofit/>
          </a:bodyPr>
          <a:lstStyle/>
          <a:p>
            <a:pPr marL="0" lvl="0" indent="0" algn="ctr" defTabSz="5778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altLang="zh-CN" sz="1300" b="1" kern="1200" baseline="0" dirty="0">
                <a:solidFill>
                  <a:schemeClr val="tx2"/>
                </a:solidFill>
                <a:latin typeface="Arial" panose="020B0604020202020204" pitchFamily="34" charset="0"/>
              </a:rPr>
              <a:t>Contribution plots</a:t>
            </a:r>
          </a:p>
          <a:p>
            <a:pPr marL="0" lvl="0" indent="0" algn="ctr" defTabSz="5778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altLang="zh-CN" sz="1300" b="1">
                <a:solidFill>
                  <a:schemeClr val="tx2"/>
                </a:solidFill>
                <a:latin typeface="Arial" panose="020B0604020202020204" pitchFamily="34" charset="0"/>
              </a:rPr>
              <a:t>d</a:t>
            </a:r>
            <a:r>
              <a:rPr lang="en-US" altLang="zh-CN" sz="1300" b="1" kern="1200" baseline="0">
                <a:solidFill>
                  <a:schemeClr val="tx2"/>
                </a:solidFill>
                <a:latin typeface="Arial" panose="020B0604020202020204" pitchFamily="34" charset="0"/>
              </a:rPr>
              <a:t>iagnosing processes</a:t>
            </a:r>
            <a:endParaRPr lang="en-US" sz="1300" kern="1200" baseline="0" dirty="0"/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9E7D33E2-2456-4276-BDCD-BE2F979871E5}"/>
              </a:ext>
            </a:extLst>
          </p:cNvPr>
          <p:cNvSpPr/>
          <p:nvPr/>
        </p:nvSpPr>
        <p:spPr>
          <a:xfrm>
            <a:off x="6080907" y="2612842"/>
            <a:ext cx="1097387" cy="1097387"/>
          </a:xfrm>
          <a:custGeom>
            <a:avLst/>
            <a:gdLst>
              <a:gd name="connsiteX0" fmla="*/ 0 w 1097387"/>
              <a:gd name="connsiteY0" fmla="*/ 548694 h 1097387"/>
              <a:gd name="connsiteX1" fmla="*/ 548694 w 1097387"/>
              <a:gd name="connsiteY1" fmla="*/ 0 h 1097387"/>
              <a:gd name="connsiteX2" fmla="*/ 1097388 w 1097387"/>
              <a:gd name="connsiteY2" fmla="*/ 548694 h 1097387"/>
              <a:gd name="connsiteX3" fmla="*/ 548694 w 1097387"/>
              <a:gd name="connsiteY3" fmla="*/ 1097388 h 1097387"/>
              <a:gd name="connsiteX4" fmla="*/ 0 w 1097387"/>
              <a:gd name="connsiteY4" fmla="*/ 548694 h 10973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97387" h="1097387">
                <a:moveTo>
                  <a:pt x="0" y="548694"/>
                </a:moveTo>
                <a:cubicBezTo>
                  <a:pt x="0" y="245659"/>
                  <a:pt x="245659" y="0"/>
                  <a:pt x="548694" y="0"/>
                </a:cubicBezTo>
                <a:cubicBezTo>
                  <a:pt x="851729" y="0"/>
                  <a:pt x="1097388" y="245659"/>
                  <a:pt x="1097388" y="548694"/>
                </a:cubicBezTo>
                <a:cubicBezTo>
                  <a:pt x="1097388" y="851729"/>
                  <a:pt x="851729" y="1097388"/>
                  <a:pt x="548694" y="1097388"/>
                </a:cubicBezTo>
                <a:cubicBezTo>
                  <a:pt x="245659" y="1097388"/>
                  <a:pt x="0" y="851729"/>
                  <a:pt x="0" y="548694"/>
                </a:cubicBez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94364" tIns="194364" rIns="194364" bIns="194364" numCol="1" spcCol="1270" anchor="ctr" anchorCtr="0">
            <a:noAutofit/>
          </a:bodyPr>
          <a:lstStyle/>
          <a:p>
            <a:pPr marL="0" lvl="0" indent="0" algn="ctr" defTabSz="23558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sz="5300" b="1" i="1" kern="1200" baseline="0" dirty="0">
                <a:latin typeface="Arial" panose="020B0604020202020204" pitchFamily="34" charset="0"/>
              </a:rPr>
              <a:t>3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AD638F52-3847-4B41-AC8B-701E1188E5F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5285" y="188957"/>
            <a:ext cx="1494726" cy="6389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4627514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55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89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0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97052921-B6DF-4A5C-B8A2-1C84551DB5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64920" y="173801"/>
            <a:ext cx="6431280" cy="923330"/>
          </a:xfrm>
        </p:spPr>
        <p:txBody>
          <a:bodyPr/>
          <a:lstStyle/>
          <a:p>
            <a:r>
              <a:rPr lang="en-US" sz="2200" b="1" dirty="0">
                <a:latin typeface="Arial" panose="020B0604020202020204" pitchFamily="34" charset="0"/>
              </a:rPr>
              <a:t>Example-Tennessee Eastman Process</a:t>
            </a:r>
            <a:br>
              <a:rPr lang="en-US" dirty="0">
                <a:latin typeface="Arial" panose="020B0604020202020204" pitchFamily="34" charset="0"/>
              </a:rPr>
            </a:b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CF197DF-C1D8-4013-A2C4-43AC40AB2AEB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 flipH="1">
            <a:off x="626364" y="574983"/>
            <a:ext cx="7891272" cy="400110"/>
          </a:xfrm>
        </p:spPr>
        <p:txBody>
          <a:bodyPr/>
          <a:lstStyle/>
          <a:p>
            <a:r>
              <a:rPr lang="en-US" sz="2000" dirty="0"/>
              <a:t>Process data streaming</a:t>
            </a:r>
          </a:p>
        </p:txBody>
      </p:sp>
      <p:pic>
        <p:nvPicPr>
          <p:cNvPr id="10" name="Content Placeholder 9">
            <a:extLst>
              <a:ext uri="{FF2B5EF4-FFF2-40B4-BE49-F238E27FC236}">
                <a16:creationId xmlns:a16="http://schemas.microsoft.com/office/drawing/2014/main" id="{0F3947CD-649E-4F58-9BD6-A19BBEA0998F}"/>
              </a:ext>
            </a:extLst>
          </p:cNvPr>
          <p:cNvPicPr>
            <a:picLocks noGrp="1" noChangeAspect="1"/>
          </p:cNvPicPr>
          <p:nvPr>
            <p:ph sz="quarter" idx="4"/>
          </p:nvPr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81787" y="3109228"/>
            <a:ext cx="2028825" cy="1550988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4" name="Picture 13">
            <a:hlinkClick r:id="rId7"/>
            <a:extLst>
              <a:ext uri="{FF2B5EF4-FFF2-40B4-BE49-F238E27FC236}">
                <a16:creationId xmlns:a16="http://schemas.microsoft.com/office/drawing/2014/main" id="{C8799510-3B49-4BE9-BC4F-CFF67442A5A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681786" y="1782583"/>
            <a:ext cx="2028825" cy="428625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91E0F472-2874-4514-A2CC-A7B03BD9E48C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777935" y="2374017"/>
            <a:ext cx="1887932" cy="428625"/>
          </a:xfrm>
          <a:prstGeom prst="rect">
            <a:avLst/>
          </a:prstGeom>
        </p:spPr>
      </p:pic>
      <p:pic>
        <p:nvPicPr>
          <p:cNvPr id="7" name="DiscoverySummit2019">
            <a:hlinkClick r:id="" action="ppaction://media"/>
            <a:extLst>
              <a:ext uri="{FF2B5EF4-FFF2-40B4-BE49-F238E27FC236}">
                <a16:creationId xmlns:a16="http://schemas.microsoft.com/office/drawing/2014/main" id="{3B1BD341-9792-49A1-A8D1-90C013878D9B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0"/>
          <a:stretch>
            <a:fillRect/>
          </a:stretch>
        </p:blipFill>
        <p:spPr>
          <a:xfrm>
            <a:off x="360422" y="1097131"/>
            <a:ext cx="6016932" cy="3755235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3033923033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0" dur="45979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21" fill="hold" display="0">
                  <p:stCondLst>
                    <p:cond delay="indefinite"/>
                  </p:stCondLst>
                </p:cTn>
                <p:tgtEl>
                  <p:spTgt spid="7"/>
                </p:tgtEl>
              </p:cMediaNode>
            </p:video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2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240D3CA0-C377-4B76-A33C-A772EC5B0B3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8" name="Title 3">
            <a:extLst>
              <a:ext uri="{FF2B5EF4-FFF2-40B4-BE49-F238E27FC236}">
                <a16:creationId xmlns:a16="http://schemas.microsoft.com/office/drawing/2014/main" id="{9723E519-51C4-4365-8D25-D970AA8389AB}"/>
              </a:ext>
            </a:extLst>
          </p:cNvPr>
          <p:cNvSpPr txBox="1">
            <a:spLocks/>
          </p:cNvSpPr>
          <p:nvPr/>
        </p:nvSpPr>
        <p:spPr>
          <a:xfrm>
            <a:off x="2714720" y="264422"/>
            <a:ext cx="3314605" cy="584775"/>
          </a:xfrm>
          <a:prstGeom prst="rect">
            <a:avLst/>
          </a:prstGeom>
        </p:spPr>
        <p:txBody>
          <a:bodyPr vert="horz" wrap="square" lIns="91440" tIns="45720" rIns="91440" bIns="45720" rtlCol="0" anchor="t" anchorCtr="0">
            <a:spAutoFit/>
          </a:bodyPr>
          <a:lstStyle>
            <a:lvl1pPr algn="ctr" defTabSz="182880" rtl="0" eaLnBrk="1" latinLnBrk="0" hangingPunct="1">
              <a:spcBef>
                <a:spcPct val="0"/>
              </a:spcBef>
              <a:buNone/>
              <a:defRPr lang="en-US" sz="3200" kern="1200" cap="none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>
                <a:latin typeface="Arial" panose="020B0604020202020204" pitchFamily="34" charset="0"/>
              </a:rPr>
              <a:t>Thank you!</a:t>
            </a:r>
          </a:p>
        </p:txBody>
      </p:sp>
      <p:sp>
        <p:nvSpPr>
          <p:cNvPr id="10" name="Thought Bubble: Cloud 9">
            <a:extLst>
              <a:ext uri="{FF2B5EF4-FFF2-40B4-BE49-F238E27FC236}">
                <a16:creationId xmlns:a16="http://schemas.microsoft.com/office/drawing/2014/main" id="{6F0CF5A7-BFE9-45F5-BA6F-DC1FF2E3D5EA}"/>
              </a:ext>
            </a:extLst>
          </p:cNvPr>
          <p:cNvSpPr/>
          <p:nvPr/>
        </p:nvSpPr>
        <p:spPr>
          <a:xfrm>
            <a:off x="1362075" y="944825"/>
            <a:ext cx="2371725" cy="1274499"/>
          </a:xfrm>
          <a:prstGeom prst="cloudCallout">
            <a:avLst/>
          </a:prstGeom>
          <a:solidFill>
            <a:schemeClr val="tx2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chemeClr val="accent1"/>
              </a:solidFill>
            </a:endParaRPr>
          </a:p>
        </p:txBody>
      </p:sp>
      <p:sp>
        <p:nvSpPr>
          <p:cNvPr id="11" name="Title 3">
            <a:extLst>
              <a:ext uri="{FF2B5EF4-FFF2-40B4-BE49-F238E27FC236}">
                <a16:creationId xmlns:a16="http://schemas.microsoft.com/office/drawing/2014/main" id="{571D3AEA-5A0B-4F44-B544-04C4723059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84744" y="1063127"/>
            <a:ext cx="2371725" cy="1036350"/>
          </a:xfrm>
        </p:spPr>
        <p:txBody>
          <a:bodyPr/>
          <a:lstStyle/>
          <a:p>
            <a:r>
              <a:rPr lang="en-US" sz="2200" b="1" dirty="0">
                <a:latin typeface="Arial" panose="020B0604020202020204" pitchFamily="34" charset="0"/>
              </a:rPr>
              <a:t>Questions?</a:t>
            </a:r>
            <a:br>
              <a:rPr lang="en-US" sz="2200" b="1" dirty="0">
                <a:latin typeface="Arial" panose="020B0604020202020204" pitchFamily="34" charset="0"/>
              </a:rPr>
            </a:br>
            <a:r>
              <a:rPr lang="en-US" sz="2200" b="1" dirty="0">
                <a:latin typeface="Arial" panose="020B0604020202020204" pitchFamily="34" charset="0"/>
              </a:rPr>
              <a:t>Visit us at Discovery Expo.</a:t>
            </a:r>
          </a:p>
        </p:txBody>
      </p:sp>
      <p:sp>
        <p:nvSpPr>
          <p:cNvPr id="12" name="Text Placeholder 4">
            <a:extLst>
              <a:ext uri="{FF2B5EF4-FFF2-40B4-BE49-F238E27FC236}">
                <a16:creationId xmlns:a16="http://schemas.microsoft.com/office/drawing/2014/main" id="{208EEE7C-26B0-4B44-9D49-D08FC3E98C40}"/>
              </a:ext>
            </a:extLst>
          </p:cNvPr>
          <p:cNvSpPr txBox="1">
            <a:spLocks/>
          </p:cNvSpPr>
          <p:nvPr/>
        </p:nvSpPr>
        <p:spPr>
          <a:xfrm flipH="1">
            <a:off x="2320737" y="3036880"/>
            <a:ext cx="3365685" cy="1094545"/>
          </a:xfrm>
          <a:prstGeom prst="rect">
            <a:avLst/>
          </a:prstGeom>
        </p:spPr>
        <p:txBody>
          <a:bodyPr/>
          <a:lstStyle>
            <a:lvl1pPr marL="182880" indent="-182880" algn="l" defTabSz="365760" rtl="0" eaLnBrk="1" latinLnBrk="0" hangingPunct="1">
              <a:lnSpc>
                <a:spcPct val="85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Arial" pitchFamily="34" charset="0"/>
              <a:buChar char="•"/>
              <a:defRPr sz="2000" b="0" kern="1200" cap="none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65760" indent="-182880" algn="l" defTabSz="365760" rtl="0" eaLnBrk="1" latinLnBrk="0" hangingPunct="1">
              <a:lnSpc>
                <a:spcPct val="85000"/>
              </a:lnSpc>
              <a:spcBef>
                <a:spcPts val="800"/>
              </a:spcBef>
              <a:spcAft>
                <a:spcPts val="0"/>
              </a:spcAft>
              <a:buClr>
                <a:schemeClr val="tx1">
                  <a:lumMod val="65000"/>
                  <a:lumOff val="35000"/>
                </a:schemeClr>
              </a:buClr>
              <a:buSzPct val="80000"/>
              <a:buFont typeface="Arial" pitchFamily="34" charset="0"/>
              <a:buChar char="•"/>
              <a:tabLst/>
              <a:defRPr sz="18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48640" indent="-182880" algn="l" defTabSz="365760" rtl="0" eaLnBrk="1" latinLnBrk="0" hangingPunct="1">
              <a:lnSpc>
                <a:spcPct val="85000"/>
              </a:lnSpc>
              <a:spcBef>
                <a:spcPts val="800"/>
              </a:spcBef>
              <a:spcAft>
                <a:spcPts val="0"/>
              </a:spcAft>
              <a:buClr>
                <a:schemeClr val="tx1">
                  <a:lumMod val="65000"/>
                  <a:lumOff val="35000"/>
                </a:schemeClr>
              </a:buClr>
              <a:buSzPct val="100000"/>
              <a:buFont typeface="Calibri" panose="020F0502020204030204" pitchFamily="34" charset="0"/>
              <a:buChar char="-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31520" indent="-182880" algn="l" defTabSz="365760" rtl="0" eaLnBrk="1" latinLnBrk="0" hangingPunct="1">
              <a:lnSpc>
                <a:spcPct val="120000"/>
              </a:lnSpc>
              <a:spcBef>
                <a:spcPts val="0"/>
              </a:spcBef>
              <a:buClr>
                <a:schemeClr val="tx1">
                  <a:lumMod val="65000"/>
                  <a:lumOff val="35000"/>
                </a:schemeClr>
              </a:buClr>
              <a:buSzPct val="100000"/>
              <a:buFont typeface="Calibri" panose="020F0502020204030204" pitchFamily="34" charset="0"/>
              <a:buChar char="-"/>
              <a:defRPr sz="12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14400" indent="-182880" algn="l" defTabSz="365760" rtl="0" eaLnBrk="1" latinLnBrk="0" hangingPunct="1">
              <a:lnSpc>
                <a:spcPct val="120000"/>
              </a:lnSpc>
              <a:spcBef>
                <a:spcPts val="0"/>
              </a:spcBef>
              <a:buClr>
                <a:schemeClr val="tx1">
                  <a:lumMod val="65000"/>
                  <a:lumOff val="35000"/>
                </a:schemeClr>
              </a:buClr>
              <a:buSzPct val="100000"/>
              <a:buFont typeface="Calibri" panose="020F0502020204030204" pitchFamily="34" charset="0"/>
              <a:buChar char="-"/>
              <a:defRPr sz="10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097280" indent="-182880" algn="l" defTabSz="3657600" rtl="0" eaLnBrk="1" latinLnBrk="0" hangingPunct="1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Arial" pitchFamily="34" charset="0"/>
              <a:buChar char="•"/>
              <a:defRPr sz="1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280160" indent="-182880" algn="l" defTabSz="3657600" rtl="0" eaLnBrk="1" latinLnBrk="0" hangingPunct="1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Arial" pitchFamily="34" charset="0"/>
              <a:buChar char="•"/>
              <a:defRPr sz="1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1463040" indent="-182880" algn="l" defTabSz="914400" rtl="0" eaLnBrk="1" latinLnBrk="0" hangingPunct="1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Arial" pitchFamily="34" charset="0"/>
              <a:buChar char="•"/>
              <a:defRPr sz="1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1645920" indent="-182880" algn="l" defTabSz="365760" rtl="0" eaLnBrk="1" latinLnBrk="0" hangingPunct="1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Arial" pitchFamily="34" charset="0"/>
              <a:buChar char="•"/>
              <a:defRPr sz="1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Laura.Lancaster@jmp.com</a:t>
            </a:r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</a:rPr>
              <a:t> </a:t>
            </a:r>
            <a:endParaRPr lang="en-US" dirty="0">
              <a:solidFill>
                <a:schemeClr val="bg1"/>
              </a:solidFill>
              <a:latin typeface="Arial" panose="020B0604020202020204" pitchFamily="34" charset="0"/>
              <a:hlinkClick r:id="rId4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  <a:p>
            <a:pPr marL="0" indent="0">
              <a:buNone/>
            </a:pPr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Annie.Zangi@jmp.com</a:t>
            </a:r>
            <a:endParaRPr lang="en-US" dirty="0">
              <a:solidFill>
                <a:schemeClr val="bg1"/>
              </a:solidFill>
              <a:latin typeface="Arial" panose="020B0604020202020204" pitchFamily="34" charset="0"/>
            </a:endParaRPr>
          </a:p>
          <a:p>
            <a:pPr marL="0" indent="0">
              <a:buNone/>
            </a:pPr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Jiangeng.Ding@jmp.com</a:t>
            </a:r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7982093"/>
      </p:ext>
    </p:extLst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C2A181-9D16-40F3-B8C5-C26A1C8378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Process Capability in Distribution Platform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DCDCD6E-98E2-487A-AEFD-A1188E27CB0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/>
              <a:t>Reasons for the Changes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29CE551-43C8-4A09-80DB-D4C4913DCF2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532391" y="1089660"/>
            <a:ext cx="7891272" cy="3735070"/>
          </a:xfrm>
        </p:spPr>
        <p:txBody>
          <a:bodyPr>
            <a:normAutofit lnSpcReduction="10000"/>
          </a:bodyPr>
          <a:lstStyle/>
          <a:p>
            <a:r>
              <a:rPr lang="en-US" sz="2400" dirty="0"/>
              <a:t>Increase consistency between platforms.</a:t>
            </a:r>
          </a:p>
          <a:p>
            <a:pPr lvl="1"/>
            <a:r>
              <a:rPr lang="en-US" sz="2200" dirty="0"/>
              <a:t>Process capability report is now consistent among</a:t>
            </a:r>
          </a:p>
          <a:p>
            <a:pPr lvl="2"/>
            <a:r>
              <a:rPr lang="en-US" sz="1800" dirty="0"/>
              <a:t>Process Capability</a:t>
            </a:r>
          </a:p>
          <a:p>
            <a:pPr lvl="2"/>
            <a:r>
              <a:rPr lang="en-US" sz="1800" dirty="0"/>
              <a:t>Control Chart Builder</a:t>
            </a:r>
          </a:p>
          <a:p>
            <a:pPr lvl="2"/>
            <a:r>
              <a:rPr lang="en-US" sz="1800" b="1" dirty="0"/>
              <a:t>Distribution</a:t>
            </a:r>
          </a:p>
          <a:p>
            <a:pPr lvl="1"/>
            <a:r>
              <a:rPr lang="en-US" sz="2200" dirty="0"/>
              <a:t>Fitters in the Distribution platform were updated.</a:t>
            </a:r>
          </a:p>
          <a:p>
            <a:pPr lvl="2"/>
            <a:r>
              <a:rPr lang="en-US" sz="1800" dirty="0"/>
              <a:t>Distribution and Process Capability now use the same fitters.</a:t>
            </a:r>
          </a:p>
          <a:p>
            <a:pPr lvl="2"/>
            <a:r>
              <a:rPr lang="en-US" sz="1800" dirty="0"/>
              <a:t>New fitters have improved performance, and the Distribution fit reports are more consistent among various distribution fits.</a:t>
            </a:r>
          </a:p>
          <a:p>
            <a:r>
              <a:rPr lang="en-US" sz="2400" dirty="0"/>
              <a:t>Modernize and enrich features of process capability in Distribution.</a:t>
            </a:r>
          </a:p>
          <a:p>
            <a:pPr lvl="2"/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758670745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C2A181-9D16-40F3-B8C5-C26A1C8378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Process Capability in Distribution Platform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DCDCD6E-98E2-487A-AEFD-A1188E27CB0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/>
              <a:t>New Capability Analysis Features in Distribution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229CE551-43C8-4A09-80DB-D4C4913DCF20}"/>
                  </a:ext>
                </a:extLst>
              </p:cNvPr>
              <p:cNvSpPr>
                <a:spLocks noGrp="1"/>
              </p:cNvSpPr>
              <p:nvPr>
                <p:ph sz="quarter" idx="4"/>
              </p:nvPr>
            </p:nvSpPr>
            <p:spPr>
              <a:xfrm>
                <a:off x="532391" y="1082994"/>
                <a:ext cx="7891272" cy="3810475"/>
              </a:xfrm>
            </p:spPr>
            <p:txBody>
              <a:bodyPr>
                <a:normAutofit/>
              </a:bodyPr>
              <a:lstStyle/>
              <a:p>
                <a:r>
                  <a:rPr lang="en-US" b="1" dirty="0"/>
                  <a:t>Has all of the features of the individual details report in Process Capability.</a:t>
                </a:r>
              </a:p>
              <a:p>
                <a:pPr lvl="1"/>
                <a:r>
                  <a:rPr lang="en-US" b="1" dirty="0"/>
                  <a:t>Within (short-term) variation and Overall (long-term) variation are available alongside each other.</a:t>
                </a:r>
              </a:p>
              <a:p>
                <a:pPr lvl="1"/>
                <a:r>
                  <a:rPr lang="en-US" b="1" dirty="0"/>
                  <a:t>Has modernized graphs</a:t>
                </a:r>
              </a:p>
              <a:p>
                <a:pPr lvl="1"/>
                <a:r>
                  <a:rPr lang="en-US" b="1" dirty="0"/>
                  <a:t>More options for subgrouping and within sigma estimation.</a:t>
                </a:r>
              </a:p>
              <a:p>
                <a:pPr lvl="1"/>
                <a:r>
                  <a:rPr lang="en-US" b="1" dirty="0"/>
                  <a:t>Has metric for assessing process stability - Stability Index</a:t>
                </a:r>
                <a:r>
                  <a:rPr lang="en-US" dirty="0"/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acc>
                              <m:accPr>
                                <m:chr m:val="̂"/>
                                <m:ctrlP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𝜎</m:t>
                                </m:r>
                              </m:e>
                            </m:acc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𝑜𝑣𝑒𝑟𝑎𝑙𝑙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acc>
                              <m:accPr>
                                <m:chr m:val="̂"/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𝜎</m:t>
                                </m:r>
                              </m:e>
                            </m:acc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𝑤𝑖𝑡h𝑖𝑛</m:t>
                            </m:r>
                          </m:sub>
                        </m:sSub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= 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𝐶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𝑝𝑘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𝑃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𝑝𝑘</m:t>
                            </m:r>
                          </m:sub>
                        </m:sSub>
                      </m:den>
                    </m:f>
                  </m:oMath>
                </a14:m>
                <a:endParaRPr lang="en-US" b="1" dirty="0"/>
              </a:p>
              <a:p>
                <a:pPr lvl="1"/>
                <a:r>
                  <a:rPr lang="en-US" b="1" dirty="0"/>
                  <a:t>Two </a:t>
                </a:r>
                <a:r>
                  <a:rPr lang="en-US" b="1" dirty="0" err="1"/>
                  <a:t>nonnormal</a:t>
                </a:r>
                <a:r>
                  <a:rPr lang="en-US" b="1" dirty="0"/>
                  <a:t> capability indices methods</a:t>
                </a:r>
              </a:p>
              <a:p>
                <a:pPr lvl="2"/>
                <a:r>
                  <a:rPr lang="en-US" b="1" dirty="0"/>
                  <a:t>Percentile (ISO/Quantile)</a:t>
                </a:r>
              </a:p>
              <a:p>
                <a:pPr lvl="2"/>
                <a:r>
                  <a:rPr lang="en-US" b="1" dirty="0" err="1"/>
                  <a:t>Zscore</a:t>
                </a:r>
                <a:endParaRPr lang="en-US" b="1" dirty="0"/>
              </a:p>
              <a:p>
                <a:r>
                  <a:rPr lang="en-US" b="1" dirty="0"/>
                  <a:t>Default capability report has more flexibility.</a:t>
                </a:r>
              </a:p>
            </p:txBody>
          </p:sp>
        </mc:Choice>
        <mc:Fallback xmlns=""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229CE551-43C8-4A09-80DB-D4C4913DCF20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4"/>
              </p:nvPr>
            </p:nvSpPr>
            <p:spPr>
              <a:xfrm>
                <a:off x="532391" y="1082994"/>
                <a:ext cx="7891272" cy="3810475"/>
              </a:xfrm>
              <a:blipFill>
                <a:blip r:embed="rId3"/>
                <a:stretch>
                  <a:fillRect l="-309" t="-208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79083895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C2A181-9D16-40F3-B8C5-C26A1C8378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Process Capability Report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DCDCD6E-98E2-487A-AEFD-A1188E27CB0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/>
              <a:t>New Features in Process Capability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29CE551-43C8-4A09-80DB-D4C4913DCF2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26364" y="1789509"/>
            <a:ext cx="7891272" cy="1642349"/>
          </a:xfrm>
        </p:spPr>
        <p:txBody>
          <a:bodyPr>
            <a:normAutofit/>
          </a:bodyPr>
          <a:lstStyle/>
          <a:p>
            <a:r>
              <a:rPr lang="en-US" sz="2400" b="1" dirty="0"/>
              <a:t>Interactive Capability - Similar to capability animation in the legacy capability report.</a:t>
            </a:r>
          </a:p>
          <a:p>
            <a:r>
              <a:rPr lang="en-US" sz="2400" b="1" dirty="0"/>
              <a:t>Ability to fix parameters for </a:t>
            </a:r>
            <a:r>
              <a:rPr lang="en-US" sz="2400" b="1" dirty="0" err="1"/>
              <a:t>nonnormal</a:t>
            </a:r>
            <a:r>
              <a:rPr lang="en-US" sz="2400" b="1" dirty="0"/>
              <a:t> distribution fits.</a:t>
            </a:r>
            <a:endParaRPr lang="en-US" sz="2400" dirty="0"/>
          </a:p>
          <a:p>
            <a:pPr marL="0" indent="0" algn="ctr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390092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4DC571-92EA-4DF6-9F86-6FEF71DCF7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Process Capability in Distribution Platform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2B7A801-D40E-4A66-AF4F-BFAEBDC8BF7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/>
              <a:t>Demo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E38E399-E067-4A17-9485-74CE60FC300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27641" y="2148966"/>
            <a:ext cx="7891272" cy="1408621"/>
          </a:xfrm>
        </p:spPr>
        <p:txBody>
          <a:bodyPr>
            <a:normAutofit/>
          </a:bodyPr>
          <a:lstStyle/>
          <a:p>
            <a:r>
              <a:rPr lang="en-US" sz="2400"/>
              <a:t>Cheese manufacturer </a:t>
            </a:r>
            <a:r>
              <a:rPr lang="en-US" sz="2400" dirty="0"/>
              <a:t>tests the final product weights for their cheese lines.</a:t>
            </a:r>
          </a:p>
          <a:p>
            <a:r>
              <a:rPr lang="en-US" sz="2400" dirty="0"/>
              <a:t>They test 4 cheeses in each sample.  </a:t>
            </a:r>
          </a:p>
        </p:txBody>
      </p:sp>
    </p:spTree>
    <p:extLst>
      <p:ext uri="{BB962C8B-B14F-4D97-AF65-F5344CB8AC3E}">
        <p14:creationId xmlns:p14="http://schemas.microsoft.com/office/powerpoint/2010/main" val="2326742501"/>
      </p:ext>
    </p:extLst>
  </p:cSld>
  <p:clrMapOvr>
    <a:masterClrMapping/>
  </p:clrMapOvr>
  <p:transition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4DC571-92EA-4DF6-9F86-6FEF71DCF7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Process Capability in Distribution Platform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2B7A801-D40E-4A66-AF4F-BFAEBDC8BF7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/>
              <a:t>Demo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E38E399-E067-4A17-9485-74CE60FC300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27641" y="2148966"/>
            <a:ext cx="7891272" cy="1408621"/>
          </a:xfrm>
        </p:spPr>
        <p:txBody>
          <a:bodyPr>
            <a:normAutofit/>
          </a:bodyPr>
          <a:lstStyle/>
          <a:p>
            <a:r>
              <a:rPr lang="en-US" sz="2400" dirty="0"/>
              <a:t>Pharmaceutical company tests the capability of their process to keep drug impurities at low levels, less than 0.5%.</a:t>
            </a:r>
          </a:p>
          <a:p>
            <a:r>
              <a:rPr lang="en-US" sz="2400" dirty="0"/>
              <a:t>They believe these </a:t>
            </a:r>
            <a:r>
              <a:rPr lang="en-US" sz="2400"/>
              <a:t>distributions are </a:t>
            </a:r>
            <a:r>
              <a:rPr lang="en-US" sz="2400" dirty="0"/>
              <a:t>lognormal.</a:t>
            </a:r>
          </a:p>
        </p:txBody>
      </p:sp>
    </p:spTree>
    <p:extLst>
      <p:ext uri="{BB962C8B-B14F-4D97-AF65-F5344CB8AC3E}">
        <p14:creationId xmlns:p14="http://schemas.microsoft.com/office/powerpoint/2010/main" val="1664919637"/>
      </p:ext>
    </p:extLst>
  </p:cSld>
  <p:clrMapOvr>
    <a:masterClrMapping/>
  </p:clrMapOvr>
  <p:transition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4DC571-92EA-4DF6-9F86-6FEF71DCF7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Process Capability in Distribution Platform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2B7A801-D40E-4A66-AF4F-BFAEBDC8BF7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/>
              <a:t>Legacy Capability and Fitters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E38E399-E067-4A17-9485-74CE60FC300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27641" y="1598898"/>
            <a:ext cx="7891272" cy="2354454"/>
          </a:xfrm>
        </p:spPr>
        <p:txBody>
          <a:bodyPr>
            <a:normAutofit/>
          </a:bodyPr>
          <a:lstStyle/>
          <a:p>
            <a:r>
              <a:rPr lang="en-US" sz="2400" dirty="0"/>
              <a:t>All old scripting should still work and will call the legacy capability and distribution fitters.</a:t>
            </a:r>
          </a:p>
          <a:p>
            <a:r>
              <a:rPr lang="en-US" sz="2400" dirty="0"/>
              <a:t>There is </a:t>
            </a:r>
            <a:r>
              <a:rPr lang="en-US" sz="2400"/>
              <a:t>a platform preference </a:t>
            </a:r>
            <a:r>
              <a:rPr lang="en-US" sz="2400" dirty="0"/>
              <a:t>to use the legacy capability report instead of the new process capability report.</a:t>
            </a:r>
          </a:p>
          <a:p>
            <a:r>
              <a:rPr lang="en-US" sz="2400" dirty="0"/>
              <a:t>It is possible to access the legacy fitters from the distribution menu.</a:t>
            </a:r>
          </a:p>
        </p:txBody>
      </p:sp>
    </p:spTree>
    <p:extLst>
      <p:ext uri="{BB962C8B-B14F-4D97-AF65-F5344CB8AC3E}">
        <p14:creationId xmlns:p14="http://schemas.microsoft.com/office/powerpoint/2010/main" val="3757924554"/>
      </p:ext>
    </p:extLst>
  </p:cSld>
  <p:clrMapOvr>
    <a:masterClrMapping/>
  </p:clrMapOvr>
  <p:transition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2144" y="1306606"/>
            <a:ext cx="6611112" cy="1077218"/>
          </a:xfrm>
        </p:spPr>
        <p:txBody>
          <a:bodyPr/>
          <a:lstStyle/>
          <a:p>
            <a:pPr algn="r"/>
            <a:r>
              <a:rPr lang="en-US" dirty="0"/>
              <a:t>DETECTING SMALL SHIFTS IN YOUR PROCESS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540570"/>
      </p:ext>
    </p:extLst>
  </p:cSld>
  <p:clrMapOvr>
    <a:masterClrMapping/>
  </p:clrMapOvr>
  <p:transition>
    <p:fade/>
  </p:transition>
</p:sld>
</file>

<file path=ppt/theme/theme1.xml><?xml version="1.0" encoding="utf-8"?>
<a:theme xmlns:a="http://schemas.openxmlformats.org/drawingml/2006/main" name="SAS">
  <a:themeElements>
    <a:clrScheme name="SAS-Palette">
      <a:dk1>
        <a:srgbClr val="000000"/>
      </a:dk1>
      <a:lt1>
        <a:srgbClr val="FFFFFF"/>
      </a:lt1>
      <a:dk2>
        <a:srgbClr val="04304B"/>
      </a:dk2>
      <a:lt2>
        <a:srgbClr val="C0E3F6"/>
      </a:lt2>
      <a:accent1>
        <a:srgbClr val="0074BE"/>
      </a:accent1>
      <a:accent2>
        <a:srgbClr val="61BAE9"/>
      </a:accent2>
      <a:accent3>
        <a:srgbClr val="04304B"/>
      </a:accent3>
      <a:accent4>
        <a:srgbClr val="00B08D"/>
      </a:accent4>
      <a:accent5>
        <a:srgbClr val="90B328"/>
      </a:accent5>
      <a:accent6>
        <a:srgbClr val="F58220"/>
      </a:accent6>
      <a:hlink>
        <a:srgbClr val="0074BE"/>
      </a:hlink>
      <a:folHlink>
        <a:srgbClr val="8E2F8A"/>
      </a:folHlink>
    </a:clrScheme>
    <a:fontScheme name="SAS-Fonts">
      <a:majorFont>
        <a:latin typeface="Calibri"/>
        <a:ea typeface=""/>
        <a:cs typeface=""/>
      </a:majorFont>
      <a:minorFont>
        <a:latin typeface="Calibri Light"/>
        <a:ea typeface=""/>
        <a:cs typeface="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noFill/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>
            <a:solidFill>
              <a:schemeClr val="accent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JMP_PPT_Slide_Template_July2018 (1).pptx" id="{3B78A18D-569E-4F21-B0FA-C9660F5611E0}" vid="{96E02458-8C04-4362-AF3F-EAA5F2330586}"/>
    </a:ext>
  </a:extLst>
</a:theme>
</file>

<file path=ppt/theme/theme2.xml><?xml version="1.0" encoding="utf-8"?>
<a:theme xmlns:a="http://schemas.openxmlformats.org/drawingml/2006/main" name="Office Theme">
  <a:themeElements>
    <a:clrScheme name="SAS-Palette">
      <a:dk1>
        <a:srgbClr val="000000"/>
      </a:dk1>
      <a:lt1>
        <a:srgbClr val="FFFFFF"/>
      </a:lt1>
      <a:dk2>
        <a:srgbClr val="04304B"/>
      </a:dk2>
      <a:lt2>
        <a:srgbClr val="C0E3F6"/>
      </a:lt2>
      <a:accent1>
        <a:srgbClr val="0074BE"/>
      </a:accent1>
      <a:accent2>
        <a:srgbClr val="61BAE9"/>
      </a:accent2>
      <a:accent3>
        <a:srgbClr val="04304B"/>
      </a:accent3>
      <a:accent4>
        <a:srgbClr val="00B08D"/>
      </a:accent4>
      <a:accent5>
        <a:srgbClr val="90B328"/>
      </a:accent5>
      <a:accent6>
        <a:srgbClr val="F58220"/>
      </a:accent6>
      <a:hlink>
        <a:srgbClr val="0074BE"/>
      </a:hlink>
      <a:folHlink>
        <a:srgbClr val="8E2F8A"/>
      </a:folHlink>
    </a:clrScheme>
    <a:fontScheme name="SAS-Presentation-Fonts">
      <a:majorFont>
        <a:latin typeface="Calibri Light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SAS-Palette">
      <a:dk1>
        <a:srgbClr val="000000"/>
      </a:dk1>
      <a:lt1>
        <a:srgbClr val="FFFFFF"/>
      </a:lt1>
      <a:dk2>
        <a:srgbClr val="04304B"/>
      </a:dk2>
      <a:lt2>
        <a:srgbClr val="C0E3F6"/>
      </a:lt2>
      <a:accent1>
        <a:srgbClr val="0074BE"/>
      </a:accent1>
      <a:accent2>
        <a:srgbClr val="61BAE9"/>
      </a:accent2>
      <a:accent3>
        <a:srgbClr val="04304B"/>
      </a:accent3>
      <a:accent4>
        <a:srgbClr val="00B08D"/>
      </a:accent4>
      <a:accent5>
        <a:srgbClr val="90B328"/>
      </a:accent5>
      <a:accent6>
        <a:srgbClr val="F58220"/>
      </a:accent6>
      <a:hlink>
        <a:srgbClr val="0074BE"/>
      </a:hlink>
      <a:folHlink>
        <a:srgbClr val="8E2F8A"/>
      </a:folHlink>
    </a:clrScheme>
    <a:fontScheme name="SAS-Presentation-Fonts">
      <a:majorFont>
        <a:latin typeface="Calibri Light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E443A68BDC7E3488313346697066C5E" ma:contentTypeVersion="14" ma:contentTypeDescription="Create a new document." ma:contentTypeScope="" ma:versionID="bb6e711027ff1ac1d350757c3c35b0de">
  <xsd:schema xmlns:xsd="http://www.w3.org/2001/XMLSchema" xmlns:xs="http://www.w3.org/2001/XMLSchema" xmlns:p="http://schemas.microsoft.com/office/2006/metadata/properties" xmlns:ns1="http://schemas.microsoft.com/sharepoint/v3" xmlns:ns3="ce5c2a90-9556-4700-9f6d-2c604b1bcc59" xmlns:ns4="5985152e-6fd3-44d6-ac6a-3ff115415f9d" targetNamespace="http://schemas.microsoft.com/office/2006/metadata/properties" ma:root="true" ma:fieldsID="58a66325deafcbfa1ee90278a74ff1a8" ns1:_="" ns3:_="" ns4:_="">
    <xsd:import namespace="http://schemas.microsoft.com/sharepoint/v3"/>
    <xsd:import namespace="ce5c2a90-9556-4700-9f6d-2c604b1bcc59"/>
    <xsd:import namespace="5985152e-6fd3-44d6-ac6a-3ff115415f9d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4:SharedWithUsers" minOccurs="0"/>
                <xsd:element ref="ns4:SharedWithDetails" minOccurs="0"/>
                <xsd:element ref="ns4:SharingHintHash" minOccurs="0"/>
                <xsd:element ref="ns1:_ip_UnifiedCompliancePolicyProperties" minOccurs="0"/>
                <xsd:element ref="ns1:_ip_UnifiedCompliancePolicyUIAction" minOccurs="0"/>
                <xsd:element ref="ns3:MediaServiceDateTaken" minOccurs="0"/>
                <xsd:element ref="ns3:MediaServiceAutoTags" minOccurs="0"/>
                <xsd:element ref="ns3:MediaServiceOCR" minOccurs="0"/>
                <xsd:element ref="ns3:MediaServiceAutoKeyPoints" minOccurs="0"/>
                <xsd:element ref="ns3:MediaServiceKeyPoints" minOccurs="0"/>
                <xsd:element ref="ns3:MediaServiceGenerationTime" minOccurs="0"/>
                <xsd:element ref="ns3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13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14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e5c2a90-9556-4700-9f6d-2c604b1bcc5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6" nillable="true" ma:displayName="MediaServiceAutoTags" ma:internalName="MediaServiceAutoTags" ma:readOnly="true">
      <xsd:simpleType>
        <xsd:restriction base="dms:Text"/>
      </xsd:simpleType>
    </xsd:element>
    <xsd:element name="MediaServiceOCR" ma:index="17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GenerationTime" ma:index="20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21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985152e-6fd3-44d6-ac6a-3ff115415f9d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2" nillable="true" ma:displayName="Sharing Hint Hash" ma:description="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_ip_UnifiedCompliancePolicyProperties xmlns="http://schemas.microsoft.com/sharepoint/v3" xsi:nil="true"/>
  </documentManagement>
</p:properties>
</file>

<file path=customXml/itemProps1.xml><?xml version="1.0" encoding="utf-8"?>
<ds:datastoreItem xmlns:ds="http://schemas.openxmlformats.org/officeDocument/2006/customXml" ds:itemID="{95DC531E-D1D5-4DE2-9E16-238C3E43CBA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ce5c2a90-9556-4700-9f6d-2c604b1bcc59"/>
    <ds:schemaRef ds:uri="5985152e-6fd3-44d6-ac6a-3ff115415f9d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37A5711D-6BCB-4BA0-AB84-35EC3A6A6851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0BCC5301-1698-4638-B679-C488E53B3F85}">
  <ds:schemaRefs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schemas.microsoft.com/sharepoint/v3"/>
    <ds:schemaRef ds:uri="http://purl.org/dc/terms/"/>
    <ds:schemaRef ds:uri="http://schemas.openxmlformats.org/package/2006/metadata/core-properties"/>
    <ds:schemaRef ds:uri="5985152e-6fd3-44d6-ac6a-3ff115415f9d"/>
    <ds:schemaRef ds:uri="http://schemas.microsoft.com/office/2006/documentManagement/types"/>
    <ds:schemaRef ds:uri="ce5c2a90-9556-4700-9f6d-2c604b1bcc59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JMP_PPT_Slide_Template_July2018 (1)</Template>
  <TotalTime>0</TotalTime>
  <Words>693</Words>
  <Application>Microsoft Office PowerPoint</Application>
  <PresentationFormat>On-screen Show (16:9)</PresentationFormat>
  <Paragraphs>143</Paragraphs>
  <Slides>23</Slides>
  <Notes>10</Notes>
  <HiddenSlides>0</HiddenSlides>
  <MMClips>1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8" baseType="lpstr">
      <vt:lpstr>Arial</vt:lpstr>
      <vt:lpstr>Calibri</vt:lpstr>
      <vt:lpstr>Calibri Light</vt:lpstr>
      <vt:lpstr>Cambria Math</vt:lpstr>
      <vt:lpstr>SAS</vt:lpstr>
      <vt:lpstr>Recent Developments in JMP Quality and SPC</vt:lpstr>
      <vt:lpstr>INTRODUCTION</vt:lpstr>
      <vt:lpstr>Process Capability in Distribution Platform</vt:lpstr>
      <vt:lpstr>Process Capability in Distribution Platform</vt:lpstr>
      <vt:lpstr>Process Capability Report</vt:lpstr>
      <vt:lpstr>Process Capability in Distribution Platform</vt:lpstr>
      <vt:lpstr>Process Capability in Distribution Platform</vt:lpstr>
      <vt:lpstr>Process Capability in Distribution Platform</vt:lpstr>
      <vt:lpstr>DETECTING SMALL SHIFTS IN YOUR PROCESS</vt:lpstr>
      <vt:lpstr>Introduction</vt:lpstr>
      <vt:lpstr>Introduction</vt:lpstr>
      <vt:lpstr>CUSUM Control Chart DEMO</vt:lpstr>
      <vt:lpstr>PowerPoint Presentation</vt:lpstr>
      <vt:lpstr>Manual says</vt:lpstr>
      <vt:lpstr>Points</vt:lpstr>
      <vt:lpstr>The Average Run Length (or ARL) is the average number of runs we can expect before seeing an out-of-control signal.</vt:lpstr>
      <vt:lpstr>PowerPoint Presentation</vt:lpstr>
      <vt:lpstr>Traditional Statistical Process Control (SPC )</vt:lpstr>
      <vt:lpstr>Multivariate Statistical Process Control (MSPC)</vt:lpstr>
      <vt:lpstr>Data Overview </vt:lpstr>
      <vt:lpstr>Demos</vt:lpstr>
      <vt:lpstr>Example-Tennessee Eastman Process </vt:lpstr>
      <vt:lpstr>Questions? Visit us at Discovery Expo.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2019-09-13T14:26:17Z</dcterms:created>
  <dcterms:modified xsi:type="dcterms:W3CDTF">2019-10-11T14:53:32Z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0x0101008E443A68BDC7E3488313346697066C5E</vt:lpwstr>
  </property>
</Properties>
</file>