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64" r:id="rId2"/>
    <p:sldMasterId id="2147483666" r:id="rId3"/>
    <p:sldMasterId id="2147483668" r:id="rId4"/>
    <p:sldMasterId id="2147483670" r:id="rId5"/>
  </p:sldMasterIdLst>
  <p:notesMasterIdLst>
    <p:notesMasterId r:id="rId14"/>
  </p:notesMasterIdLst>
  <p:sldIdLst>
    <p:sldId id="257" r:id="rId6"/>
    <p:sldId id="258" r:id="rId7"/>
    <p:sldId id="259" r:id="rId8"/>
    <p:sldId id="260" r:id="rId9"/>
    <p:sldId id="262" r:id="rId10"/>
    <p:sldId id="263" r:id="rId11"/>
    <p:sldId id="261" r:id="rId12"/>
    <p:sldId id="264" r:id="rId13"/>
  </p:sldIdLst>
  <p:sldSz cx="37490400" cy="21031200"/>
  <p:notesSz cx="7023100" cy="9309100"/>
  <p:defaultText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120">
          <p15:clr>
            <a:srgbClr val="A4A3A4"/>
          </p15:clr>
        </p15:guide>
        <p15:guide id="2" orient="horz" pos="3171">
          <p15:clr>
            <a:srgbClr val="A4A3A4"/>
          </p15:clr>
        </p15:guide>
        <p15:guide id="3" orient="horz" pos="6624">
          <p15:clr>
            <a:srgbClr val="A4A3A4"/>
          </p15:clr>
        </p15:guide>
        <p15:guide id="4" orient="horz" pos="3205">
          <p15:clr>
            <a:srgbClr val="A4A3A4"/>
          </p15:clr>
        </p15:guide>
        <p15:guide id="5" pos="114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3A8C9"/>
    <a:srgbClr val="F5DED5"/>
    <a:srgbClr val="020000"/>
    <a:srgbClr val="FFFFFF"/>
    <a:srgbClr val="558D9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120" autoAdjust="0"/>
    <p:restoredTop sz="96192" autoAdjust="0"/>
  </p:normalViewPr>
  <p:slideViewPr>
    <p:cSldViewPr snapToGrid="0" snapToObjects="1">
      <p:cViewPr varScale="1">
        <p:scale>
          <a:sx n="36" d="100"/>
          <a:sy n="36" d="100"/>
        </p:scale>
        <p:origin x="1218" y="96"/>
      </p:cViewPr>
      <p:guideLst>
        <p:guide orient="horz" pos="13120"/>
        <p:guide orient="horz" pos="3171"/>
        <p:guide orient="horz" pos="6624"/>
        <p:guide orient="horz" pos="3205"/>
        <p:guide pos="1143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3126511E-A26F-4899-BA61-1E017F942343}" type="datetimeFigureOut">
              <a:rPr lang="en-US" smtClean="0"/>
              <a:t>9/17/2019</a:t>
            </a:fld>
            <a:endParaRPr lang="en-US" dirty="0"/>
          </a:p>
        </p:txBody>
      </p:sp>
      <p:sp>
        <p:nvSpPr>
          <p:cNvPr id="4" name="Slide Image Placeholder 3"/>
          <p:cNvSpPr>
            <a:spLocks noGrp="1" noRot="1" noChangeAspect="1"/>
          </p:cNvSpPr>
          <p:nvPr>
            <p:ph type="sldImg" idx="2"/>
          </p:nvPr>
        </p:nvSpPr>
        <p:spPr>
          <a:xfrm>
            <a:off x="711200" y="1163638"/>
            <a:ext cx="5600700" cy="3141662"/>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72343681-49F3-4F87-B159-CEB1E5B22773}" type="slidenum">
              <a:rPr lang="en-US" smtClean="0"/>
              <a:t>‹#›</a:t>
            </a:fld>
            <a:endParaRPr lang="en-US" dirty="0"/>
          </a:p>
        </p:txBody>
      </p:sp>
    </p:spTree>
    <p:extLst>
      <p:ext uri="{BB962C8B-B14F-4D97-AF65-F5344CB8AC3E}">
        <p14:creationId xmlns:p14="http://schemas.microsoft.com/office/powerpoint/2010/main" val="3197358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343681-49F3-4F87-B159-CEB1E5B22773}" type="slidenum">
              <a:rPr lang="en-US" smtClean="0"/>
              <a:t>2</a:t>
            </a:fld>
            <a:endParaRPr lang="en-US" dirty="0"/>
          </a:p>
        </p:txBody>
      </p:sp>
    </p:spTree>
    <p:extLst>
      <p:ext uri="{BB962C8B-B14F-4D97-AF65-F5344CB8AC3E}">
        <p14:creationId xmlns:p14="http://schemas.microsoft.com/office/powerpoint/2010/main" val="3739110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343681-49F3-4F87-B159-CEB1E5B22773}" type="slidenum">
              <a:rPr lang="en-US" smtClean="0"/>
              <a:t>3</a:t>
            </a:fld>
            <a:endParaRPr lang="en-US" dirty="0"/>
          </a:p>
        </p:txBody>
      </p:sp>
    </p:spTree>
    <p:extLst>
      <p:ext uri="{BB962C8B-B14F-4D97-AF65-F5344CB8AC3E}">
        <p14:creationId xmlns:p14="http://schemas.microsoft.com/office/powerpoint/2010/main" val="3152011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343681-49F3-4F87-B159-CEB1E5B22773}" type="slidenum">
              <a:rPr lang="en-US" smtClean="0"/>
              <a:t>4</a:t>
            </a:fld>
            <a:endParaRPr lang="en-US" dirty="0"/>
          </a:p>
        </p:txBody>
      </p:sp>
    </p:spTree>
    <p:extLst>
      <p:ext uri="{BB962C8B-B14F-4D97-AF65-F5344CB8AC3E}">
        <p14:creationId xmlns:p14="http://schemas.microsoft.com/office/powerpoint/2010/main" val="2340351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343681-49F3-4F87-B159-CEB1E5B22773}" type="slidenum">
              <a:rPr lang="en-US" smtClean="0"/>
              <a:t>5</a:t>
            </a:fld>
            <a:endParaRPr lang="en-US" dirty="0"/>
          </a:p>
        </p:txBody>
      </p:sp>
    </p:spTree>
    <p:extLst>
      <p:ext uri="{BB962C8B-B14F-4D97-AF65-F5344CB8AC3E}">
        <p14:creationId xmlns:p14="http://schemas.microsoft.com/office/powerpoint/2010/main" val="4159218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343681-49F3-4F87-B159-CEB1E5B22773}" type="slidenum">
              <a:rPr lang="en-US" smtClean="0"/>
              <a:t>6</a:t>
            </a:fld>
            <a:endParaRPr lang="en-US" dirty="0"/>
          </a:p>
        </p:txBody>
      </p:sp>
    </p:spTree>
    <p:extLst>
      <p:ext uri="{BB962C8B-B14F-4D97-AF65-F5344CB8AC3E}">
        <p14:creationId xmlns:p14="http://schemas.microsoft.com/office/powerpoint/2010/main" val="1498120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343681-49F3-4F87-B159-CEB1E5B22773}" type="slidenum">
              <a:rPr lang="en-US" smtClean="0"/>
              <a:t>7</a:t>
            </a:fld>
            <a:endParaRPr lang="en-US" dirty="0"/>
          </a:p>
        </p:txBody>
      </p:sp>
    </p:spTree>
    <p:extLst>
      <p:ext uri="{BB962C8B-B14F-4D97-AF65-F5344CB8AC3E}">
        <p14:creationId xmlns:p14="http://schemas.microsoft.com/office/powerpoint/2010/main" val="1628170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343681-49F3-4F87-B159-CEB1E5B22773}" type="slidenum">
              <a:rPr lang="en-US" smtClean="0"/>
              <a:t>8</a:t>
            </a:fld>
            <a:endParaRPr lang="en-US" dirty="0"/>
          </a:p>
        </p:txBody>
      </p:sp>
    </p:spTree>
    <p:extLst>
      <p:ext uri="{BB962C8B-B14F-4D97-AF65-F5344CB8AC3E}">
        <p14:creationId xmlns:p14="http://schemas.microsoft.com/office/powerpoint/2010/main" val="1455277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939369" y="5262831"/>
            <a:ext cx="17373600" cy="859098"/>
          </a:xfrm>
          <a:prstGeom prst="rect">
            <a:avLst/>
          </a:prstGeom>
        </p:spPr>
        <p:txBody>
          <a:bodyPr vert="horz" anchor="ctr"/>
          <a:lstStyle>
            <a:lvl1pPr marL="0" indent="0" algn="ctr">
              <a:buNone/>
              <a:defRPr sz="4000" u="sng" baseline="0"/>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920693" y="6148211"/>
            <a:ext cx="173736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19204725" y="12635798"/>
            <a:ext cx="17373600" cy="859098"/>
          </a:xfrm>
          <a:prstGeom prst="rect">
            <a:avLst/>
          </a:prstGeom>
        </p:spPr>
        <p:txBody>
          <a:bodyPr vert="horz" anchor="ctr"/>
          <a:lstStyle>
            <a:lvl1pPr marL="0" indent="0" algn="ctr">
              <a:buNone/>
              <a:defRPr sz="4000" u="sng" baseline="0"/>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920693" y="11339797"/>
            <a:ext cx="17373600" cy="859098"/>
          </a:xfrm>
          <a:prstGeom prst="rect">
            <a:avLst/>
          </a:prstGeom>
        </p:spPr>
        <p:txBody>
          <a:bodyPr vert="horz" anchor="ctr"/>
          <a:lstStyle>
            <a:lvl1pPr marL="0" indent="0" algn="ctr">
              <a:buNone/>
              <a:defRPr sz="4000" u="sng" baseline="0"/>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920693" y="12198895"/>
            <a:ext cx="173736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19204725" y="13494897"/>
            <a:ext cx="17373600" cy="3705351"/>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19204725" y="17200248"/>
            <a:ext cx="17373600" cy="859098"/>
          </a:xfrm>
          <a:prstGeom prst="rect">
            <a:avLst/>
          </a:prstGeom>
        </p:spPr>
        <p:txBody>
          <a:bodyPr vert="horz" anchor="ctr"/>
          <a:lstStyle>
            <a:lvl1pPr marL="0" indent="0" algn="ctr">
              <a:buNone/>
              <a:defRPr sz="4000" u="sng" baseline="0"/>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19204725" y="18059346"/>
            <a:ext cx="17373600" cy="2768652"/>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9204725" y="5285237"/>
            <a:ext cx="17373600" cy="859098"/>
          </a:xfrm>
          <a:prstGeom prst="rect">
            <a:avLst/>
          </a:prstGeom>
        </p:spPr>
        <p:txBody>
          <a:bodyPr vert="horz" anchor="ctr"/>
          <a:lstStyle>
            <a:lvl1pPr marL="0" indent="0" algn="ctr">
              <a:buNone/>
              <a:defRPr sz="4000" u="sng" baseline="0"/>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9204725" y="6144335"/>
            <a:ext cx="17373600" cy="649146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2438317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423424" y="5262831"/>
            <a:ext cx="11887200" cy="881505"/>
          </a:xfrm>
          <a:prstGeom prst="rect">
            <a:avLst/>
          </a:prstGeom>
        </p:spPr>
        <p:txBody>
          <a:bodyPr vert="horz" anchor="ctr"/>
          <a:lstStyle>
            <a:lvl1pPr marL="0" indent="0" algn="ctr">
              <a:buNone/>
              <a:defRPr sz="4000" u="sng" baseline="0"/>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423424" y="6157444"/>
            <a:ext cx="118872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25148326" y="5285237"/>
            <a:ext cx="11887200" cy="859098"/>
          </a:xfrm>
          <a:prstGeom prst="rect">
            <a:avLst/>
          </a:prstGeom>
        </p:spPr>
        <p:txBody>
          <a:bodyPr vert="horz" anchor="ctr"/>
          <a:lstStyle>
            <a:lvl1pPr marL="0" indent="0" algn="ctr">
              <a:buNone/>
              <a:defRPr sz="4000" u="sng" baseline="0"/>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423424" y="11339797"/>
            <a:ext cx="11887200" cy="859098"/>
          </a:xfrm>
          <a:prstGeom prst="rect">
            <a:avLst/>
          </a:prstGeom>
        </p:spPr>
        <p:txBody>
          <a:bodyPr vert="horz" anchor="ctr"/>
          <a:lstStyle>
            <a:lvl1pPr marL="0" indent="0" algn="ctr">
              <a:buNone/>
              <a:defRPr sz="4000" u="sng" baseline="0"/>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423424" y="12198895"/>
            <a:ext cx="118872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25148326" y="6161001"/>
            <a:ext cx="11887200" cy="8223760"/>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25148326" y="14447477"/>
            <a:ext cx="11887200" cy="859098"/>
          </a:xfrm>
          <a:prstGeom prst="rect">
            <a:avLst/>
          </a:prstGeom>
        </p:spPr>
        <p:txBody>
          <a:bodyPr vert="horz" anchor="ctr"/>
          <a:lstStyle>
            <a:lvl1pPr marL="0" indent="0" algn="ctr">
              <a:buNone/>
              <a:defRPr sz="4000" u="sng" baseline="0"/>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25196882" y="15290694"/>
            <a:ext cx="11887200" cy="553730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2801602" y="5285237"/>
            <a:ext cx="11887200" cy="859098"/>
          </a:xfrm>
          <a:prstGeom prst="rect">
            <a:avLst/>
          </a:prstGeom>
        </p:spPr>
        <p:txBody>
          <a:bodyPr vert="horz" anchor="ctr"/>
          <a:lstStyle>
            <a:lvl1pPr marL="0" indent="0" algn="ctr">
              <a:buNone/>
              <a:defRPr sz="4000" u="sng" baseline="0"/>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2801602" y="6157444"/>
            <a:ext cx="11887200" cy="14639196"/>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1830025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423424" y="5262831"/>
            <a:ext cx="11887200" cy="881505"/>
          </a:xfrm>
          <a:prstGeom prst="rect">
            <a:avLst/>
          </a:prstGeom>
          <a:solidFill>
            <a:schemeClr val="tx2">
              <a:lumMod val="75000"/>
            </a:schemeClr>
          </a:solidFill>
        </p:spPr>
        <p:txBody>
          <a:bodyPr vert="horz" anchor="ctr"/>
          <a:lstStyle>
            <a:lvl1pPr marL="0" indent="0" algn="ctr">
              <a:buNone/>
              <a:defRPr sz="4000" u="sng" baseline="0">
                <a:solidFill>
                  <a:srgbClr val="FFFFFF"/>
                </a:solidFill>
              </a:defRPr>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423424" y="6157444"/>
            <a:ext cx="118872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25148326" y="528523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423424" y="1133979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423424" y="12198895"/>
            <a:ext cx="118872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25148326" y="6161001"/>
            <a:ext cx="11887200" cy="8223760"/>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25148326" y="1444747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25196882" y="15290694"/>
            <a:ext cx="11887200" cy="553730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2801602" y="5285237"/>
            <a:ext cx="118872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2801602" y="6157444"/>
            <a:ext cx="11887200" cy="14639196"/>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1076852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939369" y="5262831"/>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920693" y="6148211"/>
            <a:ext cx="17373600" cy="515099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19204725" y="12635798"/>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920693" y="11339797"/>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Methods (click to edit)</a:t>
            </a:r>
            <a:endParaRPr lang="en-US" dirty="0"/>
          </a:p>
        </p:txBody>
      </p:sp>
      <p:sp>
        <p:nvSpPr>
          <p:cNvPr id="32" name="Content Placeholder 27"/>
          <p:cNvSpPr>
            <a:spLocks noGrp="1"/>
          </p:cNvSpPr>
          <p:nvPr>
            <p:ph sz="quarter" idx="18" hasCustomPrompt="1"/>
          </p:nvPr>
        </p:nvSpPr>
        <p:spPr>
          <a:xfrm>
            <a:off x="920693" y="12198895"/>
            <a:ext cx="17373600" cy="862910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4" name="Content Placeholder 27"/>
          <p:cNvSpPr>
            <a:spLocks noGrp="1"/>
          </p:cNvSpPr>
          <p:nvPr>
            <p:ph sz="quarter" idx="20" hasCustomPrompt="1"/>
          </p:nvPr>
        </p:nvSpPr>
        <p:spPr>
          <a:xfrm>
            <a:off x="19204725" y="13494897"/>
            <a:ext cx="17373600" cy="3705351"/>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19204725" y="17200248"/>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19204725" y="18059346"/>
            <a:ext cx="17373600" cy="2768652"/>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19204725" y="5285237"/>
            <a:ext cx="1737360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19204725" y="6144335"/>
            <a:ext cx="17373600" cy="6491463"/>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3621387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5548897" y="836615"/>
            <a:ext cx="26392606" cy="1386075"/>
          </a:xfrm>
          <a:prstGeom prst="rect">
            <a:avLst/>
          </a:prstGeom>
        </p:spPr>
        <p:txBody>
          <a:bodyPr vert="horz" anchor="ctr"/>
          <a:lstStyle>
            <a:lvl1pPr marL="0" indent="0" algn="ctr">
              <a:buNone/>
              <a:defRPr sz="7200" baseline="0">
                <a:solidFill>
                  <a:srgbClr val="FFFFFF"/>
                </a:solidFill>
              </a:defRPr>
            </a:lvl1pPr>
          </a:lstStyle>
          <a:p>
            <a:pPr lvl="0"/>
            <a:r>
              <a:rPr lang="en-US" dirty="0" smtClean="0"/>
              <a:t>Click to add Title</a:t>
            </a:r>
            <a:endParaRPr lang="en-US" dirty="0"/>
          </a:p>
        </p:txBody>
      </p:sp>
      <p:sp>
        <p:nvSpPr>
          <p:cNvPr id="19" name="Text Placeholder 17"/>
          <p:cNvSpPr>
            <a:spLocks noGrp="1"/>
          </p:cNvSpPr>
          <p:nvPr>
            <p:ph type="body" sz="quarter" idx="11" hasCustomPrompt="1"/>
          </p:nvPr>
        </p:nvSpPr>
        <p:spPr>
          <a:xfrm>
            <a:off x="5548897" y="2222690"/>
            <a:ext cx="26392606" cy="992272"/>
          </a:xfrm>
          <a:prstGeom prst="rect">
            <a:avLst/>
          </a:prstGeom>
        </p:spPr>
        <p:txBody>
          <a:bodyPr vert="horz" anchor="ctr"/>
          <a:lstStyle>
            <a:lvl1pPr marL="0" indent="0" algn="ctr">
              <a:buNone/>
              <a:defRPr sz="5400" baseline="0">
                <a:solidFill>
                  <a:srgbClr val="FFFFFF"/>
                </a:solidFill>
              </a:defRPr>
            </a:lvl1pPr>
          </a:lstStyle>
          <a:p>
            <a:pPr lvl="0"/>
            <a:r>
              <a:rPr lang="en-US" dirty="0" smtClean="0"/>
              <a:t>Click to add authors</a:t>
            </a:r>
            <a:endParaRPr lang="en-US" dirty="0"/>
          </a:p>
        </p:txBody>
      </p:sp>
      <p:sp>
        <p:nvSpPr>
          <p:cNvPr id="20" name="Text Placeholder 17"/>
          <p:cNvSpPr>
            <a:spLocks noGrp="1"/>
          </p:cNvSpPr>
          <p:nvPr>
            <p:ph type="body" sz="quarter" idx="12" hasCustomPrompt="1"/>
          </p:nvPr>
        </p:nvSpPr>
        <p:spPr>
          <a:xfrm>
            <a:off x="5548897" y="3214962"/>
            <a:ext cx="26392606" cy="992272"/>
          </a:xfrm>
          <a:prstGeom prst="rect">
            <a:avLst/>
          </a:prstGeom>
        </p:spPr>
        <p:txBody>
          <a:bodyPr vert="horz" anchor="ctr"/>
          <a:lstStyle>
            <a:lvl1pPr marL="0" indent="0" algn="ctr">
              <a:buNone/>
              <a:defRPr sz="4400" baseline="0">
                <a:solidFill>
                  <a:srgbClr val="FFFFFF"/>
                </a:solidFill>
              </a:defRPr>
            </a:lvl1pPr>
          </a:lstStyle>
          <a:p>
            <a:pPr lvl="0"/>
            <a:r>
              <a:rPr lang="en-US" dirty="0" smtClean="0"/>
              <a:t>Click here to add affiliations</a:t>
            </a:r>
            <a:endParaRPr lang="en-US" dirty="0"/>
          </a:p>
        </p:txBody>
      </p:sp>
      <p:sp>
        <p:nvSpPr>
          <p:cNvPr id="26" name="Text Placeholder 25"/>
          <p:cNvSpPr>
            <a:spLocks noGrp="1"/>
          </p:cNvSpPr>
          <p:nvPr>
            <p:ph type="body" sz="quarter" idx="13" hasCustomPrompt="1"/>
          </p:nvPr>
        </p:nvSpPr>
        <p:spPr>
          <a:xfrm>
            <a:off x="815009" y="5262831"/>
            <a:ext cx="35860383"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Introduction/Abstract (click to edit)</a:t>
            </a:r>
            <a:endParaRPr lang="en-US" dirty="0"/>
          </a:p>
        </p:txBody>
      </p:sp>
      <p:sp>
        <p:nvSpPr>
          <p:cNvPr id="28" name="Content Placeholder 27"/>
          <p:cNvSpPr>
            <a:spLocks noGrp="1"/>
          </p:cNvSpPr>
          <p:nvPr>
            <p:ph sz="quarter" idx="14" hasCustomPrompt="1"/>
          </p:nvPr>
        </p:nvSpPr>
        <p:spPr>
          <a:xfrm>
            <a:off x="806520" y="6140664"/>
            <a:ext cx="17604188" cy="333421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9" name="Text Placeholder 25"/>
          <p:cNvSpPr>
            <a:spLocks noGrp="1"/>
          </p:cNvSpPr>
          <p:nvPr>
            <p:ph type="body" sz="quarter" idx="15" hasCustomPrompt="1"/>
          </p:nvPr>
        </p:nvSpPr>
        <p:spPr>
          <a:xfrm>
            <a:off x="22637612" y="12489949"/>
            <a:ext cx="13940713"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Conclusion (click to edit)</a:t>
            </a:r>
            <a:endParaRPr lang="en-US" dirty="0"/>
          </a:p>
        </p:txBody>
      </p:sp>
      <p:sp>
        <p:nvSpPr>
          <p:cNvPr id="31" name="Text Placeholder 25"/>
          <p:cNvSpPr>
            <a:spLocks noGrp="1"/>
          </p:cNvSpPr>
          <p:nvPr>
            <p:ph type="body" sz="quarter" idx="17" hasCustomPrompt="1"/>
          </p:nvPr>
        </p:nvSpPr>
        <p:spPr>
          <a:xfrm>
            <a:off x="806520" y="9474879"/>
            <a:ext cx="35771805"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Methods (click to edit)</a:t>
            </a:r>
            <a:endParaRPr lang="en-US" dirty="0"/>
          </a:p>
        </p:txBody>
      </p:sp>
      <p:sp>
        <p:nvSpPr>
          <p:cNvPr id="34" name="Content Placeholder 27"/>
          <p:cNvSpPr>
            <a:spLocks noGrp="1"/>
          </p:cNvSpPr>
          <p:nvPr>
            <p:ph sz="quarter" idx="20" hasCustomPrompt="1"/>
          </p:nvPr>
        </p:nvSpPr>
        <p:spPr>
          <a:xfrm>
            <a:off x="22637612" y="13340627"/>
            <a:ext cx="13952018" cy="4561522"/>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35" name="Text Placeholder 25"/>
          <p:cNvSpPr>
            <a:spLocks noGrp="1"/>
          </p:cNvSpPr>
          <p:nvPr>
            <p:ph type="body" sz="quarter" idx="21" hasCustomPrompt="1"/>
          </p:nvPr>
        </p:nvSpPr>
        <p:spPr>
          <a:xfrm>
            <a:off x="22637611" y="17902149"/>
            <a:ext cx="14037780"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References (click to edit)</a:t>
            </a:r>
            <a:endParaRPr lang="en-US" dirty="0"/>
          </a:p>
        </p:txBody>
      </p:sp>
      <p:sp>
        <p:nvSpPr>
          <p:cNvPr id="36" name="Content Placeholder 27"/>
          <p:cNvSpPr>
            <a:spLocks noGrp="1"/>
          </p:cNvSpPr>
          <p:nvPr>
            <p:ph sz="quarter" idx="22" hasCustomPrompt="1"/>
          </p:nvPr>
        </p:nvSpPr>
        <p:spPr>
          <a:xfrm>
            <a:off x="22637612" y="18761248"/>
            <a:ext cx="13940713" cy="2066750"/>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5" name="Text Placeholder 25"/>
          <p:cNvSpPr>
            <a:spLocks noGrp="1"/>
          </p:cNvSpPr>
          <p:nvPr>
            <p:ph type="body" sz="quarter" idx="23" hasCustomPrompt="1"/>
          </p:nvPr>
        </p:nvSpPr>
        <p:spPr>
          <a:xfrm>
            <a:off x="600331" y="12489949"/>
            <a:ext cx="20729129" cy="859098"/>
          </a:xfrm>
          <a:prstGeom prst="rect">
            <a:avLst/>
          </a:prstGeom>
          <a:solidFill>
            <a:srgbClr val="17375E"/>
          </a:solidFill>
        </p:spPr>
        <p:txBody>
          <a:bodyPr vert="horz" anchor="ctr"/>
          <a:lstStyle>
            <a:lvl1pPr marL="0" indent="0" algn="ctr">
              <a:buNone/>
              <a:defRPr sz="4000" u="sng" baseline="0">
                <a:solidFill>
                  <a:srgbClr val="FFFFFF"/>
                </a:solidFill>
              </a:defRPr>
            </a:lvl1pPr>
          </a:lstStyle>
          <a:p>
            <a:pPr lvl="0"/>
            <a:r>
              <a:rPr lang="en-US" sz="4000" dirty="0" smtClean="0"/>
              <a:t>Results (click to edit)</a:t>
            </a:r>
            <a:endParaRPr lang="en-US" dirty="0"/>
          </a:p>
        </p:txBody>
      </p:sp>
      <p:sp>
        <p:nvSpPr>
          <p:cNvPr id="17" name="Content Placeholder 27"/>
          <p:cNvSpPr>
            <a:spLocks noGrp="1"/>
          </p:cNvSpPr>
          <p:nvPr>
            <p:ph sz="quarter" idx="24" hasCustomPrompt="1"/>
          </p:nvPr>
        </p:nvSpPr>
        <p:spPr>
          <a:xfrm>
            <a:off x="600331" y="13349047"/>
            <a:ext cx="20729129" cy="7478951"/>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16" name="Content Placeholder 27"/>
          <p:cNvSpPr>
            <a:spLocks noGrp="1"/>
          </p:cNvSpPr>
          <p:nvPr>
            <p:ph sz="quarter" idx="25" hasCustomPrompt="1"/>
          </p:nvPr>
        </p:nvSpPr>
        <p:spPr>
          <a:xfrm>
            <a:off x="19085568" y="6134640"/>
            <a:ext cx="17589824" cy="3334215"/>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1" name="Content Placeholder 27"/>
          <p:cNvSpPr>
            <a:spLocks noGrp="1"/>
          </p:cNvSpPr>
          <p:nvPr>
            <p:ph sz="quarter" idx="26" hasCustomPrompt="1"/>
          </p:nvPr>
        </p:nvSpPr>
        <p:spPr>
          <a:xfrm>
            <a:off x="806520" y="10353233"/>
            <a:ext cx="17604188" cy="205182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
        <p:nvSpPr>
          <p:cNvPr id="22" name="Content Placeholder 27"/>
          <p:cNvSpPr>
            <a:spLocks noGrp="1"/>
          </p:cNvSpPr>
          <p:nvPr>
            <p:ph sz="quarter" idx="27" hasCustomPrompt="1"/>
          </p:nvPr>
        </p:nvSpPr>
        <p:spPr>
          <a:xfrm>
            <a:off x="19071203" y="10353233"/>
            <a:ext cx="17604188" cy="2051824"/>
          </a:xfrm>
          <a:prstGeom prst="rect">
            <a:avLst/>
          </a:prstGeom>
        </p:spPr>
        <p:txBody>
          <a:bodyPr vert="horz"/>
          <a:lstStyle>
            <a:lvl1pPr marL="0" indent="0">
              <a:buNone/>
              <a:defRPr sz="2800" baseline="0"/>
            </a:lvl1pPr>
          </a:lstStyle>
          <a:p>
            <a:pPr lvl="0"/>
            <a:r>
              <a:rPr lang="en-US" sz="2800" dirty="0" smtClean="0"/>
              <a:t>Click here to insert content</a:t>
            </a:r>
            <a:endParaRPr lang="en-US" dirty="0"/>
          </a:p>
        </p:txBody>
      </p:sp>
    </p:spTree>
    <p:extLst>
      <p:ext uri="{BB962C8B-B14F-4D97-AF65-F5344CB8AC3E}">
        <p14:creationId xmlns:p14="http://schemas.microsoft.com/office/powerpoint/2010/main" val="368677102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2000">
              <a:srgbClr val="93A8C9">
                <a:alpha val="84000"/>
              </a:srgbClr>
            </a:gs>
            <a:gs pos="93000">
              <a:srgbClr val="FFFFFF">
                <a:alpha val="78000"/>
              </a:srgbClr>
            </a:gs>
            <a:gs pos="46000">
              <a:srgbClr val="93A8C9">
                <a:alpha val="84000"/>
              </a:srgbClr>
            </a:gs>
            <a:gs pos="74000">
              <a:srgbClr val="93A8C9">
                <a:alpha val="61000"/>
              </a:srgb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
        <p:nvSpPr>
          <p:cNvPr id="24" name="Rounded Rectangle 23"/>
          <p:cNvSpPr>
            <a:spLocks/>
          </p:cNvSpPr>
          <p:nvPr userDrawn="1"/>
        </p:nvSpPr>
        <p:spPr>
          <a:xfrm>
            <a:off x="914400" y="5258851"/>
            <a:ext cx="17373600" cy="15545534"/>
          </a:xfrm>
          <a:prstGeom prst="roundRect">
            <a:avLst>
              <a:gd name="adj" fmla="val 6556"/>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1">
                  <a:lumMod val="20000"/>
                  <a:lumOff val="80000"/>
                </a:schemeClr>
              </a:solidFill>
            </a:endParaRPr>
          </a:p>
        </p:txBody>
      </p:sp>
      <p:sp>
        <p:nvSpPr>
          <p:cNvPr id="25" name="Rounded Rectangle 24"/>
          <p:cNvSpPr>
            <a:spLocks/>
          </p:cNvSpPr>
          <p:nvPr userDrawn="1"/>
        </p:nvSpPr>
        <p:spPr>
          <a:xfrm>
            <a:off x="19202400" y="5258851"/>
            <a:ext cx="17373600" cy="15545534"/>
          </a:xfrm>
          <a:prstGeom prst="roundRect">
            <a:avLst>
              <a:gd name="adj" fmla="val 6556"/>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1">
                  <a:lumMod val="20000"/>
                  <a:lumOff val="80000"/>
                </a:schemeClr>
              </a:solidFill>
            </a:endParaRPr>
          </a:p>
        </p:txBody>
      </p:sp>
    </p:spTree>
    <p:extLst>
      <p:ext uri="{BB962C8B-B14F-4D97-AF65-F5344CB8AC3E}">
        <p14:creationId xmlns:p14="http://schemas.microsoft.com/office/powerpoint/2010/main" val="3912718737"/>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2000">
              <a:srgbClr val="93A8C9">
                <a:alpha val="84000"/>
              </a:srgbClr>
            </a:gs>
            <a:gs pos="93000">
              <a:srgbClr val="FFFFFF">
                <a:alpha val="78000"/>
              </a:srgbClr>
            </a:gs>
            <a:gs pos="46000">
              <a:srgbClr val="93A8C9">
                <a:alpha val="84000"/>
              </a:srgbClr>
            </a:gs>
            <a:gs pos="74000">
              <a:srgbClr val="93A8C9">
                <a:alpha val="61000"/>
              </a:srgb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
        <p:nvSpPr>
          <p:cNvPr id="24" name="Rounded Rectangle 23"/>
          <p:cNvSpPr>
            <a:spLocks/>
          </p:cNvSpPr>
          <p:nvPr userDrawn="1"/>
        </p:nvSpPr>
        <p:spPr>
          <a:xfrm>
            <a:off x="457200" y="5258851"/>
            <a:ext cx="36576000" cy="15545534"/>
          </a:xfrm>
          <a:prstGeom prst="roundRect">
            <a:avLst>
              <a:gd name="adj" fmla="val 6556"/>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accent1">
                  <a:lumMod val="20000"/>
                  <a:lumOff val="80000"/>
                </a:schemeClr>
              </a:solidFill>
            </a:endParaRPr>
          </a:p>
        </p:txBody>
      </p:sp>
    </p:spTree>
    <p:extLst>
      <p:ext uri="{BB962C8B-B14F-4D97-AF65-F5344CB8AC3E}">
        <p14:creationId xmlns:p14="http://schemas.microsoft.com/office/powerpoint/2010/main" val="790830232"/>
      </p:ext>
    </p:extLst>
  </p:cSld>
  <p:clrMap bg1="lt1" tx1="dk1" bg2="lt2" tx2="dk2" accent1="accent1" accent2="accent2" accent3="accent3" accent4="accent4" accent5="accent5" accent6="accent6" hlink="hlink" folHlink="folHlink"/>
  <p:sldLayoutIdLst>
    <p:sldLayoutId id="2147483665"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2000">
              <a:srgbClr val="93A8C9">
                <a:alpha val="84000"/>
              </a:srgbClr>
            </a:gs>
            <a:gs pos="93000">
              <a:srgbClr val="FFFFFF">
                <a:alpha val="78000"/>
              </a:srgbClr>
            </a:gs>
            <a:gs pos="46000">
              <a:srgbClr val="93A8C9">
                <a:alpha val="84000"/>
              </a:srgbClr>
            </a:gs>
            <a:gs pos="74000">
              <a:srgbClr val="93A8C9">
                <a:alpha val="61000"/>
              </a:srgb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609724833"/>
      </p:ext>
    </p:extLst>
  </p:cSld>
  <p:clrMap bg1="lt1" tx1="dk1" bg2="lt2" tx2="dk2" accent1="accent1" accent2="accent2" accent3="accent3" accent4="accent4" accent5="accent5" accent6="accent6" hlink="hlink" folHlink="folHlink"/>
  <p:sldLayoutIdLst>
    <p:sldLayoutId id="2147483667"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2000">
              <a:srgbClr val="93A8C9">
                <a:alpha val="84000"/>
              </a:srgbClr>
            </a:gs>
            <a:gs pos="93000">
              <a:srgbClr val="FFFFFF">
                <a:alpha val="78000"/>
              </a:srgbClr>
            </a:gs>
            <a:gs pos="46000">
              <a:srgbClr val="93A8C9">
                <a:alpha val="84000"/>
              </a:srgbClr>
            </a:gs>
            <a:gs pos="74000">
              <a:srgbClr val="93A8C9">
                <a:alpha val="61000"/>
              </a:srgb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974019808"/>
      </p:ext>
    </p:extLst>
  </p:cSld>
  <p:clrMap bg1="dk1" tx1="lt1" bg2="dk2" tx2="lt2" accent1="accent1" accent2="accent2" accent3="accent3" accent4="accent4" accent5="accent5" accent6="accent6" hlink="hlink" folHlink="folHlink"/>
  <p:sldLayoutIdLst>
    <p:sldLayoutId id="2147483669"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2000">
              <a:srgbClr val="93A8C9">
                <a:alpha val="84000"/>
              </a:srgbClr>
            </a:gs>
            <a:gs pos="93000">
              <a:srgbClr val="FFFFFF">
                <a:alpha val="78000"/>
              </a:srgbClr>
            </a:gs>
            <a:gs pos="46000">
              <a:srgbClr val="93A8C9">
                <a:alpha val="84000"/>
              </a:srgbClr>
            </a:gs>
            <a:gs pos="74000">
              <a:srgbClr val="93A8C9">
                <a:alpha val="61000"/>
              </a:srgbClr>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16" name="Group 15"/>
          <p:cNvGrpSpPr/>
          <p:nvPr userDrawn="1"/>
        </p:nvGrpSpPr>
        <p:grpSpPr>
          <a:xfrm>
            <a:off x="0" y="0"/>
            <a:ext cx="37490400" cy="4891798"/>
            <a:chOff x="0" y="0"/>
            <a:chExt cx="37490400" cy="4891798"/>
          </a:xfrm>
          <a:solidFill>
            <a:schemeClr val="tx2">
              <a:lumMod val="75000"/>
            </a:schemeClr>
          </a:solidFill>
        </p:grpSpPr>
        <p:sp>
          <p:nvSpPr>
            <p:cNvPr id="7" name="Rectangle 6"/>
            <p:cNvSpPr/>
            <p:nvPr userDrawn="1"/>
          </p:nvSpPr>
          <p:spPr>
            <a:xfrm>
              <a:off x="0" y="0"/>
              <a:ext cx="37490400" cy="4797724"/>
            </a:xfrm>
            <a:prstGeom prst="rec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flipH="1">
              <a:off x="0" y="4891798"/>
              <a:ext cx="37490400" cy="0"/>
            </a:xfrm>
            <a:prstGeom prst="line">
              <a:avLst/>
            </a:prstGeom>
            <a:grpFill/>
            <a:ln w="254000" cmpd="sng">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21420128"/>
      </p:ext>
    </p:extLst>
  </p:cSld>
  <p:clrMap bg1="lt1" tx1="dk1" bg2="lt2" tx2="dk2" accent1="accent1" accent2="accent2" accent3="accent3" accent4="accent4" accent5="accent5" accent6="accent6" hlink="hlink" folHlink="folHlink"/>
  <p:sldLayoutIdLst>
    <p:sldLayoutId id="2147483671" r:id="rId1"/>
  </p:sldLayoutIdLst>
  <p:txStyles>
    <p:titleStyle>
      <a:lvl1pPr algn="ctr" defTabSz="1672026" rtl="0" eaLnBrk="1" latinLnBrk="0" hangingPunct="1">
        <a:spcBef>
          <a:spcPct val="0"/>
        </a:spcBef>
        <a:buNone/>
        <a:defRPr sz="16100" kern="1200">
          <a:solidFill>
            <a:schemeClr val="tx1"/>
          </a:solidFill>
          <a:latin typeface="+mj-lt"/>
          <a:ea typeface="+mj-ea"/>
          <a:cs typeface="+mj-cs"/>
        </a:defRPr>
      </a:lvl1pPr>
    </p:titleStyle>
    <p:bodyStyle>
      <a:lvl1pPr marL="1254020" indent="-1254020" algn="l" defTabSz="1672026" rtl="0" eaLnBrk="1" latinLnBrk="0" hangingPunct="1">
        <a:spcBef>
          <a:spcPct val="20000"/>
        </a:spcBef>
        <a:buFont typeface="Arial"/>
        <a:buChar char="•"/>
        <a:defRPr sz="11700" kern="1200">
          <a:solidFill>
            <a:schemeClr val="tx1"/>
          </a:solidFill>
          <a:latin typeface="+mn-lt"/>
          <a:ea typeface="+mn-ea"/>
          <a:cs typeface="+mn-cs"/>
        </a:defRPr>
      </a:lvl1pPr>
      <a:lvl2pPr marL="2717042" indent="-1045016" algn="l" defTabSz="1672026" rtl="0" eaLnBrk="1" latinLnBrk="0" hangingPunct="1">
        <a:spcBef>
          <a:spcPct val="20000"/>
        </a:spcBef>
        <a:buFont typeface="Arial"/>
        <a:buChar char="–"/>
        <a:defRPr sz="10200" kern="1200">
          <a:solidFill>
            <a:schemeClr val="tx1"/>
          </a:solidFill>
          <a:latin typeface="+mn-lt"/>
          <a:ea typeface="+mn-ea"/>
          <a:cs typeface="+mn-cs"/>
        </a:defRPr>
      </a:lvl2pPr>
      <a:lvl3pPr marL="4180065" indent="-836013" algn="l" defTabSz="1672026" rtl="0" eaLnBrk="1" latinLnBrk="0" hangingPunct="1">
        <a:spcBef>
          <a:spcPct val="20000"/>
        </a:spcBef>
        <a:buFont typeface="Arial"/>
        <a:buChar char="•"/>
        <a:defRPr sz="8800" kern="1200">
          <a:solidFill>
            <a:schemeClr val="tx1"/>
          </a:solidFill>
          <a:latin typeface="+mn-lt"/>
          <a:ea typeface="+mn-ea"/>
          <a:cs typeface="+mn-cs"/>
        </a:defRPr>
      </a:lvl3pPr>
      <a:lvl4pPr marL="5852091" indent="-836013" algn="l" defTabSz="1672026" rtl="0" eaLnBrk="1" latinLnBrk="0" hangingPunct="1">
        <a:spcBef>
          <a:spcPct val="20000"/>
        </a:spcBef>
        <a:buFont typeface="Arial"/>
        <a:buChar char="–"/>
        <a:defRPr sz="7300" kern="1200">
          <a:solidFill>
            <a:schemeClr val="tx1"/>
          </a:solidFill>
          <a:latin typeface="+mn-lt"/>
          <a:ea typeface="+mn-ea"/>
          <a:cs typeface="+mn-cs"/>
        </a:defRPr>
      </a:lvl4pPr>
      <a:lvl5pPr marL="7524118" indent="-836013" algn="l" defTabSz="1672026" rtl="0" eaLnBrk="1" latinLnBrk="0" hangingPunct="1">
        <a:spcBef>
          <a:spcPct val="20000"/>
        </a:spcBef>
        <a:buFont typeface="Arial"/>
        <a:buChar char="»"/>
        <a:defRPr sz="7300" kern="1200">
          <a:solidFill>
            <a:schemeClr val="tx1"/>
          </a:solidFill>
          <a:latin typeface="+mn-lt"/>
          <a:ea typeface="+mn-ea"/>
          <a:cs typeface="+mn-cs"/>
        </a:defRPr>
      </a:lvl5pPr>
      <a:lvl6pPr marL="9196144" indent="-836013" algn="l" defTabSz="1672026" rtl="0" eaLnBrk="1" latinLnBrk="0" hangingPunct="1">
        <a:spcBef>
          <a:spcPct val="20000"/>
        </a:spcBef>
        <a:buFont typeface="Arial"/>
        <a:buChar char="•"/>
        <a:defRPr sz="7300" kern="1200">
          <a:solidFill>
            <a:schemeClr val="tx1"/>
          </a:solidFill>
          <a:latin typeface="+mn-lt"/>
          <a:ea typeface="+mn-ea"/>
          <a:cs typeface="+mn-cs"/>
        </a:defRPr>
      </a:lvl6pPr>
      <a:lvl7pPr marL="10868170" indent="-836013" algn="l" defTabSz="1672026" rtl="0" eaLnBrk="1" latinLnBrk="0" hangingPunct="1">
        <a:spcBef>
          <a:spcPct val="20000"/>
        </a:spcBef>
        <a:buFont typeface="Arial"/>
        <a:buChar char="•"/>
        <a:defRPr sz="7300" kern="1200">
          <a:solidFill>
            <a:schemeClr val="tx1"/>
          </a:solidFill>
          <a:latin typeface="+mn-lt"/>
          <a:ea typeface="+mn-ea"/>
          <a:cs typeface="+mn-cs"/>
        </a:defRPr>
      </a:lvl7pPr>
      <a:lvl8pPr marL="12540196" indent="-836013" algn="l" defTabSz="1672026" rtl="0" eaLnBrk="1" latinLnBrk="0" hangingPunct="1">
        <a:spcBef>
          <a:spcPct val="20000"/>
        </a:spcBef>
        <a:buFont typeface="Arial"/>
        <a:buChar char="•"/>
        <a:defRPr sz="7300" kern="1200">
          <a:solidFill>
            <a:schemeClr val="tx1"/>
          </a:solidFill>
          <a:latin typeface="+mn-lt"/>
          <a:ea typeface="+mn-ea"/>
          <a:cs typeface="+mn-cs"/>
        </a:defRPr>
      </a:lvl8pPr>
      <a:lvl9pPr marL="14212222" indent="-836013" algn="l" defTabSz="1672026" rtl="0" eaLnBrk="1" latinLnBrk="0" hangingPunct="1">
        <a:spcBef>
          <a:spcPct val="20000"/>
        </a:spcBef>
        <a:buFont typeface="Arial"/>
        <a:buChar char="•"/>
        <a:defRPr sz="7300" kern="1200">
          <a:solidFill>
            <a:schemeClr val="tx1"/>
          </a:solidFill>
          <a:latin typeface="+mn-lt"/>
          <a:ea typeface="+mn-ea"/>
          <a:cs typeface="+mn-cs"/>
        </a:defRPr>
      </a:lvl9pPr>
    </p:bodyStyle>
    <p:otherStyle>
      <a:defPPr>
        <a:defRPr lang="en-US"/>
      </a:defPPr>
      <a:lvl1pPr marL="0" algn="l" defTabSz="1672026" rtl="0" eaLnBrk="1" latinLnBrk="0" hangingPunct="1">
        <a:defRPr sz="6600" kern="1200">
          <a:solidFill>
            <a:schemeClr val="tx1"/>
          </a:solidFill>
          <a:latin typeface="+mn-lt"/>
          <a:ea typeface="+mn-ea"/>
          <a:cs typeface="+mn-cs"/>
        </a:defRPr>
      </a:lvl1pPr>
      <a:lvl2pPr marL="1672026" algn="l" defTabSz="1672026" rtl="0" eaLnBrk="1" latinLnBrk="0" hangingPunct="1">
        <a:defRPr sz="6600" kern="1200">
          <a:solidFill>
            <a:schemeClr val="tx1"/>
          </a:solidFill>
          <a:latin typeface="+mn-lt"/>
          <a:ea typeface="+mn-ea"/>
          <a:cs typeface="+mn-cs"/>
        </a:defRPr>
      </a:lvl2pPr>
      <a:lvl3pPr marL="3344052" algn="l" defTabSz="1672026" rtl="0" eaLnBrk="1" latinLnBrk="0" hangingPunct="1">
        <a:defRPr sz="6600" kern="1200">
          <a:solidFill>
            <a:schemeClr val="tx1"/>
          </a:solidFill>
          <a:latin typeface="+mn-lt"/>
          <a:ea typeface="+mn-ea"/>
          <a:cs typeface="+mn-cs"/>
        </a:defRPr>
      </a:lvl3pPr>
      <a:lvl4pPr marL="5016078" algn="l" defTabSz="1672026" rtl="0" eaLnBrk="1" latinLnBrk="0" hangingPunct="1">
        <a:defRPr sz="6600" kern="1200">
          <a:solidFill>
            <a:schemeClr val="tx1"/>
          </a:solidFill>
          <a:latin typeface="+mn-lt"/>
          <a:ea typeface="+mn-ea"/>
          <a:cs typeface="+mn-cs"/>
        </a:defRPr>
      </a:lvl4pPr>
      <a:lvl5pPr marL="6688104" algn="l" defTabSz="1672026" rtl="0" eaLnBrk="1" latinLnBrk="0" hangingPunct="1">
        <a:defRPr sz="6600" kern="1200">
          <a:solidFill>
            <a:schemeClr val="tx1"/>
          </a:solidFill>
          <a:latin typeface="+mn-lt"/>
          <a:ea typeface="+mn-ea"/>
          <a:cs typeface="+mn-cs"/>
        </a:defRPr>
      </a:lvl5pPr>
      <a:lvl6pPr marL="8360131" algn="l" defTabSz="1672026" rtl="0" eaLnBrk="1" latinLnBrk="0" hangingPunct="1">
        <a:defRPr sz="6600" kern="1200">
          <a:solidFill>
            <a:schemeClr val="tx1"/>
          </a:solidFill>
          <a:latin typeface="+mn-lt"/>
          <a:ea typeface="+mn-ea"/>
          <a:cs typeface="+mn-cs"/>
        </a:defRPr>
      </a:lvl6pPr>
      <a:lvl7pPr marL="10032157" algn="l" defTabSz="1672026" rtl="0" eaLnBrk="1" latinLnBrk="0" hangingPunct="1">
        <a:defRPr sz="6600" kern="1200">
          <a:solidFill>
            <a:schemeClr val="tx1"/>
          </a:solidFill>
          <a:latin typeface="+mn-lt"/>
          <a:ea typeface="+mn-ea"/>
          <a:cs typeface="+mn-cs"/>
        </a:defRPr>
      </a:lvl7pPr>
      <a:lvl8pPr marL="11704183" algn="l" defTabSz="1672026" rtl="0" eaLnBrk="1" latinLnBrk="0" hangingPunct="1">
        <a:defRPr sz="6600" kern="1200">
          <a:solidFill>
            <a:schemeClr val="tx1"/>
          </a:solidFill>
          <a:latin typeface="+mn-lt"/>
          <a:ea typeface="+mn-ea"/>
          <a:cs typeface="+mn-cs"/>
        </a:defRPr>
      </a:lvl8pPr>
      <a:lvl9pPr marL="13376209" algn="l" defTabSz="1672026" rtl="0" eaLnBrk="1" latinLnBrk="0" hangingPunct="1">
        <a:defRPr sz="6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emf"/><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4.emf"/><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emf"/><Relationship Id="rId4" Type="http://schemas.openxmlformats.org/officeDocument/2006/relationships/image" Target="../media/image15.emf"/><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6.emf"/><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hyperlink" Target="https://community.jmp.com/t5/JMPer-Cable/How-to-detect-small-shifts-in-Control-Charts/ba-p/49452"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hyperlink" Target="https://community.jmp.com/t5/JMPer-Cable/Using-ARL-Average-Run-Length-to-determine-the-performance-of-a/ba-p/6189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20693" y="836615"/>
            <a:ext cx="35251895" cy="1386075"/>
          </a:xfrm>
        </p:spPr>
        <p:txBody>
          <a:bodyPr/>
          <a:lstStyle/>
          <a:p>
            <a:r>
              <a:rPr lang="en-US" b="1" dirty="0"/>
              <a:t>CUSUM Control Chart comparison to “n out of </a:t>
            </a:r>
            <a:r>
              <a:rPr lang="en-US" b="1" dirty="0" err="1" smtClean="0"/>
              <a:t>n+k</a:t>
            </a:r>
            <a:r>
              <a:rPr lang="en-US" b="1" dirty="0" smtClean="0"/>
              <a:t> </a:t>
            </a:r>
            <a:r>
              <a:rPr lang="en-US" b="1" dirty="0"/>
              <a:t>points” as a new user rule option</a:t>
            </a:r>
          </a:p>
        </p:txBody>
      </p:sp>
      <p:sp>
        <p:nvSpPr>
          <p:cNvPr id="3" name="Text Placeholder 2"/>
          <p:cNvSpPr>
            <a:spLocks noGrp="1"/>
          </p:cNvSpPr>
          <p:nvPr>
            <p:ph type="body" sz="quarter" idx="11"/>
          </p:nvPr>
        </p:nvSpPr>
        <p:spPr/>
        <p:txBody>
          <a:bodyPr/>
          <a:lstStyle/>
          <a:p>
            <a:r>
              <a:rPr lang="en-US" dirty="0" smtClean="0"/>
              <a:t>Dan Sutton</a:t>
            </a:r>
            <a:endParaRPr lang="en-US" dirty="0"/>
          </a:p>
        </p:txBody>
      </p:sp>
      <p:sp>
        <p:nvSpPr>
          <p:cNvPr id="4" name="Text Placeholder 3"/>
          <p:cNvSpPr>
            <a:spLocks noGrp="1"/>
          </p:cNvSpPr>
          <p:nvPr>
            <p:ph type="body" sz="quarter" idx="12"/>
          </p:nvPr>
        </p:nvSpPr>
        <p:spPr/>
        <p:txBody>
          <a:bodyPr/>
          <a:lstStyle/>
          <a:p>
            <a:r>
              <a:rPr lang="en-US" dirty="0" smtClean="0"/>
              <a:t>Samsung Austin Semiconductor, LLC</a:t>
            </a:r>
            <a:endParaRPr lang="en-US" dirty="0"/>
          </a:p>
        </p:txBody>
      </p:sp>
      <p:sp>
        <p:nvSpPr>
          <p:cNvPr id="5" name="Text Placeholder 4"/>
          <p:cNvSpPr>
            <a:spLocks noGrp="1"/>
          </p:cNvSpPr>
          <p:nvPr>
            <p:ph type="body" sz="quarter" idx="13"/>
          </p:nvPr>
        </p:nvSpPr>
        <p:spPr>
          <a:solidFill>
            <a:schemeClr val="tx2"/>
          </a:solidFill>
        </p:spPr>
        <p:txBody>
          <a:bodyPr/>
          <a:lstStyle/>
          <a:p>
            <a:r>
              <a:rPr lang="en-US" dirty="0" smtClean="0"/>
              <a:t>ABSTRACT</a:t>
            </a:r>
            <a:endParaRPr lang="en-US" dirty="0"/>
          </a:p>
        </p:txBody>
      </p:sp>
      <p:sp>
        <p:nvSpPr>
          <p:cNvPr id="6" name="Content Placeholder 5"/>
          <p:cNvSpPr>
            <a:spLocks noGrp="1"/>
          </p:cNvSpPr>
          <p:nvPr>
            <p:ph sz="quarter" idx="14"/>
          </p:nvPr>
        </p:nvSpPr>
        <p:spPr>
          <a:xfrm>
            <a:off x="920693" y="6540407"/>
            <a:ext cx="17392276" cy="13095130"/>
          </a:xfrm>
        </p:spPr>
        <p:txBody>
          <a:bodyPr/>
          <a:lstStyle/>
          <a:p>
            <a:r>
              <a:rPr lang="en-US" dirty="0" smtClean="0"/>
              <a:t>     The </a:t>
            </a:r>
            <a:r>
              <a:rPr lang="en-US" dirty="0"/>
              <a:t>CUSUM Control Chart has been shown to be sensitive to </a:t>
            </a:r>
            <a:r>
              <a:rPr lang="en-US" dirty="0" smtClean="0"/>
              <a:t>small shifts </a:t>
            </a:r>
            <a:r>
              <a:rPr lang="en-US" dirty="0"/>
              <a:t>compared to standard </a:t>
            </a:r>
            <a:r>
              <a:rPr lang="en-US" dirty="0" smtClean="0"/>
              <a:t>WECO (Western Electric Co) rules and Nelson rules, </a:t>
            </a:r>
            <a:r>
              <a:rPr lang="en-US" dirty="0"/>
              <a:t>in particular </a:t>
            </a:r>
            <a:r>
              <a:rPr lang="en-US" dirty="0" smtClean="0"/>
              <a:t>Rule </a:t>
            </a:r>
            <a:r>
              <a:rPr lang="en-US" dirty="0"/>
              <a:t>2: “9 points in a row on a single side of the center line</a:t>
            </a:r>
            <a:r>
              <a:rPr lang="en-US" dirty="0" smtClean="0"/>
              <a:t>” [1]. Some examples of CUSUM control charts show the CUSUM technique will </a:t>
            </a:r>
            <a:r>
              <a:rPr lang="en-US" dirty="0"/>
              <a:t>pick up a signal in </a:t>
            </a:r>
            <a:r>
              <a:rPr lang="en-US" dirty="0" smtClean="0"/>
              <a:t>a sequence of 9 </a:t>
            </a:r>
            <a:r>
              <a:rPr lang="en-US" dirty="0"/>
              <a:t>or more </a:t>
            </a:r>
            <a:r>
              <a:rPr lang="en-US" dirty="0" smtClean="0"/>
              <a:t>points, </a:t>
            </a:r>
            <a:r>
              <a:rPr lang="en-US" dirty="0"/>
              <a:t>where just one point is barely on the other side of the center line, and so Rule 2 is not </a:t>
            </a:r>
            <a:r>
              <a:rPr lang="en-US" dirty="0" smtClean="0"/>
              <a:t>triggered in that particular sequence. Question: is the SPC chart missing the signal because we do not allow for the one point on the other side of the center line? The </a:t>
            </a:r>
            <a:r>
              <a:rPr lang="en-US" dirty="0"/>
              <a:t>alternative for Rule 2 of “n out of </a:t>
            </a:r>
            <a:r>
              <a:rPr lang="en-US" dirty="0" err="1" smtClean="0"/>
              <a:t>n+k</a:t>
            </a:r>
            <a:r>
              <a:rPr lang="en-US" dirty="0" smtClean="0"/>
              <a:t> </a:t>
            </a:r>
            <a:r>
              <a:rPr lang="en-US" dirty="0"/>
              <a:t>points” is </a:t>
            </a:r>
            <a:r>
              <a:rPr lang="en-US" dirty="0" smtClean="0"/>
              <a:t>re-visited. </a:t>
            </a:r>
            <a:r>
              <a:rPr lang="en-US" dirty="0"/>
              <a:t>Control charts in JMP and other software are hard-coded for Rule 2 “n points in a row on a single side of the center line”. This </a:t>
            </a:r>
            <a:r>
              <a:rPr lang="en-US" dirty="0" smtClean="0"/>
              <a:t>might require </a:t>
            </a:r>
            <a:r>
              <a:rPr lang="en-US" dirty="0"/>
              <a:t>updating the Control Chart Builder </a:t>
            </a:r>
            <a:r>
              <a:rPr lang="en-US" dirty="0" smtClean="0"/>
              <a:t>options </a:t>
            </a:r>
            <a:r>
              <a:rPr lang="en-US" dirty="0"/>
              <a:t>for Customize Tests to allow this configuration for the user, so that one platform, the Control Chart Builder, can continue to be used for all SPC analysis.</a:t>
            </a:r>
          </a:p>
          <a:p>
            <a:r>
              <a:rPr lang="en-US" dirty="0" smtClean="0"/>
              <a:t>     Utilizing JMP software’s </a:t>
            </a:r>
            <a:r>
              <a:rPr lang="en-US" dirty="0"/>
              <a:t>built in reports of Process </a:t>
            </a:r>
            <a:r>
              <a:rPr lang="en-US" dirty="0" smtClean="0"/>
              <a:t>Screening, Control </a:t>
            </a:r>
            <a:r>
              <a:rPr lang="en-US" dirty="0"/>
              <a:t>Chart Builder, </a:t>
            </a:r>
            <a:r>
              <a:rPr lang="en-US" dirty="0" smtClean="0"/>
              <a:t>and CUSUM, JMP </a:t>
            </a:r>
            <a:r>
              <a:rPr lang="en-US" dirty="0"/>
              <a:t>scripts were created that could quickly </a:t>
            </a:r>
            <a:r>
              <a:rPr lang="en-US" dirty="0" smtClean="0"/>
              <a:t> generate random normal data and example signals, analyze combinations </a:t>
            </a:r>
            <a:r>
              <a:rPr lang="en-US" dirty="0"/>
              <a:t>of varying </a:t>
            </a:r>
            <a:r>
              <a:rPr lang="en-US" dirty="0" smtClean="0"/>
              <a:t>k and n for the “n out of </a:t>
            </a:r>
            <a:r>
              <a:rPr lang="en-US" dirty="0" err="1" smtClean="0"/>
              <a:t>n+k</a:t>
            </a:r>
            <a:r>
              <a:rPr lang="en-US" dirty="0" smtClean="0"/>
              <a:t>” rule, and at the same time compare </a:t>
            </a:r>
            <a:r>
              <a:rPr lang="en-US" dirty="0"/>
              <a:t>to traditional </a:t>
            </a:r>
            <a:r>
              <a:rPr lang="en-US" dirty="0" smtClean="0"/>
              <a:t>tests </a:t>
            </a:r>
            <a:r>
              <a:rPr lang="en-US" dirty="0"/>
              <a:t>and </a:t>
            </a:r>
            <a:r>
              <a:rPr lang="en-US" dirty="0" smtClean="0"/>
              <a:t>CUSUM. The scripts extracted </a:t>
            </a:r>
            <a:r>
              <a:rPr lang="en-US" dirty="0"/>
              <a:t>when tests were triggered, </a:t>
            </a:r>
            <a:r>
              <a:rPr lang="en-US" dirty="0" smtClean="0"/>
              <a:t>determined </a:t>
            </a:r>
            <a:r>
              <a:rPr lang="en-US" dirty="0"/>
              <a:t>how many signals were detected, and how many false positives and false </a:t>
            </a:r>
            <a:r>
              <a:rPr lang="en-US" dirty="0" smtClean="0"/>
              <a:t>negatives occurred. </a:t>
            </a:r>
            <a:r>
              <a:rPr lang="en-US" dirty="0"/>
              <a:t>Examples for different scenarios were compared.</a:t>
            </a:r>
          </a:p>
          <a:p>
            <a:r>
              <a:rPr lang="en-US" dirty="0" smtClean="0"/>
              <a:t>     The </a:t>
            </a:r>
            <a:r>
              <a:rPr lang="en-US" dirty="0"/>
              <a:t>results show that CUSUM is better for both false positives and detects shifts faster than even “n out of </a:t>
            </a:r>
            <a:r>
              <a:rPr lang="en-US" dirty="0" err="1"/>
              <a:t>n+k</a:t>
            </a:r>
            <a:r>
              <a:rPr lang="en-US" dirty="0"/>
              <a:t>” </a:t>
            </a:r>
            <a:r>
              <a:rPr lang="en-US" dirty="0" smtClean="0"/>
              <a:t>rules. But a drawback of the CUSUM chart is that it does not display the actual data points. It is </a:t>
            </a:r>
            <a:r>
              <a:rPr lang="en-US" dirty="0"/>
              <a:t>recommended that the CUSUM chart be added to Control Chart </a:t>
            </a:r>
            <a:r>
              <a:rPr lang="en-US" dirty="0" smtClean="0"/>
              <a:t>Builder, as an option along side the standard SPC charts, </a:t>
            </a:r>
            <a:r>
              <a:rPr lang="en-US" dirty="0"/>
              <a:t>for graphical interpretation </a:t>
            </a:r>
            <a:r>
              <a:rPr lang="en-US" dirty="0" smtClean="0"/>
              <a:t>in a single window for the user. </a:t>
            </a:r>
            <a:r>
              <a:rPr lang="en-US" dirty="0"/>
              <a:t>I</a:t>
            </a:r>
            <a:r>
              <a:rPr lang="en-US" dirty="0" smtClean="0"/>
              <a:t>f the CUSUM chart cannot be easily added to the Control Chart Builder, the alternative of adding a user configurable “n out of </a:t>
            </a:r>
            <a:r>
              <a:rPr lang="en-US" dirty="0" err="1" smtClean="0"/>
              <a:t>n+k</a:t>
            </a:r>
            <a:r>
              <a:rPr lang="en-US" dirty="0" smtClean="0"/>
              <a:t>” rule is also recommended</a:t>
            </a:r>
            <a:r>
              <a:rPr lang="en-US" dirty="0"/>
              <a:t> </a:t>
            </a:r>
            <a:r>
              <a:rPr lang="en-US" dirty="0" smtClean="0"/>
              <a:t>for the Control Chart Builder platform.</a:t>
            </a:r>
            <a:endParaRPr lang="en-US" dirty="0"/>
          </a:p>
        </p:txBody>
      </p:sp>
      <p:sp>
        <p:nvSpPr>
          <p:cNvPr id="13" name="Text Placeholder 12"/>
          <p:cNvSpPr>
            <a:spLocks noGrp="1"/>
          </p:cNvSpPr>
          <p:nvPr>
            <p:ph type="body" sz="quarter" idx="23"/>
          </p:nvPr>
        </p:nvSpPr>
        <p:spPr>
          <a:solidFill>
            <a:srgbClr val="0D2557"/>
          </a:solidFill>
        </p:spPr>
        <p:txBody>
          <a:bodyPr/>
          <a:lstStyle/>
          <a:p>
            <a:r>
              <a:rPr lang="en-US" dirty="0" smtClean="0"/>
              <a:t>INTRODUCTION</a:t>
            </a:r>
            <a:endParaRPr lang="en-US" dirty="0"/>
          </a:p>
        </p:txBody>
      </p:sp>
      <p:sp>
        <p:nvSpPr>
          <p:cNvPr id="28" name="Content Placeholder 8"/>
          <p:cNvSpPr>
            <a:spLocks noGrp="1"/>
          </p:cNvSpPr>
          <p:nvPr>
            <p:ph sz="quarter" idx="18"/>
          </p:nvPr>
        </p:nvSpPr>
        <p:spPr>
          <a:xfrm>
            <a:off x="19204725" y="6540407"/>
            <a:ext cx="17373600" cy="14066250"/>
          </a:xfrm>
        </p:spPr>
        <p:txBody>
          <a:bodyPr/>
          <a:lstStyle/>
          <a:p>
            <a:pPr algn="just"/>
            <a:r>
              <a:rPr lang="en-US" altLang="ko-KR" dirty="0" smtClean="0">
                <a:ea typeface="Batang" panose="02030600000101010101" pitchFamily="18" charset="-127"/>
              </a:rPr>
              <a:t>     The </a:t>
            </a:r>
            <a:r>
              <a:rPr lang="en-US" altLang="ko-KR" dirty="0">
                <a:ea typeface="Batang" panose="02030600000101010101" pitchFamily="18" charset="-127"/>
              </a:rPr>
              <a:t>Western Electric Rules and Nelson Rules have been well documented and </a:t>
            </a:r>
            <a:r>
              <a:rPr lang="en-US" altLang="ko-KR" dirty="0" smtClean="0">
                <a:ea typeface="Batang" panose="02030600000101010101" pitchFamily="18" charset="-127"/>
              </a:rPr>
              <a:t>discussed [2],[3]. </a:t>
            </a:r>
            <a:r>
              <a:rPr lang="en-US" altLang="ko-KR" dirty="0">
                <a:ea typeface="Batang" panose="02030600000101010101" pitchFamily="18" charset="-127"/>
              </a:rPr>
              <a:t>The probability for each rule to have a false positive or false signal is derived </a:t>
            </a:r>
            <a:r>
              <a:rPr lang="en-US" altLang="ko-KR" dirty="0" smtClean="0">
                <a:ea typeface="Batang" panose="02030600000101010101" pitchFamily="18" charset="-127"/>
              </a:rPr>
              <a:t>from </a:t>
            </a:r>
            <a:r>
              <a:rPr lang="en-US" altLang="ko-KR" dirty="0">
                <a:ea typeface="Batang" panose="02030600000101010101" pitchFamily="18" charset="-127"/>
              </a:rPr>
              <a:t>basic probability rules. For example, Rule 1 is based on the probability of a point from a normal distribution falling beyond zones A: 2 x P(D1) = 0.00270. This is 2700 ppm, or 1 out of 370. The published probabilities </a:t>
            </a:r>
            <a:r>
              <a:rPr lang="en-US" altLang="ko-KR" dirty="0" smtClean="0">
                <a:ea typeface="Batang" panose="02030600000101010101" pitchFamily="18" charset="-127"/>
              </a:rPr>
              <a:t>are [4]:</a:t>
            </a:r>
          </a:p>
          <a:p>
            <a:pPr algn="just"/>
            <a:endParaRPr lang="en-US" altLang="ko-KR" dirty="0">
              <a:ea typeface="Batang" panose="02030600000101010101" pitchFamily="18" charset="-127"/>
            </a:endParaRPr>
          </a:p>
          <a:p>
            <a:pPr algn="just"/>
            <a:r>
              <a:rPr lang="en-US" altLang="ko-KR" sz="2400" u="sng" dirty="0" smtClean="0">
                <a:ea typeface="Batang" panose="02030600000101010101" pitchFamily="18" charset="-127"/>
              </a:rPr>
              <a:t>Probability</a:t>
            </a:r>
            <a:r>
              <a:rPr lang="en-US" altLang="ko-KR" sz="2400" dirty="0">
                <a:ea typeface="Batang" panose="02030600000101010101" pitchFamily="18" charset="-127"/>
              </a:rPr>
              <a:t>		formula	other examples</a:t>
            </a:r>
            <a:endParaRPr lang="ko-KR" altLang="en-US" sz="2400" u="sng" dirty="0">
              <a:ea typeface="Batang" panose="02030600000101010101" pitchFamily="18" charset="-127"/>
            </a:endParaRPr>
          </a:p>
          <a:p>
            <a:pPr algn="just"/>
            <a:r>
              <a:rPr lang="en-US" altLang="ko-KR" sz="2400" dirty="0">
                <a:ea typeface="Batang" panose="02030600000101010101" pitchFamily="18" charset="-127"/>
              </a:rPr>
              <a:t>Rule1: 0.00270</a:t>
            </a:r>
            <a:r>
              <a:rPr lang="ko-KR" altLang="en-US" sz="2400" dirty="0">
                <a:ea typeface="Batang" panose="02030600000101010101" pitchFamily="18" charset="-127"/>
              </a:rPr>
              <a:t>	</a:t>
            </a:r>
          </a:p>
          <a:p>
            <a:pPr algn="just"/>
            <a:r>
              <a:rPr lang="en-US" altLang="ko-KR" sz="2400" dirty="0">
                <a:ea typeface="Batang" panose="02030600000101010101" pitchFamily="18" charset="-127"/>
              </a:rPr>
              <a:t>Rule2: 0.00391</a:t>
            </a:r>
            <a:r>
              <a:rPr lang="ko-KR" altLang="en-US" sz="2400" dirty="0">
                <a:ea typeface="Batang" panose="02030600000101010101" pitchFamily="18" charset="-127"/>
              </a:rPr>
              <a:t>  </a:t>
            </a:r>
            <a:r>
              <a:rPr lang="en-US" altLang="ko-KR" sz="2400" dirty="0">
                <a:ea typeface="Batang" panose="02030600000101010101" pitchFamily="18" charset="-127"/>
              </a:rPr>
              <a:t>	2*0.5^9	2*0.5^10 = 0.00195</a:t>
            </a:r>
            <a:endParaRPr lang="ko-KR" altLang="en-US" sz="2400" dirty="0">
              <a:ea typeface="Batang" panose="02030600000101010101" pitchFamily="18" charset="-127"/>
            </a:endParaRPr>
          </a:p>
          <a:p>
            <a:pPr algn="just"/>
            <a:r>
              <a:rPr lang="en-US" altLang="ko-KR" sz="2400" dirty="0">
                <a:ea typeface="Batang" panose="02030600000101010101" pitchFamily="18" charset="-127"/>
              </a:rPr>
              <a:t>Rule3: 0.00278</a:t>
            </a:r>
            <a:r>
              <a:rPr lang="ko-KR" altLang="en-US" sz="2400" dirty="0">
                <a:ea typeface="Batang" panose="02030600000101010101" pitchFamily="18" charset="-127"/>
              </a:rPr>
              <a:t>	</a:t>
            </a:r>
            <a:r>
              <a:rPr lang="en-US" altLang="ko-KR" sz="2400" dirty="0">
                <a:ea typeface="Batang" panose="02030600000101010101" pitchFamily="18" charset="-127"/>
              </a:rPr>
              <a:t>2/6!</a:t>
            </a:r>
            <a:r>
              <a:rPr lang="ko-KR" altLang="en-US" sz="2400" dirty="0">
                <a:ea typeface="Batang" panose="02030600000101010101" pitchFamily="18" charset="-127"/>
              </a:rPr>
              <a:t>	</a:t>
            </a:r>
            <a:r>
              <a:rPr lang="en-US" altLang="ko-KR" sz="2400" dirty="0">
                <a:ea typeface="Batang" panose="02030600000101010101" pitchFamily="18" charset="-127"/>
              </a:rPr>
              <a:t>2/7! = 0.00040</a:t>
            </a:r>
            <a:endParaRPr lang="ko-KR" altLang="en-US" sz="2400" dirty="0">
              <a:ea typeface="Batang" panose="02030600000101010101" pitchFamily="18" charset="-127"/>
            </a:endParaRPr>
          </a:p>
          <a:p>
            <a:pPr algn="just"/>
            <a:r>
              <a:rPr lang="en-US" altLang="ko-KR" sz="2400" dirty="0">
                <a:ea typeface="Batang" panose="02030600000101010101" pitchFamily="18" charset="-127"/>
              </a:rPr>
              <a:t>Rule4: 0.00457</a:t>
            </a:r>
            <a:endParaRPr lang="ko-KR" altLang="en-US" sz="2400" dirty="0">
              <a:ea typeface="Batang" panose="02030600000101010101" pitchFamily="18" charset="-127"/>
            </a:endParaRPr>
          </a:p>
          <a:p>
            <a:pPr algn="just"/>
            <a:r>
              <a:rPr lang="en-US" altLang="ko-KR" sz="2400" dirty="0">
                <a:ea typeface="Batang" panose="02030600000101010101" pitchFamily="18" charset="-127"/>
              </a:rPr>
              <a:t>Rule5: </a:t>
            </a:r>
            <a:r>
              <a:rPr lang="en-US" altLang="ko-KR" sz="2400" dirty="0" smtClean="0">
                <a:ea typeface="Batang" panose="02030600000101010101" pitchFamily="18" charset="-127"/>
              </a:rPr>
              <a:t>0.00306	simulated ~ 0.0020</a:t>
            </a:r>
            <a:endParaRPr lang="ko-KR" altLang="en-US" sz="2400" dirty="0">
              <a:ea typeface="Batang" panose="02030600000101010101" pitchFamily="18" charset="-127"/>
            </a:endParaRPr>
          </a:p>
          <a:p>
            <a:pPr algn="just"/>
            <a:r>
              <a:rPr lang="en-US" altLang="ko-KR" sz="2400" dirty="0">
                <a:ea typeface="Batang" panose="02030600000101010101" pitchFamily="18" charset="-127"/>
              </a:rPr>
              <a:t>Rule6: </a:t>
            </a:r>
            <a:r>
              <a:rPr lang="en-US" altLang="ko-KR" sz="2400" dirty="0" smtClean="0">
                <a:ea typeface="Batang" panose="02030600000101010101" pitchFamily="18" charset="-127"/>
              </a:rPr>
              <a:t>(0.0045, 0.0053, 0.00553 reported). Simulated ~0.0045</a:t>
            </a:r>
            <a:endParaRPr lang="ko-KR" altLang="en-US" sz="2400" dirty="0">
              <a:ea typeface="Batang" panose="02030600000101010101" pitchFamily="18" charset="-127"/>
            </a:endParaRPr>
          </a:p>
          <a:p>
            <a:pPr algn="just"/>
            <a:r>
              <a:rPr lang="en-US" altLang="ko-KR" sz="2400" dirty="0">
                <a:ea typeface="Batang" panose="02030600000101010101" pitchFamily="18" charset="-127"/>
              </a:rPr>
              <a:t>Rule7: 0.00326</a:t>
            </a:r>
            <a:endParaRPr lang="ko-KR" altLang="en-US" sz="2400" dirty="0">
              <a:ea typeface="Batang" panose="02030600000101010101" pitchFamily="18" charset="-127"/>
            </a:endParaRPr>
          </a:p>
          <a:p>
            <a:pPr algn="just"/>
            <a:r>
              <a:rPr lang="en-US" altLang="ko-KR" sz="2400" dirty="0">
                <a:ea typeface="Batang" panose="02030600000101010101" pitchFamily="18" charset="-127"/>
              </a:rPr>
              <a:t>Rule8: </a:t>
            </a:r>
            <a:r>
              <a:rPr lang="en-US" altLang="ko-KR" sz="2400" dirty="0" smtClean="0">
                <a:ea typeface="Batang" panose="02030600000101010101" pitchFamily="18" charset="-127"/>
              </a:rPr>
              <a:t>0.00010</a:t>
            </a:r>
          </a:p>
          <a:p>
            <a:pPr algn="just"/>
            <a:r>
              <a:rPr lang="en-US" altLang="ko-KR" sz="2400" dirty="0" smtClean="0">
                <a:ea typeface="Batang" panose="02030600000101010101" pitchFamily="18" charset="-127"/>
              </a:rPr>
              <a:t>Rules 1,2,5,6</a:t>
            </a:r>
            <a:r>
              <a:rPr lang="en-US" altLang="ko-KR" sz="2400" dirty="0" smtClean="0"/>
              <a:t>    0.01090</a:t>
            </a:r>
          </a:p>
          <a:p>
            <a:pPr algn="just"/>
            <a:r>
              <a:rPr lang="en-US" altLang="ko-KR" sz="2400" b="1" dirty="0" smtClean="0">
                <a:latin typeface="Times New Roman" panose="02020603050405020304" pitchFamily="18" charset="0"/>
                <a:ea typeface="Batang" panose="02030600000101010101" pitchFamily="18" charset="-127"/>
              </a:rPr>
              <a:t>Table 1: Probability for each Nelson rule                                              Fig</a:t>
            </a:r>
            <a:r>
              <a:rPr lang="en-US" altLang="ko-KR" sz="2400" b="1" dirty="0">
                <a:latin typeface="Times New Roman" panose="02020603050405020304" pitchFamily="18" charset="0"/>
                <a:ea typeface="Batang" panose="02030600000101010101" pitchFamily="18" charset="-127"/>
              </a:rPr>
              <a:t>. 1. JMP Customize Tests</a:t>
            </a:r>
            <a:endParaRPr lang="ko-KR" altLang="en-US" sz="2400" b="1" dirty="0">
              <a:latin typeface="Times New Roman" panose="02020603050405020304" pitchFamily="18" charset="0"/>
              <a:ea typeface="Batang" panose="02030600000101010101" pitchFamily="18" charset="-127"/>
            </a:endParaRPr>
          </a:p>
          <a:p>
            <a:pPr algn="just"/>
            <a:endParaRPr lang="en-US" altLang="ko-KR" dirty="0" smtClean="0">
              <a:latin typeface="Times New Roman" panose="02020603050405020304" pitchFamily="18" charset="0"/>
              <a:ea typeface="Batang" panose="02030600000101010101" pitchFamily="18" charset="-127"/>
            </a:endParaRPr>
          </a:p>
          <a:p>
            <a:pPr algn="just"/>
            <a:r>
              <a:rPr lang="ko-KR" altLang="en-US" dirty="0">
                <a:latin typeface="Times New Roman" panose="02020603050405020304" pitchFamily="18" charset="0"/>
                <a:ea typeface="Batang" panose="02030600000101010101" pitchFamily="18" charset="-127"/>
              </a:rPr>
              <a:t> </a:t>
            </a:r>
            <a:r>
              <a:rPr lang="ko-KR" altLang="en-US" dirty="0" smtClean="0">
                <a:latin typeface="Times New Roman" panose="02020603050405020304" pitchFamily="18" charset="0"/>
                <a:ea typeface="Batang" panose="02030600000101010101" pitchFamily="18" charset="-127"/>
              </a:rPr>
              <a:t>    </a:t>
            </a:r>
            <a:r>
              <a:rPr lang="en-US" altLang="ko-KR" dirty="0" smtClean="0">
                <a:latin typeface="Times New Roman" panose="02020603050405020304" pitchFamily="18" charset="0"/>
                <a:ea typeface="Batang" panose="02030600000101010101" pitchFamily="18" charset="-127"/>
              </a:rPr>
              <a:t>Currently</a:t>
            </a:r>
            <a:r>
              <a:rPr lang="en-US" altLang="ko-KR" dirty="0">
                <a:latin typeface="Times New Roman" panose="02020603050405020304" pitchFamily="18" charset="0"/>
                <a:ea typeface="Batang" panose="02030600000101010101" pitchFamily="18" charset="-127"/>
              </a:rPr>
              <a:t>, these rules can also be customized in the Control Chart </a:t>
            </a:r>
            <a:r>
              <a:rPr lang="en-US" altLang="ko-KR" dirty="0" smtClean="0">
                <a:latin typeface="Times New Roman" panose="02020603050405020304" pitchFamily="18" charset="0"/>
                <a:ea typeface="Batang" panose="02030600000101010101" pitchFamily="18" charset="-127"/>
              </a:rPr>
              <a:t>Builder (Fig. 1). For </a:t>
            </a:r>
            <a:r>
              <a:rPr lang="en-US" altLang="ko-KR" dirty="0">
                <a:latin typeface="Times New Roman" panose="02020603050405020304" pitchFamily="18" charset="0"/>
                <a:ea typeface="Batang" panose="02030600000101010101" pitchFamily="18" charset="-127"/>
              </a:rPr>
              <a:t>example, if Rule3 is showing too many false positives, </a:t>
            </a:r>
            <a:r>
              <a:rPr lang="en-US" altLang="ko-KR" dirty="0" smtClean="0">
                <a:latin typeface="Times New Roman" panose="02020603050405020304" pitchFamily="18" charset="0"/>
                <a:ea typeface="Batang" panose="02030600000101010101" pitchFamily="18" charset="-127"/>
              </a:rPr>
              <a:t>the user can customize it to </a:t>
            </a:r>
            <a:r>
              <a:rPr lang="en-US" altLang="ko-KR" dirty="0">
                <a:latin typeface="Times New Roman" panose="02020603050405020304" pitchFamily="18" charset="0"/>
                <a:ea typeface="Batang" panose="02030600000101010101" pitchFamily="18" charset="-127"/>
              </a:rPr>
              <a:t>“7 points in a row increasing or decreasing”, </a:t>
            </a:r>
            <a:r>
              <a:rPr lang="en-US" altLang="ko-KR" dirty="0" smtClean="0">
                <a:latin typeface="Times New Roman" panose="02020603050405020304" pitchFamily="18" charset="0"/>
                <a:ea typeface="Batang" panose="02030600000101010101" pitchFamily="18" charset="-127"/>
              </a:rPr>
              <a:t>and the </a:t>
            </a:r>
            <a:r>
              <a:rPr lang="en-US" altLang="ko-KR" dirty="0">
                <a:latin typeface="Times New Roman" panose="02020603050405020304" pitchFamily="18" charset="0"/>
                <a:ea typeface="Batang" panose="02030600000101010101" pitchFamily="18" charset="-127"/>
              </a:rPr>
              <a:t>false positive reduces to 2/7!</a:t>
            </a:r>
            <a:r>
              <a:rPr lang="ko-KR" altLang="en-US" dirty="0">
                <a:latin typeface="Times New Roman" panose="02020603050405020304" pitchFamily="18" charset="0"/>
                <a:ea typeface="Batang" panose="02030600000101010101" pitchFamily="18" charset="-127"/>
              </a:rPr>
              <a:t> </a:t>
            </a:r>
            <a:r>
              <a:rPr lang="en-US" altLang="ko-KR" dirty="0">
                <a:latin typeface="Times New Roman" panose="02020603050405020304" pitchFamily="18" charset="0"/>
                <a:ea typeface="Batang" panose="02030600000101010101" pitchFamily="18" charset="-127"/>
              </a:rPr>
              <a:t>= 0.00040.</a:t>
            </a:r>
            <a:endParaRPr lang="ko-KR" altLang="en-US" dirty="0">
              <a:latin typeface="Times New Roman" panose="02020603050405020304" pitchFamily="18" charset="0"/>
              <a:ea typeface="Batang" panose="02030600000101010101" pitchFamily="18" charset="-127"/>
            </a:endParaRPr>
          </a:p>
          <a:p>
            <a:pPr algn="just"/>
            <a:r>
              <a:rPr lang="ko-KR" altLang="en-US" dirty="0">
                <a:latin typeface="Times New Roman" panose="02020603050405020304" pitchFamily="18" charset="0"/>
                <a:ea typeface="Batang" panose="02030600000101010101" pitchFamily="18" charset="-127"/>
              </a:rPr>
              <a:t>    </a:t>
            </a:r>
            <a:r>
              <a:rPr lang="en-US" altLang="ko-KR" dirty="0" smtClean="0">
                <a:latin typeface="Times New Roman" panose="02020603050405020304" pitchFamily="18" charset="0"/>
                <a:ea typeface="Batang" panose="02030600000101010101" pitchFamily="18" charset="-127"/>
              </a:rPr>
              <a:t>If Rule 2 is customized by the user in the Control Chart Builder options, the </a:t>
            </a:r>
            <a:r>
              <a:rPr lang="en-US" altLang="ko-KR" dirty="0">
                <a:latin typeface="Times New Roman" panose="02020603050405020304" pitchFamily="18" charset="0"/>
                <a:ea typeface="Batang" panose="02030600000101010101" pitchFamily="18" charset="-127"/>
              </a:rPr>
              <a:t>false </a:t>
            </a:r>
            <a:r>
              <a:rPr lang="en-US" altLang="ko-KR" dirty="0" smtClean="0">
                <a:latin typeface="Times New Roman" panose="02020603050405020304" pitchFamily="18" charset="0"/>
                <a:ea typeface="Batang" panose="02030600000101010101" pitchFamily="18" charset="-127"/>
              </a:rPr>
              <a:t>positives would </a:t>
            </a:r>
            <a:r>
              <a:rPr lang="en-US" altLang="ko-KR" dirty="0">
                <a:latin typeface="Times New Roman" panose="02020603050405020304" pitchFamily="18" charset="0"/>
                <a:ea typeface="Batang" panose="02030600000101010101" pitchFamily="18" charset="-127"/>
              </a:rPr>
              <a:t>change as </a:t>
            </a:r>
            <a:r>
              <a:rPr lang="en-US" altLang="ko-KR" dirty="0" smtClean="0">
                <a:latin typeface="Times New Roman" panose="02020603050405020304" pitchFamily="18" charset="0"/>
                <a:ea typeface="Batang" panose="02030600000101010101" pitchFamily="18" charset="-127"/>
              </a:rPr>
              <a:t>shown </a:t>
            </a:r>
            <a:r>
              <a:rPr lang="en-US" altLang="ko-KR" dirty="0">
                <a:latin typeface="Times New Roman" panose="02020603050405020304" pitchFamily="18" charset="0"/>
                <a:ea typeface="Batang" panose="02030600000101010101" pitchFamily="18" charset="-127"/>
              </a:rPr>
              <a:t>below. In comparison, the CUSUM </a:t>
            </a:r>
            <a:r>
              <a:rPr lang="en-US" altLang="ko-KR" dirty="0" smtClean="0">
                <a:latin typeface="Times New Roman" panose="02020603050405020304" pitchFamily="18" charset="0"/>
                <a:ea typeface="Batang" panose="02030600000101010101" pitchFamily="18" charset="-127"/>
              </a:rPr>
              <a:t>control chart set </a:t>
            </a:r>
            <a:r>
              <a:rPr lang="en-US" altLang="ko-KR" dirty="0">
                <a:latin typeface="Times New Roman" panose="02020603050405020304" pitchFamily="18" charset="0"/>
                <a:ea typeface="Batang" panose="02030600000101010101" pitchFamily="18" charset="-127"/>
              </a:rPr>
              <a:t>to </a:t>
            </a:r>
            <a:r>
              <a:rPr lang="en-US" altLang="ko-KR" dirty="0" smtClean="0">
                <a:latin typeface="Times New Roman" panose="02020603050405020304" pitchFamily="18" charset="0"/>
                <a:ea typeface="Batang" panose="02030600000101010101" pitchFamily="18" charset="-127"/>
              </a:rPr>
              <a:t>JMP recommended </a:t>
            </a:r>
            <a:r>
              <a:rPr lang="en-US" altLang="ko-KR" dirty="0">
                <a:latin typeface="Times New Roman" panose="02020603050405020304" pitchFamily="18" charset="0"/>
                <a:ea typeface="Batang" panose="02030600000101010101" pitchFamily="18" charset="-127"/>
              </a:rPr>
              <a:t>values of h and k has a false positive </a:t>
            </a:r>
            <a:r>
              <a:rPr lang="en-US" altLang="ko-KR" dirty="0" smtClean="0">
                <a:latin typeface="Times New Roman" panose="02020603050405020304" pitchFamily="18" charset="0"/>
                <a:ea typeface="Batang" panose="02030600000101010101" pitchFamily="18" charset="-127"/>
              </a:rPr>
              <a:t>probability </a:t>
            </a:r>
            <a:r>
              <a:rPr lang="en-US" altLang="ko-KR" dirty="0">
                <a:latin typeface="Times New Roman" panose="02020603050405020304" pitchFamily="18" charset="0"/>
                <a:ea typeface="Batang" panose="02030600000101010101" pitchFamily="18" charset="-127"/>
              </a:rPr>
              <a:t>of 0.00216, or 1 out of 464.</a:t>
            </a:r>
            <a:endParaRPr lang="ko-KR" altLang="en-US" dirty="0">
              <a:latin typeface="Times New Roman" panose="02020603050405020304" pitchFamily="18" charset="0"/>
              <a:ea typeface="Batang" panose="02030600000101010101" pitchFamily="18" charset="-127"/>
            </a:endParaRPr>
          </a:p>
          <a:p>
            <a:pPr algn="just"/>
            <a:endParaRPr lang="ko-KR" altLang="en-US" dirty="0">
              <a:latin typeface="Times New Roman" panose="02020603050405020304" pitchFamily="18" charset="0"/>
              <a:ea typeface="Batang" panose="02030600000101010101" pitchFamily="18" charset="-127"/>
            </a:endParaRPr>
          </a:p>
          <a:p>
            <a:pPr algn="just"/>
            <a:r>
              <a:rPr lang="en-US" altLang="ko-KR" dirty="0">
                <a:latin typeface="Times New Roman" panose="02020603050405020304" pitchFamily="18" charset="0"/>
                <a:ea typeface="Batang" panose="02030600000101010101" pitchFamily="18" charset="-127"/>
              </a:rPr>
              <a:t>8 in a row</a:t>
            </a:r>
            <a:r>
              <a:rPr lang="ko-KR" altLang="en-US" dirty="0">
                <a:latin typeface="Times New Roman" panose="02020603050405020304" pitchFamily="18" charset="0"/>
                <a:ea typeface="Batang" panose="02030600000101010101" pitchFamily="18" charset="-127"/>
              </a:rPr>
              <a:t>	</a:t>
            </a:r>
            <a:r>
              <a:rPr lang="en-US" altLang="ko-KR" dirty="0">
                <a:latin typeface="Times New Roman" panose="02020603050405020304" pitchFamily="18" charset="0"/>
                <a:ea typeface="Batang" panose="02030600000101010101" pitchFamily="18" charset="-127"/>
              </a:rPr>
              <a:t>0.00781</a:t>
            </a:r>
            <a:r>
              <a:rPr lang="ko-KR" altLang="en-US" dirty="0">
                <a:latin typeface="Times New Roman" panose="02020603050405020304" pitchFamily="18" charset="0"/>
                <a:ea typeface="Batang" panose="02030600000101010101" pitchFamily="18" charset="-127"/>
              </a:rPr>
              <a:t>		</a:t>
            </a:r>
            <a:r>
              <a:rPr lang="en-US" altLang="ko-KR" dirty="0">
                <a:latin typeface="Times New Roman" panose="02020603050405020304" pitchFamily="18" charset="0"/>
                <a:ea typeface="Batang" panose="02030600000101010101" pitchFamily="18" charset="-127"/>
              </a:rPr>
              <a:t>1 out of 128</a:t>
            </a:r>
            <a:endParaRPr lang="ko-KR" altLang="en-US" dirty="0">
              <a:latin typeface="Times New Roman" panose="02020603050405020304" pitchFamily="18" charset="0"/>
              <a:ea typeface="Batang" panose="02030600000101010101" pitchFamily="18" charset="-127"/>
            </a:endParaRPr>
          </a:p>
          <a:p>
            <a:pPr algn="just"/>
            <a:r>
              <a:rPr lang="en-US" altLang="ko-KR" dirty="0">
                <a:latin typeface="Times New Roman" panose="02020603050405020304" pitchFamily="18" charset="0"/>
                <a:ea typeface="Batang" panose="02030600000101010101" pitchFamily="18" charset="-127"/>
              </a:rPr>
              <a:t>9 in a row</a:t>
            </a:r>
            <a:r>
              <a:rPr lang="ko-KR" altLang="en-US" dirty="0">
                <a:latin typeface="Times New Roman" panose="02020603050405020304" pitchFamily="18" charset="0"/>
                <a:ea typeface="Batang" panose="02030600000101010101" pitchFamily="18" charset="-127"/>
              </a:rPr>
              <a:t>	</a:t>
            </a:r>
            <a:r>
              <a:rPr lang="en-US" altLang="ko-KR" dirty="0">
                <a:latin typeface="Times New Roman" panose="02020603050405020304" pitchFamily="18" charset="0"/>
                <a:ea typeface="Batang" panose="02030600000101010101" pitchFamily="18" charset="-127"/>
              </a:rPr>
              <a:t>0.00391</a:t>
            </a:r>
            <a:r>
              <a:rPr lang="ko-KR" altLang="en-US" dirty="0">
                <a:latin typeface="Times New Roman" panose="02020603050405020304" pitchFamily="18" charset="0"/>
                <a:ea typeface="Batang" panose="02030600000101010101" pitchFamily="18" charset="-127"/>
              </a:rPr>
              <a:t>		</a:t>
            </a:r>
            <a:r>
              <a:rPr lang="en-US" altLang="ko-KR" dirty="0">
                <a:latin typeface="Times New Roman" panose="02020603050405020304" pitchFamily="18" charset="0"/>
                <a:ea typeface="Batang" panose="02030600000101010101" pitchFamily="18" charset="-127"/>
              </a:rPr>
              <a:t>1 out of </a:t>
            </a:r>
            <a:r>
              <a:rPr lang="en-US" altLang="ko-KR" dirty="0" smtClean="0">
                <a:latin typeface="Times New Roman" panose="02020603050405020304" pitchFamily="18" charset="0"/>
                <a:ea typeface="Batang" panose="02030600000101010101" pitchFamily="18" charset="-127"/>
              </a:rPr>
              <a:t>256</a:t>
            </a:r>
          </a:p>
          <a:p>
            <a:pPr algn="just"/>
            <a:r>
              <a:rPr lang="en-US" altLang="ko-KR" dirty="0" smtClean="0">
                <a:latin typeface="Times New Roman" panose="02020603050405020304" pitchFamily="18" charset="0"/>
                <a:ea typeface="Batang" panose="02030600000101010101" pitchFamily="18" charset="-127"/>
              </a:rPr>
              <a:t>CUSUM	0.00216		1 out of 464</a:t>
            </a:r>
            <a:endParaRPr lang="ko-KR" altLang="en-US" dirty="0">
              <a:latin typeface="Times New Roman" panose="02020603050405020304" pitchFamily="18" charset="0"/>
              <a:ea typeface="Batang" panose="02030600000101010101" pitchFamily="18" charset="-127"/>
            </a:endParaRPr>
          </a:p>
          <a:p>
            <a:pPr algn="just"/>
            <a:r>
              <a:rPr lang="en-US" altLang="ko-KR" dirty="0">
                <a:latin typeface="Times New Roman" panose="02020603050405020304" pitchFamily="18" charset="0"/>
                <a:ea typeface="Batang" panose="02030600000101010101" pitchFamily="18" charset="-127"/>
              </a:rPr>
              <a:t>10 in a row</a:t>
            </a:r>
            <a:r>
              <a:rPr lang="ko-KR" altLang="en-US" dirty="0">
                <a:latin typeface="Times New Roman" panose="02020603050405020304" pitchFamily="18" charset="0"/>
                <a:ea typeface="Batang" panose="02030600000101010101" pitchFamily="18" charset="-127"/>
              </a:rPr>
              <a:t>	</a:t>
            </a:r>
            <a:r>
              <a:rPr lang="en-US" altLang="ko-KR" dirty="0">
                <a:latin typeface="Times New Roman" panose="02020603050405020304" pitchFamily="18" charset="0"/>
                <a:ea typeface="Batang" panose="02030600000101010101" pitchFamily="18" charset="-127"/>
              </a:rPr>
              <a:t>0.00195</a:t>
            </a:r>
            <a:r>
              <a:rPr lang="ko-KR" altLang="en-US" dirty="0">
                <a:latin typeface="Times New Roman" panose="02020603050405020304" pitchFamily="18" charset="0"/>
                <a:ea typeface="Batang" panose="02030600000101010101" pitchFamily="18" charset="-127"/>
              </a:rPr>
              <a:t> 		</a:t>
            </a:r>
            <a:r>
              <a:rPr lang="en-US" altLang="ko-KR" dirty="0">
                <a:latin typeface="Times New Roman" panose="02020603050405020304" pitchFamily="18" charset="0"/>
                <a:ea typeface="Batang" panose="02030600000101010101" pitchFamily="18" charset="-127"/>
              </a:rPr>
              <a:t>1 out of </a:t>
            </a:r>
            <a:r>
              <a:rPr lang="en-US" altLang="ko-KR" dirty="0" smtClean="0">
                <a:latin typeface="Times New Roman" panose="02020603050405020304" pitchFamily="18" charset="0"/>
                <a:ea typeface="Batang" panose="02030600000101010101" pitchFamily="18" charset="-127"/>
              </a:rPr>
              <a:t>512</a:t>
            </a:r>
            <a:r>
              <a:rPr lang="ko-KR" altLang="en-US" dirty="0">
                <a:latin typeface="Times New Roman" panose="02020603050405020304" pitchFamily="18" charset="0"/>
                <a:ea typeface="Batang" panose="02030600000101010101" pitchFamily="18" charset="-127"/>
              </a:rPr>
              <a:t> </a:t>
            </a:r>
            <a:r>
              <a:rPr lang="ko-KR" altLang="en-US" dirty="0" smtClean="0">
                <a:latin typeface="Times New Roman" panose="02020603050405020304" pitchFamily="18" charset="0"/>
                <a:ea typeface="Batang" panose="02030600000101010101" pitchFamily="18" charset="-127"/>
              </a:rPr>
              <a:t>   </a:t>
            </a:r>
            <a:r>
              <a:rPr lang="en-US" altLang="ko-KR" dirty="0" smtClean="0">
                <a:latin typeface="Times New Roman" panose="02020603050405020304" pitchFamily="18" charset="0"/>
                <a:ea typeface="Batang" panose="02030600000101010101" pitchFamily="18" charset="-127"/>
              </a:rPr>
              <a:t>(10 </a:t>
            </a:r>
            <a:r>
              <a:rPr lang="en-US" altLang="ko-KR" dirty="0">
                <a:latin typeface="Times New Roman" panose="02020603050405020304" pitchFamily="18" charset="0"/>
                <a:ea typeface="Batang" panose="02030600000101010101" pitchFamily="18" charset="-127"/>
              </a:rPr>
              <a:t>in a row is also known as Westgard Rule 10X</a:t>
            </a:r>
            <a:r>
              <a:rPr lang="en-US" altLang="ko-KR" dirty="0" smtClean="0">
                <a:latin typeface="Times New Roman" panose="02020603050405020304" pitchFamily="18" charset="0"/>
                <a:ea typeface="Batang" panose="02030600000101010101" pitchFamily="18" charset="-127"/>
              </a:rPr>
              <a:t>).</a:t>
            </a:r>
          </a:p>
          <a:p>
            <a:pPr algn="just"/>
            <a:endParaRPr lang="en-US" altLang="ko-KR" dirty="0">
              <a:latin typeface="Times New Roman" panose="02020603050405020304" pitchFamily="18" charset="0"/>
              <a:ea typeface="Batang" panose="02030600000101010101" pitchFamily="18" charset="-127"/>
            </a:endParaRPr>
          </a:p>
          <a:p>
            <a:pPr algn="just"/>
            <a:r>
              <a:rPr lang="en-US" altLang="ko-KR" dirty="0" smtClean="0">
                <a:latin typeface="Times New Roman" panose="02020603050405020304" pitchFamily="18" charset="0"/>
                <a:ea typeface="Batang" panose="02030600000101010101" pitchFamily="18" charset="-127"/>
              </a:rPr>
              <a:t>Rules 1,2,5,6 together		1 out of 92</a:t>
            </a:r>
            <a:endParaRPr lang="ko-KR" altLang="en-US" dirty="0">
              <a:latin typeface="Times New Roman" panose="02020603050405020304" pitchFamily="18" charset="0"/>
              <a:ea typeface="Batang" panose="02030600000101010101" pitchFamily="18" charset="-127"/>
            </a:endParaRPr>
          </a:p>
          <a:p>
            <a:pPr algn="just"/>
            <a:endParaRPr lang="ko-KR" altLang="en-US" dirty="0">
              <a:latin typeface="Times New Roman" panose="02020603050405020304" pitchFamily="18" charset="0"/>
              <a:ea typeface="Batang" panose="02030600000101010101" pitchFamily="18" charset="-127"/>
            </a:endParaRPr>
          </a:p>
          <a:p>
            <a:pPr algn="just"/>
            <a:r>
              <a:rPr lang="ko-KR" altLang="en-US" dirty="0">
                <a:latin typeface="Times New Roman" panose="02020603050405020304" pitchFamily="18" charset="0"/>
                <a:ea typeface="Batang" panose="02030600000101010101" pitchFamily="18" charset="-127"/>
              </a:rPr>
              <a:t>    </a:t>
            </a:r>
          </a:p>
        </p:txBody>
      </p:sp>
      <p:pic>
        <p:nvPicPr>
          <p:cNvPr id="25" name="Picture 24"/>
          <p:cNvPicPr>
            <a:picLocks noChangeAspect="1"/>
          </p:cNvPicPr>
          <p:nvPr/>
        </p:nvPicPr>
        <p:blipFill>
          <a:blip r:embed="rId2"/>
          <a:stretch>
            <a:fillRect/>
          </a:stretch>
        </p:blipFill>
        <p:spPr>
          <a:xfrm>
            <a:off x="28105768" y="8940445"/>
            <a:ext cx="8472557" cy="365510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41502" y="3176682"/>
            <a:ext cx="4923617" cy="1260446"/>
          </a:xfrm>
          <a:prstGeom prst="rect">
            <a:avLst/>
          </a:prstGeom>
        </p:spPr>
      </p:pic>
    </p:spTree>
    <p:extLst>
      <p:ext uri="{BB962C8B-B14F-4D97-AF65-F5344CB8AC3E}">
        <p14:creationId xmlns:p14="http://schemas.microsoft.com/office/powerpoint/2010/main" val="2852592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solidFill>
            <a:srgbClr val="0D2557"/>
          </a:solidFill>
        </p:spPr>
        <p:txBody>
          <a:bodyPr/>
          <a:lstStyle/>
          <a:p>
            <a:r>
              <a:rPr lang="en-US" dirty="0" smtClean="0"/>
              <a:t>RESULTS</a:t>
            </a:r>
            <a:endParaRPr lang="en-US" dirty="0"/>
          </a:p>
        </p:txBody>
      </p:sp>
      <p:sp>
        <p:nvSpPr>
          <p:cNvPr id="6" name="Content Placeholder 5"/>
          <p:cNvSpPr>
            <a:spLocks noGrp="1"/>
          </p:cNvSpPr>
          <p:nvPr>
            <p:ph sz="quarter" idx="14"/>
          </p:nvPr>
        </p:nvSpPr>
        <p:spPr>
          <a:xfrm>
            <a:off x="920693" y="6470938"/>
            <a:ext cx="17373600" cy="14016716"/>
          </a:xfrm>
        </p:spPr>
        <p:txBody>
          <a:bodyPr/>
          <a:lstStyle/>
          <a:p>
            <a:r>
              <a:rPr lang="en-US" b="1" dirty="0" smtClean="0">
                <a:ea typeface="Verdana" panose="020B0604030504040204" pitchFamily="34" charset="0"/>
                <a:cs typeface="Verdana" panose="020B0604030504040204" pitchFamily="34" charset="0"/>
              </a:rPr>
              <a:t>     </a:t>
            </a:r>
            <a:r>
              <a:rPr lang="en-US" dirty="0" smtClean="0"/>
              <a:t>To </a:t>
            </a:r>
            <a:r>
              <a:rPr lang="en-US" dirty="0"/>
              <a:t>see if </a:t>
            </a:r>
            <a:r>
              <a:rPr lang="en-US" dirty="0" smtClean="0"/>
              <a:t>a modified rule </a:t>
            </a:r>
            <a:r>
              <a:rPr lang="en-US" dirty="0"/>
              <a:t>could be used instead of CUSUM, consider Rule </a:t>
            </a:r>
            <a:r>
              <a:rPr lang="en-US" dirty="0" smtClean="0"/>
              <a:t>2, </a:t>
            </a:r>
            <a:r>
              <a:rPr lang="en-US" dirty="0"/>
              <a:t>but </a:t>
            </a:r>
            <a:r>
              <a:rPr lang="en-US" dirty="0" smtClean="0"/>
              <a:t>allowing for </a:t>
            </a:r>
            <a:r>
              <a:rPr lang="en-US" dirty="0"/>
              <a:t>one or more points to be on the other side of the center line, or n out of </a:t>
            </a:r>
            <a:r>
              <a:rPr lang="en-US" dirty="0" err="1"/>
              <a:t>n+k</a:t>
            </a:r>
            <a:r>
              <a:rPr lang="en-US" dirty="0"/>
              <a:t> points. </a:t>
            </a:r>
            <a:r>
              <a:rPr lang="en-US" dirty="0" smtClean="0"/>
              <a:t>False positives might go up, so need to maintain about the same false positive rate. CUSUM </a:t>
            </a:r>
            <a:r>
              <a:rPr lang="en-US" dirty="0"/>
              <a:t>has a false positive rate of 1 out of 465.44 or </a:t>
            </a:r>
            <a:r>
              <a:rPr lang="en-US" b="1" dirty="0">
                <a:solidFill>
                  <a:srgbClr val="7030A0"/>
                </a:solidFill>
              </a:rPr>
              <a:t>2.15</a:t>
            </a:r>
            <a:r>
              <a:rPr lang="en-US" dirty="0"/>
              <a:t> out of </a:t>
            </a:r>
            <a:r>
              <a:rPr lang="en-US" dirty="0" smtClean="0"/>
              <a:t>1000, and Rule2 has a false positive rate of 1 out of 256 or 3.91 out of 1000 (added as reference lines in Fig. 2). The </a:t>
            </a:r>
            <a:r>
              <a:rPr lang="en-US" dirty="0"/>
              <a:t>probabilities per 1000 runs would be:</a:t>
            </a:r>
          </a:p>
          <a:p>
            <a:endParaRPr lang="en-US" b="1" dirty="0" smtClean="0">
              <a:ea typeface="Verdana" panose="020B0604030504040204" pitchFamily="34" charset="0"/>
              <a:cs typeface="Verdana" panose="020B0604030504040204" pitchFamily="34" charset="0"/>
            </a:endParaRPr>
          </a:p>
          <a:p>
            <a:endParaRPr lang="en-US" b="1" dirty="0" smtClean="0">
              <a:ea typeface="Verdana" panose="020B0604030504040204" pitchFamily="34" charset="0"/>
              <a:cs typeface="Verdana" panose="020B0604030504040204" pitchFamily="34" charset="0"/>
            </a:endParaRPr>
          </a:p>
          <a:p>
            <a:endParaRPr lang="en-US" b="1" dirty="0">
              <a:ea typeface="Verdana" panose="020B0604030504040204" pitchFamily="34" charset="0"/>
              <a:cs typeface="Verdana" panose="020B0604030504040204" pitchFamily="34" charset="0"/>
            </a:endParaRPr>
          </a:p>
          <a:p>
            <a:endParaRPr lang="en-US" b="1" dirty="0" smtClean="0">
              <a:ea typeface="Verdana" panose="020B0604030504040204" pitchFamily="34" charset="0"/>
              <a:cs typeface="Verdana" panose="020B0604030504040204" pitchFamily="34" charset="0"/>
            </a:endParaRPr>
          </a:p>
          <a:p>
            <a:endParaRPr lang="en-US" b="1" dirty="0">
              <a:ea typeface="Verdana" panose="020B0604030504040204" pitchFamily="34" charset="0"/>
              <a:cs typeface="Verdana" panose="020B0604030504040204" pitchFamily="34" charset="0"/>
            </a:endParaRPr>
          </a:p>
          <a:p>
            <a:endParaRPr lang="en-US" b="1" dirty="0" smtClean="0">
              <a:ea typeface="Verdana" panose="020B0604030504040204" pitchFamily="34" charset="0"/>
              <a:cs typeface="Verdana" panose="020B0604030504040204" pitchFamily="34" charset="0"/>
            </a:endParaRPr>
          </a:p>
          <a:p>
            <a:endParaRPr lang="en-US" b="1" dirty="0">
              <a:ea typeface="Verdana" panose="020B0604030504040204" pitchFamily="34" charset="0"/>
              <a:cs typeface="Verdana" panose="020B0604030504040204" pitchFamily="34" charset="0"/>
            </a:endParaRPr>
          </a:p>
          <a:p>
            <a:endParaRPr lang="en-US" b="1" dirty="0" smtClean="0">
              <a:ea typeface="Verdana" panose="020B0604030504040204" pitchFamily="34" charset="0"/>
              <a:cs typeface="Verdana" panose="020B0604030504040204" pitchFamily="34" charset="0"/>
            </a:endParaRPr>
          </a:p>
          <a:p>
            <a:endParaRPr lang="en-US" b="1" dirty="0">
              <a:ea typeface="Verdana" panose="020B0604030504040204" pitchFamily="34" charset="0"/>
              <a:cs typeface="Verdana" panose="020B0604030504040204" pitchFamily="34" charset="0"/>
            </a:endParaRPr>
          </a:p>
          <a:p>
            <a:endParaRPr lang="en-US" b="1" dirty="0" smtClean="0">
              <a:ea typeface="Verdana" panose="020B0604030504040204" pitchFamily="34" charset="0"/>
              <a:cs typeface="Verdana" panose="020B0604030504040204" pitchFamily="34" charset="0"/>
            </a:endParaRPr>
          </a:p>
          <a:p>
            <a:endParaRPr lang="en-US" b="1" dirty="0">
              <a:ea typeface="Verdana" panose="020B0604030504040204" pitchFamily="34" charset="0"/>
              <a:cs typeface="Verdana" panose="020B0604030504040204" pitchFamily="34" charset="0"/>
            </a:endParaRPr>
          </a:p>
          <a:p>
            <a:endParaRPr lang="en-US" b="1" dirty="0">
              <a:ea typeface="Verdana" panose="020B0604030504040204" pitchFamily="34" charset="0"/>
              <a:cs typeface="Verdana" panose="020B0604030504040204" pitchFamily="34" charset="0"/>
            </a:endParaRPr>
          </a:p>
          <a:p>
            <a:r>
              <a:rPr lang="en-US" sz="2400" b="1" dirty="0" smtClean="0">
                <a:ea typeface="Verdana" panose="020B0604030504040204" pitchFamily="34" charset="0"/>
                <a:cs typeface="Verdana" panose="020B0604030504040204" pitchFamily="34" charset="0"/>
              </a:rPr>
              <a:t>Table 2: False Positive Rates for various rules         Fig. 2: Graph of False Positives/1000 for varying n and k</a:t>
            </a:r>
          </a:p>
          <a:p>
            <a:endParaRPr lang="en-US" b="1" dirty="0">
              <a:ea typeface="Verdana" panose="020B0604030504040204" pitchFamily="34" charset="0"/>
              <a:cs typeface="Verdana" panose="020B0604030504040204" pitchFamily="34" charset="0"/>
            </a:endParaRPr>
          </a:p>
          <a:p>
            <a:r>
              <a:rPr lang="en-US" dirty="0" smtClean="0"/>
              <a:t>     To </a:t>
            </a:r>
            <a:r>
              <a:rPr lang="en-US" dirty="0"/>
              <a:t>match the false </a:t>
            </a:r>
            <a:r>
              <a:rPr lang="en-US" dirty="0" smtClean="0"/>
              <a:t>positive rate </a:t>
            </a:r>
            <a:r>
              <a:rPr lang="en-US" dirty="0"/>
              <a:t>of Rule 2, proposed rules </a:t>
            </a:r>
            <a:r>
              <a:rPr lang="en-US" dirty="0" smtClean="0"/>
              <a:t>are shown in Table 3. (Note that in SAS software, for the SHEWHART procedure, one of the options is TEST2RUN (Fig. 3), which can customize the Rule 2 test in SAS software for a similar n out of </a:t>
            </a:r>
            <a:r>
              <a:rPr lang="en-US" dirty="0" err="1" smtClean="0"/>
              <a:t>n+k</a:t>
            </a:r>
            <a:r>
              <a:rPr lang="en-US" dirty="0" smtClean="0"/>
              <a:t> points rule).</a:t>
            </a:r>
            <a:endParaRPr lang="en-US" dirty="0"/>
          </a:p>
          <a:p>
            <a:r>
              <a:rPr lang="en-US" dirty="0"/>
              <a:t>		n	k</a:t>
            </a:r>
          </a:p>
          <a:p>
            <a:r>
              <a:rPr lang="en-US" dirty="0"/>
              <a:t>12 out of 13	12	1</a:t>
            </a:r>
          </a:p>
          <a:p>
            <a:r>
              <a:rPr lang="en-US" dirty="0"/>
              <a:t>14 out of 16	14	2</a:t>
            </a:r>
          </a:p>
          <a:p>
            <a:r>
              <a:rPr lang="en-US" dirty="0"/>
              <a:t>16 out of 19	16	3</a:t>
            </a:r>
          </a:p>
          <a:p>
            <a:r>
              <a:rPr lang="en-US" dirty="0"/>
              <a:t>18 out of 22	18	4</a:t>
            </a:r>
          </a:p>
          <a:p>
            <a:r>
              <a:rPr lang="en-US" dirty="0"/>
              <a:t> </a:t>
            </a:r>
            <a:r>
              <a:rPr lang="en-US" sz="2400" b="1" dirty="0" smtClean="0">
                <a:ea typeface="Verdana" panose="020B0604030504040204" pitchFamily="34" charset="0"/>
                <a:cs typeface="Verdana" panose="020B0604030504040204" pitchFamily="34" charset="0"/>
              </a:rPr>
              <a:t>Table 3: comparable n out of </a:t>
            </a:r>
            <a:r>
              <a:rPr lang="en-US" sz="2400" b="1" dirty="0" err="1" smtClean="0">
                <a:ea typeface="Verdana" panose="020B0604030504040204" pitchFamily="34" charset="0"/>
                <a:cs typeface="Verdana" panose="020B0604030504040204" pitchFamily="34" charset="0"/>
              </a:rPr>
              <a:t>n+k</a:t>
            </a:r>
            <a:r>
              <a:rPr lang="en-US" sz="2400" b="1" dirty="0" smtClean="0">
                <a:ea typeface="Verdana" panose="020B0604030504040204" pitchFamily="34" charset="0"/>
                <a:cs typeface="Verdana" panose="020B0604030504040204" pitchFamily="34" charset="0"/>
              </a:rPr>
              <a:t> rules to Rule 2                                  Fig. 3: Example options for TEST2RUN in SAS software</a:t>
            </a:r>
          </a:p>
          <a:p>
            <a:endParaRPr lang="en-US" sz="2400" b="1" dirty="0">
              <a:ea typeface="Verdana" panose="020B0604030504040204" pitchFamily="34" charset="0"/>
              <a:cs typeface="Verdana" panose="020B0604030504040204" pitchFamily="34" charset="0"/>
            </a:endParaRPr>
          </a:p>
          <a:p>
            <a:endParaRPr lang="en-US" sz="2400" b="1" dirty="0" smtClean="0">
              <a:ea typeface="Verdana" panose="020B0604030504040204" pitchFamily="34" charset="0"/>
              <a:cs typeface="Verdana" panose="020B0604030504040204" pitchFamily="34" charset="0"/>
            </a:endParaRPr>
          </a:p>
        </p:txBody>
      </p:sp>
      <p:sp>
        <p:nvSpPr>
          <p:cNvPr id="21" name="Text Placeholder 1"/>
          <p:cNvSpPr>
            <a:spLocks noGrp="1"/>
          </p:cNvSpPr>
          <p:nvPr>
            <p:ph type="body" sz="quarter" idx="10"/>
          </p:nvPr>
        </p:nvSpPr>
        <p:spPr>
          <a:xfrm>
            <a:off x="920693" y="836615"/>
            <a:ext cx="35251895" cy="1386075"/>
          </a:xfrm>
        </p:spPr>
        <p:txBody>
          <a:bodyPr/>
          <a:lstStyle/>
          <a:p>
            <a:r>
              <a:rPr lang="en-US" b="1" dirty="0"/>
              <a:t>CUSUM Control Chart comparison to “n out of </a:t>
            </a:r>
            <a:r>
              <a:rPr lang="en-US" b="1" dirty="0" err="1" smtClean="0"/>
              <a:t>n+k</a:t>
            </a:r>
            <a:r>
              <a:rPr lang="en-US" b="1" dirty="0" smtClean="0"/>
              <a:t> </a:t>
            </a:r>
            <a:r>
              <a:rPr lang="en-US" b="1" dirty="0"/>
              <a:t>points” as a new user rule option</a:t>
            </a:r>
          </a:p>
        </p:txBody>
      </p:sp>
      <p:sp>
        <p:nvSpPr>
          <p:cNvPr id="22" name="Text Placeholder 2"/>
          <p:cNvSpPr>
            <a:spLocks noGrp="1"/>
          </p:cNvSpPr>
          <p:nvPr>
            <p:ph type="body" sz="quarter" idx="11"/>
          </p:nvPr>
        </p:nvSpPr>
        <p:spPr>
          <a:xfrm>
            <a:off x="5548897" y="2222690"/>
            <a:ext cx="26392606" cy="992272"/>
          </a:xfrm>
        </p:spPr>
        <p:txBody>
          <a:bodyPr/>
          <a:lstStyle/>
          <a:p>
            <a:r>
              <a:rPr lang="en-US" dirty="0" smtClean="0"/>
              <a:t>Dan Sutton</a:t>
            </a:r>
            <a:endParaRPr lang="en-US" dirty="0"/>
          </a:p>
        </p:txBody>
      </p:sp>
      <p:sp>
        <p:nvSpPr>
          <p:cNvPr id="23" name="Text Placeholder 3"/>
          <p:cNvSpPr>
            <a:spLocks noGrp="1"/>
          </p:cNvSpPr>
          <p:nvPr>
            <p:ph type="body" sz="quarter" idx="12"/>
          </p:nvPr>
        </p:nvSpPr>
        <p:spPr>
          <a:xfrm>
            <a:off x="5548897" y="3214962"/>
            <a:ext cx="26392606" cy="992272"/>
          </a:xfrm>
        </p:spPr>
        <p:txBody>
          <a:bodyPr/>
          <a:lstStyle/>
          <a:p>
            <a:r>
              <a:rPr lang="en-US" dirty="0" smtClean="0"/>
              <a:t>Samsung Austin Semiconductor, LLC</a:t>
            </a:r>
            <a:endParaRPr lang="en-US" dirty="0"/>
          </a:p>
        </p:txBody>
      </p:sp>
      <p:sp>
        <p:nvSpPr>
          <p:cNvPr id="24" name="Text Placeholder 4"/>
          <p:cNvSpPr>
            <a:spLocks noGrp="1"/>
          </p:cNvSpPr>
          <p:nvPr>
            <p:ph type="body" sz="quarter" idx="13"/>
          </p:nvPr>
        </p:nvSpPr>
        <p:spPr>
          <a:xfrm>
            <a:off x="19203987" y="5322117"/>
            <a:ext cx="17373600" cy="859098"/>
          </a:xfrm>
          <a:solidFill>
            <a:srgbClr val="0D2557"/>
          </a:solidFill>
        </p:spPr>
        <p:txBody>
          <a:bodyPr/>
          <a:lstStyle/>
          <a:p>
            <a:r>
              <a:rPr lang="en-US" dirty="0" smtClean="0"/>
              <a:t>RESULTS (continued)</a:t>
            </a:r>
            <a:endParaRPr lang="en-US" dirty="0"/>
          </a:p>
        </p:txBody>
      </p:sp>
      <p:sp>
        <p:nvSpPr>
          <p:cNvPr id="3" name="Text Placeholder 2"/>
          <p:cNvSpPr>
            <a:spLocks noGrp="1"/>
          </p:cNvSpPr>
          <p:nvPr>
            <p:ph type="body" sz="quarter" idx="23"/>
          </p:nvPr>
        </p:nvSpPr>
        <p:spPr/>
        <p:txBody>
          <a:bodyPr/>
          <a:lstStyle/>
          <a:p>
            <a:endParaRPr lang="en-US" dirty="0"/>
          </a:p>
        </p:txBody>
      </p:sp>
      <p:sp>
        <p:nvSpPr>
          <p:cNvPr id="7" name="Text Placeholder 6"/>
          <p:cNvSpPr>
            <a:spLocks noGrp="1"/>
          </p:cNvSpPr>
          <p:nvPr>
            <p:ph type="body" sz="quarter" idx="23"/>
          </p:nvPr>
        </p:nvSpPr>
        <p:spPr/>
        <p:txBody>
          <a:bodyPr/>
          <a:lstStyle/>
          <a:p>
            <a:r>
              <a:rPr lang="en-US" dirty="0" smtClean="0"/>
              <a:t>RESULTS (continued)</a:t>
            </a:r>
            <a:endParaRPr lang="en-US" dirty="0"/>
          </a:p>
        </p:txBody>
      </p:sp>
      <p:pic>
        <p:nvPicPr>
          <p:cNvPr id="2" name="Picture 1"/>
          <p:cNvPicPr>
            <a:picLocks noChangeAspect="1"/>
          </p:cNvPicPr>
          <p:nvPr/>
        </p:nvPicPr>
        <p:blipFill>
          <a:blip r:embed="rId3"/>
          <a:stretch>
            <a:fillRect/>
          </a:stretch>
        </p:blipFill>
        <p:spPr>
          <a:xfrm>
            <a:off x="939369" y="8958118"/>
            <a:ext cx="5798315" cy="5512424"/>
          </a:xfrm>
          <a:prstGeom prst="rect">
            <a:avLst/>
          </a:prstGeom>
        </p:spPr>
      </p:pic>
      <p:sp>
        <p:nvSpPr>
          <p:cNvPr id="17" name="Content Placeholder 5"/>
          <p:cNvSpPr>
            <a:spLocks noGrp="1"/>
          </p:cNvSpPr>
          <p:nvPr>
            <p:ph sz="quarter" idx="14"/>
          </p:nvPr>
        </p:nvSpPr>
        <p:spPr>
          <a:xfrm>
            <a:off x="19203987" y="6460141"/>
            <a:ext cx="17373600" cy="14016716"/>
          </a:xfrm>
        </p:spPr>
        <p:txBody>
          <a:bodyPr/>
          <a:lstStyle/>
          <a:p>
            <a:r>
              <a:rPr lang="en-US" b="1" dirty="0" smtClean="0"/>
              <a:t>Example </a:t>
            </a:r>
            <a:r>
              <a:rPr lang="en-US" b="1" dirty="0"/>
              <a:t>from Engine Temperature </a:t>
            </a:r>
            <a:r>
              <a:rPr lang="en-US" b="1" dirty="0" err="1" smtClean="0"/>
              <a:t>Sensor.jmp</a:t>
            </a:r>
            <a:r>
              <a:rPr lang="en-US" b="1" dirty="0" smtClean="0"/>
              <a:t>:</a:t>
            </a:r>
          </a:p>
          <a:p>
            <a:endParaRPr lang="en-US" sz="2400" b="1" dirty="0">
              <a:ea typeface="Verdana" panose="020B0604030504040204" pitchFamily="34" charset="0"/>
              <a:cs typeface="Verdana" panose="020B0604030504040204" pitchFamily="34" charset="0"/>
            </a:endParaRPr>
          </a:p>
          <a:p>
            <a:r>
              <a:rPr lang="en-US" dirty="0" smtClean="0"/>
              <a:t>     For </a:t>
            </a:r>
            <a:r>
              <a:rPr lang="en-US" dirty="0"/>
              <a:t>the CUSUM chart at default settings, the shift is </a:t>
            </a:r>
            <a:r>
              <a:rPr lang="en-US" dirty="0" smtClean="0"/>
              <a:t>not detected until </a:t>
            </a:r>
            <a:r>
              <a:rPr lang="en-US" dirty="0"/>
              <a:t>point </a:t>
            </a:r>
            <a:r>
              <a:rPr lang="en-US" dirty="0" smtClean="0"/>
              <a:t>39, and the start of the shift is back calculated to point 27. </a:t>
            </a:r>
            <a:r>
              <a:rPr lang="en-US" dirty="0"/>
              <a:t>For </a:t>
            </a:r>
            <a:r>
              <a:rPr lang="en-US" dirty="0" smtClean="0"/>
              <a:t>an I-MR </a:t>
            </a:r>
            <a:r>
              <a:rPr lang="en-US" dirty="0"/>
              <a:t>chart, </a:t>
            </a:r>
            <a:r>
              <a:rPr lang="en-US" dirty="0" smtClean="0"/>
              <a:t>using same </a:t>
            </a:r>
            <a:r>
              <a:rPr lang="en-US" dirty="0"/>
              <a:t>target and control limits, none of the WECO rules catch the trend.</a:t>
            </a:r>
          </a:p>
          <a:p>
            <a:endParaRPr lang="en-US" b="1" dirty="0">
              <a:ea typeface="Verdana" panose="020B0604030504040204" pitchFamily="34" charset="0"/>
              <a:cs typeface="Verdana" panose="020B0604030504040204" pitchFamily="34" charset="0"/>
            </a:endParaRPr>
          </a:p>
          <a:p>
            <a:endParaRPr lang="en-US" sz="2400" b="1" dirty="0" smtClean="0">
              <a:ea typeface="Verdana" panose="020B0604030504040204" pitchFamily="34" charset="0"/>
              <a:cs typeface="Verdana" panose="020B0604030504040204" pitchFamily="34" charset="0"/>
            </a:endParaRPr>
          </a:p>
          <a:p>
            <a:endParaRPr lang="en-US" sz="2400" b="1" dirty="0">
              <a:ea typeface="Verdana" panose="020B0604030504040204" pitchFamily="34" charset="0"/>
              <a:cs typeface="Verdana" panose="020B0604030504040204" pitchFamily="34" charset="0"/>
            </a:endParaRPr>
          </a:p>
          <a:p>
            <a:endParaRPr lang="en-US" sz="2400" b="1" dirty="0" smtClean="0">
              <a:ea typeface="Verdana" panose="020B0604030504040204" pitchFamily="34" charset="0"/>
              <a:cs typeface="Verdana" panose="020B0604030504040204" pitchFamily="34" charset="0"/>
            </a:endParaRPr>
          </a:p>
          <a:p>
            <a:endParaRPr lang="en-US" sz="2400" b="1" dirty="0">
              <a:ea typeface="Verdana" panose="020B0604030504040204" pitchFamily="34" charset="0"/>
              <a:cs typeface="Verdana" panose="020B0604030504040204" pitchFamily="34" charset="0"/>
            </a:endParaRPr>
          </a:p>
          <a:p>
            <a:endParaRPr lang="en-US" sz="2400" b="1" dirty="0" smtClean="0">
              <a:ea typeface="Verdana" panose="020B0604030504040204" pitchFamily="34" charset="0"/>
              <a:cs typeface="Verdana" panose="020B0604030504040204" pitchFamily="34" charset="0"/>
            </a:endParaRPr>
          </a:p>
          <a:p>
            <a:endParaRPr lang="en-US" sz="2400" b="1" dirty="0">
              <a:ea typeface="Verdana" panose="020B0604030504040204" pitchFamily="34" charset="0"/>
              <a:cs typeface="Verdana" panose="020B0604030504040204" pitchFamily="34" charset="0"/>
            </a:endParaRPr>
          </a:p>
          <a:p>
            <a:endParaRPr lang="en-US" dirty="0" smtClean="0"/>
          </a:p>
          <a:p>
            <a:endParaRPr lang="en-US" dirty="0"/>
          </a:p>
          <a:p>
            <a:endParaRPr lang="en-US" dirty="0" smtClean="0"/>
          </a:p>
          <a:p>
            <a:r>
              <a:rPr lang="en-US" sz="2400" dirty="0" smtClean="0"/>
              <a:t>      </a:t>
            </a:r>
            <a:r>
              <a:rPr lang="en-US" sz="2400" b="1" dirty="0" smtClean="0"/>
              <a:t>Figure 4: CUSUM chart                                             Figure 5: I-MR chart (with All Rules)</a:t>
            </a:r>
          </a:p>
          <a:p>
            <a:endParaRPr lang="en-US" dirty="0" smtClean="0"/>
          </a:p>
          <a:p>
            <a:r>
              <a:rPr lang="en-US" dirty="0" smtClean="0"/>
              <a:t>     Comparing </a:t>
            </a:r>
            <a:r>
              <a:rPr lang="en-US" dirty="0"/>
              <a:t>up to the 39</a:t>
            </a:r>
            <a:r>
              <a:rPr lang="en-US" baseline="30000" dirty="0"/>
              <a:t>th</a:t>
            </a:r>
            <a:r>
              <a:rPr lang="en-US" dirty="0"/>
              <a:t> data point, the same shift could have been detected by at least 9 out of 10, up to 13 out of 14. So can the user balance between false positives and false negatives by selecting the appropriate n out of </a:t>
            </a:r>
            <a:r>
              <a:rPr lang="en-US" dirty="0" err="1"/>
              <a:t>n+k</a:t>
            </a:r>
            <a:r>
              <a:rPr lang="en-US" dirty="0"/>
              <a:t> rule</a:t>
            </a:r>
            <a:r>
              <a:rPr lang="en-US" dirty="0" smtClean="0"/>
              <a:t>?</a:t>
            </a: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     </a:t>
            </a:r>
            <a:r>
              <a:rPr lang="en-US" sz="2400" b="1" dirty="0" smtClean="0"/>
              <a:t>Figure 6: I-MR chart but showing last 14 points. </a:t>
            </a:r>
            <a:endParaRPr lang="en-US" sz="2400" b="1" dirty="0"/>
          </a:p>
        </p:txBody>
      </p:sp>
      <p:pic>
        <p:nvPicPr>
          <p:cNvPr id="8" name="Picture 7"/>
          <p:cNvPicPr>
            <a:picLocks noChangeAspect="1"/>
          </p:cNvPicPr>
          <p:nvPr/>
        </p:nvPicPr>
        <p:blipFill>
          <a:blip r:embed="rId4"/>
          <a:stretch>
            <a:fillRect/>
          </a:stretch>
        </p:blipFill>
        <p:spPr>
          <a:xfrm>
            <a:off x="19678823" y="8551639"/>
            <a:ext cx="5480372" cy="4288434"/>
          </a:xfrm>
          <a:prstGeom prst="rect">
            <a:avLst/>
          </a:prstGeom>
        </p:spPr>
      </p:pic>
      <p:pic>
        <p:nvPicPr>
          <p:cNvPr id="10" name="Picture 9"/>
          <p:cNvPicPr>
            <a:picLocks noChangeAspect="1"/>
          </p:cNvPicPr>
          <p:nvPr/>
        </p:nvPicPr>
        <p:blipFill>
          <a:blip r:embed="rId5"/>
          <a:stretch>
            <a:fillRect/>
          </a:stretch>
        </p:blipFill>
        <p:spPr>
          <a:xfrm>
            <a:off x="25634030" y="8551639"/>
            <a:ext cx="9946891" cy="4288434"/>
          </a:xfrm>
          <a:prstGeom prst="rect">
            <a:avLst/>
          </a:prstGeom>
        </p:spPr>
      </p:pic>
      <p:pic>
        <p:nvPicPr>
          <p:cNvPr id="11" name="Picture 10"/>
          <p:cNvPicPr>
            <a:picLocks noChangeAspect="1"/>
          </p:cNvPicPr>
          <p:nvPr/>
        </p:nvPicPr>
        <p:blipFill>
          <a:blip r:embed="rId6"/>
          <a:stretch>
            <a:fillRect/>
          </a:stretch>
        </p:blipFill>
        <p:spPr>
          <a:xfrm>
            <a:off x="19678823" y="15281195"/>
            <a:ext cx="10341130" cy="4492854"/>
          </a:xfrm>
          <a:prstGeom prst="rect">
            <a:avLst/>
          </a:prstGeom>
        </p:spPr>
      </p:pic>
      <p:pic>
        <p:nvPicPr>
          <p:cNvPr id="12" name="Picture 11"/>
          <p:cNvPicPr>
            <a:picLocks noChangeAspect="1"/>
          </p:cNvPicPr>
          <p:nvPr/>
        </p:nvPicPr>
        <p:blipFill>
          <a:blip r:embed="rId7"/>
          <a:stretch>
            <a:fillRect/>
          </a:stretch>
        </p:blipFill>
        <p:spPr>
          <a:xfrm>
            <a:off x="9415006" y="16957722"/>
            <a:ext cx="3314405" cy="2686956"/>
          </a:xfrm>
          <a:prstGeom prst="rect">
            <a:avLst/>
          </a:prstGeom>
        </p:spPr>
      </p:pic>
      <p:pic>
        <p:nvPicPr>
          <p:cNvPr id="4" name="Picture 3"/>
          <p:cNvPicPr>
            <a:picLocks noChangeAspect="1"/>
          </p:cNvPicPr>
          <p:nvPr/>
        </p:nvPicPr>
        <p:blipFill>
          <a:blip r:embed="rId8"/>
          <a:stretch>
            <a:fillRect/>
          </a:stretch>
        </p:blipFill>
        <p:spPr>
          <a:xfrm>
            <a:off x="7295578" y="8958118"/>
            <a:ext cx="8155823" cy="5512424"/>
          </a:xfrm>
          <a:prstGeom prst="rect">
            <a:avLst/>
          </a:prstGeom>
        </p:spPr>
      </p:pic>
      <p:pic>
        <p:nvPicPr>
          <p:cNvPr id="18" name="Picture 1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1941502" y="3176682"/>
            <a:ext cx="4923617" cy="1260446"/>
          </a:xfrm>
          <a:prstGeom prst="rect">
            <a:avLst/>
          </a:prstGeom>
        </p:spPr>
      </p:pic>
    </p:spTree>
    <p:extLst>
      <p:ext uri="{BB962C8B-B14F-4D97-AF65-F5344CB8AC3E}">
        <p14:creationId xmlns:p14="http://schemas.microsoft.com/office/powerpoint/2010/main" val="2093026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solidFill>
            <a:srgbClr val="0D2557"/>
          </a:solidFill>
        </p:spPr>
        <p:txBody>
          <a:bodyPr/>
          <a:lstStyle/>
          <a:p>
            <a:r>
              <a:rPr lang="en-US" dirty="0" smtClean="0"/>
              <a:t>RESULTS (continued)</a:t>
            </a:r>
            <a:endParaRPr lang="en-US" dirty="0"/>
          </a:p>
        </p:txBody>
      </p:sp>
      <p:sp>
        <p:nvSpPr>
          <p:cNvPr id="6" name="Content Placeholder 5"/>
          <p:cNvSpPr>
            <a:spLocks noGrp="1"/>
          </p:cNvSpPr>
          <p:nvPr>
            <p:ph sz="quarter" idx="14"/>
          </p:nvPr>
        </p:nvSpPr>
        <p:spPr>
          <a:xfrm>
            <a:off x="920693" y="6363362"/>
            <a:ext cx="17373600" cy="14546106"/>
          </a:xfrm>
        </p:spPr>
        <p:txBody>
          <a:bodyPr/>
          <a:lstStyle/>
          <a:p>
            <a:r>
              <a:rPr lang="en-US" b="1" dirty="0" smtClean="0"/>
              <a:t>ARL (Average Run Length):</a:t>
            </a:r>
            <a:endParaRPr lang="en-US" b="1" dirty="0"/>
          </a:p>
          <a:p>
            <a:r>
              <a:rPr lang="en-US" dirty="0"/>
              <a:t> </a:t>
            </a:r>
          </a:p>
          <a:p>
            <a:r>
              <a:rPr lang="en-US" dirty="0" smtClean="0"/>
              <a:t>     Another </a:t>
            </a:r>
            <a:r>
              <a:rPr lang="en-US" dirty="0"/>
              <a:t>way to compare the different SPC rules is </a:t>
            </a:r>
            <a:r>
              <a:rPr lang="en-US" dirty="0" smtClean="0"/>
              <a:t>using the ARL (Average Run Length) </a:t>
            </a:r>
            <a:r>
              <a:rPr lang="en-US" dirty="0"/>
              <a:t>to find a signal. For various shifts of 0, 0.25, 0.5, 0.75, 1 </a:t>
            </a:r>
            <a:r>
              <a:rPr lang="en-US" dirty="0" smtClean="0"/>
              <a:t>multiples of sigma</a:t>
            </a:r>
            <a:r>
              <a:rPr lang="en-US" dirty="0"/>
              <a:t>, the average run length to pick up a signal can be compared. </a:t>
            </a:r>
            <a:r>
              <a:rPr lang="en-US" dirty="0" smtClean="0"/>
              <a:t>Using </a:t>
            </a:r>
            <a:r>
              <a:rPr lang="en-US" dirty="0"/>
              <a:t>a JMP script, </a:t>
            </a:r>
            <a:r>
              <a:rPr lang="en-US" dirty="0" smtClean="0"/>
              <a:t>the ARL for various alternate rules were simulated (Table 4, Fig. 7). For a simulated shift, the point that the shift was detected was recorded. Note that the CUSUM ARL is much lower than comparable rules.</a:t>
            </a:r>
            <a:endParaRPr lang="en-US" dirty="0"/>
          </a:p>
          <a:p>
            <a:r>
              <a:rPr lang="en-US" dirty="0"/>
              <a:t> </a:t>
            </a:r>
          </a:p>
          <a:p>
            <a:endParaRPr lang="en-US" dirty="0" smtClean="0"/>
          </a:p>
          <a:p>
            <a:endParaRPr lang="en-US" dirty="0"/>
          </a:p>
          <a:p>
            <a:endParaRPr lang="en-US" dirty="0" smtClean="0"/>
          </a:p>
          <a:p>
            <a:endParaRPr lang="en-US" dirty="0" smtClean="0"/>
          </a:p>
          <a:p>
            <a:r>
              <a:rPr lang="en-US" sz="2400" b="1" dirty="0" smtClean="0"/>
              <a:t>Table 4: ARL’s for various rules and varying multiples of sigma</a:t>
            </a:r>
            <a:endParaRPr lang="en-US" sz="2400" b="1"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sz="2400" b="1" dirty="0" smtClean="0"/>
              <a:t>Figure 7: Average Run Length to detect various shifts of multiple sigma</a:t>
            </a:r>
            <a:r>
              <a:rPr lang="en-US" sz="2400" dirty="0" smtClean="0"/>
              <a:t>.</a:t>
            </a:r>
          </a:p>
        </p:txBody>
      </p:sp>
      <p:sp>
        <p:nvSpPr>
          <p:cNvPr id="21" name="Text Placeholder 1"/>
          <p:cNvSpPr>
            <a:spLocks noGrp="1"/>
          </p:cNvSpPr>
          <p:nvPr>
            <p:ph type="body" sz="quarter" idx="10"/>
          </p:nvPr>
        </p:nvSpPr>
        <p:spPr>
          <a:xfrm>
            <a:off x="920693" y="836615"/>
            <a:ext cx="35251895" cy="1386075"/>
          </a:xfrm>
        </p:spPr>
        <p:txBody>
          <a:bodyPr/>
          <a:lstStyle/>
          <a:p>
            <a:r>
              <a:rPr lang="en-US" b="1" dirty="0"/>
              <a:t>CUSUM Control Chart comparison to “n out of </a:t>
            </a:r>
            <a:r>
              <a:rPr lang="en-US" b="1" dirty="0" err="1" smtClean="0"/>
              <a:t>n+k</a:t>
            </a:r>
            <a:r>
              <a:rPr lang="en-US" b="1" dirty="0" smtClean="0"/>
              <a:t> </a:t>
            </a:r>
            <a:r>
              <a:rPr lang="en-US" b="1" dirty="0"/>
              <a:t>points” as a new user rule option</a:t>
            </a:r>
          </a:p>
        </p:txBody>
      </p:sp>
      <p:sp>
        <p:nvSpPr>
          <p:cNvPr id="22" name="Text Placeholder 2"/>
          <p:cNvSpPr>
            <a:spLocks noGrp="1"/>
          </p:cNvSpPr>
          <p:nvPr>
            <p:ph type="body" sz="quarter" idx="11"/>
          </p:nvPr>
        </p:nvSpPr>
        <p:spPr>
          <a:xfrm>
            <a:off x="5548897" y="2222690"/>
            <a:ext cx="26392606" cy="992272"/>
          </a:xfrm>
        </p:spPr>
        <p:txBody>
          <a:bodyPr/>
          <a:lstStyle/>
          <a:p>
            <a:r>
              <a:rPr lang="en-US" dirty="0" smtClean="0"/>
              <a:t>Dan Sutton</a:t>
            </a:r>
            <a:endParaRPr lang="en-US" dirty="0"/>
          </a:p>
        </p:txBody>
      </p:sp>
      <p:sp>
        <p:nvSpPr>
          <p:cNvPr id="23" name="Text Placeholder 3"/>
          <p:cNvSpPr>
            <a:spLocks noGrp="1"/>
          </p:cNvSpPr>
          <p:nvPr>
            <p:ph type="body" sz="quarter" idx="12"/>
          </p:nvPr>
        </p:nvSpPr>
        <p:spPr>
          <a:xfrm>
            <a:off x="5548897" y="3214962"/>
            <a:ext cx="26392606" cy="992272"/>
          </a:xfrm>
        </p:spPr>
        <p:txBody>
          <a:bodyPr/>
          <a:lstStyle/>
          <a:p>
            <a:r>
              <a:rPr lang="en-US" dirty="0" smtClean="0"/>
              <a:t>Samsung Austin Semiconductor, LLC</a:t>
            </a:r>
            <a:endParaRPr lang="en-US" dirty="0"/>
          </a:p>
        </p:txBody>
      </p:sp>
      <p:sp>
        <p:nvSpPr>
          <p:cNvPr id="24" name="Text Placeholder 4"/>
          <p:cNvSpPr>
            <a:spLocks noGrp="1"/>
          </p:cNvSpPr>
          <p:nvPr>
            <p:ph type="body" sz="quarter" idx="13"/>
          </p:nvPr>
        </p:nvSpPr>
        <p:spPr>
          <a:xfrm>
            <a:off x="19203987" y="5322117"/>
            <a:ext cx="17373600" cy="859098"/>
          </a:xfrm>
          <a:solidFill>
            <a:srgbClr val="0D2557"/>
          </a:solidFill>
        </p:spPr>
        <p:txBody>
          <a:bodyPr/>
          <a:lstStyle/>
          <a:p>
            <a:r>
              <a:rPr lang="en-US" dirty="0" smtClean="0"/>
              <a:t>RESULTS (continued)</a:t>
            </a:r>
            <a:endParaRPr lang="en-US" dirty="0"/>
          </a:p>
        </p:txBody>
      </p:sp>
      <p:sp>
        <p:nvSpPr>
          <p:cNvPr id="25" name="Content Placeholder 5"/>
          <p:cNvSpPr>
            <a:spLocks noGrp="1"/>
          </p:cNvSpPr>
          <p:nvPr>
            <p:ph sz="quarter" idx="14"/>
          </p:nvPr>
        </p:nvSpPr>
        <p:spPr>
          <a:xfrm>
            <a:off x="19203987" y="6256169"/>
            <a:ext cx="17462344" cy="14438147"/>
          </a:xfrm>
        </p:spPr>
        <p:txBody>
          <a:bodyPr/>
          <a:lstStyle/>
          <a:p>
            <a:r>
              <a:rPr lang="en-US" dirty="0" smtClean="0"/>
              <a:t>     In </a:t>
            </a:r>
            <a:r>
              <a:rPr lang="en-US" dirty="0"/>
              <a:t>addition to the ARL, it is also interesting to note the actual distribution of each</a:t>
            </a:r>
            <a:r>
              <a:rPr lang="en-US" dirty="0" smtClean="0"/>
              <a:t>. For small shifts of multiples of sigma, with a process following a normal distribution, we can actually see long run lengths with no signals, due to the signal continuing to be hidden by the background noise.</a:t>
            </a:r>
          </a:p>
          <a:p>
            <a:r>
              <a:rPr lang="en-US" b="1" dirty="0" smtClean="0"/>
              <a:t>        Rule2            </a:t>
            </a:r>
            <a:r>
              <a:rPr lang="en-US" b="1" dirty="0"/>
              <a:t>	</a:t>
            </a:r>
            <a:r>
              <a:rPr lang="en-US" b="1" dirty="0" smtClean="0"/>
              <a:t>	              12 </a:t>
            </a:r>
            <a:r>
              <a:rPr lang="en-US" b="1" dirty="0"/>
              <a:t>out of 13       	</a:t>
            </a:r>
            <a:r>
              <a:rPr lang="en-US" b="1" dirty="0" smtClean="0"/>
              <a:t>	       CUSUM</a:t>
            </a:r>
            <a:endParaRPr lang="en-US" b="1"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sz="2400" b="1" dirty="0" smtClean="0"/>
              <a:t>Figure 8: Distribution of Average Run Lengths for 1000 simulated examples to detect a signal for various shifts of multiple sigma.</a:t>
            </a:r>
            <a:endParaRPr lang="en-US" sz="2400" b="1" dirty="0"/>
          </a:p>
        </p:txBody>
      </p:sp>
      <p:pic>
        <p:nvPicPr>
          <p:cNvPr id="8" name="Picture 7"/>
          <p:cNvPicPr>
            <a:picLocks noChangeAspect="1"/>
          </p:cNvPicPr>
          <p:nvPr/>
        </p:nvPicPr>
        <p:blipFill>
          <a:blip r:embed="rId3"/>
          <a:stretch>
            <a:fillRect/>
          </a:stretch>
        </p:blipFill>
        <p:spPr>
          <a:xfrm>
            <a:off x="1045180" y="12438829"/>
            <a:ext cx="10746926" cy="7104667"/>
          </a:xfrm>
          <a:prstGeom prst="rect">
            <a:avLst/>
          </a:prstGeom>
        </p:spPr>
      </p:pic>
      <p:sp>
        <p:nvSpPr>
          <p:cNvPr id="3" name="Text Placeholder 2"/>
          <p:cNvSpPr>
            <a:spLocks noGrp="1"/>
          </p:cNvSpPr>
          <p:nvPr>
            <p:ph type="body" sz="quarter" idx="23"/>
          </p:nvPr>
        </p:nvSpPr>
        <p:spPr/>
        <p:txBody>
          <a:bodyPr/>
          <a:lstStyle/>
          <a:p>
            <a:endParaRPr lang="en-US" dirty="0"/>
          </a:p>
        </p:txBody>
      </p:sp>
      <p:pic>
        <p:nvPicPr>
          <p:cNvPr id="11" name="Picture 10"/>
          <p:cNvPicPr>
            <a:picLocks noChangeAspect="1"/>
          </p:cNvPicPr>
          <p:nvPr/>
        </p:nvPicPr>
        <p:blipFill>
          <a:blip r:embed="rId4"/>
          <a:stretch>
            <a:fillRect/>
          </a:stretch>
        </p:blipFill>
        <p:spPr>
          <a:xfrm>
            <a:off x="1045180" y="9256847"/>
            <a:ext cx="9295644" cy="2438444"/>
          </a:xfrm>
          <a:prstGeom prst="rect">
            <a:avLst/>
          </a:prstGeom>
        </p:spPr>
      </p:pic>
      <p:sp>
        <p:nvSpPr>
          <p:cNvPr id="14" name="Text Placeholder 13"/>
          <p:cNvSpPr>
            <a:spLocks noGrp="1"/>
          </p:cNvSpPr>
          <p:nvPr>
            <p:ph type="body" sz="quarter" idx="23"/>
          </p:nvPr>
        </p:nvSpPr>
        <p:spPr/>
        <p:txBody>
          <a:bodyPr/>
          <a:lstStyle/>
          <a:p>
            <a:r>
              <a:rPr lang="en-US" dirty="0" smtClean="0"/>
              <a:t>RESULTS (continued)</a:t>
            </a:r>
            <a:endParaRPr lang="en-US" dirty="0"/>
          </a:p>
        </p:txBody>
      </p:sp>
      <p:pic>
        <p:nvPicPr>
          <p:cNvPr id="13" name="Picture 12"/>
          <p:cNvPicPr>
            <a:picLocks noChangeAspect="1"/>
          </p:cNvPicPr>
          <p:nvPr/>
        </p:nvPicPr>
        <p:blipFill>
          <a:blip r:embed="rId5"/>
          <a:stretch>
            <a:fillRect/>
          </a:stretch>
        </p:blipFill>
        <p:spPr>
          <a:xfrm>
            <a:off x="19246521" y="8203442"/>
            <a:ext cx="5643007" cy="11313161"/>
          </a:xfrm>
          <a:prstGeom prst="rect">
            <a:avLst/>
          </a:prstGeom>
        </p:spPr>
      </p:pic>
      <p:pic>
        <p:nvPicPr>
          <p:cNvPr id="15" name="Picture 14"/>
          <p:cNvPicPr>
            <a:picLocks noChangeAspect="1"/>
          </p:cNvPicPr>
          <p:nvPr/>
        </p:nvPicPr>
        <p:blipFill>
          <a:blip r:embed="rId6"/>
          <a:stretch>
            <a:fillRect/>
          </a:stretch>
        </p:blipFill>
        <p:spPr>
          <a:xfrm>
            <a:off x="31023324" y="8203442"/>
            <a:ext cx="5643007" cy="11313161"/>
          </a:xfrm>
          <a:prstGeom prst="rect">
            <a:avLst/>
          </a:prstGeom>
        </p:spPr>
      </p:pic>
      <p:pic>
        <p:nvPicPr>
          <p:cNvPr id="16" name="Picture 15"/>
          <p:cNvPicPr>
            <a:picLocks noChangeAspect="1"/>
          </p:cNvPicPr>
          <p:nvPr/>
        </p:nvPicPr>
        <p:blipFill>
          <a:blip r:embed="rId7"/>
          <a:stretch>
            <a:fillRect/>
          </a:stretch>
        </p:blipFill>
        <p:spPr>
          <a:xfrm>
            <a:off x="25090550" y="8203442"/>
            <a:ext cx="5643007" cy="11313161"/>
          </a:xfrm>
          <a:prstGeom prst="rect">
            <a:avLst/>
          </a:prstGeom>
        </p:spPr>
      </p:pic>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941502" y="3176682"/>
            <a:ext cx="4923617" cy="1260446"/>
          </a:xfrm>
          <a:prstGeom prst="rect">
            <a:avLst/>
          </a:prstGeom>
        </p:spPr>
      </p:pic>
    </p:spTree>
    <p:extLst>
      <p:ext uri="{BB962C8B-B14F-4D97-AF65-F5344CB8AC3E}">
        <p14:creationId xmlns:p14="http://schemas.microsoft.com/office/powerpoint/2010/main" val="1093698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solidFill>
            <a:srgbClr val="0D2557"/>
          </a:solidFill>
        </p:spPr>
        <p:txBody>
          <a:bodyPr/>
          <a:lstStyle/>
          <a:p>
            <a:r>
              <a:rPr lang="en-US" dirty="0" smtClean="0"/>
              <a:t>RESULTS (continued)</a:t>
            </a:r>
            <a:endParaRPr lang="en-US" dirty="0"/>
          </a:p>
        </p:txBody>
      </p:sp>
      <p:sp>
        <p:nvSpPr>
          <p:cNvPr id="6" name="Content Placeholder 5"/>
          <p:cNvSpPr>
            <a:spLocks noGrp="1"/>
          </p:cNvSpPr>
          <p:nvPr>
            <p:ph sz="quarter" idx="14"/>
          </p:nvPr>
        </p:nvSpPr>
        <p:spPr>
          <a:xfrm>
            <a:off x="920693" y="6362210"/>
            <a:ext cx="17373600" cy="14426943"/>
          </a:xfrm>
        </p:spPr>
        <p:txBody>
          <a:bodyPr/>
          <a:lstStyle/>
          <a:p>
            <a:r>
              <a:rPr lang="en-US" dirty="0" smtClean="0"/>
              <a:t>     Comparing situations where CUSUM takes a long time to detect a 0.5*sigma shift, we can sometimes see another rule will pick up the signal sooner.</a:t>
            </a:r>
            <a:r>
              <a:rPr lang="en-US" dirty="0"/>
              <a:t> </a:t>
            </a:r>
            <a:r>
              <a:rPr lang="en-US" dirty="0" smtClean="0"/>
              <a:t>In the example below, the CUSUM chart picked up the signal at point 154 (Fig. 9). Rule 2 picked the signal up at point 152, and continued to warn at subsequent points. But there were opportunities to pick up the signal even earlier with 10 out of 11 or 9 out of 10 signals, as well as traditional Rule 1 and Rule 5 (Fig. 11).</a:t>
            </a:r>
          </a:p>
          <a:p>
            <a:r>
              <a:rPr lang="en-US" dirty="0"/>
              <a:t> </a:t>
            </a:r>
            <a:r>
              <a:rPr lang="en-US" dirty="0" smtClean="0"/>
              <a:t>    Why are we concerned with picking up the small shift sooner? The problem is that anyone else looking at the data as just the mean of the data, might see that there is a shift of 0.05 in a particular time span (depending on binning and how much of the previous data at the 100 target is included in the calculation of the mean). (Fig. 10). The question would be why was this not detected sooner by the SPC chart?</a:t>
            </a: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a:p>
            <a:r>
              <a:rPr lang="en-US" sz="2400" b="1" dirty="0" smtClean="0"/>
              <a:t>Figure  9: Example CUSUM chart that took a long time to detect a </a:t>
            </a:r>
            <a:r>
              <a:rPr lang="en-US" sz="2400" b="1" dirty="0"/>
              <a:t>0.5* sigma </a:t>
            </a:r>
            <a:r>
              <a:rPr lang="en-US" sz="2400" b="1" dirty="0" smtClean="0"/>
              <a:t>shift.         Figure 10: Underlying mean at 100.5</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sz="2400" b="1" dirty="0" smtClean="0"/>
          </a:p>
          <a:p>
            <a:endParaRPr lang="en-US" sz="2400" b="1" dirty="0"/>
          </a:p>
          <a:p>
            <a:r>
              <a:rPr lang="en-US" sz="2400" b="1" dirty="0" smtClean="0"/>
              <a:t>Figure 11: One of the simulated examples showing Rules 1, 5, 10 out of 11, and 9 out of 10 might have detected the signal. Note that Rule 2 also triggered at points 152, 153, 154.</a:t>
            </a:r>
          </a:p>
        </p:txBody>
      </p:sp>
      <p:sp>
        <p:nvSpPr>
          <p:cNvPr id="21" name="Text Placeholder 1"/>
          <p:cNvSpPr>
            <a:spLocks noGrp="1"/>
          </p:cNvSpPr>
          <p:nvPr>
            <p:ph type="body" sz="quarter" idx="10"/>
          </p:nvPr>
        </p:nvSpPr>
        <p:spPr>
          <a:xfrm>
            <a:off x="920693" y="836615"/>
            <a:ext cx="35251895" cy="1386075"/>
          </a:xfrm>
        </p:spPr>
        <p:txBody>
          <a:bodyPr/>
          <a:lstStyle/>
          <a:p>
            <a:r>
              <a:rPr lang="en-US" b="1" dirty="0"/>
              <a:t>CUSUM Control Chart comparison to “n out of </a:t>
            </a:r>
            <a:r>
              <a:rPr lang="en-US" b="1" dirty="0" err="1" smtClean="0"/>
              <a:t>n+k</a:t>
            </a:r>
            <a:r>
              <a:rPr lang="en-US" b="1" dirty="0" smtClean="0"/>
              <a:t> </a:t>
            </a:r>
            <a:r>
              <a:rPr lang="en-US" b="1" dirty="0"/>
              <a:t>points” as a new user rule option</a:t>
            </a:r>
          </a:p>
        </p:txBody>
      </p:sp>
      <p:sp>
        <p:nvSpPr>
          <p:cNvPr id="22" name="Text Placeholder 2"/>
          <p:cNvSpPr>
            <a:spLocks noGrp="1"/>
          </p:cNvSpPr>
          <p:nvPr>
            <p:ph type="body" sz="quarter" idx="11"/>
          </p:nvPr>
        </p:nvSpPr>
        <p:spPr>
          <a:xfrm>
            <a:off x="5548897" y="2222690"/>
            <a:ext cx="26392606" cy="992272"/>
          </a:xfrm>
        </p:spPr>
        <p:txBody>
          <a:bodyPr/>
          <a:lstStyle/>
          <a:p>
            <a:r>
              <a:rPr lang="en-US" dirty="0" smtClean="0"/>
              <a:t>Dan Sutton</a:t>
            </a:r>
            <a:endParaRPr lang="en-US" dirty="0"/>
          </a:p>
        </p:txBody>
      </p:sp>
      <p:sp>
        <p:nvSpPr>
          <p:cNvPr id="23" name="Text Placeholder 3"/>
          <p:cNvSpPr>
            <a:spLocks noGrp="1"/>
          </p:cNvSpPr>
          <p:nvPr>
            <p:ph type="body" sz="quarter" idx="12"/>
          </p:nvPr>
        </p:nvSpPr>
        <p:spPr>
          <a:xfrm>
            <a:off x="5548897" y="3214962"/>
            <a:ext cx="26392606" cy="992272"/>
          </a:xfrm>
        </p:spPr>
        <p:txBody>
          <a:bodyPr/>
          <a:lstStyle/>
          <a:p>
            <a:r>
              <a:rPr lang="en-US" dirty="0" smtClean="0"/>
              <a:t>Samsung Austin Semiconductor, LLC</a:t>
            </a:r>
            <a:endParaRPr lang="en-US" dirty="0"/>
          </a:p>
        </p:txBody>
      </p:sp>
      <p:sp>
        <p:nvSpPr>
          <p:cNvPr id="24" name="Text Placeholder 4"/>
          <p:cNvSpPr>
            <a:spLocks noGrp="1"/>
          </p:cNvSpPr>
          <p:nvPr>
            <p:ph type="body" sz="quarter" idx="13"/>
          </p:nvPr>
        </p:nvSpPr>
        <p:spPr>
          <a:xfrm>
            <a:off x="19203987" y="5322117"/>
            <a:ext cx="17373600" cy="859098"/>
          </a:xfrm>
          <a:solidFill>
            <a:srgbClr val="0D2557"/>
          </a:solidFill>
        </p:spPr>
        <p:txBody>
          <a:bodyPr/>
          <a:lstStyle/>
          <a:p>
            <a:r>
              <a:rPr lang="en-US" dirty="0" smtClean="0"/>
              <a:t>RESULTS (continued)</a:t>
            </a:r>
            <a:endParaRPr lang="en-US" dirty="0"/>
          </a:p>
        </p:txBody>
      </p:sp>
      <p:sp>
        <p:nvSpPr>
          <p:cNvPr id="25" name="Content Placeholder 5"/>
          <p:cNvSpPr>
            <a:spLocks noGrp="1"/>
          </p:cNvSpPr>
          <p:nvPr>
            <p:ph sz="quarter" idx="14"/>
          </p:nvPr>
        </p:nvSpPr>
        <p:spPr>
          <a:xfrm>
            <a:off x="19184573" y="6367611"/>
            <a:ext cx="17393752" cy="14008606"/>
          </a:xfrm>
        </p:spPr>
        <p:txBody>
          <a:bodyPr/>
          <a:lstStyle/>
          <a:p>
            <a:r>
              <a:rPr lang="en-US" dirty="0" smtClean="0"/>
              <a:t>     Similarly, based on ARL, there should be more cases where CUSUM picks up the signal before Rule2 or 12 out of 13. In Figure 12 below, for another example of simulated data, Rule 6 may have picked up the signal, but might be dismissed for not being persistent enough. In Figure 13 below, the CUSUM detects the shift in the mean, and also continues to warn when the shift is detected (note: the CUSUM summaries only shows when the shift was detected. The JMP user will have to add the rules to flag above and below the limits, unless there is an update to the Save Summaries). </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sz="2400" b="1" dirty="0" smtClean="0"/>
              <a:t>Figure 12: Simulated data with 0.5*sigma shift. Rule 6 may have detected, but not persistent signal</a:t>
            </a: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sz="2400" b="1" dirty="0" smtClean="0"/>
              <a:t>Figure 13: CUSUM detecting the signal and being persistent on the alarm</a:t>
            </a:r>
          </a:p>
        </p:txBody>
      </p:sp>
      <p:pic>
        <p:nvPicPr>
          <p:cNvPr id="3" name="Picture 2"/>
          <p:cNvPicPr>
            <a:picLocks noChangeAspect="1"/>
          </p:cNvPicPr>
          <p:nvPr/>
        </p:nvPicPr>
        <p:blipFill>
          <a:blip r:embed="rId3"/>
          <a:stretch>
            <a:fillRect/>
          </a:stretch>
        </p:blipFill>
        <p:spPr>
          <a:xfrm>
            <a:off x="902014" y="10135018"/>
            <a:ext cx="10923185" cy="3295231"/>
          </a:xfrm>
          <a:prstGeom prst="rect">
            <a:avLst/>
          </a:prstGeom>
        </p:spPr>
      </p:pic>
      <p:pic>
        <p:nvPicPr>
          <p:cNvPr id="9" name="Picture 8"/>
          <p:cNvPicPr>
            <a:picLocks noChangeAspect="1"/>
          </p:cNvPicPr>
          <p:nvPr/>
        </p:nvPicPr>
        <p:blipFill>
          <a:blip r:embed="rId4"/>
          <a:stretch>
            <a:fillRect/>
          </a:stretch>
        </p:blipFill>
        <p:spPr>
          <a:xfrm>
            <a:off x="902014" y="14038734"/>
            <a:ext cx="17248896" cy="4787152"/>
          </a:xfrm>
          <a:prstGeom prst="rect">
            <a:avLst/>
          </a:prstGeom>
        </p:spPr>
      </p:pic>
      <p:pic>
        <p:nvPicPr>
          <p:cNvPr id="10" name="Picture 9"/>
          <p:cNvPicPr>
            <a:picLocks noChangeAspect="1"/>
          </p:cNvPicPr>
          <p:nvPr/>
        </p:nvPicPr>
        <p:blipFill>
          <a:blip r:embed="rId5"/>
          <a:stretch>
            <a:fillRect/>
          </a:stretch>
        </p:blipFill>
        <p:spPr>
          <a:xfrm>
            <a:off x="12001589" y="10436849"/>
            <a:ext cx="6177538" cy="2993400"/>
          </a:xfrm>
          <a:prstGeom prst="rect">
            <a:avLst/>
          </a:prstGeom>
        </p:spPr>
      </p:pic>
      <p:pic>
        <p:nvPicPr>
          <p:cNvPr id="2" name="Picture 1"/>
          <p:cNvPicPr>
            <a:picLocks noChangeAspect="1"/>
          </p:cNvPicPr>
          <p:nvPr/>
        </p:nvPicPr>
        <p:blipFill>
          <a:blip r:embed="rId6"/>
          <a:stretch>
            <a:fillRect/>
          </a:stretch>
        </p:blipFill>
        <p:spPr>
          <a:xfrm>
            <a:off x="19332388" y="9063858"/>
            <a:ext cx="16840200" cy="2971800"/>
          </a:xfrm>
          <a:prstGeom prst="rect">
            <a:avLst/>
          </a:prstGeom>
        </p:spPr>
      </p:pic>
      <p:pic>
        <p:nvPicPr>
          <p:cNvPr id="4" name="Picture 3"/>
          <p:cNvPicPr>
            <a:picLocks noChangeAspect="1"/>
          </p:cNvPicPr>
          <p:nvPr/>
        </p:nvPicPr>
        <p:blipFill>
          <a:blip r:embed="rId7"/>
          <a:stretch>
            <a:fillRect/>
          </a:stretch>
        </p:blipFill>
        <p:spPr>
          <a:xfrm>
            <a:off x="19307175" y="12858002"/>
            <a:ext cx="16811625" cy="3190875"/>
          </a:xfrm>
          <a:prstGeom prst="rect">
            <a:avLst/>
          </a:prstGeom>
        </p:spPr>
      </p:pic>
      <p:sp>
        <p:nvSpPr>
          <p:cNvPr id="7" name="Text Placeholder 6"/>
          <p:cNvSpPr>
            <a:spLocks noGrp="1"/>
          </p:cNvSpPr>
          <p:nvPr>
            <p:ph type="body" sz="quarter" idx="23"/>
          </p:nvPr>
        </p:nvSpPr>
        <p:spPr/>
        <p:txBody>
          <a:bodyPr/>
          <a:lstStyle/>
          <a:p>
            <a:endParaRPr lang="en-US"/>
          </a:p>
        </p:txBody>
      </p:sp>
      <p:sp>
        <p:nvSpPr>
          <p:cNvPr id="11" name="Text Placeholder 10"/>
          <p:cNvSpPr>
            <a:spLocks noGrp="1"/>
          </p:cNvSpPr>
          <p:nvPr>
            <p:ph type="body" sz="quarter" idx="23"/>
          </p:nvPr>
        </p:nvSpPr>
        <p:spPr/>
        <p:txBody>
          <a:bodyPr/>
          <a:lstStyle/>
          <a:p>
            <a:r>
              <a:rPr lang="en-US" dirty="0" smtClean="0"/>
              <a:t>RESULTS (continued)</a:t>
            </a:r>
            <a:endParaRPr lang="en-US" dirty="0"/>
          </a:p>
        </p:txBody>
      </p:sp>
      <p:pic>
        <p:nvPicPr>
          <p:cNvPr id="16" name="Picture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941502" y="3176682"/>
            <a:ext cx="4923617" cy="1260446"/>
          </a:xfrm>
          <a:prstGeom prst="rect">
            <a:avLst/>
          </a:prstGeom>
        </p:spPr>
      </p:pic>
      <p:sp>
        <p:nvSpPr>
          <p:cNvPr id="26" name="Rounded Rectangle 25"/>
          <p:cNvSpPr/>
          <p:nvPr/>
        </p:nvSpPr>
        <p:spPr>
          <a:xfrm>
            <a:off x="6451956" y="15026707"/>
            <a:ext cx="911011" cy="1351012"/>
          </a:xfrm>
          <a:prstGeom prst="roundRect">
            <a:avLst/>
          </a:prstGeom>
          <a:noFill/>
          <a:ln w="19050">
            <a:solidFill>
              <a:srgbClr val="0000FF"/>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Rounded Rectangle 26"/>
          <p:cNvSpPr/>
          <p:nvPr/>
        </p:nvSpPr>
        <p:spPr>
          <a:xfrm>
            <a:off x="8674768" y="15134481"/>
            <a:ext cx="851694" cy="780471"/>
          </a:xfrm>
          <a:prstGeom prst="roundRect">
            <a:avLst/>
          </a:prstGeom>
          <a:noFill/>
          <a:ln w="19050">
            <a:solidFill>
              <a:srgbClr val="0000FF"/>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p:cNvSpPr txBox="1"/>
          <p:nvPr/>
        </p:nvSpPr>
        <p:spPr>
          <a:xfrm>
            <a:off x="8771021" y="16261767"/>
            <a:ext cx="1455821" cy="369332"/>
          </a:xfrm>
          <a:prstGeom prst="rect">
            <a:avLst/>
          </a:prstGeom>
          <a:noFill/>
        </p:spPr>
        <p:txBody>
          <a:bodyPr wrap="square" rtlCol="0">
            <a:spAutoFit/>
          </a:bodyPr>
          <a:lstStyle/>
          <a:p>
            <a:r>
              <a:rPr lang="en-US" sz="1800" b="1" dirty="0" smtClean="0">
                <a:solidFill>
                  <a:srgbClr val="0000FF"/>
                </a:solidFill>
              </a:rPr>
              <a:t>9 out of 10</a:t>
            </a:r>
            <a:endParaRPr lang="en-US" sz="1800" b="1" dirty="0">
              <a:solidFill>
                <a:srgbClr val="0000FF"/>
              </a:solidFill>
            </a:endParaRPr>
          </a:p>
        </p:txBody>
      </p:sp>
      <p:sp>
        <p:nvSpPr>
          <p:cNvPr id="29" name="TextBox 28"/>
          <p:cNvSpPr txBox="1"/>
          <p:nvPr/>
        </p:nvSpPr>
        <p:spPr>
          <a:xfrm>
            <a:off x="6129539" y="16487925"/>
            <a:ext cx="1455821" cy="369332"/>
          </a:xfrm>
          <a:prstGeom prst="rect">
            <a:avLst/>
          </a:prstGeom>
          <a:noFill/>
        </p:spPr>
        <p:txBody>
          <a:bodyPr wrap="square" rtlCol="0">
            <a:spAutoFit/>
          </a:bodyPr>
          <a:lstStyle/>
          <a:p>
            <a:r>
              <a:rPr lang="en-US" sz="1800" b="1" dirty="0" smtClean="0">
                <a:solidFill>
                  <a:srgbClr val="0000FF"/>
                </a:solidFill>
              </a:rPr>
              <a:t>9 out of 10</a:t>
            </a:r>
            <a:endParaRPr lang="en-US" sz="1800" b="1" dirty="0">
              <a:solidFill>
                <a:srgbClr val="0000FF"/>
              </a:solidFill>
            </a:endParaRPr>
          </a:p>
        </p:txBody>
      </p:sp>
      <p:pic>
        <p:nvPicPr>
          <p:cNvPr id="30" name="Picture 29"/>
          <p:cNvPicPr>
            <a:picLocks noChangeAspect="1"/>
          </p:cNvPicPr>
          <p:nvPr/>
        </p:nvPicPr>
        <p:blipFill>
          <a:blip r:embed="rId9"/>
          <a:stretch>
            <a:fillRect/>
          </a:stretch>
        </p:blipFill>
        <p:spPr>
          <a:xfrm>
            <a:off x="19332388" y="16766780"/>
            <a:ext cx="3141257" cy="3753432"/>
          </a:xfrm>
          <a:prstGeom prst="rect">
            <a:avLst/>
          </a:prstGeom>
        </p:spPr>
      </p:pic>
      <p:sp>
        <p:nvSpPr>
          <p:cNvPr id="8" name="TextBox 7"/>
          <p:cNvSpPr txBox="1"/>
          <p:nvPr/>
        </p:nvSpPr>
        <p:spPr>
          <a:xfrm>
            <a:off x="22621460" y="18643496"/>
            <a:ext cx="12774706" cy="1384995"/>
          </a:xfrm>
          <a:prstGeom prst="rect">
            <a:avLst/>
          </a:prstGeom>
          <a:noFill/>
        </p:spPr>
        <p:txBody>
          <a:bodyPr wrap="square" rtlCol="0">
            <a:spAutoFit/>
          </a:bodyPr>
          <a:lstStyle/>
          <a:p>
            <a:r>
              <a:rPr lang="en-US" sz="2800" dirty="0" smtClean="0"/>
              <a:t>Request for CUSUM &gt; Save Summaries that an additional column be added that shows persistent signals (as highlighted in yellow). Otherwise, JMP user has to create their own column based on LCL and UCL.</a:t>
            </a:r>
            <a:endParaRPr lang="en-US" sz="2800" dirty="0"/>
          </a:p>
        </p:txBody>
      </p:sp>
      <p:sp>
        <p:nvSpPr>
          <p:cNvPr id="12" name="TextBox 11"/>
          <p:cNvSpPr txBox="1"/>
          <p:nvPr/>
        </p:nvSpPr>
        <p:spPr>
          <a:xfrm>
            <a:off x="6125837" y="10604070"/>
            <a:ext cx="2474259" cy="523220"/>
          </a:xfrm>
          <a:prstGeom prst="rect">
            <a:avLst/>
          </a:prstGeom>
          <a:noFill/>
        </p:spPr>
        <p:txBody>
          <a:bodyPr wrap="square" rtlCol="0">
            <a:spAutoFit/>
          </a:bodyPr>
          <a:lstStyle/>
          <a:p>
            <a:r>
              <a:rPr lang="en-US" sz="2800" b="1" dirty="0">
                <a:solidFill>
                  <a:srgbClr val="0000FF"/>
                </a:solidFill>
              </a:rPr>
              <a:t>s</a:t>
            </a:r>
            <a:r>
              <a:rPr lang="en-US" sz="2800" b="1" dirty="0" smtClean="0">
                <a:solidFill>
                  <a:srgbClr val="0000FF"/>
                </a:solidFill>
              </a:rPr>
              <a:t>imulated data</a:t>
            </a:r>
            <a:endParaRPr lang="en-US" sz="2800" b="1" dirty="0">
              <a:solidFill>
                <a:srgbClr val="0000FF"/>
              </a:solidFill>
            </a:endParaRPr>
          </a:p>
        </p:txBody>
      </p:sp>
      <p:sp>
        <p:nvSpPr>
          <p:cNvPr id="31" name="TextBox 30"/>
          <p:cNvSpPr txBox="1"/>
          <p:nvPr/>
        </p:nvSpPr>
        <p:spPr>
          <a:xfrm>
            <a:off x="22314318" y="9089587"/>
            <a:ext cx="2474259" cy="523220"/>
          </a:xfrm>
          <a:prstGeom prst="rect">
            <a:avLst/>
          </a:prstGeom>
          <a:noFill/>
        </p:spPr>
        <p:txBody>
          <a:bodyPr wrap="square" rtlCol="0">
            <a:spAutoFit/>
          </a:bodyPr>
          <a:lstStyle/>
          <a:p>
            <a:r>
              <a:rPr lang="en-US" sz="2800" b="1" dirty="0">
                <a:solidFill>
                  <a:srgbClr val="0000FF"/>
                </a:solidFill>
              </a:rPr>
              <a:t>s</a:t>
            </a:r>
            <a:r>
              <a:rPr lang="en-US" sz="2800" b="1" dirty="0" smtClean="0">
                <a:solidFill>
                  <a:srgbClr val="0000FF"/>
                </a:solidFill>
              </a:rPr>
              <a:t>imulated data</a:t>
            </a:r>
            <a:endParaRPr lang="en-US" sz="2800" b="1" dirty="0">
              <a:solidFill>
                <a:srgbClr val="0000FF"/>
              </a:solidFill>
            </a:endParaRPr>
          </a:p>
        </p:txBody>
      </p:sp>
      <p:sp>
        <p:nvSpPr>
          <p:cNvPr id="32" name="TextBox 31"/>
          <p:cNvSpPr txBox="1"/>
          <p:nvPr/>
        </p:nvSpPr>
        <p:spPr>
          <a:xfrm>
            <a:off x="22596603" y="13039718"/>
            <a:ext cx="2474259" cy="523220"/>
          </a:xfrm>
          <a:prstGeom prst="rect">
            <a:avLst/>
          </a:prstGeom>
          <a:noFill/>
        </p:spPr>
        <p:txBody>
          <a:bodyPr wrap="square" rtlCol="0">
            <a:spAutoFit/>
          </a:bodyPr>
          <a:lstStyle/>
          <a:p>
            <a:r>
              <a:rPr lang="en-US" sz="2800" b="1" dirty="0">
                <a:solidFill>
                  <a:srgbClr val="0000FF"/>
                </a:solidFill>
              </a:rPr>
              <a:t>s</a:t>
            </a:r>
            <a:r>
              <a:rPr lang="en-US" sz="2800" b="1" dirty="0" smtClean="0">
                <a:solidFill>
                  <a:srgbClr val="0000FF"/>
                </a:solidFill>
              </a:rPr>
              <a:t>imulated data</a:t>
            </a:r>
            <a:endParaRPr lang="en-US" sz="2800" b="1" dirty="0">
              <a:solidFill>
                <a:srgbClr val="0000FF"/>
              </a:solidFill>
            </a:endParaRPr>
          </a:p>
        </p:txBody>
      </p:sp>
      <p:sp>
        <p:nvSpPr>
          <p:cNvPr id="33" name="TextBox 32"/>
          <p:cNvSpPr txBox="1"/>
          <p:nvPr/>
        </p:nvSpPr>
        <p:spPr>
          <a:xfrm>
            <a:off x="2862684" y="14107538"/>
            <a:ext cx="2474259" cy="523220"/>
          </a:xfrm>
          <a:prstGeom prst="rect">
            <a:avLst/>
          </a:prstGeom>
          <a:noFill/>
        </p:spPr>
        <p:txBody>
          <a:bodyPr wrap="square" rtlCol="0">
            <a:spAutoFit/>
          </a:bodyPr>
          <a:lstStyle/>
          <a:p>
            <a:r>
              <a:rPr lang="en-US" sz="2800" b="1" dirty="0">
                <a:solidFill>
                  <a:srgbClr val="0000FF"/>
                </a:solidFill>
              </a:rPr>
              <a:t>s</a:t>
            </a:r>
            <a:r>
              <a:rPr lang="en-US" sz="2800" b="1" dirty="0" smtClean="0">
                <a:solidFill>
                  <a:srgbClr val="0000FF"/>
                </a:solidFill>
              </a:rPr>
              <a:t>imulated data</a:t>
            </a:r>
            <a:endParaRPr lang="en-US" sz="2800" b="1" dirty="0">
              <a:solidFill>
                <a:srgbClr val="0000FF"/>
              </a:solidFill>
            </a:endParaRPr>
          </a:p>
        </p:txBody>
      </p:sp>
    </p:spTree>
    <p:extLst>
      <p:ext uri="{BB962C8B-B14F-4D97-AF65-F5344CB8AC3E}">
        <p14:creationId xmlns:p14="http://schemas.microsoft.com/office/powerpoint/2010/main" val="383478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solidFill>
            <a:srgbClr val="0D2557"/>
          </a:solidFill>
        </p:spPr>
        <p:txBody>
          <a:bodyPr/>
          <a:lstStyle/>
          <a:p>
            <a:r>
              <a:rPr lang="en-US" dirty="0" smtClean="0"/>
              <a:t>RESULTS (continued)</a:t>
            </a:r>
            <a:endParaRPr lang="en-US" dirty="0"/>
          </a:p>
        </p:txBody>
      </p:sp>
      <p:sp>
        <p:nvSpPr>
          <p:cNvPr id="6" name="Content Placeholder 5"/>
          <p:cNvSpPr>
            <a:spLocks noGrp="1"/>
          </p:cNvSpPr>
          <p:nvPr>
            <p:ph sz="quarter" idx="14"/>
          </p:nvPr>
        </p:nvSpPr>
        <p:spPr>
          <a:xfrm>
            <a:off x="920693" y="6537206"/>
            <a:ext cx="17373600" cy="13929217"/>
          </a:xfrm>
        </p:spPr>
        <p:txBody>
          <a:bodyPr/>
          <a:lstStyle/>
          <a:p>
            <a:r>
              <a:rPr lang="en-US" sz="3200" b="1" dirty="0" smtClean="0"/>
              <a:t>Detection of Small Signals of Length 3 to 9 points:</a:t>
            </a:r>
          </a:p>
          <a:p>
            <a:endParaRPr lang="en-US" dirty="0"/>
          </a:p>
          <a:p>
            <a:r>
              <a:rPr lang="en-US" dirty="0"/>
              <a:t> </a:t>
            </a:r>
            <a:r>
              <a:rPr lang="en-US" dirty="0" smtClean="0"/>
              <a:t>    Now let us assume that we need to pick up a smaller signal. One example would be adding a small shift of 3 points or more, up to 9 points, of various multiples of sigma. In this scenario, we might have an intermittent assignable cause, such as a sticking valve or other temporary perturbation of the normal process. Side by side comparisons were made of the Rules 1, 2, 5, 6 compared to CUSUM and to the Rule 12of13. In a control chart of 10000 data points, 100 signals were added, and the number detected was tabulated </a:t>
            </a:r>
          </a:p>
          <a:p>
            <a:r>
              <a:rPr lang="en-US" dirty="0" smtClean="0"/>
              <a:t>     For example, if a 7 point signal of 0.5*sigma was introduced periodically, not every signal might be detected. In Figure 14 we see an example where 2 signals are not detected by Rules 1, 2, 5, 6, but one signal is. The user may still fail to see the underlying problem. For the same example, CUSUM detects the middle shift (Figure 15), but also illustrates picking up a false signal prior to it. Finally for this example, the middle shift was also detected by 12 out of 13 rule (Figure 16).</a:t>
            </a: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sz="2400" b="1" dirty="0" smtClean="0"/>
              <a:t>Figure 14: Simulated data with mean=100, sigma=0.1, but 3 signals of 7 points shifted by 0.5*sigma or 0.05.</a:t>
            </a:r>
            <a:endParaRPr lang="en-US" sz="2400" b="1" dirty="0"/>
          </a:p>
          <a:p>
            <a:endParaRPr lang="en-US" dirty="0" smtClean="0"/>
          </a:p>
          <a:p>
            <a:endParaRPr lang="en-US" dirty="0"/>
          </a:p>
          <a:p>
            <a:endParaRPr lang="en-US" dirty="0" smtClean="0"/>
          </a:p>
          <a:p>
            <a:endParaRPr lang="en-US" dirty="0"/>
          </a:p>
          <a:p>
            <a:endParaRPr lang="en-US" dirty="0" smtClean="0"/>
          </a:p>
        </p:txBody>
      </p:sp>
      <p:sp>
        <p:nvSpPr>
          <p:cNvPr id="21" name="Text Placeholder 1"/>
          <p:cNvSpPr>
            <a:spLocks noGrp="1"/>
          </p:cNvSpPr>
          <p:nvPr>
            <p:ph type="body" sz="quarter" idx="10"/>
          </p:nvPr>
        </p:nvSpPr>
        <p:spPr>
          <a:xfrm>
            <a:off x="920693" y="836615"/>
            <a:ext cx="35251895" cy="1386075"/>
          </a:xfrm>
        </p:spPr>
        <p:txBody>
          <a:bodyPr/>
          <a:lstStyle/>
          <a:p>
            <a:r>
              <a:rPr lang="en-US" b="1" dirty="0"/>
              <a:t>CUSUM Control Chart comparison to “n out of </a:t>
            </a:r>
            <a:r>
              <a:rPr lang="en-US" b="1" dirty="0" err="1" smtClean="0"/>
              <a:t>n+k</a:t>
            </a:r>
            <a:r>
              <a:rPr lang="en-US" b="1" dirty="0" smtClean="0"/>
              <a:t> </a:t>
            </a:r>
            <a:r>
              <a:rPr lang="en-US" b="1" dirty="0"/>
              <a:t>points” as a new user rule option</a:t>
            </a:r>
          </a:p>
        </p:txBody>
      </p:sp>
      <p:sp>
        <p:nvSpPr>
          <p:cNvPr id="22" name="Text Placeholder 2"/>
          <p:cNvSpPr>
            <a:spLocks noGrp="1"/>
          </p:cNvSpPr>
          <p:nvPr>
            <p:ph type="body" sz="quarter" idx="11"/>
          </p:nvPr>
        </p:nvSpPr>
        <p:spPr>
          <a:xfrm>
            <a:off x="5548897" y="2222690"/>
            <a:ext cx="26392606" cy="992272"/>
          </a:xfrm>
        </p:spPr>
        <p:txBody>
          <a:bodyPr/>
          <a:lstStyle/>
          <a:p>
            <a:r>
              <a:rPr lang="en-US" dirty="0" smtClean="0"/>
              <a:t>Dan Sutton</a:t>
            </a:r>
            <a:endParaRPr lang="en-US" dirty="0"/>
          </a:p>
        </p:txBody>
      </p:sp>
      <p:sp>
        <p:nvSpPr>
          <p:cNvPr id="23" name="Text Placeholder 3"/>
          <p:cNvSpPr>
            <a:spLocks noGrp="1"/>
          </p:cNvSpPr>
          <p:nvPr>
            <p:ph type="body" sz="quarter" idx="12"/>
          </p:nvPr>
        </p:nvSpPr>
        <p:spPr>
          <a:xfrm>
            <a:off x="5548897" y="3214962"/>
            <a:ext cx="26392606" cy="992272"/>
          </a:xfrm>
        </p:spPr>
        <p:txBody>
          <a:bodyPr/>
          <a:lstStyle/>
          <a:p>
            <a:r>
              <a:rPr lang="en-US" dirty="0" smtClean="0"/>
              <a:t>Samsung Austin Semiconductor, LLC</a:t>
            </a:r>
            <a:endParaRPr lang="en-US" dirty="0"/>
          </a:p>
        </p:txBody>
      </p:sp>
      <p:sp>
        <p:nvSpPr>
          <p:cNvPr id="24" name="Text Placeholder 4"/>
          <p:cNvSpPr>
            <a:spLocks noGrp="1"/>
          </p:cNvSpPr>
          <p:nvPr>
            <p:ph type="body" sz="quarter" idx="13"/>
          </p:nvPr>
        </p:nvSpPr>
        <p:spPr>
          <a:xfrm>
            <a:off x="19203987" y="5322117"/>
            <a:ext cx="17373600" cy="859098"/>
          </a:xfrm>
          <a:solidFill>
            <a:srgbClr val="0D2557"/>
          </a:solidFill>
        </p:spPr>
        <p:txBody>
          <a:bodyPr/>
          <a:lstStyle/>
          <a:p>
            <a:r>
              <a:rPr lang="en-US" dirty="0" smtClean="0"/>
              <a:t>RESULTS (continued)</a:t>
            </a:r>
            <a:endParaRPr lang="en-US" dirty="0"/>
          </a:p>
        </p:txBody>
      </p:sp>
      <p:sp>
        <p:nvSpPr>
          <p:cNvPr id="7" name="Text Placeholder 6"/>
          <p:cNvSpPr>
            <a:spLocks noGrp="1"/>
          </p:cNvSpPr>
          <p:nvPr>
            <p:ph type="body" sz="quarter" idx="23"/>
          </p:nvPr>
        </p:nvSpPr>
        <p:spPr/>
        <p:txBody>
          <a:bodyPr/>
          <a:lstStyle/>
          <a:p>
            <a:endParaRPr lang="en-US"/>
          </a:p>
        </p:txBody>
      </p:sp>
      <p:sp>
        <p:nvSpPr>
          <p:cNvPr id="11" name="Text Placeholder 10"/>
          <p:cNvSpPr>
            <a:spLocks noGrp="1"/>
          </p:cNvSpPr>
          <p:nvPr>
            <p:ph type="body" sz="quarter" idx="23"/>
          </p:nvPr>
        </p:nvSpPr>
        <p:spPr/>
        <p:txBody>
          <a:bodyPr/>
          <a:lstStyle/>
          <a:p>
            <a:r>
              <a:rPr lang="en-US" dirty="0" smtClean="0"/>
              <a:t>RESULTS (continued)</a:t>
            </a:r>
            <a:endParaRPr lang="en-US" dirty="0"/>
          </a:p>
        </p:txBody>
      </p:sp>
      <p:pic>
        <p:nvPicPr>
          <p:cNvPr id="26" name="Picture 25"/>
          <p:cNvPicPr>
            <a:picLocks noChangeAspect="1"/>
          </p:cNvPicPr>
          <p:nvPr/>
        </p:nvPicPr>
        <p:blipFill>
          <a:blip r:embed="rId3"/>
          <a:stretch>
            <a:fillRect/>
          </a:stretch>
        </p:blipFill>
        <p:spPr>
          <a:xfrm>
            <a:off x="920693" y="12509405"/>
            <a:ext cx="17306925" cy="6124575"/>
          </a:xfrm>
          <a:prstGeom prst="rect">
            <a:avLst/>
          </a:prstGeom>
        </p:spPr>
      </p:pic>
      <p:pic>
        <p:nvPicPr>
          <p:cNvPr id="27" name="Picture 26"/>
          <p:cNvPicPr>
            <a:picLocks noChangeAspect="1"/>
          </p:cNvPicPr>
          <p:nvPr/>
        </p:nvPicPr>
        <p:blipFill>
          <a:blip r:embed="rId4"/>
          <a:stretch>
            <a:fillRect/>
          </a:stretch>
        </p:blipFill>
        <p:spPr>
          <a:xfrm>
            <a:off x="19384962" y="6617889"/>
            <a:ext cx="17011650" cy="7086600"/>
          </a:xfrm>
          <a:prstGeom prst="rect">
            <a:avLst/>
          </a:prstGeom>
        </p:spPr>
      </p:pic>
      <p:pic>
        <p:nvPicPr>
          <p:cNvPr id="30" name="Picture 29"/>
          <p:cNvPicPr>
            <a:picLocks noChangeAspect="1"/>
          </p:cNvPicPr>
          <p:nvPr/>
        </p:nvPicPr>
        <p:blipFill>
          <a:blip r:embed="rId5"/>
          <a:stretch>
            <a:fillRect/>
          </a:stretch>
        </p:blipFill>
        <p:spPr>
          <a:xfrm>
            <a:off x="19232562" y="14417768"/>
            <a:ext cx="17316450" cy="4943475"/>
          </a:xfrm>
          <a:prstGeom prst="rect">
            <a:avLst/>
          </a:prstGeom>
        </p:spPr>
      </p:pic>
      <p:sp>
        <p:nvSpPr>
          <p:cNvPr id="31" name="Rounded Rectangle 30"/>
          <p:cNvSpPr/>
          <p:nvPr/>
        </p:nvSpPr>
        <p:spPr>
          <a:xfrm>
            <a:off x="27890787" y="14980024"/>
            <a:ext cx="1262437" cy="2267765"/>
          </a:xfrm>
          <a:prstGeom prst="roundRect">
            <a:avLst/>
          </a:prstGeom>
          <a:noFill/>
          <a:ln w="1905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941502" y="3176682"/>
            <a:ext cx="4923617" cy="1260446"/>
          </a:xfrm>
          <a:prstGeom prst="rect">
            <a:avLst/>
          </a:prstGeom>
        </p:spPr>
      </p:pic>
      <p:sp>
        <p:nvSpPr>
          <p:cNvPr id="2" name="TextBox 1"/>
          <p:cNvSpPr txBox="1"/>
          <p:nvPr/>
        </p:nvSpPr>
        <p:spPr>
          <a:xfrm>
            <a:off x="19384962" y="13733286"/>
            <a:ext cx="13264497" cy="461665"/>
          </a:xfrm>
          <a:prstGeom prst="rect">
            <a:avLst/>
          </a:prstGeom>
          <a:noFill/>
        </p:spPr>
        <p:txBody>
          <a:bodyPr wrap="square" rtlCol="0">
            <a:spAutoFit/>
          </a:bodyPr>
          <a:lstStyle/>
          <a:p>
            <a:r>
              <a:rPr lang="en-US" sz="2400" b="1" dirty="0" smtClean="0"/>
              <a:t>Figure 15: Same data as in Figure 14. CUSUM detects the middle signal, but also has one false positive</a:t>
            </a:r>
            <a:endParaRPr lang="en-US" sz="2400" b="1" dirty="0"/>
          </a:p>
        </p:txBody>
      </p:sp>
      <p:sp>
        <p:nvSpPr>
          <p:cNvPr id="16" name="TextBox 15"/>
          <p:cNvSpPr txBox="1"/>
          <p:nvPr/>
        </p:nvSpPr>
        <p:spPr>
          <a:xfrm>
            <a:off x="19384961" y="19374106"/>
            <a:ext cx="14447839" cy="461665"/>
          </a:xfrm>
          <a:prstGeom prst="rect">
            <a:avLst/>
          </a:prstGeom>
          <a:noFill/>
        </p:spPr>
        <p:txBody>
          <a:bodyPr wrap="square" rtlCol="0">
            <a:spAutoFit/>
          </a:bodyPr>
          <a:lstStyle/>
          <a:p>
            <a:r>
              <a:rPr lang="en-US" sz="2400" b="1" dirty="0" smtClean="0"/>
              <a:t>Figure 16: Same data as in Figure 14. Rule 12 of 13 detects the middle signal same as CUSUM</a:t>
            </a:r>
            <a:endParaRPr lang="en-US" sz="2400" b="1" dirty="0"/>
          </a:p>
        </p:txBody>
      </p:sp>
      <p:sp>
        <p:nvSpPr>
          <p:cNvPr id="17" name="TextBox 16"/>
          <p:cNvSpPr txBox="1"/>
          <p:nvPr/>
        </p:nvSpPr>
        <p:spPr>
          <a:xfrm>
            <a:off x="2037931" y="13147500"/>
            <a:ext cx="2474259" cy="523220"/>
          </a:xfrm>
          <a:prstGeom prst="rect">
            <a:avLst/>
          </a:prstGeom>
          <a:noFill/>
        </p:spPr>
        <p:txBody>
          <a:bodyPr wrap="square" rtlCol="0">
            <a:spAutoFit/>
          </a:bodyPr>
          <a:lstStyle/>
          <a:p>
            <a:r>
              <a:rPr lang="en-US" sz="2800" b="1" dirty="0">
                <a:solidFill>
                  <a:srgbClr val="0000FF"/>
                </a:solidFill>
              </a:rPr>
              <a:t>s</a:t>
            </a:r>
            <a:r>
              <a:rPr lang="en-US" sz="2800" b="1" dirty="0" smtClean="0">
                <a:solidFill>
                  <a:srgbClr val="0000FF"/>
                </a:solidFill>
              </a:rPr>
              <a:t>imulated data</a:t>
            </a:r>
            <a:endParaRPr lang="en-US" sz="2800" b="1" dirty="0">
              <a:solidFill>
                <a:srgbClr val="0000FF"/>
              </a:solidFill>
            </a:endParaRPr>
          </a:p>
        </p:txBody>
      </p:sp>
      <p:sp>
        <p:nvSpPr>
          <p:cNvPr id="18" name="TextBox 17"/>
          <p:cNvSpPr txBox="1"/>
          <p:nvPr/>
        </p:nvSpPr>
        <p:spPr>
          <a:xfrm>
            <a:off x="22127837" y="7540680"/>
            <a:ext cx="2474259" cy="523220"/>
          </a:xfrm>
          <a:prstGeom prst="rect">
            <a:avLst/>
          </a:prstGeom>
          <a:noFill/>
        </p:spPr>
        <p:txBody>
          <a:bodyPr wrap="square" rtlCol="0">
            <a:spAutoFit/>
          </a:bodyPr>
          <a:lstStyle/>
          <a:p>
            <a:r>
              <a:rPr lang="en-US" sz="2800" b="1" dirty="0">
                <a:solidFill>
                  <a:srgbClr val="0000FF"/>
                </a:solidFill>
              </a:rPr>
              <a:t>s</a:t>
            </a:r>
            <a:r>
              <a:rPr lang="en-US" sz="2800" b="1" dirty="0" smtClean="0">
                <a:solidFill>
                  <a:srgbClr val="0000FF"/>
                </a:solidFill>
              </a:rPr>
              <a:t>imulated data</a:t>
            </a:r>
            <a:endParaRPr lang="en-US" sz="2800" b="1" dirty="0">
              <a:solidFill>
                <a:srgbClr val="0000FF"/>
              </a:solidFill>
            </a:endParaRPr>
          </a:p>
        </p:txBody>
      </p:sp>
      <p:sp>
        <p:nvSpPr>
          <p:cNvPr id="19" name="TextBox 18"/>
          <p:cNvSpPr txBox="1"/>
          <p:nvPr/>
        </p:nvSpPr>
        <p:spPr>
          <a:xfrm>
            <a:off x="20164566" y="14718414"/>
            <a:ext cx="2474259" cy="523220"/>
          </a:xfrm>
          <a:prstGeom prst="rect">
            <a:avLst/>
          </a:prstGeom>
          <a:noFill/>
        </p:spPr>
        <p:txBody>
          <a:bodyPr wrap="square" rtlCol="0">
            <a:spAutoFit/>
          </a:bodyPr>
          <a:lstStyle/>
          <a:p>
            <a:r>
              <a:rPr lang="en-US" sz="2800" b="1" dirty="0">
                <a:solidFill>
                  <a:srgbClr val="0000FF"/>
                </a:solidFill>
              </a:rPr>
              <a:t>s</a:t>
            </a:r>
            <a:r>
              <a:rPr lang="en-US" sz="2800" b="1" dirty="0" smtClean="0">
                <a:solidFill>
                  <a:srgbClr val="0000FF"/>
                </a:solidFill>
              </a:rPr>
              <a:t>imulated data</a:t>
            </a:r>
            <a:endParaRPr lang="en-US" sz="2800" b="1" dirty="0">
              <a:solidFill>
                <a:srgbClr val="0000FF"/>
              </a:solidFill>
            </a:endParaRPr>
          </a:p>
        </p:txBody>
      </p:sp>
    </p:spTree>
    <p:extLst>
      <p:ext uri="{BB962C8B-B14F-4D97-AF65-F5344CB8AC3E}">
        <p14:creationId xmlns:p14="http://schemas.microsoft.com/office/powerpoint/2010/main" val="20422314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solidFill>
            <a:srgbClr val="0D2557"/>
          </a:solidFill>
        </p:spPr>
        <p:txBody>
          <a:bodyPr/>
          <a:lstStyle/>
          <a:p>
            <a:r>
              <a:rPr lang="en-US" dirty="0" smtClean="0"/>
              <a:t>RESULTS (continued)</a:t>
            </a:r>
            <a:endParaRPr lang="en-US" dirty="0"/>
          </a:p>
        </p:txBody>
      </p:sp>
      <p:sp>
        <p:nvSpPr>
          <p:cNvPr id="6" name="Content Placeholder 5"/>
          <p:cNvSpPr>
            <a:spLocks noGrp="1"/>
          </p:cNvSpPr>
          <p:nvPr>
            <p:ph sz="quarter" idx="14"/>
          </p:nvPr>
        </p:nvSpPr>
        <p:spPr>
          <a:xfrm>
            <a:off x="920693" y="6466029"/>
            <a:ext cx="17373600" cy="14398896"/>
          </a:xfrm>
        </p:spPr>
        <p:txBody>
          <a:bodyPr/>
          <a:lstStyle/>
          <a:p>
            <a:r>
              <a:rPr lang="en-US" sz="3200" dirty="0" smtClean="0"/>
              <a:t> </a:t>
            </a:r>
            <a:r>
              <a:rPr lang="en-US" sz="3200" b="1" dirty="0"/>
              <a:t>Detection of Small Signals of Length 3 to 9 points</a:t>
            </a:r>
            <a:r>
              <a:rPr lang="en-US" sz="3200" b="1" dirty="0" smtClean="0"/>
              <a:t>:</a:t>
            </a:r>
            <a:endParaRPr lang="en-US" sz="3200" dirty="0" smtClean="0"/>
          </a:p>
          <a:p>
            <a:endParaRPr lang="en-US" dirty="0"/>
          </a:p>
          <a:p>
            <a:r>
              <a:rPr lang="en-US" dirty="0"/>
              <a:t> </a:t>
            </a:r>
            <a:r>
              <a:rPr lang="en-US" dirty="0" smtClean="0"/>
              <a:t>    Side by side comparisons were made of using Rules 1, 2, 5, 6 together, compared to CUSUM, and compared to the Rule 12of13. In a control chart of 10000 data points, 100 signals were added, and the number detected was tabulated, over a replication of 100 simulations.  The percentage of signals detected are shown below in Table 5 and Figure 17. The use of all 4 rules 1,2,5,6 can pick up more of these signals from the underlying noise than CUSUM. For longer durations of the signal, alternate rules such as 12 of 13 can pick up this signal.</a:t>
            </a:r>
          </a:p>
          <a:p>
            <a:endParaRPr lang="en-US" dirty="0"/>
          </a:p>
          <a:p>
            <a:r>
              <a:rPr lang="en-US" dirty="0" smtClean="0"/>
              <a:t>Rules 1,2,5,6</a:t>
            </a:r>
          </a:p>
          <a:p>
            <a:endParaRPr lang="en-US" dirty="0"/>
          </a:p>
          <a:p>
            <a:endParaRPr lang="en-US" dirty="0" smtClean="0"/>
          </a:p>
          <a:p>
            <a:endParaRPr lang="en-US" dirty="0"/>
          </a:p>
          <a:p>
            <a:endParaRPr lang="en-US" dirty="0" smtClean="0"/>
          </a:p>
          <a:p>
            <a:endParaRPr lang="en-US" dirty="0"/>
          </a:p>
          <a:p>
            <a:r>
              <a:rPr lang="en-US" dirty="0" smtClean="0"/>
              <a:t>CUSUM</a:t>
            </a:r>
          </a:p>
          <a:p>
            <a:endParaRPr lang="en-US" dirty="0"/>
          </a:p>
          <a:p>
            <a:endParaRPr lang="en-US" dirty="0" smtClean="0"/>
          </a:p>
          <a:p>
            <a:endParaRPr lang="en-US" dirty="0"/>
          </a:p>
          <a:p>
            <a:endParaRPr lang="en-US" dirty="0" smtClean="0"/>
          </a:p>
          <a:p>
            <a:endParaRPr lang="en-US" dirty="0" smtClean="0"/>
          </a:p>
          <a:p>
            <a:r>
              <a:rPr lang="en-US" dirty="0" smtClean="0"/>
              <a:t>Rule 12 of 13</a:t>
            </a: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
        <p:nvSpPr>
          <p:cNvPr id="21" name="Text Placeholder 1"/>
          <p:cNvSpPr>
            <a:spLocks noGrp="1"/>
          </p:cNvSpPr>
          <p:nvPr>
            <p:ph type="body" sz="quarter" idx="10"/>
          </p:nvPr>
        </p:nvSpPr>
        <p:spPr>
          <a:xfrm>
            <a:off x="920693" y="836615"/>
            <a:ext cx="35251895" cy="1386075"/>
          </a:xfrm>
        </p:spPr>
        <p:txBody>
          <a:bodyPr/>
          <a:lstStyle/>
          <a:p>
            <a:r>
              <a:rPr lang="en-US" b="1" dirty="0"/>
              <a:t>CUSUM Control Chart comparison to “n out of </a:t>
            </a:r>
            <a:r>
              <a:rPr lang="en-US" b="1" dirty="0" err="1" smtClean="0"/>
              <a:t>n+k</a:t>
            </a:r>
            <a:r>
              <a:rPr lang="en-US" b="1" dirty="0" smtClean="0"/>
              <a:t> </a:t>
            </a:r>
            <a:r>
              <a:rPr lang="en-US" b="1" dirty="0"/>
              <a:t>points” as a new user rule option</a:t>
            </a:r>
          </a:p>
        </p:txBody>
      </p:sp>
      <p:sp>
        <p:nvSpPr>
          <p:cNvPr id="22" name="Text Placeholder 2"/>
          <p:cNvSpPr>
            <a:spLocks noGrp="1"/>
          </p:cNvSpPr>
          <p:nvPr>
            <p:ph type="body" sz="quarter" idx="11"/>
          </p:nvPr>
        </p:nvSpPr>
        <p:spPr>
          <a:xfrm>
            <a:off x="5548897" y="2222690"/>
            <a:ext cx="26392606" cy="992272"/>
          </a:xfrm>
        </p:spPr>
        <p:txBody>
          <a:bodyPr/>
          <a:lstStyle/>
          <a:p>
            <a:r>
              <a:rPr lang="en-US" dirty="0" smtClean="0"/>
              <a:t>Dan Sutton</a:t>
            </a:r>
            <a:endParaRPr lang="en-US" dirty="0"/>
          </a:p>
        </p:txBody>
      </p:sp>
      <p:sp>
        <p:nvSpPr>
          <p:cNvPr id="23" name="Text Placeholder 3"/>
          <p:cNvSpPr>
            <a:spLocks noGrp="1"/>
          </p:cNvSpPr>
          <p:nvPr>
            <p:ph type="body" sz="quarter" idx="12"/>
          </p:nvPr>
        </p:nvSpPr>
        <p:spPr>
          <a:xfrm>
            <a:off x="5548897" y="3214962"/>
            <a:ext cx="26392606" cy="992272"/>
          </a:xfrm>
        </p:spPr>
        <p:txBody>
          <a:bodyPr/>
          <a:lstStyle/>
          <a:p>
            <a:r>
              <a:rPr lang="en-US" dirty="0" smtClean="0"/>
              <a:t>Samsung Austin Semiconductor, LLC</a:t>
            </a:r>
            <a:endParaRPr lang="en-US" dirty="0"/>
          </a:p>
        </p:txBody>
      </p:sp>
      <p:sp>
        <p:nvSpPr>
          <p:cNvPr id="24" name="Text Placeholder 4"/>
          <p:cNvSpPr>
            <a:spLocks noGrp="1"/>
          </p:cNvSpPr>
          <p:nvPr>
            <p:ph type="body" sz="quarter" idx="13"/>
          </p:nvPr>
        </p:nvSpPr>
        <p:spPr>
          <a:xfrm>
            <a:off x="19203987" y="5322117"/>
            <a:ext cx="17373600" cy="859098"/>
          </a:xfrm>
          <a:solidFill>
            <a:srgbClr val="0D2557"/>
          </a:solidFill>
        </p:spPr>
        <p:txBody>
          <a:bodyPr/>
          <a:lstStyle/>
          <a:p>
            <a:r>
              <a:rPr lang="en-US" dirty="0" smtClean="0"/>
              <a:t>RESULTS (continued)</a:t>
            </a:r>
            <a:endParaRPr lang="en-US" dirty="0"/>
          </a:p>
        </p:txBody>
      </p:sp>
      <p:sp>
        <p:nvSpPr>
          <p:cNvPr id="7" name="Text Placeholder 6"/>
          <p:cNvSpPr>
            <a:spLocks noGrp="1"/>
          </p:cNvSpPr>
          <p:nvPr>
            <p:ph type="body" sz="quarter" idx="23"/>
          </p:nvPr>
        </p:nvSpPr>
        <p:spPr/>
        <p:txBody>
          <a:bodyPr/>
          <a:lstStyle/>
          <a:p>
            <a:endParaRPr lang="en-US"/>
          </a:p>
        </p:txBody>
      </p:sp>
      <p:sp>
        <p:nvSpPr>
          <p:cNvPr id="11" name="Text Placeholder 10"/>
          <p:cNvSpPr>
            <a:spLocks noGrp="1"/>
          </p:cNvSpPr>
          <p:nvPr>
            <p:ph type="body" sz="quarter" idx="23"/>
          </p:nvPr>
        </p:nvSpPr>
        <p:spPr/>
        <p:txBody>
          <a:bodyPr/>
          <a:lstStyle/>
          <a:p>
            <a:r>
              <a:rPr lang="en-US" dirty="0" smtClean="0"/>
              <a:t>RESULTS (continued)</a:t>
            </a:r>
            <a:endParaRPr lang="en-US" dirty="0"/>
          </a:p>
        </p:txBody>
      </p:sp>
      <p:pic>
        <p:nvPicPr>
          <p:cNvPr id="17" name="Picture 16"/>
          <p:cNvPicPr>
            <a:picLocks noChangeAspect="1"/>
          </p:cNvPicPr>
          <p:nvPr/>
        </p:nvPicPr>
        <p:blipFill>
          <a:blip r:embed="rId3"/>
          <a:stretch>
            <a:fillRect/>
          </a:stretch>
        </p:blipFill>
        <p:spPr>
          <a:xfrm>
            <a:off x="4201777" y="9980273"/>
            <a:ext cx="9848850" cy="2571750"/>
          </a:xfrm>
          <a:prstGeom prst="rect">
            <a:avLst/>
          </a:prstGeom>
        </p:spPr>
      </p:pic>
      <p:pic>
        <p:nvPicPr>
          <p:cNvPr id="18" name="Picture 17"/>
          <p:cNvPicPr>
            <a:picLocks noChangeAspect="1"/>
          </p:cNvPicPr>
          <p:nvPr/>
        </p:nvPicPr>
        <p:blipFill>
          <a:blip r:embed="rId4"/>
          <a:stretch>
            <a:fillRect/>
          </a:stretch>
        </p:blipFill>
        <p:spPr>
          <a:xfrm>
            <a:off x="4201778" y="13265486"/>
            <a:ext cx="9906000" cy="2628900"/>
          </a:xfrm>
          <a:prstGeom prst="rect">
            <a:avLst/>
          </a:prstGeom>
        </p:spPr>
      </p:pic>
      <p:pic>
        <p:nvPicPr>
          <p:cNvPr id="19" name="Picture 18"/>
          <p:cNvPicPr>
            <a:picLocks noChangeAspect="1"/>
          </p:cNvPicPr>
          <p:nvPr/>
        </p:nvPicPr>
        <p:blipFill>
          <a:blip r:embed="rId5"/>
          <a:stretch>
            <a:fillRect/>
          </a:stretch>
        </p:blipFill>
        <p:spPr>
          <a:xfrm>
            <a:off x="4239878" y="16607849"/>
            <a:ext cx="9829800" cy="2590800"/>
          </a:xfrm>
          <a:prstGeom prst="rect">
            <a:avLst/>
          </a:prstGeom>
        </p:spPr>
      </p:pic>
      <p:pic>
        <p:nvPicPr>
          <p:cNvPr id="20" name="Picture 19"/>
          <p:cNvPicPr>
            <a:picLocks noChangeAspect="1"/>
          </p:cNvPicPr>
          <p:nvPr/>
        </p:nvPicPr>
        <p:blipFill>
          <a:blip r:embed="rId6"/>
          <a:stretch>
            <a:fillRect/>
          </a:stretch>
        </p:blipFill>
        <p:spPr>
          <a:xfrm>
            <a:off x="19204725" y="6627393"/>
            <a:ext cx="18049178" cy="8836725"/>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941502" y="3176682"/>
            <a:ext cx="4923617" cy="1260446"/>
          </a:xfrm>
          <a:prstGeom prst="rect">
            <a:avLst/>
          </a:prstGeom>
        </p:spPr>
      </p:pic>
      <p:sp>
        <p:nvSpPr>
          <p:cNvPr id="15" name="TextBox 14"/>
          <p:cNvSpPr txBox="1"/>
          <p:nvPr/>
        </p:nvSpPr>
        <p:spPr>
          <a:xfrm>
            <a:off x="19384962" y="15716343"/>
            <a:ext cx="15120191" cy="461665"/>
          </a:xfrm>
          <a:prstGeom prst="rect">
            <a:avLst/>
          </a:prstGeom>
          <a:noFill/>
        </p:spPr>
        <p:txBody>
          <a:bodyPr wrap="square" rtlCol="0">
            <a:spAutoFit/>
          </a:bodyPr>
          <a:lstStyle/>
          <a:p>
            <a:r>
              <a:rPr lang="en-US" sz="2400" b="1" dirty="0" smtClean="0"/>
              <a:t>Figure 17: Percentage of signals detected for varying size signals for Rule1,2,5,6, CUSUM, and Rule1_out_of_13</a:t>
            </a:r>
            <a:endParaRPr lang="en-US" sz="2400" b="1" dirty="0"/>
          </a:p>
        </p:txBody>
      </p:sp>
      <p:sp>
        <p:nvSpPr>
          <p:cNvPr id="16" name="TextBox 15"/>
          <p:cNvSpPr txBox="1"/>
          <p:nvPr/>
        </p:nvSpPr>
        <p:spPr>
          <a:xfrm>
            <a:off x="1195574" y="19450447"/>
            <a:ext cx="13264497" cy="461665"/>
          </a:xfrm>
          <a:prstGeom prst="rect">
            <a:avLst/>
          </a:prstGeom>
          <a:noFill/>
        </p:spPr>
        <p:txBody>
          <a:bodyPr wrap="square" rtlCol="0">
            <a:spAutoFit/>
          </a:bodyPr>
          <a:lstStyle/>
          <a:p>
            <a:r>
              <a:rPr lang="en-US" sz="2400" b="1" dirty="0" smtClean="0"/>
              <a:t>Table 5: Same data as in Figure 14. CUSUM detects the middle signal, but also has one false positive</a:t>
            </a:r>
            <a:endParaRPr lang="en-US" sz="2400" b="1" dirty="0"/>
          </a:p>
        </p:txBody>
      </p:sp>
    </p:spTree>
    <p:extLst>
      <p:ext uri="{BB962C8B-B14F-4D97-AF65-F5344CB8AC3E}">
        <p14:creationId xmlns:p14="http://schemas.microsoft.com/office/powerpoint/2010/main" val="7510993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solidFill>
            <a:srgbClr val="0D2557"/>
          </a:solidFill>
        </p:spPr>
        <p:txBody>
          <a:bodyPr/>
          <a:lstStyle/>
          <a:p>
            <a:r>
              <a:rPr lang="en-US" dirty="0" smtClean="0"/>
              <a:t>RECOMMENDATION</a:t>
            </a:r>
            <a:endParaRPr lang="en-US" dirty="0"/>
          </a:p>
        </p:txBody>
      </p:sp>
      <p:sp>
        <p:nvSpPr>
          <p:cNvPr id="6" name="Content Placeholder 5"/>
          <p:cNvSpPr>
            <a:spLocks noGrp="1"/>
          </p:cNvSpPr>
          <p:nvPr>
            <p:ph sz="quarter" idx="14"/>
          </p:nvPr>
        </p:nvSpPr>
        <p:spPr>
          <a:xfrm>
            <a:off x="920693" y="6255786"/>
            <a:ext cx="17373600" cy="10920453"/>
          </a:xfrm>
        </p:spPr>
        <p:txBody>
          <a:bodyPr/>
          <a:lstStyle/>
          <a:p>
            <a:r>
              <a:rPr lang="en-US" dirty="0" smtClean="0"/>
              <a:t>     Rules 1,2,5,6, CUSUM, and modified rules such as 12 of 13, are all just tools for SPC detection of signals. The proposal is to allow the CUSUM to be added to Control Chart Builder as an option, similar to the “3-Way Chart” button, so that the user can compare the standard data points and SPC chart with the CUSUM trends side by side (Fig. 18). Additional proposal is to allow JMP users to add their own custom rules</a:t>
            </a:r>
            <a:r>
              <a:rPr lang="en-US" dirty="0"/>
              <a:t> </a:t>
            </a:r>
            <a:r>
              <a:rPr lang="en-US" dirty="0" smtClean="0"/>
              <a:t>(Fig 19):</a:t>
            </a:r>
            <a:endParaRPr lang="en-US" dirty="0"/>
          </a:p>
          <a:p>
            <a:r>
              <a:rPr lang="en-US" dirty="0" smtClean="0"/>
              <a:t> n     Test description                                                                                                          Label</a:t>
            </a:r>
          </a:p>
          <a:p>
            <a:r>
              <a:rPr lang="en-US" dirty="0" smtClean="0"/>
              <a:t>12    n out of n + k (k = 1) points in a row on a single side of the center line            “9” or user can specify “12of13”</a:t>
            </a:r>
          </a:p>
          <a:p>
            <a:endParaRPr lang="en-US" dirty="0"/>
          </a:p>
          <a:p>
            <a:endParaRPr lang="en-US" dirty="0" smtClean="0"/>
          </a:p>
          <a:p>
            <a:endParaRPr lang="en-US" dirty="0"/>
          </a:p>
          <a:p>
            <a:endParaRPr lang="en-US" dirty="0" smtClean="0"/>
          </a:p>
          <a:p>
            <a:endParaRPr lang="en-US" dirty="0"/>
          </a:p>
          <a:p>
            <a:endParaRPr lang="en-US" dirty="0" smtClean="0"/>
          </a:p>
        </p:txBody>
      </p:sp>
      <p:sp>
        <p:nvSpPr>
          <p:cNvPr id="13" name="Text Placeholder 12"/>
          <p:cNvSpPr>
            <a:spLocks noGrp="1"/>
          </p:cNvSpPr>
          <p:nvPr>
            <p:ph type="body" sz="quarter" idx="23"/>
          </p:nvPr>
        </p:nvSpPr>
        <p:spPr>
          <a:xfrm>
            <a:off x="19203987" y="16209337"/>
            <a:ext cx="17373600" cy="859098"/>
          </a:xfrm>
          <a:solidFill>
            <a:srgbClr val="0D2557"/>
          </a:solidFill>
        </p:spPr>
        <p:txBody>
          <a:bodyPr/>
          <a:lstStyle/>
          <a:p>
            <a:r>
              <a:rPr lang="en-US" dirty="0" smtClean="0"/>
              <a:t>CONCLUSIONS</a:t>
            </a:r>
            <a:endParaRPr lang="en-US" dirty="0"/>
          </a:p>
        </p:txBody>
      </p:sp>
      <p:sp>
        <p:nvSpPr>
          <p:cNvPr id="16" name="Content Placeholder 13"/>
          <p:cNvSpPr>
            <a:spLocks noGrp="1"/>
          </p:cNvSpPr>
          <p:nvPr>
            <p:ph sz="quarter" idx="24"/>
          </p:nvPr>
        </p:nvSpPr>
        <p:spPr>
          <a:xfrm>
            <a:off x="19203988" y="17236286"/>
            <a:ext cx="17373599" cy="1876330"/>
          </a:xfrm>
        </p:spPr>
        <p:txBody>
          <a:bodyPr/>
          <a:lstStyle/>
          <a:p>
            <a:r>
              <a:rPr lang="en-US" dirty="0" smtClean="0"/>
              <a:t>     The ability of the SPC chart to pick up signals, without too many false signals, has been explored for the traditional Western Electric/Nelson Rules, the CUSUM method, and n out of </a:t>
            </a:r>
            <a:r>
              <a:rPr lang="en-US" dirty="0" err="1" smtClean="0"/>
              <a:t>n+k</a:t>
            </a:r>
            <a:r>
              <a:rPr lang="en-US" dirty="0" smtClean="0"/>
              <a:t> rules. For continuous improvement, it is recommended to add to the Control Chart Builder the option to include CUSUM and one or more specialized n out of </a:t>
            </a:r>
            <a:r>
              <a:rPr lang="en-US" dirty="0" err="1" smtClean="0"/>
              <a:t>n+k</a:t>
            </a:r>
            <a:r>
              <a:rPr lang="en-US" dirty="0" smtClean="0"/>
              <a:t> rules. This will allow JMP users to have a one stop platform for SPC analysis.</a:t>
            </a:r>
            <a:endParaRPr lang="en-US" dirty="0"/>
          </a:p>
        </p:txBody>
      </p:sp>
      <p:sp>
        <p:nvSpPr>
          <p:cNvPr id="21" name="Text Placeholder 1"/>
          <p:cNvSpPr>
            <a:spLocks noGrp="1"/>
          </p:cNvSpPr>
          <p:nvPr>
            <p:ph type="body" sz="quarter" idx="10"/>
          </p:nvPr>
        </p:nvSpPr>
        <p:spPr>
          <a:xfrm>
            <a:off x="920693" y="836615"/>
            <a:ext cx="35251895" cy="1386075"/>
          </a:xfrm>
        </p:spPr>
        <p:txBody>
          <a:bodyPr/>
          <a:lstStyle/>
          <a:p>
            <a:r>
              <a:rPr lang="en-US" b="1" dirty="0"/>
              <a:t>CUSUM Control Chart comparison to “n out of </a:t>
            </a:r>
            <a:r>
              <a:rPr lang="en-US" b="1" dirty="0" err="1" smtClean="0"/>
              <a:t>n+k</a:t>
            </a:r>
            <a:r>
              <a:rPr lang="en-US" b="1" dirty="0" smtClean="0"/>
              <a:t> </a:t>
            </a:r>
            <a:r>
              <a:rPr lang="en-US" b="1" dirty="0"/>
              <a:t>points” as a new user rule option</a:t>
            </a:r>
          </a:p>
        </p:txBody>
      </p:sp>
      <p:sp>
        <p:nvSpPr>
          <p:cNvPr id="22" name="Text Placeholder 2"/>
          <p:cNvSpPr>
            <a:spLocks noGrp="1"/>
          </p:cNvSpPr>
          <p:nvPr>
            <p:ph type="body" sz="quarter" idx="11"/>
          </p:nvPr>
        </p:nvSpPr>
        <p:spPr>
          <a:xfrm>
            <a:off x="5548897" y="2222690"/>
            <a:ext cx="26392606" cy="992272"/>
          </a:xfrm>
        </p:spPr>
        <p:txBody>
          <a:bodyPr/>
          <a:lstStyle/>
          <a:p>
            <a:r>
              <a:rPr lang="en-US" dirty="0" smtClean="0"/>
              <a:t>Dan Sutton</a:t>
            </a:r>
            <a:endParaRPr lang="en-US" dirty="0"/>
          </a:p>
        </p:txBody>
      </p:sp>
      <p:sp>
        <p:nvSpPr>
          <p:cNvPr id="23" name="Text Placeholder 3"/>
          <p:cNvSpPr>
            <a:spLocks noGrp="1"/>
          </p:cNvSpPr>
          <p:nvPr>
            <p:ph type="body" sz="quarter" idx="12"/>
          </p:nvPr>
        </p:nvSpPr>
        <p:spPr>
          <a:xfrm>
            <a:off x="5548897" y="3214962"/>
            <a:ext cx="26392606" cy="992272"/>
          </a:xfrm>
        </p:spPr>
        <p:txBody>
          <a:bodyPr/>
          <a:lstStyle/>
          <a:p>
            <a:r>
              <a:rPr lang="en-US" dirty="0" smtClean="0"/>
              <a:t>Samsung Austin Semiconductor, LLC</a:t>
            </a:r>
            <a:endParaRPr lang="en-US" dirty="0"/>
          </a:p>
        </p:txBody>
      </p:sp>
      <p:sp>
        <p:nvSpPr>
          <p:cNvPr id="24" name="Text Placeholder 4"/>
          <p:cNvSpPr>
            <a:spLocks noGrp="1"/>
          </p:cNvSpPr>
          <p:nvPr>
            <p:ph type="body" sz="quarter" idx="13"/>
          </p:nvPr>
        </p:nvSpPr>
        <p:spPr>
          <a:xfrm>
            <a:off x="19203987" y="5322117"/>
            <a:ext cx="17373600" cy="859098"/>
          </a:xfrm>
          <a:solidFill>
            <a:srgbClr val="0D2557"/>
          </a:solidFill>
        </p:spPr>
        <p:txBody>
          <a:bodyPr/>
          <a:lstStyle/>
          <a:p>
            <a:r>
              <a:rPr lang="en-US" dirty="0" smtClean="0"/>
              <a:t>RECOMMENDATION (continued)</a:t>
            </a:r>
            <a:endParaRPr lang="en-US" dirty="0"/>
          </a:p>
        </p:txBody>
      </p:sp>
      <p:pic>
        <p:nvPicPr>
          <p:cNvPr id="8" name="Picture 7"/>
          <p:cNvPicPr>
            <a:picLocks noChangeAspect="1"/>
          </p:cNvPicPr>
          <p:nvPr/>
        </p:nvPicPr>
        <p:blipFill rotWithShape="1">
          <a:blip r:embed="rId3"/>
          <a:srcRect l="5566" t="6661"/>
          <a:stretch/>
        </p:blipFill>
        <p:spPr>
          <a:xfrm>
            <a:off x="939369" y="11278006"/>
            <a:ext cx="17177443" cy="4771997"/>
          </a:xfrm>
          <a:prstGeom prst="rect">
            <a:avLst/>
          </a:prstGeom>
          <a:ln>
            <a:solidFill>
              <a:srgbClr val="FF0000"/>
            </a:solidFill>
          </a:ln>
        </p:spPr>
      </p:pic>
      <p:pic>
        <p:nvPicPr>
          <p:cNvPr id="11" name="Picture 10"/>
          <p:cNvPicPr>
            <a:picLocks noChangeAspect="1"/>
          </p:cNvPicPr>
          <p:nvPr/>
        </p:nvPicPr>
        <p:blipFill rotWithShape="1">
          <a:blip r:embed="rId4"/>
          <a:srcRect l="3957" t="10867"/>
          <a:stretch/>
        </p:blipFill>
        <p:spPr>
          <a:xfrm>
            <a:off x="918102" y="16068960"/>
            <a:ext cx="17201347" cy="2935644"/>
          </a:xfrm>
          <a:prstGeom prst="rect">
            <a:avLst/>
          </a:prstGeom>
        </p:spPr>
      </p:pic>
      <p:sp>
        <p:nvSpPr>
          <p:cNvPr id="14" name="TextBox 13"/>
          <p:cNvSpPr txBox="1"/>
          <p:nvPr/>
        </p:nvSpPr>
        <p:spPr>
          <a:xfrm>
            <a:off x="11929640" y="13583357"/>
            <a:ext cx="6187172" cy="3477875"/>
          </a:xfrm>
          <a:prstGeom prst="rect">
            <a:avLst/>
          </a:prstGeom>
          <a:noFill/>
        </p:spPr>
        <p:txBody>
          <a:bodyPr wrap="square" rtlCol="0">
            <a:spAutoFit/>
          </a:bodyPr>
          <a:lstStyle/>
          <a:p>
            <a:pPr algn="ctr"/>
            <a:r>
              <a:rPr lang="en-US" sz="4400" dirty="0" smtClean="0">
                <a:solidFill>
                  <a:srgbClr val="0000FF"/>
                </a:solidFill>
              </a:rPr>
              <a:t>Example of proposed combined chart with the CUSUM option in same window, and with a user-configured Rule 9 added</a:t>
            </a:r>
          </a:p>
        </p:txBody>
      </p:sp>
      <p:sp>
        <p:nvSpPr>
          <p:cNvPr id="15" name="TextBox 14"/>
          <p:cNvSpPr txBox="1"/>
          <p:nvPr/>
        </p:nvSpPr>
        <p:spPr>
          <a:xfrm>
            <a:off x="9833182" y="12346522"/>
            <a:ext cx="333954" cy="276999"/>
          </a:xfrm>
          <a:prstGeom prst="rect">
            <a:avLst/>
          </a:prstGeom>
          <a:noFill/>
        </p:spPr>
        <p:txBody>
          <a:bodyPr wrap="square" rtlCol="0">
            <a:spAutoFit/>
          </a:bodyPr>
          <a:lstStyle/>
          <a:p>
            <a:r>
              <a:rPr lang="en-US" sz="1200" b="1" dirty="0"/>
              <a:t>9</a:t>
            </a:r>
          </a:p>
        </p:txBody>
      </p:sp>
      <p:sp>
        <p:nvSpPr>
          <p:cNvPr id="18" name="Oval 17"/>
          <p:cNvSpPr/>
          <p:nvPr/>
        </p:nvSpPr>
        <p:spPr>
          <a:xfrm>
            <a:off x="9777525" y="12551622"/>
            <a:ext cx="166977" cy="159026"/>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rotWithShape="1">
          <a:blip r:embed="rId5"/>
          <a:srcRect t="1870"/>
          <a:stretch/>
        </p:blipFill>
        <p:spPr>
          <a:xfrm>
            <a:off x="19204725" y="6487396"/>
            <a:ext cx="16742457" cy="8362015"/>
          </a:xfrm>
          <a:prstGeom prst="rect">
            <a:avLst/>
          </a:prstGeom>
        </p:spPr>
      </p:pic>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941502" y="3176682"/>
            <a:ext cx="4923617" cy="1260446"/>
          </a:xfrm>
          <a:prstGeom prst="rect">
            <a:avLst/>
          </a:prstGeom>
        </p:spPr>
      </p:pic>
      <p:sp>
        <p:nvSpPr>
          <p:cNvPr id="20" name="TextBox 19"/>
          <p:cNvSpPr txBox="1"/>
          <p:nvPr/>
        </p:nvSpPr>
        <p:spPr>
          <a:xfrm>
            <a:off x="939369" y="19414638"/>
            <a:ext cx="15222473" cy="461665"/>
          </a:xfrm>
          <a:prstGeom prst="rect">
            <a:avLst/>
          </a:prstGeom>
          <a:noFill/>
        </p:spPr>
        <p:txBody>
          <a:bodyPr wrap="square" rtlCol="0">
            <a:spAutoFit/>
          </a:bodyPr>
          <a:lstStyle/>
          <a:p>
            <a:r>
              <a:rPr lang="en-US" sz="2400" b="1" dirty="0" smtClean="0"/>
              <a:t>Figure 18: Traditional I-MR chart with CUSUM below. Dynamic linking allows same points to be seen in all charts</a:t>
            </a:r>
            <a:endParaRPr lang="en-US" sz="2400" b="1" dirty="0"/>
          </a:p>
        </p:txBody>
      </p:sp>
      <p:sp>
        <p:nvSpPr>
          <p:cNvPr id="3" name="Text Placeholder 2"/>
          <p:cNvSpPr>
            <a:spLocks noGrp="1"/>
          </p:cNvSpPr>
          <p:nvPr>
            <p:ph type="body" sz="quarter" idx="23"/>
          </p:nvPr>
        </p:nvSpPr>
        <p:spPr/>
        <p:txBody>
          <a:bodyPr/>
          <a:lstStyle/>
          <a:p>
            <a:r>
              <a:rPr lang="en-US" dirty="0" smtClean="0"/>
              <a:t>RECOMMENDATION (continued)</a:t>
            </a:r>
            <a:endParaRPr lang="en-US" dirty="0"/>
          </a:p>
        </p:txBody>
      </p:sp>
      <p:sp>
        <p:nvSpPr>
          <p:cNvPr id="25" name="TextBox 24"/>
          <p:cNvSpPr txBox="1"/>
          <p:nvPr/>
        </p:nvSpPr>
        <p:spPr>
          <a:xfrm>
            <a:off x="1311790" y="11291907"/>
            <a:ext cx="2474259" cy="523220"/>
          </a:xfrm>
          <a:prstGeom prst="rect">
            <a:avLst/>
          </a:prstGeom>
          <a:noFill/>
        </p:spPr>
        <p:txBody>
          <a:bodyPr wrap="square" rtlCol="0">
            <a:spAutoFit/>
          </a:bodyPr>
          <a:lstStyle/>
          <a:p>
            <a:r>
              <a:rPr lang="en-US" sz="2800" b="1" dirty="0">
                <a:solidFill>
                  <a:srgbClr val="0000FF"/>
                </a:solidFill>
              </a:rPr>
              <a:t>s</a:t>
            </a:r>
            <a:r>
              <a:rPr lang="en-US" sz="2800" b="1" dirty="0" smtClean="0">
                <a:solidFill>
                  <a:srgbClr val="0000FF"/>
                </a:solidFill>
              </a:rPr>
              <a:t>imulated data</a:t>
            </a:r>
            <a:endParaRPr lang="en-US" sz="2800" b="1" dirty="0">
              <a:solidFill>
                <a:srgbClr val="0000FF"/>
              </a:solidFill>
            </a:endParaRPr>
          </a:p>
        </p:txBody>
      </p:sp>
      <p:pic>
        <p:nvPicPr>
          <p:cNvPr id="9" name="Picture 8"/>
          <p:cNvPicPr>
            <a:picLocks noChangeAspect="1"/>
          </p:cNvPicPr>
          <p:nvPr/>
        </p:nvPicPr>
        <p:blipFill>
          <a:blip r:embed="rId7"/>
          <a:stretch>
            <a:fillRect/>
          </a:stretch>
        </p:blipFill>
        <p:spPr>
          <a:xfrm>
            <a:off x="939369" y="9323361"/>
            <a:ext cx="2463081" cy="1795127"/>
          </a:xfrm>
          <a:prstGeom prst="rect">
            <a:avLst/>
          </a:prstGeom>
        </p:spPr>
      </p:pic>
      <p:sp>
        <p:nvSpPr>
          <p:cNvPr id="26" name="TextBox 25"/>
          <p:cNvSpPr txBox="1"/>
          <p:nvPr/>
        </p:nvSpPr>
        <p:spPr>
          <a:xfrm>
            <a:off x="19180837" y="15155592"/>
            <a:ext cx="15222473" cy="461665"/>
          </a:xfrm>
          <a:prstGeom prst="rect">
            <a:avLst/>
          </a:prstGeom>
          <a:noFill/>
        </p:spPr>
        <p:txBody>
          <a:bodyPr wrap="square" rtlCol="0">
            <a:spAutoFit/>
          </a:bodyPr>
          <a:lstStyle/>
          <a:p>
            <a:r>
              <a:rPr lang="en-US" sz="2400" b="1" dirty="0" smtClean="0"/>
              <a:t>Figure 19: Example of additional customization option to the Control Chart Builder platform</a:t>
            </a:r>
            <a:endParaRPr lang="en-US" sz="2400" b="1" dirty="0"/>
          </a:p>
        </p:txBody>
      </p:sp>
    </p:spTree>
    <p:extLst>
      <p:ext uri="{BB962C8B-B14F-4D97-AF65-F5344CB8AC3E}">
        <p14:creationId xmlns:p14="http://schemas.microsoft.com/office/powerpoint/2010/main" val="7409907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2"/>
          <p:cNvSpPr>
            <a:spLocks noGrp="1"/>
          </p:cNvSpPr>
          <p:nvPr>
            <p:ph type="body" sz="quarter" idx="23"/>
          </p:nvPr>
        </p:nvSpPr>
        <p:spPr>
          <a:xfrm>
            <a:off x="514956" y="5300515"/>
            <a:ext cx="35657632" cy="859098"/>
          </a:xfrm>
          <a:solidFill>
            <a:srgbClr val="0D2557"/>
          </a:solidFill>
        </p:spPr>
        <p:txBody>
          <a:bodyPr/>
          <a:lstStyle/>
          <a:p>
            <a:r>
              <a:rPr lang="en-US" dirty="0" smtClean="0"/>
              <a:t>REFERENCES</a:t>
            </a:r>
            <a:endParaRPr lang="en-US" dirty="0"/>
          </a:p>
        </p:txBody>
      </p:sp>
      <p:sp>
        <p:nvSpPr>
          <p:cNvPr id="17" name="Content Placeholder 13"/>
          <p:cNvSpPr>
            <a:spLocks noGrp="1"/>
          </p:cNvSpPr>
          <p:nvPr>
            <p:ph sz="quarter" idx="24"/>
          </p:nvPr>
        </p:nvSpPr>
        <p:spPr>
          <a:xfrm>
            <a:off x="514956" y="7023000"/>
            <a:ext cx="35415586" cy="7687511"/>
          </a:xfrm>
        </p:spPr>
        <p:txBody>
          <a:bodyPr/>
          <a:lstStyle/>
          <a:p>
            <a:r>
              <a:rPr lang="en-US" dirty="0" smtClean="0"/>
              <a:t>[1] A. </a:t>
            </a:r>
            <a:r>
              <a:rPr lang="en-US" dirty="0" err="1" smtClean="0"/>
              <a:t>Zangi</a:t>
            </a:r>
            <a:r>
              <a:rPr lang="en-US" dirty="0" smtClean="0"/>
              <a:t>, “</a:t>
            </a:r>
            <a:r>
              <a:rPr lang="en-US" dirty="0"/>
              <a:t>How to detect small shifts in Control Charts</a:t>
            </a:r>
            <a:r>
              <a:rPr lang="en-US" dirty="0" smtClean="0"/>
              <a:t>”, </a:t>
            </a:r>
            <a:r>
              <a:rPr lang="en-US" dirty="0" err="1" smtClean="0"/>
              <a:t>JMPer</a:t>
            </a:r>
            <a:r>
              <a:rPr lang="en-US" dirty="0" smtClean="0"/>
              <a:t> Cable</a:t>
            </a:r>
            <a:r>
              <a:rPr lang="en-US" dirty="0"/>
              <a:t>, </a:t>
            </a:r>
            <a:r>
              <a:rPr lang="en-US" dirty="0">
                <a:hlinkClick r:id="rId3"/>
              </a:rPr>
              <a:t>https://</a:t>
            </a:r>
            <a:r>
              <a:rPr lang="en-US" dirty="0" smtClean="0">
                <a:hlinkClick r:id="rId3"/>
              </a:rPr>
              <a:t>community.jmp.com/t5/JMPer-Cable/How-to-detect-small-shifts-in-Control-Charts/ba-p/49452</a:t>
            </a:r>
            <a:r>
              <a:rPr lang="en-US" dirty="0" smtClean="0"/>
              <a:t> (2018).</a:t>
            </a:r>
          </a:p>
          <a:p>
            <a:r>
              <a:rPr lang="en-US" dirty="0" smtClean="0"/>
              <a:t>[</a:t>
            </a:r>
            <a:r>
              <a:rPr lang="en-US" dirty="0"/>
              <a:t>2</a:t>
            </a:r>
            <a:r>
              <a:rPr lang="en-US" dirty="0" smtClean="0"/>
              <a:t>] </a:t>
            </a:r>
            <a:r>
              <a:rPr lang="en-US" dirty="0"/>
              <a:t>1. Walker, E., Philpot, J.W. and Clement, J. 1991. False signal rates for the </a:t>
            </a:r>
            <a:r>
              <a:rPr lang="en-US" dirty="0" smtClean="0"/>
              <a:t>Shewhart control </a:t>
            </a:r>
            <a:r>
              <a:rPr lang="en-US" dirty="0"/>
              <a:t>chart with supplementary runs tests, Journal of Quality Technology 23, </a:t>
            </a:r>
            <a:r>
              <a:rPr lang="en-US" dirty="0" smtClean="0"/>
              <a:t>247-252.</a:t>
            </a:r>
            <a:endParaRPr lang="en-US" dirty="0"/>
          </a:p>
          <a:p>
            <a:r>
              <a:rPr lang="en-US" dirty="0" smtClean="0"/>
              <a:t>[3] </a:t>
            </a:r>
            <a:r>
              <a:rPr lang="en-US" dirty="0"/>
              <a:t>Champ, C.W. and Woodall, W. 1987. Exact results for Shewhart control </a:t>
            </a:r>
            <a:r>
              <a:rPr lang="en-US" dirty="0" smtClean="0"/>
              <a:t>charts with </a:t>
            </a:r>
            <a:r>
              <a:rPr lang="en-US" dirty="0"/>
              <a:t>supplementary runs rules, </a:t>
            </a:r>
            <a:r>
              <a:rPr lang="en-US" dirty="0" err="1"/>
              <a:t>Technometrics</a:t>
            </a:r>
            <a:r>
              <a:rPr lang="en-US" dirty="0"/>
              <a:t> 29, 393-399</a:t>
            </a:r>
            <a:r>
              <a:rPr lang="en-US" dirty="0" smtClean="0"/>
              <a:t>.</a:t>
            </a:r>
          </a:p>
          <a:p>
            <a:r>
              <a:rPr lang="en-US" dirty="0" smtClean="0"/>
              <a:t>[4] </a:t>
            </a:r>
            <a:r>
              <a:rPr lang="en-US" dirty="0"/>
              <a:t>Griffiths, D., </a:t>
            </a:r>
            <a:r>
              <a:rPr lang="en-US" dirty="0" err="1"/>
              <a:t>Bunder</a:t>
            </a:r>
            <a:r>
              <a:rPr lang="en-US" dirty="0"/>
              <a:t>, M. W., Gulati, C. M. &amp; </a:t>
            </a:r>
            <a:r>
              <a:rPr lang="en-US" dirty="0" err="1"/>
              <a:t>Onizawa</a:t>
            </a:r>
            <a:r>
              <a:rPr lang="en-US" dirty="0"/>
              <a:t>, T. (2010). The probability of an out of control signal from </a:t>
            </a:r>
            <a:r>
              <a:rPr lang="en-US" dirty="0" err="1"/>
              <a:t>Nelson''s</a:t>
            </a:r>
            <a:r>
              <a:rPr lang="en-US" dirty="0"/>
              <a:t> supplementary zig-zag test. Journal of Statistical Theory and Practice, 4 (4), 609-615</a:t>
            </a:r>
            <a:r>
              <a:rPr lang="en-US" dirty="0" smtClean="0"/>
              <a:t>.</a:t>
            </a:r>
          </a:p>
          <a:p>
            <a:r>
              <a:rPr lang="en-US" dirty="0" smtClean="0"/>
              <a:t>[5] T. Mauldin, </a:t>
            </a:r>
            <a:r>
              <a:rPr lang="en-US" dirty="0"/>
              <a:t>“Using ARL (Average Run Length) to determine the performance of a control chart”, </a:t>
            </a:r>
            <a:r>
              <a:rPr lang="en-US" dirty="0" err="1" smtClean="0"/>
              <a:t>JMPer</a:t>
            </a:r>
            <a:r>
              <a:rPr lang="en-US" dirty="0" smtClean="0"/>
              <a:t> Cable</a:t>
            </a:r>
            <a:r>
              <a:rPr lang="en-US" dirty="0"/>
              <a:t>, </a:t>
            </a:r>
            <a:r>
              <a:rPr lang="en-US" dirty="0">
                <a:hlinkClick r:id="rId4"/>
              </a:rPr>
              <a:t>https://</a:t>
            </a:r>
            <a:r>
              <a:rPr lang="en-US" dirty="0" smtClean="0">
                <a:hlinkClick r:id="rId4"/>
              </a:rPr>
              <a:t>community.jmp.com/t5/JMPer-Cable/Using-ARL-Average-Run-Length-to-determine-the-performance-of-a/ba-p/61895</a:t>
            </a:r>
            <a:r>
              <a:rPr lang="en-US" dirty="0" smtClean="0"/>
              <a:t> (2018).</a:t>
            </a:r>
            <a:endParaRPr lang="en-US" dirty="0"/>
          </a:p>
          <a:p>
            <a:endParaRPr lang="en-US" dirty="0"/>
          </a:p>
        </p:txBody>
      </p:sp>
      <p:sp>
        <p:nvSpPr>
          <p:cNvPr id="21" name="Text Placeholder 1"/>
          <p:cNvSpPr>
            <a:spLocks noGrp="1"/>
          </p:cNvSpPr>
          <p:nvPr>
            <p:ph type="body" sz="quarter" idx="10"/>
          </p:nvPr>
        </p:nvSpPr>
        <p:spPr>
          <a:xfrm>
            <a:off x="920693" y="836615"/>
            <a:ext cx="35251895" cy="1386075"/>
          </a:xfrm>
        </p:spPr>
        <p:txBody>
          <a:bodyPr/>
          <a:lstStyle/>
          <a:p>
            <a:r>
              <a:rPr lang="en-US" b="1" dirty="0"/>
              <a:t>CUSUM Control Chart comparison to “n out of </a:t>
            </a:r>
            <a:r>
              <a:rPr lang="en-US" b="1" dirty="0" err="1" smtClean="0"/>
              <a:t>n+k</a:t>
            </a:r>
            <a:r>
              <a:rPr lang="en-US" b="1" dirty="0" smtClean="0"/>
              <a:t> </a:t>
            </a:r>
            <a:r>
              <a:rPr lang="en-US" b="1" dirty="0"/>
              <a:t>points” as a new user rule option</a:t>
            </a:r>
          </a:p>
        </p:txBody>
      </p:sp>
      <p:sp>
        <p:nvSpPr>
          <p:cNvPr id="22" name="Text Placeholder 2"/>
          <p:cNvSpPr>
            <a:spLocks noGrp="1"/>
          </p:cNvSpPr>
          <p:nvPr>
            <p:ph type="body" sz="quarter" idx="11"/>
          </p:nvPr>
        </p:nvSpPr>
        <p:spPr>
          <a:xfrm>
            <a:off x="5548897" y="2222690"/>
            <a:ext cx="26392606" cy="992272"/>
          </a:xfrm>
        </p:spPr>
        <p:txBody>
          <a:bodyPr/>
          <a:lstStyle/>
          <a:p>
            <a:r>
              <a:rPr lang="en-US" dirty="0" smtClean="0"/>
              <a:t>Dan Sutton</a:t>
            </a:r>
            <a:endParaRPr lang="en-US" dirty="0"/>
          </a:p>
        </p:txBody>
      </p:sp>
      <p:sp>
        <p:nvSpPr>
          <p:cNvPr id="23" name="Text Placeholder 3"/>
          <p:cNvSpPr>
            <a:spLocks noGrp="1"/>
          </p:cNvSpPr>
          <p:nvPr>
            <p:ph type="body" sz="quarter" idx="12"/>
          </p:nvPr>
        </p:nvSpPr>
        <p:spPr>
          <a:xfrm>
            <a:off x="5548897" y="3214962"/>
            <a:ext cx="26392606" cy="992272"/>
          </a:xfrm>
        </p:spPr>
        <p:txBody>
          <a:bodyPr/>
          <a:lstStyle/>
          <a:p>
            <a:r>
              <a:rPr lang="en-US" dirty="0" smtClean="0"/>
              <a:t>Samsung Austin Semiconductor, LLC</a:t>
            </a:r>
            <a:endParaRPr lang="en-US" dirty="0"/>
          </a:p>
        </p:txBody>
      </p:sp>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41502" y="3176682"/>
            <a:ext cx="4923617" cy="1260446"/>
          </a:xfrm>
          <a:prstGeom prst="rect">
            <a:avLst/>
          </a:prstGeom>
        </p:spPr>
      </p:pic>
    </p:spTree>
    <p:extLst>
      <p:ext uri="{BB962C8B-B14F-4D97-AF65-F5344CB8AC3E}">
        <p14:creationId xmlns:p14="http://schemas.microsoft.com/office/powerpoint/2010/main" val="792529072"/>
      </p:ext>
    </p:extLst>
  </p:cSld>
  <p:clrMapOvr>
    <a:masterClrMapping/>
  </p:clrMapOvr>
  <p:timing>
    <p:tnLst>
      <p:par>
        <p:cTn id="1" dur="indefinite" restart="never" nodeType="tmRoot"/>
      </p:par>
    </p:tnLst>
  </p:timing>
</p:sld>
</file>

<file path=ppt/theme/theme1.xml><?xml version="1.0" encoding="utf-8"?>
<a:theme xmlns:a="http://schemas.openxmlformats.org/drawingml/2006/main" name="2 Column w/boxes">
  <a:themeElements>
    <a:clrScheme name="Custom 181">
      <a:dk1>
        <a:sysClr val="windowText" lastClr="000000"/>
      </a:dk1>
      <a:lt1>
        <a:sysClr val="window" lastClr="FFFFFF"/>
      </a:lt1>
      <a:dk2>
        <a:srgbClr val="1F497D"/>
      </a:dk2>
      <a:lt2>
        <a:srgbClr val="EEECE1"/>
      </a:lt2>
      <a:accent1>
        <a:srgbClr val="558D96"/>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 Background Bo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 Column w/ no box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 Column with no boxes">
  <a:themeElements>
    <a:clrScheme name="Custom 185">
      <a:dk1>
        <a:sysClr val="windowText" lastClr="000000"/>
      </a:dk1>
      <a:lt1>
        <a:srgbClr val="070707"/>
      </a:lt1>
      <a:dk2>
        <a:srgbClr val="000000"/>
      </a:dk2>
      <a:lt2>
        <a:srgbClr val="0D2557"/>
      </a:lt2>
      <a:accent1>
        <a:srgbClr val="558D96"/>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0000FF"/>
          </a:solid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Portrait 23 x 41_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2920</TotalTime>
  <Words>2359</Words>
  <Application>Microsoft Office PowerPoint</Application>
  <PresentationFormat>Custom</PresentationFormat>
  <Paragraphs>293</Paragraphs>
  <Slides>8</Slides>
  <Notes>7</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8</vt:i4>
      </vt:variant>
    </vt:vector>
  </HeadingPairs>
  <TitlesOfParts>
    <vt:vector size="19" baseType="lpstr">
      <vt:lpstr>Batang</vt:lpstr>
      <vt:lpstr>맑은 고딕</vt:lpstr>
      <vt:lpstr>Arial</vt:lpstr>
      <vt:lpstr>Calibri</vt:lpstr>
      <vt:lpstr>Times New Roman</vt:lpstr>
      <vt:lpstr>Verdana</vt:lpstr>
      <vt:lpstr>2 Column w/boxes</vt:lpstr>
      <vt:lpstr>1 Background Box</vt:lpstr>
      <vt:lpstr>3 Column w/ no boxes</vt:lpstr>
      <vt:lpstr>2 Column with no boxes</vt:lpstr>
      <vt:lpstr>Portrait 23 x 41_1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 at ePosterBoards LLC</dc:creator>
  <cp:lastModifiedBy>Daniel Sutton - SAS(Innovation PMO - Sr. Engineer)</cp:lastModifiedBy>
  <cp:revision>190</cp:revision>
  <cp:lastPrinted>2019-09-05T21:19:35Z</cp:lastPrinted>
  <dcterms:created xsi:type="dcterms:W3CDTF">2013-11-25T16:31:35Z</dcterms:created>
  <dcterms:modified xsi:type="dcterms:W3CDTF">2019-09-17T20:46:19Z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SCPROP">
    <vt:lpwstr>NSCCustomProperty</vt:lpwstr>
  </property>
  <property fmtid="{D5CDD505-2E9C-101B-9397-08002B2CF9AE}" pid="3" name="NSCPROP_SA">
    <vt:lpwstr>\\SASDCMFILE2\Groups\SAS A2\Innovation\2. People\Dan\JMP\Discovery Summit 2018\Sutton_Daniel.pptx</vt:lpwstr>
  </property>
</Properties>
</file>