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37463413" cy="21067713"/>
  <p:notesSz cx="6934200" cy="9232900"/>
  <p:defaultTextStyle>
    <a:defPPr>
      <a:defRPr lang="en-US"/>
    </a:defPPr>
    <a:lvl1pPr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1871663" indent="-141446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3744913" indent="-283051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5618163" indent="-424656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7491413" indent="-566261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6">
          <p15:clr>
            <a:srgbClr val="A4A3A4"/>
          </p15:clr>
        </p15:guide>
        <p15:guide id="2" pos="1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48" autoAdjust="0"/>
    <p:restoredTop sz="94626"/>
  </p:normalViewPr>
  <p:slideViewPr>
    <p:cSldViewPr snapToGrid="0" snapToObjects="1" showGuides="1">
      <p:cViewPr>
        <p:scale>
          <a:sx n="25" d="100"/>
          <a:sy n="25" d="100"/>
        </p:scale>
        <p:origin x="228" y="-492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35B1303-8528-3C40-ACCF-3E0D0D7FDA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768A19-3498-3D47-BDF1-CC951C3ED5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46C02272-445C-0949-A863-D48411179DA1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AEAD9-8934-244A-91AC-A6B332B184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643B2-4649-E749-90F1-ADBE59C2DE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27475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0842E2C-80A8-424A-B0DA-5D346F1B8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24A637F-FA83-904B-A9F9-9156A223E7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4F7CAA-B1CA-354E-AD2F-7A07DF83D33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EE55F918-A455-FF4F-911C-1EDFF4C3A87B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F9743FB-334B-8F41-8B39-3DC5D6084A0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ED87ECD-A738-C940-8B20-8220A86A0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3738" y="4443413"/>
            <a:ext cx="5546725" cy="3635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6DDBF0-AE46-C549-806A-F75E26A630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3EFBA5-1465-794A-94D4-4E56213A28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27475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D1010522-059C-BD4D-A6A1-804B96F59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010522-059C-BD4D-A6A1-804B96F59CF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425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9756" y="6544649"/>
            <a:ext cx="31843901" cy="45159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9512" y="11938371"/>
            <a:ext cx="26224389" cy="53839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B2316-9990-154E-B376-4BD1C66C4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3582D-D079-DA4D-A12B-168D882BA57E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B75BF-1935-E544-AF9F-CE023E5CB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1842E-4EC6-3346-B8BD-E560A9753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C1F67-2BFB-2A40-A341-A1153F3F7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346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0C461-6BDF-C444-B63D-2FDD22F9C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7645E-D4D3-B64B-AD85-F0630D970B10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998F3-9D03-2E4C-B50D-A8450D45E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E6CCE-03F5-7745-B9EE-995997DAD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A5CF0-CCD4-734D-833F-9294C02C3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160974" y="633981"/>
            <a:ext cx="8429268" cy="134794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73170" y="633981"/>
            <a:ext cx="24663414" cy="134794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AD129-0259-684D-BD5F-DCFF0440C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6BC4C-B36D-AB4A-9668-BD28E1447220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04F3F-A976-D24D-BF11-8D9591E88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11C9D-5DE6-E345-83CD-85F2CC0F3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5C8DE-5E22-DB4D-B2F5-E53C65513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18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6198E-65DB-2F48-A2A4-37CE17EB8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5CDD0-1A10-2C4D-9146-18B40A06D7C0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D3269-5725-F54E-9519-032101A9C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234D2-E2EF-7E44-844F-72420B66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A1FB6-DA5E-9748-9ECC-D153C9897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891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352" y="13537960"/>
            <a:ext cx="31843901" cy="418428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9352" y="8929396"/>
            <a:ext cx="31843901" cy="460856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CA010-398B-4044-89F7-D2BCD1B45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98C4-0ABB-4141-B34C-BCF9ABE4C8AB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2225CD-3332-684C-A194-5FE84B4CC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860F1-8DC3-0244-B7C3-2E5126DEF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2B6CE-BF0B-7544-9C5A-1A8DF6FE58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95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171" y="3686852"/>
            <a:ext cx="16546341" cy="10426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43901" y="3686852"/>
            <a:ext cx="16546341" cy="10426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305BF60-D749-1D45-B5EC-80B69A066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41817-6230-964E-83B5-4AF43975A56C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D5A463F-7E07-DE45-9161-380C94F7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E8379BB-DD1B-744A-88A5-36B5CC43A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8E067-B155-BF48-9A09-72456EEA4C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3687"/>
            <a:ext cx="33717072" cy="351128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715854"/>
            <a:ext cx="16552847" cy="19653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3171" y="6681195"/>
            <a:ext cx="16552847" cy="12138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030900" y="4715854"/>
            <a:ext cx="16559349" cy="19653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030900" y="6681195"/>
            <a:ext cx="16559349" cy="12138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B932272-2BB8-D244-9BDC-325D1DAC4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91ADE-6B9D-D840-B16E-0C82AC776E70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34805F4-A651-2B46-AADD-6C06B834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972C84-ECE1-734D-BFA3-506235612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17074-B2D0-6245-9DBD-601A86432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2EF50D1-CA88-0647-90B0-C26E49D03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6B594-CAF0-B149-BB2C-5B2CE7139C40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3E614B6-A37E-C743-8ECB-042F96849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6C636DB-467A-6B4C-868A-8A065FDC5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A645E-F40A-4948-8A34-BFF8C0227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7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540CD2C-7EF7-F84C-961F-E28A03FF9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C4D1E-7C9E-6F42-BCD2-1443C8BD20EB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C911D56-9779-C24B-846B-C4228B232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EDB23F1-6E77-3947-B88B-A549CD4BA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57F9E-F9C8-8C4A-A02E-78622B4CE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80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7" y="838805"/>
            <a:ext cx="12325205" cy="35698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7154" y="838811"/>
            <a:ext cx="20943089" cy="179807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3177" y="4408620"/>
            <a:ext cx="12325205" cy="144109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5878FA-DA41-D649-BA14-F742372F5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8C337-0B0C-A64C-9DAF-054AD6AC0C8B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6CEA25-2408-DF47-8874-23BFEB4C7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8F40D3A-F5EB-1744-9174-D120822CC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9A9B2-3201-6943-A5BA-FABC6C1CF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57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3091" y="14747399"/>
            <a:ext cx="22478048" cy="17410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43091" y="1882438"/>
            <a:ext cx="22478048" cy="1264062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3091" y="16488413"/>
            <a:ext cx="22478048" cy="247253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33224F4-D713-624D-B0ED-E3F322549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C7301-EFCF-1D46-813C-04E91B4F07F9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C0F53A2-B872-7947-8B37-B87AF84DE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0317BA7-B0DC-B040-9E7F-F192EC08B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FADD8-6A03-B54E-B5D9-2D2E05940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35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6633">
                <a:lumMod val="100000"/>
                <a:alpha val="25000"/>
              </a:srgbClr>
            </a:gs>
            <a:gs pos="90000">
              <a:srgbClr val="FFCC00">
                <a:lumMod val="100000"/>
                <a:alpha val="40000"/>
              </a:srgb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6002378-227C-754D-9A2D-883B1FCEAE1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873250" y="844550"/>
            <a:ext cx="33716913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1D2CE88-DB8E-5347-ACB7-E56C5D658B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873250" y="4916488"/>
            <a:ext cx="33716913" cy="139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84981-D9DC-3B48-AB43-49AE96E065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873250" y="19526250"/>
            <a:ext cx="8740775" cy="11255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1451D85-B807-4347-938A-0C8CD47DF099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42AF1-FD90-4B40-81B1-800FADA2A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800013" y="19526250"/>
            <a:ext cx="11863387" cy="11255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872966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4FE20-A967-E341-9063-99F74DFD44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6849388" y="19526250"/>
            <a:ext cx="8740775" cy="11255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F114705-7384-0348-A847-318E882C44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Box 11">
            <a:extLst>
              <a:ext uri="{FF2B5EF4-FFF2-40B4-BE49-F238E27FC236}">
                <a16:creationId xmlns:a16="http://schemas.microsoft.com/office/drawing/2014/main" id="{6EF1E30D-1CCC-6147-9613-26C22F01A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4771" y="4421329"/>
            <a:ext cx="12979399" cy="1058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Crop breeders repeat tasks for thousands of breeding lines grown at multiple locations over many years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JMP JSL and Add-Ins allow for automation of data management and analysis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3600" b="1" spc="-70" dirty="0">
                <a:latin typeface="Arial" panose="020B0604020202020204" pitchFamily="34" charset="0"/>
                <a:cs typeface="Arial" panose="020B0604020202020204" pitchFamily="34" charset="0"/>
              </a:rPr>
              <a:t>At NDSU, we made Add-Ins to query MS SQL Server databases and to analyze data in mixed models built in JMP or </a:t>
            </a:r>
            <a:r>
              <a:rPr lang="en-US" altLang="en-US" sz="3600" b="1" spc="-70" dirty="0" err="1">
                <a:latin typeface="Arial" panose="020B0604020202020204" pitchFamily="34" charset="0"/>
                <a:cs typeface="Arial" panose="020B0604020202020204" pitchFamily="34" charset="0"/>
              </a:rPr>
              <a:t>ASReml</a:t>
            </a:r>
            <a:r>
              <a:rPr lang="en-US" altLang="en-US" sz="3600" b="1" spc="-70" dirty="0">
                <a:latin typeface="Arial" panose="020B0604020202020204" pitchFamily="34" charset="0"/>
                <a:cs typeface="Arial" panose="020B0604020202020204" pitchFamily="34" charset="0"/>
              </a:rPr>
              <a:t>, an app built for breeding research 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DB queries are made through New SQL Query, with parameters selected in user interface boxes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Results can be run through mixed model analysis directly in JMP or in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ASReml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launched from JMP through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RunProgram</a:t>
            </a:r>
            <a:endParaRPr lang="en-US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ASReml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output goes to JMP tables through Parse XML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Code is written in object-oriented JSL functions 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With methods available in JSL and Add-Ins, along with the ease of creating user interfaces, JMP has become a central piece in plant breeding research at NDSU.</a:t>
            </a:r>
          </a:p>
        </p:txBody>
      </p:sp>
      <p:sp>
        <p:nvSpPr>
          <p:cNvPr id="15366" name="TextBox 13">
            <a:extLst>
              <a:ext uri="{FF2B5EF4-FFF2-40B4-BE49-F238E27FC236}">
                <a16:creationId xmlns:a16="http://schemas.microsoft.com/office/drawing/2014/main" id="{67A7D231-BDCD-C54A-90B6-1DB12FE30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4772" y="16630033"/>
            <a:ext cx="12979398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Expedite plant breeding through automation of repeated tasks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Connect analysis with DB queries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Updated analysis using mixed models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282AD54-447D-D44D-9214-5221C16D7E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3444" y="3063240"/>
            <a:ext cx="8980488" cy="1106424"/>
          </a:xfrm>
          <a:prstGeom prst="rect">
            <a:avLst/>
          </a:prstGeom>
          <a:solidFill>
            <a:srgbClr val="006633"/>
          </a:solidFill>
          <a:ln w="6350">
            <a:noFill/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1872966">
              <a:defRPr/>
            </a:pPr>
            <a:r>
              <a:rPr lang="en-US" sz="6000" b="1" dirty="0">
                <a:solidFill>
                  <a:srgbClr val="FFCC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Abstract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155E81-91D9-6946-BF39-C58CC7AA6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10680" y="3060434"/>
            <a:ext cx="8980488" cy="1106424"/>
          </a:xfrm>
          <a:prstGeom prst="rect">
            <a:avLst/>
          </a:prstGeom>
          <a:solidFill>
            <a:srgbClr val="006633">
              <a:alpha val="90195"/>
            </a:srgbClr>
          </a:solidFill>
          <a:ln w="6350">
            <a:noFill/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1872966">
              <a:defRPr/>
            </a:pPr>
            <a:r>
              <a:rPr lang="en-US" sz="6000" b="1" dirty="0">
                <a:solidFill>
                  <a:srgbClr val="FFCC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Requirements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E812C60-4330-D945-B42C-7A014EA14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3444" y="15387063"/>
            <a:ext cx="8980488" cy="1107351"/>
          </a:xfrm>
          <a:prstGeom prst="rect">
            <a:avLst/>
          </a:prstGeom>
          <a:solidFill>
            <a:srgbClr val="006633"/>
          </a:solidFill>
          <a:ln w="6350">
            <a:noFill/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1872966">
              <a:defRPr/>
            </a:pPr>
            <a:r>
              <a:rPr lang="en-US" sz="6000" b="1" dirty="0">
                <a:solidFill>
                  <a:srgbClr val="FFCC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Objectives</a:t>
            </a:r>
          </a:p>
        </p:txBody>
      </p:sp>
      <p:pic>
        <p:nvPicPr>
          <p:cNvPr id="15380" name="Picture 2">
            <a:extLst>
              <a:ext uri="{FF2B5EF4-FFF2-40B4-BE49-F238E27FC236}">
                <a16:creationId xmlns:a16="http://schemas.microsoft.com/office/drawing/2014/main" id="{51B1A303-B958-484D-9A14-C08F37031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43" y="1161179"/>
            <a:ext cx="2840037" cy="2309812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  <p:sp>
        <p:nvSpPr>
          <p:cNvPr id="15370" name="TextBox 8">
            <a:extLst>
              <a:ext uri="{FF2B5EF4-FFF2-40B4-BE49-F238E27FC236}">
                <a16:creationId xmlns:a16="http://schemas.microsoft.com/office/drawing/2014/main" id="{44D90A17-EFEE-B74D-933D-4ABF6328C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352" y="22102"/>
            <a:ext cx="3676808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en-US" sz="7200" b="1" dirty="0">
                <a:solidFill>
                  <a:srgbClr val="00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JMP as a Central Component of a Data Management and Analysis Platform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5400" b="1" dirty="0">
                <a:solidFill>
                  <a:srgbClr val="00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Thomas Walk, Ana Heilman Morales, Richard Horsley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5400" b="1" dirty="0">
                <a:solidFill>
                  <a:srgbClr val="00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North Dakota State University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4052EB-5463-4499-AF46-20CC0CD67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00267" y="1426243"/>
            <a:ext cx="6661595" cy="1106424"/>
          </a:xfrm>
          <a:prstGeom prst="rect">
            <a:avLst/>
          </a:prstGeom>
        </p:spPr>
      </p:pic>
      <p:sp>
        <p:nvSpPr>
          <p:cNvPr id="44" name="TextBox 13">
            <a:extLst>
              <a:ext uri="{FF2B5EF4-FFF2-40B4-BE49-F238E27FC236}">
                <a16:creationId xmlns:a16="http://schemas.microsoft.com/office/drawing/2014/main" id="{ECBC86F0-7B79-42F0-939E-21227B642E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47577" y="4265624"/>
            <a:ext cx="12205246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spc="-50" dirty="0">
                <a:latin typeface="Arial" panose="020B0604020202020204" pitchFamily="34" charset="0"/>
                <a:cs typeface="Arial" panose="020B0604020202020204" pitchFamily="34" charset="0"/>
              </a:rPr>
              <a:t>Requires JMP, DB access (</a:t>
            </a:r>
            <a:r>
              <a:rPr lang="en-US" altLang="en-US" sz="4800" spc="-50" dirty="0" err="1">
                <a:latin typeface="Arial" panose="020B0604020202020204" pitchFamily="34" charset="0"/>
                <a:cs typeface="Arial" panose="020B0604020202020204" pitchFamily="34" charset="0"/>
              </a:rPr>
              <a:t>Agrobase</a:t>
            </a:r>
            <a:r>
              <a:rPr lang="en-US" altLang="en-US" sz="4800" spc="-50" dirty="0">
                <a:latin typeface="Arial" panose="020B0604020202020204" pitchFamily="34" charset="0"/>
                <a:cs typeface="Arial" panose="020B0604020202020204" pitchFamily="34" charset="0"/>
              </a:rPr>
              <a:t>), SQL Server driver, and </a:t>
            </a:r>
            <a:r>
              <a:rPr lang="en-US" altLang="en-US" sz="4800" spc="-50" dirty="0" err="1">
                <a:latin typeface="Arial" panose="020B0604020202020204" pitchFamily="34" charset="0"/>
                <a:cs typeface="Arial" panose="020B0604020202020204" pitchFamily="34" charset="0"/>
              </a:rPr>
              <a:t>ASReml</a:t>
            </a:r>
            <a:r>
              <a:rPr lang="en-US" altLang="en-US" sz="4800" spc="-50" dirty="0">
                <a:latin typeface="Arial" panose="020B0604020202020204" pitchFamily="34" charset="0"/>
                <a:cs typeface="Arial" panose="020B0604020202020204" pitchFamily="34" charset="0"/>
              </a:rPr>
              <a:t> for each user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Users install Add-In that connects to bulk of scripts stored in shared folder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Scripts in shared folder can be modified without requiring reinstallation of Add-In or any other changes on user computers</a:t>
            </a:r>
          </a:p>
        </p:txBody>
      </p:sp>
      <p:sp>
        <p:nvSpPr>
          <p:cNvPr id="51" name="TextBox 15">
            <a:extLst>
              <a:ext uri="{FF2B5EF4-FFF2-40B4-BE49-F238E27FC236}">
                <a16:creationId xmlns:a16="http://schemas.microsoft.com/office/drawing/2014/main" id="{EEB3216A-20D0-41C4-AF12-31F97D20E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06855" y="10498396"/>
            <a:ext cx="8979408" cy="1015663"/>
          </a:xfrm>
          <a:prstGeom prst="rect">
            <a:avLst/>
          </a:prstGeom>
          <a:solidFill>
            <a:srgbClr val="006633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en-US" altLang="en-US" sz="6000" b="1" spc="-40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Add-In Organization</a:t>
            </a:r>
          </a:p>
        </p:txBody>
      </p:sp>
      <p:sp>
        <p:nvSpPr>
          <p:cNvPr id="72" name="TextBox 15">
            <a:extLst>
              <a:ext uri="{FF2B5EF4-FFF2-40B4-BE49-F238E27FC236}">
                <a16:creationId xmlns:a16="http://schemas.microsoft.com/office/drawing/2014/main" id="{08F8BEA1-EA25-4817-92D1-404F87F72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9432" y="15868650"/>
            <a:ext cx="295587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query_data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7" name="TextBox 15">
            <a:extLst>
              <a:ext uri="{FF2B5EF4-FFF2-40B4-BE49-F238E27FC236}">
                <a16:creationId xmlns:a16="http://schemas.microsoft.com/office/drawing/2014/main" id="{2279A7E8-87BB-2540-93C7-6E19C647E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01261" y="11832034"/>
            <a:ext cx="377953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blue_blup_start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5ABA02C5-B0A7-43E1-A8F4-A6524CD3B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05550" y="13575085"/>
            <a:ext cx="649426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dsn_creds_remote_no_pwd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B921A425-86EC-4D4B-B3A4-9F0D7AC6F937}"/>
              </a:ext>
            </a:extLst>
          </p:cNvPr>
          <p:cNvCxnSpPr>
            <a:cxnSpLocks/>
            <a:stCxn id="35" idx="0"/>
            <a:endCxn id="15367" idx="3"/>
          </p:cNvCxnSpPr>
          <p:nvPr/>
        </p:nvCxnSpPr>
        <p:spPr>
          <a:xfrm rot="5400000" flipH="1" flipV="1">
            <a:off x="23122187" y="12516472"/>
            <a:ext cx="1389108" cy="728118"/>
          </a:xfrm>
          <a:prstGeom prst="bentConnector4">
            <a:avLst>
              <a:gd name="adj1" fmla="val 37260"/>
              <a:gd name="adj2" fmla="val 131396"/>
            </a:avLst>
          </a:prstGeom>
          <a:ln w="73025" cap="flat" cmpd="sng" algn="ctr">
            <a:solidFill>
              <a:schemeClr val="dk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TextBox 15">
            <a:extLst>
              <a:ext uri="{FF2B5EF4-FFF2-40B4-BE49-F238E27FC236}">
                <a16:creationId xmlns:a16="http://schemas.microsoft.com/office/drawing/2014/main" id="{0196F5C5-51FB-4EA6-8A55-560C1A04A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4769" y="11683523"/>
            <a:ext cx="47332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5080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4800" u="heavy" dirty="0">
                <a:latin typeface="Arial" panose="020B0604020202020204" pitchFamily="34" charset="0"/>
                <a:cs typeface="Arial" panose="020B0604020202020204" pitchFamily="34" charset="0"/>
              </a:rPr>
              <a:t>User computers</a:t>
            </a:r>
          </a:p>
        </p:txBody>
      </p:sp>
      <p:sp>
        <p:nvSpPr>
          <p:cNvPr id="54" name="TextBox 15">
            <a:extLst>
              <a:ext uri="{FF2B5EF4-FFF2-40B4-BE49-F238E27FC236}">
                <a16:creationId xmlns:a16="http://schemas.microsoft.com/office/drawing/2014/main" id="{75C0EBEC-F99B-49CD-8E66-EE7FA0A60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50169" y="12938246"/>
            <a:ext cx="47332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5080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4800" u="heavy" dirty="0">
                <a:latin typeface="Arial" panose="020B0604020202020204" pitchFamily="34" charset="0"/>
                <a:cs typeface="Arial" panose="020B0604020202020204" pitchFamily="34" charset="0"/>
              </a:rPr>
              <a:t>Shared folder</a:t>
            </a:r>
          </a:p>
        </p:txBody>
      </p:sp>
      <p:sp>
        <p:nvSpPr>
          <p:cNvPr id="55" name="TextBox 15">
            <a:extLst>
              <a:ext uri="{FF2B5EF4-FFF2-40B4-BE49-F238E27FC236}">
                <a16:creationId xmlns:a16="http://schemas.microsoft.com/office/drawing/2014/main" id="{AE3D31FE-9E14-4DED-85A1-5A1588F2E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91645" y="14280315"/>
            <a:ext cx="41574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choose_analysis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15">
            <a:extLst>
              <a:ext uri="{FF2B5EF4-FFF2-40B4-BE49-F238E27FC236}">
                <a16:creationId xmlns:a16="http://schemas.microsoft.com/office/drawing/2014/main" id="{096022C2-259E-425F-B48D-C7000C9EB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9210" y="15868650"/>
            <a:ext cx="361250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query_means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15">
            <a:extLst>
              <a:ext uri="{FF2B5EF4-FFF2-40B4-BE49-F238E27FC236}">
                <a16:creationId xmlns:a16="http://schemas.microsoft.com/office/drawing/2014/main" id="{B671135D-EA73-4FFA-8809-CB4DBA4D3E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66116" y="15868650"/>
            <a:ext cx="2955874" cy="733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run_BLUEs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15">
            <a:extLst>
              <a:ext uri="{FF2B5EF4-FFF2-40B4-BE49-F238E27FC236}">
                <a16:creationId xmlns:a16="http://schemas.microsoft.com/office/drawing/2014/main" id="{AD016F1D-4F2C-47A8-9D1F-794B09085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50030" y="15843250"/>
            <a:ext cx="2955874" cy="733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run_BLUPs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43309C1E-FE85-4666-B125-1F7153BA2837}"/>
              </a:ext>
            </a:extLst>
          </p:cNvPr>
          <p:cNvCxnSpPr>
            <a:cxnSpLocks/>
            <a:stCxn id="55" idx="1"/>
            <a:endCxn id="72" idx="0"/>
          </p:cNvCxnSpPr>
          <p:nvPr/>
        </p:nvCxnSpPr>
        <p:spPr>
          <a:xfrm rot="10800000" flipV="1">
            <a:off x="15577369" y="14634258"/>
            <a:ext cx="1314276" cy="1234392"/>
          </a:xfrm>
          <a:prstGeom prst="bentConnector2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0" name="TextBox 15">
            <a:extLst>
              <a:ext uri="{FF2B5EF4-FFF2-40B4-BE49-F238E27FC236}">
                <a16:creationId xmlns:a16="http://schemas.microsoft.com/office/drawing/2014/main" id="{079513E2-7C44-4A2A-AD71-FBC043116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35043" y="17522865"/>
            <a:ext cx="519350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query_agrobase_data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15">
            <a:extLst>
              <a:ext uri="{FF2B5EF4-FFF2-40B4-BE49-F238E27FC236}">
                <a16:creationId xmlns:a16="http://schemas.microsoft.com/office/drawing/2014/main" id="{8E1EF5BB-22A2-4772-980A-D9F911646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54559" y="17522866"/>
            <a:ext cx="57849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query_agrobase_means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5">
            <a:extLst>
              <a:ext uri="{FF2B5EF4-FFF2-40B4-BE49-F238E27FC236}">
                <a16:creationId xmlns:a16="http://schemas.microsoft.com/office/drawing/2014/main" id="{83206C8F-BFF9-4565-981B-51E3B895C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42415" y="19276827"/>
            <a:ext cx="417973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run_asreml_code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5">
            <a:extLst>
              <a:ext uri="{FF2B5EF4-FFF2-40B4-BE49-F238E27FC236}">
                <a16:creationId xmlns:a16="http://schemas.microsoft.com/office/drawing/2014/main" id="{A43C37AF-D473-49AE-B75C-CC7D29E22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0043" y="19961265"/>
            <a:ext cx="4416818" cy="703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parse_asreml_xml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5">
            <a:extLst>
              <a:ext uri="{FF2B5EF4-FFF2-40B4-BE49-F238E27FC236}">
                <a16:creationId xmlns:a16="http://schemas.microsoft.com/office/drawing/2014/main" id="{55DBC61B-4ABC-4967-9D00-ED72E8F2D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1615" y="19530827"/>
            <a:ext cx="35829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run_jmp_blups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2" name="Connector: Elbow 131">
            <a:extLst>
              <a:ext uri="{FF2B5EF4-FFF2-40B4-BE49-F238E27FC236}">
                <a16:creationId xmlns:a16="http://schemas.microsoft.com/office/drawing/2014/main" id="{F6DC2AAE-854E-4589-A36B-7E1A9EBF8B95}"/>
              </a:ext>
            </a:extLst>
          </p:cNvPr>
          <p:cNvCxnSpPr>
            <a:cxnSpLocks/>
            <a:stCxn id="55" idx="2"/>
            <a:endCxn id="74" idx="0"/>
          </p:cNvCxnSpPr>
          <p:nvPr/>
        </p:nvCxnSpPr>
        <p:spPr>
          <a:xfrm rot="5400000">
            <a:off x="18266991" y="15165263"/>
            <a:ext cx="880449" cy="526324"/>
          </a:xfrm>
          <a:prstGeom prst="bentConnector3">
            <a:avLst>
              <a:gd name="adj1" fmla="val 50000"/>
            </a:avLst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5" name="Connector: Elbow 134">
            <a:extLst>
              <a:ext uri="{FF2B5EF4-FFF2-40B4-BE49-F238E27FC236}">
                <a16:creationId xmlns:a16="http://schemas.microsoft.com/office/drawing/2014/main" id="{3DE6263F-60C0-4A1A-8C86-7F7BF3CFC815}"/>
              </a:ext>
            </a:extLst>
          </p:cNvPr>
          <p:cNvCxnSpPr>
            <a:cxnSpLocks/>
            <a:stCxn id="55" idx="3"/>
            <a:endCxn id="73" idx="0"/>
          </p:cNvCxnSpPr>
          <p:nvPr/>
        </p:nvCxnSpPr>
        <p:spPr>
          <a:xfrm>
            <a:off x="21049108" y="14634258"/>
            <a:ext cx="1056354" cy="1234392"/>
          </a:xfrm>
          <a:prstGeom prst="bentConnector2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8" name="Connector: Elbow 137">
            <a:extLst>
              <a:ext uri="{FF2B5EF4-FFF2-40B4-BE49-F238E27FC236}">
                <a16:creationId xmlns:a16="http://schemas.microsoft.com/office/drawing/2014/main" id="{596B42CA-3303-4173-84F5-4B309C12C748}"/>
              </a:ext>
            </a:extLst>
          </p:cNvPr>
          <p:cNvCxnSpPr>
            <a:cxnSpLocks/>
            <a:stCxn id="55" idx="3"/>
            <a:endCxn id="75" idx="0"/>
          </p:cNvCxnSpPr>
          <p:nvPr/>
        </p:nvCxnSpPr>
        <p:spPr>
          <a:xfrm>
            <a:off x="21049108" y="14634258"/>
            <a:ext cx="4078859" cy="1208992"/>
          </a:xfrm>
          <a:prstGeom prst="bentConnector2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4" name="Connector: Elbow 153">
            <a:extLst>
              <a:ext uri="{FF2B5EF4-FFF2-40B4-BE49-F238E27FC236}">
                <a16:creationId xmlns:a16="http://schemas.microsoft.com/office/drawing/2014/main" id="{A9F17439-3B7C-41EC-A2F8-20E896939C2B}"/>
              </a:ext>
            </a:extLst>
          </p:cNvPr>
          <p:cNvCxnSpPr>
            <a:cxnSpLocks/>
            <a:stCxn id="75" idx="3"/>
            <a:endCxn id="123" idx="3"/>
          </p:cNvCxnSpPr>
          <p:nvPr/>
        </p:nvCxnSpPr>
        <p:spPr>
          <a:xfrm flipH="1">
            <a:off x="26194571" y="16209893"/>
            <a:ext cx="411333" cy="3674877"/>
          </a:xfrm>
          <a:prstGeom prst="bentConnector3">
            <a:avLst>
              <a:gd name="adj1" fmla="val -37049"/>
            </a:avLst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2" name="Connector: Elbow 161">
            <a:extLst>
              <a:ext uri="{FF2B5EF4-FFF2-40B4-BE49-F238E27FC236}">
                <a16:creationId xmlns:a16="http://schemas.microsoft.com/office/drawing/2014/main" id="{B81FD167-BCC8-465A-8346-DF2C2E21D84E}"/>
              </a:ext>
            </a:extLst>
          </p:cNvPr>
          <p:cNvCxnSpPr>
            <a:cxnSpLocks/>
            <a:stCxn id="74" idx="3"/>
            <a:endCxn id="104" idx="3"/>
          </p:cNvCxnSpPr>
          <p:nvPr/>
        </p:nvCxnSpPr>
        <p:spPr>
          <a:xfrm flipH="1">
            <a:off x="19222149" y="16235293"/>
            <a:ext cx="699841" cy="3395477"/>
          </a:xfrm>
          <a:prstGeom prst="bentConnector3">
            <a:avLst>
              <a:gd name="adj1" fmla="val -18147"/>
            </a:avLst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5" name="Connector: Elbow 164">
            <a:extLst>
              <a:ext uri="{FF2B5EF4-FFF2-40B4-BE49-F238E27FC236}">
                <a16:creationId xmlns:a16="http://schemas.microsoft.com/office/drawing/2014/main" id="{05E173DA-6B98-436E-84A8-9B96A9500ACF}"/>
              </a:ext>
            </a:extLst>
          </p:cNvPr>
          <p:cNvCxnSpPr>
            <a:cxnSpLocks/>
            <a:stCxn id="74" idx="3"/>
            <a:endCxn id="105" idx="3"/>
          </p:cNvCxnSpPr>
          <p:nvPr/>
        </p:nvCxnSpPr>
        <p:spPr>
          <a:xfrm flipH="1">
            <a:off x="19486861" y="16235293"/>
            <a:ext cx="435129" cy="4077645"/>
          </a:xfrm>
          <a:prstGeom prst="bentConnector3">
            <a:avLst>
              <a:gd name="adj1" fmla="val -35024"/>
            </a:avLst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9" name="Connector: Elbow 168">
            <a:extLst>
              <a:ext uri="{FF2B5EF4-FFF2-40B4-BE49-F238E27FC236}">
                <a16:creationId xmlns:a16="http://schemas.microsoft.com/office/drawing/2014/main" id="{C46ADC06-C44A-4093-9F2B-40AB02AB94A3}"/>
              </a:ext>
            </a:extLst>
          </p:cNvPr>
          <p:cNvCxnSpPr>
            <a:cxnSpLocks/>
            <a:stCxn id="15367" idx="2"/>
            <a:endCxn id="55" idx="0"/>
          </p:cNvCxnSpPr>
          <p:nvPr/>
        </p:nvCxnSpPr>
        <p:spPr>
          <a:xfrm rot="5400000">
            <a:off x="19760507" y="11749790"/>
            <a:ext cx="1740395" cy="3320654"/>
          </a:xfrm>
          <a:prstGeom prst="bentConnector3">
            <a:avLst>
              <a:gd name="adj1" fmla="val 50000"/>
            </a:avLst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6" name="TextBox 15">
            <a:extLst>
              <a:ext uri="{FF2B5EF4-FFF2-40B4-BE49-F238E27FC236}">
                <a16:creationId xmlns:a16="http://schemas.microsoft.com/office/drawing/2014/main" id="{F8AEE34A-A258-4D87-A136-313EBB9D2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37086" y="18463911"/>
            <a:ext cx="36244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query_data.sql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TextBox 15">
            <a:extLst>
              <a:ext uri="{FF2B5EF4-FFF2-40B4-BE49-F238E27FC236}">
                <a16:creationId xmlns:a16="http://schemas.microsoft.com/office/drawing/2014/main" id="{A783589D-20A5-4D90-9268-FDB1993B2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87151" y="18514711"/>
            <a:ext cx="418979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query_means.sql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8" name="Connector: Elbow 177">
            <a:extLst>
              <a:ext uri="{FF2B5EF4-FFF2-40B4-BE49-F238E27FC236}">
                <a16:creationId xmlns:a16="http://schemas.microsoft.com/office/drawing/2014/main" id="{FC30382E-F57D-477B-9622-90749525DD77}"/>
              </a:ext>
            </a:extLst>
          </p:cNvPr>
          <p:cNvCxnSpPr>
            <a:cxnSpLocks/>
            <a:stCxn id="177" idx="1"/>
            <a:endCxn id="91" idx="1"/>
          </p:cNvCxnSpPr>
          <p:nvPr/>
        </p:nvCxnSpPr>
        <p:spPr>
          <a:xfrm rot="10800000">
            <a:off x="20754559" y="17876810"/>
            <a:ext cx="32592" cy="991845"/>
          </a:xfrm>
          <a:prstGeom prst="bentConnector3">
            <a:avLst>
              <a:gd name="adj1" fmla="val 801399"/>
            </a:avLst>
          </a:prstGeom>
          <a:ln w="73025" cap="flat" cmpd="sng" algn="ctr">
            <a:solidFill>
              <a:schemeClr val="dk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5" name="Connector: Elbow 184">
            <a:extLst>
              <a:ext uri="{FF2B5EF4-FFF2-40B4-BE49-F238E27FC236}">
                <a16:creationId xmlns:a16="http://schemas.microsoft.com/office/drawing/2014/main" id="{12030F7F-3955-4DD6-92FD-BD37C077F7C1}"/>
              </a:ext>
            </a:extLst>
          </p:cNvPr>
          <p:cNvCxnSpPr>
            <a:cxnSpLocks/>
            <a:stCxn id="176" idx="1"/>
            <a:endCxn id="90" idx="1"/>
          </p:cNvCxnSpPr>
          <p:nvPr/>
        </p:nvCxnSpPr>
        <p:spPr>
          <a:xfrm rot="10800000">
            <a:off x="14435044" y="17876808"/>
            <a:ext cx="2043" cy="941046"/>
          </a:xfrm>
          <a:prstGeom prst="bentConnector3">
            <a:avLst>
              <a:gd name="adj1" fmla="val 11289427"/>
            </a:avLst>
          </a:prstGeom>
          <a:ln w="73025" cap="flat" cmpd="sng" algn="ctr">
            <a:solidFill>
              <a:schemeClr val="dk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0" name="Connector: Elbow 189">
            <a:extLst>
              <a:ext uri="{FF2B5EF4-FFF2-40B4-BE49-F238E27FC236}">
                <a16:creationId xmlns:a16="http://schemas.microsoft.com/office/drawing/2014/main" id="{E9CD8370-3483-4F35-B69F-D3340D275E9B}"/>
              </a:ext>
            </a:extLst>
          </p:cNvPr>
          <p:cNvCxnSpPr>
            <a:cxnSpLocks/>
            <a:stCxn id="90" idx="0"/>
            <a:endCxn id="72" idx="2"/>
          </p:cNvCxnSpPr>
          <p:nvPr/>
        </p:nvCxnSpPr>
        <p:spPr>
          <a:xfrm rot="16200000" flipV="1">
            <a:off x="15831419" y="16322487"/>
            <a:ext cx="946329" cy="1454427"/>
          </a:xfrm>
          <a:prstGeom prst="bentConnector3">
            <a:avLst>
              <a:gd name="adj1" fmla="val 50000"/>
            </a:avLst>
          </a:prstGeom>
          <a:ln w="73025" cap="flat" cmpd="sng" algn="ctr">
            <a:solidFill>
              <a:schemeClr val="dk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3" name="Connector: Elbow 192">
            <a:extLst>
              <a:ext uri="{FF2B5EF4-FFF2-40B4-BE49-F238E27FC236}">
                <a16:creationId xmlns:a16="http://schemas.microsoft.com/office/drawing/2014/main" id="{47A8FF57-AC2D-42CC-AA53-5B2BB256F6DD}"/>
              </a:ext>
            </a:extLst>
          </p:cNvPr>
          <p:cNvCxnSpPr>
            <a:cxnSpLocks/>
            <a:stCxn id="90" idx="0"/>
            <a:endCxn id="74" idx="2"/>
          </p:cNvCxnSpPr>
          <p:nvPr/>
        </p:nvCxnSpPr>
        <p:spPr>
          <a:xfrm rot="5400000" flipH="1" flipV="1">
            <a:off x="17277460" y="16356273"/>
            <a:ext cx="920929" cy="1412257"/>
          </a:xfrm>
          <a:prstGeom prst="bentConnector3">
            <a:avLst>
              <a:gd name="adj1" fmla="val 50000"/>
            </a:avLst>
          </a:prstGeom>
          <a:ln w="73025" cap="flat" cmpd="sng" algn="ctr">
            <a:solidFill>
              <a:schemeClr val="dk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7" name="Connector: Elbow 196">
            <a:extLst>
              <a:ext uri="{FF2B5EF4-FFF2-40B4-BE49-F238E27FC236}">
                <a16:creationId xmlns:a16="http://schemas.microsoft.com/office/drawing/2014/main" id="{3FF97E78-A091-4CD4-97C4-22DD6196713C}"/>
              </a:ext>
            </a:extLst>
          </p:cNvPr>
          <p:cNvCxnSpPr>
            <a:cxnSpLocks/>
            <a:stCxn id="91" idx="0"/>
            <a:endCxn id="75" idx="2"/>
          </p:cNvCxnSpPr>
          <p:nvPr/>
        </p:nvCxnSpPr>
        <p:spPr>
          <a:xfrm rot="5400000" flipH="1" flipV="1">
            <a:off x="23914323" y="16309222"/>
            <a:ext cx="946330" cy="1480958"/>
          </a:xfrm>
          <a:prstGeom prst="bentConnector3">
            <a:avLst>
              <a:gd name="adj1" fmla="val 50000"/>
            </a:avLst>
          </a:prstGeom>
          <a:ln w="73025" cap="flat" cmpd="sng" algn="ctr">
            <a:solidFill>
              <a:schemeClr val="dk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0" name="Connector: Elbow 199">
            <a:extLst>
              <a:ext uri="{FF2B5EF4-FFF2-40B4-BE49-F238E27FC236}">
                <a16:creationId xmlns:a16="http://schemas.microsoft.com/office/drawing/2014/main" id="{03A61A78-A287-4691-9746-397B747F2D3B}"/>
              </a:ext>
            </a:extLst>
          </p:cNvPr>
          <p:cNvCxnSpPr>
            <a:cxnSpLocks/>
            <a:stCxn id="91" idx="0"/>
            <a:endCxn id="73" idx="2"/>
          </p:cNvCxnSpPr>
          <p:nvPr/>
        </p:nvCxnSpPr>
        <p:spPr>
          <a:xfrm rot="16200000" flipV="1">
            <a:off x="22403071" y="16278927"/>
            <a:ext cx="946330" cy="1541547"/>
          </a:xfrm>
          <a:prstGeom prst="bentConnector3">
            <a:avLst>
              <a:gd name="adj1" fmla="val 50000"/>
            </a:avLst>
          </a:prstGeom>
          <a:ln w="73025" cap="flat" cmpd="sng" algn="ctr">
            <a:solidFill>
              <a:schemeClr val="dk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416" name="Picture 15415">
            <a:extLst>
              <a:ext uri="{FF2B5EF4-FFF2-40B4-BE49-F238E27FC236}">
                <a16:creationId xmlns:a16="http://schemas.microsoft.com/office/drawing/2014/main" id="{109439EE-A091-4EEE-A22B-61CBE534B1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38071" y="4395929"/>
            <a:ext cx="7012202" cy="4114800"/>
          </a:xfrm>
          <a:prstGeom prst="rect">
            <a:avLst/>
          </a:prstGeom>
        </p:spPr>
      </p:pic>
      <p:sp>
        <p:nvSpPr>
          <p:cNvPr id="205" name="Rectangle 204">
            <a:extLst>
              <a:ext uri="{FF2B5EF4-FFF2-40B4-BE49-F238E27FC236}">
                <a16:creationId xmlns:a16="http://schemas.microsoft.com/office/drawing/2014/main" id="{5184BDFC-E7E2-4723-9790-BED0836793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97760" y="3063240"/>
            <a:ext cx="8980488" cy="1106424"/>
          </a:xfrm>
          <a:prstGeom prst="rect">
            <a:avLst/>
          </a:prstGeom>
          <a:solidFill>
            <a:srgbClr val="006633">
              <a:alpha val="90195"/>
            </a:srgbClr>
          </a:solidFill>
          <a:ln w="6350">
            <a:noFill/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1872966">
              <a:defRPr/>
            </a:pPr>
            <a:r>
              <a:rPr lang="en-US" sz="6000" b="1" dirty="0">
                <a:solidFill>
                  <a:srgbClr val="FFCC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User Interface</a:t>
            </a:r>
          </a:p>
        </p:txBody>
      </p:sp>
      <p:sp>
        <p:nvSpPr>
          <p:cNvPr id="206" name="TextBox 13">
            <a:extLst>
              <a:ext uri="{FF2B5EF4-FFF2-40B4-BE49-F238E27FC236}">
                <a16:creationId xmlns:a16="http://schemas.microsoft.com/office/drawing/2014/main" id="{87D1C87B-2E39-473F-918C-9EEC6CCA0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32221" y="8584532"/>
            <a:ext cx="9605841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Non-modal Window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Default directory is user home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Click Start opens DB connected form to select query parameters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Stays open for multiple analyses until Cancel clicked</a:t>
            </a: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96384B04-3C32-4707-8507-BDFC753D1B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97760" y="14359128"/>
            <a:ext cx="8980488" cy="1106424"/>
          </a:xfrm>
          <a:prstGeom prst="rect">
            <a:avLst/>
          </a:prstGeom>
          <a:solidFill>
            <a:srgbClr val="006633">
              <a:alpha val="90195"/>
            </a:srgbClr>
          </a:solidFill>
          <a:ln w="6350">
            <a:noFill/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1872966">
              <a:defRPr/>
            </a:pPr>
            <a:r>
              <a:rPr lang="en-US" sz="6000" b="1" dirty="0">
                <a:solidFill>
                  <a:srgbClr val="FFCC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Future Development</a:t>
            </a:r>
          </a:p>
        </p:txBody>
      </p:sp>
      <p:sp>
        <p:nvSpPr>
          <p:cNvPr id="246" name="TextBox 13">
            <a:extLst>
              <a:ext uri="{FF2B5EF4-FFF2-40B4-BE49-F238E27FC236}">
                <a16:creationId xmlns:a16="http://schemas.microsoft.com/office/drawing/2014/main" id="{112AA1A0-26FF-4683-A8E5-146A10AAA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29966" y="15569532"/>
            <a:ext cx="9633674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Options to use JMP and </a:t>
            </a:r>
            <a:r>
              <a:rPr lang="en-US" altLang="en-US" sz="4800" dirty="0" err="1">
                <a:latin typeface="Arial" panose="020B0604020202020204" pitchFamily="34" charset="0"/>
                <a:cs typeface="Arial" panose="020B0604020202020204" pitchFamily="34" charset="0"/>
              </a:rPr>
              <a:t>ASReml</a:t>
            </a: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 for both BLUEs and BLUPs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Output graphics, e.g. histograms, heat maps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More dynamic UI with changing options based on user selections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80000"/>
    </mc:Choice>
    <mc:Fallback>
      <p:transition spd="slow" advClick="0" advTm="18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5C3FC5A-7448-4F8B-8339-BA013E876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9556" y="175480"/>
            <a:ext cx="8980488" cy="1106424"/>
          </a:xfrm>
          <a:prstGeom prst="rect">
            <a:avLst/>
          </a:prstGeom>
          <a:solidFill>
            <a:srgbClr val="006633">
              <a:alpha val="90195"/>
            </a:srgbClr>
          </a:solidFill>
          <a:ln w="6350">
            <a:noFill/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1872966">
              <a:defRPr/>
            </a:pPr>
            <a:r>
              <a:rPr lang="en-US" sz="6000" b="1" dirty="0">
                <a:solidFill>
                  <a:srgbClr val="FFCC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Running Add-In</a:t>
            </a:r>
          </a:p>
        </p:txBody>
      </p:sp>
      <p:pic>
        <p:nvPicPr>
          <p:cNvPr id="8" name="Screen Recording 5">
            <a:hlinkClick r:id="" action="ppaction://media"/>
            <a:extLst>
              <a:ext uri="{FF2B5EF4-FFF2-40B4-BE49-F238E27FC236}">
                <a16:creationId xmlns:a16="http://schemas.microsoft.com/office/drawing/2014/main" id="{3F9D0C4C-8B96-45B6-A314-DA16F40BC73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41500" y="1651000"/>
            <a:ext cx="34177406" cy="192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936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0"/>
    </mc:Choice>
    <mc:Fallback>
      <p:transition spd="slow" advClick="0" advTm="10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14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95879-JMPDisc19-Tucson-ePoster-Template" id="{1B69F961-2D2C-BE4B-935A-475BE11A4937}" vid="{13736E11-9238-BE4B-A94E-E16D04A030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95879-JMPDisc19-Tucson-ePoster-Template-FINAL</Template>
  <TotalTime>3141</TotalTime>
  <Words>369</Words>
  <Application>Microsoft Office PowerPoint</Application>
  <PresentationFormat>Custom</PresentationFormat>
  <Paragraphs>48</Paragraphs>
  <Slides>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Theme</vt:lpstr>
      <vt:lpstr>PowerPoint Presentation</vt:lpstr>
      <vt:lpstr>PowerPoint Presentation</vt:lpstr>
    </vt:vector>
  </TitlesOfParts>
  <Company>ePosterBoards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Walk</dc:creator>
  <cp:lastModifiedBy>Thomas Walk</cp:lastModifiedBy>
  <cp:revision>66</cp:revision>
  <cp:lastPrinted>2014-05-13T19:19:53Z</cp:lastPrinted>
  <dcterms:created xsi:type="dcterms:W3CDTF">2019-09-18T15:49:15Z</dcterms:created>
  <dcterms:modified xsi:type="dcterms:W3CDTF">2019-09-20T20:10:56Z</dcterms:modified>
</cp:coreProperties>
</file>